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44657-724D-4DFD-8203-30444706A71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4EE7D-C1B2-4485-AD3F-DF0B064B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" y="0"/>
            <a:ext cx="9100566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65988" cy="68579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66369" y="6324980"/>
            <a:ext cx="8249284" cy="0"/>
          </a:xfrm>
          <a:custGeom>
            <a:avLst/>
            <a:gdLst/>
            <a:ahLst/>
            <a:cxnLst/>
            <a:rect l="l" t="t" r="r" b="b"/>
            <a:pathLst>
              <a:path w="8249284">
                <a:moveTo>
                  <a:pt x="0" y="0"/>
                </a:moveTo>
                <a:lnTo>
                  <a:pt x="8249031" y="0"/>
                </a:lnTo>
              </a:path>
            </a:pathLst>
          </a:custGeom>
          <a:ln w="990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540" y="1649043"/>
            <a:ext cx="3878579" cy="415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52746" y="2197099"/>
            <a:ext cx="3882390" cy="3610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434" y="0"/>
            <a:ext cx="9100566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665988" cy="685799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66369" y="6324980"/>
            <a:ext cx="8249284" cy="0"/>
          </a:xfrm>
          <a:custGeom>
            <a:avLst/>
            <a:gdLst/>
            <a:ahLst/>
            <a:cxnLst/>
            <a:rect l="l" t="t" r="r" b="b"/>
            <a:pathLst>
              <a:path w="8249284">
                <a:moveTo>
                  <a:pt x="0" y="0"/>
                </a:moveTo>
                <a:lnTo>
                  <a:pt x="8249031" y="0"/>
                </a:lnTo>
              </a:path>
            </a:pathLst>
          </a:custGeom>
          <a:ln w="990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540" y="189230"/>
            <a:ext cx="8122919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1590675"/>
            <a:ext cx="8096250" cy="4726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59809" y="6463538"/>
            <a:ext cx="24809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0739" y="6463538"/>
            <a:ext cx="9017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4719" y="6463538"/>
            <a:ext cx="2432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alary.com/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2"/>
              <a:ext cx="3721608" cy="68564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9794" y="2283460"/>
            <a:ext cx="464947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400" spc="5" dirty="0">
                <a:solidFill>
                  <a:srgbClr val="974707"/>
                </a:solidFill>
              </a:rPr>
              <a:t>P</a:t>
            </a:r>
            <a:r>
              <a:rPr sz="3500" spc="5" dirty="0">
                <a:solidFill>
                  <a:srgbClr val="974707"/>
                </a:solidFill>
              </a:rPr>
              <a:t>HẦN</a:t>
            </a:r>
            <a:r>
              <a:rPr sz="3500" spc="190" dirty="0">
                <a:solidFill>
                  <a:srgbClr val="974707"/>
                </a:solidFill>
              </a:rPr>
              <a:t> </a:t>
            </a:r>
            <a:r>
              <a:rPr sz="4400" spc="-5" dirty="0">
                <a:solidFill>
                  <a:srgbClr val="974707"/>
                </a:solidFill>
              </a:rPr>
              <a:t>F:</a:t>
            </a:r>
            <a:r>
              <a:rPr sz="4400" spc="-20" dirty="0">
                <a:solidFill>
                  <a:srgbClr val="974707"/>
                </a:solidFill>
              </a:rPr>
              <a:t> </a:t>
            </a:r>
            <a:r>
              <a:rPr sz="4400" spc="-15" dirty="0">
                <a:solidFill>
                  <a:srgbClr val="974707"/>
                </a:solidFill>
              </a:rPr>
              <a:t>Q</a:t>
            </a:r>
            <a:r>
              <a:rPr sz="3500" spc="-15" dirty="0">
                <a:solidFill>
                  <a:srgbClr val="974707"/>
                </a:solidFill>
              </a:rPr>
              <a:t>UẢN</a:t>
            </a:r>
            <a:r>
              <a:rPr sz="3500" spc="190" dirty="0">
                <a:solidFill>
                  <a:srgbClr val="974707"/>
                </a:solidFill>
              </a:rPr>
              <a:t> </a:t>
            </a:r>
            <a:r>
              <a:rPr sz="3500" spc="5" dirty="0">
                <a:solidFill>
                  <a:srgbClr val="974707"/>
                </a:solidFill>
              </a:rPr>
              <a:t>TRỊ</a:t>
            </a:r>
            <a:r>
              <a:rPr sz="3500" spc="195" dirty="0">
                <a:solidFill>
                  <a:srgbClr val="974707"/>
                </a:solidFill>
              </a:rPr>
              <a:t> </a:t>
            </a:r>
            <a:r>
              <a:rPr sz="3500" spc="-5" dirty="0">
                <a:solidFill>
                  <a:srgbClr val="974707"/>
                </a:solidFill>
              </a:rPr>
              <a:t>CÁC </a:t>
            </a:r>
            <a:r>
              <a:rPr sz="3500" spc="-775" dirty="0">
                <a:solidFill>
                  <a:srgbClr val="974707"/>
                </a:solidFill>
              </a:rPr>
              <a:t> </a:t>
            </a:r>
            <a:r>
              <a:rPr sz="3500" spc="10" dirty="0">
                <a:solidFill>
                  <a:srgbClr val="974707"/>
                </a:solidFill>
              </a:rPr>
              <a:t>NGUỒN</a:t>
            </a:r>
            <a:r>
              <a:rPr sz="3500" spc="185" dirty="0">
                <a:solidFill>
                  <a:srgbClr val="974707"/>
                </a:solidFill>
              </a:rPr>
              <a:t> </a:t>
            </a:r>
            <a:r>
              <a:rPr sz="3500" spc="-50" dirty="0">
                <a:solidFill>
                  <a:srgbClr val="974707"/>
                </a:solidFill>
              </a:rPr>
              <a:t>LỰC</a:t>
            </a:r>
            <a:r>
              <a:rPr sz="3500" spc="185" dirty="0">
                <a:solidFill>
                  <a:srgbClr val="974707"/>
                </a:solidFill>
              </a:rPr>
              <a:t> </a:t>
            </a:r>
            <a:r>
              <a:rPr sz="4400" spc="20" dirty="0">
                <a:solidFill>
                  <a:srgbClr val="974707"/>
                </a:solidFill>
              </a:rPr>
              <a:t>HTTT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Phân </a:t>
            </a:r>
            <a:r>
              <a:rPr spc="-15" dirty="0"/>
              <a:t>cấp </a:t>
            </a:r>
            <a:r>
              <a:rPr dirty="0"/>
              <a:t>hợp lý quản trị nguồn lực </a:t>
            </a:r>
            <a:r>
              <a:rPr spc="-890" dirty="0"/>
              <a:t> </a:t>
            </a:r>
            <a:r>
              <a:rPr spc="45" dirty="0"/>
              <a:t>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61845"/>
            <a:ext cx="7895590" cy="44462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222885" indent="-342900">
              <a:lnSpc>
                <a:spcPts val="192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Arial"/>
                <a:cs typeface="Arial"/>
              </a:rPr>
              <a:t>Nguồn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lực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phải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được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xem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một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trong 4 </a:t>
            </a:r>
            <a:r>
              <a:rPr sz="2000" spc="-10" dirty="0">
                <a:latin typeface="Arial"/>
                <a:cs typeface="Arial"/>
              </a:rPr>
              <a:t>nguồn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lực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chính của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doanh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nghiệp: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Nhân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lực,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Tài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chính,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Máy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móc</a:t>
            </a:r>
            <a:r>
              <a:rPr sz="2000" spc="-5" dirty="0">
                <a:latin typeface="Arial"/>
                <a:cs typeface="Arial"/>
              </a:rPr>
              <a:t> thiết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bị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CNTT.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Quản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trị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nguồn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lực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được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thành 5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khối:</a:t>
            </a:r>
            <a:endParaRPr sz="2000">
              <a:latin typeface="Arial"/>
              <a:cs typeface="Arial"/>
            </a:endParaRPr>
          </a:p>
          <a:p>
            <a:pPr marL="755650" marR="151130" indent="-285750">
              <a:lnSpc>
                <a:spcPct val="80000"/>
              </a:lnSpc>
              <a:spcBef>
                <a:spcPts val="44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Quản trị chiến lược: CNTT </a:t>
            </a:r>
            <a:r>
              <a:rPr sz="1800" spc="-5" dirty="0">
                <a:latin typeface="Arial"/>
                <a:cs typeface="Arial"/>
              </a:rPr>
              <a:t>phải </a:t>
            </a:r>
            <a:r>
              <a:rPr sz="1800" dirty="0">
                <a:latin typeface="Arial"/>
                <a:cs typeface="Arial"/>
              </a:rPr>
              <a:t>được quản trị để tham </a:t>
            </a:r>
            <a:r>
              <a:rPr sz="1800" spc="-5" dirty="0">
                <a:latin typeface="Arial"/>
                <a:cs typeface="Arial"/>
              </a:rPr>
              <a:t>gia vào </a:t>
            </a:r>
            <a:r>
              <a:rPr sz="1800" dirty="0">
                <a:latin typeface="Arial"/>
                <a:cs typeface="Arial"/>
              </a:rPr>
              <a:t>việc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đạt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mục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tiêu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chién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lược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5" dirty="0">
                <a:latin typeface="Arial"/>
                <a:cs typeface="Arial"/>
              </a:rPr>
              <a:t> lợi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thế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cạnh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tổ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chức,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không</a:t>
            </a:r>
            <a:r>
              <a:rPr sz="1800" spc="-5" dirty="0">
                <a:latin typeface="Arial"/>
                <a:cs typeface="Arial"/>
              </a:rPr>
              <a:t> nên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chỉ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đơn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thuần </a:t>
            </a:r>
            <a:r>
              <a:rPr sz="1800" spc="-5" dirty="0">
                <a:latin typeface="Arial"/>
                <a:cs typeface="Arial"/>
              </a:rPr>
              <a:t>là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nâng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cao</a:t>
            </a:r>
            <a:r>
              <a:rPr sz="1800" spc="-5" dirty="0">
                <a:latin typeface="Arial"/>
                <a:cs typeface="Arial"/>
              </a:rPr>
              <a:t> hiệu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quả tác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nghiệp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giúp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QĐ.</a:t>
            </a:r>
            <a:endParaRPr sz="1800">
              <a:latin typeface="Arial"/>
              <a:cs typeface="Arial"/>
            </a:endParaRPr>
          </a:p>
          <a:p>
            <a:pPr marL="755650" marR="5080" indent="-285750">
              <a:lnSpc>
                <a:spcPts val="1730"/>
              </a:lnSpc>
              <a:spcBef>
                <a:spcPts val="42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Quản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tác</a:t>
            </a:r>
            <a:r>
              <a:rPr sz="1800" spc="-5" dirty="0">
                <a:latin typeface="Arial"/>
                <a:cs typeface="Arial"/>
              </a:rPr>
              <a:t> nghiệp: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CNTT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5" dirty="0">
                <a:latin typeface="Arial"/>
                <a:cs typeface="Arial"/>
              </a:rPr>
              <a:t> HTTT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phải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quản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như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cấu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trúc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tổ chức dựa </a:t>
            </a:r>
            <a:r>
              <a:rPr sz="1800" spc="-5" dirty="0">
                <a:latin typeface="Arial"/>
                <a:cs typeface="Arial"/>
              </a:rPr>
              <a:t>trên </a:t>
            </a:r>
            <a:r>
              <a:rPr sz="1800" dirty="0">
                <a:latin typeface="Arial"/>
                <a:cs typeface="Arial"/>
              </a:rPr>
              <a:t>chức </a:t>
            </a:r>
            <a:r>
              <a:rPr sz="1800" spc="-5" dirty="0">
                <a:latin typeface="Arial"/>
                <a:cs typeface="Arial"/>
              </a:rPr>
              <a:t>năng và quy trình </a:t>
            </a:r>
            <a:r>
              <a:rPr sz="1800" dirty="0">
                <a:latin typeface="Arial"/>
                <a:cs typeface="Arial"/>
              </a:rPr>
              <a:t>KD, </a:t>
            </a:r>
            <a:r>
              <a:rPr sz="1800" spc="-5" dirty="0">
                <a:latin typeface="Arial"/>
                <a:cs typeface="Arial"/>
              </a:rPr>
              <a:t>và công </a:t>
            </a:r>
            <a:r>
              <a:rPr sz="1800" dirty="0">
                <a:latin typeface="Arial"/>
                <a:cs typeface="Arial"/>
              </a:rPr>
              <a:t>nghệ được sử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dụng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 </a:t>
            </a:r>
            <a:r>
              <a:rPr sz="1800" spc="-5" dirty="0">
                <a:latin typeface="Arial"/>
                <a:cs typeface="Arial"/>
              </a:rPr>
              <a:t>đơn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vị KD.</a:t>
            </a:r>
            <a:endParaRPr sz="1800">
              <a:latin typeface="Arial"/>
              <a:cs typeface="Arial"/>
            </a:endParaRPr>
          </a:p>
          <a:p>
            <a:pPr marL="755650" marR="353060" indent="-285750">
              <a:lnSpc>
                <a:spcPct val="80000"/>
              </a:lnSpc>
              <a:spcBef>
                <a:spcPts val="44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Quản trị </a:t>
            </a:r>
            <a:r>
              <a:rPr sz="1800" spc="-5" dirty="0">
                <a:latin typeface="Arial"/>
                <a:cs typeface="Arial"/>
              </a:rPr>
              <a:t>nguồn lực: ĐL </a:t>
            </a:r>
            <a:r>
              <a:rPr sz="1800" dirty="0">
                <a:latin typeface="Arial"/>
                <a:cs typeface="Arial"/>
              </a:rPr>
              <a:t>và </a:t>
            </a:r>
            <a:r>
              <a:rPr sz="1800" spc="-70" dirty="0">
                <a:latin typeface="Arial"/>
                <a:cs typeface="Arial"/>
              </a:rPr>
              <a:t>TT, </a:t>
            </a:r>
            <a:r>
              <a:rPr sz="1800" spc="-5" dirty="0">
                <a:latin typeface="Arial"/>
                <a:cs typeface="Arial"/>
              </a:rPr>
              <a:t>phần cứng </a:t>
            </a:r>
            <a:r>
              <a:rPr sz="1800" dirty="0">
                <a:latin typeface="Arial"/>
                <a:cs typeface="Arial"/>
              </a:rPr>
              <a:t>và phần mềm, mạng viễn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thông,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nhân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lực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HTTT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phải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quản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5" dirty="0">
                <a:latin typeface="Arial"/>
                <a:cs typeface="Arial"/>
              </a:rPr>
              <a:t> như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tài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sản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khác.</a:t>
            </a:r>
            <a:endParaRPr sz="1800">
              <a:latin typeface="Arial"/>
              <a:cs typeface="Arial"/>
            </a:endParaRPr>
          </a:p>
          <a:p>
            <a:pPr marL="755650" marR="58419" indent="-285750">
              <a:lnSpc>
                <a:spcPct val="80000"/>
              </a:lnSpc>
              <a:spcBef>
                <a:spcPts val="434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Quản trị công </a:t>
            </a:r>
            <a:r>
              <a:rPr sz="1800" spc="-5" dirty="0">
                <a:latin typeface="Arial"/>
                <a:cs typeface="Arial"/>
              </a:rPr>
              <a:t>nghệ: </a:t>
            </a:r>
            <a:r>
              <a:rPr sz="1800" dirty="0">
                <a:latin typeface="Arial"/>
                <a:cs typeface="Arial"/>
              </a:rPr>
              <a:t>Mọi công </a:t>
            </a:r>
            <a:r>
              <a:rPr sz="1800" spc="-5" dirty="0">
                <a:latin typeface="Arial"/>
                <a:cs typeface="Arial"/>
              </a:rPr>
              <a:t>nghệ </a:t>
            </a:r>
            <a:r>
              <a:rPr sz="1800" dirty="0">
                <a:latin typeface="Arial"/>
                <a:cs typeface="Arial"/>
              </a:rPr>
              <a:t>xử lý, </a:t>
            </a:r>
            <a:r>
              <a:rPr sz="1800" spc="-5" dirty="0">
                <a:latin typeface="Arial"/>
                <a:cs typeface="Arial"/>
              </a:rPr>
              <a:t>lưu </a:t>
            </a:r>
            <a:r>
              <a:rPr sz="1800" dirty="0">
                <a:latin typeface="Arial"/>
                <a:cs typeface="Arial"/>
              </a:rPr>
              <a:t>trữ, </a:t>
            </a:r>
            <a:r>
              <a:rPr sz="1800" spc="-5" dirty="0">
                <a:latin typeface="Arial"/>
                <a:cs typeface="Arial"/>
              </a:rPr>
              <a:t>truyền </a:t>
            </a:r>
            <a:r>
              <a:rPr sz="1800" dirty="0">
                <a:latin typeface="Arial"/>
                <a:cs typeface="Arial"/>
              </a:rPr>
              <a:t>thông </a:t>
            </a:r>
            <a:r>
              <a:rPr sz="1800" spc="-5" dirty="0">
                <a:latin typeface="Arial"/>
                <a:cs typeface="Arial"/>
              </a:rPr>
              <a:t>DL </a:t>
            </a:r>
            <a:r>
              <a:rPr sz="1800" dirty="0">
                <a:latin typeface="Arial"/>
                <a:cs typeface="Arial"/>
              </a:rPr>
              <a:t>và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trên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toàn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phải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quản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lý như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là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5" dirty="0">
                <a:latin typeface="Arial"/>
                <a:cs typeface="Arial"/>
              </a:rPr>
              <a:t> HT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tích</a:t>
            </a:r>
            <a:r>
              <a:rPr sz="1800" dirty="0">
                <a:latin typeface="Arial"/>
                <a:cs typeface="Arial"/>
              </a:rPr>
              <a:t> hợp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5" dirty="0">
                <a:latin typeface="Arial"/>
                <a:cs typeface="Arial"/>
              </a:rPr>
              <a:t> nguồn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lực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tổ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chức.</a:t>
            </a:r>
            <a:endParaRPr sz="1800">
              <a:latin typeface="Arial"/>
              <a:cs typeface="Arial"/>
            </a:endParaRPr>
          </a:p>
          <a:p>
            <a:pPr marL="755650" marR="196215" indent="-285750">
              <a:lnSpc>
                <a:spcPct val="80000"/>
              </a:lnSpc>
              <a:spcBef>
                <a:spcPts val="43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Quản trị </a:t>
            </a:r>
            <a:r>
              <a:rPr sz="1800" spc="-5" dirty="0">
                <a:latin typeface="Arial"/>
                <a:cs typeface="Arial"/>
              </a:rPr>
              <a:t>phân </a:t>
            </a:r>
            <a:r>
              <a:rPr sz="1800" dirty="0">
                <a:latin typeface="Arial"/>
                <a:cs typeface="Arial"/>
              </a:rPr>
              <a:t>tán: Quản trị việc sử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dirty="0">
                <a:latin typeface="Arial"/>
                <a:cs typeface="Arial"/>
              </a:rPr>
              <a:t>CNTT và các </a:t>
            </a:r>
            <a:r>
              <a:rPr sz="1800" spc="-5" dirty="0">
                <a:latin typeface="Arial"/>
                <a:cs typeface="Arial"/>
              </a:rPr>
              <a:t>nguồn lực </a:t>
            </a:r>
            <a:r>
              <a:rPr sz="1800" dirty="0">
                <a:latin typeface="Arial"/>
                <a:cs typeface="Arial"/>
              </a:rPr>
              <a:t>TT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trong </a:t>
            </a:r>
            <a:r>
              <a:rPr sz="1800" dirty="0">
                <a:latin typeface="Arial"/>
                <a:cs typeface="Arial"/>
              </a:rPr>
              <a:t>các đơn vị công tác </a:t>
            </a:r>
            <a:r>
              <a:rPr sz="1800" spc="-5" dirty="0">
                <a:latin typeface="Arial"/>
                <a:cs typeface="Arial"/>
              </a:rPr>
              <a:t>phải </a:t>
            </a:r>
            <a:r>
              <a:rPr sz="180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coi là </a:t>
            </a:r>
            <a:r>
              <a:rPr sz="1800" dirty="0">
                <a:latin typeface="Arial"/>
                <a:cs typeface="Arial"/>
              </a:rPr>
              <a:t>trách </a:t>
            </a:r>
            <a:r>
              <a:rPr sz="1800" spc="-5" dirty="0">
                <a:latin typeface="Arial"/>
                <a:cs typeface="Arial"/>
              </a:rPr>
              <a:t>nhiệm </a:t>
            </a:r>
            <a:r>
              <a:rPr sz="1800" dirty="0">
                <a:latin typeface="Arial"/>
                <a:cs typeface="Arial"/>
              </a:rPr>
              <a:t>cơ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bản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những </a:t>
            </a:r>
            <a:r>
              <a:rPr sz="1800" dirty="0">
                <a:latin typeface="Arial"/>
                <a:cs typeface="Arial"/>
              </a:rPr>
              <a:t>nhà </a:t>
            </a:r>
            <a:r>
              <a:rPr sz="1800" spc="-5" dirty="0">
                <a:latin typeface="Arial"/>
                <a:cs typeface="Arial"/>
              </a:rPr>
              <a:t>quản lý </a:t>
            </a:r>
            <a:r>
              <a:rPr sz="1800" dirty="0">
                <a:latin typeface="Arial"/>
                <a:cs typeface="Arial"/>
              </a:rPr>
              <a:t>bất kể chức </a:t>
            </a:r>
            <a:r>
              <a:rPr sz="1800" spc="-5" dirty="0">
                <a:latin typeface="Arial"/>
                <a:cs typeface="Arial"/>
              </a:rPr>
              <a:t>năng </a:t>
            </a:r>
            <a:r>
              <a:rPr sz="1800" dirty="0">
                <a:latin typeface="Arial"/>
                <a:cs typeface="Arial"/>
              </a:rPr>
              <a:t>và cấp </a:t>
            </a:r>
            <a:r>
              <a:rPr sz="1800" spc="-5" dirty="0">
                <a:latin typeface="Arial"/>
                <a:cs typeface="Arial"/>
              </a:rPr>
              <a:t>bậc nào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họ </a:t>
            </a:r>
            <a:r>
              <a:rPr sz="1800" dirty="0">
                <a:latin typeface="Arial"/>
                <a:cs typeface="Arial"/>
              </a:rPr>
              <a:t>trong tổ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chức.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5" dirty="0"/>
              <a:t>chức</a:t>
            </a:r>
            <a:r>
              <a:rPr spc="-15" dirty="0"/>
              <a:t> 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ă</a:t>
            </a:r>
            <a:r>
              <a:rPr dirty="0"/>
              <a:t>ng</a:t>
            </a:r>
            <a:r>
              <a:rPr spc="-5" dirty="0"/>
              <a:t> c</a:t>
            </a:r>
            <a:r>
              <a:rPr spc="-5" dirty="0">
                <a:latin typeface="Times New Roman"/>
                <a:cs typeface="Times New Roman"/>
              </a:rPr>
              <a:t>ơ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bản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10" dirty="0"/>
              <a:t> </a:t>
            </a:r>
            <a:r>
              <a:rPr spc="-5" dirty="0"/>
              <a:t>nguồn</a:t>
            </a:r>
            <a:r>
              <a:rPr spc="-15" dirty="0"/>
              <a:t> </a:t>
            </a:r>
            <a:r>
              <a:rPr dirty="0"/>
              <a:t>lực </a:t>
            </a:r>
            <a:r>
              <a:rPr spc="-890" dirty="0"/>
              <a:t> </a:t>
            </a:r>
            <a:r>
              <a:rPr dirty="0"/>
              <a:t>thông</a:t>
            </a:r>
            <a:r>
              <a:rPr spc="-5" dirty="0"/>
              <a:t> </a:t>
            </a:r>
            <a:r>
              <a:rPr dirty="0"/>
              <a:t>tin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722234" cy="40620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208915" indent="-342900" algn="just">
              <a:lnSpc>
                <a:spcPts val="2110"/>
              </a:lnSpc>
              <a:spcBef>
                <a:spcPts val="61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Vấn </a:t>
            </a:r>
            <a:r>
              <a:rPr sz="2200" spc="-5" dirty="0">
                <a:latin typeface="Arial"/>
                <a:cs typeface="Arial"/>
              </a:rPr>
              <a:t>đề lập </a:t>
            </a:r>
            <a:r>
              <a:rPr sz="2200" dirty="0">
                <a:latin typeface="Arial"/>
                <a:cs typeface="Arial"/>
              </a:rPr>
              <a:t>kế </a:t>
            </a:r>
            <a:r>
              <a:rPr sz="2200" spc="-5" dirty="0">
                <a:latin typeface="Arial"/>
                <a:cs typeface="Arial"/>
              </a:rPr>
              <a:t>hoạch CNTT là </a:t>
            </a:r>
            <a:r>
              <a:rPr sz="2200" dirty="0">
                <a:latin typeface="Arial"/>
                <a:cs typeface="Arial"/>
              </a:rPr>
              <a:t>một trong </a:t>
            </a:r>
            <a:r>
              <a:rPr sz="2200" spc="-5" dirty="0">
                <a:latin typeface="Arial"/>
                <a:cs typeface="Arial"/>
              </a:rPr>
              <a:t>những </a:t>
            </a:r>
            <a:r>
              <a:rPr sz="2200" dirty="0">
                <a:latin typeface="Arial"/>
                <a:cs typeface="Arial"/>
              </a:rPr>
              <a:t>công </a:t>
            </a:r>
            <a:r>
              <a:rPr sz="2200" spc="-5" dirty="0">
                <a:latin typeface="Arial"/>
                <a:cs typeface="Arial"/>
              </a:rPr>
              <a:t>việc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quan </a:t>
            </a:r>
            <a:r>
              <a:rPr sz="2200" dirty="0">
                <a:latin typeface="Arial"/>
                <a:cs typeface="Arial"/>
              </a:rPr>
              <a:t>trọng của </a:t>
            </a:r>
            <a:r>
              <a:rPr sz="2200" spc="-5" dirty="0">
                <a:latin typeface="Arial"/>
                <a:cs typeface="Arial"/>
              </a:rPr>
              <a:t>quản </a:t>
            </a:r>
            <a:r>
              <a:rPr sz="2200" dirty="0">
                <a:latin typeface="Arial"/>
                <a:cs typeface="Arial"/>
              </a:rPr>
              <a:t>trị </a:t>
            </a:r>
            <a:r>
              <a:rPr sz="2200" spc="-5" dirty="0">
                <a:latin typeface="Arial"/>
                <a:cs typeface="Arial"/>
              </a:rPr>
              <a:t>nguồn </a:t>
            </a:r>
            <a:r>
              <a:rPr sz="2200" dirty="0">
                <a:latin typeface="Arial"/>
                <a:cs typeface="Arial"/>
              </a:rPr>
              <a:t>lực </a:t>
            </a:r>
            <a:r>
              <a:rPr sz="2200" spc="-85" dirty="0">
                <a:latin typeface="Arial"/>
                <a:cs typeface="Arial"/>
              </a:rPr>
              <a:t>TT. </a:t>
            </a:r>
            <a:r>
              <a:rPr sz="2200" spc="-5" dirty="0">
                <a:latin typeface="Arial"/>
                <a:cs typeface="Arial"/>
              </a:rPr>
              <a:t>Để lập </a:t>
            </a:r>
            <a:r>
              <a:rPr sz="2200" dirty="0">
                <a:latin typeface="Arial"/>
                <a:cs typeface="Arial"/>
              </a:rPr>
              <a:t>kế </a:t>
            </a:r>
            <a:r>
              <a:rPr sz="2200" spc="-5" dirty="0">
                <a:latin typeface="Arial"/>
                <a:cs typeface="Arial"/>
              </a:rPr>
              <a:t>hoạch </a:t>
            </a:r>
            <a:r>
              <a:rPr sz="2200" dirty="0">
                <a:latin typeface="Arial"/>
                <a:cs typeface="Arial"/>
              </a:rPr>
              <a:t>tốt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cho</a:t>
            </a:r>
            <a:r>
              <a:rPr sz="2200" spc="-5" dirty="0">
                <a:latin typeface="Arial"/>
                <a:cs typeface="Arial"/>
              </a:rPr>
              <a:t> nguồn</a:t>
            </a:r>
            <a:r>
              <a:rPr sz="2200" dirty="0">
                <a:latin typeface="Arial"/>
                <a:cs typeface="Arial"/>
              </a:rPr>
              <a:t> lực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phải hiểu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môi </a:t>
            </a:r>
            <a:r>
              <a:rPr sz="2200" spc="-5" dirty="0">
                <a:latin typeface="Arial"/>
                <a:cs typeface="Arial"/>
              </a:rPr>
              <a:t>trường </a:t>
            </a:r>
            <a:r>
              <a:rPr sz="2200" dirty="0">
                <a:latin typeface="Arial"/>
                <a:cs typeface="Arial"/>
              </a:rPr>
              <a:t>cạnh tranh.</a:t>
            </a:r>
            <a:endParaRPr sz="2200">
              <a:latin typeface="Arial"/>
              <a:cs typeface="Arial"/>
            </a:endParaRPr>
          </a:p>
          <a:p>
            <a:pPr marL="355600" marR="61594" indent="-342900" algn="just">
              <a:lnSpc>
                <a:spcPct val="80000"/>
              </a:lnSpc>
              <a:spcBef>
                <a:spcPts val="55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Những </a:t>
            </a:r>
            <a:r>
              <a:rPr sz="2200" dirty="0">
                <a:latin typeface="Arial"/>
                <a:cs typeface="Arial"/>
              </a:rPr>
              <a:t>yếu tố </a:t>
            </a:r>
            <a:r>
              <a:rPr sz="2200" spc="-5" dirty="0">
                <a:latin typeface="Arial"/>
                <a:cs typeface="Arial"/>
              </a:rPr>
              <a:t>quan </a:t>
            </a:r>
            <a:r>
              <a:rPr sz="2200" dirty="0">
                <a:latin typeface="Arial"/>
                <a:cs typeface="Arial"/>
              </a:rPr>
              <a:t>trọng tring việc </a:t>
            </a:r>
            <a:r>
              <a:rPr sz="2200" spc="-5" dirty="0">
                <a:latin typeface="Arial"/>
                <a:cs typeface="Arial"/>
              </a:rPr>
              <a:t>lập </a:t>
            </a:r>
            <a:r>
              <a:rPr sz="2200" dirty="0">
                <a:latin typeface="Arial"/>
                <a:cs typeface="Arial"/>
              </a:rPr>
              <a:t>kế </a:t>
            </a:r>
            <a:r>
              <a:rPr sz="2200" spc="-5" dirty="0">
                <a:latin typeface="Arial"/>
                <a:cs typeface="Arial"/>
              </a:rPr>
              <a:t>hoạch nguồn </a:t>
            </a:r>
            <a:r>
              <a:rPr sz="2200" dirty="0">
                <a:latin typeface="Arial"/>
                <a:cs typeface="Arial"/>
              </a:rPr>
              <a:t>lực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TT</a:t>
            </a:r>
            <a:endParaRPr sz="2200">
              <a:latin typeface="Arial"/>
              <a:cs typeface="Arial"/>
            </a:endParaRPr>
          </a:p>
          <a:p>
            <a:pPr marL="755650" marR="64769" indent="-285750">
              <a:lnSpc>
                <a:spcPct val="8000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Sứ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mệnh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(Mission)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 chức: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mục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đích và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nhiệm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vụ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xã </a:t>
            </a:r>
            <a:r>
              <a:rPr sz="2000" spc="-10" dirty="0">
                <a:latin typeface="Arial"/>
                <a:cs typeface="Arial"/>
              </a:rPr>
              <a:t>hội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cả của tổ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160"/>
              </a:lnSpc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Tầm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nhìn</a:t>
            </a:r>
            <a:r>
              <a:rPr sz="2000" spc="-10" dirty="0">
                <a:latin typeface="Arial"/>
                <a:cs typeface="Arial"/>
              </a:rPr>
              <a:t> (Vision)</a:t>
            </a:r>
            <a:r>
              <a:rPr sz="2000" dirty="0">
                <a:latin typeface="Arial"/>
                <a:cs typeface="Arial"/>
              </a:rPr>
              <a:t> của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tổ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chức: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hình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ảnh,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mục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tiêu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cụ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endParaRPr sz="2000">
              <a:latin typeface="Arial"/>
              <a:cs typeface="Arial"/>
            </a:endParaRPr>
          </a:p>
          <a:p>
            <a:pPr marL="755650">
              <a:lnSpc>
                <a:spcPts val="2160"/>
              </a:lnSpc>
            </a:pPr>
            <a:r>
              <a:rPr sz="2000" spc="-5" dirty="0">
                <a:latin typeface="Arial"/>
                <a:cs typeface="Arial"/>
              </a:rPr>
              <a:t>trongtương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20-30</a:t>
            </a:r>
            <a:r>
              <a:rPr sz="2000" spc="-10" dirty="0">
                <a:latin typeface="Arial"/>
                <a:cs typeface="Arial"/>
              </a:rPr>
              <a:t> năm.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Chiến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lược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(Strategic):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chiến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lược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mục tiêu chiến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lược.</a:t>
            </a:r>
            <a:endParaRPr sz="2000">
              <a:latin typeface="Arial"/>
              <a:cs typeface="Arial"/>
            </a:endParaRPr>
          </a:p>
          <a:p>
            <a:pPr marL="755650" marR="5080" indent="-285750">
              <a:lnSpc>
                <a:spcPct val="8000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Kế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hoạch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chiến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lược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(Strategic Plan):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kế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hoạch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KD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trongvòng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5-10 năm, thường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tiết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hơn só với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chiến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lược.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Kết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quả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phân</a:t>
            </a:r>
            <a:r>
              <a:rPr sz="2000" dirty="0">
                <a:latin typeface="Arial"/>
                <a:cs typeface="Arial"/>
              </a:rPr>
              <a:t> tích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SWOT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yếu tố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thành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công (CFS)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spc="5" dirty="0"/>
              <a:t>CNTT</a:t>
            </a:r>
            <a:r>
              <a:rPr spc="-30" dirty="0"/>
              <a:t> </a:t>
            </a:r>
            <a:r>
              <a:rPr dirty="0"/>
              <a:t>là</a:t>
            </a:r>
            <a:r>
              <a:rPr spc="-5" dirty="0"/>
              <a:t> </a:t>
            </a:r>
            <a:r>
              <a:rPr dirty="0"/>
              <a:t>thành</a:t>
            </a:r>
            <a:r>
              <a:rPr spc="-5" dirty="0"/>
              <a:t> </a:t>
            </a:r>
            <a:r>
              <a:rPr spc="-30" dirty="0"/>
              <a:t>tố</a:t>
            </a:r>
            <a:r>
              <a:rPr spc="-10" dirty="0"/>
              <a:t> </a:t>
            </a:r>
            <a:r>
              <a:rPr spc="-5" dirty="0"/>
              <a:t>chiến</a:t>
            </a:r>
            <a:r>
              <a:rPr spc="-10" dirty="0"/>
              <a:t> </a:t>
            </a:r>
            <a:r>
              <a:rPr dirty="0"/>
              <a:t>l</a:t>
            </a:r>
            <a:r>
              <a:rPr dirty="0">
                <a:latin typeface="Times New Roman"/>
                <a:cs typeface="Times New Roman"/>
              </a:rPr>
              <a:t>ược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/>
              <a:t>cạnh </a:t>
            </a:r>
            <a:r>
              <a:rPr spc="-890" dirty="0"/>
              <a:t> </a:t>
            </a:r>
            <a:r>
              <a:rPr spc="-20" dirty="0"/>
              <a:t>tranh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53669" y="1554987"/>
            <a:ext cx="8274684" cy="480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00"/>
              </a:spcBef>
              <a:tabLst>
                <a:tab pos="54229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20" dirty="0">
                <a:latin typeface="Arial"/>
                <a:cs typeface="Arial"/>
              </a:rPr>
              <a:t>Trong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môi </a:t>
            </a:r>
            <a:r>
              <a:rPr sz="2200" spc="-5" dirty="0">
                <a:latin typeface="Arial"/>
                <a:cs typeface="Arial"/>
              </a:rPr>
              <a:t>trường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cạnh tranh có 5</a:t>
            </a:r>
            <a:r>
              <a:rPr sz="2200" spc="-5" dirty="0">
                <a:latin typeface="Arial"/>
                <a:cs typeface="Arial"/>
              </a:rPr>
              <a:t> lực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lượng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cạnh tranh:</a:t>
            </a:r>
            <a:endParaRPr sz="22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spcBef>
                <a:spcPts val="5"/>
              </a:spcBef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Các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doanh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nghiệp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cạnh </a:t>
            </a:r>
            <a:r>
              <a:rPr sz="2000" dirty="0">
                <a:latin typeface="Arial"/>
                <a:cs typeface="Arial"/>
              </a:rPr>
              <a:t>tranh</a:t>
            </a:r>
            <a:r>
              <a:rPr sz="2000" spc="-5" dirty="0">
                <a:latin typeface="Arial"/>
                <a:cs typeface="Arial"/>
              </a:rPr>
              <a:t> trực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tiếp</a:t>
            </a:r>
            <a:endParaRPr sz="20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Khách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hàng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với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áp lực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mặc </a:t>
            </a:r>
            <a:r>
              <a:rPr sz="2000" dirty="0">
                <a:latin typeface="Arial"/>
                <a:cs typeface="Arial"/>
              </a:rPr>
              <a:t>cả</a:t>
            </a:r>
            <a:r>
              <a:rPr sz="2000" spc="-5" dirty="0">
                <a:latin typeface="Arial"/>
                <a:cs typeface="Arial"/>
              </a:rPr>
              <a:t> giá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sức mua.</a:t>
            </a:r>
            <a:endParaRPr sz="2000">
              <a:latin typeface="Arial"/>
              <a:cs typeface="Arial"/>
            </a:endParaRPr>
          </a:p>
          <a:p>
            <a:pPr marL="942340" marR="459740" indent="-285750">
              <a:lnSpc>
                <a:spcPct val="80000"/>
              </a:lnSpc>
              <a:spcBef>
                <a:spcPts val="480"/>
              </a:spcBef>
              <a:tabLst>
                <a:tab pos="1012190" algn="l"/>
                <a:tab pos="5452110" algn="l"/>
              </a:tabLst>
            </a:pPr>
            <a:r>
              <a:rPr sz="2000" spc="-5" dirty="0">
                <a:latin typeface="Arial"/>
                <a:cs typeface="Arial"/>
              </a:rPr>
              <a:t>–		Nhà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cung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cấp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với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áp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lực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mặc cả	đầu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sức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cung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cấp.</a:t>
            </a:r>
            <a:endParaRPr sz="20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Các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doanh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nghiệp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sản phẩm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thay thế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hoặc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bổ sung.</a:t>
            </a:r>
            <a:endParaRPr sz="20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Các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doanh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nghiệp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sẽ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cạnh tranh.</a:t>
            </a:r>
            <a:endParaRPr sz="2000">
              <a:latin typeface="Arial"/>
              <a:cs typeface="Arial"/>
            </a:endParaRPr>
          </a:p>
          <a:p>
            <a:pPr marL="542290" marR="433070" indent="-342900">
              <a:lnSpc>
                <a:spcPct val="80000"/>
              </a:lnSpc>
              <a:spcBef>
                <a:spcPts val="525"/>
              </a:spcBef>
              <a:tabLst>
                <a:tab pos="54229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Để giảm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áp</a:t>
            </a:r>
            <a:r>
              <a:rPr sz="2200" dirty="0">
                <a:latin typeface="Arial"/>
                <a:cs typeface="Arial"/>
              </a:rPr>
              <a:t> lực cạnh tranh và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tạo </a:t>
            </a:r>
            <a:r>
              <a:rPr sz="2200" spc="-5" dirty="0">
                <a:latin typeface="Arial"/>
                <a:cs typeface="Arial"/>
              </a:rPr>
              <a:t>lợi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thế </a:t>
            </a:r>
            <a:r>
              <a:rPr sz="2200" spc="-5" dirty="0">
                <a:latin typeface="Arial"/>
                <a:cs typeface="Arial"/>
              </a:rPr>
              <a:t>cạnh</a:t>
            </a:r>
            <a:r>
              <a:rPr sz="2200" dirty="0">
                <a:latin typeface="Arial"/>
                <a:cs typeface="Arial"/>
              </a:rPr>
              <a:t> tranh,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lập </a:t>
            </a:r>
            <a:r>
              <a:rPr sz="2200" dirty="0">
                <a:latin typeface="Arial"/>
                <a:cs typeface="Arial"/>
              </a:rPr>
              <a:t>kế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hoạch nguồn</a:t>
            </a:r>
            <a:r>
              <a:rPr sz="2200" dirty="0">
                <a:latin typeface="Arial"/>
                <a:cs typeface="Arial"/>
              </a:rPr>
              <a:t> lực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phải nhằm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tới</a:t>
            </a:r>
            <a:endParaRPr sz="22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spcBef>
                <a:spcPts val="5"/>
              </a:spcBef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Giảm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giá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thành</a:t>
            </a:r>
            <a:endParaRPr sz="20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Nâng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chất </a:t>
            </a:r>
            <a:r>
              <a:rPr sz="2000" spc="-10" dirty="0">
                <a:latin typeface="Arial"/>
                <a:cs typeface="Arial"/>
              </a:rPr>
              <a:t>lượng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sản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phẩm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 dịch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vụ</a:t>
            </a:r>
            <a:endParaRPr sz="20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Giảm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phí,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thời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khó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khăn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 các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thủ tục hành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chính</a:t>
            </a:r>
            <a:endParaRPr sz="2000">
              <a:latin typeface="Arial"/>
              <a:cs typeface="Arial"/>
            </a:endParaRPr>
          </a:p>
          <a:p>
            <a:pPr marL="942340" marR="432434" indent="-285750">
              <a:lnSpc>
                <a:spcPct val="80000"/>
              </a:lnSpc>
              <a:spcBef>
                <a:spcPts val="480"/>
              </a:spcBef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Cung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cấp nhiều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 đa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dạng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về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doanh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nghiệp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 hàng </a:t>
            </a:r>
            <a:r>
              <a:rPr sz="2000" spc="-10" dirty="0">
                <a:latin typeface="Arial"/>
                <a:cs typeface="Arial"/>
              </a:rPr>
              <a:t>hóa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spc="-10" dirty="0">
                <a:latin typeface="Arial"/>
                <a:cs typeface="Arial"/>
              </a:rPr>
              <a:t> DN.</a:t>
            </a:r>
            <a:endParaRPr sz="20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Mở rộng quy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mô,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phá </a:t>
            </a:r>
            <a:r>
              <a:rPr sz="2000" dirty="0">
                <a:latin typeface="Arial"/>
                <a:cs typeface="Arial"/>
              </a:rPr>
              <a:t>vỡ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rào cản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không gian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thời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gian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56590" algn="l"/>
                <a:tab pos="942340" algn="l"/>
                <a:tab pos="8261350" algn="l"/>
              </a:tabLst>
            </a:pPr>
            <a:r>
              <a:rPr sz="2000" u="sng" spc="-5" dirty="0">
                <a:uFill>
                  <a:solidFill>
                    <a:srgbClr val="497DB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–	Tăng cường</a:t>
            </a:r>
            <a:r>
              <a:rPr sz="20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liên</a:t>
            </a:r>
            <a:r>
              <a:rPr sz="20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kết,</a:t>
            </a:r>
            <a:r>
              <a:rPr sz="2000" u="sng" spc="-1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liên</a:t>
            </a:r>
            <a:r>
              <a:rPr sz="20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minh </a:t>
            </a:r>
            <a:r>
              <a:rPr sz="20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với</a:t>
            </a:r>
            <a:r>
              <a:rPr sz="2000" u="sng" spc="10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các</a:t>
            </a:r>
            <a:r>
              <a:rPr sz="2000" u="sng" spc="-10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đối</a:t>
            </a:r>
            <a:r>
              <a:rPr sz="2000" u="sng" spc="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tác	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369" y="6322314"/>
              <a:ext cx="2077085" cy="0"/>
            </a:xfrm>
            <a:custGeom>
              <a:avLst/>
              <a:gdLst/>
              <a:ahLst/>
              <a:cxnLst/>
              <a:rect l="l" t="t" r="r" b="b"/>
              <a:pathLst>
                <a:path w="2077085">
                  <a:moveTo>
                    <a:pt x="0" y="0"/>
                  </a:moveTo>
                  <a:lnTo>
                    <a:pt x="2076831" y="0"/>
                  </a:lnTo>
                </a:path>
              </a:pathLst>
            </a:custGeom>
            <a:ln w="4571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66369" y="6322314"/>
            <a:ext cx="8249284" cy="5080"/>
          </a:xfrm>
          <a:custGeom>
            <a:avLst/>
            <a:gdLst/>
            <a:ahLst/>
            <a:cxnLst/>
            <a:rect l="l" t="t" r="r" b="b"/>
            <a:pathLst>
              <a:path w="8249284" h="5079">
                <a:moveTo>
                  <a:pt x="8172831" y="0"/>
                </a:moveTo>
                <a:lnTo>
                  <a:pt x="8249031" y="0"/>
                </a:lnTo>
              </a:path>
              <a:path w="8249284" h="5079">
                <a:moveTo>
                  <a:pt x="0" y="4953"/>
                </a:moveTo>
                <a:lnTo>
                  <a:pt x="8249031" y="4953"/>
                </a:lnTo>
              </a:path>
            </a:pathLst>
          </a:custGeom>
          <a:ln w="4571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0739" y="490981"/>
            <a:ext cx="77787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Một</a:t>
            </a:r>
            <a:r>
              <a:rPr spc="-10" dirty="0"/>
              <a:t> </a:t>
            </a:r>
            <a:r>
              <a:rPr dirty="0"/>
              <a:t>số</a:t>
            </a:r>
            <a:r>
              <a:rPr spc="-5" dirty="0"/>
              <a:t> PP</a:t>
            </a:r>
            <a:r>
              <a:rPr spc="-35" dirty="0"/>
              <a:t> </a:t>
            </a:r>
            <a:r>
              <a:rPr dirty="0"/>
              <a:t>lập</a:t>
            </a:r>
            <a:r>
              <a:rPr spc="-10" dirty="0"/>
              <a:t> </a:t>
            </a:r>
            <a:r>
              <a:rPr spc="-60" dirty="0"/>
              <a:t>kế</a:t>
            </a:r>
            <a:r>
              <a:rPr spc="-10" dirty="0"/>
              <a:t> </a:t>
            </a:r>
            <a:r>
              <a:rPr dirty="0"/>
              <a:t>hoạch</a:t>
            </a:r>
            <a:r>
              <a:rPr spc="-5" dirty="0"/>
              <a:t> </a:t>
            </a:r>
            <a:r>
              <a:rPr dirty="0"/>
              <a:t>nguồn</a:t>
            </a:r>
            <a:r>
              <a:rPr spc="-30" dirty="0"/>
              <a:t> </a:t>
            </a:r>
            <a:r>
              <a:rPr dirty="0"/>
              <a:t>lực</a:t>
            </a:r>
            <a:r>
              <a:rPr spc="-5" dirty="0"/>
              <a:t> </a:t>
            </a:r>
            <a:r>
              <a:rPr spc="15" dirty="0"/>
              <a:t>TT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55650" y="1590675"/>
          <a:ext cx="8077200" cy="472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Loại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Mô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tả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Mức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tích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hợp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26845">
                <a:tc>
                  <a:txBody>
                    <a:bodyPr/>
                    <a:lstStyle/>
                    <a:p>
                      <a:pPr marL="91440" marR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Không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có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(No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Planning)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0815">
                        <a:lnSpc>
                          <a:spcPct val="100299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có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việc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chính thức lập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Nguồn lực thông tin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800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bổ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sung,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thêm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bớt,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iều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chuyển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việc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tích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hợp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97915">
                <a:tc>
                  <a:txBody>
                    <a:bodyPr/>
                    <a:lstStyle/>
                    <a:p>
                      <a:pPr marL="91440" marR="221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Lập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đơ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độc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alone)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9545">
                        <a:lnSpc>
                          <a:spcPct val="100299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Công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có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kinh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doanh,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cũng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có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hoạch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ng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không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đồng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thời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04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Thuờng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có có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chỉ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hoạch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nguồn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lực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56410">
                <a:tc>
                  <a:txBody>
                    <a:bodyPr/>
                    <a:lstStyle/>
                    <a:p>
                      <a:pPr marL="91440" marR="1504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Lập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phản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ứng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(Reactive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Planning)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8275">
                        <a:lnSpc>
                          <a:spcPct val="999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kinh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doanh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lập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ước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Kế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nguồn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lực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chức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ă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lập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phản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ứng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cho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kinh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doanh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7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kinh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doanh dẫn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dắt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HTTT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Một </a:t>
            </a:r>
            <a:r>
              <a:rPr dirty="0"/>
              <a:t>số </a:t>
            </a:r>
            <a:r>
              <a:rPr spc="-5" dirty="0"/>
              <a:t>PP </a:t>
            </a:r>
            <a:r>
              <a:rPr dirty="0"/>
              <a:t>lập </a:t>
            </a:r>
            <a:r>
              <a:rPr spc="-60" dirty="0"/>
              <a:t>kế </a:t>
            </a:r>
            <a:r>
              <a:rPr dirty="0"/>
              <a:t>hoạch nguồn lực </a:t>
            </a:r>
            <a:r>
              <a:rPr spc="15" dirty="0"/>
              <a:t>TT </a:t>
            </a:r>
            <a:r>
              <a:rPr spc="-890" dirty="0"/>
              <a:t> </a:t>
            </a:r>
            <a:r>
              <a:rPr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590675"/>
          <a:ext cx="8077200" cy="457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Loại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Mô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tả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Mức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tích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hợp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95730">
                <a:tc>
                  <a:txBody>
                    <a:bodyPr/>
                    <a:lstStyle/>
                    <a:p>
                      <a:pPr marL="91440" marR="1625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Lập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hoạch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có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sự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kết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(linked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Planning)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5730">
                        <a:lnSpc>
                          <a:spcPct val="100400"/>
                        </a:lnSpc>
                        <a:spcBef>
                          <a:spcPts val="22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hoạch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KD lập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trong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giao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diện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với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hoạch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HTTT.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Nguồn </a:t>
                      </a:r>
                      <a:r>
                        <a:rPr sz="2000" spc="-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lực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TT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đáp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ứng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yêu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cầu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KD.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hoạch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KD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kế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 marR="114935">
                        <a:lnSpc>
                          <a:spcPts val="2380"/>
                        </a:lnSpc>
                        <a:spcBef>
                          <a:spcPts val="11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hoạch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nguồn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lực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TT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2000" spc="-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xen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nhau.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4460">
                <a:tc>
                  <a:txBody>
                    <a:bodyPr/>
                    <a:lstStyle/>
                    <a:p>
                      <a:pPr marL="91440" marR="1003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Lập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hoạch tích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hợp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(Integrated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Planning)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9065" algn="just">
                        <a:lnSpc>
                          <a:spcPct val="1002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Lập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hoạch kinh doanh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hoạch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HTTT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diễn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thời, </a:t>
                      </a:r>
                      <a:r>
                        <a:rPr sz="2000" spc="-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tác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động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lại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tách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biệt.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Có thể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kết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quả chỉ là một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hoạch kinh doanh bao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gồm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cả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HTTT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đó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035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Tích hợp hoàn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toàn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hoạch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HTTT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trong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hoạch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kinh doanh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53086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Mua sắm</a:t>
            </a:r>
            <a:r>
              <a:rPr sz="4400" spc="-15" dirty="0"/>
              <a:t> </a:t>
            </a:r>
            <a:r>
              <a:rPr sz="4400" spc="-5" dirty="0"/>
              <a:t>nguồn</a:t>
            </a:r>
            <a:r>
              <a:rPr sz="4400" spc="-15" dirty="0"/>
              <a:t> </a:t>
            </a:r>
            <a:r>
              <a:rPr sz="4400" spc="-5" dirty="0"/>
              <a:t>lực</a:t>
            </a:r>
            <a:r>
              <a:rPr sz="4400" spc="-10" dirty="0"/>
              <a:t> </a:t>
            </a:r>
            <a:r>
              <a:rPr sz="4400" spc="20" dirty="0"/>
              <a:t>TT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893050" cy="458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Để </a:t>
            </a:r>
            <a:r>
              <a:rPr sz="2200" dirty="0">
                <a:latin typeface="Arial"/>
                <a:cs typeface="Arial"/>
              </a:rPr>
              <a:t>mua sẵm</a:t>
            </a:r>
            <a:r>
              <a:rPr sz="2200" spc="-5" dirty="0">
                <a:latin typeface="Arial"/>
                <a:cs typeface="Arial"/>
              </a:rPr>
              <a:t> nguồn </a:t>
            </a:r>
            <a:r>
              <a:rPr sz="2200" dirty="0">
                <a:latin typeface="Arial"/>
                <a:cs typeface="Arial"/>
              </a:rPr>
              <a:t>lực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</a:t>
            </a:r>
            <a:r>
              <a:rPr sz="2200" spc="-5" dirty="0">
                <a:latin typeface="Arial"/>
                <a:cs typeface="Arial"/>
              </a:rPr>
              <a:t> hiệu quả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cần: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ts val="2110"/>
              </a:lnSpc>
              <a:spcBef>
                <a:spcPts val="509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Thành </a:t>
            </a:r>
            <a:r>
              <a:rPr sz="2200" spc="-5" dirty="0">
                <a:latin typeface="Arial"/>
                <a:cs typeface="Arial"/>
              </a:rPr>
              <a:t>lập </a:t>
            </a:r>
            <a:r>
              <a:rPr sz="2200" dirty="0">
                <a:latin typeface="Arial"/>
                <a:cs typeface="Arial"/>
              </a:rPr>
              <a:t>các tiểu </a:t>
            </a:r>
            <a:r>
              <a:rPr sz="2200" spc="-5" dirty="0">
                <a:latin typeface="Arial"/>
                <a:cs typeface="Arial"/>
              </a:rPr>
              <a:t>ban </a:t>
            </a:r>
            <a:r>
              <a:rPr sz="2200" dirty="0">
                <a:latin typeface="Arial"/>
                <a:cs typeface="Arial"/>
              </a:rPr>
              <a:t>mua sắm đấu thầu cho từng </a:t>
            </a:r>
            <a:r>
              <a:rPr sz="2200" spc="-5" dirty="0">
                <a:latin typeface="Arial"/>
                <a:cs typeface="Arial"/>
              </a:rPr>
              <a:t>đợt </a:t>
            </a:r>
            <a:r>
              <a:rPr sz="2200" dirty="0">
                <a:latin typeface="Arial"/>
                <a:cs typeface="Arial"/>
              </a:rPr>
              <a:t>mua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sắm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DN,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gồm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lãnh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đạo,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nhà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lý,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phân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tích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viên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HT,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chuyên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gia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phần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cứng,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phần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mềm,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viễn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thông,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bộ </a:t>
            </a:r>
            <a:r>
              <a:rPr sz="2200" dirty="0">
                <a:latin typeface="Arial"/>
                <a:cs typeface="Arial"/>
              </a:rPr>
              <a:t> tài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chính,…</a:t>
            </a:r>
            <a:endParaRPr sz="2200">
              <a:latin typeface="Arial"/>
              <a:cs typeface="Arial"/>
            </a:endParaRPr>
          </a:p>
          <a:p>
            <a:pPr marL="355600" marR="383540" indent="-342900">
              <a:lnSpc>
                <a:spcPct val="8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Dựa </a:t>
            </a:r>
            <a:r>
              <a:rPr sz="2200" dirty="0">
                <a:latin typeface="Arial"/>
                <a:cs typeface="Arial"/>
              </a:rPr>
              <a:t>vào kế </a:t>
            </a:r>
            <a:r>
              <a:rPr sz="2200" spc="-5" dirty="0">
                <a:latin typeface="Arial"/>
                <a:cs typeface="Arial"/>
              </a:rPr>
              <a:t>hoạch nguồn lực </a:t>
            </a:r>
            <a:r>
              <a:rPr sz="2200" dirty="0">
                <a:latin typeface="Arial"/>
                <a:cs typeface="Arial"/>
              </a:rPr>
              <a:t>TT viết </a:t>
            </a:r>
            <a:r>
              <a:rPr sz="2200" spc="-5" dirty="0">
                <a:latin typeface="Arial"/>
                <a:cs typeface="Arial"/>
              </a:rPr>
              <a:t>đặc </a:t>
            </a:r>
            <a:r>
              <a:rPr sz="2200" dirty="0">
                <a:latin typeface="Arial"/>
                <a:cs typeface="Arial"/>
              </a:rPr>
              <a:t>tả chức </a:t>
            </a:r>
            <a:r>
              <a:rPr sz="2200" spc="-5" dirty="0">
                <a:latin typeface="Arial"/>
                <a:cs typeface="Arial"/>
              </a:rPr>
              <a:t>năng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dự</a:t>
            </a:r>
            <a:r>
              <a:rPr sz="2200" spc="-5" dirty="0">
                <a:latin typeface="Arial"/>
                <a:cs typeface="Arial"/>
              </a:rPr>
              <a:t> báo</a:t>
            </a:r>
            <a:r>
              <a:rPr sz="2200" dirty="0">
                <a:latin typeface="Arial"/>
                <a:cs typeface="Arial"/>
              </a:rPr>
              <a:t> giá.</a:t>
            </a:r>
            <a:endParaRPr sz="2200">
              <a:latin typeface="Arial"/>
              <a:cs typeface="Arial"/>
            </a:endParaRPr>
          </a:p>
          <a:p>
            <a:pPr marL="355600" marR="345440" indent="-342900">
              <a:lnSpc>
                <a:spcPts val="2110"/>
              </a:lnSpc>
              <a:spcBef>
                <a:spcPts val="515"/>
              </a:spcBef>
              <a:tabLst>
                <a:tab pos="354965" algn="l"/>
                <a:tab pos="2478405" algn="l"/>
              </a:tabLst>
            </a:pPr>
            <a:r>
              <a:rPr sz="2200" dirty="0">
                <a:latin typeface="Arial"/>
                <a:cs typeface="Arial"/>
              </a:rPr>
              <a:t>•	Thành </a:t>
            </a:r>
            <a:r>
              <a:rPr sz="2200" spc="-5" dirty="0">
                <a:latin typeface="Arial"/>
                <a:cs typeface="Arial"/>
              </a:rPr>
              <a:t>lập </a:t>
            </a:r>
            <a:r>
              <a:rPr sz="2200" dirty="0">
                <a:latin typeface="Arial"/>
                <a:cs typeface="Arial"/>
              </a:rPr>
              <a:t>tổ chọn </a:t>
            </a:r>
            <a:r>
              <a:rPr sz="2200" spc="-5" dirty="0">
                <a:latin typeface="Arial"/>
                <a:cs typeface="Arial"/>
              </a:rPr>
              <a:t>nhà </a:t>
            </a:r>
            <a:r>
              <a:rPr sz="2200" dirty="0">
                <a:latin typeface="Arial"/>
                <a:cs typeface="Arial"/>
              </a:rPr>
              <a:t>cung cấp: </a:t>
            </a:r>
            <a:r>
              <a:rPr sz="2200" spc="-5" dirty="0">
                <a:latin typeface="Arial"/>
                <a:cs typeface="Arial"/>
              </a:rPr>
              <a:t>Chọn phương </a:t>
            </a:r>
            <a:r>
              <a:rPr sz="2200" dirty="0">
                <a:latin typeface="Arial"/>
                <a:cs typeface="Arial"/>
              </a:rPr>
              <a:t>thức </a:t>
            </a:r>
            <a:r>
              <a:rPr sz="2200" spc="-5" dirty="0">
                <a:latin typeface="Arial"/>
                <a:cs typeface="Arial"/>
              </a:rPr>
              <a:t>mua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sắm(chỉ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định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thầu, </a:t>
            </a:r>
            <a:r>
              <a:rPr sz="2200" spc="-5" dirty="0">
                <a:latin typeface="Arial"/>
                <a:cs typeface="Arial"/>
              </a:rPr>
              <a:t>chào hàng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cạng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trang, </a:t>
            </a:r>
            <a:r>
              <a:rPr sz="2200" spc="-5" dirty="0">
                <a:latin typeface="Arial"/>
                <a:cs typeface="Arial"/>
              </a:rPr>
              <a:t>đấu</a:t>
            </a:r>
            <a:r>
              <a:rPr sz="2200" dirty="0">
                <a:latin typeface="Arial"/>
                <a:cs typeface="Arial"/>
              </a:rPr>
              <a:t> thầu cạng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trang trong nước, </a:t>
            </a:r>
            <a:r>
              <a:rPr sz="2200" spc="-5" dirty="0">
                <a:latin typeface="Arial"/>
                <a:cs typeface="Arial"/>
              </a:rPr>
              <a:t>đấu </a:t>
            </a:r>
            <a:r>
              <a:rPr sz="2200" dirty="0">
                <a:latin typeface="Arial"/>
                <a:cs typeface="Arial"/>
              </a:rPr>
              <a:t>thầu </a:t>
            </a:r>
            <a:r>
              <a:rPr sz="2200" spc="-5" dirty="0">
                <a:latin typeface="Arial"/>
                <a:cs typeface="Arial"/>
              </a:rPr>
              <a:t>cạnh </a:t>
            </a:r>
            <a:r>
              <a:rPr sz="2200" dirty="0">
                <a:latin typeface="Arial"/>
                <a:cs typeface="Arial"/>
              </a:rPr>
              <a:t>tranh </a:t>
            </a:r>
            <a:r>
              <a:rPr sz="2200" spc="-5" dirty="0">
                <a:latin typeface="Arial"/>
                <a:cs typeface="Arial"/>
              </a:rPr>
              <a:t>quốc </a:t>
            </a:r>
            <a:r>
              <a:rPr sz="2200" dirty="0">
                <a:latin typeface="Arial"/>
                <a:cs typeface="Arial"/>
              </a:rPr>
              <a:t>tế.); </a:t>
            </a:r>
            <a:r>
              <a:rPr sz="2200" spc="-5" dirty="0">
                <a:latin typeface="Arial"/>
                <a:cs typeface="Arial"/>
              </a:rPr>
              <a:t>Chuẩn bị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hồ </a:t>
            </a:r>
            <a:r>
              <a:rPr sz="2200" dirty="0">
                <a:latin typeface="Arial"/>
                <a:cs typeface="Arial"/>
              </a:rPr>
              <a:t>sơ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mời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thầu;	Phát </a:t>
            </a:r>
            <a:r>
              <a:rPr sz="2200" spc="-5" dirty="0">
                <a:latin typeface="Arial"/>
                <a:cs typeface="Arial"/>
              </a:rPr>
              <a:t>hành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hồ</a:t>
            </a:r>
            <a:r>
              <a:rPr sz="2200" dirty="0">
                <a:latin typeface="Arial"/>
                <a:cs typeface="Arial"/>
              </a:rPr>
              <a:t> sơ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mời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thầu.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Thương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thảo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5" dirty="0">
                <a:latin typeface="Arial"/>
                <a:cs typeface="Arial"/>
              </a:rPr>
              <a:t> ký kế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 đồng </a:t>
            </a:r>
            <a:r>
              <a:rPr sz="2200" dirty="0">
                <a:latin typeface="Arial"/>
                <a:cs typeface="Arial"/>
              </a:rPr>
              <a:t>cung cấp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Theo </a:t>
            </a:r>
            <a:r>
              <a:rPr sz="2200" spc="-5" dirty="0">
                <a:latin typeface="Arial"/>
                <a:cs typeface="Arial"/>
              </a:rPr>
              <a:t>dõi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5" dirty="0">
                <a:latin typeface="Arial"/>
                <a:cs typeface="Arial"/>
              </a:rPr>
              <a:t> giám </a:t>
            </a:r>
            <a:r>
              <a:rPr sz="2200" dirty="0">
                <a:latin typeface="Arial"/>
                <a:cs typeface="Arial"/>
              </a:rPr>
              <a:t>sát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thực</a:t>
            </a:r>
            <a:r>
              <a:rPr sz="2200" spc="-5" dirty="0">
                <a:latin typeface="Arial"/>
                <a:cs typeface="Arial"/>
              </a:rPr>
              <a:t> hiện hợp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đồng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Nghiệm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thanh 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đồng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Vào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sổ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thiết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bị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92455"/>
            <a:ext cx="7702550" cy="1242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Một </a:t>
            </a:r>
            <a:r>
              <a:rPr dirty="0"/>
              <a:t>số </a:t>
            </a:r>
            <a:r>
              <a:rPr spc="-5" dirty="0"/>
              <a:t>l</a:t>
            </a:r>
            <a:r>
              <a:rPr spc="-5" dirty="0">
                <a:latin typeface="Times New Roman"/>
                <a:cs typeface="Times New Roman"/>
              </a:rPr>
              <a:t>ư</a:t>
            </a:r>
            <a:r>
              <a:rPr spc="-5" dirty="0"/>
              <a:t>u </a:t>
            </a:r>
            <a:r>
              <a:rPr dirty="0"/>
              <a:t>ý khi </a:t>
            </a:r>
            <a:r>
              <a:rPr spc="-5" dirty="0"/>
              <a:t>mua sắm </a:t>
            </a:r>
            <a:r>
              <a:rPr dirty="0"/>
              <a:t>nguồn lực </a:t>
            </a:r>
            <a:r>
              <a:rPr spc="-890" dirty="0"/>
              <a:t> </a:t>
            </a:r>
            <a:r>
              <a:rPr dirty="0"/>
              <a:t>thông</a:t>
            </a:r>
            <a:r>
              <a:rPr spc="-5" dirty="0"/>
              <a:t> </a:t>
            </a:r>
            <a:r>
              <a:rPr dirty="0"/>
              <a:t>tin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319530"/>
            <a:ext cx="7836534" cy="46240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15" dirty="0">
                <a:latin typeface="Arial"/>
                <a:cs typeface="Arial"/>
              </a:rPr>
              <a:t>Viết </a:t>
            </a:r>
            <a:r>
              <a:rPr sz="2500" dirty="0">
                <a:latin typeface="Arial"/>
                <a:cs typeface="Arial"/>
              </a:rPr>
              <a:t>yêu cầu mua sắm </a:t>
            </a:r>
            <a:r>
              <a:rPr sz="2500" spc="-5" dirty="0">
                <a:latin typeface="Arial"/>
                <a:cs typeface="Arial"/>
              </a:rPr>
              <a:t>nguồn lực </a:t>
            </a:r>
            <a:r>
              <a:rPr sz="2500" dirty="0">
                <a:latin typeface="Arial"/>
                <a:cs typeface="Arial"/>
              </a:rPr>
              <a:t>TT </a:t>
            </a:r>
            <a:r>
              <a:rPr sz="2500" spc="-5" dirty="0">
                <a:latin typeface="Arial"/>
                <a:cs typeface="Arial"/>
              </a:rPr>
              <a:t>dưới dạng </a:t>
            </a:r>
            <a:r>
              <a:rPr sz="2500" dirty="0">
                <a:latin typeface="Arial"/>
                <a:cs typeface="Arial"/>
              </a:rPr>
              <a:t>một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dự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án</a:t>
            </a:r>
            <a:r>
              <a:rPr sz="2500" dirty="0">
                <a:latin typeface="Arial"/>
                <a:cs typeface="Arial"/>
              </a:rPr>
              <a:t> (tên dự</a:t>
            </a:r>
            <a:r>
              <a:rPr sz="2500" spc="-5" dirty="0">
                <a:latin typeface="Arial"/>
                <a:cs typeface="Arial"/>
              </a:rPr>
              <a:t> án,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mục </a:t>
            </a:r>
            <a:r>
              <a:rPr sz="2500" spc="-5" dirty="0">
                <a:latin typeface="Arial"/>
                <a:cs typeface="Arial"/>
              </a:rPr>
              <a:t>đích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dự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án,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nguồn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vốn,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tổng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dự </a:t>
            </a:r>
            <a:r>
              <a:rPr sz="2500" dirty="0">
                <a:latin typeface="Arial"/>
                <a:cs typeface="Arial"/>
              </a:rPr>
              <a:t>trù kinh </a:t>
            </a:r>
            <a:r>
              <a:rPr sz="2500" spc="-5" dirty="0">
                <a:latin typeface="Arial"/>
                <a:cs typeface="Arial"/>
              </a:rPr>
              <a:t>phí, </a:t>
            </a:r>
            <a:r>
              <a:rPr sz="2500" dirty="0">
                <a:latin typeface="Arial"/>
                <a:cs typeface="Arial"/>
              </a:rPr>
              <a:t>thời </a:t>
            </a:r>
            <a:r>
              <a:rPr sz="2500" spc="-5" dirty="0">
                <a:latin typeface="Arial"/>
                <a:cs typeface="Arial"/>
              </a:rPr>
              <a:t>hạn hoàn </a:t>
            </a:r>
            <a:r>
              <a:rPr sz="2500" dirty="0">
                <a:latin typeface="Arial"/>
                <a:cs typeface="Arial"/>
              </a:rPr>
              <a:t>thành), </a:t>
            </a:r>
            <a:r>
              <a:rPr sz="2500" spc="-5" dirty="0">
                <a:latin typeface="Arial"/>
                <a:cs typeface="Arial"/>
              </a:rPr>
              <a:t>liệt </a:t>
            </a:r>
            <a:r>
              <a:rPr sz="2500" dirty="0">
                <a:latin typeface="Arial"/>
                <a:cs typeface="Arial"/>
              </a:rPr>
              <a:t>kê các hoạt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động của </a:t>
            </a:r>
            <a:r>
              <a:rPr sz="2500" spc="-5" dirty="0">
                <a:latin typeface="Arial"/>
                <a:cs typeface="Arial"/>
              </a:rPr>
              <a:t>dự án </a:t>
            </a:r>
            <a:r>
              <a:rPr sz="2500" dirty="0">
                <a:latin typeface="Arial"/>
                <a:cs typeface="Arial"/>
              </a:rPr>
              <a:t>(tên, mục tiêu, công việc và thiết </a:t>
            </a:r>
            <a:r>
              <a:rPr sz="2500" spc="-5" dirty="0">
                <a:latin typeface="Arial"/>
                <a:cs typeface="Arial"/>
              </a:rPr>
              <a:t>bị, </a:t>
            </a:r>
            <a:r>
              <a:rPr sz="2500" dirty="0">
                <a:latin typeface="Arial"/>
                <a:cs typeface="Arial"/>
              </a:rPr>
              <a:t> giá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cả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thời</a:t>
            </a:r>
            <a:r>
              <a:rPr sz="2500" spc="-5" dirty="0">
                <a:latin typeface="Arial"/>
                <a:cs typeface="Arial"/>
              </a:rPr>
              <a:t> gian,…).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Đối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nguồn lực phần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cứng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cần xác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rõ:</a:t>
            </a:r>
            <a:endParaRPr sz="2500">
              <a:latin typeface="Arial"/>
              <a:cs typeface="Arial"/>
            </a:endParaRPr>
          </a:p>
          <a:p>
            <a:pPr marL="755650" marR="174625" indent="-285750">
              <a:lnSpc>
                <a:spcPct val="8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Yêu cầu </a:t>
            </a:r>
            <a:r>
              <a:rPr sz="2200" spc="-5" dirty="0">
                <a:latin typeface="Arial"/>
                <a:cs typeface="Arial"/>
              </a:rPr>
              <a:t>đối </a:t>
            </a:r>
            <a:r>
              <a:rPr sz="2200" dirty="0">
                <a:latin typeface="Arial"/>
                <a:cs typeface="Arial"/>
              </a:rPr>
              <a:t>với </a:t>
            </a:r>
            <a:r>
              <a:rPr sz="2200" spc="-5" dirty="0">
                <a:latin typeface="Arial"/>
                <a:cs typeface="Arial"/>
              </a:rPr>
              <a:t>nhà Cc </a:t>
            </a:r>
            <a:r>
              <a:rPr sz="2200" dirty="0">
                <a:latin typeface="Arial"/>
                <a:cs typeface="Arial"/>
              </a:rPr>
              <a:t>(chức </a:t>
            </a:r>
            <a:r>
              <a:rPr sz="2200" spc="-5" dirty="0">
                <a:latin typeface="Arial"/>
                <a:cs typeface="Arial"/>
              </a:rPr>
              <a:t>năng </a:t>
            </a:r>
            <a:r>
              <a:rPr sz="2200" dirty="0">
                <a:latin typeface="Arial"/>
                <a:cs typeface="Arial"/>
              </a:rPr>
              <a:t>KD, Vốn </a:t>
            </a:r>
            <a:r>
              <a:rPr sz="2200" spc="-5" dirty="0">
                <a:latin typeface="Arial"/>
                <a:cs typeface="Arial"/>
              </a:rPr>
              <a:t>pháp định,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lịch sử </a:t>
            </a:r>
            <a:r>
              <a:rPr sz="2200" spc="-5" dirty="0">
                <a:latin typeface="Arial"/>
                <a:cs typeface="Arial"/>
              </a:rPr>
              <a:t>hình </a:t>
            </a:r>
            <a:r>
              <a:rPr sz="2200" dirty="0">
                <a:latin typeface="Arial"/>
                <a:cs typeface="Arial"/>
              </a:rPr>
              <a:t>thành và </a:t>
            </a:r>
            <a:r>
              <a:rPr sz="2200" spc="-5" dirty="0">
                <a:latin typeface="Arial"/>
                <a:cs typeface="Arial"/>
              </a:rPr>
              <a:t>phát </a:t>
            </a:r>
            <a:r>
              <a:rPr sz="2200" dirty="0">
                <a:latin typeface="Arial"/>
                <a:cs typeface="Arial"/>
              </a:rPr>
              <a:t>triển, </a:t>
            </a:r>
            <a:r>
              <a:rPr sz="2200" spc="-5" dirty="0">
                <a:latin typeface="Arial"/>
                <a:cs typeface="Arial"/>
              </a:rPr>
              <a:t>năng </a:t>
            </a:r>
            <a:r>
              <a:rPr sz="2200" dirty="0">
                <a:latin typeface="Arial"/>
                <a:cs typeface="Arial"/>
              </a:rPr>
              <a:t>lực </a:t>
            </a:r>
            <a:r>
              <a:rPr sz="2200" spc="-5" dirty="0">
                <a:latin typeface="Arial"/>
                <a:cs typeface="Arial"/>
              </a:rPr>
              <a:t>nhân </a:t>
            </a:r>
            <a:r>
              <a:rPr sz="2200" dirty="0">
                <a:latin typeface="Arial"/>
                <a:cs typeface="Arial"/>
              </a:rPr>
              <a:t>sự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chuyên</a:t>
            </a:r>
            <a:r>
              <a:rPr sz="2200" dirty="0">
                <a:latin typeface="Arial"/>
                <a:cs typeface="Arial"/>
              </a:rPr>
              <a:t> môn,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thiết bị và </a:t>
            </a:r>
            <a:r>
              <a:rPr sz="2200" spc="-5" dirty="0">
                <a:latin typeface="Arial"/>
                <a:cs typeface="Arial"/>
              </a:rPr>
              <a:t>Ht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bảo</a:t>
            </a:r>
            <a:r>
              <a:rPr sz="2200" dirty="0">
                <a:latin typeface="Arial"/>
                <a:cs typeface="Arial"/>
              </a:rPr>
              <a:t> trì,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sách KH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cùng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loại);</a:t>
            </a:r>
            <a:endParaRPr sz="2200">
              <a:latin typeface="Arial"/>
              <a:cs typeface="Arial"/>
            </a:endParaRPr>
          </a:p>
          <a:p>
            <a:pPr marL="755650" marR="32384" indent="-285750">
              <a:lnSpc>
                <a:spcPct val="8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Đặc </a:t>
            </a:r>
            <a:r>
              <a:rPr sz="2200" dirty="0">
                <a:latin typeface="Arial"/>
                <a:cs typeface="Arial"/>
              </a:rPr>
              <a:t>tả kỹ thuật </a:t>
            </a:r>
            <a:r>
              <a:rPr sz="2200" spc="-5" dirty="0">
                <a:latin typeface="Arial"/>
                <a:cs typeface="Arial"/>
              </a:rPr>
              <a:t>của </a:t>
            </a:r>
            <a:r>
              <a:rPr sz="2200" dirty="0">
                <a:latin typeface="Arial"/>
                <a:cs typeface="Arial"/>
              </a:rPr>
              <a:t>thiết </a:t>
            </a:r>
            <a:r>
              <a:rPr sz="2200" spc="-5" dirty="0">
                <a:latin typeface="Arial"/>
                <a:cs typeface="Arial"/>
              </a:rPr>
              <a:t>bị </a:t>
            </a:r>
            <a:r>
              <a:rPr sz="2200" dirty="0">
                <a:latin typeface="Arial"/>
                <a:cs typeface="Arial"/>
              </a:rPr>
              <a:t>và các yêu cầu khác </a:t>
            </a:r>
            <a:r>
              <a:rPr sz="2200" spc="-5" dirty="0">
                <a:latin typeface="Arial"/>
                <a:cs typeface="Arial"/>
              </a:rPr>
              <a:t>như </a:t>
            </a:r>
            <a:r>
              <a:rPr sz="2200" dirty="0">
                <a:latin typeface="Arial"/>
                <a:cs typeface="Arial"/>
              </a:rPr>
              <a:t>thời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hạn bảo </a:t>
            </a:r>
            <a:r>
              <a:rPr sz="2200" dirty="0">
                <a:latin typeface="Arial"/>
                <a:cs typeface="Arial"/>
              </a:rPr>
              <a:t>trì, tương thích với </a:t>
            </a:r>
            <a:r>
              <a:rPr sz="2200" spc="-5" dirty="0">
                <a:latin typeface="Arial"/>
                <a:cs typeface="Arial"/>
              </a:rPr>
              <a:t>HT đang </a:t>
            </a:r>
            <a:r>
              <a:rPr sz="2200" dirty="0">
                <a:latin typeface="Arial"/>
                <a:cs typeface="Arial"/>
              </a:rPr>
              <a:t>có, </a:t>
            </a:r>
            <a:r>
              <a:rPr sz="2200" spc="-5" dirty="0">
                <a:latin typeface="Arial"/>
                <a:cs typeface="Arial"/>
              </a:rPr>
              <a:t>độ ổn định </a:t>
            </a:r>
            <a:r>
              <a:rPr sz="2200" dirty="0">
                <a:latin typeface="Arial"/>
                <a:cs typeface="Arial"/>
              </a:rPr>
              <a:t>(số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lần hỏng hóc/năm).</a:t>
            </a:r>
            <a:endParaRPr sz="2200">
              <a:latin typeface="Arial"/>
              <a:cs typeface="Arial"/>
            </a:endParaRPr>
          </a:p>
          <a:p>
            <a:pPr marL="755650" marR="27940" indent="-285750">
              <a:lnSpc>
                <a:spcPts val="2110"/>
              </a:lnSpc>
              <a:spcBef>
                <a:spcPts val="509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Khi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mua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sắm</a:t>
            </a:r>
            <a:r>
              <a:rPr sz="2200" spc="-5" dirty="0">
                <a:latin typeface="Arial"/>
                <a:cs typeface="Arial"/>
              </a:rPr>
              <a:t> nguồn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lực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phần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cứng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cần chú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ý </a:t>
            </a:r>
            <a:r>
              <a:rPr sz="2200" spc="-5" dirty="0">
                <a:latin typeface="Arial"/>
                <a:cs typeface="Arial"/>
              </a:rPr>
              <a:t>phần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mềm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đi</a:t>
            </a:r>
            <a:r>
              <a:rPr sz="2200" dirty="0">
                <a:latin typeface="Arial"/>
                <a:cs typeface="Arial"/>
              </a:rPr>
              <a:t> kèm.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92455"/>
            <a:ext cx="7702550" cy="1242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Một </a:t>
            </a:r>
            <a:r>
              <a:rPr dirty="0"/>
              <a:t>số </a:t>
            </a:r>
            <a:r>
              <a:rPr spc="-5" dirty="0"/>
              <a:t>l</a:t>
            </a:r>
            <a:r>
              <a:rPr spc="-5" dirty="0">
                <a:latin typeface="Times New Roman"/>
                <a:cs typeface="Times New Roman"/>
              </a:rPr>
              <a:t>ư</a:t>
            </a:r>
            <a:r>
              <a:rPr spc="-5" dirty="0"/>
              <a:t>u </a:t>
            </a:r>
            <a:r>
              <a:rPr dirty="0"/>
              <a:t>ý khi </a:t>
            </a:r>
            <a:r>
              <a:rPr spc="-5" dirty="0"/>
              <a:t>mua sắm </a:t>
            </a:r>
            <a:r>
              <a:rPr dirty="0"/>
              <a:t>nguồn lực </a:t>
            </a:r>
            <a:r>
              <a:rPr spc="-890" dirty="0"/>
              <a:t> </a:t>
            </a:r>
            <a:r>
              <a:rPr dirty="0"/>
              <a:t>thông</a:t>
            </a:r>
            <a:r>
              <a:rPr spc="-5" dirty="0"/>
              <a:t> </a:t>
            </a:r>
            <a:r>
              <a:rPr dirty="0"/>
              <a:t>tin </a:t>
            </a:r>
            <a:r>
              <a:rPr spc="-5"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337056"/>
            <a:ext cx="7882255" cy="4860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Đối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với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nguồn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lực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phần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mềm cần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xác định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rõ:</a:t>
            </a:r>
            <a:endParaRPr sz="2000">
              <a:latin typeface="Arial"/>
              <a:cs typeface="Arial"/>
            </a:endParaRPr>
          </a:p>
          <a:p>
            <a:pPr marL="755650" marR="57150" indent="-285750">
              <a:lnSpc>
                <a:spcPct val="80000"/>
              </a:lnSpc>
              <a:spcBef>
                <a:spcPts val="44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Phần mềm có thể </a:t>
            </a:r>
            <a:r>
              <a:rPr sz="1800" spc="-5" dirty="0">
                <a:latin typeface="Arial"/>
                <a:cs typeface="Arial"/>
              </a:rPr>
              <a:t>trang bị </a:t>
            </a:r>
            <a:r>
              <a:rPr sz="1800" dirty="0">
                <a:latin typeface="Arial"/>
                <a:cs typeface="Arial"/>
              </a:rPr>
              <a:t>theo </a:t>
            </a:r>
            <a:r>
              <a:rPr sz="1800" spc="-5" dirty="0">
                <a:latin typeface="Arial"/>
                <a:cs typeface="Arial"/>
              </a:rPr>
              <a:t>ba hình </a:t>
            </a:r>
            <a:r>
              <a:rPr sz="1800" dirty="0">
                <a:latin typeface="Arial"/>
                <a:cs typeface="Arial"/>
              </a:rPr>
              <a:t>thức: Mua sẵn trên thị </a:t>
            </a:r>
            <a:r>
              <a:rPr sz="1800" spc="-5" dirty="0">
                <a:latin typeface="Arial"/>
                <a:cs typeface="Arial"/>
              </a:rPr>
              <a:t>trường,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sử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dụng phần </a:t>
            </a:r>
            <a:r>
              <a:rPr sz="1800" dirty="0">
                <a:latin typeface="Arial"/>
                <a:cs typeface="Arial"/>
              </a:rPr>
              <a:t>mềm mã </a:t>
            </a:r>
            <a:r>
              <a:rPr sz="1800" spc="-5" dirty="0">
                <a:latin typeface="Arial"/>
                <a:cs typeface="Arial"/>
              </a:rPr>
              <a:t>nguồn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mở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hoặc </a:t>
            </a:r>
            <a:r>
              <a:rPr sz="1800" dirty="0">
                <a:latin typeface="Arial"/>
                <a:cs typeface="Arial"/>
              </a:rPr>
              <a:t>thuê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công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 </a:t>
            </a:r>
            <a:r>
              <a:rPr sz="1800" spc="-5" dirty="0">
                <a:latin typeface="Arial"/>
                <a:cs typeface="Arial"/>
              </a:rPr>
              <a:t>ngoài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kế.</a:t>
            </a:r>
            <a:endParaRPr sz="1800">
              <a:latin typeface="Arial"/>
              <a:cs typeface="Arial"/>
            </a:endParaRPr>
          </a:p>
          <a:p>
            <a:pPr marL="755650">
              <a:lnSpc>
                <a:spcPts val="1730"/>
              </a:lnSpc>
            </a:pPr>
            <a:r>
              <a:rPr sz="1800" dirty="0">
                <a:latin typeface="Arial"/>
                <a:cs typeface="Arial"/>
              </a:rPr>
              <a:t>Mỗi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hình </a:t>
            </a:r>
            <a:r>
              <a:rPr sz="1800" dirty="0">
                <a:latin typeface="Arial"/>
                <a:cs typeface="Arial"/>
              </a:rPr>
              <a:t>thức sẽ có </a:t>
            </a:r>
            <a:r>
              <a:rPr sz="1800" spc="-5" dirty="0">
                <a:latin typeface="Arial"/>
                <a:cs typeface="Arial"/>
              </a:rPr>
              <a:t>những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định riêng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luật</a:t>
            </a:r>
            <a:r>
              <a:rPr sz="1800" dirty="0">
                <a:latin typeface="Arial"/>
                <a:cs typeface="Arial"/>
              </a:rPr>
              <a:t> mua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sắm</a:t>
            </a:r>
            <a:r>
              <a:rPr sz="1800" spc="-5" dirty="0">
                <a:latin typeface="Arial"/>
                <a:cs typeface="Arial"/>
              </a:rPr>
              <a:t> đấu </a:t>
            </a:r>
            <a:r>
              <a:rPr sz="1800" dirty="0">
                <a:latin typeface="Arial"/>
                <a:cs typeface="Arial"/>
              </a:rPr>
              <a:t>thầu.</a:t>
            </a:r>
            <a:endParaRPr sz="1800">
              <a:latin typeface="Arial"/>
              <a:cs typeface="Arial"/>
            </a:endParaRPr>
          </a:p>
          <a:p>
            <a:pPr marL="755650" marR="81280" indent="-285750">
              <a:lnSpc>
                <a:spcPct val="80000"/>
              </a:lnSpc>
              <a:spcBef>
                <a:spcPts val="434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Đặc tả </a:t>
            </a:r>
            <a:r>
              <a:rPr sz="1800" spc="-5" dirty="0">
                <a:latin typeface="Arial"/>
                <a:cs typeface="Arial"/>
              </a:rPr>
              <a:t>phần</a:t>
            </a:r>
            <a:r>
              <a:rPr sz="1800" dirty="0">
                <a:latin typeface="Arial"/>
                <a:cs typeface="Arial"/>
              </a:rPr>
              <a:t> mềm </a:t>
            </a:r>
            <a:r>
              <a:rPr sz="1800" spc="-5" dirty="0">
                <a:latin typeface="Arial"/>
                <a:cs typeface="Arial"/>
              </a:rPr>
              <a:t>là </a:t>
            </a:r>
            <a:r>
              <a:rPr sz="1800" dirty="0">
                <a:latin typeface="Arial"/>
                <a:cs typeface="Arial"/>
              </a:rPr>
              <a:t>công việc khó và mất </a:t>
            </a:r>
            <a:r>
              <a:rPr sz="1800" spc="-5" dirty="0">
                <a:latin typeface="Arial"/>
                <a:cs typeface="Arial"/>
              </a:rPr>
              <a:t>nhiều </a:t>
            </a:r>
            <a:r>
              <a:rPr sz="1800" dirty="0">
                <a:latin typeface="Arial"/>
                <a:cs typeface="Arial"/>
              </a:rPr>
              <a:t>thời </a:t>
            </a:r>
            <a:r>
              <a:rPr sz="1800" spc="-5" dirty="0">
                <a:latin typeface="Arial"/>
                <a:cs typeface="Arial"/>
              </a:rPr>
              <a:t>gian. </a:t>
            </a:r>
            <a:r>
              <a:rPr sz="1800" dirty="0">
                <a:latin typeface="Arial"/>
                <a:cs typeface="Arial"/>
              </a:rPr>
              <a:t>Đặc tả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phần </a:t>
            </a:r>
            <a:r>
              <a:rPr sz="1800" dirty="0">
                <a:latin typeface="Arial"/>
                <a:cs typeface="Arial"/>
              </a:rPr>
              <a:t>mềm có 2 </a:t>
            </a:r>
            <a:r>
              <a:rPr sz="1800" spc="-5" dirty="0">
                <a:latin typeface="Arial"/>
                <a:cs typeface="Arial"/>
              </a:rPr>
              <a:t>phần: </a:t>
            </a:r>
            <a:r>
              <a:rPr sz="1800" dirty="0">
                <a:latin typeface="Arial"/>
                <a:cs typeface="Arial"/>
              </a:rPr>
              <a:t>đặc tả chức </a:t>
            </a:r>
            <a:r>
              <a:rPr sz="1800" spc="-5" dirty="0">
                <a:latin typeface="Arial"/>
                <a:cs typeface="Arial"/>
              </a:rPr>
              <a:t>năng </a:t>
            </a:r>
            <a:r>
              <a:rPr sz="1800" dirty="0">
                <a:latin typeface="Arial"/>
                <a:cs typeface="Arial"/>
              </a:rPr>
              <a:t>(chức </a:t>
            </a:r>
            <a:r>
              <a:rPr sz="1800" spc="-5" dirty="0">
                <a:latin typeface="Arial"/>
                <a:cs typeface="Arial"/>
              </a:rPr>
              <a:t>năng kD) và </a:t>
            </a:r>
            <a:r>
              <a:rPr sz="1800" dirty="0">
                <a:latin typeface="Arial"/>
                <a:cs typeface="Arial"/>
              </a:rPr>
              <a:t>đặc tả </a:t>
            </a:r>
            <a:r>
              <a:rPr sz="1800" spc="-5" dirty="0">
                <a:latin typeface="Arial"/>
                <a:cs typeface="Arial"/>
              </a:rPr>
              <a:t>phi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chức </a:t>
            </a:r>
            <a:r>
              <a:rPr sz="1800" spc="-5" dirty="0">
                <a:latin typeface="Arial"/>
                <a:cs typeface="Arial"/>
              </a:rPr>
              <a:t>năng </a:t>
            </a:r>
            <a:r>
              <a:rPr sz="1800" dirty="0">
                <a:latin typeface="Arial"/>
                <a:cs typeface="Arial"/>
              </a:rPr>
              <a:t>(Độ </a:t>
            </a:r>
            <a:r>
              <a:rPr sz="1800" spc="-5" dirty="0">
                <a:latin typeface="Arial"/>
                <a:cs typeface="Arial"/>
              </a:rPr>
              <a:t>an toàn, </a:t>
            </a:r>
            <a:r>
              <a:rPr sz="1800" dirty="0">
                <a:latin typeface="Arial"/>
                <a:cs typeface="Arial"/>
              </a:rPr>
              <a:t>khả </a:t>
            </a:r>
            <a:r>
              <a:rPr sz="1800" spc="-5" dirty="0">
                <a:latin typeface="Arial"/>
                <a:cs typeface="Arial"/>
              </a:rPr>
              <a:t>năng phục hồi, </a:t>
            </a:r>
            <a:r>
              <a:rPr sz="1800" dirty="0">
                <a:latin typeface="Arial"/>
                <a:cs typeface="Arial"/>
              </a:rPr>
              <a:t>độ </a:t>
            </a:r>
            <a:r>
              <a:rPr sz="1800" spc="-5" dirty="0">
                <a:latin typeface="Arial"/>
                <a:cs typeface="Arial"/>
              </a:rPr>
              <a:t>lớn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dữ liệu, </a:t>
            </a:r>
            <a:r>
              <a:rPr sz="1800" dirty="0">
                <a:latin typeface="Arial"/>
                <a:cs typeface="Arial"/>
              </a:rPr>
              <a:t>thời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gian </a:t>
            </a:r>
            <a:r>
              <a:rPr sz="1800" dirty="0">
                <a:latin typeface="Arial"/>
                <a:cs typeface="Arial"/>
              </a:rPr>
              <a:t>trả kết </a:t>
            </a:r>
            <a:r>
              <a:rPr sz="1800" spc="-5" dirty="0">
                <a:latin typeface="Arial"/>
                <a:cs typeface="Arial"/>
              </a:rPr>
              <a:t>quả, </a:t>
            </a:r>
            <a:r>
              <a:rPr sz="1800" dirty="0">
                <a:latin typeface="Arial"/>
                <a:cs typeface="Arial"/>
              </a:rPr>
              <a:t>…). Cần chú ý sự tham </a:t>
            </a:r>
            <a:r>
              <a:rPr sz="1800" spc="-5" dirty="0">
                <a:latin typeface="Arial"/>
                <a:cs typeface="Arial"/>
              </a:rPr>
              <a:t>gia </a:t>
            </a:r>
            <a:r>
              <a:rPr sz="1800" dirty="0">
                <a:latin typeface="Arial"/>
                <a:cs typeface="Arial"/>
              </a:rPr>
              <a:t>tích </a:t>
            </a:r>
            <a:r>
              <a:rPr sz="1800" spc="-5" dirty="0">
                <a:latin typeface="Arial"/>
                <a:cs typeface="Arial"/>
              </a:rPr>
              <a:t>cực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người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dụng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để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viết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đặc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tả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này.</a:t>
            </a:r>
            <a:endParaRPr sz="1800">
              <a:latin typeface="Arial"/>
              <a:cs typeface="Arial"/>
            </a:endParaRPr>
          </a:p>
          <a:p>
            <a:pPr marL="755650" marR="249554" indent="-285750">
              <a:lnSpc>
                <a:spcPct val="80000"/>
              </a:lnSpc>
              <a:spcBef>
                <a:spcPts val="43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Hiện </a:t>
            </a:r>
            <a:r>
              <a:rPr sz="1800" dirty="0">
                <a:latin typeface="Arial"/>
                <a:cs typeface="Arial"/>
              </a:rPr>
              <a:t>nay </a:t>
            </a:r>
            <a:r>
              <a:rPr sz="1800" spc="-5" dirty="0">
                <a:latin typeface="Arial"/>
                <a:cs typeface="Arial"/>
              </a:rPr>
              <a:t>phần </a:t>
            </a:r>
            <a:r>
              <a:rPr sz="1800" dirty="0">
                <a:latin typeface="Arial"/>
                <a:cs typeface="Arial"/>
              </a:rPr>
              <a:t>mềm vẫn được vào sổ thiết </a:t>
            </a:r>
            <a:r>
              <a:rPr sz="1800" spc="-5" dirty="0">
                <a:latin typeface="Arial"/>
                <a:cs typeface="Arial"/>
              </a:rPr>
              <a:t>bị </a:t>
            </a:r>
            <a:r>
              <a:rPr sz="1800" dirty="0">
                <a:latin typeface="Arial"/>
                <a:cs typeface="Arial"/>
              </a:rPr>
              <a:t>và </a:t>
            </a:r>
            <a:r>
              <a:rPr sz="1800" spc="-5" dirty="0">
                <a:latin typeface="Arial"/>
                <a:cs typeface="Arial"/>
              </a:rPr>
              <a:t>quản lý như </a:t>
            </a:r>
            <a:r>
              <a:rPr sz="1800" dirty="0">
                <a:latin typeface="Arial"/>
                <a:cs typeface="Arial"/>
              </a:rPr>
              <a:t>thiết </a:t>
            </a:r>
            <a:r>
              <a:rPr sz="1800" spc="-5" dirty="0">
                <a:latin typeface="Arial"/>
                <a:cs typeface="Arial"/>
              </a:rPr>
              <a:t>bị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thông </a:t>
            </a:r>
            <a:r>
              <a:rPr sz="1800" spc="-5" dirty="0">
                <a:latin typeface="Arial"/>
                <a:cs typeface="Arial"/>
              </a:rPr>
              <a:t>thường </a:t>
            </a:r>
            <a:r>
              <a:rPr sz="1800" dirty="0">
                <a:latin typeface="Arial"/>
                <a:cs typeface="Arial"/>
              </a:rPr>
              <a:t>khác. </a:t>
            </a:r>
            <a:r>
              <a:rPr sz="1800" spc="-25" dirty="0">
                <a:latin typeface="Arial"/>
                <a:cs typeface="Arial"/>
              </a:rPr>
              <a:t>Tuy </a:t>
            </a:r>
            <a:r>
              <a:rPr sz="1800" spc="-5" dirty="0">
                <a:latin typeface="Arial"/>
                <a:cs typeface="Arial"/>
              </a:rPr>
              <a:t>nhiên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-5" dirty="0">
                <a:latin typeface="Arial"/>
                <a:cs typeface="Arial"/>
              </a:rPr>
              <a:t>nhiều </a:t>
            </a:r>
            <a:r>
              <a:rPr sz="1800" dirty="0">
                <a:latin typeface="Arial"/>
                <a:cs typeface="Arial"/>
              </a:rPr>
              <a:t>vấn </a:t>
            </a:r>
            <a:r>
              <a:rPr sz="1800" spc="-5" dirty="0">
                <a:latin typeface="Arial"/>
                <a:cs typeface="Arial"/>
              </a:rPr>
              <a:t>đề </a:t>
            </a:r>
            <a:r>
              <a:rPr sz="1800" dirty="0">
                <a:latin typeface="Arial"/>
                <a:cs typeface="Arial"/>
              </a:rPr>
              <a:t>cần xem xét (giá cả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phần </a:t>
            </a:r>
            <a:r>
              <a:rPr sz="1800" dirty="0">
                <a:latin typeface="Arial"/>
                <a:cs typeface="Arial"/>
              </a:rPr>
              <a:t>mềm rất </a:t>
            </a:r>
            <a:r>
              <a:rPr sz="1800" spc="-5" dirty="0">
                <a:latin typeface="Arial"/>
                <a:cs typeface="Arial"/>
              </a:rPr>
              <a:t>biến </a:t>
            </a:r>
            <a:r>
              <a:rPr sz="1800" dirty="0">
                <a:latin typeface="Arial"/>
                <a:cs typeface="Arial"/>
              </a:rPr>
              <a:t>động, không có khấu </a:t>
            </a:r>
            <a:r>
              <a:rPr sz="1800" spc="-5" dirty="0">
                <a:latin typeface="Arial"/>
                <a:cs typeface="Arial"/>
              </a:rPr>
              <a:t>hao </a:t>
            </a:r>
            <a:r>
              <a:rPr sz="1800" dirty="0">
                <a:latin typeface="Arial"/>
                <a:cs typeface="Arial"/>
              </a:rPr>
              <a:t>vật lý, chỉ có khấu </a:t>
            </a:r>
            <a:r>
              <a:rPr sz="1800" spc="-5" dirty="0">
                <a:latin typeface="Arial"/>
                <a:cs typeface="Arial"/>
              </a:rPr>
              <a:t>hao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vô hình. Tỷ </a:t>
            </a:r>
            <a:r>
              <a:rPr sz="1800" spc="-5" dirty="0">
                <a:latin typeface="Arial"/>
                <a:cs typeface="Arial"/>
              </a:rPr>
              <a:t>lệ </a:t>
            </a:r>
            <a:r>
              <a:rPr sz="1800" dirty="0">
                <a:latin typeface="Arial"/>
                <a:cs typeface="Arial"/>
              </a:rPr>
              <a:t>khấu </a:t>
            </a:r>
            <a:r>
              <a:rPr sz="1800" spc="-5" dirty="0">
                <a:latin typeface="Arial"/>
                <a:cs typeface="Arial"/>
              </a:rPr>
              <a:t>hao </a:t>
            </a:r>
            <a:r>
              <a:rPr sz="1800" dirty="0">
                <a:latin typeface="Arial"/>
                <a:cs typeface="Arial"/>
              </a:rPr>
              <a:t>vô </a:t>
            </a:r>
            <a:r>
              <a:rPr sz="1800" spc="-5" dirty="0">
                <a:latin typeface="Arial"/>
                <a:cs typeface="Arial"/>
              </a:rPr>
              <a:t>hình </a:t>
            </a:r>
            <a:r>
              <a:rPr sz="1800" dirty="0">
                <a:latin typeface="Arial"/>
                <a:cs typeface="Arial"/>
              </a:rPr>
              <a:t>rất cao, không có </a:t>
            </a:r>
            <a:r>
              <a:rPr sz="1800" spc="-5" dirty="0">
                <a:latin typeface="Arial"/>
                <a:cs typeface="Arial"/>
              </a:rPr>
              <a:t>giá </a:t>
            </a:r>
            <a:r>
              <a:rPr sz="1800" dirty="0">
                <a:latin typeface="Arial"/>
                <a:cs typeface="Arial"/>
              </a:rPr>
              <a:t>trị còn </a:t>
            </a:r>
            <a:r>
              <a:rPr sz="1800" spc="-5" dirty="0">
                <a:latin typeface="Arial"/>
                <a:cs typeface="Arial"/>
              </a:rPr>
              <a:t>lại </a:t>
            </a:r>
            <a:r>
              <a:rPr sz="1800" dirty="0">
                <a:latin typeface="Arial"/>
                <a:cs typeface="Arial"/>
              </a:rPr>
              <a:t>hay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bán </a:t>
            </a:r>
            <a:r>
              <a:rPr sz="1800" dirty="0">
                <a:latin typeface="Arial"/>
                <a:cs typeface="Arial"/>
              </a:rPr>
              <a:t>thanh </a:t>
            </a:r>
            <a:r>
              <a:rPr sz="1800" spc="-5" dirty="0">
                <a:latin typeface="Arial"/>
                <a:cs typeface="Arial"/>
              </a:rPr>
              <a:t>lý. Nhiều phần </a:t>
            </a:r>
            <a:r>
              <a:rPr sz="1800" dirty="0">
                <a:latin typeface="Arial"/>
                <a:cs typeface="Arial"/>
              </a:rPr>
              <a:t>mềm được </a:t>
            </a:r>
            <a:r>
              <a:rPr sz="1800" spc="-5" dirty="0">
                <a:latin typeface="Arial"/>
                <a:cs typeface="Arial"/>
              </a:rPr>
              <a:t>bán theo bản quyền </a:t>
            </a:r>
            <a:r>
              <a:rPr sz="1800" dirty="0">
                <a:latin typeface="Arial"/>
                <a:cs typeface="Arial"/>
              </a:rPr>
              <a:t>sử dụng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theo năm. Cần phải </a:t>
            </a:r>
            <a:r>
              <a:rPr sz="1800" dirty="0">
                <a:latin typeface="Arial"/>
                <a:cs typeface="Arial"/>
              </a:rPr>
              <a:t>có thủ </a:t>
            </a:r>
            <a:r>
              <a:rPr sz="1800" spc="-5" dirty="0">
                <a:latin typeface="Arial"/>
                <a:cs typeface="Arial"/>
              </a:rPr>
              <a:t>tục </a:t>
            </a:r>
            <a:r>
              <a:rPr sz="1800" dirty="0">
                <a:latin typeface="Arial"/>
                <a:cs typeface="Arial"/>
              </a:rPr>
              <a:t>thanh </a:t>
            </a:r>
            <a:r>
              <a:rPr sz="1800" spc="-5" dirty="0">
                <a:latin typeface="Arial"/>
                <a:cs typeface="Arial"/>
              </a:rPr>
              <a:t>lý </a:t>
            </a:r>
            <a:r>
              <a:rPr sz="1800" dirty="0">
                <a:latin typeface="Arial"/>
                <a:cs typeface="Arial"/>
              </a:rPr>
              <a:t>tài sản - </a:t>
            </a:r>
            <a:r>
              <a:rPr sz="1800" spc="-5" dirty="0">
                <a:latin typeface="Arial"/>
                <a:cs typeface="Arial"/>
              </a:rPr>
              <a:t>phần </a:t>
            </a:r>
            <a:r>
              <a:rPr sz="1800" dirty="0">
                <a:latin typeface="Arial"/>
                <a:cs typeface="Arial"/>
              </a:rPr>
              <a:t>mềm </a:t>
            </a:r>
            <a:r>
              <a:rPr sz="1800" spc="-5" dirty="0">
                <a:latin typeface="Arial"/>
                <a:cs typeface="Arial"/>
              </a:rPr>
              <a:t>khác vơi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stài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sản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vật chất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Đối với</a:t>
            </a:r>
            <a:r>
              <a:rPr sz="2000" spc="-10" dirty="0">
                <a:latin typeface="Arial"/>
                <a:cs typeface="Arial"/>
              </a:rPr>
              <a:t> nguồn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lực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TT</a:t>
            </a:r>
            <a:endParaRPr sz="2000">
              <a:latin typeface="Arial"/>
              <a:cs typeface="Arial"/>
            </a:endParaRPr>
          </a:p>
          <a:p>
            <a:pPr marL="755650" marR="97155" indent="-285750">
              <a:lnSpc>
                <a:spcPts val="1730"/>
              </a:lnSpc>
              <a:spcBef>
                <a:spcPts val="425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DL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hàng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hóa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nội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dung.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Có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nhiều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cấp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độ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mua:chỉ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xem,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tải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về </a:t>
            </a:r>
            <a:r>
              <a:rPr sz="1800" spc="-5" dirty="0">
                <a:latin typeface="Arial"/>
                <a:cs typeface="Arial"/>
              </a:rPr>
              <a:t>dạng text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hoặc </a:t>
            </a:r>
            <a:r>
              <a:rPr sz="1800" spc="-55" dirty="0">
                <a:latin typeface="Arial"/>
                <a:cs typeface="Arial"/>
              </a:rPr>
              <a:t>PDF.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Các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kinh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tế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-5" dirty="0">
                <a:latin typeface="Arial"/>
                <a:cs typeface="Arial"/>
              </a:rPr>
              <a:t>nhiều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thức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bán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khác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nhau.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70180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Quản</a:t>
            </a:r>
            <a:r>
              <a:rPr sz="4400" dirty="0"/>
              <a:t> </a:t>
            </a:r>
            <a:r>
              <a:rPr sz="4400" spc="-5" dirty="0"/>
              <a:t>trị</a:t>
            </a:r>
            <a:r>
              <a:rPr sz="4400" spc="-15" dirty="0"/>
              <a:t> </a:t>
            </a:r>
            <a:r>
              <a:rPr sz="4400" spc="-5" dirty="0"/>
              <a:t>nguồn nhân</a:t>
            </a:r>
            <a:r>
              <a:rPr sz="4400" dirty="0"/>
              <a:t> </a:t>
            </a:r>
            <a:r>
              <a:rPr sz="4400" spc="-5" dirty="0"/>
              <a:t>lực </a:t>
            </a:r>
            <a:r>
              <a:rPr sz="4400" spc="20" dirty="0"/>
              <a:t>HTTT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49680" y="1587880"/>
            <a:ext cx="854075" cy="1209040"/>
            <a:chOff x="749680" y="1587880"/>
            <a:chExt cx="854075" cy="1209040"/>
          </a:xfrm>
        </p:grpSpPr>
        <p:sp>
          <p:nvSpPr>
            <p:cNvPr id="4" name="object 4"/>
            <p:cNvSpPr/>
            <p:nvPr/>
          </p:nvSpPr>
          <p:spPr>
            <a:xfrm>
              <a:off x="762380" y="1600580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414147" y="414147"/>
                  </a:lnTo>
                  <a:lnTo>
                    <a:pt x="0" y="0"/>
                  </a:lnTo>
                  <a:lnTo>
                    <a:pt x="0" y="769239"/>
                  </a:lnTo>
                  <a:lnTo>
                    <a:pt x="414147" y="1183386"/>
                  </a:lnTo>
                  <a:lnTo>
                    <a:pt x="828294" y="769239"/>
                  </a:lnTo>
                  <a:lnTo>
                    <a:pt x="8282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380" y="1600580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828294" y="769239"/>
                  </a:lnTo>
                  <a:lnTo>
                    <a:pt x="414147" y="1183386"/>
                  </a:lnTo>
                  <a:lnTo>
                    <a:pt x="0" y="769239"/>
                  </a:lnTo>
                  <a:lnTo>
                    <a:pt x="0" y="0"/>
                  </a:lnTo>
                  <a:lnTo>
                    <a:pt x="414147" y="414147"/>
                  </a:lnTo>
                  <a:lnTo>
                    <a:pt x="828294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89405" y="1969262"/>
            <a:ext cx="1733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77975" y="1587880"/>
            <a:ext cx="7274559" cy="794385"/>
            <a:chOff x="1577975" y="1587880"/>
            <a:chExt cx="7274559" cy="794385"/>
          </a:xfrm>
        </p:grpSpPr>
        <p:sp>
          <p:nvSpPr>
            <p:cNvPr id="8" name="object 8"/>
            <p:cNvSpPr/>
            <p:nvPr/>
          </p:nvSpPr>
          <p:spPr>
            <a:xfrm>
              <a:off x="1590675" y="1600580"/>
              <a:ext cx="7249159" cy="768985"/>
            </a:xfrm>
            <a:custGeom>
              <a:avLst/>
              <a:gdLst/>
              <a:ahLst/>
              <a:cxnLst/>
              <a:rect l="l" t="t" r="r" b="b"/>
              <a:pathLst>
                <a:path w="7249159" h="768985">
                  <a:moveTo>
                    <a:pt x="7120763" y="0"/>
                  </a:moveTo>
                  <a:lnTo>
                    <a:pt x="0" y="0"/>
                  </a:lnTo>
                  <a:lnTo>
                    <a:pt x="0" y="768858"/>
                  </a:lnTo>
                  <a:lnTo>
                    <a:pt x="7120763" y="768858"/>
                  </a:lnTo>
                  <a:lnTo>
                    <a:pt x="7170628" y="758783"/>
                  </a:lnTo>
                  <a:lnTo>
                    <a:pt x="7211361" y="731313"/>
                  </a:lnTo>
                  <a:lnTo>
                    <a:pt x="7238831" y="690580"/>
                  </a:lnTo>
                  <a:lnTo>
                    <a:pt x="7248906" y="640715"/>
                  </a:lnTo>
                  <a:lnTo>
                    <a:pt x="7248906" y="128143"/>
                  </a:lnTo>
                  <a:lnTo>
                    <a:pt x="7238831" y="78277"/>
                  </a:lnTo>
                  <a:lnTo>
                    <a:pt x="7211361" y="37544"/>
                  </a:lnTo>
                  <a:lnTo>
                    <a:pt x="7170628" y="10074"/>
                  </a:lnTo>
                  <a:lnTo>
                    <a:pt x="712076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0675" y="1600580"/>
              <a:ext cx="7249159" cy="768985"/>
            </a:xfrm>
            <a:custGeom>
              <a:avLst/>
              <a:gdLst/>
              <a:ahLst/>
              <a:cxnLst/>
              <a:rect l="l" t="t" r="r" b="b"/>
              <a:pathLst>
                <a:path w="7249159" h="768985">
                  <a:moveTo>
                    <a:pt x="7248906" y="128143"/>
                  </a:moveTo>
                  <a:lnTo>
                    <a:pt x="7248906" y="640715"/>
                  </a:lnTo>
                  <a:lnTo>
                    <a:pt x="7238831" y="690580"/>
                  </a:lnTo>
                  <a:lnTo>
                    <a:pt x="7211361" y="731313"/>
                  </a:lnTo>
                  <a:lnTo>
                    <a:pt x="7170628" y="758783"/>
                  </a:lnTo>
                  <a:lnTo>
                    <a:pt x="7120763" y="768858"/>
                  </a:lnTo>
                  <a:lnTo>
                    <a:pt x="0" y="768858"/>
                  </a:lnTo>
                  <a:lnTo>
                    <a:pt x="0" y="0"/>
                  </a:lnTo>
                  <a:lnTo>
                    <a:pt x="7120763" y="0"/>
                  </a:lnTo>
                  <a:lnTo>
                    <a:pt x="7170628" y="10074"/>
                  </a:lnTo>
                  <a:lnTo>
                    <a:pt x="7211361" y="37544"/>
                  </a:lnTo>
                  <a:lnTo>
                    <a:pt x="7238831" y="78277"/>
                  </a:lnTo>
                  <a:lnTo>
                    <a:pt x="7248906" y="12814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62760" y="1735327"/>
            <a:ext cx="6811009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alibri"/>
                <a:cs typeface="Calibri"/>
              </a:rPr>
              <a:t>•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Vai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trò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và</a:t>
            </a:r>
            <a:r>
              <a:rPr sz="2600" spc="-5" dirty="0">
                <a:latin typeface="Calibri"/>
                <a:cs typeface="Calibri"/>
              </a:rPr>
              <a:t> chức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5" dirty="0">
                <a:latin typeface="Arial"/>
                <a:cs typeface="Arial"/>
              </a:rPr>
              <a:t>ă</a:t>
            </a:r>
            <a:r>
              <a:rPr sz="2600" spc="-5" dirty="0">
                <a:latin typeface="Calibri"/>
                <a:cs typeface="Calibri"/>
              </a:rPr>
              <a:t>ng của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HTTT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trong</a:t>
            </a:r>
            <a:r>
              <a:rPr sz="2600" spc="-5" dirty="0">
                <a:latin typeface="Calibri"/>
                <a:cs typeface="Calibri"/>
              </a:rPr>
              <a:t> một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tổ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chức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9680" y="2623439"/>
            <a:ext cx="854075" cy="1209040"/>
            <a:chOff x="749680" y="2623439"/>
            <a:chExt cx="854075" cy="1209040"/>
          </a:xfrm>
        </p:grpSpPr>
        <p:sp>
          <p:nvSpPr>
            <p:cNvPr id="12" name="object 12"/>
            <p:cNvSpPr/>
            <p:nvPr/>
          </p:nvSpPr>
          <p:spPr>
            <a:xfrm>
              <a:off x="762380" y="2636139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414147" y="414147"/>
                  </a:lnTo>
                  <a:lnTo>
                    <a:pt x="0" y="0"/>
                  </a:lnTo>
                  <a:lnTo>
                    <a:pt x="0" y="769238"/>
                  </a:lnTo>
                  <a:lnTo>
                    <a:pt x="414147" y="1183386"/>
                  </a:lnTo>
                  <a:lnTo>
                    <a:pt x="828294" y="769238"/>
                  </a:lnTo>
                  <a:lnTo>
                    <a:pt x="8282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380" y="2636139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828294" y="769238"/>
                  </a:lnTo>
                  <a:lnTo>
                    <a:pt x="414147" y="1183386"/>
                  </a:lnTo>
                  <a:lnTo>
                    <a:pt x="0" y="769238"/>
                  </a:lnTo>
                  <a:lnTo>
                    <a:pt x="0" y="0"/>
                  </a:lnTo>
                  <a:lnTo>
                    <a:pt x="414147" y="414147"/>
                  </a:lnTo>
                  <a:lnTo>
                    <a:pt x="828294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9405" y="3005327"/>
            <a:ext cx="1733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77975" y="2623439"/>
            <a:ext cx="7274559" cy="795020"/>
            <a:chOff x="1577975" y="2623439"/>
            <a:chExt cx="7274559" cy="795020"/>
          </a:xfrm>
        </p:grpSpPr>
        <p:sp>
          <p:nvSpPr>
            <p:cNvPr id="16" name="object 16"/>
            <p:cNvSpPr/>
            <p:nvPr/>
          </p:nvSpPr>
          <p:spPr>
            <a:xfrm>
              <a:off x="1590675" y="2636139"/>
              <a:ext cx="7249159" cy="769620"/>
            </a:xfrm>
            <a:custGeom>
              <a:avLst/>
              <a:gdLst/>
              <a:ahLst/>
              <a:cxnLst/>
              <a:rect l="l" t="t" r="r" b="b"/>
              <a:pathLst>
                <a:path w="7249159" h="769620">
                  <a:moveTo>
                    <a:pt x="7120635" y="0"/>
                  </a:moveTo>
                  <a:lnTo>
                    <a:pt x="0" y="0"/>
                  </a:lnTo>
                  <a:lnTo>
                    <a:pt x="0" y="769620"/>
                  </a:lnTo>
                  <a:lnTo>
                    <a:pt x="7120635" y="769620"/>
                  </a:lnTo>
                  <a:lnTo>
                    <a:pt x="7170574" y="759543"/>
                  </a:lnTo>
                  <a:lnTo>
                    <a:pt x="7211345" y="732059"/>
                  </a:lnTo>
                  <a:lnTo>
                    <a:pt x="7238829" y="691288"/>
                  </a:lnTo>
                  <a:lnTo>
                    <a:pt x="7248906" y="641350"/>
                  </a:lnTo>
                  <a:lnTo>
                    <a:pt x="7248906" y="128270"/>
                  </a:lnTo>
                  <a:lnTo>
                    <a:pt x="7238829" y="78331"/>
                  </a:lnTo>
                  <a:lnTo>
                    <a:pt x="7211345" y="37560"/>
                  </a:lnTo>
                  <a:lnTo>
                    <a:pt x="7170574" y="10076"/>
                  </a:lnTo>
                  <a:lnTo>
                    <a:pt x="7120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0675" y="2636139"/>
              <a:ext cx="7249159" cy="769620"/>
            </a:xfrm>
            <a:custGeom>
              <a:avLst/>
              <a:gdLst/>
              <a:ahLst/>
              <a:cxnLst/>
              <a:rect l="l" t="t" r="r" b="b"/>
              <a:pathLst>
                <a:path w="7249159" h="769620">
                  <a:moveTo>
                    <a:pt x="7248906" y="128270"/>
                  </a:moveTo>
                  <a:lnTo>
                    <a:pt x="7248906" y="641350"/>
                  </a:lnTo>
                  <a:lnTo>
                    <a:pt x="7238829" y="691288"/>
                  </a:lnTo>
                  <a:lnTo>
                    <a:pt x="7211345" y="732059"/>
                  </a:lnTo>
                  <a:lnTo>
                    <a:pt x="7170574" y="759543"/>
                  </a:lnTo>
                  <a:lnTo>
                    <a:pt x="7120635" y="769620"/>
                  </a:lnTo>
                  <a:lnTo>
                    <a:pt x="0" y="769620"/>
                  </a:lnTo>
                  <a:lnTo>
                    <a:pt x="0" y="0"/>
                  </a:lnTo>
                  <a:lnTo>
                    <a:pt x="7120635" y="0"/>
                  </a:lnTo>
                  <a:lnTo>
                    <a:pt x="7170574" y="10076"/>
                  </a:lnTo>
                  <a:lnTo>
                    <a:pt x="7211345" y="37560"/>
                  </a:lnTo>
                  <a:lnTo>
                    <a:pt x="7238829" y="78331"/>
                  </a:lnTo>
                  <a:lnTo>
                    <a:pt x="7248906" y="12827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62760" y="2770885"/>
            <a:ext cx="39846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•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Các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nhà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lãnh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Arial"/>
                <a:cs typeface="Arial"/>
              </a:rPr>
              <a:t>đ</a:t>
            </a:r>
            <a:r>
              <a:rPr sz="2600" dirty="0">
                <a:latin typeface="Calibri"/>
                <a:cs typeface="Calibri"/>
              </a:rPr>
              <a:t>ạo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và </a:t>
            </a:r>
            <a:r>
              <a:rPr sz="2600" spc="-5" dirty="0">
                <a:latin typeface="Calibri"/>
                <a:cs typeface="Calibri"/>
              </a:rPr>
              <a:t>quản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lý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9680" y="3659759"/>
            <a:ext cx="854075" cy="1209040"/>
            <a:chOff x="749680" y="3659759"/>
            <a:chExt cx="854075" cy="1209040"/>
          </a:xfrm>
        </p:grpSpPr>
        <p:sp>
          <p:nvSpPr>
            <p:cNvPr id="20" name="object 20"/>
            <p:cNvSpPr/>
            <p:nvPr/>
          </p:nvSpPr>
          <p:spPr>
            <a:xfrm>
              <a:off x="762380" y="3672459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414147" y="414147"/>
                  </a:lnTo>
                  <a:lnTo>
                    <a:pt x="0" y="0"/>
                  </a:lnTo>
                  <a:lnTo>
                    <a:pt x="0" y="769239"/>
                  </a:lnTo>
                  <a:lnTo>
                    <a:pt x="414147" y="1183386"/>
                  </a:lnTo>
                  <a:lnTo>
                    <a:pt x="828294" y="769239"/>
                  </a:lnTo>
                  <a:lnTo>
                    <a:pt x="8282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380" y="3672459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828294" y="769239"/>
                  </a:lnTo>
                  <a:lnTo>
                    <a:pt x="414147" y="1183386"/>
                  </a:lnTo>
                  <a:lnTo>
                    <a:pt x="0" y="769239"/>
                  </a:lnTo>
                  <a:lnTo>
                    <a:pt x="0" y="0"/>
                  </a:lnTo>
                  <a:lnTo>
                    <a:pt x="414147" y="414147"/>
                  </a:lnTo>
                  <a:lnTo>
                    <a:pt x="828294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89405" y="4041394"/>
            <a:ext cx="1733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77975" y="3659759"/>
            <a:ext cx="7274559" cy="794385"/>
            <a:chOff x="1577975" y="3659759"/>
            <a:chExt cx="7274559" cy="794385"/>
          </a:xfrm>
        </p:grpSpPr>
        <p:sp>
          <p:nvSpPr>
            <p:cNvPr id="24" name="object 24"/>
            <p:cNvSpPr/>
            <p:nvPr/>
          </p:nvSpPr>
          <p:spPr>
            <a:xfrm>
              <a:off x="1590675" y="3672459"/>
              <a:ext cx="7249159" cy="768985"/>
            </a:xfrm>
            <a:custGeom>
              <a:avLst/>
              <a:gdLst/>
              <a:ahLst/>
              <a:cxnLst/>
              <a:rect l="l" t="t" r="r" b="b"/>
              <a:pathLst>
                <a:path w="7249159" h="768985">
                  <a:moveTo>
                    <a:pt x="7120763" y="0"/>
                  </a:moveTo>
                  <a:lnTo>
                    <a:pt x="0" y="0"/>
                  </a:lnTo>
                  <a:lnTo>
                    <a:pt x="0" y="768858"/>
                  </a:lnTo>
                  <a:lnTo>
                    <a:pt x="7120763" y="768858"/>
                  </a:lnTo>
                  <a:lnTo>
                    <a:pt x="7170628" y="758783"/>
                  </a:lnTo>
                  <a:lnTo>
                    <a:pt x="7211361" y="731313"/>
                  </a:lnTo>
                  <a:lnTo>
                    <a:pt x="7238831" y="690580"/>
                  </a:lnTo>
                  <a:lnTo>
                    <a:pt x="7248906" y="640715"/>
                  </a:lnTo>
                  <a:lnTo>
                    <a:pt x="7248906" y="128143"/>
                  </a:lnTo>
                  <a:lnTo>
                    <a:pt x="7238831" y="78277"/>
                  </a:lnTo>
                  <a:lnTo>
                    <a:pt x="7211361" y="37544"/>
                  </a:lnTo>
                  <a:lnTo>
                    <a:pt x="7170628" y="10074"/>
                  </a:lnTo>
                  <a:lnTo>
                    <a:pt x="712076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0675" y="3672459"/>
              <a:ext cx="7249159" cy="768985"/>
            </a:xfrm>
            <a:custGeom>
              <a:avLst/>
              <a:gdLst/>
              <a:ahLst/>
              <a:cxnLst/>
              <a:rect l="l" t="t" r="r" b="b"/>
              <a:pathLst>
                <a:path w="7249159" h="768985">
                  <a:moveTo>
                    <a:pt x="7248906" y="128143"/>
                  </a:moveTo>
                  <a:lnTo>
                    <a:pt x="7248906" y="640715"/>
                  </a:lnTo>
                  <a:lnTo>
                    <a:pt x="7238831" y="690580"/>
                  </a:lnTo>
                  <a:lnTo>
                    <a:pt x="7211361" y="731313"/>
                  </a:lnTo>
                  <a:lnTo>
                    <a:pt x="7170628" y="758783"/>
                  </a:lnTo>
                  <a:lnTo>
                    <a:pt x="7120763" y="768858"/>
                  </a:lnTo>
                  <a:lnTo>
                    <a:pt x="0" y="768858"/>
                  </a:lnTo>
                  <a:lnTo>
                    <a:pt x="0" y="0"/>
                  </a:lnTo>
                  <a:lnTo>
                    <a:pt x="7120763" y="0"/>
                  </a:lnTo>
                  <a:lnTo>
                    <a:pt x="7170628" y="10074"/>
                  </a:lnTo>
                  <a:lnTo>
                    <a:pt x="7211361" y="37544"/>
                  </a:lnTo>
                  <a:lnTo>
                    <a:pt x="7238831" y="78277"/>
                  </a:lnTo>
                  <a:lnTo>
                    <a:pt x="7248906" y="12814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62760" y="3807205"/>
            <a:ext cx="59486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alibri"/>
                <a:cs typeface="Calibri"/>
              </a:rPr>
              <a:t>•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Cán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bộ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và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nhân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viên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bộ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phận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quản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lý </a:t>
            </a:r>
            <a:r>
              <a:rPr sz="2600" spc="10" dirty="0">
                <a:latin typeface="Calibri"/>
                <a:cs typeface="Calibri"/>
              </a:rPr>
              <a:t>HTTT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9680" y="4695316"/>
            <a:ext cx="854075" cy="1209040"/>
            <a:chOff x="749680" y="4695316"/>
            <a:chExt cx="854075" cy="1209040"/>
          </a:xfrm>
        </p:grpSpPr>
        <p:sp>
          <p:nvSpPr>
            <p:cNvPr id="28" name="object 28"/>
            <p:cNvSpPr/>
            <p:nvPr/>
          </p:nvSpPr>
          <p:spPr>
            <a:xfrm>
              <a:off x="762380" y="4708016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414147" y="414146"/>
                  </a:lnTo>
                  <a:lnTo>
                    <a:pt x="0" y="0"/>
                  </a:lnTo>
                  <a:lnTo>
                    <a:pt x="0" y="769238"/>
                  </a:lnTo>
                  <a:lnTo>
                    <a:pt x="414147" y="1183385"/>
                  </a:lnTo>
                  <a:lnTo>
                    <a:pt x="828294" y="769238"/>
                  </a:lnTo>
                  <a:lnTo>
                    <a:pt x="8282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380" y="4708016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828294" y="769238"/>
                  </a:lnTo>
                  <a:lnTo>
                    <a:pt x="414147" y="1183385"/>
                  </a:lnTo>
                  <a:lnTo>
                    <a:pt x="0" y="769238"/>
                  </a:lnTo>
                  <a:lnTo>
                    <a:pt x="0" y="0"/>
                  </a:lnTo>
                  <a:lnTo>
                    <a:pt x="414147" y="414146"/>
                  </a:lnTo>
                  <a:lnTo>
                    <a:pt x="828294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89405" y="5077459"/>
            <a:ext cx="1733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78102" y="4695444"/>
            <a:ext cx="7274559" cy="795020"/>
            <a:chOff x="1578102" y="4695444"/>
            <a:chExt cx="7274559" cy="795020"/>
          </a:xfrm>
        </p:grpSpPr>
        <p:sp>
          <p:nvSpPr>
            <p:cNvPr id="32" name="object 32"/>
            <p:cNvSpPr/>
            <p:nvPr/>
          </p:nvSpPr>
          <p:spPr>
            <a:xfrm>
              <a:off x="1590675" y="4708017"/>
              <a:ext cx="7249159" cy="769620"/>
            </a:xfrm>
            <a:custGeom>
              <a:avLst/>
              <a:gdLst/>
              <a:ahLst/>
              <a:cxnLst/>
              <a:rect l="l" t="t" r="r" b="b"/>
              <a:pathLst>
                <a:path w="7249159" h="769620">
                  <a:moveTo>
                    <a:pt x="7120635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7120635" y="769619"/>
                  </a:lnTo>
                  <a:lnTo>
                    <a:pt x="7170574" y="759543"/>
                  </a:lnTo>
                  <a:lnTo>
                    <a:pt x="7211345" y="732059"/>
                  </a:lnTo>
                  <a:lnTo>
                    <a:pt x="7238829" y="691288"/>
                  </a:lnTo>
                  <a:lnTo>
                    <a:pt x="7248906" y="641349"/>
                  </a:lnTo>
                  <a:lnTo>
                    <a:pt x="7248906" y="128269"/>
                  </a:lnTo>
                  <a:lnTo>
                    <a:pt x="7238829" y="78331"/>
                  </a:lnTo>
                  <a:lnTo>
                    <a:pt x="7211345" y="37560"/>
                  </a:lnTo>
                  <a:lnTo>
                    <a:pt x="7170574" y="10076"/>
                  </a:lnTo>
                  <a:lnTo>
                    <a:pt x="7120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90675" y="4708017"/>
              <a:ext cx="7249159" cy="769620"/>
            </a:xfrm>
            <a:custGeom>
              <a:avLst/>
              <a:gdLst/>
              <a:ahLst/>
              <a:cxnLst/>
              <a:rect l="l" t="t" r="r" b="b"/>
              <a:pathLst>
                <a:path w="7249159" h="769620">
                  <a:moveTo>
                    <a:pt x="7248906" y="128269"/>
                  </a:moveTo>
                  <a:lnTo>
                    <a:pt x="7248906" y="641349"/>
                  </a:lnTo>
                  <a:lnTo>
                    <a:pt x="7238829" y="691288"/>
                  </a:lnTo>
                  <a:lnTo>
                    <a:pt x="7211345" y="732059"/>
                  </a:lnTo>
                  <a:lnTo>
                    <a:pt x="7170574" y="759543"/>
                  </a:lnTo>
                  <a:lnTo>
                    <a:pt x="7120635" y="769619"/>
                  </a:lnTo>
                  <a:lnTo>
                    <a:pt x="0" y="769619"/>
                  </a:lnTo>
                  <a:lnTo>
                    <a:pt x="0" y="0"/>
                  </a:lnTo>
                  <a:lnTo>
                    <a:pt x="7120635" y="0"/>
                  </a:lnTo>
                  <a:lnTo>
                    <a:pt x="7170574" y="10076"/>
                  </a:lnTo>
                  <a:lnTo>
                    <a:pt x="7211345" y="37560"/>
                  </a:lnTo>
                  <a:lnTo>
                    <a:pt x="7238829" y="78331"/>
                  </a:lnTo>
                  <a:lnTo>
                    <a:pt x="7248906" y="128269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62760" y="4843271"/>
            <a:ext cx="290004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alibri"/>
                <a:cs typeface="Calibri"/>
              </a:rPr>
              <a:t>•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Ng</a:t>
            </a:r>
            <a:r>
              <a:rPr sz="2600" spc="-5" dirty="0">
                <a:latin typeface="Arial"/>
                <a:cs typeface="Arial"/>
              </a:rPr>
              <a:t>ư</a:t>
            </a:r>
            <a:r>
              <a:rPr sz="2600" spc="-5" dirty="0">
                <a:latin typeface="Calibri"/>
                <a:cs typeface="Calibri"/>
              </a:rPr>
              <a:t>ời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sử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dụng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cuối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spc="-80" dirty="0"/>
              <a:t>Vai</a:t>
            </a:r>
            <a:r>
              <a:rPr spc="-5" dirty="0"/>
              <a:t> </a:t>
            </a:r>
            <a:r>
              <a:rPr spc="-20" dirty="0"/>
              <a:t>trò</a:t>
            </a:r>
            <a:r>
              <a:rPr dirty="0"/>
              <a:t> </a:t>
            </a:r>
            <a:r>
              <a:rPr spc="-35" dirty="0"/>
              <a:t>và</a:t>
            </a:r>
            <a:r>
              <a:rPr spc="-15" dirty="0"/>
              <a:t> </a:t>
            </a:r>
            <a:r>
              <a:rPr spc="-5" dirty="0"/>
              <a:t>vị </a:t>
            </a:r>
            <a:r>
              <a:rPr dirty="0"/>
              <a:t>trí</a:t>
            </a:r>
            <a:r>
              <a:rPr spc="-20" dirty="0"/>
              <a:t> </a:t>
            </a:r>
            <a:r>
              <a:rPr spc="-5" dirty="0"/>
              <a:t>chức</a:t>
            </a:r>
            <a:r>
              <a:rPr spc="-10" dirty="0"/>
              <a:t> 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ă</a:t>
            </a:r>
            <a:r>
              <a:rPr dirty="0"/>
              <a:t>ng </a:t>
            </a:r>
            <a:r>
              <a:rPr spc="-5" dirty="0"/>
              <a:t>của </a:t>
            </a:r>
            <a:r>
              <a:rPr spc="15" dirty="0"/>
              <a:t>HTTT </a:t>
            </a:r>
            <a:r>
              <a:rPr spc="-890" dirty="0"/>
              <a:t> </a:t>
            </a:r>
            <a:r>
              <a:rPr spc="-10" dirty="0"/>
              <a:t>trong</a:t>
            </a:r>
            <a:r>
              <a:rPr spc="-15" dirty="0"/>
              <a:t> </a:t>
            </a:r>
            <a:r>
              <a:rPr spc="-5" dirty="0"/>
              <a:t>một</a:t>
            </a:r>
            <a:r>
              <a:rPr spc="-20" dirty="0"/>
              <a:t> </a:t>
            </a:r>
            <a:r>
              <a:rPr spc="-25" dirty="0"/>
              <a:t>tổ</a:t>
            </a:r>
            <a:r>
              <a:rPr spc="-5" dirty="0"/>
              <a:t> chức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0942" y="1515491"/>
            <a:ext cx="6871334" cy="4062095"/>
            <a:chOff x="940942" y="1515491"/>
            <a:chExt cx="6871334" cy="4062095"/>
          </a:xfrm>
        </p:grpSpPr>
        <p:sp>
          <p:nvSpPr>
            <p:cNvPr id="4" name="object 4"/>
            <p:cNvSpPr/>
            <p:nvPr/>
          </p:nvSpPr>
          <p:spPr>
            <a:xfrm>
              <a:off x="7276719" y="3108579"/>
              <a:ext cx="196215" cy="2456180"/>
            </a:xfrm>
            <a:custGeom>
              <a:avLst/>
              <a:gdLst/>
              <a:ahLst/>
              <a:cxnLst/>
              <a:rect l="l" t="t" r="r" b="b"/>
              <a:pathLst>
                <a:path w="196215" h="2456179">
                  <a:moveTo>
                    <a:pt x="0" y="0"/>
                  </a:moveTo>
                  <a:lnTo>
                    <a:pt x="0" y="2456053"/>
                  </a:lnTo>
                  <a:lnTo>
                    <a:pt x="195960" y="2456053"/>
                  </a:lnTo>
                </a:path>
                <a:path w="196215" h="2456179">
                  <a:moveTo>
                    <a:pt x="0" y="0"/>
                  </a:moveTo>
                  <a:lnTo>
                    <a:pt x="0" y="1528572"/>
                  </a:lnTo>
                  <a:lnTo>
                    <a:pt x="195960" y="1528572"/>
                  </a:lnTo>
                </a:path>
                <a:path w="196215" h="2456179">
                  <a:moveTo>
                    <a:pt x="0" y="0"/>
                  </a:moveTo>
                  <a:lnTo>
                    <a:pt x="0" y="600964"/>
                  </a:lnTo>
                  <a:lnTo>
                    <a:pt x="195960" y="600964"/>
                  </a:lnTo>
                </a:path>
              </a:pathLst>
            </a:custGeom>
            <a:ln w="25146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6374" y="2181225"/>
              <a:ext cx="6323330" cy="274320"/>
            </a:xfrm>
            <a:custGeom>
              <a:avLst/>
              <a:gdLst/>
              <a:ahLst/>
              <a:cxnLst/>
              <a:rect l="l" t="t" r="r" b="b"/>
              <a:pathLst>
                <a:path w="6323330" h="274319">
                  <a:moveTo>
                    <a:pt x="3161538" y="0"/>
                  </a:moveTo>
                  <a:lnTo>
                    <a:pt x="3161538" y="137160"/>
                  </a:lnTo>
                  <a:lnTo>
                    <a:pt x="6323076" y="137160"/>
                  </a:lnTo>
                  <a:lnTo>
                    <a:pt x="6323076" y="274320"/>
                  </a:lnTo>
                </a:path>
                <a:path w="6323330" h="274319">
                  <a:moveTo>
                    <a:pt x="3161538" y="0"/>
                  </a:moveTo>
                  <a:lnTo>
                    <a:pt x="3161538" y="137160"/>
                  </a:lnTo>
                  <a:lnTo>
                    <a:pt x="4742307" y="137160"/>
                  </a:lnTo>
                  <a:lnTo>
                    <a:pt x="4742307" y="274320"/>
                  </a:lnTo>
                </a:path>
                <a:path w="6323330" h="274319">
                  <a:moveTo>
                    <a:pt x="3161538" y="0"/>
                  </a:moveTo>
                  <a:lnTo>
                    <a:pt x="3161538" y="274320"/>
                  </a:lnTo>
                </a:path>
                <a:path w="6323330" h="274319">
                  <a:moveTo>
                    <a:pt x="3161157" y="0"/>
                  </a:moveTo>
                  <a:lnTo>
                    <a:pt x="3161157" y="137160"/>
                  </a:lnTo>
                  <a:lnTo>
                    <a:pt x="1580388" y="137160"/>
                  </a:lnTo>
                  <a:lnTo>
                    <a:pt x="1580388" y="274320"/>
                  </a:lnTo>
                </a:path>
                <a:path w="6323330" h="274319">
                  <a:moveTo>
                    <a:pt x="3161538" y="0"/>
                  </a:moveTo>
                  <a:lnTo>
                    <a:pt x="3161538" y="137160"/>
                  </a:lnTo>
                  <a:lnTo>
                    <a:pt x="0" y="137160"/>
                  </a:lnTo>
                  <a:lnTo>
                    <a:pt x="0" y="274320"/>
                  </a:lnTo>
                </a:path>
              </a:pathLst>
            </a:custGeom>
            <a:ln w="25146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5882" y="1528191"/>
              <a:ext cx="2003425" cy="653415"/>
            </a:xfrm>
            <a:custGeom>
              <a:avLst/>
              <a:gdLst/>
              <a:ahLst/>
              <a:cxnLst/>
              <a:rect l="l" t="t" r="r" b="b"/>
              <a:pathLst>
                <a:path w="2003425" h="653414">
                  <a:moveTo>
                    <a:pt x="2003298" y="0"/>
                  </a:moveTo>
                  <a:lnTo>
                    <a:pt x="0" y="0"/>
                  </a:lnTo>
                  <a:lnTo>
                    <a:pt x="0" y="653034"/>
                  </a:lnTo>
                  <a:lnTo>
                    <a:pt x="2003298" y="653034"/>
                  </a:lnTo>
                  <a:lnTo>
                    <a:pt x="200329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5882" y="1528191"/>
              <a:ext cx="2003425" cy="653415"/>
            </a:xfrm>
            <a:custGeom>
              <a:avLst/>
              <a:gdLst/>
              <a:ahLst/>
              <a:cxnLst/>
              <a:rect l="l" t="t" r="r" b="b"/>
              <a:pathLst>
                <a:path w="2003425" h="653414">
                  <a:moveTo>
                    <a:pt x="0" y="653034"/>
                  </a:moveTo>
                  <a:lnTo>
                    <a:pt x="2003298" y="653034"/>
                  </a:lnTo>
                  <a:lnTo>
                    <a:pt x="2003298" y="0"/>
                  </a:lnTo>
                  <a:lnTo>
                    <a:pt x="0" y="0"/>
                  </a:lnTo>
                  <a:lnTo>
                    <a:pt x="0" y="65303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3642" y="3108579"/>
              <a:ext cx="4938395" cy="1529080"/>
            </a:xfrm>
            <a:custGeom>
              <a:avLst/>
              <a:gdLst/>
              <a:ahLst/>
              <a:cxnLst/>
              <a:rect l="l" t="t" r="r" b="b"/>
              <a:pathLst>
                <a:path w="4938395" h="1529079">
                  <a:moveTo>
                    <a:pt x="0" y="0"/>
                  </a:moveTo>
                  <a:lnTo>
                    <a:pt x="0" y="1528572"/>
                  </a:lnTo>
                  <a:lnTo>
                    <a:pt x="195960" y="1528572"/>
                  </a:lnTo>
                </a:path>
                <a:path w="4938395" h="1529079">
                  <a:moveTo>
                    <a:pt x="0" y="0"/>
                  </a:moveTo>
                  <a:lnTo>
                    <a:pt x="0" y="600964"/>
                  </a:lnTo>
                  <a:lnTo>
                    <a:pt x="195960" y="600964"/>
                  </a:lnTo>
                </a:path>
                <a:path w="4938395" h="1529079">
                  <a:moveTo>
                    <a:pt x="1580388" y="0"/>
                  </a:moveTo>
                  <a:lnTo>
                    <a:pt x="1580388" y="1528572"/>
                  </a:lnTo>
                  <a:lnTo>
                    <a:pt x="1776349" y="1528572"/>
                  </a:lnTo>
                </a:path>
                <a:path w="4938395" h="1529079">
                  <a:moveTo>
                    <a:pt x="1580388" y="0"/>
                  </a:moveTo>
                  <a:lnTo>
                    <a:pt x="1580388" y="600964"/>
                  </a:lnTo>
                  <a:lnTo>
                    <a:pt x="1776349" y="600964"/>
                  </a:lnTo>
                </a:path>
                <a:path w="4938395" h="1529079">
                  <a:moveTo>
                    <a:pt x="3161537" y="0"/>
                  </a:moveTo>
                  <a:lnTo>
                    <a:pt x="3161537" y="1528572"/>
                  </a:lnTo>
                  <a:lnTo>
                    <a:pt x="3357499" y="1528572"/>
                  </a:lnTo>
                </a:path>
                <a:path w="4938395" h="1529079">
                  <a:moveTo>
                    <a:pt x="3161537" y="0"/>
                  </a:moveTo>
                  <a:lnTo>
                    <a:pt x="3161537" y="600964"/>
                  </a:lnTo>
                  <a:lnTo>
                    <a:pt x="3357499" y="600964"/>
                  </a:lnTo>
                </a:path>
                <a:path w="4938395" h="1529079">
                  <a:moveTo>
                    <a:pt x="4741926" y="0"/>
                  </a:moveTo>
                  <a:lnTo>
                    <a:pt x="4741926" y="1528572"/>
                  </a:lnTo>
                  <a:lnTo>
                    <a:pt x="4937886" y="1528572"/>
                  </a:lnTo>
                </a:path>
                <a:path w="4938395" h="1529079">
                  <a:moveTo>
                    <a:pt x="4741926" y="0"/>
                  </a:moveTo>
                  <a:lnTo>
                    <a:pt x="4741926" y="600964"/>
                  </a:lnTo>
                  <a:lnTo>
                    <a:pt x="4937886" y="600964"/>
                  </a:lnTo>
                </a:path>
              </a:pathLst>
            </a:custGeom>
            <a:ln w="25146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64458" y="1551432"/>
            <a:ext cx="1945639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19710" marR="5080" indent="-207645">
              <a:lnSpc>
                <a:spcPts val="198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Chủ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tịch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giám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ốc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iều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hành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(CEO)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9879" y="2442845"/>
            <a:ext cx="1332230" cy="678815"/>
            <a:chOff x="809879" y="2442845"/>
            <a:chExt cx="1332230" cy="678815"/>
          </a:xfrm>
        </p:grpSpPr>
        <p:sp>
          <p:nvSpPr>
            <p:cNvPr id="11" name="object 11"/>
            <p:cNvSpPr/>
            <p:nvPr/>
          </p:nvSpPr>
          <p:spPr>
            <a:xfrm>
              <a:off x="822579" y="2455545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30" h="653414">
                  <a:moveTo>
                    <a:pt x="1306830" y="0"/>
                  </a:moveTo>
                  <a:lnTo>
                    <a:pt x="0" y="0"/>
                  </a:lnTo>
                  <a:lnTo>
                    <a:pt x="0" y="653034"/>
                  </a:lnTo>
                  <a:lnTo>
                    <a:pt x="1306830" y="653034"/>
                  </a:lnTo>
                  <a:lnTo>
                    <a:pt x="13068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2579" y="2455545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30" h="653414">
                  <a:moveTo>
                    <a:pt x="0" y="653034"/>
                  </a:moveTo>
                  <a:lnTo>
                    <a:pt x="1306830" y="653034"/>
                  </a:lnTo>
                  <a:lnTo>
                    <a:pt x="1306830" y="0"/>
                  </a:lnTo>
                  <a:lnTo>
                    <a:pt x="0" y="0"/>
                  </a:lnTo>
                  <a:lnTo>
                    <a:pt x="0" y="65303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5067" y="2479040"/>
            <a:ext cx="1101725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2700">
              <a:lnSpc>
                <a:spcPts val="198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Quản trị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tài </a:t>
            </a:r>
            <a:r>
              <a:rPr sz="1800" spc="-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chính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(CFO)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36777" y="3370198"/>
            <a:ext cx="1332230" cy="678815"/>
            <a:chOff x="1136777" y="3370198"/>
            <a:chExt cx="1332230" cy="678815"/>
          </a:xfrm>
        </p:grpSpPr>
        <p:sp>
          <p:nvSpPr>
            <p:cNvPr id="15" name="object 15"/>
            <p:cNvSpPr/>
            <p:nvPr/>
          </p:nvSpPr>
          <p:spPr>
            <a:xfrm>
              <a:off x="1149477" y="3382898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30" h="653414">
                  <a:moveTo>
                    <a:pt x="1306830" y="0"/>
                  </a:moveTo>
                  <a:lnTo>
                    <a:pt x="0" y="0"/>
                  </a:lnTo>
                  <a:lnTo>
                    <a:pt x="0" y="653033"/>
                  </a:lnTo>
                  <a:lnTo>
                    <a:pt x="1306830" y="653033"/>
                  </a:lnTo>
                  <a:lnTo>
                    <a:pt x="13068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9477" y="3382898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30" h="653414">
                  <a:moveTo>
                    <a:pt x="0" y="653033"/>
                  </a:moveTo>
                  <a:lnTo>
                    <a:pt x="1306830" y="653033"/>
                  </a:lnTo>
                  <a:lnTo>
                    <a:pt x="1306830" y="0"/>
                  </a:lnTo>
                  <a:lnTo>
                    <a:pt x="0" y="0"/>
                  </a:lnTo>
                  <a:lnTo>
                    <a:pt x="0" y="65303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37386" y="3532378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Kế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toán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36777" y="4297553"/>
            <a:ext cx="1332230" cy="679450"/>
            <a:chOff x="1136777" y="4297553"/>
            <a:chExt cx="1332230" cy="679450"/>
          </a:xfrm>
        </p:grpSpPr>
        <p:sp>
          <p:nvSpPr>
            <p:cNvPr id="19" name="object 19"/>
            <p:cNvSpPr/>
            <p:nvPr/>
          </p:nvSpPr>
          <p:spPr>
            <a:xfrm>
              <a:off x="1149477" y="4310253"/>
              <a:ext cx="1306830" cy="654050"/>
            </a:xfrm>
            <a:custGeom>
              <a:avLst/>
              <a:gdLst/>
              <a:ahLst/>
              <a:cxnLst/>
              <a:rect l="l" t="t" r="r" b="b"/>
              <a:pathLst>
                <a:path w="1306830" h="654050">
                  <a:moveTo>
                    <a:pt x="1306830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1306830" y="653796"/>
                  </a:lnTo>
                  <a:lnTo>
                    <a:pt x="13068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9477" y="4310253"/>
              <a:ext cx="1306830" cy="654050"/>
            </a:xfrm>
            <a:custGeom>
              <a:avLst/>
              <a:gdLst/>
              <a:ahLst/>
              <a:cxnLst/>
              <a:rect l="l" t="t" r="r" b="b"/>
              <a:pathLst>
                <a:path w="1306830" h="654050">
                  <a:moveTo>
                    <a:pt x="0" y="653796"/>
                  </a:moveTo>
                  <a:lnTo>
                    <a:pt x="1306830" y="653796"/>
                  </a:lnTo>
                  <a:lnTo>
                    <a:pt x="1306830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80997" y="4459985"/>
            <a:ext cx="843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ài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chí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91029" y="2442845"/>
            <a:ext cx="1331595" cy="678815"/>
            <a:chOff x="2391029" y="2442845"/>
            <a:chExt cx="1331595" cy="678815"/>
          </a:xfrm>
        </p:grpSpPr>
        <p:sp>
          <p:nvSpPr>
            <p:cNvPr id="23" name="object 23"/>
            <p:cNvSpPr/>
            <p:nvPr/>
          </p:nvSpPr>
          <p:spPr>
            <a:xfrm>
              <a:off x="2403729" y="2455545"/>
              <a:ext cx="1306195" cy="653415"/>
            </a:xfrm>
            <a:custGeom>
              <a:avLst/>
              <a:gdLst/>
              <a:ahLst/>
              <a:cxnLst/>
              <a:rect l="l" t="t" r="r" b="b"/>
              <a:pathLst>
                <a:path w="1306195" h="653414">
                  <a:moveTo>
                    <a:pt x="1306068" y="0"/>
                  </a:moveTo>
                  <a:lnTo>
                    <a:pt x="0" y="0"/>
                  </a:lnTo>
                  <a:lnTo>
                    <a:pt x="0" y="653034"/>
                  </a:lnTo>
                  <a:lnTo>
                    <a:pt x="1306068" y="653034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3729" y="2455545"/>
              <a:ext cx="1306195" cy="653415"/>
            </a:xfrm>
            <a:custGeom>
              <a:avLst/>
              <a:gdLst/>
              <a:ahLst/>
              <a:cxnLst/>
              <a:rect l="l" t="t" r="r" b="b"/>
              <a:pathLst>
                <a:path w="1306195" h="653414">
                  <a:moveTo>
                    <a:pt x="0" y="653034"/>
                  </a:moveTo>
                  <a:lnTo>
                    <a:pt x="1306068" y="653034"/>
                  </a:lnTo>
                  <a:lnTo>
                    <a:pt x="1306068" y="0"/>
                  </a:lnTo>
                  <a:lnTo>
                    <a:pt x="0" y="0"/>
                  </a:lnTo>
                  <a:lnTo>
                    <a:pt x="0" y="653034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70911" y="2479040"/>
            <a:ext cx="1170940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9885" marR="5080" indent="-337820">
              <a:lnSpc>
                <a:spcPts val="198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Quản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trị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vận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hành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17926" y="3370198"/>
            <a:ext cx="1331595" cy="678815"/>
            <a:chOff x="2717926" y="3370198"/>
            <a:chExt cx="1331595" cy="678815"/>
          </a:xfrm>
        </p:grpSpPr>
        <p:sp>
          <p:nvSpPr>
            <p:cNvPr id="27" name="object 27"/>
            <p:cNvSpPr/>
            <p:nvPr/>
          </p:nvSpPr>
          <p:spPr>
            <a:xfrm>
              <a:off x="2730626" y="3382898"/>
              <a:ext cx="1306195" cy="653415"/>
            </a:xfrm>
            <a:custGeom>
              <a:avLst/>
              <a:gdLst/>
              <a:ahLst/>
              <a:cxnLst/>
              <a:rect l="l" t="t" r="r" b="b"/>
              <a:pathLst>
                <a:path w="1306195" h="653414">
                  <a:moveTo>
                    <a:pt x="1306068" y="0"/>
                  </a:moveTo>
                  <a:lnTo>
                    <a:pt x="0" y="0"/>
                  </a:lnTo>
                  <a:lnTo>
                    <a:pt x="0" y="653033"/>
                  </a:lnTo>
                  <a:lnTo>
                    <a:pt x="1306068" y="653033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30626" y="3382898"/>
              <a:ext cx="1306195" cy="653415"/>
            </a:xfrm>
            <a:custGeom>
              <a:avLst/>
              <a:gdLst/>
              <a:ahLst/>
              <a:cxnLst/>
              <a:rect l="l" t="t" r="r" b="b"/>
              <a:pathLst>
                <a:path w="1306195" h="653414">
                  <a:moveTo>
                    <a:pt x="0" y="653033"/>
                  </a:moveTo>
                  <a:lnTo>
                    <a:pt x="1306068" y="653033"/>
                  </a:lnTo>
                  <a:lnTo>
                    <a:pt x="1306068" y="0"/>
                  </a:lnTo>
                  <a:lnTo>
                    <a:pt x="0" y="0"/>
                  </a:lnTo>
                  <a:lnTo>
                    <a:pt x="0" y="65303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77388" y="3532378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Sản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17926" y="4297553"/>
            <a:ext cx="1331595" cy="679450"/>
            <a:chOff x="2717926" y="4297553"/>
            <a:chExt cx="1331595" cy="679450"/>
          </a:xfrm>
        </p:grpSpPr>
        <p:sp>
          <p:nvSpPr>
            <p:cNvPr id="31" name="object 31"/>
            <p:cNvSpPr/>
            <p:nvPr/>
          </p:nvSpPr>
          <p:spPr>
            <a:xfrm>
              <a:off x="2730626" y="4310253"/>
              <a:ext cx="1306195" cy="654050"/>
            </a:xfrm>
            <a:custGeom>
              <a:avLst/>
              <a:gdLst/>
              <a:ahLst/>
              <a:cxnLst/>
              <a:rect l="l" t="t" r="r" b="b"/>
              <a:pathLst>
                <a:path w="1306195" h="654050">
                  <a:moveTo>
                    <a:pt x="1306068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1306068" y="653796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30626" y="4310253"/>
              <a:ext cx="1306195" cy="654050"/>
            </a:xfrm>
            <a:custGeom>
              <a:avLst/>
              <a:gdLst/>
              <a:ahLst/>
              <a:cxnLst/>
              <a:rect l="l" t="t" r="r" b="b"/>
              <a:pathLst>
                <a:path w="1306195" h="654050">
                  <a:moveTo>
                    <a:pt x="0" y="653796"/>
                  </a:moveTo>
                  <a:lnTo>
                    <a:pt x="1306068" y="653796"/>
                  </a:lnTo>
                  <a:lnTo>
                    <a:pt x="1306068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160267" y="4459985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R&amp;D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971416" y="2442845"/>
            <a:ext cx="1332230" cy="678815"/>
            <a:chOff x="3971416" y="2442845"/>
            <a:chExt cx="1332230" cy="678815"/>
          </a:xfrm>
        </p:grpSpPr>
        <p:sp>
          <p:nvSpPr>
            <p:cNvPr id="35" name="object 35"/>
            <p:cNvSpPr/>
            <p:nvPr/>
          </p:nvSpPr>
          <p:spPr>
            <a:xfrm>
              <a:off x="3984116" y="2455545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29" h="653414">
                  <a:moveTo>
                    <a:pt x="1306830" y="0"/>
                  </a:moveTo>
                  <a:lnTo>
                    <a:pt x="0" y="0"/>
                  </a:lnTo>
                  <a:lnTo>
                    <a:pt x="0" y="653034"/>
                  </a:lnTo>
                  <a:lnTo>
                    <a:pt x="1306830" y="653034"/>
                  </a:lnTo>
                  <a:lnTo>
                    <a:pt x="13068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84116" y="2455545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29" h="653414">
                  <a:moveTo>
                    <a:pt x="0" y="653034"/>
                  </a:moveTo>
                  <a:lnTo>
                    <a:pt x="1306830" y="653034"/>
                  </a:lnTo>
                  <a:lnTo>
                    <a:pt x="1306830" y="0"/>
                  </a:lnTo>
                  <a:lnTo>
                    <a:pt x="0" y="0"/>
                  </a:lnTo>
                  <a:lnTo>
                    <a:pt x="0" y="65303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220971" y="2479040"/>
            <a:ext cx="833755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21590">
              <a:lnSpc>
                <a:spcPts val="198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Quản trị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nhân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lực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98315" y="3370198"/>
            <a:ext cx="1332230" cy="678815"/>
            <a:chOff x="4298315" y="3370198"/>
            <a:chExt cx="1332230" cy="678815"/>
          </a:xfrm>
        </p:grpSpPr>
        <p:sp>
          <p:nvSpPr>
            <p:cNvPr id="39" name="object 39"/>
            <p:cNvSpPr/>
            <p:nvPr/>
          </p:nvSpPr>
          <p:spPr>
            <a:xfrm>
              <a:off x="4311015" y="3382898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29" h="653414">
                  <a:moveTo>
                    <a:pt x="1306830" y="0"/>
                  </a:moveTo>
                  <a:lnTo>
                    <a:pt x="0" y="0"/>
                  </a:lnTo>
                  <a:lnTo>
                    <a:pt x="0" y="653033"/>
                  </a:lnTo>
                  <a:lnTo>
                    <a:pt x="1306830" y="653033"/>
                  </a:lnTo>
                  <a:lnTo>
                    <a:pt x="13068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11015" y="3382898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29" h="653414">
                  <a:moveTo>
                    <a:pt x="0" y="653033"/>
                  </a:moveTo>
                  <a:lnTo>
                    <a:pt x="1306830" y="653033"/>
                  </a:lnTo>
                  <a:lnTo>
                    <a:pt x="1306830" y="0"/>
                  </a:lnTo>
                  <a:lnTo>
                    <a:pt x="0" y="0"/>
                  </a:lnTo>
                  <a:lnTo>
                    <a:pt x="0" y="65303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563617" y="3532378"/>
            <a:ext cx="80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Nhân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sự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298315" y="4297553"/>
            <a:ext cx="1332230" cy="679450"/>
            <a:chOff x="4298315" y="4297553"/>
            <a:chExt cx="1332230" cy="679450"/>
          </a:xfrm>
        </p:grpSpPr>
        <p:sp>
          <p:nvSpPr>
            <p:cNvPr id="43" name="object 43"/>
            <p:cNvSpPr/>
            <p:nvPr/>
          </p:nvSpPr>
          <p:spPr>
            <a:xfrm>
              <a:off x="4311015" y="4310253"/>
              <a:ext cx="1306830" cy="654050"/>
            </a:xfrm>
            <a:custGeom>
              <a:avLst/>
              <a:gdLst/>
              <a:ahLst/>
              <a:cxnLst/>
              <a:rect l="l" t="t" r="r" b="b"/>
              <a:pathLst>
                <a:path w="1306829" h="654050">
                  <a:moveTo>
                    <a:pt x="1306830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1306830" y="653796"/>
                  </a:lnTo>
                  <a:lnTo>
                    <a:pt x="13068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11015" y="4310253"/>
              <a:ext cx="1306830" cy="654050"/>
            </a:xfrm>
            <a:custGeom>
              <a:avLst/>
              <a:gdLst/>
              <a:ahLst/>
              <a:cxnLst/>
              <a:rect l="l" t="t" r="r" b="b"/>
              <a:pathLst>
                <a:path w="1306829" h="654050">
                  <a:moveTo>
                    <a:pt x="0" y="653796"/>
                  </a:moveTo>
                  <a:lnTo>
                    <a:pt x="1306830" y="653796"/>
                  </a:lnTo>
                  <a:lnTo>
                    <a:pt x="1306830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25696" y="4459985"/>
            <a:ext cx="107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Huấn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luyện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552566" y="2442845"/>
            <a:ext cx="1331595" cy="678815"/>
            <a:chOff x="5552566" y="2442845"/>
            <a:chExt cx="1331595" cy="678815"/>
          </a:xfrm>
        </p:grpSpPr>
        <p:sp>
          <p:nvSpPr>
            <p:cNvPr id="47" name="object 47"/>
            <p:cNvSpPr/>
            <p:nvPr/>
          </p:nvSpPr>
          <p:spPr>
            <a:xfrm>
              <a:off x="5565266" y="2455545"/>
              <a:ext cx="1306195" cy="653415"/>
            </a:xfrm>
            <a:custGeom>
              <a:avLst/>
              <a:gdLst/>
              <a:ahLst/>
              <a:cxnLst/>
              <a:rect l="l" t="t" r="r" b="b"/>
              <a:pathLst>
                <a:path w="1306195" h="653414">
                  <a:moveTo>
                    <a:pt x="1306067" y="0"/>
                  </a:moveTo>
                  <a:lnTo>
                    <a:pt x="0" y="0"/>
                  </a:lnTo>
                  <a:lnTo>
                    <a:pt x="0" y="653034"/>
                  </a:lnTo>
                  <a:lnTo>
                    <a:pt x="1306067" y="653034"/>
                  </a:lnTo>
                  <a:lnTo>
                    <a:pt x="13060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65266" y="2455545"/>
              <a:ext cx="1306195" cy="653415"/>
            </a:xfrm>
            <a:custGeom>
              <a:avLst/>
              <a:gdLst/>
              <a:ahLst/>
              <a:cxnLst/>
              <a:rect l="l" t="t" r="r" b="b"/>
              <a:pathLst>
                <a:path w="1306195" h="653414">
                  <a:moveTo>
                    <a:pt x="0" y="653034"/>
                  </a:moveTo>
                  <a:lnTo>
                    <a:pt x="1306067" y="653034"/>
                  </a:lnTo>
                  <a:lnTo>
                    <a:pt x="1306067" y="0"/>
                  </a:lnTo>
                  <a:lnTo>
                    <a:pt x="0" y="0"/>
                  </a:lnTo>
                  <a:lnTo>
                    <a:pt x="0" y="65303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730747" y="2479040"/>
            <a:ext cx="975994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92710">
              <a:lnSpc>
                <a:spcPts val="198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Quản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trị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879465" y="3370198"/>
            <a:ext cx="1331595" cy="678815"/>
            <a:chOff x="5879465" y="3370198"/>
            <a:chExt cx="1331595" cy="678815"/>
          </a:xfrm>
        </p:grpSpPr>
        <p:sp>
          <p:nvSpPr>
            <p:cNvPr id="51" name="object 51"/>
            <p:cNvSpPr/>
            <p:nvPr/>
          </p:nvSpPr>
          <p:spPr>
            <a:xfrm>
              <a:off x="5892165" y="3382898"/>
              <a:ext cx="1306195" cy="653415"/>
            </a:xfrm>
            <a:custGeom>
              <a:avLst/>
              <a:gdLst/>
              <a:ahLst/>
              <a:cxnLst/>
              <a:rect l="l" t="t" r="r" b="b"/>
              <a:pathLst>
                <a:path w="1306195" h="653414">
                  <a:moveTo>
                    <a:pt x="1306067" y="0"/>
                  </a:moveTo>
                  <a:lnTo>
                    <a:pt x="0" y="0"/>
                  </a:lnTo>
                  <a:lnTo>
                    <a:pt x="0" y="653033"/>
                  </a:lnTo>
                  <a:lnTo>
                    <a:pt x="1306067" y="653033"/>
                  </a:lnTo>
                  <a:lnTo>
                    <a:pt x="13060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92165" y="3382898"/>
              <a:ext cx="1306195" cy="653415"/>
            </a:xfrm>
            <a:custGeom>
              <a:avLst/>
              <a:gdLst/>
              <a:ahLst/>
              <a:cxnLst/>
              <a:rect l="l" t="t" r="r" b="b"/>
              <a:pathLst>
                <a:path w="1306195" h="653414">
                  <a:moveTo>
                    <a:pt x="0" y="653033"/>
                  </a:moveTo>
                  <a:lnTo>
                    <a:pt x="1306067" y="653033"/>
                  </a:lnTo>
                  <a:lnTo>
                    <a:pt x="1306067" y="0"/>
                  </a:lnTo>
                  <a:lnTo>
                    <a:pt x="0" y="0"/>
                  </a:lnTo>
                  <a:lnTo>
                    <a:pt x="0" y="65303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057391" y="3532378"/>
            <a:ext cx="975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879465" y="4297553"/>
            <a:ext cx="1331595" cy="679450"/>
            <a:chOff x="5879465" y="4297553"/>
            <a:chExt cx="1331595" cy="679450"/>
          </a:xfrm>
        </p:grpSpPr>
        <p:sp>
          <p:nvSpPr>
            <p:cNvPr id="55" name="object 55"/>
            <p:cNvSpPr/>
            <p:nvPr/>
          </p:nvSpPr>
          <p:spPr>
            <a:xfrm>
              <a:off x="5892165" y="4310253"/>
              <a:ext cx="1306195" cy="654050"/>
            </a:xfrm>
            <a:custGeom>
              <a:avLst/>
              <a:gdLst/>
              <a:ahLst/>
              <a:cxnLst/>
              <a:rect l="l" t="t" r="r" b="b"/>
              <a:pathLst>
                <a:path w="1306195" h="654050">
                  <a:moveTo>
                    <a:pt x="1306067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1306067" y="653796"/>
                  </a:lnTo>
                  <a:lnTo>
                    <a:pt x="13060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92165" y="4310253"/>
              <a:ext cx="1306195" cy="654050"/>
            </a:xfrm>
            <a:custGeom>
              <a:avLst/>
              <a:gdLst/>
              <a:ahLst/>
              <a:cxnLst/>
              <a:rect l="l" t="t" r="r" b="b"/>
              <a:pathLst>
                <a:path w="1306195" h="654050">
                  <a:moveTo>
                    <a:pt x="0" y="653796"/>
                  </a:moveTo>
                  <a:lnTo>
                    <a:pt x="1306067" y="653796"/>
                  </a:lnTo>
                  <a:lnTo>
                    <a:pt x="1306067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100826" y="4459985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Bán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hàng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132955" y="2442845"/>
            <a:ext cx="1332230" cy="678815"/>
            <a:chOff x="7132955" y="2442845"/>
            <a:chExt cx="1332230" cy="678815"/>
          </a:xfrm>
        </p:grpSpPr>
        <p:sp>
          <p:nvSpPr>
            <p:cNvPr id="59" name="object 59"/>
            <p:cNvSpPr/>
            <p:nvPr/>
          </p:nvSpPr>
          <p:spPr>
            <a:xfrm>
              <a:off x="7145655" y="2455545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29" h="653414">
                  <a:moveTo>
                    <a:pt x="1306829" y="0"/>
                  </a:moveTo>
                  <a:lnTo>
                    <a:pt x="0" y="0"/>
                  </a:lnTo>
                  <a:lnTo>
                    <a:pt x="0" y="653034"/>
                  </a:lnTo>
                  <a:lnTo>
                    <a:pt x="1306829" y="653034"/>
                  </a:lnTo>
                  <a:lnTo>
                    <a:pt x="130682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45655" y="2455545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29" h="653414">
                  <a:moveTo>
                    <a:pt x="0" y="653034"/>
                  </a:moveTo>
                  <a:lnTo>
                    <a:pt x="1306829" y="653034"/>
                  </a:lnTo>
                  <a:lnTo>
                    <a:pt x="1306829" y="0"/>
                  </a:lnTo>
                  <a:lnTo>
                    <a:pt x="0" y="0"/>
                  </a:lnTo>
                  <a:lnTo>
                    <a:pt x="0" y="65303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284211" y="2479040"/>
            <a:ext cx="1029969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20014">
              <a:lnSpc>
                <a:spcPts val="198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Quản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trị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HTTT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(CIO)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459853" y="3370198"/>
            <a:ext cx="1332230" cy="678815"/>
            <a:chOff x="7459853" y="3370198"/>
            <a:chExt cx="1332230" cy="678815"/>
          </a:xfrm>
        </p:grpSpPr>
        <p:sp>
          <p:nvSpPr>
            <p:cNvPr id="63" name="object 63"/>
            <p:cNvSpPr/>
            <p:nvPr/>
          </p:nvSpPr>
          <p:spPr>
            <a:xfrm>
              <a:off x="7472553" y="3382898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29" h="653414">
                  <a:moveTo>
                    <a:pt x="1306829" y="0"/>
                  </a:moveTo>
                  <a:lnTo>
                    <a:pt x="0" y="0"/>
                  </a:lnTo>
                  <a:lnTo>
                    <a:pt x="0" y="653033"/>
                  </a:lnTo>
                  <a:lnTo>
                    <a:pt x="1306829" y="653033"/>
                  </a:lnTo>
                  <a:lnTo>
                    <a:pt x="130682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72553" y="3382898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29" h="653414">
                  <a:moveTo>
                    <a:pt x="0" y="653033"/>
                  </a:moveTo>
                  <a:lnTo>
                    <a:pt x="1306829" y="653033"/>
                  </a:lnTo>
                  <a:lnTo>
                    <a:pt x="1306829" y="0"/>
                  </a:lnTo>
                  <a:lnTo>
                    <a:pt x="0" y="0"/>
                  </a:lnTo>
                  <a:lnTo>
                    <a:pt x="0" y="65303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551673" y="3532378"/>
            <a:ext cx="114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thông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459853" y="4297553"/>
            <a:ext cx="1332230" cy="679450"/>
            <a:chOff x="7459853" y="4297553"/>
            <a:chExt cx="1332230" cy="679450"/>
          </a:xfrm>
        </p:grpSpPr>
        <p:sp>
          <p:nvSpPr>
            <p:cNvPr id="67" name="object 67"/>
            <p:cNvSpPr/>
            <p:nvPr/>
          </p:nvSpPr>
          <p:spPr>
            <a:xfrm>
              <a:off x="7472553" y="4310253"/>
              <a:ext cx="1306830" cy="654050"/>
            </a:xfrm>
            <a:custGeom>
              <a:avLst/>
              <a:gdLst/>
              <a:ahLst/>
              <a:cxnLst/>
              <a:rect l="l" t="t" r="r" b="b"/>
              <a:pathLst>
                <a:path w="1306829" h="654050">
                  <a:moveTo>
                    <a:pt x="1306829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1306829" y="653796"/>
                  </a:lnTo>
                  <a:lnTo>
                    <a:pt x="130682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72553" y="4310253"/>
              <a:ext cx="1306830" cy="654050"/>
            </a:xfrm>
            <a:custGeom>
              <a:avLst/>
              <a:gdLst/>
              <a:ahLst/>
              <a:cxnLst/>
              <a:rect l="l" t="t" r="r" b="b"/>
              <a:pathLst>
                <a:path w="1306829" h="654050">
                  <a:moveTo>
                    <a:pt x="0" y="653796"/>
                  </a:moveTo>
                  <a:lnTo>
                    <a:pt x="1306829" y="653796"/>
                  </a:lnTo>
                  <a:lnTo>
                    <a:pt x="1306829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655306" y="4334509"/>
            <a:ext cx="942340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29870" marR="5080" indent="-217170">
              <a:lnSpc>
                <a:spcPts val="198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Phát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triển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HTTT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459980" y="5225796"/>
            <a:ext cx="1332230" cy="678180"/>
            <a:chOff x="7459980" y="5225796"/>
            <a:chExt cx="1332230" cy="678180"/>
          </a:xfrm>
        </p:grpSpPr>
        <p:sp>
          <p:nvSpPr>
            <p:cNvPr id="71" name="object 71"/>
            <p:cNvSpPr/>
            <p:nvPr/>
          </p:nvSpPr>
          <p:spPr>
            <a:xfrm>
              <a:off x="7472553" y="5238369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29" h="653414">
                  <a:moveTo>
                    <a:pt x="1306829" y="0"/>
                  </a:moveTo>
                  <a:lnTo>
                    <a:pt x="0" y="0"/>
                  </a:lnTo>
                  <a:lnTo>
                    <a:pt x="0" y="653033"/>
                  </a:lnTo>
                  <a:lnTo>
                    <a:pt x="1306829" y="653033"/>
                  </a:lnTo>
                  <a:lnTo>
                    <a:pt x="130682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472553" y="5238369"/>
              <a:ext cx="1306830" cy="653415"/>
            </a:xfrm>
            <a:custGeom>
              <a:avLst/>
              <a:gdLst/>
              <a:ahLst/>
              <a:cxnLst/>
              <a:rect l="l" t="t" r="r" b="b"/>
              <a:pathLst>
                <a:path w="1306829" h="653414">
                  <a:moveTo>
                    <a:pt x="0" y="653033"/>
                  </a:moveTo>
                  <a:lnTo>
                    <a:pt x="1306829" y="653033"/>
                  </a:lnTo>
                  <a:lnTo>
                    <a:pt x="1306829" y="0"/>
                  </a:lnTo>
                  <a:lnTo>
                    <a:pt x="0" y="0"/>
                  </a:lnTo>
                  <a:lnTo>
                    <a:pt x="0" y="65303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610347" y="5387594"/>
            <a:ext cx="1031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toàn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21215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Nội</a:t>
            </a:r>
            <a:r>
              <a:rPr sz="4400" spc="-80" dirty="0"/>
              <a:t> </a:t>
            </a:r>
            <a:r>
              <a:rPr sz="4400" spc="-5" dirty="0"/>
              <a:t>dung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36269" y="1992629"/>
            <a:ext cx="8244840" cy="3622675"/>
            <a:chOff x="636269" y="1992629"/>
            <a:chExt cx="8244840" cy="3622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269" y="1992629"/>
              <a:ext cx="8244840" cy="18310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269" y="3784091"/>
              <a:ext cx="8244840" cy="18310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90853" y="2160778"/>
            <a:ext cx="7534275" cy="304355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688340">
              <a:lnSpc>
                <a:spcPts val="4610"/>
              </a:lnSpc>
              <a:spcBef>
                <a:spcPts val="610"/>
              </a:spcBef>
            </a:pPr>
            <a:r>
              <a:rPr sz="4200" spc="-5" dirty="0">
                <a:latin typeface="Calibri"/>
                <a:cs typeface="Calibri"/>
              </a:rPr>
              <a:t>Ch</a:t>
            </a:r>
            <a:r>
              <a:rPr sz="4200" spc="-5" dirty="0">
                <a:latin typeface="Arial"/>
                <a:cs typeface="Arial"/>
              </a:rPr>
              <a:t>ươ</a:t>
            </a:r>
            <a:r>
              <a:rPr sz="4200" spc="-5" dirty="0">
                <a:latin typeface="Calibri"/>
                <a:cs typeface="Calibri"/>
              </a:rPr>
              <a:t>ng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19:</a:t>
            </a:r>
            <a:r>
              <a:rPr sz="4200" spc="-1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Quản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trị</a:t>
            </a:r>
            <a:r>
              <a:rPr sz="4200" spc="-15" dirty="0">
                <a:latin typeface="Calibri"/>
                <a:cs typeface="Calibri"/>
              </a:rPr>
              <a:t> các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nguồn </a:t>
            </a:r>
            <a:r>
              <a:rPr sz="4200" spc="-9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lực</a:t>
            </a:r>
            <a:r>
              <a:rPr sz="4200" spc="-5" dirty="0">
                <a:latin typeface="Calibri"/>
                <a:cs typeface="Calibri"/>
              </a:rPr>
              <a:t> </a:t>
            </a:r>
            <a:r>
              <a:rPr sz="4200" spc="20" dirty="0">
                <a:latin typeface="Calibri"/>
                <a:cs typeface="Calibri"/>
              </a:rPr>
              <a:t>HTTT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-20" dirty="0">
                <a:latin typeface="Calibri"/>
                <a:cs typeface="Calibri"/>
              </a:rPr>
              <a:t>trong</a:t>
            </a:r>
            <a:r>
              <a:rPr sz="4200" spc="-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tổ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chức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ts val="4825"/>
              </a:lnSpc>
              <a:spcBef>
                <a:spcPts val="5"/>
              </a:spcBef>
            </a:pPr>
            <a:r>
              <a:rPr sz="4200" spc="-5" dirty="0">
                <a:latin typeface="Calibri"/>
                <a:cs typeface="Calibri"/>
              </a:rPr>
              <a:t>Ch</a:t>
            </a:r>
            <a:r>
              <a:rPr sz="4200" spc="-5" dirty="0">
                <a:latin typeface="Arial"/>
                <a:cs typeface="Arial"/>
              </a:rPr>
              <a:t>ươ</a:t>
            </a:r>
            <a:r>
              <a:rPr sz="4200" spc="-5" dirty="0">
                <a:latin typeface="Calibri"/>
                <a:cs typeface="Calibri"/>
              </a:rPr>
              <a:t>ng</a:t>
            </a:r>
            <a:r>
              <a:rPr sz="4200" spc="-1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20:</a:t>
            </a:r>
            <a:r>
              <a:rPr sz="4200" spc="-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-20" dirty="0">
                <a:latin typeface="Calibri"/>
                <a:cs typeface="Calibri"/>
              </a:rPr>
              <a:t>toàn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25" dirty="0">
                <a:latin typeface="Calibri"/>
                <a:cs typeface="Calibri"/>
              </a:rPr>
              <a:t>HTTT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-35" dirty="0">
                <a:latin typeface="Calibri"/>
                <a:cs typeface="Calibri"/>
              </a:rPr>
              <a:t>và</a:t>
            </a:r>
            <a:r>
              <a:rPr sz="4200" spc="-15" dirty="0">
                <a:latin typeface="Calibri"/>
                <a:cs typeface="Calibri"/>
              </a:rPr>
              <a:t> các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25"/>
              </a:lnSpc>
            </a:pPr>
            <a:r>
              <a:rPr sz="4200" dirty="0">
                <a:latin typeface="Calibri"/>
                <a:cs typeface="Calibri"/>
              </a:rPr>
              <a:t>khía</a:t>
            </a:r>
            <a:r>
              <a:rPr sz="4200" spc="-5" dirty="0">
                <a:latin typeface="Calibri"/>
                <a:cs typeface="Calibri"/>
              </a:rPr>
              <a:t> </a:t>
            </a:r>
            <a:r>
              <a:rPr sz="4200" spc="-15" dirty="0">
                <a:latin typeface="Calibri"/>
                <a:cs typeface="Calibri"/>
              </a:rPr>
              <a:t>cạnh </a:t>
            </a:r>
            <a:r>
              <a:rPr sz="4200" spc="-5" dirty="0">
                <a:latin typeface="Arial"/>
                <a:cs typeface="Arial"/>
              </a:rPr>
              <a:t>đ</a:t>
            </a:r>
            <a:r>
              <a:rPr sz="4200" spc="-5" dirty="0">
                <a:latin typeface="Calibri"/>
                <a:cs typeface="Calibri"/>
              </a:rPr>
              <a:t>ạo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-5" dirty="0">
                <a:latin typeface="Arial"/>
                <a:cs typeface="Arial"/>
              </a:rPr>
              <a:t>đ</a:t>
            </a:r>
            <a:r>
              <a:rPr sz="4200" spc="-5" dirty="0">
                <a:latin typeface="Calibri"/>
                <a:cs typeface="Calibri"/>
              </a:rPr>
              <a:t>ức </a:t>
            </a:r>
            <a:r>
              <a:rPr sz="4200" spc="-45" dirty="0">
                <a:latin typeface="Calibri"/>
                <a:cs typeface="Calibri"/>
              </a:rPr>
              <a:t>xã</a:t>
            </a:r>
            <a:r>
              <a:rPr sz="4200" spc="-5" dirty="0">
                <a:latin typeface="Calibri"/>
                <a:cs typeface="Calibri"/>
              </a:rPr>
              <a:t> hội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liên</a:t>
            </a:r>
            <a:r>
              <a:rPr sz="4200" spc="-5" dirty="0">
                <a:latin typeface="Calibri"/>
                <a:cs typeface="Calibri"/>
              </a:rPr>
              <a:t> quan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646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Các</a:t>
            </a:r>
            <a:r>
              <a:rPr sz="4400" spc="-10" dirty="0"/>
              <a:t> </a:t>
            </a:r>
            <a:r>
              <a:rPr sz="4400" spc="-5" dirty="0"/>
              <a:t>nhà</a:t>
            </a:r>
            <a:r>
              <a:rPr sz="4400" spc="15" dirty="0"/>
              <a:t> </a:t>
            </a:r>
            <a:r>
              <a:rPr sz="4400" spc="-5" dirty="0"/>
              <a:t>lãnh</a:t>
            </a:r>
            <a:r>
              <a:rPr sz="4400" spc="-15" dirty="0"/>
              <a:t> </a:t>
            </a:r>
            <a:r>
              <a:rPr sz="4400" spc="-5" dirty="0">
                <a:latin typeface="Times New Roman"/>
                <a:cs typeface="Times New Roman"/>
              </a:rPr>
              <a:t>đạo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40" dirty="0"/>
              <a:t>và</a:t>
            </a:r>
            <a:r>
              <a:rPr sz="4400" spc="5" dirty="0"/>
              <a:t> </a:t>
            </a:r>
            <a:r>
              <a:rPr sz="4400" spc="-5" dirty="0"/>
              <a:t>quản</a:t>
            </a:r>
            <a:r>
              <a:rPr sz="4400" spc="10" dirty="0"/>
              <a:t> </a:t>
            </a:r>
            <a:r>
              <a:rPr sz="4400" spc="-5" dirty="0"/>
              <a:t>lý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889875" cy="45065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17780" indent="-342900">
              <a:lnSpc>
                <a:spcPts val="259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Đê đánh giá năng lực </a:t>
            </a:r>
            <a:r>
              <a:rPr sz="2700" dirty="0">
                <a:latin typeface="Arial"/>
                <a:cs typeface="Arial"/>
              </a:rPr>
              <a:t>của </a:t>
            </a:r>
            <a:r>
              <a:rPr sz="2700" spc="-5" dirty="0">
                <a:latin typeface="Arial"/>
                <a:cs typeface="Arial"/>
              </a:rPr>
              <a:t>nhà lãnh đạo hay quản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lý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phải </a:t>
            </a:r>
            <a:r>
              <a:rPr sz="2700" dirty="0">
                <a:latin typeface="Arial"/>
                <a:cs typeface="Arial"/>
              </a:rPr>
              <a:t>xem xét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3</a:t>
            </a:r>
            <a:r>
              <a:rPr sz="2700" spc="-5" dirty="0">
                <a:latin typeface="Arial"/>
                <a:cs typeface="Arial"/>
              </a:rPr>
              <a:t> góc độ:</a:t>
            </a:r>
            <a:endParaRPr sz="2700">
              <a:latin typeface="Arial"/>
              <a:cs typeface="Arial"/>
            </a:endParaRPr>
          </a:p>
          <a:p>
            <a:pPr marL="755650" marR="550545" indent="-285750">
              <a:lnSpc>
                <a:spcPts val="23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lực quan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xã </a:t>
            </a:r>
            <a:r>
              <a:rPr sz="2400" spc="-5" dirty="0">
                <a:latin typeface="Arial"/>
                <a:cs typeface="Arial"/>
              </a:rPr>
              <a:t>hội,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đặc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biệt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cán </a:t>
            </a:r>
            <a:r>
              <a:rPr sz="2400" spc="-5" dirty="0">
                <a:latin typeface="Arial"/>
                <a:cs typeface="Arial"/>
              </a:rPr>
              <a:t>bộ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nhân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viên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dirty="0">
                <a:latin typeface="Arial"/>
                <a:cs typeface="Arial"/>
              </a:rPr>
              <a:t> cơ</a:t>
            </a:r>
            <a:r>
              <a:rPr sz="2400" spc="-5" dirty="0">
                <a:latin typeface="Arial"/>
                <a:cs typeface="Arial"/>
              </a:rPr>
              <a:t> quan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(Staff-S);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ts val="23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lực hcuyên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môn hay năng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lực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làm</a:t>
            </a:r>
            <a:r>
              <a:rPr sz="2400" dirty="0">
                <a:latin typeface="Arial"/>
                <a:cs typeface="Arial"/>
              </a:rPr>
              <a:t> chủ các</a:t>
            </a:r>
            <a:r>
              <a:rPr sz="2400" spc="-5" dirty="0">
                <a:latin typeface="Arial"/>
                <a:cs typeface="Arial"/>
              </a:rPr>
              <a:t> quy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doanh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(Business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Process-P)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875"/>
              </a:lnSpc>
              <a:spcBef>
                <a:spcPts val="2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lực</a:t>
            </a:r>
            <a:r>
              <a:rPr sz="2400" dirty="0">
                <a:latin typeface="Arial"/>
                <a:cs typeface="Arial"/>
              </a:rPr>
              <a:t> về </a:t>
            </a:r>
            <a:r>
              <a:rPr sz="2400" spc="-5" dirty="0">
                <a:latin typeface="Arial"/>
                <a:cs typeface="Arial"/>
              </a:rPr>
              <a:t>CNTT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(Information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Technology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–IT).</a:t>
            </a:r>
            <a:endParaRPr sz="2400">
              <a:latin typeface="Arial"/>
              <a:cs typeface="Arial"/>
            </a:endParaRPr>
          </a:p>
          <a:p>
            <a:pPr marL="355600" marR="37465" indent="-342900">
              <a:lnSpc>
                <a:spcPct val="8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Theo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mô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hình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này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nhà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lãnh đạo </a:t>
            </a:r>
            <a:r>
              <a:rPr sz="2700" dirty="0">
                <a:latin typeface="Arial"/>
                <a:cs typeface="Arial"/>
              </a:rPr>
              <a:t>tổ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chức cần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có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năng lực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hiểu biết nhiều </a:t>
            </a:r>
            <a:r>
              <a:rPr sz="2700" dirty="0">
                <a:latin typeface="Arial"/>
                <a:cs typeface="Arial"/>
              </a:rPr>
              <a:t>về yếu tố cấu thành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HTTT,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từ</a:t>
            </a:r>
            <a:r>
              <a:rPr sz="2700" spc="-5" dirty="0">
                <a:latin typeface="Arial"/>
                <a:cs typeface="Arial"/>
              </a:rPr>
              <a:t> đó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tích</a:t>
            </a:r>
            <a:r>
              <a:rPr sz="2700" spc="-5" dirty="0">
                <a:latin typeface="Arial"/>
                <a:cs typeface="Arial"/>
              </a:rPr>
              <a:t> hợp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các hoạt động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5" dirty="0">
                <a:latin typeface="Arial"/>
                <a:cs typeface="Arial"/>
              </a:rPr>
              <a:t> HTTT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vào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hoạt động </a:t>
            </a:r>
            <a:r>
              <a:rPr sz="2700" dirty="0">
                <a:latin typeface="Arial"/>
                <a:cs typeface="Arial"/>
              </a:rPr>
              <a:t>chung củ tổ chức </a:t>
            </a:r>
            <a:r>
              <a:rPr sz="2700" spc="-5" dirty="0">
                <a:latin typeface="Arial"/>
                <a:cs typeface="Arial"/>
              </a:rPr>
              <a:t>phục </a:t>
            </a:r>
            <a:r>
              <a:rPr sz="2700" dirty="0">
                <a:latin typeface="Arial"/>
                <a:cs typeface="Arial"/>
              </a:rPr>
              <a:t>vụ cho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việc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đạt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được</a:t>
            </a:r>
            <a:r>
              <a:rPr sz="2700" dirty="0">
                <a:latin typeface="Arial"/>
                <a:cs typeface="Arial"/>
              </a:rPr>
              <a:t> các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mục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tiêu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tổ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một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cách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tối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ưu.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Cán</a:t>
            </a:r>
            <a:r>
              <a:rPr spc="-15" dirty="0"/>
              <a:t> </a:t>
            </a:r>
            <a:r>
              <a:rPr dirty="0"/>
              <a:t>bộ</a:t>
            </a:r>
            <a:r>
              <a:rPr spc="-30" dirty="0"/>
              <a:t> và</a:t>
            </a:r>
            <a:r>
              <a:rPr spc="-15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5" dirty="0"/>
              <a:t>viên</a:t>
            </a:r>
            <a:r>
              <a:rPr spc="-10" dirty="0"/>
              <a:t> </a:t>
            </a:r>
            <a:r>
              <a:rPr dirty="0"/>
              <a:t>bộ</a:t>
            </a:r>
            <a:r>
              <a:rPr spc="-25" dirty="0"/>
              <a:t> </a:t>
            </a:r>
            <a:r>
              <a:rPr dirty="0"/>
              <a:t>phận</a:t>
            </a:r>
            <a:r>
              <a:rPr spc="-5" dirty="0"/>
              <a:t> </a:t>
            </a:r>
            <a:r>
              <a:rPr dirty="0"/>
              <a:t>quản</a:t>
            </a:r>
            <a:r>
              <a:rPr spc="-25" dirty="0"/>
              <a:t> </a:t>
            </a:r>
            <a:r>
              <a:rPr dirty="0"/>
              <a:t>lý </a:t>
            </a:r>
            <a:r>
              <a:rPr spc="-890" dirty="0"/>
              <a:t> </a:t>
            </a:r>
            <a:r>
              <a:rPr spc="20" dirty="0"/>
              <a:t>HTTT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53669" y="1544319"/>
            <a:ext cx="8274684" cy="48755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42290" marR="382905" indent="-342900">
              <a:lnSpc>
                <a:spcPts val="2400"/>
              </a:lnSpc>
              <a:spcBef>
                <a:spcPts val="680"/>
              </a:spcBef>
              <a:tabLst>
                <a:tab pos="542290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20" dirty="0">
                <a:latin typeface="Arial"/>
                <a:cs typeface="Arial"/>
              </a:rPr>
              <a:t>Trong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doanh nghiệp lớn </a:t>
            </a:r>
            <a:r>
              <a:rPr sz="2500" dirty="0">
                <a:latin typeface="Arial"/>
                <a:cs typeface="Arial"/>
              </a:rPr>
              <a:t>và </a:t>
            </a:r>
            <a:r>
              <a:rPr sz="2500" spc="-5" dirty="0">
                <a:latin typeface="Arial"/>
                <a:cs typeface="Arial"/>
              </a:rPr>
              <a:t>hiện đại, bộ phận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quản lý </a:t>
            </a:r>
            <a:r>
              <a:rPr sz="2500" dirty="0">
                <a:latin typeface="Arial"/>
                <a:cs typeface="Arial"/>
              </a:rPr>
              <a:t>(IS Department </a:t>
            </a:r>
            <a:r>
              <a:rPr sz="2500" spc="-5" dirty="0">
                <a:latin typeface="Arial"/>
                <a:cs typeface="Arial"/>
              </a:rPr>
              <a:t>People) được </a:t>
            </a:r>
            <a:r>
              <a:rPr sz="2500" dirty="0">
                <a:latin typeface="Arial"/>
                <a:cs typeface="Arial"/>
              </a:rPr>
              <a:t>thành </a:t>
            </a:r>
            <a:r>
              <a:rPr sz="2500" spc="-5" dirty="0">
                <a:latin typeface="Arial"/>
                <a:cs typeface="Arial"/>
              </a:rPr>
              <a:t>lập </a:t>
            </a:r>
            <a:r>
              <a:rPr sz="2500" dirty="0">
                <a:latin typeface="Arial"/>
                <a:cs typeface="Arial"/>
              </a:rPr>
              <a:t>như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một tổ chức riêng trực thuộc </a:t>
            </a:r>
            <a:r>
              <a:rPr sz="2500" spc="-5" dirty="0">
                <a:latin typeface="Arial"/>
                <a:cs typeface="Arial"/>
              </a:rPr>
              <a:t>ban </a:t>
            </a:r>
            <a:r>
              <a:rPr sz="2500" dirty="0">
                <a:latin typeface="Arial"/>
                <a:cs typeface="Arial"/>
              </a:rPr>
              <a:t>lãnh </a:t>
            </a:r>
            <a:r>
              <a:rPr sz="2500" spc="-5" dirty="0">
                <a:latin typeface="Arial"/>
                <a:cs typeface="Arial"/>
              </a:rPr>
              <a:t>đạo </a:t>
            </a:r>
            <a:r>
              <a:rPr sz="2500" dirty="0">
                <a:latin typeface="Arial"/>
                <a:cs typeface="Arial"/>
              </a:rPr>
              <a:t>doanh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nghiệp.</a:t>
            </a:r>
            <a:endParaRPr sz="2500">
              <a:latin typeface="Arial"/>
              <a:cs typeface="Arial"/>
            </a:endParaRPr>
          </a:p>
          <a:p>
            <a:pPr marL="542290" marR="908050" indent="-342900">
              <a:lnSpc>
                <a:spcPts val="2400"/>
              </a:lnSpc>
              <a:spcBef>
                <a:spcPts val="600"/>
              </a:spcBef>
              <a:tabLst>
                <a:tab pos="542290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Lịch </a:t>
            </a:r>
            <a:r>
              <a:rPr sz="2500" dirty="0">
                <a:latin typeface="Arial"/>
                <a:cs typeface="Arial"/>
              </a:rPr>
              <a:t>sử </a:t>
            </a:r>
            <a:r>
              <a:rPr sz="2500" spc="-5" dirty="0">
                <a:latin typeface="Arial"/>
                <a:cs typeface="Arial"/>
              </a:rPr>
              <a:t>hình </a:t>
            </a:r>
            <a:r>
              <a:rPr sz="2500" dirty="0">
                <a:latin typeface="Arial"/>
                <a:cs typeface="Arial"/>
              </a:rPr>
              <a:t>thành và </a:t>
            </a:r>
            <a:r>
              <a:rPr sz="2500" spc="-5" dirty="0">
                <a:latin typeface="Arial"/>
                <a:cs typeface="Arial"/>
              </a:rPr>
              <a:t>phát </a:t>
            </a:r>
            <a:r>
              <a:rPr sz="2500" dirty="0">
                <a:latin typeface="Arial"/>
                <a:cs typeface="Arial"/>
              </a:rPr>
              <a:t>triển </a:t>
            </a:r>
            <a:r>
              <a:rPr sz="2500" spc="-5" dirty="0">
                <a:latin typeface="Arial"/>
                <a:cs typeface="Arial"/>
              </a:rPr>
              <a:t>bộ phận quản </a:t>
            </a:r>
            <a:r>
              <a:rPr sz="2500" dirty="0">
                <a:latin typeface="Arial"/>
                <a:cs typeface="Arial"/>
              </a:rPr>
              <a:t>lý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HTTT;</a:t>
            </a:r>
            <a:endParaRPr sz="2500">
              <a:latin typeface="Arial"/>
              <a:cs typeface="Arial"/>
            </a:endParaRPr>
          </a:p>
          <a:p>
            <a:pPr marL="942340" marR="590550" indent="-285750">
              <a:lnSpc>
                <a:spcPts val="2110"/>
              </a:lnSpc>
              <a:spcBef>
                <a:spcPts val="545"/>
              </a:spcBef>
              <a:tabLst>
                <a:tab pos="942340" algn="l"/>
              </a:tabLst>
            </a:pPr>
            <a:r>
              <a:rPr sz="2200" dirty="0">
                <a:latin typeface="Arial"/>
                <a:cs typeface="Arial"/>
              </a:rPr>
              <a:t>–	Từ </a:t>
            </a:r>
            <a:r>
              <a:rPr sz="2200" spc="-5" dirty="0">
                <a:latin typeface="Arial"/>
                <a:cs typeface="Arial"/>
              </a:rPr>
              <a:t>1950-1965: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bộ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phận</a:t>
            </a:r>
            <a:r>
              <a:rPr sz="2200" dirty="0">
                <a:latin typeface="Arial"/>
                <a:cs typeface="Arial"/>
              </a:rPr>
              <a:t> tính toán </a:t>
            </a:r>
            <a:r>
              <a:rPr sz="2200" spc="-5" dirty="0">
                <a:latin typeface="Arial"/>
                <a:cs typeface="Arial"/>
              </a:rPr>
              <a:t>điện</a:t>
            </a:r>
            <a:r>
              <a:rPr sz="2200" dirty="0">
                <a:latin typeface="Arial"/>
                <a:cs typeface="Arial"/>
              </a:rPr>
              <a:t> cơ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thuộc </a:t>
            </a:r>
            <a:r>
              <a:rPr sz="2200" spc="-5" dirty="0">
                <a:latin typeface="Arial"/>
                <a:cs typeface="Arial"/>
              </a:rPr>
              <a:t>phòng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kếtoán</a:t>
            </a:r>
            <a:endParaRPr sz="2200">
              <a:latin typeface="Arial"/>
              <a:cs typeface="Arial"/>
            </a:endParaRPr>
          </a:p>
          <a:p>
            <a:pPr marL="942340" marR="307975" indent="-285750">
              <a:lnSpc>
                <a:spcPct val="80000"/>
              </a:lnSpc>
              <a:spcBef>
                <a:spcPts val="550"/>
              </a:spcBef>
              <a:tabLst>
                <a:tab pos="942340" algn="l"/>
              </a:tabLst>
            </a:pPr>
            <a:r>
              <a:rPr sz="2200" dirty="0">
                <a:latin typeface="Arial"/>
                <a:cs typeface="Arial"/>
              </a:rPr>
              <a:t>–	Từ </a:t>
            </a:r>
            <a:r>
              <a:rPr sz="2200" spc="-5" dirty="0">
                <a:latin typeface="Arial"/>
                <a:cs typeface="Arial"/>
              </a:rPr>
              <a:t>1965-1977:</a:t>
            </a:r>
            <a:r>
              <a:rPr sz="2200" dirty="0">
                <a:latin typeface="Arial"/>
                <a:cs typeface="Arial"/>
              </a:rPr>
              <a:t> trung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tâm xử</a:t>
            </a:r>
            <a:r>
              <a:rPr sz="2200" spc="-5" dirty="0">
                <a:latin typeface="Arial"/>
                <a:cs typeface="Arial"/>
              </a:rPr>
              <a:t> lý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dữ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liệu,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phòng Điện </a:t>
            </a:r>
            <a:r>
              <a:rPr sz="2200" dirty="0">
                <a:latin typeface="Arial"/>
                <a:cs typeface="Arial"/>
              </a:rPr>
              <a:t>toan,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máy </a:t>
            </a:r>
            <a:r>
              <a:rPr sz="2200" spc="-5" dirty="0">
                <a:latin typeface="Arial"/>
                <a:cs typeface="Arial"/>
              </a:rPr>
              <a:t>tính</a:t>
            </a:r>
            <a:endParaRPr sz="22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tabLst>
                <a:tab pos="942340" algn="l"/>
              </a:tabLst>
            </a:pPr>
            <a:r>
              <a:rPr sz="2200" dirty="0">
                <a:latin typeface="Arial"/>
                <a:cs typeface="Arial"/>
              </a:rPr>
              <a:t>–	Từ </a:t>
            </a:r>
            <a:r>
              <a:rPr sz="2200" spc="-5" dirty="0">
                <a:latin typeface="Arial"/>
                <a:cs typeface="Arial"/>
              </a:rPr>
              <a:t>1978-1990: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Tin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học,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CNTT</a:t>
            </a:r>
            <a:endParaRPr sz="2200">
              <a:latin typeface="Arial"/>
              <a:cs typeface="Arial"/>
            </a:endParaRPr>
          </a:p>
          <a:p>
            <a:pPr marL="656590">
              <a:lnSpc>
                <a:spcPts val="2635"/>
              </a:lnSpc>
              <a:tabLst>
                <a:tab pos="942340" algn="l"/>
              </a:tabLst>
            </a:pPr>
            <a:r>
              <a:rPr sz="2200" dirty="0">
                <a:latin typeface="Arial"/>
                <a:cs typeface="Arial"/>
              </a:rPr>
              <a:t>–	Từ </a:t>
            </a:r>
            <a:r>
              <a:rPr sz="2200" spc="-5" dirty="0">
                <a:latin typeface="Arial"/>
                <a:cs typeface="Arial"/>
              </a:rPr>
              <a:t>1990 </a:t>
            </a:r>
            <a:r>
              <a:rPr sz="2200" dirty="0">
                <a:latin typeface="Arial"/>
                <a:cs typeface="Arial"/>
              </a:rPr>
              <a:t>–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nay: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HTTT,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phòng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HTTT.</a:t>
            </a:r>
            <a:endParaRPr sz="2200">
              <a:latin typeface="Arial"/>
              <a:cs typeface="Arial"/>
            </a:endParaRPr>
          </a:p>
          <a:p>
            <a:pPr marL="542290" marR="267335" indent="-342900">
              <a:lnSpc>
                <a:spcPts val="2400"/>
              </a:lnSpc>
              <a:spcBef>
                <a:spcPts val="575"/>
              </a:spcBef>
              <a:tabLst>
                <a:tab pos="542290" algn="l"/>
              </a:tabLst>
            </a:pPr>
            <a:r>
              <a:rPr sz="2500" dirty="0">
                <a:latin typeface="Arial"/>
                <a:cs typeface="Arial"/>
              </a:rPr>
              <a:t>•	Tùy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theo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thời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gian</a:t>
            </a:r>
            <a:r>
              <a:rPr sz="2500" dirty="0">
                <a:latin typeface="Arial"/>
                <a:cs typeface="Arial"/>
              </a:rPr>
              <a:t> và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cấu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trúc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</a:t>
            </a:r>
            <a:r>
              <a:rPr sz="2500" spc="-5" dirty="0">
                <a:latin typeface="Arial"/>
                <a:cs typeface="Arial"/>
              </a:rPr>
              <a:t> bộ phận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HTTT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mà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có</a:t>
            </a:r>
            <a:r>
              <a:rPr sz="2500" spc="-5" dirty="0">
                <a:latin typeface="Arial"/>
                <a:cs typeface="Arial"/>
              </a:rPr>
              <a:t> những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</a:t>
            </a:r>
            <a:r>
              <a:rPr sz="2500" spc="-5" dirty="0">
                <a:latin typeface="Arial"/>
                <a:cs typeface="Arial"/>
              </a:rPr>
              <a:t> danh, </a:t>
            </a:r>
            <a:r>
              <a:rPr sz="2500" dirty="0">
                <a:latin typeface="Arial"/>
                <a:cs typeface="Arial"/>
              </a:rPr>
              <a:t>chức vụ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vai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trò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bộ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420"/>
              </a:lnSpc>
              <a:tabLst>
                <a:tab pos="542290" algn="l"/>
                <a:tab pos="8261350" algn="l"/>
              </a:tabLst>
            </a:pPr>
            <a:r>
              <a:rPr sz="2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	chuyên</a:t>
            </a:r>
            <a:r>
              <a:rPr sz="2500" u="sng" spc="-4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viên</a:t>
            </a:r>
            <a:r>
              <a:rPr sz="2500" u="sng" spc="-3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500" u="sng" spc="-5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HTTT.	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7890509" cy="1242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S</a:t>
            </a:r>
            <a:r>
              <a:rPr spc="-5" dirty="0">
                <a:latin typeface="Times New Roman"/>
                <a:cs typeface="Times New Roman"/>
              </a:rPr>
              <a:t>ơ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đồ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25" dirty="0"/>
              <a:t>tổ</a:t>
            </a:r>
            <a:r>
              <a:rPr spc="-5" dirty="0"/>
              <a:t> chức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10" dirty="0"/>
              <a:t> bộ</a:t>
            </a:r>
            <a:r>
              <a:rPr dirty="0"/>
              <a:t> phận </a:t>
            </a:r>
            <a:r>
              <a:rPr spc="-5" dirty="0"/>
              <a:t>chức</a:t>
            </a:r>
            <a:r>
              <a:rPr spc="-10" dirty="0"/>
              <a:t> 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ă</a:t>
            </a:r>
            <a:r>
              <a:rPr dirty="0"/>
              <a:t>ng </a:t>
            </a:r>
            <a:r>
              <a:rPr spc="-890" dirty="0"/>
              <a:t> </a:t>
            </a:r>
            <a:r>
              <a:rPr spc="20" dirty="0"/>
              <a:t>HTTT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24585" y="2576195"/>
            <a:ext cx="7270750" cy="2221865"/>
            <a:chOff x="1124585" y="2576195"/>
            <a:chExt cx="7270750" cy="2221865"/>
          </a:xfrm>
        </p:grpSpPr>
        <p:sp>
          <p:nvSpPr>
            <p:cNvPr id="4" name="object 4"/>
            <p:cNvSpPr/>
            <p:nvPr/>
          </p:nvSpPr>
          <p:spPr>
            <a:xfrm>
              <a:off x="1589913" y="3882771"/>
              <a:ext cx="6792595" cy="902335"/>
            </a:xfrm>
            <a:custGeom>
              <a:avLst/>
              <a:gdLst/>
              <a:ahLst/>
              <a:cxnLst/>
              <a:rect l="l" t="t" r="r" b="b"/>
              <a:pathLst>
                <a:path w="6792595" h="902335">
                  <a:moveTo>
                    <a:pt x="6339840" y="686561"/>
                  </a:moveTo>
                  <a:lnTo>
                    <a:pt x="6339840" y="833373"/>
                  </a:lnTo>
                  <a:lnTo>
                    <a:pt x="6792594" y="833373"/>
                  </a:lnTo>
                  <a:lnTo>
                    <a:pt x="6792594" y="902080"/>
                  </a:lnTo>
                </a:path>
                <a:path w="6792595" h="902335">
                  <a:moveTo>
                    <a:pt x="6339205" y="686561"/>
                  </a:moveTo>
                  <a:lnTo>
                    <a:pt x="6339205" y="833373"/>
                  </a:lnTo>
                  <a:lnTo>
                    <a:pt x="5886450" y="833373"/>
                  </a:lnTo>
                  <a:lnTo>
                    <a:pt x="5886450" y="902080"/>
                  </a:lnTo>
                </a:path>
                <a:path w="6792595" h="902335">
                  <a:moveTo>
                    <a:pt x="3169920" y="0"/>
                  </a:moveTo>
                  <a:lnTo>
                    <a:pt x="3169920" y="146811"/>
                  </a:lnTo>
                  <a:lnTo>
                    <a:pt x="6339586" y="146811"/>
                  </a:lnTo>
                  <a:lnTo>
                    <a:pt x="6339586" y="215518"/>
                  </a:lnTo>
                </a:path>
                <a:path w="6792595" h="902335">
                  <a:moveTo>
                    <a:pt x="3169920" y="0"/>
                  </a:moveTo>
                  <a:lnTo>
                    <a:pt x="3169920" y="146811"/>
                  </a:lnTo>
                  <a:lnTo>
                    <a:pt x="4075557" y="146811"/>
                  </a:lnTo>
                  <a:lnTo>
                    <a:pt x="4075557" y="215518"/>
                  </a:lnTo>
                </a:path>
                <a:path w="6792595" h="902335">
                  <a:moveTo>
                    <a:pt x="3169666" y="0"/>
                  </a:moveTo>
                  <a:lnTo>
                    <a:pt x="3169666" y="146811"/>
                  </a:lnTo>
                  <a:lnTo>
                    <a:pt x="1811274" y="146811"/>
                  </a:lnTo>
                  <a:lnTo>
                    <a:pt x="1811274" y="215518"/>
                  </a:lnTo>
                </a:path>
                <a:path w="6792595" h="902335">
                  <a:moveTo>
                    <a:pt x="3169666" y="0"/>
                  </a:moveTo>
                  <a:lnTo>
                    <a:pt x="3169666" y="146811"/>
                  </a:lnTo>
                  <a:lnTo>
                    <a:pt x="0" y="146811"/>
                  </a:lnTo>
                  <a:lnTo>
                    <a:pt x="0" y="215518"/>
                  </a:lnTo>
                </a:path>
              </a:pathLst>
            </a:custGeom>
            <a:ln w="25146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6897" y="3196971"/>
              <a:ext cx="1392555" cy="215900"/>
            </a:xfrm>
            <a:custGeom>
              <a:avLst/>
              <a:gdLst/>
              <a:ahLst/>
              <a:cxnLst/>
              <a:rect l="l" t="t" r="r" b="b"/>
              <a:pathLst>
                <a:path w="1392554" h="215900">
                  <a:moveTo>
                    <a:pt x="650748" y="0"/>
                  </a:moveTo>
                  <a:lnTo>
                    <a:pt x="650748" y="146812"/>
                  </a:lnTo>
                  <a:lnTo>
                    <a:pt x="1392554" y="146812"/>
                  </a:lnTo>
                  <a:lnTo>
                    <a:pt x="1392554" y="215518"/>
                  </a:lnTo>
                </a:path>
                <a:path w="1392554" h="215900">
                  <a:moveTo>
                    <a:pt x="650748" y="0"/>
                  </a:moveTo>
                  <a:lnTo>
                    <a:pt x="650748" y="146812"/>
                  </a:lnTo>
                  <a:lnTo>
                    <a:pt x="0" y="146812"/>
                  </a:lnTo>
                  <a:lnTo>
                    <a:pt x="0" y="215518"/>
                  </a:lnTo>
                </a:path>
              </a:pathLst>
            </a:custGeom>
            <a:ln w="25146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64967" y="2588895"/>
              <a:ext cx="1706245" cy="608330"/>
            </a:xfrm>
            <a:custGeom>
              <a:avLst/>
              <a:gdLst/>
              <a:ahLst/>
              <a:cxnLst/>
              <a:rect l="l" t="t" r="r" b="b"/>
              <a:pathLst>
                <a:path w="1706245" h="608330">
                  <a:moveTo>
                    <a:pt x="1645284" y="0"/>
                  </a:moveTo>
                  <a:lnTo>
                    <a:pt x="60832" y="0"/>
                  </a:lnTo>
                  <a:lnTo>
                    <a:pt x="37129" y="4772"/>
                  </a:lnTo>
                  <a:lnTo>
                    <a:pt x="17795" y="17795"/>
                  </a:lnTo>
                  <a:lnTo>
                    <a:pt x="4772" y="37129"/>
                  </a:lnTo>
                  <a:lnTo>
                    <a:pt x="0" y="60832"/>
                  </a:lnTo>
                  <a:lnTo>
                    <a:pt x="0" y="547242"/>
                  </a:lnTo>
                  <a:lnTo>
                    <a:pt x="4772" y="570946"/>
                  </a:lnTo>
                  <a:lnTo>
                    <a:pt x="17795" y="590280"/>
                  </a:lnTo>
                  <a:lnTo>
                    <a:pt x="37129" y="603303"/>
                  </a:lnTo>
                  <a:lnTo>
                    <a:pt x="60832" y="608076"/>
                  </a:lnTo>
                  <a:lnTo>
                    <a:pt x="1645284" y="608076"/>
                  </a:lnTo>
                  <a:lnTo>
                    <a:pt x="1668988" y="603303"/>
                  </a:lnTo>
                  <a:lnTo>
                    <a:pt x="1688322" y="590280"/>
                  </a:lnTo>
                  <a:lnTo>
                    <a:pt x="1701345" y="570946"/>
                  </a:lnTo>
                  <a:lnTo>
                    <a:pt x="1706118" y="547242"/>
                  </a:lnTo>
                  <a:lnTo>
                    <a:pt x="1706118" y="60832"/>
                  </a:lnTo>
                  <a:lnTo>
                    <a:pt x="1701345" y="37129"/>
                  </a:lnTo>
                  <a:lnTo>
                    <a:pt x="1688322" y="17795"/>
                  </a:lnTo>
                  <a:lnTo>
                    <a:pt x="1668988" y="4772"/>
                  </a:lnTo>
                  <a:lnTo>
                    <a:pt x="16452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4967" y="2588895"/>
              <a:ext cx="1706245" cy="608330"/>
            </a:xfrm>
            <a:custGeom>
              <a:avLst/>
              <a:gdLst/>
              <a:ahLst/>
              <a:cxnLst/>
              <a:rect l="l" t="t" r="r" b="b"/>
              <a:pathLst>
                <a:path w="1706245" h="608330">
                  <a:moveTo>
                    <a:pt x="0" y="60832"/>
                  </a:moveTo>
                  <a:lnTo>
                    <a:pt x="4772" y="37129"/>
                  </a:lnTo>
                  <a:lnTo>
                    <a:pt x="17795" y="17795"/>
                  </a:lnTo>
                  <a:lnTo>
                    <a:pt x="37129" y="4772"/>
                  </a:lnTo>
                  <a:lnTo>
                    <a:pt x="60832" y="0"/>
                  </a:lnTo>
                  <a:lnTo>
                    <a:pt x="1645284" y="0"/>
                  </a:lnTo>
                  <a:lnTo>
                    <a:pt x="1668988" y="4772"/>
                  </a:lnTo>
                  <a:lnTo>
                    <a:pt x="1688322" y="17795"/>
                  </a:lnTo>
                  <a:lnTo>
                    <a:pt x="1701345" y="37129"/>
                  </a:lnTo>
                  <a:lnTo>
                    <a:pt x="1706118" y="60832"/>
                  </a:lnTo>
                  <a:lnTo>
                    <a:pt x="1706118" y="547242"/>
                  </a:lnTo>
                  <a:lnTo>
                    <a:pt x="1701345" y="570946"/>
                  </a:lnTo>
                  <a:lnTo>
                    <a:pt x="1688322" y="590280"/>
                  </a:lnTo>
                  <a:lnTo>
                    <a:pt x="1668988" y="603303"/>
                  </a:lnTo>
                  <a:lnTo>
                    <a:pt x="1645284" y="608076"/>
                  </a:lnTo>
                  <a:lnTo>
                    <a:pt x="60832" y="608076"/>
                  </a:lnTo>
                  <a:lnTo>
                    <a:pt x="37129" y="603303"/>
                  </a:lnTo>
                  <a:lnTo>
                    <a:pt x="17795" y="590280"/>
                  </a:lnTo>
                  <a:lnTo>
                    <a:pt x="4772" y="570946"/>
                  </a:lnTo>
                  <a:lnTo>
                    <a:pt x="0" y="547242"/>
                  </a:lnTo>
                  <a:lnTo>
                    <a:pt x="0" y="6083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7263" y="2667381"/>
              <a:ext cx="1706245" cy="608330"/>
            </a:xfrm>
            <a:custGeom>
              <a:avLst/>
              <a:gdLst/>
              <a:ahLst/>
              <a:cxnLst/>
              <a:rect l="l" t="t" r="r" b="b"/>
              <a:pathLst>
                <a:path w="1706245" h="608329">
                  <a:moveTo>
                    <a:pt x="1645285" y="0"/>
                  </a:moveTo>
                  <a:lnTo>
                    <a:pt x="60833" y="0"/>
                  </a:lnTo>
                  <a:lnTo>
                    <a:pt x="37129" y="4772"/>
                  </a:lnTo>
                  <a:lnTo>
                    <a:pt x="17795" y="17795"/>
                  </a:lnTo>
                  <a:lnTo>
                    <a:pt x="4772" y="37129"/>
                  </a:lnTo>
                  <a:lnTo>
                    <a:pt x="0" y="60833"/>
                  </a:lnTo>
                  <a:lnTo>
                    <a:pt x="0" y="547243"/>
                  </a:lnTo>
                  <a:lnTo>
                    <a:pt x="4772" y="570946"/>
                  </a:lnTo>
                  <a:lnTo>
                    <a:pt x="17795" y="590280"/>
                  </a:lnTo>
                  <a:lnTo>
                    <a:pt x="37129" y="603303"/>
                  </a:lnTo>
                  <a:lnTo>
                    <a:pt x="60833" y="608076"/>
                  </a:lnTo>
                  <a:lnTo>
                    <a:pt x="1645285" y="608076"/>
                  </a:lnTo>
                  <a:lnTo>
                    <a:pt x="1668988" y="603303"/>
                  </a:lnTo>
                  <a:lnTo>
                    <a:pt x="1688322" y="590280"/>
                  </a:lnTo>
                  <a:lnTo>
                    <a:pt x="1701345" y="570946"/>
                  </a:lnTo>
                  <a:lnTo>
                    <a:pt x="1706117" y="547243"/>
                  </a:lnTo>
                  <a:lnTo>
                    <a:pt x="1706117" y="60833"/>
                  </a:lnTo>
                  <a:lnTo>
                    <a:pt x="1701345" y="37129"/>
                  </a:lnTo>
                  <a:lnTo>
                    <a:pt x="1688322" y="17795"/>
                  </a:lnTo>
                  <a:lnTo>
                    <a:pt x="1668988" y="4772"/>
                  </a:lnTo>
                  <a:lnTo>
                    <a:pt x="164528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7263" y="2667381"/>
              <a:ext cx="1706245" cy="608330"/>
            </a:xfrm>
            <a:custGeom>
              <a:avLst/>
              <a:gdLst/>
              <a:ahLst/>
              <a:cxnLst/>
              <a:rect l="l" t="t" r="r" b="b"/>
              <a:pathLst>
                <a:path w="1706245" h="608329">
                  <a:moveTo>
                    <a:pt x="0" y="60833"/>
                  </a:moveTo>
                  <a:lnTo>
                    <a:pt x="4772" y="37129"/>
                  </a:lnTo>
                  <a:lnTo>
                    <a:pt x="17795" y="17795"/>
                  </a:lnTo>
                  <a:lnTo>
                    <a:pt x="37129" y="4772"/>
                  </a:lnTo>
                  <a:lnTo>
                    <a:pt x="60833" y="0"/>
                  </a:lnTo>
                  <a:lnTo>
                    <a:pt x="1645285" y="0"/>
                  </a:lnTo>
                  <a:lnTo>
                    <a:pt x="1668988" y="4772"/>
                  </a:lnTo>
                  <a:lnTo>
                    <a:pt x="1688322" y="17795"/>
                  </a:lnTo>
                  <a:lnTo>
                    <a:pt x="1701345" y="37129"/>
                  </a:lnTo>
                  <a:lnTo>
                    <a:pt x="1706117" y="60833"/>
                  </a:lnTo>
                  <a:lnTo>
                    <a:pt x="1706117" y="547243"/>
                  </a:lnTo>
                  <a:lnTo>
                    <a:pt x="1701345" y="570946"/>
                  </a:lnTo>
                  <a:lnTo>
                    <a:pt x="1688322" y="590280"/>
                  </a:lnTo>
                  <a:lnTo>
                    <a:pt x="1668988" y="603303"/>
                  </a:lnTo>
                  <a:lnTo>
                    <a:pt x="1645285" y="608076"/>
                  </a:lnTo>
                  <a:lnTo>
                    <a:pt x="60833" y="608076"/>
                  </a:lnTo>
                  <a:lnTo>
                    <a:pt x="37129" y="603303"/>
                  </a:lnTo>
                  <a:lnTo>
                    <a:pt x="17795" y="590280"/>
                  </a:lnTo>
                  <a:lnTo>
                    <a:pt x="4772" y="570946"/>
                  </a:lnTo>
                  <a:lnTo>
                    <a:pt x="0" y="547243"/>
                  </a:lnTo>
                  <a:lnTo>
                    <a:pt x="0" y="6083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7285" y="4569333"/>
              <a:ext cx="5433695" cy="215900"/>
            </a:xfrm>
            <a:custGeom>
              <a:avLst/>
              <a:gdLst/>
              <a:ahLst/>
              <a:cxnLst/>
              <a:rect l="l" t="t" r="r" b="b"/>
              <a:pathLst>
                <a:path w="5433695" h="215900">
                  <a:moveTo>
                    <a:pt x="452628" y="0"/>
                  </a:moveTo>
                  <a:lnTo>
                    <a:pt x="452628" y="146812"/>
                  </a:lnTo>
                  <a:lnTo>
                    <a:pt x="905383" y="146812"/>
                  </a:lnTo>
                  <a:lnTo>
                    <a:pt x="905383" y="215519"/>
                  </a:lnTo>
                </a:path>
                <a:path w="5433695" h="215900">
                  <a:moveTo>
                    <a:pt x="452755" y="0"/>
                  </a:moveTo>
                  <a:lnTo>
                    <a:pt x="452755" y="146812"/>
                  </a:lnTo>
                  <a:lnTo>
                    <a:pt x="0" y="146812"/>
                  </a:lnTo>
                  <a:lnTo>
                    <a:pt x="0" y="215519"/>
                  </a:lnTo>
                </a:path>
                <a:path w="5433695" h="215900">
                  <a:moveTo>
                    <a:pt x="2263902" y="0"/>
                  </a:moveTo>
                  <a:lnTo>
                    <a:pt x="2263902" y="146812"/>
                  </a:lnTo>
                  <a:lnTo>
                    <a:pt x="2716656" y="146812"/>
                  </a:lnTo>
                  <a:lnTo>
                    <a:pt x="2716656" y="215519"/>
                  </a:lnTo>
                </a:path>
                <a:path w="5433695" h="215900">
                  <a:moveTo>
                    <a:pt x="2264029" y="0"/>
                  </a:moveTo>
                  <a:lnTo>
                    <a:pt x="2264029" y="146812"/>
                  </a:lnTo>
                  <a:lnTo>
                    <a:pt x="1811274" y="146812"/>
                  </a:lnTo>
                  <a:lnTo>
                    <a:pt x="1811274" y="215519"/>
                  </a:lnTo>
                </a:path>
                <a:path w="5433695" h="215900">
                  <a:moveTo>
                    <a:pt x="4527804" y="0"/>
                  </a:moveTo>
                  <a:lnTo>
                    <a:pt x="4527804" y="146812"/>
                  </a:lnTo>
                  <a:lnTo>
                    <a:pt x="5433441" y="146812"/>
                  </a:lnTo>
                  <a:lnTo>
                    <a:pt x="5433441" y="215519"/>
                  </a:lnTo>
                </a:path>
                <a:path w="5433695" h="215900">
                  <a:moveTo>
                    <a:pt x="4527804" y="0"/>
                  </a:moveTo>
                  <a:lnTo>
                    <a:pt x="4527804" y="215519"/>
                  </a:lnTo>
                </a:path>
                <a:path w="5433695" h="215900">
                  <a:moveTo>
                    <a:pt x="4528185" y="0"/>
                  </a:moveTo>
                  <a:lnTo>
                    <a:pt x="4528185" y="146812"/>
                  </a:lnTo>
                  <a:lnTo>
                    <a:pt x="3622548" y="146812"/>
                  </a:lnTo>
                  <a:lnTo>
                    <a:pt x="3622548" y="215519"/>
                  </a:lnTo>
                </a:path>
              </a:pathLst>
            </a:custGeom>
            <a:ln w="25146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96055" y="2773426"/>
            <a:ext cx="1207135" cy="3663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21640" marR="5080" indent="-409575">
              <a:lnSpc>
                <a:spcPts val="1240"/>
              </a:lnSpc>
              <a:spcBef>
                <a:spcPts val="305"/>
              </a:spcBef>
            </a:pPr>
            <a:r>
              <a:rPr sz="1200" spc="-5" dirty="0">
                <a:latin typeface="Times New Roman"/>
                <a:cs typeface="Times New Roman"/>
              </a:rPr>
              <a:t>Giám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đốc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thông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(CIO)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95067" y="3399916"/>
            <a:ext cx="1426845" cy="574040"/>
            <a:chOff x="2695067" y="3399916"/>
            <a:chExt cx="1426845" cy="574040"/>
          </a:xfrm>
        </p:grpSpPr>
        <p:sp>
          <p:nvSpPr>
            <p:cNvPr id="13" name="object 13"/>
            <p:cNvSpPr/>
            <p:nvPr/>
          </p:nvSpPr>
          <p:spPr>
            <a:xfrm>
              <a:off x="2707767" y="3412616"/>
              <a:ext cx="1319530" cy="470534"/>
            </a:xfrm>
            <a:custGeom>
              <a:avLst/>
              <a:gdLst/>
              <a:ahLst/>
              <a:cxnLst/>
              <a:rect l="l" t="t" r="r" b="b"/>
              <a:pathLst>
                <a:path w="1319529" h="470535">
                  <a:moveTo>
                    <a:pt x="1272032" y="0"/>
                  </a:moveTo>
                  <a:lnTo>
                    <a:pt x="46989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89" y="470154"/>
                  </a:lnTo>
                  <a:lnTo>
                    <a:pt x="1272032" y="470154"/>
                  </a:lnTo>
                  <a:lnTo>
                    <a:pt x="1290304" y="466455"/>
                  </a:lnTo>
                  <a:lnTo>
                    <a:pt x="1305242" y="456374"/>
                  </a:lnTo>
                  <a:lnTo>
                    <a:pt x="1315323" y="441436"/>
                  </a:lnTo>
                  <a:lnTo>
                    <a:pt x="1319021" y="423164"/>
                  </a:lnTo>
                  <a:lnTo>
                    <a:pt x="1319021" y="46990"/>
                  </a:lnTo>
                  <a:lnTo>
                    <a:pt x="1315323" y="28717"/>
                  </a:lnTo>
                  <a:lnTo>
                    <a:pt x="1305242" y="13779"/>
                  </a:lnTo>
                  <a:lnTo>
                    <a:pt x="1290304" y="3698"/>
                  </a:lnTo>
                  <a:lnTo>
                    <a:pt x="127203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07767" y="3412616"/>
              <a:ext cx="1319530" cy="470534"/>
            </a:xfrm>
            <a:custGeom>
              <a:avLst/>
              <a:gdLst/>
              <a:ahLst/>
              <a:cxnLst/>
              <a:rect l="l" t="t" r="r" b="b"/>
              <a:pathLst>
                <a:path w="1319529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89" y="0"/>
                  </a:lnTo>
                  <a:lnTo>
                    <a:pt x="1272032" y="0"/>
                  </a:lnTo>
                  <a:lnTo>
                    <a:pt x="1290304" y="3698"/>
                  </a:lnTo>
                  <a:lnTo>
                    <a:pt x="1305242" y="13779"/>
                  </a:lnTo>
                  <a:lnTo>
                    <a:pt x="1315323" y="28717"/>
                  </a:lnTo>
                  <a:lnTo>
                    <a:pt x="1319021" y="46990"/>
                  </a:lnTo>
                  <a:lnTo>
                    <a:pt x="1319021" y="423164"/>
                  </a:lnTo>
                  <a:lnTo>
                    <a:pt x="1315323" y="441436"/>
                  </a:lnTo>
                  <a:lnTo>
                    <a:pt x="1305242" y="456374"/>
                  </a:lnTo>
                  <a:lnTo>
                    <a:pt x="1290304" y="466455"/>
                  </a:lnTo>
                  <a:lnTo>
                    <a:pt x="1272032" y="470154"/>
                  </a:lnTo>
                  <a:lnTo>
                    <a:pt x="46989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0063" y="3490340"/>
              <a:ext cx="1319530" cy="471170"/>
            </a:xfrm>
            <a:custGeom>
              <a:avLst/>
              <a:gdLst/>
              <a:ahLst/>
              <a:cxnLst/>
              <a:rect l="l" t="t" r="r" b="b"/>
              <a:pathLst>
                <a:path w="1319529" h="471170">
                  <a:moveTo>
                    <a:pt x="1271904" y="0"/>
                  </a:moveTo>
                  <a:lnTo>
                    <a:pt x="47117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7"/>
                  </a:lnTo>
                  <a:lnTo>
                    <a:pt x="0" y="423799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7" y="470916"/>
                  </a:lnTo>
                  <a:lnTo>
                    <a:pt x="1271904" y="470916"/>
                  </a:lnTo>
                  <a:lnTo>
                    <a:pt x="1290250" y="467215"/>
                  </a:lnTo>
                  <a:lnTo>
                    <a:pt x="1305226" y="457120"/>
                  </a:lnTo>
                  <a:lnTo>
                    <a:pt x="1315321" y="442144"/>
                  </a:lnTo>
                  <a:lnTo>
                    <a:pt x="1319022" y="423799"/>
                  </a:lnTo>
                  <a:lnTo>
                    <a:pt x="1319022" y="47117"/>
                  </a:lnTo>
                  <a:lnTo>
                    <a:pt x="1315321" y="28771"/>
                  </a:lnTo>
                  <a:lnTo>
                    <a:pt x="1305226" y="13795"/>
                  </a:lnTo>
                  <a:lnTo>
                    <a:pt x="1290250" y="3700"/>
                  </a:lnTo>
                  <a:lnTo>
                    <a:pt x="12719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0063" y="3490340"/>
              <a:ext cx="1319530" cy="471170"/>
            </a:xfrm>
            <a:custGeom>
              <a:avLst/>
              <a:gdLst/>
              <a:ahLst/>
              <a:cxnLst/>
              <a:rect l="l" t="t" r="r" b="b"/>
              <a:pathLst>
                <a:path w="1319529" h="471170">
                  <a:moveTo>
                    <a:pt x="0" y="47117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7" y="0"/>
                  </a:lnTo>
                  <a:lnTo>
                    <a:pt x="1271904" y="0"/>
                  </a:lnTo>
                  <a:lnTo>
                    <a:pt x="1290250" y="3700"/>
                  </a:lnTo>
                  <a:lnTo>
                    <a:pt x="1305226" y="13795"/>
                  </a:lnTo>
                  <a:lnTo>
                    <a:pt x="1315321" y="28771"/>
                  </a:lnTo>
                  <a:lnTo>
                    <a:pt x="1319022" y="47117"/>
                  </a:lnTo>
                  <a:lnTo>
                    <a:pt x="1319022" y="423799"/>
                  </a:lnTo>
                  <a:lnTo>
                    <a:pt x="1315321" y="442144"/>
                  </a:lnTo>
                  <a:lnTo>
                    <a:pt x="1305226" y="457120"/>
                  </a:lnTo>
                  <a:lnTo>
                    <a:pt x="1290250" y="467215"/>
                  </a:lnTo>
                  <a:lnTo>
                    <a:pt x="1271904" y="470916"/>
                  </a:lnTo>
                  <a:lnTo>
                    <a:pt x="47117" y="470916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9"/>
                  </a:lnTo>
                  <a:lnTo>
                    <a:pt x="0" y="47117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13455" y="3528059"/>
            <a:ext cx="872490" cy="3663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66065" marR="5080" indent="-254000">
              <a:lnSpc>
                <a:spcPts val="1240"/>
              </a:lnSpc>
              <a:spcBef>
                <a:spcPts val="305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phận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hành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chính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78680" y="3399916"/>
            <a:ext cx="1244600" cy="574040"/>
            <a:chOff x="4178680" y="3399916"/>
            <a:chExt cx="1244600" cy="574040"/>
          </a:xfrm>
        </p:grpSpPr>
        <p:sp>
          <p:nvSpPr>
            <p:cNvPr id="19" name="object 19"/>
            <p:cNvSpPr/>
            <p:nvPr/>
          </p:nvSpPr>
          <p:spPr>
            <a:xfrm>
              <a:off x="4191380" y="3412616"/>
              <a:ext cx="1137285" cy="470534"/>
            </a:xfrm>
            <a:custGeom>
              <a:avLst/>
              <a:gdLst/>
              <a:ahLst/>
              <a:cxnLst/>
              <a:rect l="l" t="t" r="r" b="b"/>
              <a:pathLst>
                <a:path w="1137285" h="470535">
                  <a:moveTo>
                    <a:pt x="1089914" y="0"/>
                  </a:moveTo>
                  <a:lnTo>
                    <a:pt x="46990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90" y="470154"/>
                  </a:lnTo>
                  <a:lnTo>
                    <a:pt x="1089914" y="470154"/>
                  </a:lnTo>
                  <a:lnTo>
                    <a:pt x="1108186" y="466455"/>
                  </a:lnTo>
                  <a:lnTo>
                    <a:pt x="1123124" y="456374"/>
                  </a:lnTo>
                  <a:lnTo>
                    <a:pt x="1133205" y="441436"/>
                  </a:lnTo>
                  <a:lnTo>
                    <a:pt x="1136904" y="423164"/>
                  </a:lnTo>
                  <a:lnTo>
                    <a:pt x="1136904" y="46990"/>
                  </a:lnTo>
                  <a:lnTo>
                    <a:pt x="1133205" y="28717"/>
                  </a:lnTo>
                  <a:lnTo>
                    <a:pt x="1123124" y="13779"/>
                  </a:lnTo>
                  <a:lnTo>
                    <a:pt x="1108186" y="3698"/>
                  </a:lnTo>
                  <a:lnTo>
                    <a:pt x="108991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91380" y="3412616"/>
              <a:ext cx="1137285" cy="470534"/>
            </a:xfrm>
            <a:custGeom>
              <a:avLst/>
              <a:gdLst/>
              <a:ahLst/>
              <a:cxnLst/>
              <a:rect l="l" t="t" r="r" b="b"/>
              <a:pathLst>
                <a:path w="1137285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90" y="0"/>
                  </a:lnTo>
                  <a:lnTo>
                    <a:pt x="1089914" y="0"/>
                  </a:lnTo>
                  <a:lnTo>
                    <a:pt x="1108186" y="3698"/>
                  </a:lnTo>
                  <a:lnTo>
                    <a:pt x="1123124" y="13779"/>
                  </a:lnTo>
                  <a:lnTo>
                    <a:pt x="1133205" y="28717"/>
                  </a:lnTo>
                  <a:lnTo>
                    <a:pt x="1136904" y="46990"/>
                  </a:lnTo>
                  <a:lnTo>
                    <a:pt x="1136904" y="423164"/>
                  </a:lnTo>
                  <a:lnTo>
                    <a:pt x="1133205" y="441436"/>
                  </a:lnTo>
                  <a:lnTo>
                    <a:pt x="1123124" y="456374"/>
                  </a:lnTo>
                  <a:lnTo>
                    <a:pt x="1108186" y="466455"/>
                  </a:lnTo>
                  <a:lnTo>
                    <a:pt x="1089914" y="470154"/>
                  </a:lnTo>
                  <a:lnTo>
                    <a:pt x="46990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73676" y="3490340"/>
              <a:ext cx="1137285" cy="471170"/>
            </a:xfrm>
            <a:custGeom>
              <a:avLst/>
              <a:gdLst/>
              <a:ahLst/>
              <a:cxnLst/>
              <a:rect l="l" t="t" r="r" b="b"/>
              <a:pathLst>
                <a:path w="1137285" h="471170">
                  <a:moveTo>
                    <a:pt x="1089787" y="0"/>
                  </a:moveTo>
                  <a:lnTo>
                    <a:pt x="47117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7"/>
                  </a:lnTo>
                  <a:lnTo>
                    <a:pt x="0" y="423799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7" y="470916"/>
                  </a:lnTo>
                  <a:lnTo>
                    <a:pt x="1089787" y="470916"/>
                  </a:lnTo>
                  <a:lnTo>
                    <a:pt x="1108132" y="467215"/>
                  </a:lnTo>
                  <a:lnTo>
                    <a:pt x="1123108" y="457120"/>
                  </a:lnTo>
                  <a:lnTo>
                    <a:pt x="1133203" y="442144"/>
                  </a:lnTo>
                  <a:lnTo>
                    <a:pt x="1136903" y="423799"/>
                  </a:lnTo>
                  <a:lnTo>
                    <a:pt x="1136903" y="47117"/>
                  </a:lnTo>
                  <a:lnTo>
                    <a:pt x="1133203" y="28771"/>
                  </a:lnTo>
                  <a:lnTo>
                    <a:pt x="1123108" y="13795"/>
                  </a:lnTo>
                  <a:lnTo>
                    <a:pt x="1108132" y="3700"/>
                  </a:lnTo>
                  <a:lnTo>
                    <a:pt x="108978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73676" y="3490340"/>
              <a:ext cx="1137285" cy="471170"/>
            </a:xfrm>
            <a:custGeom>
              <a:avLst/>
              <a:gdLst/>
              <a:ahLst/>
              <a:cxnLst/>
              <a:rect l="l" t="t" r="r" b="b"/>
              <a:pathLst>
                <a:path w="1137285" h="471170">
                  <a:moveTo>
                    <a:pt x="0" y="47117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7" y="0"/>
                  </a:lnTo>
                  <a:lnTo>
                    <a:pt x="1089787" y="0"/>
                  </a:lnTo>
                  <a:lnTo>
                    <a:pt x="1108132" y="3700"/>
                  </a:lnTo>
                  <a:lnTo>
                    <a:pt x="1123108" y="13795"/>
                  </a:lnTo>
                  <a:lnTo>
                    <a:pt x="1133203" y="28771"/>
                  </a:lnTo>
                  <a:lnTo>
                    <a:pt x="1136903" y="47117"/>
                  </a:lnTo>
                  <a:lnTo>
                    <a:pt x="1136903" y="423799"/>
                  </a:lnTo>
                  <a:lnTo>
                    <a:pt x="1133203" y="442144"/>
                  </a:lnTo>
                  <a:lnTo>
                    <a:pt x="1123108" y="457120"/>
                  </a:lnTo>
                  <a:lnTo>
                    <a:pt x="1108132" y="467215"/>
                  </a:lnTo>
                  <a:lnTo>
                    <a:pt x="1089787" y="470916"/>
                  </a:lnTo>
                  <a:lnTo>
                    <a:pt x="47117" y="470916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9"/>
                  </a:lnTo>
                  <a:lnTo>
                    <a:pt x="0" y="47117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30852" y="3528059"/>
            <a:ext cx="622300" cy="3663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16839" marR="5080" indent="-104775">
              <a:lnSpc>
                <a:spcPts val="1240"/>
              </a:lnSpc>
              <a:spcBef>
                <a:spcPts val="305"/>
              </a:spcBef>
            </a:pPr>
            <a:r>
              <a:rPr sz="1200" spc="-5" dirty="0">
                <a:latin typeface="Times New Roman"/>
                <a:cs typeface="Times New Roman"/>
              </a:rPr>
              <a:t>Giám </a:t>
            </a:r>
            <a:r>
              <a:rPr sz="1200" dirty="0">
                <a:latin typeface="Times New Roman"/>
                <a:cs typeface="Times New Roman"/>
              </a:rPr>
              <a:t>đốc  </a:t>
            </a:r>
            <a:r>
              <a:rPr sz="1200" spc="-5" dirty="0">
                <a:latin typeface="Times New Roman"/>
                <a:cs typeface="Times New Roman"/>
              </a:rPr>
              <a:t>HTTT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06880" y="4085716"/>
            <a:ext cx="849630" cy="574040"/>
            <a:chOff x="1206880" y="4085716"/>
            <a:chExt cx="849630" cy="574040"/>
          </a:xfrm>
        </p:grpSpPr>
        <p:sp>
          <p:nvSpPr>
            <p:cNvPr id="25" name="object 25"/>
            <p:cNvSpPr/>
            <p:nvPr/>
          </p:nvSpPr>
          <p:spPr>
            <a:xfrm>
              <a:off x="1219580" y="40984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4" h="471170">
                  <a:moveTo>
                    <a:pt x="693546" y="0"/>
                  </a:moveTo>
                  <a:lnTo>
                    <a:pt x="47091" y="0"/>
                  </a:lnTo>
                  <a:lnTo>
                    <a:pt x="28760" y="3700"/>
                  </a:lnTo>
                  <a:lnTo>
                    <a:pt x="13792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2" y="457120"/>
                  </a:lnTo>
                  <a:lnTo>
                    <a:pt x="28760" y="467215"/>
                  </a:lnTo>
                  <a:lnTo>
                    <a:pt x="47091" y="470915"/>
                  </a:lnTo>
                  <a:lnTo>
                    <a:pt x="693546" y="470915"/>
                  </a:lnTo>
                  <a:lnTo>
                    <a:pt x="711892" y="467215"/>
                  </a:lnTo>
                  <a:lnTo>
                    <a:pt x="726868" y="457120"/>
                  </a:lnTo>
                  <a:lnTo>
                    <a:pt x="736963" y="442144"/>
                  </a:lnTo>
                  <a:lnTo>
                    <a:pt x="740663" y="423798"/>
                  </a:lnTo>
                  <a:lnTo>
                    <a:pt x="740663" y="47116"/>
                  </a:lnTo>
                  <a:lnTo>
                    <a:pt x="736963" y="28771"/>
                  </a:lnTo>
                  <a:lnTo>
                    <a:pt x="726868" y="13795"/>
                  </a:lnTo>
                  <a:lnTo>
                    <a:pt x="711892" y="3700"/>
                  </a:lnTo>
                  <a:lnTo>
                    <a:pt x="6935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9580" y="40984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4" h="471170">
                  <a:moveTo>
                    <a:pt x="0" y="47116"/>
                  </a:moveTo>
                  <a:lnTo>
                    <a:pt x="3700" y="28771"/>
                  </a:lnTo>
                  <a:lnTo>
                    <a:pt x="13792" y="13795"/>
                  </a:lnTo>
                  <a:lnTo>
                    <a:pt x="28760" y="3700"/>
                  </a:lnTo>
                  <a:lnTo>
                    <a:pt x="47091" y="0"/>
                  </a:lnTo>
                  <a:lnTo>
                    <a:pt x="693546" y="0"/>
                  </a:lnTo>
                  <a:lnTo>
                    <a:pt x="711892" y="3700"/>
                  </a:lnTo>
                  <a:lnTo>
                    <a:pt x="726868" y="13795"/>
                  </a:lnTo>
                  <a:lnTo>
                    <a:pt x="736963" y="28771"/>
                  </a:lnTo>
                  <a:lnTo>
                    <a:pt x="740663" y="47116"/>
                  </a:lnTo>
                  <a:lnTo>
                    <a:pt x="740663" y="423798"/>
                  </a:lnTo>
                  <a:lnTo>
                    <a:pt x="736963" y="442144"/>
                  </a:lnTo>
                  <a:lnTo>
                    <a:pt x="726868" y="457120"/>
                  </a:lnTo>
                  <a:lnTo>
                    <a:pt x="711892" y="467215"/>
                  </a:lnTo>
                  <a:lnTo>
                    <a:pt x="693546" y="470915"/>
                  </a:lnTo>
                  <a:lnTo>
                    <a:pt x="47091" y="470915"/>
                  </a:lnTo>
                  <a:lnTo>
                    <a:pt x="28760" y="467215"/>
                  </a:lnTo>
                  <a:lnTo>
                    <a:pt x="13792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01876" y="41769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80" h="470535">
                  <a:moveTo>
                    <a:pt x="694435" y="0"/>
                  </a:moveTo>
                  <a:lnTo>
                    <a:pt x="46989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89" y="470154"/>
                  </a:lnTo>
                  <a:lnTo>
                    <a:pt x="694435" y="470154"/>
                  </a:lnTo>
                  <a:lnTo>
                    <a:pt x="712708" y="466455"/>
                  </a:lnTo>
                  <a:lnTo>
                    <a:pt x="727646" y="456374"/>
                  </a:lnTo>
                  <a:lnTo>
                    <a:pt x="737727" y="441436"/>
                  </a:lnTo>
                  <a:lnTo>
                    <a:pt x="741425" y="423164"/>
                  </a:lnTo>
                  <a:lnTo>
                    <a:pt x="741425" y="46990"/>
                  </a:lnTo>
                  <a:lnTo>
                    <a:pt x="737727" y="28717"/>
                  </a:lnTo>
                  <a:lnTo>
                    <a:pt x="727646" y="13779"/>
                  </a:lnTo>
                  <a:lnTo>
                    <a:pt x="712708" y="3698"/>
                  </a:lnTo>
                  <a:lnTo>
                    <a:pt x="6944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01876" y="41769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80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89" y="0"/>
                  </a:lnTo>
                  <a:lnTo>
                    <a:pt x="694435" y="0"/>
                  </a:lnTo>
                  <a:lnTo>
                    <a:pt x="712708" y="3698"/>
                  </a:lnTo>
                  <a:lnTo>
                    <a:pt x="727646" y="13779"/>
                  </a:lnTo>
                  <a:lnTo>
                    <a:pt x="737727" y="28717"/>
                  </a:lnTo>
                  <a:lnTo>
                    <a:pt x="741425" y="46990"/>
                  </a:lnTo>
                  <a:lnTo>
                    <a:pt x="741425" y="423164"/>
                  </a:lnTo>
                  <a:lnTo>
                    <a:pt x="737727" y="441436"/>
                  </a:lnTo>
                  <a:lnTo>
                    <a:pt x="727646" y="456374"/>
                  </a:lnTo>
                  <a:lnTo>
                    <a:pt x="712708" y="466455"/>
                  </a:lnTo>
                  <a:lnTo>
                    <a:pt x="694435" y="470154"/>
                  </a:lnTo>
                  <a:lnTo>
                    <a:pt x="46989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64488" y="4134866"/>
            <a:ext cx="615315" cy="5245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300"/>
              </a:spcBef>
            </a:pPr>
            <a:r>
              <a:rPr sz="1200" spc="-5" dirty="0">
                <a:latin typeface="Times New Roman"/>
                <a:cs typeface="Times New Roman"/>
              </a:rPr>
              <a:t>Phá</a:t>
            </a:r>
            <a:r>
              <a:rPr sz="1200" dirty="0">
                <a:latin typeface="Times New Roman"/>
                <a:cs typeface="Times New Roman"/>
              </a:rPr>
              <a:t>t triển  và bảo trì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54252" y="4771516"/>
            <a:ext cx="848360" cy="574040"/>
            <a:chOff x="754252" y="4771516"/>
            <a:chExt cx="848360" cy="574040"/>
          </a:xfrm>
        </p:grpSpPr>
        <p:sp>
          <p:nvSpPr>
            <p:cNvPr id="31" name="object 31"/>
            <p:cNvSpPr/>
            <p:nvPr/>
          </p:nvSpPr>
          <p:spPr>
            <a:xfrm>
              <a:off x="766952" y="47842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4" h="471170">
                  <a:moveTo>
                    <a:pt x="693547" y="0"/>
                  </a:moveTo>
                  <a:lnTo>
                    <a:pt x="47091" y="0"/>
                  </a:lnTo>
                  <a:lnTo>
                    <a:pt x="28760" y="3700"/>
                  </a:lnTo>
                  <a:lnTo>
                    <a:pt x="13792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2" y="457120"/>
                  </a:lnTo>
                  <a:lnTo>
                    <a:pt x="28760" y="467215"/>
                  </a:lnTo>
                  <a:lnTo>
                    <a:pt x="47091" y="470915"/>
                  </a:lnTo>
                  <a:lnTo>
                    <a:pt x="693547" y="470915"/>
                  </a:lnTo>
                  <a:lnTo>
                    <a:pt x="711892" y="467215"/>
                  </a:lnTo>
                  <a:lnTo>
                    <a:pt x="726868" y="457120"/>
                  </a:lnTo>
                  <a:lnTo>
                    <a:pt x="736963" y="442144"/>
                  </a:lnTo>
                  <a:lnTo>
                    <a:pt x="740663" y="423798"/>
                  </a:lnTo>
                  <a:lnTo>
                    <a:pt x="740663" y="47116"/>
                  </a:lnTo>
                  <a:lnTo>
                    <a:pt x="736963" y="28771"/>
                  </a:lnTo>
                  <a:lnTo>
                    <a:pt x="726868" y="13795"/>
                  </a:lnTo>
                  <a:lnTo>
                    <a:pt x="711892" y="3700"/>
                  </a:lnTo>
                  <a:lnTo>
                    <a:pt x="69354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6952" y="47842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4" h="471170">
                  <a:moveTo>
                    <a:pt x="0" y="47116"/>
                  </a:moveTo>
                  <a:lnTo>
                    <a:pt x="3700" y="28771"/>
                  </a:lnTo>
                  <a:lnTo>
                    <a:pt x="13792" y="13795"/>
                  </a:lnTo>
                  <a:lnTo>
                    <a:pt x="28760" y="3700"/>
                  </a:lnTo>
                  <a:lnTo>
                    <a:pt x="47091" y="0"/>
                  </a:lnTo>
                  <a:lnTo>
                    <a:pt x="693547" y="0"/>
                  </a:lnTo>
                  <a:lnTo>
                    <a:pt x="711892" y="3700"/>
                  </a:lnTo>
                  <a:lnTo>
                    <a:pt x="726868" y="13795"/>
                  </a:lnTo>
                  <a:lnTo>
                    <a:pt x="736963" y="28771"/>
                  </a:lnTo>
                  <a:lnTo>
                    <a:pt x="740663" y="47116"/>
                  </a:lnTo>
                  <a:lnTo>
                    <a:pt x="740663" y="423798"/>
                  </a:lnTo>
                  <a:lnTo>
                    <a:pt x="736963" y="442144"/>
                  </a:lnTo>
                  <a:lnTo>
                    <a:pt x="726868" y="457120"/>
                  </a:lnTo>
                  <a:lnTo>
                    <a:pt x="711892" y="467215"/>
                  </a:lnTo>
                  <a:lnTo>
                    <a:pt x="693547" y="470915"/>
                  </a:lnTo>
                  <a:lnTo>
                    <a:pt x="47091" y="470915"/>
                  </a:lnTo>
                  <a:lnTo>
                    <a:pt x="28760" y="467215"/>
                  </a:lnTo>
                  <a:lnTo>
                    <a:pt x="13792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9248" y="48627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4" h="470535">
                  <a:moveTo>
                    <a:pt x="693673" y="0"/>
                  </a:moveTo>
                  <a:lnTo>
                    <a:pt x="47015" y="0"/>
                  </a:lnTo>
                  <a:lnTo>
                    <a:pt x="28712" y="3698"/>
                  </a:lnTo>
                  <a:lnTo>
                    <a:pt x="13768" y="13779"/>
                  </a:lnTo>
                  <a:lnTo>
                    <a:pt x="3693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3" y="441436"/>
                  </a:lnTo>
                  <a:lnTo>
                    <a:pt x="13768" y="456374"/>
                  </a:lnTo>
                  <a:lnTo>
                    <a:pt x="28712" y="466455"/>
                  </a:lnTo>
                  <a:lnTo>
                    <a:pt x="47015" y="470154"/>
                  </a:lnTo>
                  <a:lnTo>
                    <a:pt x="693673" y="470154"/>
                  </a:lnTo>
                  <a:lnTo>
                    <a:pt x="711946" y="466455"/>
                  </a:lnTo>
                  <a:lnTo>
                    <a:pt x="726884" y="456374"/>
                  </a:lnTo>
                  <a:lnTo>
                    <a:pt x="736965" y="441436"/>
                  </a:lnTo>
                  <a:lnTo>
                    <a:pt x="740663" y="423164"/>
                  </a:lnTo>
                  <a:lnTo>
                    <a:pt x="740663" y="46990"/>
                  </a:lnTo>
                  <a:lnTo>
                    <a:pt x="736965" y="28717"/>
                  </a:lnTo>
                  <a:lnTo>
                    <a:pt x="726884" y="13779"/>
                  </a:lnTo>
                  <a:lnTo>
                    <a:pt x="711946" y="3698"/>
                  </a:lnTo>
                  <a:lnTo>
                    <a:pt x="69367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9248" y="48627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4" h="470535">
                  <a:moveTo>
                    <a:pt x="0" y="46990"/>
                  </a:moveTo>
                  <a:lnTo>
                    <a:pt x="3693" y="28717"/>
                  </a:lnTo>
                  <a:lnTo>
                    <a:pt x="13768" y="13779"/>
                  </a:lnTo>
                  <a:lnTo>
                    <a:pt x="28712" y="3698"/>
                  </a:lnTo>
                  <a:lnTo>
                    <a:pt x="47015" y="0"/>
                  </a:lnTo>
                  <a:lnTo>
                    <a:pt x="693673" y="0"/>
                  </a:lnTo>
                  <a:lnTo>
                    <a:pt x="711946" y="3698"/>
                  </a:lnTo>
                  <a:lnTo>
                    <a:pt x="726884" y="13779"/>
                  </a:lnTo>
                  <a:lnTo>
                    <a:pt x="736965" y="28717"/>
                  </a:lnTo>
                  <a:lnTo>
                    <a:pt x="740663" y="46990"/>
                  </a:lnTo>
                  <a:lnTo>
                    <a:pt x="740663" y="423164"/>
                  </a:lnTo>
                  <a:lnTo>
                    <a:pt x="736965" y="441436"/>
                  </a:lnTo>
                  <a:lnTo>
                    <a:pt x="726884" y="456374"/>
                  </a:lnTo>
                  <a:lnTo>
                    <a:pt x="711946" y="466455"/>
                  </a:lnTo>
                  <a:lnTo>
                    <a:pt x="693673" y="470154"/>
                  </a:lnTo>
                  <a:lnTo>
                    <a:pt x="47015" y="470154"/>
                  </a:lnTo>
                  <a:lnTo>
                    <a:pt x="28712" y="466455"/>
                  </a:lnTo>
                  <a:lnTo>
                    <a:pt x="13768" y="456374"/>
                  </a:lnTo>
                  <a:lnTo>
                    <a:pt x="3693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19988" y="4821428"/>
            <a:ext cx="597535" cy="5238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 marR="5080" algn="ctr">
              <a:lnSpc>
                <a:spcPts val="1240"/>
              </a:lnSpc>
              <a:spcBef>
                <a:spcPts val="305"/>
              </a:spcBef>
            </a:pPr>
            <a:r>
              <a:rPr sz="1200" dirty="0">
                <a:latin typeface="Times New Roman"/>
                <a:cs typeface="Times New Roman"/>
              </a:rPr>
              <a:t>Phân tích  và Thiết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kế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659508" y="4771516"/>
            <a:ext cx="849630" cy="574040"/>
            <a:chOff x="1659508" y="4771516"/>
            <a:chExt cx="849630" cy="574040"/>
          </a:xfrm>
        </p:grpSpPr>
        <p:sp>
          <p:nvSpPr>
            <p:cNvPr id="37" name="object 37"/>
            <p:cNvSpPr/>
            <p:nvPr/>
          </p:nvSpPr>
          <p:spPr>
            <a:xfrm>
              <a:off x="1672208" y="47842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80" h="471170">
                  <a:moveTo>
                    <a:pt x="694309" y="0"/>
                  </a:moveTo>
                  <a:lnTo>
                    <a:pt x="47117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7" y="470915"/>
                  </a:lnTo>
                  <a:lnTo>
                    <a:pt x="694309" y="470915"/>
                  </a:lnTo>
                  <a:lnTo>
                    <a:pt x="712654" y="467215"/>
                  </a:lnTo>
                  <a:lnTo>
                    <a:pt x="727630" y="457120"/>
                  </a:lnTo>
                  <a:lnTo>
                    <a:pt x="737725" y="442144"/>
                  </a:lnTo>
                  <a:lnTo>
                    <a:pt x="741426" y="423798"/>
                  </a:lnTo>
                  <a:lnTo>
                    <a:pt x="741426" y="47116"/>
                  </a:lnTo>
                  <a:lnTo>
                    <a:pt x="737725" y="28771"/>
                  </a:lnTo>
                  <a:lnTo>
                    <a:pt x="727630" y="13795"/>
                  </a:lnTo>
                  <a:lnTo>
                    <a:pt x="712654" y="3700"/>
                  </a:lnTo>
                  <a:lnTo>
                    <a:pt x="6943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72208" y="47842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80" h="471170">
                  <a:moveTo>
                    <a:pt x="0" y="47116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7" y="0"/>
                  </a:lnTo>
                  <a:lnTo>
                    <a:pt x="694309" y="0"/>
                  </a:lnTo>
                  <a:lnTo>
                    <a:pt x="712654" y="3700"/>
                  </a:lnTo>
                  <a:lnTo>
                    <a:pt x="727630" y="13795"/>
                  </a:lnTo>
                  <a:lnTo>
                    <a:pt x="737725" y="28771"/>
                  </a:lnTo>
                  <a:lnTo>
                    <a:pt x="741426" y="47116"/>
                  </a:lnTo>
                  <a:lnTo>
                    <a:pt x="741426" y="423798"/>
                  </a:lnTo>
                  <a:lnTo>
                    <a:pt x="737725" y="442144"/>
                  </a:lnTo>
                  <a:lnTo>
                    <a:pt x="727630" y="457120"/>
                  </a:lnTo>
                  <a:lnTo>
                    <a:pt x="712654" y="467215"/>
                  </a:lnTo>
                  <a:lnTo>
                    <a:pt x="694309" y="470915"/>
                  </a:lnTo>
                  <a:lnTo>
                    <a:pt x="47117" y="470915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54504" y="48627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80" h="470535">
                  <a:moveTo>
                    <a:pt x="694436" y="0"/>
                  </a:moveTo>
                  <a:lnTo>
                    <a:pt x="46989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89" y="470154"/>
                  </a:lnTo>
                  <a:lnTo>
                    <a:pt x="694436" y="470154"/>
                  </a:lnTo>
                  <a:lnTo>
                    <a:pt x="712708" y="466455"/>
                  </a:lnTo>
                  <a:lnTo>
                    <a:pt x="727646" y="456374"/>
                  </a:lnTo>
                  <a:lnTo>
                    <a:pt x="737727" y="441436"/>
                  </a:lnTo>
                  <a:lnTo>
                    <a:pt x="741426" y="423164"/>
                  </a:lnTo>
                  <a:lnTo>
                    <a:pt x="741426" y="46990"/>
                  </a:lnTo>
                  <a:lnTo>
                    <a:pt x="737727" y="28717"/>
                  </a:lnTo>
                  <a:lnTo>
                    <a:pt x="727646" y="13779"/>
                  </a:lnTo>
                  <a:lnTo>
                    <a:pt x="712708" y="3698"/>
                  </a:lnTo>
                  <a:lnTo>
                    <a:pt x="6944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4504" y="48627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80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89" y="0"/>
                  </a:lnTo>
                  <a:lnTo>
                    <a:pt x="694436" y="0"/>
                  </a:lnTo>
                  <a:lnTo>
                    <a:pt x="712708" y="3698"/>
                  </a:lnTo>
                  <a:lnTo>
                    <a:pt x="727646" y="13779"/>
                  </a:lnTo>
                  <a:lnTo>
                    <a:pt x="737727" y="28717"/>
                  </a:lnTo>
                  <a:lnTo>
                    <a:pt x="741426" y="46990"/>
                  </a:lnTo>
                  <a:lnTo>
                    <a:pt x="741426" y="423164"/>
                  </a:lnTo>
                  <a:lnTo>
                    <a:pt x="737727" y="441436"/>
                  </a:lnTo>
                  <a:lnTo>
                    <a:pt x="727646" y="456374"/>
                  </a:lnTo>
                  <a:lnTo>
                    <a:pt x="712708" y="466455"/>
                  </a:lnTo>
                  <a:lnTo>
                    <a:pt x="694436" y="470154"/>
                  </a:lnTo>
                  <a:lnTo>
                    <a:pt x="46989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830323" y="4979161"/>
            <a:ext cx="589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Lập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trình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18154" y="4085716"/>
            <a:ext cx="848360" cy="574040"/>
            <a:chOff x="3018154" y="4085716"/>
            <a:chExt cx="848360" cy="574040"/>
          </a:xfrm>
        </p:grpSpPr>
        <p:sp>
          <p:nvSpPr>
            <p:cNvPr id="43" name="object 43"/>
            <p:cNvSpPr/>
            <p:nvPr/>
          </p:nvSpPr>
          <p:spPr>
            <a:xfrm>
              <a:off x="3030854" y="40984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5" h="471170">
                  <a:moveTo>
                    <a:pt x="693546" y="0"/>
                  </a:moveTo>
                  <a:lnTo>
                    <a:pt x="47117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7" y="470915"/>
                  </a:lnTo>
                  <a:lnTo>
                    <a:pt x="693546" y="470915"/>
                  </a:lnTo>
                  <a:lnTo>
                    <a:pt x="711892" y="467215"/>
                  </a:lnTo>
                  <a:lnTo>
                    <a:pt x="726868" y="457120"/>
                  </a:lnTo>
                  <a:lnTo>
                    <a:pt x="736963" y="442144"/>
                  </a:lnTo>
                  <a:lnTo>
                    <a:pt x="740664" y="423798"/>
                  </a:lnTo>
                  <a:lnTo>
                    <a:pt x="740664" y="47116"/>
                  </a:lnTo>
                  <a:lnTo>
                    <a:pt x="736963" y="28771"/>
                  </a:lnTo>
                  <a:lnTo>
                    <a:pt x="726868" y="13795"/>
                  </a:lnTo>
                  <a:lnTo>
                    <a:pt x="711892" y="3700"/>
                  </a:lnTo>
                  <a:lnTo>
                    <a:pt x="6935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30854" y="40984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5" h="471170">
                  <a:moveTo>
                    <a:pt x="0" y="47116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7" y="0"/>
                  </a:lnTo>
                  <a:lnTo>
                    <a:pt x="693546" y="0"/>
                  </a:lnTo>
                  <a:lnTo>
                    <a:pt x="711892" y="3700"/>
                  </a:lnTo>
                  <a:lnTo>
                    <a:pt x="726868" y="13795"/>
                  </a:lnTo>
                  <a:lnTo>
                    <a:pt x="736963" y="28771"/>
                  </a:lnTo>
                  <a:lnTo>
                    <a:pt x="740664" y="47116"/>
                  </a:lnTo>
                  <a:lnTo>
                    <a:pt x="740664" y="423798"/>
                  </a:lnTo>
                  <a:lnTo>
                    <a:pt x="736963" y="442144"/>
                  </a:lnTo>
                  <a:lnTo>
                    <a:pt x="726868" y="457120"/>
                  </a:lnTo>
                  <a:lnTo>
                    <a:pt x="711892" y="467215"/>
                  </a:lnTo>
                  <a:lnTo>
                    <a:pt x="693546" y="470915"/>
                  </a:lnTo>
                  <a:lnTo>
                    <a:pt x="47117" y="470915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13150" y="41769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693674" y="0"/>
                  </a:moveTo>
                  <a:lnTo>
                    <a:pt x="46990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90" y="470154"/>
                  </a:lnTo>
                  <a:lnTo>
                    <a:pt x="693674" y="470154"/>
                  </a:lnTo>
                  <a:lnTo>
                    <a:pt x="711946" y="466455"/>
                  </a:lnTo>
                  <a:lnTo>
                    <a:pt x="726884" y="456374"/>
                  </a:lnTo>
                  <a:lnTo>
                    <a:pt x="736965" y="441436"/>
                  </a:lnTo>
                  <a:lnTo>
                    <a:pt x="740663" y="423164"/>
                  </a:lnTo>
                  <a:lnTo>
                    <a:pt x="740663" y="46990"/>
                  </a:lnTo>
                  <a:lnTo>
                    <a:pt x="736965" y="28717"/>
                  </a:lnTo>
                  <a:lnTo>
                    <a:pt x="726884" y="13779"/>
                  </a:lnTo>
                  <a:lnTo>
                    <a:pt x="711946" y="3698"/>
                  </a:lnTo>
                  <a:lnTo>
                    <a:pt x="6936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13150" y="41769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90" y="0"/>
                  </a:lnTo>
                  <a:lnTo>
                    <a:pt x="693674" y="0"/>
                  </a:lnTo>
                  <a:lnTo>
                    <a:pt x="711946" y="3698"/>
                  </a:lnTo>
                  <a:lnTo>
                    <a:pt x="726884" y="13779"/>
                  </a:lnTo>
                  <a:lnTo>
                    <a:pt x="736965" y="28717"/>
                  </a:lnTo>
                  <a:lnTo>
                    <a:pt x="740663" y="46990"/>
                  </a:lnTo>
                  <a:lnTo>
                    <a:pt x="740663" y="423164"/>
                  </a:lnTo>
                  <a:lnTo>
                    <a:pt x="736965" y="441436"/>
                  </a:lnTo>
                  <a:lnTo>
                    <a:pt x="726884" y="456374"/>
                  </a:lnTo>
                  <a:lnTo>
                    <a:pt x="711946" y="466455"/>
                  </a:lnTo>
                  <a:lnTo>
                    <a:pt x="693674" y="470154"/>
                  </a:lnTo>
                  <a:lnTo>
                    <a:pt x="46990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226816" y="4292600"/>
            <a:ext cx="5130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Dịch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vụ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565526" y="4771516"/>
            <a:ext cx="848360" cy="574040"/>
            <a:chOff x="2565526" y="4771516"/>
            <a:chExt cx="848360" cy="574040"/>
          </a:xfrm>
        </p:grpSpPr>
        <p:sp>
          <p:nvSpPr>
            <p:cNvPr id="49" name="object 49"/>
            <p:cNvSpPr/>
            <p:nvPr/>
          </p:nvSpPr>
          <p:spPr>
            <a:xfrm>
              <a:off x="2578226" y="47842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5" h="471170">
                  <a:moveTo>
                    <a:pt x="693547" y="0"/>
                  </a:moveTo>
                  <a:lnTo>
                    <a:pt x="47117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7" y="470915"/>
                  </a:lnTo>
                  <a:lnTo>
                    <a:pt x="693547" y="470915"/>
                  </a:lnTo>
                  <a:lnTo>
                    <a:pt x="711892" y="467215"/>
                  </a:lnTo>
                  <a:lnTo>
                    <a:pt x="726868" y="457120"/>
                  </a:lnTo>
                  <a:lnTo>
                    <a:pt x="736963" y="442144"/>
                  </a:lnTo>
                  <a:lnTo>
                    <a:pt x="740663" y="423798"/>
                  </a:lnTo>
                  <a:lnTo>
                    <a:pt x="740663" y="47116"/>
                  </a:lnTo>
                  <a:lnTo>
                    <a:pt x="736963" y="28771"/>
                  </a:lnTo>
                  <a:lnTo>
                    <a:pt x="726868" y="13795"/>
                  </a:lnTo>
                  <a:lnTo>
                    <a:pt x="711892" y="3700"/>
                  </a:lnTo>
                  <a:lnTo>
                    <a:pt x="69354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78226" y="47842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5" h="471170">
                  <a:moveTo>
                    <a:pt x="0" y="47116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7" y="0"/>
                  </a:lnTo>
                  <a:lnTo>
                    <a:pt x="693547" y="0"/>
                  </a:lnTo>
                  <a:lnTo>
                    <a:pt x="711892" y="3700"/>
                  </a:lnTo>
                  <a:lnTo>
                    <a:pt x="726868" y="13795"/>
                  </a:lnTo>
                  <a:lnTo>
                    <a:pt x="736963" y="28771"/>
                  </a:lnTo>
                  <a:lnTo>
                    <a:pt x="740663" y="47116"/>
                  </a:lnTo>
                  <a:lnTo>
                    <a:pt x="740663" y="423798"/>
                  </a:lnTo>
                  <a:lnTo>
                    <a:pt x="736963" y="442144"/>
                  </a:lnTo>
                  <a:lnTo>
                    <a:pt x="726868" y="457120"/>
                  </a:lnTo>
                  <a:lnTo>
                    <a:pt x="711892" y="467215"/>
                  </a:lnTo>
                  <a:lnTo>
                    <a:pt x="693547" y="470915"/>
                  </a:lnTo>
                  <a:lnTo>
                    <a:pt x="47117" y="470915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60522" y="48627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693674" y="0"/>
                  </a:moveTo>
                  <a:lnTo>
                    <a:pt x="46989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89" y="470154"/>
                  </a:lnTo>
                  <a:lnTo>
                    <a:pt x="693674" y="470154"/>
                  </a:lnTo>
                  <a:lnTo>
                    <a:pt x="711946" y="466455"/>
                  </a:lnTo>
                  <a:lnTo>
                    <a:pt x="726884" y="456374"/>
                  </a:lnTo>
                  <a:lnTo>
                    <a:pt x="736965" y="441436"/>
                  </a:lnTo>
                  <a:lnTo>
                    <a:pt x="740663" y="423164"/>
                  </a:lnTo>
                  <a:lnTo>
                    <a:pt x="740663" y="46990"/>
                  </a:lnTo>
                  <a:lnTo>
                    <a:pt x="736965" y="28717"/>
                  </a:lnTo>
                  <a:lnTo>
                    <a:pt x="726884" y="13779"/>
                  </a:lnTo>
                  <a:lnTo>
                    <a:pt x="711946" y="3698"/>
                  </a:lnTo>
                  <a:lnTo>
                    <a:pt x="6936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60522" y="48627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89" y="0"/>
                  </a:lnTo>
                  <a:lnTo>
                    <a:pt x="693674" y="0"/>
                  </a:lnTo>
                  <a:lnTo>
                    <a:pt x="711946" y="3698"/>
                  </a:lnTo>
                  <a:lnTo>
                    <a:pt x="726884" y="13779"/>
                  </a:lnTo>
                  <a:lnTo>
                    <a:pt x="736965" y="28717"/>
                  </a:lnTo>
                  <a:lnTo>
                    <a:pt x="740663" y="46990"/>
                  </a:lnTo>
                  <a:lnTo>
                    <a:pt x="740663" y="423164"/>
                  </a:lnTo>
                  <a:lnTo>
                    <a:pt x="736965" y="441436"/>
                  </a:lnTo>
                  <a:lnTo>
                    <a:pt x="726884" y="456374"/>
                  </a:lnTo>
                  <a:lnTo>
                    <a:pt x="711946" y="466455"/>
                  </a:lnTo>
                  <a:lnTo>
                    <a:pt x="693674" y="470154"/>
                  </a:lnTo>
                  <a:lnTo>
                    <a:pt x="46989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812288" y="4900167"/>
            <a:ext cx="436245" cy="3663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21590">
              <a:lnSpc>
                <a:spcPts val="1240"/>
              </a:lnSpc>
              <a:spcBef>
                <a:spcPts val="305"/>
              </a:spcBef>
            </a:pPr>
            <a:r>
              <a:rPr sz="1200" spc="-10" dirty="0">
                <a:latin typeface="Times New Roman"/>
                <a:cs typeface="Times New Roman"/>
              </a:rPr>
              <a:t>Trung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tâm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470783" y="4771516"/>
            <a:ext cx="849630" cy="574040"/>
            <a:chOff x="3470783" y="4771516"/>
            <a:chExt cx="849630" cy="574040"/>
          </a:xfrm>
        </p:grpSpPr>
        <p:sp>
          <p:nvSpPr>
            <p:cNvPr id="55" name="object 55"/>
            <p:cNvSpPr/>
            <p:nvPr/>
          </p:nvSpPr>
          <p:spPr>
            <a:xfrm>
              <a:off x="3483483" y="47842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79" h="471170">
                  <a:moveTo>
                    <a:pt x="694308" y="0"/>
                  </a:moveTo>
                  <a:lnTo>
                    <a:pt x="47116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6" y="470915"/>
                  </a:lnTo>
                  <a:lnTo>
                    <a:pt x="694308" y="470915"/>
                  </a:lnTo>
                  <a:lnTo>
                    <a:pt x="712654" y="467215"/>
                  </a:lnTo>
                  <a:lnTo>
                    <a:pt x="727630" y="457120"/>
                  </a:lnTo>
                  <a:lnTo>
                    <a:pt x="737725" y="442144"/>
                  </a:lnTo>
                  <a:lnTo>
                    <a:pt x="741426" y="423798"/>
                  </a:lnTo>
                  <a:lnTo>
                    <a:pt x="741426" y="47116"/>
                  </a:lnTo>
                  <a:lnTo>
                    <a:pt x="737725" y="28771"/>
                  </a:lnTo>
                  <a:lnTo>
                    <a:pt x="727630" y="13795"/>
                  </a:lnTo>
                  <a:lnTo>
                    <a:pt x="712654" y="3700"/>
                  </a:lnTo>
                  <a:lnTo>
                    <a:pt x="6943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83483" y="47842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79" h="471170">
                  <a:moveTo>
                    <a:pt x="0" y="47116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6" y="0"/>
                  </a:lnTo>
                  <a:lnTo>
                    <a:pt x="694308" y="0"/>
                  </a:lnTo>
                  <a:lnTo>
                    <a:pt x="712654" y="3700"/>
                  </a:lnTo>
                  <a:lnTo>
                    <a:pt x="727630" y="13795"/>
                  </a:lnTo>
                  <a:lnTo>
                    <a:pt x="737725" y="28771"/>
                  </a:lnTo>
                  <a:lnTo>
                    <a:pt x="741426" y="47116"/>
                  </a:lnTo>
                  <a:lnTo>
                    <a:pt x="741426" y="423798"/>
                  </a:lnTo>
                  <a:lnTo>
                    <a:pt x="737725" y="442144"/>
                  </a:lnTo>
                  <a:lnTo>
                    <a:pt x="727630" y="457120"/>
                  </a:lnTo>
                  <a:lnTo>
                    <a:pt x="712654" y="467215"/>
                  </a:lnTo>
                  <a:lnTo>
                    <a:pt x="694308" y="470915"/>
                  </a:lnTo>
                  <a:lnTo>
                    <a:pt x="47116" y="470915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65779" y="48627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79" h="470535">
                  <a:moveTo>
                    <a:pt x="694436" y="0"/>
                  </a:moveTo>
                  <a:lnTo>
                    <a:pt x="46990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90" y="470154"/>
                  </a:lnTo>
                  <a:lnTo>
                    <a:pt x="694436" y="470154"/>
                  </a:lnTo>
                  <a:lnTo>
                    <a:pt x="712708" y="466455"/>
                  </a:lnTo>
                  <a:lnTo>
                    <a:pt x="727646" y="456374"/>
                  </a:lnTo>
                  <a:lnTo>
                    <a:pt x="737727" y="441436"/>
                  </a:lnTo>
                  <a:lnTo>
                    <a:pt x="741426" y="423164"/>
                  </a:lnTo>
                  <a:lnTo>
                    <a:pt x="741426" y="46990"/>
                  </a:lnTo>
                  <a:lnTo>
                    <a:pt x="737727" y="28717"/>
                  </a:lnTo>
                  <a:lnTo>
                    <a:pt x="727646" y="13779"/>
                  </a:lnTo>
                  <a:lnTo>
                    <a:pt x="712708" y="3698"/>
                  </a:lnTo>
                  <a:lnTo>
                    <a:pt x="6944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65779" y="48627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79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90" y="0"/>
                  </a:lnTo>
                  <a:lnTo>
                    <a:pt x="694436" y="0"/>
                  </a:lnTo>
                  <a:lnTo>
                    <a:pt x="712708" y="3698"/>
                  </a:lnTo>
                  <a:lnTo>
                    <a:pt x="727646" y="13779"/>
                  </a:lnTo>
                  <a:lnTo>
                    <a:pt x="737727" y="28717"/>
                  </a:lnTo>
                  <a:lnTo>
                    <a:pt x="741426" y="46990"/>
                  </a:lnTo>
                  <a:lnTo>
                    <a:pt x="741426" y="423164"/>
                  </a:lnTo>
                  <a:lnTo>
                    <a:pt x="737727" y="441436"/>
                  </a:lnTo>
                  <a:lnTo>
                    <a:pt x="727646" y="456374"/>
                  </a:lnTo>
                  <a:lnTo>
                    <a:pt x="712708" y="466455"/>
                  </a:lnTo>
                  <a:lnTo>
                    <a:pt x="694436" y="470154"/>
                  </a:lnTo>
                  <a:lnTo>
                    <a:pt x="46990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706367" y="4979161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Tư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vấn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282057" y="4085716"/>
            <a:ext cx="849630" cy="574040"/>
            <a:chOff x="5282057" y="4085716"/>
            <a:chExt cx="849630" cy="574040"/>
          </a:xfrm>
        </p:grpSpPr>
        <p:sp>
          <p:nvSpPr>
            <p:cNvPr id="61" name="object 61"/>
            <p:cNvSpPr/>
            <p:nvPr/>
          </p:nvSpPr>
          <p:spPr>
            <a:xfrm>
              <a:off x="5294757" y="40984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79" h="471170">
                  <a:moveTo>
                    <a:pt x="694308" y="0"/>
                  </a:moveTo>
                  <a:lnTo>
                    <a:pt x="47116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6" y="470915"/>
                  </a:lnTo>
                  <a:lnTo>
                    <a:pt x="694308" y="470915"/>
                  </a:lnTo>
                  <a:lnTo>
                    <a:pt x="712654" y="467215"/>
                  </a:lnTo>
                  <a:lnTo>
                    <a:pt x="727630" y="457120"/>
                  </a:lnTo>
                  <a:lnTo>
                    <a:pt x="737725" y="442144"/>
                  </a:lnTo>
                  <a:lnTo>
                    <a:pt x="741426" y="423798"/>
                  </a:lnTo>
                  <a:lnTo>
                    <a:pt x="741426" y="47116"/>
                  </a:lnTo>
                  <a:lnTo>
                    <a:pt x="737725" y="28771"/>
                  </a:lnTo>
                  <a:lnTo>
                    <a:pt x="727630" y="13795"/>
                  </a:lnTo>
                  <a:lnTo>
                    <a:pt x="712654" y="3700"/>
                  </a:lnTo>
                  <a:lnTo>
                    <a:pt x="6943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94757" y="40984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79" h="471170">
                  <a:moveTo>
                    <a:pt x="0" y="47116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6" y="0"/>
                  </a:lnTo>
                  <a:lnTo>
                    <a:pt x="694308" y="0"/>
                  </a:lnTo>
                  <a:lnTo>
                    <a:pt x="712654" y="3700"/>
                  </a:lnTo>
                  <a:lnTo>
                    <a:pt x="727630" y="13795"/>
                  </a:lnTo>
                  <a:lnTo>
                    <a:pt x="737725" y="28771"/>
                  </a:lnTo>
                  <a:lnTo>
                    <a:pt x="741426" y="47116"/>
                  </a:lnTo>
                  <a:lnTo>
                    <a:pt x="741426" y="423798"/>
                  </a:lnTo>
                  <a:lnTo>
                    <a:pt x="737725" y="442144"/>
                  </a:lnTo>
                  <a:lnTo>
                    <a:pt x="727630" y="457120"/>
                  </a:lnTo>
                  <a:lnTo>
                    <a:pt x="712654" y="467215"/>
                  </a:lnTo>
                  <a:lnTo>
                    <a:pt x="694308" y="470915"/>
                  </a:lnTo>
                  <a:lnTo>
                    <a:pt x="47116" y="470915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77053" y="41769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79" h="470535">
                  <a:moveTo>
                    <a:pt x="694436" y="0"/>
                  </a:moveTo>
                  <a:lnTo>
                    <a:pt x="46989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89" y="470154"/>
                  </a:lnTo>
                  <a:lnTo>
                    <a:pt x="694436" y="470154"/>
                  </a:lnTo>
                  <a:lnTo>
                    <a:pt x="712708" y="466455"/>
                  </a:lnTo>
                  <a:lnTo>
                    <a:pt x="727646" y="456374"/>
                  </a:lnTo>
                  <a:lnTo>
                    <a:pt x="737727" y="441436"/>
                  </a:lnTo>
                  <a:lnTo>
                    <a:pt x="741426" y="423164"/>
                  </a:lnTo>
                  <a:lnTo>
                    <a:pt x="741426" y="46990"/>
                  </a:lnTo>
                  <a:lnTo>
                    <a:pt x="737727" y="28717"/>
                  </a:lnTo>
                  <a:lnTo>
                    <a:pt x="727646" y="13779"/>
                  </a:lnTo>
                  <a:lnTo>
                    <a:pt x="712708" y="3698"/>
                  </a:lnTo>
                  <a:lnTo>
                    <a:pt x="6944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77053" y="41769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79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89" y="0"/>
                  </a:lnTo>
                  <a:lnTo>
                    <a:pt x="694436" y="0"/>
                  </a:lnTo>
                  <a:lnTo>
                    <a:pt x="712708" y="3698"/>
                  </a:lnTo>
                  <a:lnTo>
                    <a:pt x="727646" y="13779"/>
                  </a:lnTo>
                  <a:lnTo>
                    <a:pt x="737727" y="28717"/>
                  </a:lnTo>
                  <a:lnTo>
                    <a:pt x="741426" y="46990"/>
                  </a:lnTo>
                  <a:lnTo>
                    <a:pt x="741426" y="423164"/>
                  </a:lnTo>
                  <a:lnTo>
                    <a:pt x="737727" y="441436"/>
                  </a:lnTo>
                  <a:lnTo>
                    <a:pt x="727646" y="456374"/>
                  </a:lnTo>
                  <a:lnTo>
                    <a:pt x="712708" y="466455"/>
                  </a:lnTo>
                  <a:lnTo>
                    <a:pt x="694436" y="470154"/>
                  </a:lnTo>
                  <a:lnTo>
                    <a:pt x="46989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440934" y="4292600"/>
            <a:ext cx="6146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Vận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hành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376801" y="4771516"/>
            <a:ext cx="848360" cy="574040"/>
            <a:chOff x="4376801" y="4771516"/>
            <a:chExt cx="848360" cy="574040"/>
          </a:xfrm>
        </p:grpSpPr>
        <p:sp>
          <p:nvSpPr>
            <p:cNvPr id="67" name="object 67"/>
            <p:cNvSpPr/>
            <p:nvPr/>
          </p:nvSpPr>
          <p:spPr>
            <a:xfrm>
              <a:off x="4389501" y="47842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5" h="471170">
                  <a:moveTo>
                    <a:pt x="693547" y="0"/>
                  </a:moveTo>
                  <a:lnTo>
                    <a:pt x="47116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6" y="470915"/>
                  </a:lnTo>
                  <a:lnTo>
                    <a:pt x="693547" y="470915"/>
                  </a:lnTo>
                  <a:lnTo>
                    <a:pt x="711892" y="467215"/>
                  </a:lnTo>
                  <a:lnTo>
                    <a:pt x="726868" y="457120"/>
                  </a:lnTo>
                  <a:lnTo>
                    <a:pt x="736963" y="442144"/>
                  </a:lnTo>
                  <a:lnTo>
                    <a:pt x="740663" y="423798"/>
                  </a:lnTo>
                  <a:lnTo>
                    <a:pt x="740663" y="47116"/>
                  </a:lnTo>
                  <a:lnTo>
                    <a:pt x="736963" y="28771"/>
                  </a:lnTo>
                  <a:lnTo>
                    <a:pt x="726868" y="13795"/>
                  </a:lnTo>
                  <a:lnTo>
                    <a:pt x="711892" y="3700"/>
                  </a:lnTo>
                  <a:lnTo>
                    <a:pt x="69354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89501" y="47842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5" h="471170">
                  <a:moveTo>
                    <a:pt x="0" y="47116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6" y="0"/>
                  </a:lnTo>
                  <a:lnTo>
                    <a:pt x="693547" y="0"/>
                  </a:lnTo>
                  <a:lnTo>
                    <a:pt x="711892" y="3700"/>
                  </a:lnTo>
                  <a:lnTo>
                    <a:pt x="726868" y="13795"/>
                  </a:lnTo>
                  <a:lnTo>
                    <a:pt x="736963" y="28771"/>
                  </a:lnTo>
                  <a:lnTo>
                    <a:pt x="740663" y="47116"/>
                  </a:lnTo>
                  <a:lnTo>
                    <a:pt x="740663" y="423798"/>
                  </a:lnTo>
                  <a:lnTo>
                    <a:pt x="736963" y="442144"/>
                  </a:lnTo>
                  <a:lnTo>
                    <a:pt x="726868" y="457120"/>
                  </a:lnTo>
                  <a:lnTo>
                    <a:pt x="711892" y="467215"/>
                  </a:lnTo>
                  <a:lnTo>
                    <a:pt x="693547" y="470915"/>
                  </a:lnTo>
                  <a:lnTo>
                    <a:pt x="47116" y="470915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71797" y="48627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693674" y="0"/>
                  </a:moveTo>
                  <a:lnTo>
                    <a:pt x="46989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89" y="470154"/>
                  </a:lnTo>
                  <a:lnTo>
                    <a:pt x="693674" y="470154"/>
                  </a:lnTo>
                  <a:lnTo>
                    <a:pt x="711946" y="466455"/>
                  </a:lnTo>
                  <a:lnTo>
                    <a:pt x="726884" y="456374"/>
                  </a:lnTo>
                  <a:lnTo>
                    <a:pt x="736965" y="441436"/>
                  </a:lnTo>
                  <a:lnTo>
                    <a:pt x="740663" y="423164"/>
                  </a:lnTo>
                  <a:lnTo>
                    <a:pt x="740663" y="46990"/>
                  </a:lnTo>
                  <a:lnTo>
                    <a:pt x="736965" y="28717"/>
                  </a:lnTo>
                  <a:lnTo>
                    <a:pt x="726884" y="13779"/>
                  </a:lnTo>
                  <a:lnTo>
                    <a:pt x="711946" y="3698"/>
                  </a:lnTo>
                  <a:lnTo>
                    <a:pt x="6936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71797" y="48627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89" y="0"/>
                  </a:lnTo>
                  <a:lnTo>
                    <a:pt x="693674" y="0"/>
                  </a:lnTo>
                  <a:lnTo>
                    <a:pt x="711946" y="3698"/>
                  </a:lnTo>
                  <a:lnTo>
                    <a:pt x="726884" y="13779"/>
                  </a:lnTo>
                  <a:lnTo>
                    <a:pt x="736965" y="28717"/>
                  </a:lnTo>
                  <a:lnTo>
                    <a:pt x="740663" y="46990"/>
                  </a:lnTo>
                  <a:lnTo>
                    <a:pt x="740663" y="423164"/>
                  </a:lnTo>
                  <a:lnTo>
                    <a:pt x="736965" y="441436"/>
                  </a:lnTo>
                  <a:lnTo>
                    <a:pt x="726884" y="456374"/>
                  </a:lnTo>
                  <a:lnTo>
                    <a:pt x="711946" y="466455"/>
                  </a:lnTo>
                  <a:lnTo>
                    <a:pt x="693674" y="470154"/>
                  </a:lnTo>
                  <a:lnTo>
                    <a:pt x="46989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585461" y="4979161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toàn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282057" y="4771516"/>
            <a:ext cx="849630" cy="574040"/>
            <a:chOff x="5282057" y="4771516"/>
            <a:chExt cx="849630" cy="574040"/>
          </a:xfrm>
        </p:grpSpPr>
        <p:sp>
          <p:nvSpPr>
            <p:cNvPr id="73" name="object 73"/>
            <p:cNvSpPr/>
            <p:nvPr/>
          </p:nvSpPr>
          <p:spPr>
            <a:xfrm>
              <a:off x="5294757" y="47842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79" h="471170">
                  <a:moveTo>
                    <a:pt x="694308" y="0"/>
                  </a:moveTo>
                  <a:lnTo>
                    <a:pt x="47116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6" y="470915"/>
                  </a:lnTo>
                  <a:lnTo>
                    <a:pt x="694308" y="470915"/>
                  </a:lnTo>
                  <a:lnTo>
                    <a:pt x="712654" y="467215"/>
                  </a:lnTo>
                  <a:lnTo>
                    <a:pt x="727630" y="457120"/>
                  </a:lnTo>
                  <a:lnTo>
                    <a:pt x="737725" y="442144"/>
                  </a:lnTo>
                  <a:lnTo>
                    <a:pt x="741426" y="423798"/>
                  </a:lnTo>
                  <a:lnTo>
                    <a:pt x="741426" y="47116"/>
                  </a:lnTo>
                  <a:lnTo>
                    <a:pt x="737725" y="28771"/>
                  </a:lnTo>
                  <a:lnTo>
                    <a:pt x="727630" y="13795"/>
                  </a:lnTo>
                  <a:lnTo>
                    <a:pt x="712654" y="3700"/>
                  </a:lnTo>
                  <a:lnTo>
                    <a:pt x="6943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94757" y="47842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79" h="471170">
                  <a:moveTo>
                    <a:pt x="0" y="47116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6" y="0"/>
                  </a:lnTo>
                  <a:lnTo>
                    <a:pt x="694308" y="0"/>
                  </a:lnTo>
                  <a:lnTo>
                    <a:pt x="712654" y="3700"/>
                  </a:lnTo>
                  <a:lnTo>
                    <a:pt x="727630" y="13795"/>
                  </a:lnTo>
                  <a:lnTo>
                    <a:pt x="737725" y="28771"/>
                  </a:lnTo>
                  <a:lnTo>
                    <a:pt x="741426" y="47116"/>
                  </a:lnTo>
                  <a:lnTo>
                    <a:pt x="741426" y="423798"/>
                  </a:lnTo>
                  <a:lnTo>
                    <a:pt x="737725" y="442144"/>
                  </a:lnTo>
                  <a:lnTo>
                    <a:pt x="727630" y="457120"/>
                  </a:lnTo>
                  <a:lnTo>
                    <a:pt x="712654" y="467215"/>
                  </a:lnTo>
                  <a:lnTo>
                    <a:pt x="694308" y="470915"/>
                  </a:lnTo>
                  <a:lnTo>
                    <a:pt x="47116" y="470915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77053" y="48627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79" h="470535">
                  <a:moveTo>
                    <a:pt x="694436" y="0"/>
                  </a:moveTo>
                  <a:lnTo>
                    <a:pt x="46989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89" y="470154"/>
                  </a:lnTo>
                  <a:lnTo>
                    <a:pt x="694436" y="470154"/>
                  </a:lnTo>
                  <a:lnTo>
                    <a:pt x="712708" y="466455"/>
                  </a:lnTo>
                  <a:lnTo>
                    <a:pt x="727646" y="456374"/>
                  </a:lnTo>
                  <a:lnTo>
                    <a:pt x="737727" y="441436"/>
                  </a:lnTo>
                  <a:lnTo>
                    <a:pt x="741426" y="423164"/>
                  </a:lnTo>
                  <a:lnTo>
                    <a:pt x="741426" y="46990"/>
                  </a:lnTo>
                  <a:lnTo>
                    <a:pt x="737727" y="28717"/>
                  </a:lnTo>
                  <a:lnTo>
                    <a:pt x="727646" y="13779"/>
                  </a:lnTo>
                  <a:lnTo>
                    <a:pt x="712708" y="3698"/>
                  </a:lnTo>
                  <a:lnTo>
                    <a:pt x="6944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77053" y="48627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79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89" y="0"/>
                  </a:lnTo>
                  <a:lnTo>
                    <a:pt x="694436" y="0"/>
                  </a:lnTo>
                  <a:lnTo>
                    <a:pt x="712708" y="3698"/>
                  </a:lnTo>
                  <a:lnTo>
                    <a:pt x="727646" y="13779"/>
                  </a:lnTo>
                  <a:lnTo>
                    <a:pt x="737727" y="28717"/>
                  </a:lnTo>
                  <a:lnTo>
                    <a:pt x="741426" y="46990"/>
                  </a:lnTo>
                  <a:lnTo>
                    <a:pt x="741426" y="423164"/>
                  </a:lnTo>
                  <a:lnTo>
                    <a:pt x="737727" y="441436"/>
                  </a:lnTo>
                  <a:lnTo>
                    <a:pt x="727646" y="456374"/>
                  </a:lnTo>
                  <a:lnTo>
                    <a:pt x="712708" y="466455"/>
                  </a:lnTo>
                  <a:lnTo>
                    <a:pt x="694436" y="470154"/>
                  </a:lnTo>
                  <a:lnTo>
                    <a:pt x="46989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493511" y="4900167"/>
            <a:ext cx="508634" cy="3663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35255" marR="5080" indent="-123189">
              <a:lnSpc>
                <a:spcPts val="1240"/>
              </a:lnSpc>
              <a:spcBef>
                <a:spcPts val="305"/>
              </a:spcBef>
            </a:pP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áy  tính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188075" y="4771516"/>
            <a:ext cx="848360" cy="574040"/>
            <a:chOff x="6188075" y="4771516"/>
            <a:chExt cx="848360" cy="574040"/>
          </a:xfrm>
        </p:grpSpPr>
        <p:sp>
          <p:nvSpPr>
            <p:cNvPr id="79" name="object 79"/>
            <p:cNvSpPr/>
            <p:nvPr/>
          </p:nvSpPr>
          <p:spPr>
            <a:xfrm>
              <a:off x="6200775" y="47842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5" h="471170">
                  <a:moveTo>
                    <a:pt x="693547" y="0"/>
                  </a:moveTo>
                  <a:lnTo>
                    <a:pt x="47116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6" y="470915"/>
                  </a:lnTo>
                  <a:lnTo>
                    <a:pt x="693547" y="470915"/>
                  </a:lnTo>
                  <a:lnTo>
                    <a:pt x="711892" y="467215"/>
                  </a:lnTo>
                  <a:lnTo>
                    <a:pt x="726868" y="457120"/>
                  </a:lnTo>
                  <a:lnTo>
                    <a:pt x="736963" y="442144"/>
                  </a:lnTo>
                  <a:lnTo>
                    <a:pt x="740664" y="423798"/>
                  </a:lnTo>
                  <a:lnTo>
                    <a:pt x="740664" y="47116"/>
                  </a:lnTo>
                  <a:lnTo>
                    <a:pt x="736963" y="28771"/>
                  </a:lnTo>
                  <a:lnTo>
                    <a:pt x="726868" y="13795"/>
                  </a:lnTo>
                  <a:lnTo>
                    <a:pt x="711892" y="3700"/>
                  </a:lnTo>
                  <a:lnTo>
                    <a:pt x="69354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200775" y="4784216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5" h="471170">
                  <a:moveTo>
                    <a:pt x="0" y="47116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6" y="0"/>
                  </a:lnTo>
                  <a:lnTo>
                    <a:pt x="693547" y="0"/>
                  </a:lnTo>
                  <a:lnTo>
                    <a:pt x="711892" y="3700"/>
                  </a:lnTo>
                  <a:lnTo>
                    <a:pt x="726868" y="13795"/>
                  </a:lnTo>
                  <a:lnTo>
                    <a:pt x="736963" y="28771"/>
                  </a:lnTo>
                  <a:lnTo>
                    <a:pt x="740664" y="47116"/>
                  </a:lnTo>
                  <a:lnTo>
                    <a:pt x="740664" y="423798"/>
                  </a:lnTo>
                  <a:lnTo>
                    <a:pt x="736963" y="442144"/>
                  </a:lnTo>
                  <a:lnTo>
                    <a:pt x="726868" y="457120"/>
                  </a:lnTo>
                  <a:lnTo>
                    <a:pt x="711892" y="467215"/>
                  </a:lnTo>
                  <a:lnTo>
                    <a:pt x="693547" y="470915"/>
                  </a:lnTo>
                  <a:lnTo>
                    <a:pt x="47116" y="470915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3071" y="48627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693674" y="0"/>
                  </a:moveTo>
                  <a:lnTo>
                    <a:pt x="46989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89" y="470154"/>
                  </a:lnTo>
                  <a:lnTo>
                    <a:pt x="693674" y="470154"/>
                  </a:lnTo>
                  <a:lnTo>
                    <a:pt x="711946" y="466455"/>
                  </a:lnTo>
                  <a:lnTo>
                    <a:pt x="726884" y="456374"/>
                  </a:lnTo>
                  <a:lnTo>
                    <a:pt x="736965" y="441436"/>
                  </a:lnTo>
                  <a:lnTo>
                    <a:pt x="740663" y="423164"/>
                  </a:lnTo>
                  <a:lnTo>
                    <a:pt x="740663" y="46990"/>
                  </a:lnTo>
                  <a:lnTo>
                    <a:pt x="736965" y="28717"/>
                  </a:lnTo>
                  <a:lnTo>
                    <a:pt x="726884" y="13779"/>
                  </a:lnTo>
                  <a:lnTo>
                    <a:pt x="711946" y="3698"/>
                  </a:lnTo>
                  <a:lnTo>
                    <a:pt x="6936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83071" y="48627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89" y="0"/>
                  </a:lnTo>
                  <a:lnTo>
                    <a:pt x="693674" y="0"/>
                  </a:lnTo>
                  <a:lnTo>
                    <a:pt x="711946" y="3698"/>
                  </a:lnTo>
                  <a:lnTo>
                    <a:pt x="726884" y="13779"/>
                  </a:lnTo>
                  <a:lnTo>
                    <a:pt x="736965" y="28717"/>
                  </a:lnTo>
                  <a:lnTo>
                    <a:pt x="740663" y="46990"/>
                  </a:lnTo>
                  <a:lnTo>
                    <a:pt x="740663" y="423164"/>
                  </a:lnTo>
                  <a:lnTo>
                    <a:pt x="736965" y="441436"/>
                  </a:lnTo>
                  <a:lnTo>
                    <a:pt x="726884" y="456374"/>
                  </a:lnTo>
                  <a:lnTo>
                    <a:pt x="711946" y="466455"/>
                  </a:lnTo>
                  <a:lnTo>
                    <a:pt x="693674" y="470154"/>
                  </a:lnTo>
                  <a:lnTo>
                    <a:pt x="46989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388353" y="4900167"/>
            <a:ext cx="529590" cy="3663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5250" marR="5080" indent="-83185">
              <a:lnSpc>
                <a:spcPts val="1240"/>
              </a:lnSpc>
              <a:spcBef>
                <a:spcPts val="305"/>
              </a:spcBef>
            </a:pPr>
            <a:r>
              <a:rPr sz="1200" spc="-5" dirty="0">
                <a:latin typeface="Times New Roman"/>
                <a:cs typeface="Times New Roman"/>
              </a:rPr>
              <a:t>Quả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trị  </a:t>
            </a:r>
            <a:r>
              <a:rPr sz="1200" spc="-5" dirty="0">
                <a:latin typeface="Times New Roman"/>
                <a:cs typeface="Times New Roman"/>
              </a:rPr>
              <a:t>mạng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545958" y="4085716"/>
            <a:ext cx="849630" cy="574040"/>
            <a:chOff x="7545958" y="4085716"/>
            <a:chExt cx="849630" cy="574040"/>
          </a:xfrm>
        </p:grpSpPr>
        <p:sp>
          <p:nvSpPr>
            <p:cNvPr id="85" name="object 85"/>
            <p:cNvSpPr/>
            <p:nvPr/>
          </p:nvSpPr>
          <p:spPr>
            <a:xfrm>
              <a:off x="7558658" y="40984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79" h="471170">
                  <a:moveTo>
                    <a:pt x="694309" y="0"/>
                  </a:moveTo>
                  <a:lnTo>
                    <a:pt x="47117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7" y="470915"/>
                  </a:lnTo>
                  <a:lnTo>
                    <a:pt x="694309" y="470915"/>
                  </a:lnTo>
                  <a:lnTo>
                    <a:pt x="712654" y="467215"/>
                  </a:lnTo>
                  <a:lnTo>
                    <a:pt x="727630" y="457120"/>
                  </a:lnTo>
                  <a:lnTo>
                    <a:pt x="737725" y="442144"/>
                  </a:lnTo>
                  <a:lnTo>
                    <a:pt x="741426" y="423798"/>
                  </a:lnTo>
                  <a:lnTo>
                    <a:pt x="741426" y="47116"/>
                  </a:lnTo>
                  <a:lnTo>
                    <a:pt x="737725" y="28771"/>
                  </a:lnTo>
                  <a:lnTo>
                    <a:pt x="727630" y="13795"/>
                  </a:lnTo>
                  <a:lnTo>
                    <a:pt x="712654" y="3700"/>
                  </a:lnTo>
                  <a:lnTo>
                    <a:pt x="6943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58658" y="40984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79" h="471170">
                  <a:moveTo>
                    <a:pt x="0" y="47116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7" y="0"/>
                  </a:lnTo>
                  <a:lnTo>
                    <a:pt x="694309" y="0"/>
                  </a:lnTo>
                  <a:lnTo>
                    <a:pt x="712654" y="3700"/>
                  </a:lnTo>
                  <a:lnTo>
                    <a:pt x="727630" y="13795"/>
                  </a:lnTo>
                  <a:lnTo>
                    <a:pt x="737725" y="28771"/>
                  </a:lnTo>
                  <a:lnTo>
                    <a:pt x="741426" y="47116"/>
                  </a:lnTo>
                  <a:lnTo>
                    <a:pt x="741426" y="423798"/>
                  </a:lnTo>
                  <a:lnTo>
                    <a:pt x="737725" y="442144"/>
                  </a:lnTo>
                  <a:lnTo>
                    <a:pt x="727630" y="457120"/>
                  </a:lnTo>
                  <a:lnTo>
                    <a:pt x="712654" y="467215"/>
                  </a:lnTo>
                  <a:lnTo>
                    <a:pt x="694309" y="470915"/>
                  </a:lnTo>
                  <a:lnTo>
                    <a:pt x="47117" y="470915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41716" y="41769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693674" y="0"/>
                  </a:moveTo>
                  <a:lnTo>
                    <a:pt x="46989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89" y="470154"/>
                  </a:lnTo>
                  <a:lnTo>
                    <a:pt x="693674" y="470154"/>
                  </a:lnTo>
                  <a:lnTo>
                    <a:pt x="711946" y="466455"/>
                  </a:lnTo>
                  <a:lnTo>
                    <a:pt x="726884" y="456374"/>
                  </a:lnTo>
                  <a:lnTo>
                    <a:pt x="736965" y="441436"/>
                  </a:lnTo>
                  <a:lnTo>
                    <a:pt x="740663" y="423164"/>
                  </a:lnTo>
                  <a:lnTo>
                    <a:pt x="740663" y="46990"/>
                  </a:lnTo>
                  <a:lnTo>
                    <a:pt x="736965" y="28717"/>
                  </a:lnTo>
                  <a:lnTo>
                    <a:pt x="726884" y="13779"/>
                  </a:lnTo>
                  <a:lnTo>
                    <a:pt x="711946" y="3698"/>
                  </a:lnTo>
                  <a:lnTo>
                    <a:pt x="6936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641716" y="4176902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89" y="0"/>
                  </a:lnTo>
                  <a:lnTo>
                    <a:pt x="693674" y="0"/>
                  </a:lnTo>
                  <a:lnTo>
                    <a:pt x="711946" y="3698"/>
                  </a:lnTo>
                  <a:lnTo>
                    <a:pt x="726884" y="13779"/>
                  </a:lnTo>
                  <a:lnTo>
                    <a:pt x="736965" y="28717"/>
                  </a:lnTo>
                  <a:lnTo>
                    <a:pt x="740663" y="46990"/>
                  </a:lnTo>
                  <a:lnTo>
                    <a:pt x="740663" y="423164"/>
                  </a:lnTo>
                  <a:lnTo>
                    <a:pt x="736965" y="441436"/>
                  </a:lnTo>
                  <a:lnTo>
                    <a:pt x="726884" y="456374"/>
                  </a:lnTo>
                  <a:lnTo>
                    <a:pt x="711946" y="466455"/>
                  </a:lnTo>
                  <a:lnTo>
                    <a:pt x="693674" y="470154"/>
                  </a:lnTo>
                  <a:lnTo>
                    <a:pt x="46989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7708900" y="4292600"/>
            <a:ext cx="6057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Kế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hoạch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093331" y="4771516"/>
            <a:ext cx="849630" cy="574040"/>
            <a:chOff x="7093331" y="4771516"/>
            <a:chExt cx="849630" cy="574040"/>
          </a:xfrm>
        </p:grpSpPr>
        <p:sp>
          <p:nvSpPr>
            <p:cNvPr id="91" name="object 91"/>
            <p:cNvSpPr/>
            <p:nvPr/>
          </p:nvSpPr>
          <p:spPr>
            <a:xfrm>
              <a:off x="7106031" y="47842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79" h="471170">
                  <a:moveTo>
                    <a:pt x="694309" y="0"/>
                  </a:moveTo>
                  <a:lnTo>
                    <a:pt x="47117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7" y="470915"/>
                  </a:lnTo>
                  <a:lnTo>
                    <a:pt x="694309" y="470915"/>
                  </a:lnTo>
                  <a:lnTo>
                    <a:pt x="712654" y="467215"/>
                  </a:lnTo>
                  <a:lnTo>
                    <a:pt x="727630" y="457120"/>
                  </a:lnTo>
                  <a:lnTo>
                    <a:pt x="737725" y="442144"/>
                  </a:lnTo>
                  <a:lnTo>
                    <a:pt x="741426" y="423798"/>
                  </a:lnTo>
                  <a:lnTo>
                    <a:pt x="741426" y="47116"/>
                  </a:lnTo>
                  <a:lnTo>
                    <a:pt x="737725" y="28771"/>
                  </a:lnTo>
                  <a:lnTo>
                    <a:pt x="727630" y="13795"/>
                  </a:lnTo>
                  <a:lnTo>
                    <a:pt x="712654" y="3700"/>
                  </a:lnTo>
                  <a:lnTo>
                    <a:pt x="6943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106031" y="4784216"/>
              <a:ext cx="741680" cy="471170"/>
            </a:xfrm>
            <a:custGeom>
              <a:avLst/>
              <a:gdLst/>
              <a:ahLst/>
              <a:cxnLst/>
              <a:rect l="l" t="t" r="r" b="b"/>
              <a:pathLst>
                <a:path w="741679" h="471170">
                  <a:moveTo>
                    <a:pt x="0" y="47116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7" y="0"/>
                  </a:lnTo>
                  <a:lnTo>
                    <a:pt x="694309" y="0"/>
                  </a:lnTo>
                  <a:lnTo>
                    <a:pt x="712654" y="3700"/>
                  </a:lnTo>
                  <a:lnTo>
                    <a:pt x="727630" y="13795"/>
                  </a:lnTo>
                  <a:lnTo>
                    <a:pt x="737725" y="28771"/>
                  </a:lnTo>
                  <a:lnTo>
                    <a:pt x="741426" y="47116"/>
                  </a:lnTo>
                  <a:lnTo>
                    <a:pt x="741426" y="423798"/>
                  </a:lnTo>
                  <a:lnTo>
                    <a:pt x="737725" y="442144"/>
                  </a:lnTo>
                  <a:lnTo>
                    <a:pt x="727630" y="457120"/>
                  </a:lnTo>
                  <a:lnTo>
                    <a:pt x="712654" y="467215"/>
                  </a:lnTo>
                  <a:lnTo>
                    <a:pt x="694309" y="470915"/>
                  </a:lnTo>
                  <a:lnTo>
                    <a:pt x="47117" y="470915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88327" y="48627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79" h="470535">
                  <a:moveTo>
                    <a:pt x="694436" y="0"/>
                  </a:moveTo>
                  <a:lnTo>
                    <a:pt x="46990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90" y="470154"/>
                  </a:lnTo>
                  <a:lnTo>
                    <a:pt x="694436" y="470154"/>
                  </a:lnTo>
                  <a:lnTo>
                    <a:pt x="712708" y="466455"/>
                  </a:lnTo>
                  <a:lnTo>
                    <a:pt x="727646" y="456374"/>
                  </a:lnTo>
                  <a:lnTo>
                    <a:pt x="737727" y="441436"/>
                  </a:lnTo>
                  <a:lnTo>
                    <a:pt x="741426" y="423164"/>
                  </a:lnTo>
                  <a:lnTo>
                    <a:pt x="741426" y="46990"/>
                  </a:lnTo>
                  <a:lnTo>
                    <a:pt x="737727" y="28717"/>
                  </a:lnTo>
                  <a:lnTo>
                    <a:pt x="727646" y="13779"/>
                  </a:lnTo>
                  <a:lnTo>
                    <a:pt x="712708" y="3698"/>
                  </a:lnTo>
                  <a:lnTo>
                    <a:pt x="6944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188327" y="4862702"/>
              <a:ext cx="741680" cy="470534"/>
            </a:xfrm>
            <a:custGeom>
              <a:avLst/>
              <a:gdLst/>
              <a:ahLst/>
              <a:cxnLst/>
              <a:rect l="l" t="t" r="r" b="b"/>
              <a:pathLst>
                <a:path w="741679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90" y="0"/>
                  </a:lnTo>
                  <a:lnTo>
                    <a:pt x="694436" y="0"/>
                  </a:lnTo>
                  <a:lnTo>
                    <a:pt x="712708" y="3698"/>
                  </a:lnTo>
                  <a:lnTo>
                    <a:pt x="727646" y="13779"/>
                  </a:lnTo>
                  <a:lnTo>
                    <a:pt x="737727" y="28717"/>
                  </a:lnTo>
                  <a:lnTo>
                    <a:pt x="741426" y="46990"/>
                  </a:lnTo>
                  <a:lnTo>
                    <a:pt x="741426" y="423164"/>
                  </a:lnTo>
                  <a:lnTo>
                    <a:pt x="737727" y="441436"/>
                  </a:lnTo>
                  <a:lnTo>
                    <a:pt x="727646" y="456374"/>
                  </a:lnTo>
                  <a:lnTo>
                    <a:pt x="712708" y="466455"/>
                  </a:lnTo>
                  <a:lnTo>
                    <a:pt x="694436" y="470154"/>
                  </a:lnTo>
                  <a:lnTo>
                    <a:pt x="46990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7298690" y="4900167"/>
            <a:ext cx="520700" cy="3663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65405" marR="5080" indent="-53340">
              <a:lnSpc>
                <a:spcPts val="1240"/>
              </a:lnSpc>
              <a:spcBef>
                <a:spcPts val="305"/>
              </a:spcBef>
            </a:pPr>
            <a:r>
              <a:rPr sz="1200" dirty="0">
                <a:latin typeface="Times New Roman"/>
                <a:cs typeface="Times New Roman"/>
              </a:rPr>
              <a:t>Lập </a:t>
            </a:r>
            <a:r>
              <a:rPr sz="1200" spc="-5" dirty="0">
                <a:latin typeface="Times New Roman"/>
                <a:cs typeface="Times New Roman"/>
              </a:rPr>
              <a:t>KH  HTTT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999476" y="4771644"/>
            <a:ext cx="848360" cy="574040"/>
            <a:chOff x="7999476" y="4771644"/>
            <a:chExt cx="848360" cy="574040"/>
          </a:xfrm>
        </p:grpSpPr>
        <p:sp>
          <p:nvSpPr>
            <p:cNvPr id="97" name="object 97"/>
            <p:cNvSpPr/>
            <p:nvPr/>
          </p:nvSpPr>
          <p:spPr>
            <a:xfrm>
              <a:off x="8012049" y="4784217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5" h="471170">
                  <a:moveTo>
                    <a:pt x="693547" y="0"/>
                  </a:moveTo>
                  <a:lnTo>
                    <a:pt x="47117" y="0"/>
                  </a:lnTo>
                  <a:lnTo>
                    <a:pt x="28771" y="3700"/>
                  </a:lnTo>
                  <a:lnTo>
                    <a:pt x="13795" y="13795"/>
                  </a:lnTo>
                  <a:lnTo>
                    <a:pt x="3700" y="28771"/>
                  </a:lnTo>
                  <a:lnTo>
                    <a:pt x="0" y="47116"/>
                  </a:lnTo>
                  <a:lnTo>
                    <a:pt x="0" y="423798"/>
                  </a:lnTo>
                  <a:lnTo>
                    <a:pt x="3700" y="442144"/>
                  </a:lnTo>
                  <a:lnTo>
                    <a:pt x="13795" y="457120"/>
                  </a:lnTo>
                  <a:lnTo>
                    <a:pt x="28771" y="467215"/>
                  </a:lnTo>
                  <a:lnTo>
                    <a:pt x="47117" y="470915"/>
                  </a:lnTo>
                  <a:lnTo>
                    <a:pt x="693547" y="470915"/>
                  </a:lnTo>
                  <a:lnTo>
                    <a:pt x="711892" y="467215"/>
                  </a:lnTo>
                  <a:lnTo>
                    <a:pt x="726868" y="457120"/>
                  </a:lnTo>
                  <a:lnTo>
                    <a:pt x="736963" y="442144"/>
                  </a:lnTo>
                  <a:lnTo>
                    <a:pt x="740664" y="423798"/>
                  </a:lnTo>
                  <a:lnTo>
                    <a:pt x="740664" y="47116"/>
                  </a:lnTo>
                  <a:lnTo>
                    <a:pt x="736963" y="28771"/>
                  </a:lnTo>
                  <a:lnTo>
                    <a:pt x="726868" y="13795"/>
                  </a:lnTo>
                  <a:lnTo>
                    <a:pt x="711892" y="3700"/>
                  </a:lnTo>
                  <a:lnTo>
                    <a:pt x="69354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12049" y="4784217"/>
              <a:ext cx="741045" cy="471170"/>
            </a:xfrm>
            <a:custGeom>
              <a:avLst/>
              <a:gdLst/>
              <a:ahLst/>
              <a:cxnLst/>
              <a:rect l="l" t="t" r="r" b="b"/>
              <a:pathLst>
                <a:path w="741045" h="471170">
                  <a:moveTo>
                    <a:pt x="0" y="47116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7" y="0"/>
                  </a:lnTo>
                  <a:lnTo>
                    <a:pt x="693547" y="0"/>
                  </a:lnTo>
                  <a:lnTo>
                    <a:pt x="711892" y="3700"/>
                  </a:lnTo>
                  <a:lnTo>
                    <a:pt x="726868" y="13795"/>
                  </a:lnTo>
                  <a:lnTo>
                    <a:pt x="736963" y="28771"/>
                  </a:lnTo>
                  <a:lnTo>
                    <a:pt x="740664" y="47116"/>
                  </a:lnTo>
                  <a:lnTo>
                    <a:pt x="740664" y="423798"/>
                  </a:lnTo>
                  <a:lnTo>
                    <a:pt x="736963" y="442144"/>
                  </a:lnTo>
                  <a:lnTo>
                    <a:pt x="726868" y="457120"/>
                  </a:lnTo>
                  <a:lnTo>
                    <a:pt x="711892" y="467215"/>
                  </a:lnTo>
                  <a:lnTo>
                    <a:pt x="693547" y="470915"/>
                  </a:lnTo>
                  <a:lnTo>
                    <a:pt x="47117" y="470915"/>
                  </a:lnTo>
                  <a:lnTo>
                    <a:pt x="28771" y="467215"/>
                  </a:lnTo>
                  <a:lnTo>
                    <a:pt x="13795" y="457120"/>
                  </a:lnTo>
                  <a:lnTo>
                    <a:pt x="3700" y="442144"/>
                  </a:lnTo>
                  <a:lnTo>
                    <a:pt x="0" y="423798"/>
                  </a:lnTo>
                  <a:lnTo>
                    <a:pt x="0" y="4711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94345" y="4862703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693674" y="0"/>
                  </a:moveTo>
                  <a:lnTo>
                    <a:pt x="46989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23164"/>
                  </a:lnTo>
                  <a:lnTo>
                    <a:pt x="3698" y="441436"/>
                  </a:lnTo>
                  <a:lnTo>
                    <a:pt x="13779" y="456374"/>
                  </a:lnTo>
                  <a:lnTo>
                    <a:pt x="28717" y="466455"/>
                  </a:lnTo>
                  <a:lnTo>
                    <a:pt x="46989" y="470154"/>
                  </a:lnTo>
                  <a:lnTo>
                    <a:pt x="693674" y="470154"/>
                  </a:lnTo>
                  <a:lnTo>
                    <a:pt x="711946" y="466455"/>
                  </a:lnTo>
                  <a:lnTo>
                    <a:pt x="726884" y="456374"/>
                  </a:lnTo>
                  <a:lnTo>
                    <a:pt x="736965" y="441436"/>
                  </a:lnTo>
                  <a:lnTo>
                    <a:pt x="740663" y="423164"/>
                  </a:lnTo>
                  <a:lnTo>
                    <a:pt x="740663" y="46990"/>
                  </a:lnTo>
                  <a:lnTo>
                    <a:pt x="736965" y="28717"/>
                  </a:lnTo>
                  <a:lnTo>
                    <a:pt x="726884" y="13779"/>
                  </a:lnTo>
                  <a:lnTo>
                    <a:pt x="711946" y="3698"/>
                  </a:lnTo>
                  <a:lnTo>
                    <a:pt x="6936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94345" y="4862703"/>
              <a:ext cx="741045" cy="470534"/>
            </a:xfrm>
            <a:custGeom>
              <a:avLst/>
              <a:gdLst/>
              <a:ahLst/>
              <a:cxnLst/>
              <a:rect l="l" t="t" r="r" b="b"/>
              <a:pathLst>
                <a:path w="741045" h="470535">
                  <a:moveTo>
                    <a:pt x="0" y="46990"/>
                  </a:moveTo>
                  <a:lnTo>
                    <a:pt x="3698" y="28717"/>
                  </a:lnTo>
                  <a:lnTo>
                    <a:pt x="13779" y="13779"/>
                  </a:lnTo>
                  <a:lnTo>
                    <a:pt x="28717" y="3698"/>
                  </a:lnTo>
                  <a:lnTo>
                    <a:pt x="46989" y="0"/>
                  </a:lnTo>
                  <a:lnTo>
                    <a:pt x="693674" y="0"/>
                  </a:lnTo>
                  <a:lnTo>
                    <a:pt x="711946" y="3698"/>
                  </a:lnTo>
                  <a:lnTo>
                    <a:pt x="726884" y="13779"/>
                  </a:lnTo>
                  <a:lnTo>
                    <a:pt x="736965" y="28717"/>
                  </a:lnTo>
                  <a:lnTo>
                    <a:pt x="740663" y="46990"/>
                  </a:lnTo>
                  <a:lnTo>
                    <a:pt x="740663" y="423164"/>
                  </a:lnTo>
                  <a:lnTo>
                    <a:pt x="736965" y="441436"/>
                  </a:lnTo>
                  <a:lnTo>
                    <a:pt x="726884" y="456374"/>
                  </a:lnTo>
                  <a:lnTo>
                    <a:pt x="711946" y="466455"/>
                  </a:lnTo>
                  <a:lnTo>
                    <a:pt x="693674" y="470154"/>
                  </a:lnTo>
                  <a:lnTo>
                    <a:pt x="46989" y="470154"/>
                  </a:lnTo>
                  <a:lnTo>
                    <a:pt x="28717" y="466455"/>
                  </a:lnTo>
                  <a:lnTo>
                    <a:pt x="13779" y="456374"/>
                  </a:lnTo>
                  <a:lnTo>
                    <a:pt x="3698" y="441436"/>
                  </a:lnTo>
                  <a:lnTo>
                    <a:pt x="0" y="423164"/>
                  </a:lnTo>
                  <a:lnTo>
                    <a:pt x="0" y="4699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8161781" y="4821428"/>
            <a:ext cx="605790" cy="5238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65405" algn="just">
              <a:lnSpc>
                <a:spcPts val="1240"/>
              </a:lnSpc>
              <a:spcBef>
                <a:spcPts val="305"/>
              </a:spcBef>
            </a:pPr>
            <a:r>
              <a:rPr sz="1200" dirty="0">
                <a:latin typeface="Times New Roman"/>
                <a:cs typeface="Times New Roman"/>
              </a:rPr>
              <a:t>Nghiên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cứu và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phát triển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4" name="object 10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Tên</a:t>
            </a:r>
            <a:r>
              <a:rPr spc="-15" dirty="0"/>
              <a:t> các</a:t>
            </a:r>
            <a:r>
              <a:rPr spc="-5" dirty="0"/>
              <a:t> chức</a:t>
            </a:r>
            <a:r>
              <a:rPr spc="-15" dirty="0"/>
              <a:t> </a:t>
            </a:r>
            <a:r>
              <a:rPr dirty="0"/>
              <a:t>danh</a:t>
            </a:r>
            <a:r>
              <a:rPr spc="-5" dirty="0"/>
              <a:t> </a:t>
            </a:r>
            <a:r>
              <a:rPr spc="-35" dirty="0"/>
              <a:t>và</a:t>
            </a:r>
            <a:r>
              <a:rPr spc="-20" dirty="0"/>
              <a:t> trách</a:t>
            </a:r>
            <a:r>
              <a:rPr spc="-5" dirty="0"/>
              <a:t> </a:t>
            </a:r>
            <a:r>
              <a:rPr dirty="0"/>
              <a:t>nhiệm </a:t>
            </a:r>
            <a:r>
              <a:rPr spc="-890" dirty="0"/>
              <a:t> </a:t>
            </a:r>
            <a:r>
              <a:rPr spc="-5" dirty="0"/>
              <a:t>của</a:t>
            </a:r>
            <a:r>
              <a:rPr spc="-10" dirty="0"/>
              <a:t> các</a:t>
            </a:r>
            <a:r>
              <a:rPr spc="-5" dirty="0"/>
              <a:t> </a:t>
            </a:r>
            <a:r>
              <a:rPr spc="-10" dirty="0"/>
              <a:t>cán</a:t>
            </a:r>
            <a:r>
              <a:rPr spc="-5" dirty="0"/>
              <a:t> </a:t>
            </a:r>
            <a:r>
              <a:rPr dirty="0"/>
              <a:t>bộ </a:t>
            </a:r>
            <a:r>
              <a:rPr spc="-5" dirty="0"/>
              <a:t>quản </a:t>
            </a:r>
            <a:r>
              <a:rPr dirty="0"/>
              <a:t>lý</a:t>
            </a:r>
            <a:r>
              <a:rPr spc="-5" dirty="0"/>
              <a:t> </a:t>
            </a:r>
            <a:r>
              <a:rPr spc="20" dirty="0"/>
              <a:t>HTTT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590675"/>
          <a:ext cx="8096250" cy="472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danh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Trách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nhiệm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1995">
                <a:tc>
                  <a:txBody>
                    <a:bodyPr/>
                    <a:lstStyle/>
                    <a:p>
                      <a:pPr marL="91440" marR="907415">
                        <a:lnSpc>
                          <a:spcPts val="215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Giám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đốc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  tin/CNTT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(CIO)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7975">
                        <a:lnSpc>
                          <a:spcPct val="1006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Nhà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ở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cấp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nhất,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trách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nhiệm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lập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chiến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ược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sử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dụng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trên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toàn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tổ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1995">
                <a:tc>
                  <a:txBody>
                    <a:bodyPr/>
                    <a:lstStyle/>
                    <a:p>
                      <a:pPr marL="91440" marR="687070">
                        <a:lnSpc>
                          <a:spcPts val="215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Giám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đốc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(IS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Director)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978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trách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nhiệm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lý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HTTT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trên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toàn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tổ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chức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lý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vận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ngày.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marL="91440" marR="5854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tài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khoản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(Account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Executive)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95934" algn="just">
                        <a:lnSpc>
                          <a:spcPct val="100299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mức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tác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nghiệp hàng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ngày tất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cả các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mặt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trong các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bộ phận chuyên biệt, nhà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máy,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bộ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kinh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doanh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đơ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vị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sản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xuất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marL="91440" marR="130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trung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tâm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(Information Center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58140">
                        <a:lnSpc>
                          <a:spcPct val="1006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lý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trên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mạng,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huấn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luyện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vấn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2630">
                <a:tc>
                  <a:txBody>
                    <a:bodyPr/>
                    <a:lstStyle/>
                    <a:p>
                      <a:pPr marL="91440" marR="1346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phát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triển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(Development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iều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phối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tất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cả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dự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án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HTTT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mới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Tên</a:t>
            </a:r>
            <a:r>
              <a:rPr spc="-15" dirty="0"/>
              <a:t> các</a:t>
            </a:r>
            <a:r>
              <a:rPr spc="-5" dirty="0"/>
              <a:t> chức</a:t>
            </a:r>
            <a:r>
              <a:rPr spc="-10" dirty="0"/>
              <a:t> </a:t>
            </a:r>
            <a:r>
              <a:rPr dirty="0"/>
              <a:t>danh</a:t>
            </a:r>
            <a:r>
              <a:rPr spc="-5" dirty="0"/>
              <a:t> </a:t>
            </a:r>
            <a:r>
              <a:rPr spc="-35" dirty="0"/>
              <a:t>và</a:t>
            </a:r>
            <a:r>
              <a:rPr spc="-20" dirty="0"/>
              <a:t> trách</a:t>
            </a:r>
            <a:r>
              <a:rPr spc="-5" dirty="0"/>
              <a:t> </a:t>
            </a:r>
            <a:r>
              <a:rPr dirty="0"/>
              <a:t>nhiệm </a:t>
            </a:r>
            <a:r>
              <a:rPr spc="5" dirty="0"/>
              <a:t>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spc="-10" dirty="0"/>
              <a:t>các cán </a:t>
            </a:r>
            <a:r>
              <a:rPr dirty="0"/>
              <a:t>bộ</a:t>
            </a:r>
            <a:r>
              <a:rPr spc="-5" dirty="0"/>
              <a:t> quản</a:t>
            </a:r>
            <a:r>
              <a:rPr spc="-10" dirty="0"/>
              <a:t> </a:t>
            </a:r>
            <a:r>
              <a:rPr dirty="0"/>
              <a:t>lý</a:t>
            </a:r>
            <a:r>
              <a:rPr spc="-10" dirty="0"/>
              <a:t> </a:t>
            </a:r>
            <a:r>
              <a:rPr spc="20" dirty="0"/>
              <a:t>HTTT</a:t>
            </a:r>
            <a:r>
              <a:rPr spc="-25" dirty="0"/>
              <a:t> </a:t>
            </a:r>
            <a:r>
              <a:rPr spc="-5"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590675"/>
          <a:ext cx="8096250" cy="472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83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danh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Trách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nhiệm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marL="91440" marR="280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dự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án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(Project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dự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án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cụ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thể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marL="91440" marR="1638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bảo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trì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(Maintenance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iều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phối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mọi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dự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án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bảo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trì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marL="91440" marR="728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hệ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thống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(System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cụ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hoạt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05535">
                <a:tc>
                  <a:txBody>
                    <a:bodyPr/>
                    <a:lstStyle/>
                    <a:p>
                      <a:pPr marL="91440" marR="23367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(IS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Planning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9560" algn="just">
                        <a:lnSpc>
                          <a:spcPct val="100299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Chịu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trách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nhiệm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phát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triển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kiến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trúc mạng,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phần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cứng,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phần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mềm cho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toàn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tổ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chức.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Lập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hoạch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phát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triển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thay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đổi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hệ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thống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marL="91440" marR="3625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vận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(Operations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7950">
                        <a:lnSpc>
                          <a:spcPts val="215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Chịu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trách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nhiệm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dõi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soát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hoạt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động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tác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nghiệp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ngày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trung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tâm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liệu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TT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máy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tính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369" y="6322314"/>
              <a:ext cx="2839085" cy="0"/>
            </a:xfrm>
            <a:custGeom>
              <a:avLst/>
              <a:gdLst/>
              <a:ahLst/>
              <a:cxnLst/>
              <a:rect l="l" t="t" r="r" b="b"/>
              <a:pathLst>
                <a:path w="2839085">
                  <a:moveTo>
                    <a:pt x="0" y="0"/>
                  </a:moveTo>
                  <a:lnTo>
                    <a:pt x="2838831" y="0"/>
                  </a:lnTo>
                </a:path>
              </a:pathLst>
            </a:custGeom>
            <a:ln w="4571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66369" y="6322314"/>
            <a:ext cx="8249284" cy="5080"/>
          </a:xfrm>
          <a:custGeom>
            <a:avLst/>
            <a:gdLst/>
            <a:ahLst/>
            <a:cxnLst/>
            <a:rect l="l" t="t" r="r" b="b"/>
            <a:pathLst>
              <a:path w="8249284" h="5079">
                <a:moveTo>
                  <a:pt x="8172831" y="0"/>
                </a:moveTo>
                <a:lnTo>
                  <a:pt x="8249031" y="0"/>
                </a:lnTo>
              </a:path>
              <a:path w="8249284" h="5079">
                <a:moveTo>
                  <a:pt x="0" y="4953"/>
                </a:moveTo>
                <a:lnTo>
                  <a:pt x="8249031" y="4953"/>
                </a:lnTo>
              </a:path>
            </a:pathLst>
          </a:custGeom>
          <a:ln w="4571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Tên</a:t>
            </a:r>
            <a:r>
              <a:rPr spc="-15" dirty="0"/>
              <a:t> các</a:t>
            </a:r>
            <a:r>
              <a:rPr spc="-5" dirty="0"/>
              <a:t> chức</a:t>
            </a:r>
            <a:r>
              <a:rPr spc="-10" dirty="0"/>
              <a:t> </a:t>
            </a:r>
            <a:r>
              <a:rPr dirty="0"/>
              <a:t>danh</a:t>
            </a:r>
            <a:r>
              <a:rPr spc="-5" dirty="0"/>
              <a:t> </a:t>
            </a:r>
            <a:r>
              <a:rPr spc="-35" dirty="0"/>
              <a:t>và</a:t>
            </a:r>
            <a:r>
              <a:rPr spc="-20" dirty="0"/>
              <a:t> trách</a:t>
            </a:r>
            <a:r>
              <a:rPr spc="-5" dirty="0"/>
              <a:t> </a:t>
            </a:r>
            <a:r>
              <a:rPr dirty="0"/>
              <a:t>nhiệm </a:t>
            </a:r>
            <a:r>
              <a:rPr spc="5" dirty="0"/>
              <a:t>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spc="-10" dirty="0"/>
              <a:t>các cán </a:t>
            </a:r>
            <a:r>
              <a:rPr dirty="0"/>
              <a:t>bộ</a:t>
            </a:r>
            <a:r>
              <a:rPr spc="-5" dirty="0"/>
              <a:t> quản</a:t>
            </a:r>
            <a:r>
              <a:rPr spc="-10" dirty="0"/>
              <a:t> </a:t>
            </a:r>
            <a:r>
              <a:rPr dirty="0"/>
              <a:t>lý</a:t>
            </a:r>
            <a:r>
              <a:rPr spc="-10" dirty="0"/>
              <a:t> </a:t>
            </a:r>
            <a:r>
              <a:rPr spc="20" dirty="0"/>
              <a:t>HTTT</a:t>
            </a:r>
            <a:r>
              <a:rPr spc="-25" dirty="0"/>
              <a:t> </a:t>
            </a:r>
            <a:r>
              <a:rPr spc="-5" dirty="0"/>
              <a:t>(Tiếp)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55650" y="1590675"/>
          <a:ext cx="8096250" cy="472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danh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Trách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nhiệm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marL="91440" marR="3663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lập trình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(Programming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63550">
                        <a:lnSpc>
                          <a:spcPts val="215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Điều phối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 công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việc liên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lập trình ứng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dụng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3615">
                <a:tc>
                  <a:txBody>
                    <a:bodyPr/>
                    <a:lstStyle/>
                    <a:p>
                      <a:pPr marL="91440" marR="1581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lập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hệ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thống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(System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Programming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33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Điều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phối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việc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trợ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giúp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bảo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toàn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hệ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thống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mềm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(Hệ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iều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hành,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tiện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ích,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ngôn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ngữ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lập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trình,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công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cụ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phát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triển…)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83615">
                <a:tc>
                  <a:txBody>
                    <a:bodyPr/>
                    <a:lstStyle/>
                    <a:p>
                      <a:pPr marL="91440" marR="205104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những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công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nghệ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mới(Manager 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Emerging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Technologies)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4470">
                        <a:lnSpc>
                          <a:spcPts val="215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Dự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báo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xu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ướng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công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nghệ,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đánh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giá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thử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nghiệm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những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công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nghệ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mới.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83615">
                <a:tc>
                  <a:txBody>
                    <a:bodyPr/>
                    <a:lstStyle/>
                    <a:p>
                      <a:pPr marL="91440" marR="1244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viễn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thông(Telecommunications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Chịu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trách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nhiệm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iều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phối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lý mạng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liệu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mạng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tiếng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nói.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marL="91440" marR="384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mạng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(Network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76250">
                        <a:lnSpc>
                          <a:spcPts val="215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công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việc liên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mạng của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toàn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tổ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Tên</a:t>
            </a:r>
            <a:r>
              <a:rPr spc="-15" dirty="0"/>
              <a:t> các</a:t>
            </a:r>
            <a:r>
              <a:rPr spc="-5" dirty="0"/>
              <a:t> chức</a:t>
            </a:r>
            <a:r>
              <a:rPr spc="-10" dirty="0"/>
              <a:t> </a:t>
            </a:r>
            <a:r>
              <a:rPr dirty="0"/>
              <a:t>danh</a:t>
            </a:r>
            <a:r>
              <a:rPr spc="-5" dirty="0"/>
              <a:t> </a:t>
            </a:r>
            <a:r>
              <a:rPr spc="-35" dirty="0"/>
              <a:t>và</a:t>
            </a:r>
            <a:r>
              <a:rPr spc="-20" dirty="0"/>
              <a:t> trách</a:t>
            </a:r>
            <a:r>
              <a:rPr spc="-5" dirty="0"/>
              <a:t> </a:t>
            </a:r>
            <a:r>
              <a:rPr dirty="0"/>
              <a:t>nhiệm </a:t>
            </a:r>
            <a:r>
              <a:rPr spc="5" dirty="0"/>
              <a:t>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spc="-10" dirty="0"/>
              <a:t>các cán </a:t>
            </a:r>
            <a:r>
              <a:rPr dirty="0"/>
              <a:t>bộ</a:t>
            </a:r>
            <a:r>
              <a:rPr spc="-5" dirty="0"/>
              <a:t> quản</a:t>
            </a:r>
            <a:r>
              <a:rPr spc="-10" dirty="0"/>
              <a:t> </a:t>
            </a:r>
            <a:r>
              <a:rPr dirty="0"/>
              <a:t>lý</a:t>
            </a:r>
            <a:r>
              <a:rPr spc="-10" dirty="0"/>
              <a:t> </a:t>
            </a:r>
            <a:r>
              <a:rPr spc="20" dirty="0"/>
              <a:t>HTTT</a:t>
            </a:r>
            <a:r>
              <a:rPr spc="-25" dirty="0"/>
              <a:t> </a:t>
            </a:r>
            <a:r>
              <a:rPr spc="-5"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590675"/>
          <a:ext cx="8096250" cy="472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72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danh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Trách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nhiệm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marL="91440" marR="3759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CSDL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(Database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Administrator)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CSDL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việc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sử dụng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hệ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CSDL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24610">
                <a:tc>
                  <a:txBody>
                    <a:bodyPr/>
                    <a:lstStyle/>
                    <a:p>
                      <a:pPr marL="91440" marR="2667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ninh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máy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tính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(Auditing or Computer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Chịu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trách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nhiệm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việc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sử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dụng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hợp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pháp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đạo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đức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tổ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24610">
                <a:tc>
                  <a:txBody>
                    <a:bodyPr/>
                    <a:lstStyle/>
                    <a:p>
                      <a:pPr marL="91440" marR="244475">
                        <a:lnSpc>
                          <a:spcPct val="997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đảm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bảo chất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ượng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(Q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ality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Assu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ce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65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Giám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sát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phát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triển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chuẩn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thủ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tục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đảm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bảo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ttỏ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hoặt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động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chính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xác và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chất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ượng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Web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cổng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tổ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chức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Tên</a:t>
            </a:r>
            <a:r>
              <a:rPr spc="-15" dirty="0"/>
              <a:t> các</a:t>
            </a:r>
            <a:r>
              <a:rPr spc="-5" dirty="0"/>
              <a:t> chức</a:t>
            </a:r>
            <a:r>
              <a:rPr spc="-15" dirty="0"/>
              <a:t> </a:t>
            </a:r>
            <a:r>
              <a:rPr dirty="0"/>
              <a:t>danh</a:t>
            </a:r>
            <a:r>
              <a:rPr spc="-5" dirty="0"/>
              <a:t> </a:t>
            </a:r>
            <a:r>
              <a:rPr spc="-35" dirty="0"/>
              <a:t>và</a:t>
            </a:r>
            <a:r>
              <a:rPr spc="-20" dirty="0"/>
              <a:t> trách</a:t>
            </a:r>
            <a:r>
              <a:rPr spc="-5" dirty="0"/>
              <a:t> </a:t>
            </a:r>
            <a:r>
              <a:rPr dirty="0"/>
              <a:t>nhiệm </a:t>
            </a:r>
            <a:r>
              <a:rPr spc="-890" dirty="0"/>
              <a:t> </a:t>
            </a:r>
            <a:r>
              <a:rPr spc="-5" dirty="0"/>
              <a:t>của</a:t>
            </a:r>
            <a:r>
              <a:rPr spc="-10" dirty="0"/>
              <a:t> các</a:t>
            </a:r>
            <a:r>
              <a:rPr dirty="0"/>
              <a:t> </a:t>
            </a:r>
            <a:r>
              <a:rPr spc="-15" dirty="0"/>
              <a:t>chuyên</a:t>
            </a:r>
            <a:r>
              <a:rPr spc="25" dirty="0"/>
              <a:t> </a:t>
            </a:r>
            <a:r>
              <a:rPr spc="-5" dirty="0"/>
              <a:t>viên </a:t>
            </a:r>
            <a:r>
              <a:rPr spc="15" dirty="0"/>
              <a:t>HTTT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590675"/>
          <a:ext cx="8096250" cy="472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danh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Trách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nhiệm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marL="91440" marR="551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tích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(System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35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tích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thiết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HT,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thành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dự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án,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dự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thảo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bảo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vệ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dự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án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marL="91440" marR="1339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Lập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trình viên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ammer)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2925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Lập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trình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phần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mềm ứng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dụng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cho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HT,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tham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thử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nghiệm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bảo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trì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mềm.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81150">
                <a:tc>
                  <a:txBody>
                    <a:bodyPr/>
                    <a:lstStyle/>
                    <a:p>
                      <a:pPr marL="91440" marR="5816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Chuyên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gia viễn thông </a:t>
                      </a:r>
                      <a:r>
                        <a:rPr sz="1800" spc="-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(Telecommunication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Specialist)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7490" algn="just">
                        <a:lnSpc>
                          <a:spcPct val="998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Làm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 công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việc liên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viễn thông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theo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dõi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lắp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đặt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thiết bị,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tìm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đánh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giá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nhà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cấp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dịch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viễn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dõi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tốc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truy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cập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sẵn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sàng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của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viễn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thông,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thanh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toán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phí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viễn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thông,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84605">
                <a:tc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Nhân viên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CSDL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(Database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Employee)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090">
                        <a:lnSpc>
                          <a:spcPct val="998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dõi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ngày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hoạt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động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CSDL,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kiểm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soát hoạt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hệ quản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dữ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liệu,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vận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hành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tác các công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việc liên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 trữ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khôi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phục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liệu.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Tên</a:t>
            </a:r>
            <a:r>
              <a:rPr spc="-15" dirty="0"/>
              <a:t> các</a:t>
            </a:r>
            <a:r>
              <a:rPr spc="-5" dirty="0"/>
              <a:t> chức</a:t>
            </a:r>
            <a:r>
              <a:rPr spc="-15" dirty="0"/>
              <a:t> </a:t>
            </a:r>
            <a:r>
              <a:rPr dirty="0"/>
              <a:t>danh</a:t>
            </a:r>
            <a:r>
              <a:rPr spc="-5" dirty="0"/>
              <a:t> </a:t>
            </a:r>
            <a:r>
              <a:rPr spc="-35" dirty="0"/>
              <a:t>và</a:t>
            </a:r>
            <a:r>
              <a:rPr spc="-20" dirty="0"/>
              <a:t> trách</a:t>
            </a:r>
            <a:r>
              <a:rPr spc="-5" dirty="0"/>
              <a:t> </a:t>
            </a:r>
            <a:r>
              <a:rPr dirty="0"/>
              <a:t>nhiệm </a:t>
            </a:r>
            <a:r>
              <a:rPr spc="-890" dirty="0"/>
              <a:t> </a:t>
            </a:r>
            <a:r>
              <a:rPr spc="-5" dirty="0"/>
              <a:t>của</a:t>
            </a:r>
            <a:r>
              <a:rPr spc="-10" dirty="0"/>
              <a:t> các</a:t>
            </a:r>
            <a:r>
              <a:rPr dirty="0"/>
              <a:t> </a:t>
            </a:r>
            <a:r>
              <a:rPr spc="-15" dirty="0"/>
              <a:t>chuyên</a:t>
            </a:r>
            <a:r>
              <a:rPr spc="-10" dirty="0"/>
              <a:t> </a:t>
            </a:r>
            <a:r>
              <a:rPr dirty="0"/>
              <a:t>viên </a:t>
            </a:r>
            <a:r>
              <a:rPr spc="15" dirty="0"/>
              <a:t>HTTT</a:t>
            </a:r>
            <a:r>
              <a:rPr spc="-20" dirty="0"/>
              <a:t> </a:t>
            </a:r>
            <a:r>
              <a:rPr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590675"/>
          <a:ext cx="8096250" cy="472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danh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Trách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nhiệm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 marR="3187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Thao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tác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(System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Vận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hoạt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động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HTTT,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tham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thử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nghiệm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Kỹ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thuật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(Technician)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74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Lắp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đặt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cứng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mạng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máy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tính,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bảo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ưỡng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thiết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bị,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cài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đặt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mềm,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dõi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iện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nguồn,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chỉnh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sửa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thiết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đầu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Nhân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phân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phát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đầu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ts val="215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(Output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Distributor)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260"/>
                        </a:spcBef>
                      </a:pPr>
                      <a:r>
                        <a:rPr sz="1800" spc="-85" dirty="0">
                          <a:latin typeface="Calibri"/>
                          <a:cs typeface="Calibri"/>
                        </a:rPr>
                        <a:t>Tổ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việc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phát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sản phẩm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đầu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ts val="215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HTTT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5340">
                <a:tc>
                  <a:txBody>
                    <a:bodyPr/>
                    <a:lstStyle/>
                    <a:p>
                      <a:pPr marL="91440" marR="417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Chuyên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huấn luyện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(Trainer)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14629">
                        <a:lnSpc>
                          <a:spcPts val="215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hoạt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động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đào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tạo,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bồi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ưỡng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huấn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luyện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trị, khai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thác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91440" marR="793750">
                        <a:lnSpc>
                          <a:spcPts val="215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ên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đồ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họa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(Graphic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Specialist)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2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kiến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thức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hội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họa,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kỹ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ă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sử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dụng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CNTT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thiết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sản phẩm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họa phục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 cho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 cũng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giao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diện,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sản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phẩm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đầu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HTTT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Yêu</a:t>
            </a:r>
            <a:r>
              <a:rPr spc="-20" dirty="0"/>
              <a:t> </a:t>
            </a:r>
            <a:r>
              <a:rPr spc="-10" dirty="0"/>
              <a:t>cầu</a:t>
            </a:r>
            <a:r>
              <a:rPr spc="-5" dirty="0"/>
              <a:t> n</a:t>
            </a:r>
            <a:r>
              <a:rPr spc="-5" dirty="0">
                <a:latin typeface="Times New Roman"/>
                <a:cs typeface="Times New Roman"/>
              </a:rPr>
              <a:t>ă</a:t>
            </a:r>
            <a:r>
              <a:rPr spc="-5" dirty="0"/>
              <a:t>ng</a:t>
            </a:r>
            <a:r>
              <a:rPr dirty="0"/>
              <a:t> lực</a:t>
            </a:r>
            <a:r>
              <a:rPr spc="-5" dirty="0"/>
              <a:t> </a:t>
            </a:r>
            <a:r>
              <a:rPr spc="-15" dirty="0"/>
              <a:t>chuyên</a:t>
            </a:r>
            <a:r>
              <a:rPr spc="-5" dirty="0"/>
              <a:t> môn </a:t>
            </a:r>
            <a:r>
              <a:rPr dirty="0"/>
              <a:t>c</a:t>
            </a:r>
            <a:r>
              <a:rPr dirty="0">
                <a:latin typeface="Times New Roman"/>
                <a:cs typeface="Times New Roman"/>
              </a:rPr>
              <a:t>ơ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bản</a:t>
            </a:r>
          </a:p>
          <a:p>
            <a:pPr marL="342265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đối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15" dirty="0"/>
              <a:t>với</a:t>
            </a:r>
            <a:r>
              <a:rPr spc="-5" dirty="0"/>
              <a:t> </a:t>
            </a:r>
            <a:r>
              <a:rPr spc="-15" dirty="0"/>
              <a:t>chuyên</a:t>
            </a:r>
            <a:r>
              <a:rPr dirty="0"/>
              <a:t> </a:t>
            </a:r>
            <a:r>
              <a:rPr spc="-5" dirty="0"/>
              <a:t>viên</a:t>
            </a:r>
            <a:r>
              <a:rPr spc="-10" dirty="0"/>
              <a:t> </a:t>
            </a:r>
            <a:r>
              <a:rPr spc="15" dirty="0"/>
              <a:t>HTTT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798434" cy="441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Kỹ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năng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hiểu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biết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về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kỹ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thuật</a:t>
            </a:r>
            <a:endParaRPr sz="2500">
              <a:latin typeface="Arial"/>
              <a:cs typeface="Arial"/>
            </a:endParaRPr>
          </a:p>
          <a:p>
            <a:pPr marL="755650" marR="83185" indent="-285750">
              <a:lnSpc>
                <a:spcPct val="8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Phần cứng (máy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tính,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mạng,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thiết bị </a:t>
            </a:r>
            <a:r>
              <a:rPr sz="2200" spc="-5" dirty="0">
                <a:latin typeface="Arial"/>
                <a:cs typeface="Arial"/>
              </a:rPr>
              <a:t>ngoại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công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nghệ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cơ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sở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-platform…)</a:t>
            </a:r>
            <a:endParaRPr sz="2200">
              <a:latin typeface="Arial"/>
              <a:cs typeface="Arial"/>
            </a:endParaRPr>
          </a:p>
          <a:p>
            <a:pPr marL="755650" marR="566420" indent="-285750">
              <a:lnSpc>
                <a:spcPct val="8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Phần mềm (HĐH, </a:t>
            </a:r>
            <a:r>
              <a:rPr sz="2200" spc="-5" dirty="0">
                <a:latin typeface="Arial"/>
                <a:cs typeface="Arial"/>
              </a:rPr>
              <a:t>phần </a:t>
            </a:r>
            <a:r>
              <a:rPr sz="2200" dirty="0">
                <a:latin typeface="Arial"/>
                <a:cs typeface="Arial"/>
              </a:rPr>
              <a:t>mềm </a:t>
            </a:r>
            <a:r>
              <a:rPr sz="2200" spc="-5" dirty="0">
                <a:latin typeface="Arial"/>
                <a:cs typeface="Arial"/>
              </a:rPr>
              <a:t>UD, tiện </a:t>
            </a:r>
            <a:r>
              <a:rPr sz="2200" dirty="0">
                <a:latin typeface="Arial"/>
                <a:cs typeface="Arial"/>
              </a:rPr>
              <a:t>ích, trình </a:t>
            </a:r>
            <a:r>
              <a:rPr sz="2200" spc="-5" dirty="0">
                <a:latin typeface="Arial"/>
                <a:cs typeface="Arial"/>
              </a:rPr>
              <a:t>điều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khiển, </a:t>
            </a:r>
            <a:r>
              <a:rPr sz="2200" dirty="0">
                <a:latin typeface="Arial"/>
                <a:cs typeface="Arial"/>
              </a:rPr>
              <a:t>…)</a:t>
            </a:r>
            <a:endParaRPr sz="2200">
              <a:latin typeface="Arial"/>
              <a:cs typeface="Arial"/>
            </a:endParaRPr>
          </a:p>
          <a:p>
            <a:pPr marL="755650" marR="733425" indent="-285750">
              <a:lnSpc>
                <a:spcPct val="80000"/>
              </a:lnSpc>
              <a:spcBef>
                <a:spcPts val="52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Kỹ thuật mạng (HĐH </a:t>
            </a:r>
            <a:r>
              <a:rPr sz="2200" spc="-5" dirty="0">
                <a:latin typeface="Arial"/>
                <a:cs typeface="Arial"/>
              </a:rPr>
              <a:t>mạng, </a:t>
            </a:r>
            <a:r>
              <a:rPr sz="2200" dirty="0">
                <a:latin typeface="Arial"/>
                <a:cs typeface="Arial"/>
              </a:rPr>
              <a:t>cáp </a:t>
            </a:r>
            <a:r>
              <a:rPr sz="2200" spc="-5" dirty="0">
                <a:latin typeface="Arial"/>
                <a:cs typeface="Arial"/>
              </a:rPr>
              <a:t>mạng, </a:t>
            </a:r>
            <a:r>
              <a:rPr sz="2200" dirty="0">
                <a:latin typeface="Arial"/>
                <a:cs typeface="Arial"/>
              </a:rPr>
              <a:t>card </a:t>
            </a:r>
            <a:r>
              <a:rPr sz="2200" spc="-5" dirty="0">
                <a:latin typeface="Arial"/>
                <a:cs typeface="Arial"/>
              </a:rPr>
              <a:t>mạng,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chuyển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mạch, LAN,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WAN,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Internet,…)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99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Kỹ</a:t>
            </a:r>
            <a:r>
              <a:rPr sz="2500" spc="-5" dirty="0">
                <a:latin typeface="Arial"/>
                <a:cs typeface="Arial"/>
              </a:rPr>
              <a:t> năng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hiểu </a:t>
            </a:r>
            <a:r>
              <a:rPr sz="2500" spc="-10" dirty="0">
                <a:latin typeface="Arial"/>
                <a:cs typeface="Arial"/>
              </a:rPr>
              <a:t>biết</a:t>
            </a:r>
            <a:r>
              <a:rPr sz="2500" spc="-5" dirty="0">
                <a:latin typeface="Arial"/>
                <a:cs typeface="Arial"/>
              </a:rPr>
              <a:t> quản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trị KD</a:t>
            </a:r>
            <a:endParaRPr sz="2500">
              <a:latin typeface="Arial"/>
              <a:cs typeface="Arial"/>
            </a:endParaRPr>
          </a:p>
          <a:p>
            <a:pPr marL="755650" marR="287020" indent="-285750">
              <a:lnSpc>
                <a:spcPct val="8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Quản trị KD </a:t>
            </a:r>
            <a:r>
              <a:rPr sz="2200" spc="-5" dirty="0">
                <a:latin typeface="Arial"/>
                <a:cs typeface="Arial"/>
              </a:rPr>
              <a:t>(quy </a:t>
            </a:r>
            <a:r>
              <a:rPr sz="2200" dirty="0">
                <a:latin typeface="Arial"/>
                <a:cs typeface="Arial"/>
              </a:rPr>
              <a:t>trình KD, các chức </a:t>
            </a:r>
            <a:r>
              <a:rPr sz="2200" spc="-5" dirty="0">
                <a:latin typeface="Arial"/>
                <a:cs typeface="Arial"/>
              </a:rPr>
              <a:t>năng quản </a:t>
            </a:r>
            <a:r>
              <a:rPr sz="2200" dirty="0">
                <a:latin typeface="Arial"/>
                <a:cs typeface="Arial"/>
              </a:rPr>
              <a:t>trị </a:t>
            </a:r>
            <a:r>
              <a:rPr sz="2200" spc="-5" dirty="0">
                <a:latin typeface="Arial"/>
                <a:cs typeface="Arial"/>
              </a:rPr>
              <a:t>DN,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tích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hợp các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năng,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 </a:t>
            </a:r>
            <a:r>
              <a:rPr sz="2200" spc="-5" dirty="0">
                <a:latin typeface="Arial"/>
                <a:cs typeface="Arial"/>
              </a:rPr>
              <a:t>nghiệp,</a:t>
            </a:r>
            <a:r>
              <a:rPr sz="2200" dirty="0">
                <a:latin typeface="Arial"/>
                <a:cs typeface="Arial"/>
              </a:rPr>
              <a:t> …)</a:t>
            </a:r>
            <a:endParaRPr sz="2200">
              <a:latin typeface="Arial"/>
              <a:cs typeface="Arial"/>
            </a:endParaRPr>
          </a:p>
          <a:p>
            <a:pPr marL="755650" marR="5080" indent="-285750">
              <a:lnSpc>
                <a:spcPts val="2110"/>
              </a:lnSpc>
              <a:spcBef>
                <a:spcPts val="51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Quản trị </a:t>
            </a:r>
            <a:r>
              <a:rPr sz="2200" spc="-5" dirty="0">
                <a:latin typeface="Arial"/>
                <a:cs typeface="Arial"/>
              </a:rPr>
              <a:t>học </a:t>
            </a:r>
            <a:r>
              <a:rPr sz="2200" dirty="0">
                <a:latin typeface="Arial"/>
                <a:cs typeface="Arial"/>
              </a:rPr>
              <a:t>(lập kế </a:t>
            </a:r>
            <a:r>
              <a:rPr sz="2200" spc="-5" dirty="0">
                <a:latin typeface="Arial"/>
                <a:cs typeface="Arial"/>
              </a:rPr>
              <a:t>hoạch, </a:t>
            </a:r>
            <a:r>
              <a:rPr sz="2200" dirty="0">
                <a:latin typeface="Arial"/>
                <a:cs typeface="Arial"/>
              </a:rPr>
              <a:t>tổ chức, lãnh </a:t>
            </a:r>
            <a:r>
              <a:rPr sz="2200" spc="-5" dirty="0">
                <a:latin typeface="Arial"/>
                <a:cs typeface="Arial"/>
              </a:rPr>
              <a:t>đạo, kiểm </a:t>
            </a:r>
            <a:r>
              <a:rPr sz="2200" dirty="0">
                <a:latin typeface="Arial"/>
                <a:cs typeface="Arial"/>
              </a:rPr>
              <a:t>soát,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quản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trị con </a:t>
            </a:r>
            <a:r>
              <a:rPr sz="2200" spc="-5" dirty="0">
                <a:latin typeface="Arial"/>
                <a:cs typeface="Arial"/>
              </a:rPr>
              <a:t>người,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 </a:t>
            </a:r>
            <a:r>
              <a:rPr sz="2200" dirty="0">
                <a:latin typeface="Arial"/>
                <a:cs typeface="Arial"/>
              </a:rPr>
              <a:t>trị </a:t>
            </a:r>
            <a:r>
              <a:rPr sz="2200" spc="-5" dirty="0">
                <a:latin typeface="Arial"/>
                <a:cs typeface="Arial"/>
              </a:rPr>
              <a:t>dự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án,</a:t>
            </a:r>
            <a:r>
              <a:rPr sz="2200" dirty="0">
                <a:latin typeface="Arial"/>
                <a:cs typeface="Arial"/>
              </a:rPr>
              <a:t> …)</a:t>
            </a:r>
            <a:endParaRPr sz="2200">
              <a:latin typeface="Arial"/>
              <a:cs typeface="Arial"/>
            </a:endParaRPr>
          </a:p>
          <a:p>
            <a:pPr marL="755650" marR="5080" indent="-285750">
              <a:lnSpc>
                <a:spcPts val="211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Xã</a:t>
            </a:r>
            <a:r>
              <a:rPr sz="2200" spc="-5" dirty="0">
                <a:latin typeface="Arial"/>
                <a:cs typeface="Arial"/>
              </a:rPr>
              <a:t> hội</a:t>
            </a:r>
            <a:r>
              <a:rPr sz="2200" dirty="0">
                <a:latin typeface="Arial"/>
                <a:cs typeface="Arial"/>
              </a:rPr>
              <a:t> (quan </a:t>
            </a:r>
            <a:r>
              <a:rPr sz="2200" spc="-5" dirty="0">
                <a:latin typeface="Arial"/>
                <a:cs typeface="Arial"/>
              </a:rPr>
              <a:t>hệ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xã </a:t>
            </a:r>
            <a:r>
              <a:rPr sz="2200" spc="-5" dirty="0">
                <a:latin typeface="Arial"/>
                <a:cs typeface="Arial"/>
              </a:rPr>
              <a:t>hội,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hoạt</a:t>
            </a:r>
            <a:r>
              <a:rPr sz="2200" dirty="0">
                <a:latin typeface="Arial"/>
                <a:cs typeface="Arial"/>
              </a:rPr>
              <a:t> động </a:t>
            </a:r>
            <a:r>
              <a:rPr sz="2200" spc="-5" dirty="0">
                <a:latin typeface="Arial"/>
                <a:cs typeface="Arial"/>
              </a:rPr>
              <a:t>nhóm, giao</a:t>
            </a:r>
            <a:r>
              <a:rPr sz="2200" dirty="0">
                <a:latin typeface="Arial"/>
                <a:cs typeface="Arial"/>
              </a:rPr>
              <a:t> tiếp,</a:t>
            </a:r>
            <a:r>
              <a:rPr sz="2200" spc="-5" dirty="0">
                <a:latin typeface="Arial"/>
                <a:cs typeface="Arial"/>
              </a:rPr>
              <a:t> chính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sách,…)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2819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9794" y="1015746"/>
            <a:ext cx="57448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00AF50"/>
                </a:solidFill>
              </a:rPr>
              <a:t>C</a:t>
            </a:r>
            <a:r>
              <a:rPr sz="2850" spc="15" dirty="0">
                <a:solidFill>
                  <a:srgbClr val="00AF50"/>
                </a:solidFill>
              </a:rPr>
              <a:t>H</a:t>
            </a:r>
            <a:r>
              <a:rPr sz="2850" spc="15" dirty="0">
                <a:solidFill>
                  <a:srgbClr val="00AF50"/>
                </a:solidFill>
                <a:latin typeface="Times New Roman"/>
                <a:cs typeface="Times New Roman"/>
              </a:rPr>
              <a:t>ƯƠ</a:t>
            </a:r>
            <a:r>
              <a:rPr sz="2850" spc="15" dirty="0">
                <a:solidFill>
                  <a:srgbClr val="00AF50"/>
                </a:solidFill>
              </a:rPr>
              <a:t>NG</a:t>
            </a:r>
            <a:r>
              <a:rPr sz="2850" spc="135" dirty="0">
                <a:solidFill>
                  <a:srgbClr val="00AF50"/>
                </a:solidFill>
              </a:rPr>
              <a:t> </a:t>
            </a:r>
            <a:r>
              <a:rPr sz="3600" dirty="0">
                <a:solidFill>
                  <a:srgbClr val="00AF50"/>
                </a:solidFill>
              </a:rPr>
              <a:t>19:</a:t>
            </a:r>
            <a:r>
              <a:rPr sz="3600" spc="-15" dirty="0">
                <a:solidFill>
                  <a:srgbClr val="00AF50"/>
                </a:solidFill>
              </a:rPr>
              <a:t> </a:t>
            </a:r>
            <a:r>
              <a:rPr sz="3600" spc="-10" dirty="0">
                <a:solidFill>
                  <a:srgbClr val="00AF50"/>
                </a:solidFill>
              </a:rPr>
              <a:t>Q</a:t>
            </a:r>
            <a:r>
              <a:rPr sz="2850" spc="-10" dirty="0">
                <a:solidFill>
                  <a:srgbClr val="00AF50"/>
                </a:solidFill>
              </a:rPr>
              <a:t>UẢN</a:t>
            </a:r>
            <a:r>
              <a:rPr sz="2850" spc="160" dirty="0">
                <a:solidFill>
                  <a:srgbClr val="00AF50"/>
                </a:solidFill>
              </a:rPr>
              <a:t> </a:t>
            </a:r>
            <a:r>
              <a:rPr sz="2850" spc="5" dirty="0">
                <a:solidFill>
                  <a:srgbClr val="00AF50"/>
                </a:solidFill>
              </a:rPr>
              <a:t>TRỊ</a:t>
            </a:r>
            <a:r>
              <a:rPr sz="2850" spc="150" dirty="0">
                <a:solidFill>
                  <a:srgbClr val="00AF50"/>
                </a:solidFill>
              </a:rPr>
              <a:t> </a:t>
            </a:r>
            <a:r>
              <a:rPr sz="2850" dirty="0">
                <a:solidFill>
                  <a:srgbClr val="00AF50"/>
                </a:solidFill>
              </a:rPr>
              <a:t>CÁC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50" spc="15" dirty="0">
                <a:solidFill>
                  <a:srgbClr val="00AF50"/>
                </a:solidFill>
              </a:rPr>
              <a:t>NGUỒN</a:t>
            </a:r>
            <a:r>
              <a:rPr sz="2850" spc="165" dirty="0">
                <a:solidFill>
                  <a:srgbClr val="00AF50"/>
                </a:solidFill>
              </a:rPr>
              <a:t> </a:t>
            </a:r>
            <a:r>
              <a:rPr sz="2850" spc="-35" dirty="0">
                <a:solidFill>
                  <a:srgbClr val="00AF50"/>
                </a:solidFill>
              </a:rPr>
              <a:t>LỰC</a:t>
            </a:r>
            <a:r>
              <a:rPr sz="2850" spc="160" dirty="0">
                <a:solidFill>
                  <a:srgbClr val="00AF50"/>
                </a:solidFill>
              </a:rPr>
              <a:t> </a:t>
            </a:r>
            <a:r>
              <a:rPr sz="3600" spc="15" dirty="0">
                <a:solidFill>
                  <a:srgbClr val="00AF50"/>
                </a:solidFill>
              </a:rPr>
              <a:t>HTTT</a:t>
            </a:r>
            <a:r>
              <a:rPr sz="3600" spc="20" dirty="0">
                <a:solidFill>
                  <a:srgbClr val="00AF50"/>
                </a:solidFill>
              </a:rPr>
              <a:t> </a:t>
            </a:r>
            <a:r>
              <a:rPr sz="2850" spc="5" dirty="0">
                <a:solidFill>
                  <a:srgbClr val="00AF50"/>
                </a:solidFill>
              </a:rPr>
              <a:t>TRONG</a:t>
            </a:r>
            <a:r>
              <a:rPr sz="2850" spc="175" dirty="0">
                <a:solidFill>
                  <a:srgbClr val="00AF50"/>
                </a:solidFill>
              </a:rPr>
              <a:t> </a:t>
            </a:r>
            <a:r>
              <a:rPr sz="2850" spc="-25" dirty="0">
                <a:solidFill>
                  <a:srgbClr val="00AF50"/>
                </a:solidFill>
              </a:rPr>
              <a:t>TỔ</a:t>
            </a:r>
            <a:r>
              <a:rPr sz="2850" spc="160" dirty="0">
                <a:solidFill>
                  <a:srgbClr val="00AF50"/>
                </a:solidFill>
              </a:rPr>
              <a:t> </a:t>
            </a:r>
            <a:r>
              <a:rPr sz="2850" spc="-5" dirty="0">
                <a:solidFill>
                  <a:srgbClr val="00AF50"/>
                </a:solidFill>
              </a:rPr>
              <a:t>CHỨC</a:t>
            </a:r>
            <a:endParaRPr sz="2850"/>
          </a:p>
        </p:txBody>
      </p:sp>
      <p:grpSp>
        <p:nvGrpSpPr>
          <p:cNvPr id="6" name="object 6"/>
          <p:cNvGrpSpPr/>
          <p:nvPr/>
        </p:nvGrpSpPr>
        <p:grpSpPr>
          <a:xfrm>
            <a:off x="363474" y="2512314"/>
            <a:ext cx="1621155" cy="3215640"/>
            <a:chOff x="363474" y="2512314"/>
            <a:chExt cx="1621155" cy="3215640"/>
          </a:xfrm>
        </p:grpSpPr>
        <p:sp>
          <p:nvSpPr>
            <p:cNvPr id="7" name="object 7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0"/>
                  </a:moveTo>
                  <a:lnTo>
                    <a:pt x="1547729" y="705"/>
                  </a:lnTo>
                  <a:lnTo>
                    <a:pt x="1500180" y="2807"/>
                  </a:lnTo>
                  <a:lnTo>
                    <a:pt x="1453003" y="6286"/>
                  </a:lnTo>
                  <a:lnTo>
                    <a:pt x="1406215" y="11122"/>
                  </a:lnTo>
                  <a:lnTo>
                    <a:pt x="1359837" y="17297"/>
                  </a:lnTo>
                  <a:lnTo>
                    <a:pt x="1313889" y="24789"/>
                  </a:lnTo>
                  <a:lnTo>
                    <a:pt x="1268391" y="33580"/>
                  </a:lnTo>
                  <a:lnTo>
                    <a:pt x="1223362" y="43649"/>
                  </a:lnTo>
                  <a:lnTo>
                    <a:pt x="1178821" y="54977"/>
                  </a:lnTo>
                  <a:lnTo>
                    <a:pt x="1134789" y="67543"/>
                  </a:lnTo>
                  <a:lnTo>
                    <a:pt x="1091286" y="81329"/>
                  </a:lnTo>
                  <a:lnTo>
                    <a:pt x="1048331" y="96315"/>
                  </a:lnTo>
                  <a:lnTo>
                    <a:pt x="1005943" y="112480"/>
                  </a:lnTo>
                  <a:lnTo>
                    <a:pt x="964144" y="129805"/>
                  </a:lnTo>
                  <a:lnTo>
                    <a:pt x="922951" y="148271"/>
                  </a:lnTo>
                  <a:lnTo>
                    <a:pt x="882386" y="167857"/>
                  </a:lnTo>
                  <a:lnTo>
                    <a:pt x="842468" y="188544"/>
                  </a:lnTo>
                  <a:lnTo>
                    <a:pt x="803216" y="210312"/>
                  </a:lnTo>
                  <a:lnTo>
                    <a:pt x="764651" y="233141"/>
                  </a:lnTo>
                  <a:lnTo>
                    <a:pt x="726792" y="257012"/>
                  </a:lnTo>
                  <a:lnTo>
                    <a:pt x="689658" y="281904"/>
                  </a:lnTo>
                  <a:lnTo>
                    <a:pt x="653271" y="307799"/>
                  </a:lnTo>
                  <a:lnTo>
                    <a:pt x="617648" y="334676"/>
                  </a:lnTo>
                  <a:lnTo>
                    <a:pt x="582811" y="362515"/>
                  </a:lnTo>
                  <a:lnTo>
                    <a:pt x="548779" y="391297"/>
                  </a:lnTo>
                  <a:lnTo>
                    <a:pt x="515571" y="421003"/>
                  </a:lnTo>
                  <a:lnTo>
                    <a:pt x="483207" y="451611"/>
                  </a:lnTo>
                  <a:lnTo>
                    <a:pt x="451708" y="483104"/>
                  </a:lnTo>
                  <a:lnTo>
                    <a:pt x="421092" y="515460"/>
                  </a:lnTo>
                  <a:lnTo>
                    <a:pt x="391380" y="548660"/>
                  </a:lnTo>
                  <a:lnTo>
                    <a:pt x="362592" y="582685"/>
                  </a:lnTo>
                  <a:lnTo>
                    <a:pt x="334746" y="617514"/>
                  </a:lnTo>
                  <a:lnTo>
                    <a:pt x="307863" y="653128"/>
                  </a:lnTo>
                  <a:lnTo>
                    <a:pt x="281963" y="689507"/>
                  </a:lnTo>
                  <a:lnTo>
                    <a:pt x="257065" y="726632"/>
                  </a:lnTo>
                  <a:lnTo>
                    <a:pt x="233189" y="764482"/>
                  </a:lnTo>
                  <a:lnTo>
                    <a:pt x="210355" y="803038"/>
                  </a:lnTo>
                  <a:lnTo>
                    <a:pt x="188583" y="842280"/>
                  </a:lnTo>
                  <a:lnTo>
                    <a:pt x="167892" y="882189"/>
                  </a:lnTo>
                  <a:lnTo>
                    <a:pt x="148301" y="922744"/>
                  </a:lnTo>
                  <a:lnTo>
                    <a:pt x="129832" y="963927"/>
                  </a:lnTo>
                  <a:lnTo>
                    <a:pt x="112503" y="1005716"/>
                  </a:lnTo>
                  <a:lnTo>
                    <a:pt x="96334" y="1048093"/>
                  </a:lnTo>
                  <a:lnTo>
                    <a:pt x="81346" y="1091037"/>
                  </a:lnTo>
                  <a:lnTo>
                    <a:pt x="67557" y="1134530"/>
                  </a:lnTo>
                  <a:lnTo>
                    <a:pt x="54988" y="1178550"/>
                  </a:lnTo>
                  <a:lnTo>
                    <a:pt x="43657" y="1223079"/>
                  </a:lnTo>
                  <a:lnTo>
                    <a:pt x="33586" y="1268097"/>
                  </a:lnTo>
                  <a:lnTo>
                    <a:pt x="24794" y="1313584"/>
                  </a:lnTo>
                  <a:lnTo>
                    <a:pt x="17300" y="1359520"/>
                  </a:lnTo>
                  <a:lnTo>
                    <a:pt x="11125" y="1405885"/>
                  </a:lnTo>
                  <a:lnTo>
                    <a:pt x="6287" y="1452660"/>
                  </a:lnTo>
                  <a:lnTo>
                    <a:pt x="2807" y="1499825"/>
                  </a:lnTo>
                  <a:lnTo>
                    <a:pt x="705" y="1547361"/>
                  </a:lnTo>
                  <a:lnTo>
                    <a:pt x="0" y="1595246"/>
                  </a:lnTo>
                  <a:lnTo>
                    <a:pt x="705" y="1643132"/>
                  </a:lnTo>
                  <a:lnTo>
                    <a:pt x="2807" y="1690668"/>
                  </a:lnTo>
                  <a:lnTo>
                    <a:pt x="6287" y="1737833"/>
                  </a:lnTo>
                  <a:lnTo>
                    <a:pt x="11125" y="1784608"/>
                  </a:lnTo>
                  <a:lnTo>
                    <a:pt x="17300" y="1830973"/>
                  </a:lnTo>
                  <a:lnTo>
                    <a:pt x="24794" y="1876909"/>
                  </a:lnTo>
                  <a:lnTo>
                    <a:pt x="33586" y="1922396"/>
                  </a:lnTo>
                  <a:lnTo>
                    <a:pt x="43657" y="1967414"/>
                  </a:lnTo>
                  <a:lnTo>
                    <a:pt x="54988" y="2011943"/>
                  </a:lnTo>
                  <a:lnTo>
                    <a:pt x="67557" y="2055963"/>
                  </a:lnTo>
                  <a:lnTo>
                    <a:pt x="81346" y="2099456"/>
                  </a:lnTo>
                  <a:lnTo>
                    <a:pt x="96334" y="2142400"/>
                  </a:lnTo>
                  <a:lnTo>
                    <a:pt x="112503" y="2184777"/>
                  </a:lnTo>
                  <a:lnTo>
                    <a:pt x="129832" y="2226566"/>
                  </a:lnTo>
                  <a:lnTo>
                    <a:pt x="148301" y="2267749"/>
                  </a:lnTo>
                  <a:lnTo>
                    <a:pt x="167892" y="2308304"/>
                  </a:lnTo>
                  <a:lnTo>
                    <a:pt x="188583" y="2348213"/>
                  </a:lnTo>
                  <a:lnTo>
                    <a:pt x="210355" y="2387455"/>
                  </a:lnTo>
                  <a:lnTo>
                    <a:pt x="233189" y="2426011"/>
                  </a:lnTo>
                  <a:lnTo>
                    <a:pt x="257065" y="2463861"/>
                  </a:lnTo>
                  <a:lnTo>
                    <a:pt x="281963" y="2500986"/>
                  </a:lnTo>
                  <a:lnTo>
                    <a:pt x="307863" y="2537365"/>
                  </a:lnTo>
                  <a:lnTo>
                    <a:pt x="334746" y="2572979"/>
                  </a:lnTo>
                  <a:lnTo>
                    <a:pt x="362592" y="2607808"/>
                  </a:lnTo>
                  <a:lnTo>
                    <a:pt x="391380" y="2641833"/>
                  </a:lnTo>
                  <a:lnTo>
                    <a:pt x="421092" y="2675033"/>
                  </a:lnTo>
                  <a:lnTo>
                    <a:pt x="451708" y="2707389"/>
                  </a:lnTo>
                  <a:lnTo>
                    <a:pt x="483207" y="2738882"/>
                  </a:lnTo>
                  <a:lnTo>
                    <a:pt x="515571" y="2769490"/>
                  </a:lnTo>
                  <a:lnTo>
                    <a:pt x="548779" y="2799196"/>
                  </a:lnTo>
                  <a:lnTo>
                    <a:pt x="582811" y="2827978"/>
                  </a:lnTo>
                  <a:lnTo>
                    <a:pt x="617648" y="2855817"/>
                  </a:lnTo>
                  <a:lnTo>
                    <a:pt x="653271" y="2882694"/>
                  </a:lnTo>
                  <a:lnTo>
                    <a:pt x="689658" y="2908589"/>
                  </a:lnTo>
                  <a:lnTo>
                    <a:pt x="726792" y="2933481"/>
                  </a:lnTo>
                  <a:lnTo>
                    <a:pt x="764651" y="2957352"/>
                  </a:lnTo>
                  <a:lnTo>
                    <a:pt x="803216" y="2980181"/>
                  </a:lnTo>
                  <a:lnTo>
                    <a:pt x="842468" y="3001949"/>
                  </a:lnTo>
                  <a:lnTo>
                    <a:pt x="882386" y="3022636"/>
                  </a:lnTo>
                  <a:lnTo>
                    <a:pt x="922951" y="3042222"/>
                  </a:lnTo>
                  <a:lnTo>
                    <a:pt x="964144" y="3060688"/>
                  </a:lnTo>
                  <a:lnTo>
                    <a:pt x="1005943" y="3078013"/>
                  </a:lnTo>
                  <a:lnTo>
                    <a:pt x="1048331" y="3094178"/>
                  </a:lnTo>
                  <a:lnTo>
                    <a:pt x="1091286" y="3109164"/>
                  </a:lnTo>
                  <a:lnTo>
                    <a:pt x="1134789" y="3122950"/>
                  </a:lnTo>
                  <a:lnTo>
                    <a:pt x="1178821" y="3135516"/>
                  </a:lnTo>
                  <a:lnTo>
                    <a:pt x="1223362" y="3146844"/>
                  </a:lnTo>
                  <a:lnTo>
                    <a:pt x="1268391" y="3156913"/>
                  </a:lnTo>
                  <a:lnTo>
                    <a:pt x="1313889" y="3165704"/>
                  </a:lnTo>
                  <a:lnTo>
                    <a:pt x="1359837" y="3173196"/>
                  </a:lnTo>
                  <a:lnTo>
                    <a:pt x="1406215" y="3179371"/>
                  </a:lnTo>
                  <a:lnTo>
                    <a:pt x="1453003" y="3184207"/>
                  </a:lnTo>
                  <a:lnTo>
                    <a:pt x="1500180" y="3187686"/>
                  </a:lnTo>
                  <a:lnTo>
                    <a:pt x="1547729" y="3189788"/>
                  </a:lnTo>
                  <a:lnTo>
                    <a:pt x="1595628" y="3190494"/>
                  </a:lnTo>
                  <a:lnTo>
                    <a:pt x="159562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3190494"/>
                  </a:moveTo>
                  <a:lnTo>
                    <a:pt x="1547729" y="3189788"/>
                  </a:lnTo>
                  <a:lnTo>
                    <a:pt x="1500180" y="3187686"/>
                  </a:lnTo>
                  <a:lnTo>
                    <a:pt x="1453003" y="3184207"/>
                  </a:lnTo>
                  <a:lnTo>
                    <a:pt x="1406215" y="3179371"/>
                  </a:lnTo>
                  <a:lnTo>
                    <a:pt x="1359837" y="3173196"/>
                  </a:lnTo>
                  <a:lnTo>
                    <a:pt x="1313889" y="3165704"/>
                  </a:lnTo>
                  <a:lnTo>
                    <a:pt x="1268391" y="3156913"/>
                  </a:lnTo>
                  <a:lnTo>
                    <a:pt x="1223362" y="3146844"/>
                  </a:lnTo>
                  <a:lnTo>
                    <a:pt x="1178821" y="3135516"/>
                  </a:lnTo>
                  <a:lnTo>
                    <a:pt x="1134789" y="3122950"/>
                  </a:lnTo>
                  <a:lnTo>
                    <a:pt x="1091286" y="3109164"/>
                  </a:lnTo>
                  <a:lnTo>
                    <a:pt x="1048331" y="3094178"/>
                  </a:lnTo>
                  <a:lnTo>
                    <a:pt x="1005943" y="3078013"/>
                  </a:lnTo>
                  <a:lnTo>
                    <a:pt x="964144" y="3060688"/>
                  </a:lnTo>
                  <a:lnTo>
                    <a:pt x="922951" y="3042222"/>
                  </a:lnTo>
                  <a:lnTo>
                    <a:pt x="882386" y="3022636"/>
                  </a:lnTo>
                  <a:lnTo>
                    <a:pt x="842468" y="3001949"/>
                  </a:lnTo>
                  <a:lnTo>
                    <a:pt x="803216" y="2980181"/>
                  </a:lnTo>
                  <a:lnTo>
                    <a:pt x="764651" y="2957352"/>
                  </a:lnTo>
                  <a:lnTo>
                    <a:pt x="726792" y="2933481"/>
                  </a:lnTo>
                  <a:lnTo>
                    <a:pt x="689658" y="2908589"/>
                  </a:lnTo>
                  <a:lnTo>
                    <a:pt x="653271" y="2882694"/>
                  </a:lnTo>
                  <a:lnTo>
                    <a:pt x="617648" y="2855817"/>
                  </a:lnTo>
                  <a:lnTo>
                    <a:pt x="582811" y="2827978"/>
                  </a:lnTo>
                  <a:lnTo>
                    <a:pt x="548779" y="2799196"/>
                  </a:lnTo>
                  <a:lnTo>
                    <a:pt x="515571" y="2769490"/>
                  </a:lnTo>
                  <a:lnTo>
                    <a:pt x="483207" y="2738882"/>
                  </a:lnTo>
                  <a:lnTo>
                    <a:pt x="451708" y="2707389"/>
                  </a:lnTo>
                  <a:lnTo>
                    <a:pt x="421092" y="2675033"/>
                  </a:lnTo>
                  <a:lnTo>
                    <a:pt x="391380" y="2641833"/>
                  </a:lnTo>
                  <a:lnTo>
                    <a:pt x="362592" y="2607808"/>
                  </a:lnTo>
                  <a:lnTo>
                    <a:pt x="334746" y="2572979"/>
                  </a:lnTo>
                  <a:lnTo>
                    <a:pt x="307863" y="2537365"/>
                  </a:lnTo>
                  <a:lnTo>
                    <a:pt x="281963" y="2500986"/>
                  </a:lnTo>
                  <a:lnTo>
                    <a:pt x="257065" y="2463861"/>
                  </a:lnTo>
                  <a:lnTo>
                    <a:pt x="233189" y="2426011"/>
                  </a:lnTo>
                  <a:lnTo>
                    <a:pt x="210355" y="2387455"/>
                  </a:lnTo>
                  <a:lnTo>
                    <a:pt x="188583" y="2348213"/>
                  </a:lnTo>
                  <a:lnTo>
                    <a:pt x="167892" y="2308304"/>
                  </a:lnTo>
                  <a:lnTo>
                    <a:pt x="148301" y="2267749"/>
                  </a:lnTo>
                  <a:lnTo>
                    <a:pt x="129832" y="2226566"/>
                  </a:lnTo>
                  <a:lnTo>
                    <a:pt x="112503" y="2184777"/>
                  </a:lnTo>
                  <a:lnTo>
                    <a:pt x="96334" y="2142400"/>
                  </a:lnTo>
                  <a:lnTo>
                    <a:pt x="81346" y="2099456"/>
                  </a:lnTo>
                  <a:lnTo>
                    <a:pt x="67557" y="2055963"/>
                  </a:lnTo>
                  <a:lnTo>
                    <a:pt x="54988" y="2011943"/>
                  </a:lnTo>
                  <a:lnTo>
                    <a:pt x="43657" y="1967414"/>
                  </a:lnTo>
                  <a:lnTo>
                    <a:pt x="33586" y="1922396"/>
                  </a:lnTo>
                  <a:lnTo>
                    <a:pt x="24794" y="1876909"/>
                  </a:lnTo>
                  <a:lnTo>
                    <a:pt x="17300" y="1830973"/>
                  </a:lnTo>
                  <a:lnTo>
                    <a:pt x="11125" y="1784608"/>
                  </a:lnTo>
                  <a:lnTo>
                    <a:pt x="6287" y="1737833"/>
                  </a:lnTo>
                  <a:lnTo>
                    <a:pt x="2807" y="1690668"/>
                  </a:lnTo>
                  <a:lnTo>
                    <a:pt x="705" y="1643132"/>
                  </a:lnTo>
                  <a:lnTo>
                    <a:pt x="0" y="1595246"/>
                  </a:lnTo>
                  <a:lnTo>
                    <a:pt x="705" y="1547361"/>
                  </a:lnTo>
                  <a:lnTo>
                    <a:pt x="2807" y="1499825"/>
                  </a:lnTo>
                  <a:lnTo>
                    <a:pt x="6287" y="1452660"/>
                  </a:lnTo>
                  <a:lnTo>
                    <a:pt x="11125" y="1405885"/>
                  </a:lnTo>
                  <a:lnTo>
                    <a:pt x="17300" y="1359520"/>
                  </a:lnTo>
                  <a:lnTo>
                    <a:pt x="24794" y="1313584"/>
                  </a:lnTo>
                  <a:lnTo>
                    <a:pt x="33586" y="1268097"/>
                  </a:lnTo>
                  <a:lnTo>
                    <a:pt x="43657" y="1223079"/>
                  </a:lnTo>
                  <a:lnTo>
                    <a:pt x="54988" y="1178550"/>
                  </a:lnTo>
                  <a:lnTo>
                    <a:pt x="67557" y="1134530"/>
                  </a:lnTo>
                  <a:lnTo>
                    <a:pt x="81346" y="1091037"/>
                  </a:lnTo>
                  <a:lnTo>
                    <a:pt x="96334" y="1048093"/>
                  </a:lnTo>
                  <a:lnTo>
                    <a:pt x="112503" y="1005716"/>
                  </a:lnTo>
                  <a:lnTo>
                    <a:pt x="129832" y="963927"/>
                  </a:lnTo>
                  <a:lnTo>
                    <a:pt x="148301" y="922744"/>
                  </a:lnTo>
                  <a:lnTo>
                    <a:pt x="167892" y="882189"/>
                  </a:lnTo>
                  <a:lnTo>
                    <a:pt x="188583" y="842280"/>
                  </a:lnTo>
                  <a:lnTo>
                    <a:pt x="210355" y="803038"/>
                  </a:lnTo>
                  <a:lnTo>
                    <a:pt x="233189" y="764482"/>
                  </a:lnTo>
                  <a:lnTo>
                    <a:pt x="257065" y="726632"/>
                  </a:lnTo>
                  <a:lnTo>
                    <a:pt x="281963" y="689507"/>
                  </a:lnTo>
                  <a:lnTo>
                    <a:pt x="307863" y="653128"/>
                  </a:lnTo>
                  <a:lnTo>
                    <a:pt x="334746" y="617514"/>
                  </a:lnTo>
                  <a:lnTo>
                    <a:pt x="362592" y="582685"/>
                  </a:lnTo>
                  <a:lnTo>
                    <a:pt x="391380" y="548660"/>
                  </a:lnTo>
                  <a:lnTo>
                    <a:pt x="421092" y="515460"/>
                  </a:lnTo>
                  <a:lnTo>
                    <a:pt x="451708" y="483104"/>
                  </a:lnTo>
                  <a:lnTo>
                    <a:pt x="483207" y="451611"/>
                  </a:lnTo>
                  <a:lnTo>
                    <a:pt x="515571" y="421003"/>
                  </a:lnTo>
                  <a:lnTo>
                    <a:pt x="548779" y="391297"/>
                  </a:lnTo>
                  <a:lnTo>
                    <a:pt x="582811" y="362515"/>
                  </a:lnTo>
                  <a:lnTo>
                    <a:pt x="617648" y="334676"/>
                  </a:lnTo>
                  <a:lnTo>
                    <a:pt x="653271" y="307799"/>
                  </a:lnTo>
                  <a:lnTo>
                    <a:pt x="689658" y="281904"/>
                  </a:lnTo>
                  <a:lnTo>
                    <a:pt x="726792" y="257012"/>
                  </a:lnTo>
                  <a:lnTo>
                    <a:pt x="764651" y="233141"/>
                  </a:lnTo>
                  <a:lnTo>
                    <a:pt x="803216" y="210312"/>
                  </a:lnTo>
                  <a:lnTo>
                    <a:pt x="842468" y="188544"/>
                  </a:lnTo>
                  <a:lnTo>
                    <a:pt x="882386" y="167857"/>
                  </a:lnTo>
                  <a:lnTo>
                    <a:pt x="922951" y="148271"/>
                  </a:lnTo>
                  <a:lnTo>
                    <a:pt x="964144" y="129805"/>
                  </a:lnTo>
                  <a:lnTo>
                    <a:pt x="1005943" y="112480"/>
                  </a:lnTo>
                  <a:lnTo>
                    <a:pt x="1048331" y="96315"/>
                  </a:lnTo>
                  <a:lnTo>
                    <a:pt x="1091286" y="81329"/>
                  </a:lnTo>
                  <a:lnTo>
                    <a:pt x="1134789" y="67543"/>
                  </a:lnTo>
                  <a:lnTo>
                    <a:pt x="1178821" y="54977"/>
                  </a:lnTo>
                  <a:lnTo>
                    <a:pt x="1223362" y="43649"/>
                  </a:lnTo>
                  <a:lnTo>
                    <a:pt x="1268391" y="33580"/>
                  </a:lnTo>
                  <a:lnTo>
                    <a:pt x="1313889" y="24789"/>
                  </a:lnTo>
                  <a:lnTo>
                    <a:pt x="1359837" y="17297"/>
                  </a:lnTo>
                  <a:lnTo>
                    <a:pt x="1406215" y="11122"/>
                  </a:lnTo>
                  <a:lnTo>
                    <a:pt x="1453003" y="6286"/>
                  </a:lnTo>
                  <a:lnTo>
                    <a:pt x="1500180" y="2807"/>
                  </a:lnTo>
                  <a:lnTo>
                    <a:pt x="1547729" y="705"/>
                  </a:lnTo>
                  <a:lnTo>
                    <a:pt x="1595628" y="0"/>
                  </a:lnTo>
                  <a:lnTo>
                    <a:pt x="1595628" y="1595246"/>
                  </a:lnTo>
                  <a:lnTo>
                    <a:pt x="1595628" y="319049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1327" y="3034665"/>
              <a:ext cx="1260475" cy="2521585"/>
            </a:xfrm>
            <a:custGeom>
              <a:avLst/>
              <a:gdLst/>
              <a:ahLst/>
              <a:cxnLst/>
              <a:rect l="l" t="t" r="r" b="b"/>
              <a:pathLst>
                <a:path w="1260475" h="2521585">
                  <a:moveTo>
                    <a:pt x="1260348" y="0"/>
                  </a:moveTo>
                  <a:lnTo>
                    <a:pt x="1212003" y="910"/>
                  </a:lnTo>
                  <a:lnTo>
                    <a:pt x="1164118" y="3619"/>
                  </a:lnTo>
                  <a:lnTo>
                    <a:pt x="1116727" y="8094"/>
                  </a:lnTo>
                  <a:lnTo>
                    <a:pt x="1069861" y="14303"/>
                  </a:lnTo>
                  <a:lnTo>
                    <a:pt x="1023554" y="22213"/>
                  </a:lnTo>
                  <a:lnTo>
                    <a:pt x="977837" y="31791"/>
                  </a:lnTo>
                  <a:lnTo>
                    <a:pt x="932744" y="43004"/>
                  </a:lnTo>
                  <a:lnTo>
                    <a:pt x="888307" y="55821"/>
                  </a:lnTo>
                  <a:lnTo>
                    <a:pt x="844560" y="70208"/>
                  </a:lnTo>
                  <a:lnTo>
                    <a:pt x="801533" y="86132"/>
                  </a:lnTo>
                  <a:lnTo>
                    <a:pt x="759261" y="103562"/>
                  </a:lnTo>
                  <a:lnTo>
                    <a:pt x="717775" y="122464"/>
                  </a:lnTo>
                  <a:lnTo>
                    <a:pt x="677109" y="142807"/>
                  </a:lnTo>
                  <a:lnTo>
                    <a:pt x="637295" y="164556"/>
                  </a:lnTo>
                  <a:lnTo>
                    <a:pt x="598366" y="187680"/>
                  </a:lnTo>
                  <a:lnTo>
                    <a:pt x="560353" y="212146"/>
                  </a:lnTo>
                  <a:lnTo>
                    <a:pt x="523291" y="237921"/>
                  </a:lnTo>
                  <a:lnTo>
                    <a:pt x="487211" y="264972"/>
                  </a:lnTo>
                  <a:lnTo>
                    <a:pt x="452147" y="293268"/>
                  </a:lnTo>
                  <a:lnTo>
                    <a:pt x="418130" y="322775"/>
                  </a:lnTo>
                  <a:lnTo>
                    <a:pt x="385194" y="353461"/>
                  </a:lnTo>
                  <a:lnTo>
                    <a:pt x="353370" y="385293"/>
                  </a:lnTo>
                  <a:lnTo>
                    <a:pt x="322693" y="418239"/>
                  </a:lnTo>
                  <a:lnTo>
                    <a:pt x="293194" y="452265"/>
                  </a:lnTo>
                  <a:lnTo>
                    <a:pt x="264906" y="487340"/>
                  </a:lnTo>
                  <a:lnTo>
                    <a:pt x="237861" y="523430"/>
                  </a:lnTo>
                  <a:lnTo>
                    <a:pt x="212093" y="560504"/>
                  </a:lnTo>
                  <a:lnTo>
                    <a:pt x="187633" y="598527"/>
                  </a:lnTo>
                  <a:lnTo>
                    <a:pt x="164515" y="637468"/>
                  </a:lnTo>
                  <a:lnTo>
                    <a:pt x="142772" y="677295"/>
                  </a:lnTo>
                  <a:lnTo>
                    <a:pt x="122435" y="717973"/>
                  </a:lnTo>
                  <a:lnTo>
                    <a:pt x="103537" y="759472"/>
                  </a:lnTo>
                  <a:lnTo>
                    <a:pt x="86112" y="801758"/>
                  </a:lnTo>
                  <a:lnTo>
                    <a:pt x="70191" y="844798"/>
                  </a:lnTo>
                  <a:lnTo>
                    <a:pt x="55808" y="888560"/>
                  </a:lnTo>
                  <a:lnTo>
                    <a:pt x="42994" y="933011"/>
                  </a:lnTo>
                  <a:lnTo>
                    <a:pt x="31783" y="978119"/>
                  </a:lnTo>
                  <a:lnTo>
                    <a:pt x="22207" y="1023851"/>
                  </a:lnTo>
                  <a:lnTo>
                    <a:pt x="14300" y="1070174"/>
                  </a:lnTo>
                  <a:lnTo>
                    <a:pt x="8092" y="1117056"/>
                  </a:lnTo>
                  <a:lnTo>
                    <a:pt x="3618" y="1164465"/>
                  </a:lnTo>
                  <a:lnTo>
                    <a:pt x="910" y="1212366"/>
                  </a:lnTo>
                  <a:lnTo>
                    <a:pt x="0" y="1260729"/>
                  </a:lnTo>
                  <a:lnTo>
                    <a:pt x="910" y="1309091"/>
                  </a:lnTo>
                  <a:lnTo>
                    <a:pt x="3618" y="1356992"/>
                  </a:lnTo>
                  <a:lnTo>
                    <a:pt x="8092" y="1404401"/>
                  </a:lnTo>
                  <a:lnTo>
                    <a:pt x="14300" y="1451283"/>
                  </a:lnTo>
                  <a:lnTo>
                    <a:pt x="22207" y="1497606"/>
                  </a:lnTo>
                  <a:lnTo>
                    <a:pt x="31783" y="1543338"/>
                  </a:lnTo>
                  <a:lnTo>
                    <a:pt x="42994" y="1588446"/>
                  </a:lnTo>
                  <a:lnTo>
                    <a:pt x="55808" y="1632897"/>
                  </a:lnTo>
                  <a:lnTo>
                    <a:pt x="70191" y="1676659"/>
                  </a:lnTo>
                  <a:lnTo>
                    <a:pt x="86112" y="1719699"/>
                  </a:lnTo>
                  <a:lnTo>
                    <a:pt x="103537" y="1761985"/>
                  </a:lnTo>
                  <a:lnTo>
                    <a:pt x="122435" y="1803484"/>
                  </a:lnTo>
                  <a:lnTo>
                    <a:pt x="142772" y="1844162"/>
                  </a:lnTo>
                  <a:lnTo>
                    <a:pt x="164515" y="1883989"/>
                  </a:lnTo>
                  <a:lnTo>
                    <a:pt x="187633" y="1922930"/>
                  </a:lnTo>
                  <a:lnTo>
                    <a:pt x="212093" y="1960953"/>
                  </a:lnTo>
                  <a:lnTo>
                    <a:pt x="237861" y="1998027"/>
                  </a:lnTo>
                  <a:lnTo>
                    <a:pt x="264906" y="2034117"/>
                  </a:lnTo>
                  <a:lnTo>
                    <a:pt x="293194" y="2069192"/>
                  </a:lnTo>
                  <a:lnTo>
                    <a:pt x="322693" y="2103218"/>
                  </a:lnTo>
                  <a:lnTo>
                    <a:pt x="353370" y="2136164"/>
                  </a:lnTo>
                  <a:lnTo>
                    <a:pt x="385194" y="2167996"/>
                  </a:lnTo>
                  <a:lnTo>
                    <a:pt x="418130" y="2198682"/>
                  </a:lnTo>
                  <a:lnTo>
                    <a:pt x="452147" y="2228189"/>
                  </a:lnTo>
                  <a:lnTo>
                    <a:pt x="487211" y="2256485"/>
                  </a:lnTo>
                  <a:lnTo>
                    <a:pt x="523291" y="2283536"/>
                  </a:lnTo>
                  <a:lnTo>
                    <a:pt x="560353" y="2309311"/>
                  </a:lnTo>
                  <a:lnTo>
                    <a:pt x="598366" y="2333777"/>
                  </a:lnTo>
                  <a:lnTo>
                    <a:pt x="637295" y="2356901"/>
                  </a:lnTo>
                  <a:lnTo>
                    <a:pt x="677109" y="2378650"/>
                  </a:lnTo>
                  <a:lnTo>
                    <a:pt x="717775" y="2398993"/>
                  </a:lnTo>
                  <a:lnTo>
                    <a:pt x="759261" y="2417895"/>
                  </a:lnTo>
                  <a:lnTo>
                    <a:pt x="801533" y="2435325"/>
                  </a:lnTo>
                  <a:lnTo>
                    <a:pt x="844560" y="2451249"/>
                  </a:lnTo>
                  <a:lnTo>
                    <a:pt x="888307" y="2465636"/>
                  </a:lnTo>
                  <a:lnTo>
                    <a:pt x="932744" y="2478453"/>
                  </a:lnTo>
                  <a:lnTo>
                    <a:pt x="977837" y="2489666"/>
                  </a:lnTo>
                  <a:lnTo>
                    <a:pt x="1023554" y="2499244"/>
                  </a:lnTo>
                  <a:lnTo>
                    <a:pt x="1069861" y="2507154"/>
                  </a:lnTo>
                  <a:lnTo>
                    <a:pt x="1116727" y="2513363"/>
                  </a:lnTo>
                  <a:lnTo>
                    <a:pt x="1164118" y="2517838"/>
                  </a:lnTo>
                  <a:lnTo>
                    <a:pt x="1212003" y="2520547"/>
                  </a:lnTo>
                  <a:lnTo>
                    <a:pt x="1260348" y="2521458"/>
                  </a:lnTo>
                  <a:lnTo>
                    <a:pt x="1260348" y="0"/>
                  </a:lnTo>
                  <a:close/>
                </a:path>
              </a:pathLst>
            </a:custGeom>
            <a:solidFill>
              <a:srgbClr val="47D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1327" y="3034665"/>
              <a:ext cx="1260475" cy="2521585"/>
            </a:xfrm>
            <a:custGeom>
              <a:avLst/>
              <a:gdLst/>
              <a:ahLst/>
              <a:cxnLst/>
              <a:rect l="l" t="t" r="r" b="b"/>
              <a:pathLst>
                <a:path w="1260475" h="2521585">
                  <a:moveTo>
                    <a:pt x="1260348" y="2521458"/>
                  </a:moveTo>
                  <a:lnTo>
                    <a:pt x="1212003" y="2520547"/>
                  </a:lnTo>
                  <a:lnTo>
                    <a:pt x="1164118" y="2517838"/>
                  </a:lnTo>
                  <a:lnTo>
                    <a:pt x="1116727" y="2513363"/>
                  </a:lnTo>
                  <a:lnTo>
                    <a:pt x="1069861" y="2507154"/>
                  </a:lnTo>
                  <a:lnTo>
                    <a:pt x="1023554" y="2499244"/>
                  </a:lnTo>
                  <a:lnTo>
                    <a:pt x="977837" y="2489666"/>
                  </a:lnTo>
                  <a:lnTo>
                    <a:pt x="932744" y="2478453"/>
                  </a:lnTo>
                  <a:lnTo>
                    <a:pt x="888307" y="2465636"/>
                  </a:lnTo>
                  <a:lnTo>
                    <a:pt x="844560" y="2451249"/>
                  </a:lnTo>
                  <a:lnTo>
                    <a:pt x="801533" y="2435325"/>
                  </a:lnTo>
                  <a:lnTo>
                    <a:pt x="759261" y="2417895"/>
                  </a:lnTo>
                  <a:lnTo>
                    <a:pt x="717775" y="2398993"/>
                  </a:lnTo>
                  <a:lnTo>
                    <a:pt x="677109" y="2378650"/>
                  </a:lnTo>
                  <a:lnTo>
                    <a:pt x="637295" y="2356901"/>
                  </a:lnTo>
                  <a:lnTo>
                    <a:pt x="598366" y="2333777"/>
                  </a:lnTo>
                  <a:lnTo>
                    <a:pt x="560353" y="2309311"/>
                  </a:lnTo>
                  <a:lnTo>
                    <a:pt x="523291" y="2283536"/>
                  </a:lnTo>
                  <a:lnTo>
                    <a:pt x="487211" y="2256485"/>
                  </a:lnTo>
                  <a:lnTo>
                    <a:pt x="452147" y="2228189"/>
                  </a:lnTo>
                  <a:lnTo>
                    <a:pt x="418130" y="2198682"/>
                  </a:lnTo>
                  <a:lnTo>
                    <a:pt x="385194" y="2167996"/>
                  </a:lnTo>
                  <a:lnTo>
                    <a:pt x="353370" y="2136164"/>
                  </a:lnTo>
                  <a:lnTo>
                    <a:pt x="322693" y="2103218"/>
                  </a:lnTo>
                  <a:lnTo>
                    <a:pt x="293194" y="2069192"/>
                  </a:lnTo>
                  <a:lnTo>
                    <a:pt x="264906" y="2034117"/>
                  </a:lnTo>
                  <a:lnTo>
                    <a:pt x="237861" y="1998027"/>
                  </a:lnTo>
                  <a:lnTo>
                    <a:pt x="212093" y="1960953"/>
                  </a:lnTo>
                  <a:lnTo>
                    <a:pt x="187633" y="1922930"/>
                  </a:lnTo>
                  <a:lnTo>
                    <a:pt x="164515" y="1883989"/>
                  </a:lnTo>
                  <a:lnTo>
                    <a:pt x="142772" y="1844162"/>
                  </a:lnTo>
                  <a:lnTo>
                    <a:pt x="122435" y="1803484"/>
                  </a:lnTo>
                  <a:lnTo>
                    <a:pt x="103537" y="1761985"/>
                  </a:lnTo>
                  <a:lnTo>
                    <a:pt x="86112" y="1719699"/>
                  </a:lnTo>
                  <a:lnTo>
                    <a:pt x="70191" y="1676659"/>
                  </a:lnTo>
                  <a:lnTo>
                    <a:pt x="55808" y="1632897"/>
                  </a:lnTo>
                  <a:lnTo>
                    <a:pt x="42994" y="1588446"/>
                  </a:lnTo>
                  <a:lnTo>
                    <a:pt x="31783" y="1543338"/>
                  </a:lnTo>
                  <a:lnTo>
                    <a:pt x="22207" y="1497606"/>
                  </a:lnTo>
                  <a:lnTo>
                    <a:pt x="14300" y="1451283"/>
                  </a:lnTo>
                  <a:lnTo>
                    <a:pt x="8092" y="1404401"/>
                  </a:lnTo>
                  <a:lnTo>
                    <a:pt x="3618" y="1356992"/>
                  </a:lnTo>
                  <a:lnTo>
                    <a:pt x="910" y="1309091"/>
                  </a:lnTo>
                  <a:lnTo>
                    <a:pt x="0" y="1260729"/>
                  </a:lnTo>
                  <a:lnTo>
                    <a:pt x="910" y="1212366"/>
                  </a:lnTo>
                  <a:lnTo>
                    <a:pt x="3618" y="1164465"/>
                  </a:lnTo>
                  <a:lnTo>
                    <a:pt x="8092" y="1117056"/>
                  </a:lnTo>
                  <a:lnTo>
                    <a:pt x="14300" y="1070174"/>
                  </a:lnTo>
                  <a:lnTo>
                    <a:pt x="22207" y="1023851"/>
                  </a:lnTo>
                  <a:lnTo>
                    <a:pt x="31783" y="978119"/>
                  </a:lnTo>
                  <a:lnTo>
                    <a:pt x="42994" y="933011"/>
                  </a:lnTo>
                  <a:lnTo>
                    <a:pt x="55808" y="888560"/>
                  </a:lnTo>
                  <a:lnTo>
                    <a:pt x="70191" y="844798"/>
                  </a:lnTo>
                  <a:lnTo>
                    <a:pt x="86112" y="801758"/>
                  </a:lnTo>
                  <a:lnTo>
                    <a:pt x="103537" y="759472"/>
                  </a:lnTo>
                  <a:lnTo>
                    <a:pt x="122435" y="717973"/>
                  </a:lnTo>
                  <a:lnTo>
                    <a:pt x="142772" y="677295"/>
                  </a:lnTo>
                  <a:lnTo>
                    <a:pt x="164515" y="637468"/>
                  </a:lnTo>
                  <a:lnTo>
                    <a:pt x="187633" y="598527"/>
                  </a:lnTo>
                  <a:lnTo>
                    <a:pt x="212093" y="560504"/>
                  </a:lnTo>
                  <a:lnTo>
                    <a:pt x="237861" y="523430"/>
                  </a:lnTo>
                  <a:lnTo>
                    <a:pt x="264906" y="487340"/>
                  </a:lnTo>
                  <a:lnTo>
                    <a:pt x="293194" y="452265"/>
                  </a:lnTo>
                  <a:lnTo>
                    <a:pt x="322693" y="418239"/>
                  </a:lnTo>
                  <a:lnTo>
                    <a:pt x="353370" y="385293"/>
                  </a:lnTo>
                  <a:lnTo>
                    <a:pt x="385194" y="353461"/>
                  </a:lnTo>
                  <a:lnTo>
                    <a:pt x="418130" y="322775"/>
                  </a:lnTo>
                  <a:lnTo>
                    <a:pt x="452147" y="293268"/>
                  </a:lnTo>
                  <a:lnTo>
                    <a:pt x="487211" y="264972"/>
                  </a:lnTo>
                  <a:lnTo>
                    <a:pt x="523291" y="237921"/>
                  </a:lnTo>
                  <a:lnTo>
                    <a:pt x="560353" y="212146"/>
                  </a:lnTo>
                  <a:lnTo>
                    <a:pt x="598366" y="187680"/>
                  </a:lnTo>
                  <a:lnTo>
                    <a:pt x="637295" y="164556"/>
                  </a:lnTo>
                  <a:lnTo>
                    <a:pt x="677109" y="142807"/>
                  </a:lnTo>
                  <a:lnTo>
                    <a:pt x="717775" y="122464"/>
                  </a:lnTo>
                  <a:lnTo>
                    <a:pt x="759261" y="103562"/>
                  </a:lnTo>
                  <a:lnTo>
                    <a:pt x="801533" y="86132"/>
                  </a:lnTo>
                  <a:lnTo>
                    <a:pt x="844560" y="70208"/>
                  </a:lnTo>
                  <a:lnTo>
                    <a:pt x="888307" y="55821"/>
                  </a:lnTo>
                  <a:lnTo>
                    <a:pt x="932744" y="43004"/>
                  </a:lnTo>
                  <a:lnTo>
                    <a:pt x="977837" y="31791"/>
                  </a:lnTo>
                  <a:lnTo>
                    <a:pt x="1023554" y="22213"/>
                  </a:lnTo>
                  <a:lnTo>
                    <a:pt x="1069861" y="14303"/>
                  </a:lnTo>
                  <a:lnTo>
                    <a:pt x="1116727" y="8094"/>
                  </a:lnTo>
                  <a:lnTo>
                    <a:pt x="1164118" y="3619"/>
                  </a:lnTo>
                  <a:lnTo>
                    <a:pt x="1212003" y="910"/>
                  </a:lnTo>
                  <a:lnTo>
                    <a:pt x="1260348" y="0"/>
                  </a:lnTo>
                  <a:lnTo>
                    <a:pt x="1260348" y="1260729"/>
                  </a:lnTo>
                  <a:lnTo>
                    <a:pt x="1260348" y="252145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6607" y="3545205"/>
              <a:ext cx="925194" cy="1851025"/>
            </a:xfrm>
            <a:custGeom>
              <a:avLst/>
              <a:gdLst/>
              <a:ahLst/>
              <a:cxnLst/>
              <a:rect l="l" t="t" r="r" b="b"/>
              <a:pathLst>
                <a:path w="925194" h="1851025">
                  <a:moveTo>
                    <a:pt x="925068" y="0"/>
                  </a:moveTo>
                  <a:lnTo>
                    <a:pt x="877462" y="1204"/>
                  </a:lnTo>
                  <a:lnTo>
                    <a:pt x="830481" y="4777"/>
                  </a:lnTo>
                  <a:lnTo>
                    <a:pt x="784184" y="10661"/>
                  </a:lnTo>
                  <a:lnTo>
                    <a:pt x="738628" y="18799"/>
                  </a:lnTo>
                  <a:lnTo>
                    <a:pt x="693872" y="29131"/>
                  </a:lnTo>
                  <a:lnTo>
                    <a:pt x="649973" y="41600"/>
                  </a:lnTo>
                  <a:lnTo>
                    <a:pt x="606990" y="56148"/>
                  </a:lnTo>
                  <a:lnTo>
                    <a:pt x="564981" y="72717"/>
                  </a:lnTo>
                  <a:lnTo>
                    <a:pt x="524004" y="91248"/>
                  </a:lnTo>
                  <a:lnTo>
                    <a:pt x="484116" y="111683"/>
                  </a:lnTo>
                  <a:lnTo>
                    <a:pt x="445377" y="133965"/>
                  </a:lnTo>
                  <a:lnTo>
                    <a:pt x="407844" y="158035"/>
                  </a:lnTo>
                  <a:lnTo>
                    <a:pt x="371576" y="183835"/>
                  </a:lnTo>
                  <a:lnTo>
                    <a:pt x="336630" y="211307"/>
                  </a:lnTo>
                  <a:lnTo>
                    <a:pt x="303065" y="240392"/>
                  </a:lnTo>
                  <a:lnTo>
                    <a:pt x="270938" y="271033"/>
                  </a:lnTo>
                  <a:lnTo>
                    <a:pt x="240308" y="303172"/>
                  </a:lnTo>
                  <a:lnTo>
                    <a:pt x="211234" y="336751"/>
                  </a:lnTo>
                  <a:lnTo>
                    <a:pt x="183772" y="371710"/>
                  </a:lnTo>
                  <a:lnTo>
                    <a:pt x="157981" y="407993"/>
                  </a:lnTo>
                  <a:lnTo>
                    <a:pt x="133920" y="445541"/>
                  </a:lnTo>
                  <a:lnTo>
                    <a:pt x="111646" y="484296"/>
                  </a:lnTo>
                  <a:lnTo>
                    <a:pt x="91218" y="524200"/>
                  </a:lnTo>
                  <a:lnTo>
                    <a:pt x="72693" y="565195"/>
                  </a:lnTo>
                  <a:lnTo>
                    <a:pt x="56130" y="607223"/>
                  </a:lnTo>
                  <a:lnTo>
                    <a:pt x="41587" y="650225"/>
                  </a:lnTo>
                  <a:lnTo>
                    <a:pt x="29122" y="694143"/>
                  </a:lnTo>
                  <a:lnTo>
                    <a:pt x="18793" y="738920"/>
                  </a:lnTo>
                  <a:lnTo>
                    <a:pt x="10658" y="784497"/>
                  </a:lnTo>
                  <a:lnTo>
                    <a:pt x="4775" y="830816"/>
                  </a:lnTo>
                  <a:lnTo>
                    <a:pt x="1203" y="877819"/>
                  </a:lnTo>
                  <a:lnTo>
                    <a:pt x="0" y="925449"/>
                  </a:lnTo>
                  <a:lnTo>
                    <a:pt x="1203" y="973066"/>
                  </a:lnTo>
                  <a:lnTo>
                    <a:pt x="4775" y="1020060"/>
                  </a:lnTo>
                  <a:lnTo>
                    <a:pt x="10658" y="1066371"/>
                  </a:lnTo>
                  <a:lnTo>
                    <a:pt x="18793" y="1111941"/>
                  </a:lnTo>
                  <a:lnTo>
                    <a:pt x="29122" y="1156711"/>
                  </a:lnTo>
                  <a:lnTo>
                    <a:pt x="41587" y="1200625"/>
                  </a:lnTo>
                  <a:lnTo>
                    <a:pt x="56130" y="1243624"/>
                  </a:lnTo>
                  <a:lnTo>
                    <a:pt x="72693" y="1285648"/>
                  </a:lnTo>
                  <a:lnTo>
                    <a:pt x="91218" y="1326641"/>
                  </a:lnTo>
                  <a:lnTo>
                    <a:pt x="111646" y="1366544"/>
                  </a:lnTo>
                  <a:lnTo>
                    <a:pt x="133920" y="1405299"/>
                  </a:lnTo>
                  <a:lnTo>
                    <a:pt x="157981" y="1442848"/>
                  </a:lnTo>
                  <a:lnTo>
                    <a:pt x="183772" y="1479132"/>
                  </a:lnTo>
                  <a:lnTo>
                    <a:pt x="211234" y="1514094"/>
                  </a:lnTo>
                  <a:lnTo>
                    <a:pt x="240308" y="1547674"/>
                  </a:lnTo>
                  <a:lnTo>
                    <a:pt x="270938" y="1579816"/>
                  </a:lnTo>
                  <a:lnTo>
                    <a:pt x="303065" y="1610460"/>
                  </a:lnTo>
                  <a:lnTo>
                    <a:pt x="336630" y="1639549"/>
                  </a:lnTo>
                  <a:lnTo>
                    <a:pt x="371576" y="1667025"/>
                  </a:lnTo>
                  <a:lnTo>
                    <a:pt x="407844" y="1692829"/>
                  </a:lnTo>
                  <a:lnTo>
                    <a:pt x="445377" y="1716902"/>
                  </a:lnTo>
                  <a:lnTo>
                    <a:pt x="484116" y="1739188"/>
                  </a:lnTo>
                  <a:lnTo>
                    <a:pt x="524004" y="1759627"/>
                  </a:lnTo>
                  <a:lnTo>
                    <a:pt x="564981" y="1778162"/>
                  </a:lnTo>
                  <a:lnTo>
                    <a:pt x="606990" y="1794734"/>
                  </a:lnTo>
                  <a:lnTo>
                    <a:pt x="649973" y="1809286"/>
                  </a:lnTo>
                  <a:lnTo>
                    <a:pt x="693872" y="1821758"/>
                  </a:lnTo>
                  <a:lnTo>
                    <a:pt x="738628" y="1832093"/>
                  </a:lnTo>
                  <a:lnTo>
                    <a:pt x="784184" y="1840233"/>
                  </a:lnTo>
                  <a:lnTo>
                    <a:pt x="830481" y="1846119"/>
                  </a:lnTo>
                  <a:lnTo>
                    <a:pt x="877462" y="1849693"/>
                  </a:lnTo>
                  <a:lnTo>
                    <a:pt x="925068" y="1850898"/>
                  </a:lnTo>
                  <a:lnTo>
                    <a:pt x="925068" y="0"/>
                  </a:lnTo>
                  <a:close/>
                </a:path>
              </a:pathLst>
            </a:custGeom>
            <a:solidFill>
              <a:srgbClr val="5FE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6607" y="3545205"/>
              <a:ext cx="925194" cy="1851025"/>
            </a:xfrm>
            <a:custGeom>
              <a:avLst/>
              <a:gdLst/>
              <a:ahLst/>
              <a:cxnLst/>
              <a:rect l="l" t="t" r="r" b="b"/>
              <a:pathLst>
                <a:path w="925194" h="1851025">
                  <a:moveTo>
                    <a:pt x="925068" y="1850898"/>
                  </a:moveTo>
                  <a:lnTo>
                    <a:pt x="877462" y="1849693"/>
                  </a:lnTo>
                  <a:lnTo>
                    <a:pt x="830481" y="1846119"/>
                  </a:lnTo>
                  <a:lnTo>
                    <a:pt x="784184" y="1840233"/>
                  </a:lnTo>
                  <a:lnTo>
                    <a:pt x="738628" y="1832093"/>
                  </a:lnTo>
                  <a:lnTo>
                    <a:pt x="693872" y="1821758"/>
                  </a:lnTo>
                  <a:lnTo>
                    <a:pt x="649973" y="1809286"/>
                  </a:lnTo>
                  <a:lnTo>
                    <a:pt x="606990" y="1794734"/>
                  </a:lnTo>
                  <a:lnTo>
                    <a:pt x="564981" y="1778162"/>
                  </a:lnTo>
                  <a:lnTo>
                    <a:pt x="524004" y="1759627"/>
                  </a:lnTo>
                  <a:lnTo>
                    <a:pt x="484116" y="1739188"/>
                  </a:lnTo>
                  <a:lnTo>
                    <a:pt x="445377" y="1716902"/>
                  </a:lnTo>
                  <a:lnTo>
                    <a:pt x="407844" y="1692829"/>
                  </a:lnTo>
                  <a:lnTo>
                    <a:pt x="371576" y="1667025"/>
                  </a:lnTo>
                  <a:lnTo>
                    <a:pt x="336630" y="1639549"/>
                  </a:lnTo>
                  <a:lnTo>
                    <a:pt x="303065" y="1610460"/>
                  </a:lnTo>
                  <a:lnTo>
                    <a:pt x="270938" y="1579816"/>
                  </a:lnTo>
                  <a:lnTo>
                    <a:pt x="240308" y="1547674"/>
                  </a:lnTo>
                  <a:lnTo>
                    <a:pt x="211234" y="1514094"/>
                  </a:lnTo>
                  <a:lnTo>
                    <a:pt x="183772" y="1479132"/>
                  </a:lnTo>
                  <a:lnTo>
                    <a:pt x="157981" y="1442848"/>
                  </a:lnTo>
                  <a:lnTo>
                    <a:pt x="133920" y="1405299"/>
                  </a:lnTo>
                  <a:lnTo>
                    <a:pt x="111646" y="1366544"/>
                  </a:lnTo>
                  <a:lnTo>
                    <a:pt x="91218" y="1326641"/>
                  </a:lnTo>
                  <a:lnTo>
                    <a:pt x="72693" y="1285648"/>
                  </a:lnTo>
                  <a:lnTo>
                    <a:pt x="56130" y="1243624"/>
                  </a:lnTo>
                  <a:lnTo>
                    <a:pt x="41587" y="1200625"/>
                  </a:lnTo>
                  <a:lnTo>
                    <a:pt x="29122" y="1156711"/>
                  </a:lnTo>
                  <a:lnTo>
                    <a:pt x="18793" y="1111941"/>
                  </a:lnTo>
                  <a:lnTo>
                    <a:pt x="10658" y="1066371"/>
                  </a:lnTo>
                  <a:lnTo>
                    <a:pt x="4775" y="1020060"/>
                  </a:lnTo>
                  <a:lnTo>
                    <a:pt x="1203" y="973066"/>
                  </a:lnTo>
                  <a:lnTo>
                    <a:pt x="0" y="925449"/>
                  </a:lnTo>
                  <a:lnTo>
                    <a:pt x="1203" y="877819"/>
                  </a:lnTo>
                  <a:lnTo>
                    <a:pt x="4775" y="830816"/>
                  </a:lnTo>
                  <a:lnTo>
                    <a:pt x="10658" y="784497"/>
                  </a:lnTo>
                  <a:lnTo>
                    <a:pt x="18793" y="738920"/>
                  </a:lnTo>
                  <a:lnTo>
                    <a:pt x="29122" y="694143"/>
                  </a:lnTo>
                  <a:lnTo>
                    <a:pt x="41587" y="650225"/>
                  </a:lnTo>
                  <a:lnTo>
                    <a:pt x="56130" y="607223"/>
                  </a:lnTo>
                  <a:lnTo>
                    <a:pt x="72693" y="565195"/>
                  </a:lnTo>
                  <a:lnTo>
                    <a:pt x="91218" y="524200"/>
                  </a:lnTo>
                  <a:lnTo>
                    <a:pt x="111646" y="484296"/>
                  </a:lnTo>
                  <a:lnTo>
                    <a:pt x="133920" y="445541"/>
                  </a:lnTo>
                  <a:lnTo>
                    <a:pt x="157981" y="407993"/>
                  </a:lnTo>
                  <a:lnTo>
                    <a:pt x="183772" y="371710"/>
                  </a:lnTo>
                  <a:lnTo>
                    <a:pt x="211234" y="336751"/>
                  </a:lnTo>
                  <a:lnTo>
                    <a:pt x="240308" y="303172"/>
                  </a:lnTo>
                  <a:lnTo>
                    <a:pt x="270938" y="271033"/>
                  </a:lnTo>
                  <a:lnTo>
                    <a:pt x="303065" y="240392"/>
                  </a:lnTo>
                  <a:lnTo>
                    <a:pt x="336630" y="211307"/>
                  </a:lnTo>
                  <a:lnTo>
                    <a:pt x="371576" y="183835"/>
                  </a:lnTo>
                  <a:lnTo>
                    <a:pt x="407844" y="158035"/>
                  </a:lnTo>
                  <a:lnTo>
                    <a:pt x="445377" y="133965"/>
                  </a:lnTo>
                  <a:lnTo>
                    <a:pt x="484116" y="111683"/>
                  </a:lnTo>
                  <a:lnTo>
                    <a:pt x="524004" y="91248"/>
                  </a:lnTo>
                  <a:lnTo>
                    <a:pt x="564981" y="72717"/>
                  </a:lnTo>
                  <a:lnTo>
                    <a:pt x="606990" y="56148"/>
                  </a:lnTo>
                  <a:lnTo>
                    <a:pt x="649973" y="41600"/>
                  </a:lnTo>
                  <a:lnTo>
                    <a:pt x="693872" y="29131"/>
                  </a:lnTo>
                  <a:lnTo>
                    <a:pt x="738628" y="18799"/>
                  </a:lnTo>
                  <a:lnTo>
                    <a:pt x="784184" y="10661"/>
                  </a:lnTo>
                  <a:lnTo>
                    <a:pt x="830481" y="4777"/>
                  </a:lnTo>
                  <a:lnTo>
                    <a:pt x="877462" y="1204"/>
                  </a:lnTo>
                  <a:lnTo>
                    <a:pt x="925068" y="0"/>
                  </a:lnTo>
                  <a:lnTo>
                    <a:pt x="925068" y="925449"/>
                  </a:lnTo>
                  <a:lnTo>
                    <a:pt x="925068" y="185089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81124" y="4056507"/>
              <a:ext cx="590550" cy="1180465"/>
            </a:xfrm>
            <a:custGeom>
              <a:avLst/>
              <a:gdLst/>
              <a:ahLst/>
              <a:cxnLst/>
              <a:rect l="l" t="t" r="r" b="b"/>
              <a:pathLst>
                <a:path w="590550" h="1180464">
                  <a:moveTo>
                    <a:pt x="590550" y="0"/>
                  </a:moveTo>
                  <a:lnTo>
                    <a:pt x="542117" y="1956"/>
                  </a:lnTo>
                  <a:lnTo>
                    <a:pt x="494763" y="7725"/>
                  </a:lnTo>
                  <a:lnTo>
                    <a:pt x="448639" y="17155"/>
                  </a:lnTo>
                  <a:lnTo>
                    <a:pt x="403896" y="30092"/>
                  </a:lnTo>
                  <a:lnTo>
                    <a:pt x="360687" y="46386"/>
                  </a:lnTo>
                  <a:lnTo>
                    <a:pt x="319165" y="65884"/>
                  </a:lnTo>
                  <a:lnTo>
                    <a:pt x="279480" y="88435"/>
                  </a:lnTo>
                  <a:lnTo>
                    <a:pt x="241785" y="113885"/>
                  </a:lnTo>
                  <a:lnTo>
                    <a:pt x="206232" y="142084"/>
                  </a:lnTo>
                  <a:lnTo>
                    <a:pt x="172974" y="172878"/>
                  </a:lnTo>
                  <a:lnTo>
                    <a:pt x="142161" y="206117"/>
                  </a:lnTo>
                  <a:lnTo>
                    <a:pt x="113946" y="241648"/>
                  </a:lnTo>
                  <a:lnTo>
                    <a:pt x="88481" y="279319"/>
                  </a:lnTo>
                  <a:lnTo>
                    <a:pt x="65919" y="318978"/>
                  </a:lnTo>
                  <a:lnTo>
                    <a:pt x="46410" y="360473"/>
                  </a:lnTo>
                  <a:lnTo>
                    <a:pt x="30108" y="403652"/>
                  </a:lnTo>
                  <a:lnTo>
                    <a:pt x="17163" y="448363"/>
                  </a:lnTo>
                  <a:lnTo>
                    <a:pt x="7729" y="494454"/>
                  </a:lnTo>
                  <a:lnTo>
                    <a:pt x="1957" y="541773"/>
                  </a:lnTo>
                  <a:lnTo>
                    <a:pt x="0" y="590169"/>
                  </a:lnTo>
                  <a:lnTo>
                    <a:pt x="1957" y="638564"/>
                  </a:lnTo>
                  <a:lnTo>
                    <a:pt x="7729" y="685883"/>
                  </a:lnTo>
                  <a:lnTo>
                    <a:pt x="17163" y="731974"/>
                  </a:lnTo>
                  <a:lnTo>
                    <a:pt x="30108" y="776685"/>
                  </a:lnTo>
                  <a:lnTo>
                    <a:pt x="46410" y="819864"/>
                  </a:lnTo>
                  <a:lnTo>
                    <a:pt x="65919" y="861359"/>
                  </a:lnTo>
                  <a:lnTo>
                    <a:pt x="88481" y="901018"/>
                  </a:lnTo>
                  <a:lnTo>
                    <a:pt x="113946" y="938689"/>
                  </a:lnTo>
                  <a:lnTo>
                    <a:pt x="142161" y="974220"/>
                  </a:lnTo>
                  <a:lnTo>
                    <a:pt x="172973" y="1007459"/>
                  </a:lnTo>
                  <a:lnTo>
                    <a:pt x="206232" y="1038253"/>
                  </a:lnTo>
                  <a:lnTo>
                    <a:pt x="241785" y="1066452"/>
                  </a:lnTo>
                  <a:lnTo>
                    <a:pt x="279480" y="1091902"/>
                  </a:lnTo>
                  <a:lnTo>
                    <a:pt x="319165" y="1114453"/>
                  </a:lnTo>
                  <a:lnTo>
                    <a:pt x="360687" y="1133951"/>
                  </a:lnTo>
                  <a:lnTo>
                    <a:pt x="403896" y="1150245"/>
                  </a:lnTo>
                  <a:lnTo>
                    <a:pt x="448639" y="1163182"/>
                  </a:lnTo>
                  <a:lnTo>
                    <a:pt x="494763" y="1172612"/>
                  </a:lnTo>
                  <a:lnTo>
                    <a:pt x="542117" y="1178381"/>
                  </a:lnTo>
                  <a:lnTo>
                    <a:pt x="590550" y="1180338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D4E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1124" y="4056507"/>
              <a:ext cx="590550" cy="1180465"/>
            </a:xfrm>
            <a:custGeom>
              <a:avLst/>
              <a:gdLst/>
              <a:ahLst/>
              <a:cxnLst/>
              <a:rect l="l" t="t" r="r" b="b"/>
              <a:pathLst>
                <a:path w="590550" h="1180464">
                  <a:moveTo>
                    <a:pt x="590550" y="1180338"/>
                  </a:moveTo>
                  <a:lnTo>
                    <a:pt x="542117" y="1178381"/>
                  </a:lnTo>
                  <a:lnTo>
                    <a:pt x="494763" y="1172612"/>
                  </a:lnTo>
                  <a:lnTo>
                    <a:pt x="448639" y="1163182"/>
                  </a:lnTo>
                  <a:lnTo>
                    <a:pt x="403896" y="1150245"/>
                  </a:lnTo>
                  <a:lnTo>
                    <a:pt x="360687" y="1133951"/>
                  </a:lnTo>
                  <a:lnTo>
                    <a:pt x="319165" y="1114453"/>
                  </a:lnTo>
                  <a:lnTo>
                    <a:pt x="279480" y="1091902"/>
                  </a:lnTo>
                  <a:lnTo>
                    <a:pt x="241785" y="1066452"/>
                  </a:lnTo>
                  <a:lnTo>
                    <a:pt x="206232" y="1038253"/>
                  </a:lnTo>
                  <a:lnTo>
                    <a:pt x="172973" y="1007459"/>
                  </a:lnTo>
                  <a:lnTo>
                    <a:pt x="142161" y="974220"/>
                  </a:lnTo>
                  <a:lnTo>
                    <a:pt x="113946" y="938689"/>
                  </a:lnTo>
                  <a:lnTo>
                    <a:pt x="88481" y="901018"/>
                  </a:lnTo>
                  <a:lnTo>
                    <a:pt x="65919" y="861359"/>
                  </a:lnTo>
                  <a:lnTo>
                    <a:pt x="46410" y="819864"/>
                  </a:lnTo>
                  <a:lnTo>
                    <a:pt x="30108" y="776685"/>
                  </a:lnTo>
                  <a:lnTo>
                    <a:pt x="17163" y="731974"/>
                  </a:lnTo>
                  <a:lnTo>
                    <a:pt x="7729" y="685883"/>
                  </a:lnTo>
                  <a:lnTo>
                    <a:pt x="1957" y="638564"/>
                  </a:lnTo>
                  <a:lnTo>
                    <a:pt x="0" y="590169"/>
                  </a:lnTo>
                  <a:lnTo>
                    <a:pt x="1957" y="541773"/>
                  </a:lnTo>
                  <a:lnTo>
                    <a:pt x="7729" y="494454"/>
                  </a:lnTo>
                  <a:lnTo>
                    <a:pt x="17163" y="448363"/>
                  </a:lnTo>
                  <a:lnTo>
                    <a:pt x="30108" y="403652"/>
                  </a:lnTo>
                  <a:lnTo>
                    <a:pt x="46410" y="360473"/>
                  </a:lnTo>
                  <a:lnTo>
                    <a:pt x="65919" y="318978"/>
                  </a:lnTo>
                  <a:lnTo>
                    <a:pt x="88481" y="279319"/>
                  </a:lnTo>
                  <a:lnTo>
                    <a:pt x="113946" y="241648"/>
                  </a:lnTo>
                  <a:lnTo>
                    <a:pt x="142161" y="206117"/>
                  </a:lnTo>
                  <a:lnTo>
                    <a:pt x="172974" y="172878"/>
                  </a:lnTo>
                  <a:lnTo>
                    <a:pt x="206232" y="142084"/>
                  </a:lnTo>
                  <a:lnTo>
                    <a:pt x="241785" y="113885"/>
                  </a:lnTo>
                  <a:lnTo>
                    <a:pt x="279480" y="88435"/>
                  </a:lnTo>
                  <a:lnTo>
                    <a:pt x="319165" y="65884"/>
                  </a:lnTo>
                  <a:lnTo>
                    <a:pt x="360687" y="46386"/>
                  </a:lnTo>
                  <a:lnTo>
                    <a:pt x="403896" y="30092"/>
                  </a:lnTo>
                  <a:lnTo>
                    <a:pt x="448639" y="17155"/>
                  </a:lnTo>
                  <a:lnTo>
                    <a:pt x="494763" y="7725"/>
                  </a:lnTo>
                  <a:lnTo>
                    <a:pt x="542117" y="1956"/>
                  </a:lnTo>
                  <a:lnTo>
                    <a:pt x="590550" y="0"/>
                  </a:lnTo>
                  <a:lnTo>
                    <a:pt x="590550" y="590169"/>
                  </a:lnTo>
                  <a:lnTo>
                    <a:pt x="590550" y="118033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6404" y="4567047"/>
              <a:ext cx="255270" cy="510540"/>
            </a:xfrm>
            <a:custGeom>
              <a:avLst/>
              <a:gdLst/>
              <a:ahLst/>
              <a:cxnLst/>
              <a:rect l="l" t="t" r="r" b="b"/>
              <a:pathLst>
                <a:path w="255269" h="510539">
                  <a:moveTo>
                    <a:pt x="255269" y="0"/>
                  </a:moveTo>
                  <a:lnTo>
                    <a:pt x="209387" y="4113"/>
                  </a:lnTo>
                  <a:lnTo>
                    <a:pt x="166202" y="15971"/>
                  </a:lnTo>
                  <a:lnTo>
                    <a:pt x="126435" y="34854"/>
                  </a:lnTo>
                  <a:lnTo>
                    <a:pt x="90807" y="60040"/>
                  </a:lnTo>
                  <a:lnTo>
                    <a:pt x="60040" y="90807"/>
                  </a:lnTo>
                  <a:lnTo>
                    <a:pt x="34854" y="126435"/>
                  </a:lnTo>
                  <a:lnTo>
                    <a:pt x="15971" y="166202"/>
                  </a:lnTo>
                  <a:lnTo>
                    <a:pt x="4113" y="209387"/>
                  </a:lnTo>
                  <a:lnTo>
                    <a:pt x="0" y="255269"/>
                  </a:lnTo>
                  <a:lnTo>
                    <a:pt x="4113" y="301152"/>
                  </a:lnTo>
                  <a:lnTo>
                    <a:pt x="15971" y="344337"/>
                  </a:lnTo>
                  <a:lnTo>
                    <a:pt x="34854" y="384104"/>
                  </a:lnTo>
                  <a:lnTo>
                    <a:pt x="60040" y="419732"/>
                  </a:lnTo>
                  <a:lnTo>
                    <a:pt x="90807" y="450499"/>
                  </a:lnTo>
                  <a:lnTo>
                    <a:pt x="126435" y="475685"/>
                  </a:lnTo>
                  <a:lnTo>
                    <a:pt x="166202" y="494568"/>
                  </a:lnTo>
                  <a:lnTo>
                    <a:pt x="209387" y="506426"/>
                  </a:lnTo>
                  <a:lnTo>
                    <a:pt x="255269" y="510539"/>
                  </a:lnTo>
                  <a:lnTo>
                    <a:pt x="25526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16404" y="4567047"/>
              <a:ext cx="255270" cy="510540"/>
            </a:xfrm>
            <a:custGeom>
              <a:avLst/>
              <a:gdLst/>
              <a:ahLst/>
              <a:cxnLst/>
              <a:rect l="l" t="t" r="r" b="b"/>
              <a:pathLst>
                <a:path w="255269" h="510539">
                  <a:moveTo>
                    <a:pt x="255269" y="510539"/>
                  </a:moveTo>
                  <a:lnTo>
                    <a:pt x="209387" y="506426"/>
                  </a:lnTo>
                  <a:lnTo>
                    <a:pt x="166202" y="494568"/>
                  </a:lnTo>
                  <a:lnTo>
                    <a:pt x="126435" y="475685"/>
                  </a:lnTo>
                  <a:lnTo>
                    <a:pt x="90807" y="450499"/>
                  </a:lnTo>
                  <a:lnTo>
                    <a:pt x="60040" y="419732"/>
                  </a:lnTo>
                  <a:lnTo>
                    <a:pt x="34854" y="384104"/>
                  </a:lnTo>
                  <a:lnTo>
                    <a:pt x="15971" y="344337"/>
                  </a:lnTo>
                  <a:lnTo>
                    <a:pt x="4113" y="301152"/>
                  </a:lnTo>
                  <a:lnTo>
                    <a:pt x="0" y="255269"/>
                  </a:lnTo>
                  <a:lnTo>
                    <a:pt x="4113" y="209387"/>
                  </a:lnTo>
                  <a:lnTo>
                    <a:pt x="15971" y="166202"/>
                  </a:lnTo>
                  <a:lnTo>
                    <a:pt x="34854" y="126435"/>
                  </a:lnTo>
                  <a:lnTo>
                    <a:pt x="60040" y="90807"/>
                  </a:lnTo>
                  <a:lnTo>
                    <a:pt x="90807" y="60040"/>
                  </a:lnTo>
                  <a:lnTo>
                    <a:pt x="126435" y="34854"/>
                  </a:lnTo>
                  <a:lnTo>
                    <a:pt x="166202" y="15971"/>
                  </a:lnTo>
                  <a:lnTo>
                    <a:pt x="209387" y="4113"/>
                  </a:lnTo>
                  <a:lnTo>
                    <a:pt x="255269" y="0"/>
                  </a:lnTo>
                  <a:lnTo>
                    <a:pt x="255269" y="255269"/>
                  </a:lnTo>
                  <a:lnTo>
                    <a:pt x="255269" y="510539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09720"/>
              </p:ext>
            </p:extLst>
          </p:nvPr>
        </p:nvGraphicFramePr>
        <p:xfrm>
          <a:off x="1600200" y="2512314"/>
          <a:ext cx="7391399" cy="3326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09270">
                <a:tc>
                  <a:txBody>
                    <a:bodyPr/>
                    <a:lstStyle/>
                    <a:p>
                      <a:pPr marL="228600" indent="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457200" algn="l"/>
                        </a:tabLst>
                      </a:pPr>
                      <a:r>
                        <a:rPr sz="4800" spc="-7" baseline="1207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4800" baseline="1207" dirty="0">
                          <a:latin typeface="Calibri"/>
                          <a:cs typeface="Calibri"/>
                        </a:rPr>
                        <a:t>.	</a:t>
                      </a:r>
                      <a:r>
                        <a:rPr sz="2400" spc="-114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ổn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qua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ề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ác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guồn</a:t>
                      </a:r>
                      <a:r>
                        <a:rPr sz="2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ự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15" dirty="0">
                          <a:latin typeface="Calibri"/>
                          <a:cs typeface="Calibri"/>
                        </a:rPr>
                        <a:t>TT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0" marR="0" marT="4826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7D39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150939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970405" algn="l"/>
                        </a:tabLst>
                      </a:pPr>
                      <a:r>
                        <a:rPr sz="4800" baseline="-3623" dirty="0">
                          <a:latin typeface="Calibri"/>
                          <a:cs typeface="Calibri"/>
                        </a:rPr>
                        <a:t>2.	</a:t>
                      </a:r>
                      <a:r>
                        <a:rPr sz="2400" spc="-114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trị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nguồ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nhâ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 l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ự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15" dirty="0">
                          <a:latin typeface="Calibri"/>
                          <a:cs typeface="Calibri"/>
                        </a:rPr>
                        <a:t>TT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0" marR="0" marT="26034" marB="0">
                    <a:lnL w="28575">
                      <a:solidFill>
                        <a:srgbClr val="47D391"/>
                      </a:solidFill>
                      <a:prstDash val="solid"/>
                    </a:lnL>
                    <a:lnR w="28575">
                      <a:solidFill>
                        <a:srgbClr val="47D391"/>
                      </a:solidFill>
                      <a:prstDash val="solid"/>
                    </a:lnR>
                    <a:lnT w="28575">
                      <a:solidFill>
                        <a:srgbClr val="47D391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1509395">
                        <a:lnSpc>
                          <a:spcPct val="100000"/>
                        </a:lnSpc>
                        <a:spcBef>
                          <a:spcPts val="665"/>
                        </a:spcBef>
                        <a:tabLst>
                          <a:tab pos="2046605" algn="l"/>
                        </a:tabLst>
                      </a:pPr>
                      <a:r>
                        <a:rPr sz="4800" baseline="7246" dirty="0">
                          <a:latin typeface="Calibri"/>
                          <a:cs typeface="Calibri"/>
                        </a:rPr>
                        <a:t>3.	</a:t>
                      </a:r>
                      <a:r>
                        <a:rPr sz="2400" dirty="0" err="1" smtClean="0">
                          <a:latin typeface="Calibri"/>
                          <a:cs typeface="Calibri"/>
                        </a:rPr>
                        <a:t>Đầu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ư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cho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CN</a:t>
                      </a:r>
                      <a:r>
                        <a:rPr sz="24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 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DN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D4EB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1509395">
                        <a:lnSpc>
                          <a:spcPct val="100000"/>
                        </a:lnSpc>
                        <a:spcBef>
                          <a:spcPts val="565"/>
                        </a:spcBef>
                        <a:tabLst>
                          <a:tab pos="1967864" algn="l"/>
                        </a:tabLst>
                      </a:pPr>
                      <a:r>
                        <a:rPr sz="4800" spc="-7" baseline="483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4800" baseline="4830" dirty="0">
                          <a:latin typeface="Calibri"/>
                          <a:cs typeface="Calibri"/>
                        </a:rPr>
                        <a:t>.	</a:t>
                      </a:r>
                      <a:r>
                        <a:rPr sz="2400" dirty="0" err="1" smtClean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2400" spc="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trị tri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thức</a:t>
                      </a:r>
                    </a:p>
                  </a:txBody>
                  <a:tcPr marL="0" marR="0" marT="71755" marB="0">
                    <a:lnL w="28575">
                      <a:solidFill>
                        <a:srgbClr val="D4EB46"/>
                      </a:solidFill>
                      <a:prstDash val="solid"/>
                    </a:lnL>
                    <a:lnR w="28575">
                      <a:solidFill>
                        <a:srgbClr val="D4EB46"/>
                      </a:solidFill>
                      <a:prstDash val="solid"/>
                    </a:lnR>
                    <a:lnT w="28575">
                      <a:solidFill>
                        <a:srgbClr val="D4EB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1509395">
                        <a:lnSpc>
                          <a:spcPts val="1975"/>
                        </a:lnSpc>
                        <a:tabLst>
                          <a:tab pos="1967864" algn="l"/>
                        </a:tabLst>
                      </a:pPr>
                      <a:r>
                        <a:rPr lang="en-US" sz="4800" spc="-7" baseline="-22946" dirty="0" smtClean="0">
                          <a:latin typeface="Calibri"/>
                          <a:cs typeface="Calibri"/>
                        </a:rPr>
                        <a:t>5.</a:t>
                      </a:r>
                      <a:r>
                        <a:rPr sz="2400" spc="-114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ử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dụ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nguô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 l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ự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CN</a:t>
                      </a:r>
                      <a:r>
                        <a:rPr sz="24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 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 err="1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 err="1">
                          <a:latin typeface="Calibri"/>
                          <a:cs typeface="Calibri"/>
                        </a:rPr>
                        <a:t>ái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 err="1" smtClean="0"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10" dirty="0" err="1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 err="1" smtClean="0">
                          <a:latin typeface="Calibri"/>
                          <a:cs typeface="Calibri"/>
                        </a:rPr>
                        <a:t>ế</a:t>
                      </a:r>
                      <a:r>
                        <a:rPr sz="2400" dirty="0" err="1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2400" spc="5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 err="1" smtClean="0">
                          <a:latin typeface="Calibri"/>
                          <a:cs typeface="Calibri"/>
                        </a:rPr>
                        <a:t>qu</a:t>
                      </a:r>
                      <a:r>
                        <a:rPr sz="2400" dirty="0" err="1" smtClean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400" spc="-5" dirty="0" smtClean="0">
                          <a:latin typeface="Calibri"/>
                          <a:cs typeface="Calibri"/>
                        </a:rPr>
                        <a:t>      </a:t>
                      </a:r>
                      <a:r>
                        <a:rPr sz="2400" dirty="0" err="1" smtClean="0">
                          <a:latin typeface="Calibri"/>
                          <a:cs typeface="Calibri"/>
                        </a:rPr>
                        <a:t>tr</a:t>
                      </a:r>
                      <a:r>
                        <a:rPr sz="2400" spc="-10" dirty="0" err="1" smtClean="0">
                          <a:latin typeface="Calibri"/>
                          <a:cs typeface="Calibri"/>
                        </a:rPr>
                        <a:t>ì</a:t>
                      </a:r>
                      <a:r>
                        <a:rPr sz="2400" spc="-5" dirty="0" err="1" smtClean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 err="1" smtClean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 err="1" smtClean="0">
                          <a:latin typeface="Calibri"/>
                          <a:cs typeface="Calibri"/>
                        </a:rPr>
                        <a:t>ki</a:t>
                      </a:r>
                      <a:r>
                        <a:rPr sz="2400" spc="-5" dirty="0" err="1" smtClean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 err="1" smtClean="0"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24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 err="1" smtClean="0">
                          <a:latin typeface="Calibri"/>
                          <a:cs typeface="Calibri"/>
                        </a:rPr>
                        <a:t>doanh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4EB46"/>
                      </a:solidFill>
                      <a:prstDash val="solid"/>
                    </a:lnL>
                    <a:lnR w="28575">
                      <a:solidFill>
                        <a:srgbClr val="D4EB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D4EB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D4EB46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7D391"/>
                      </a:solidFill>
                      <a:prstDash val="solid"/>
                    </a:lnL>
                    <a:lnR w="28575">
                      <a:solidFill>
                        <a:srgbClr val="47D391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47D39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7D391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Yêu</a:t>
            </a:r>
            <a:r>
              <a:rPr spc="-20" dirty="0"/>
              <a:t> </a:t>
            </a:r>
            <a:r>
              <a:rPr spc="-10" dirty="0"/>
              <a:t>cầu</a:t>
            </a:r>
            <a:r>
              <a:rPr spc="-5" dirty="0"/>
              <a:t> n</a:t>
            </a:r>
            <a:r>
              <a:rPr spc="-5" dirty="0">
                <a:latin typeface="Times New Roman"/>
                <a:cs typeface="Times New Roman"/>
              </a:rPr>
              <a:t>ă</a:t>
            </a:r>
            <a:r>
              <a:rPr spc="-5" dirty="0"/>
              <a:t>ng</a:t>
            </a:r>
            <a:r>
              <a:rPr dirty="0"/>
              <a:t> lực</a:t>
            </a:r>
            <a:r>
              <a:rPr spc="-5" dirty="0"/>
              <a:t> </a:t>
            </a:r>
            <a:r>
              <a:rPr spc="-15" dirty="0"/>
              <a:t>chuyên</a:t>
            </a:r>
            <a:r>
              <a:rPr spc="-5" dirty="0"/>
              <a:t> môn </a:t>
            </a:r>
            <a:r>
              <a:rPr dirty="0"/>
              <a:t>c</a:t>
            </a:r>
            <a:r>
              <a:rPr dirty="0">
                <a:latin typeface="Times New Roman"/>
                <a:cs typeface="Times New Roman"/>
              </a:rPr>
              <a:t>ơ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bản</a:t>
            </a:r>
          </a:p>
          <a:p>
            <a:pPr marL="342265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đối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15" dirty="0"/>
              <a:t>với</a:t>
            </a:r>
            <a:r>
              <a:rPr dirty="0"/>
              <a:t> </a:t>
            </a:r>
            <a:r>
              <a:rPr spc="-15" dirty="0"/>
              <a:t>chuyên</a:t>
            </a:r>
            <a:r>
              <a:rPr spc="-10" dirty="0"/>
              <a:t> </a:t>
            </a:r>
            <a:r>
              <a:rPr dirty="0"/>
              <a:t>viên </a:t>
            </a:r>
            <a:r>
              <a:rPr spc="20" dirty="0"/>
              <a:t>HTTT</a:t>
            </a:r>
            <a:r>
              <a:rPr spc="-20" dirty="0"/>
              <a:t> </a:t>
            </a:r>
            <a:r>
              <a:rPr spc="-5"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914005" cy="428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645" algn="l"/>
              </a:tabLst>
            </a:pPr>
            <a:r>
              <a:rPr sz="3000" dirty="0">
                <a:latin typeface="Arial"/>
                <a:cs typeface="Arial"/>
              </a:rPr>
              <a:t>•	Kỹ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năng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hiểu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biết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HT</a:t>
            </a:r>
            <a:endParaRPr sz="3000">
              <a:latin typeface="Arial"/>
              <a:cs typeface="Arial"/>
            </a:endParaRPr>
          </a:p>
          <a:p>
            <a:pPr marL="755650" marR="682625" indent="-285750">
              <a:lnSpc>
                <a:spcPct val="80000"/>
              </a:lnSpc>
              <a:spcBef>
                <a:spcPts val="635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Tích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hợp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HT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(PP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tiếp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cận </a:t>
            </a:r>
            <a:r>
              <a:rPr sz="2600" spc="-100" dirty="0">
                <a:latin typeface="Arial"/>
                <a:cs typeface="Arial"/>
              </a:rPr>
              <a:t>HT,</a:t>
            </a:r>
            <a:r>
              <a:rPr sz="2600" dirty="0">
                <a:latin typeface="Arial"/>
                <a:cs typeface="Arial"/>
              </a:rPr>
              <a:t> kết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nối,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tương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thích,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tích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hợp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các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HT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con,…)</a:t>
            </a:r>
            <a:endParaRPr sz="2600">
              <a:latin typeface="Arial"/>
              <a:cs typeface="Arial"/>
            </a:endParaRPr>
          </a:p>
          <a:p>
            <a:pPr marL="755650" marR="448945" indent="-285750">
              <a:lnSpc>
                <a:spcPct val="80000"/>
              </a:lnSpc>
              <a:spcBef>
                <a:spcPts val="620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Các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PP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phát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triển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(Nguyên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mẫu, RAD, 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SDFC, phân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tích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hướng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đối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tượng,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Phân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tích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hướng</a:t>
            </a:r>
            <a:r>
              <a:rPr sz="2600" dirty="0">
                <a:latin typeface="Arial"/>
                <a:cs typeface="Arial"/>
              </a:rPr>
              <a:t> sự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kiện,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PP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biểu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diễn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giải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thuật…)</a:t>
            </a:r>
            <a:endParaRPr sz="2600">
              <a:latin typeface="Arial"/>
              <a:cs typeface="Arial"/>
            </a:endParaRPr>
          </a:p>
          <a:p>
            <a:pPr marL="755650" marR="5080" indent="-285750">
              <a:lnSpc>
                <a:spcPts val="2500"/>
              </a:lnSpc>
              <a:spcBef>
                <a:spcPts val="605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Tư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duy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thách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thức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(thách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thức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và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sự </a:t>
            </a:r>
            <a:r>
              <a:rPr sz="2600" dirty="0">
                <a:latin typeface="Arial"/>
                <a:cs typeface="Arial"/>
              </a:rPr>
              <a:t>khác</a:t>
            </a:r>
            <a:r>
              <a:rPr sz="2600" spc="-5" dirty="0">
                <a:latin typeface="Arial"/>
                <a:cs typeface="Arial"/>
              </a:rPr>
              <a:t> biệt 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giữa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5" dirty="0">
                <a:latin typeface="Arial"/>
                <a:cs typeface="Arial"/>
              </a:rPr>
              <a:t> giả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thuyết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và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ý tưởng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của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người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này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và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người</a:t>
            </a:r>
            <a:r>
              <a:rPr sz="2600" dirty="0">
                <a:latin typeface="Arial"/>
                <a:cs typeface="Arial"/>
              </a:rPr>
              <a:t> khác, </a:t>
            </a:r>
            <a:r>
              <a:rPr sz="2600" spc="-5" dirty="0">
                <a:latin typeface="Arial"/>
                <a:cs typeface="Arial"/>
              </a:rPr>
              <a:t>tranh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chấp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lợi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ích…)</a:t>
            </a:r>
            <a:endParaRPr sz="2600">
              <a:latin typeface="Arial"/>
              <a:cs typeface="Arial"/>
            </a:endParaRPr>
          </a:p>
          <a:p>
            <a:pPr marL="755650" marR="171450" indent="-285750">
              <a:lnSpc>
                <a:spcPct val="80000"/>
              </a:lnSpc>
              <a:spcBef>
                <a:spcPts val="635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Giải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quyết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vấn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đề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(thu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thập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và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tổng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hợp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TT,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xác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định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vấn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đè,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mô tả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giải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pháp,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so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sánh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và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lựa </a:t>
            </a:r>
            <a:r>
              <a:rPr sz="2600" spc="-5" dirty="0">
                <a:latin typeface="Arial"/>
                <a:cs typeface="Arial"/>
              </a:rPr>
              <a:t> chọn)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3048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Tốc</a:t>
            </a:r>
            <a:r>
              <a:rPr spc="-25" dirty="0"/>
              <a:t> </a:t>
            </a:r>
            <a:r>
              <a:rPr dirty="0">
                <a:latin typeface="Times New Roman"/>
                <a:cs typeface="Times New Roman"/>
              </a:rPr>
              <a:t>độ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5" dirty="0">
                <a:latin typeface="Times New Roman"/>
                <a:cs typeface="Times New Roman"/>
              </a:rPr>
              <a:t>ă</a:t>
            </a:r>
            <a:r>
              <a:rPr spc="-5" dirty="0"/>
              <a:t>ng</a:t>
            </a:r>
            <a:r>
              <a:rPr spc="-10" dirty="0"/>
              <a:t> </a:t>
            </a:r>
            <a:r>
              <a:rPr spc="-5" dirty="0"/>
              <a:t>tr</a:t>
            </a:r>
            <a:r>
              <a:rPr spc="-5" dirty="0">
                <a:latin typeface="Times New Roman"/>
                <a:cs typeface="Times New Roman"/>
              </a:rPr>
              <a:t>ưởng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nghề</a:t>
            </a:r>
            <a:r>
              <a:rPr spc="-5" dirty="0"/>
              <a:t> </a:t>
            </a:r>
            <a:r>
              <a:rPr dirty="0"/>
              <a:t>nghiệp </a:t>
            </a:r>
            <a:r>
              <a:rPr spc="-890" dirty="0"/>
              <a:t> </a:t>
            </a:r>
            <a:r>
              <a:rPr spc="20" dirty="0"/>
              <a:t>HTTT</a:t>
            </a:r>
            <a:r>
              <a:rPr spc="-25" dirty="0"/>
              <a:t> </a:t>
            </a:r>
            <a:r>
              <a:rPr dirty="0"/>
              <a:t>(từ</a:t>
            </a:r>
            <a:r>
              <a:rPr spc="-5" dirty="0"/>
              <a:t> </a:t>
            </a:r>
            <a:r>
              <a:rPr dirty="0"/>
              <a:t>2006</a:t>
            </a:r>
            <a:r>
              <a:rPr spc="-40" dirty="0"/>
              <a:t> </a:t>
            </a:r>
            <a:r>
              <a:rPr spc="-5" dirty="0">
                <a:latin typeface="Times New Roman"/>
                <a:cs typeface="Times New Roman"/>
              </a:rPr>
              <a:t>đến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2016)</a:t>
            </a:r>
            <a:r>
              <a:rPr sz="3975" spc="-7" baseline="25157" dirty="0"/>
              <a:t>1</a:t>
            </a:r>
            <a:endParaRPr sz="3975" baseline="2515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590675"/>
          <a:ext cx="8096250" cy="472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danh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nghề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nghiệp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15265">
                        <a:lnSpc>
                          <a:spcPts val="2150"/>
                        </a:lnSpc>
                        <a:spcBef>
                          <a:spcPts val="335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ốc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ộ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ă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  (%)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5505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mạng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truyền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(Network/Communications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53%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 marR="186690">
                        <a:lnSpc>
                          <a:spcPts val="215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 tích viên UD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kỹ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lập trình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(Software Engineers/Application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47%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CSDL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(Database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Administrators)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29%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mạng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Hệ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thống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(Network/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Administrators)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tích viên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máy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tính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(Computer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29%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5219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 tích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thiết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ứng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dụng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(Engineers/Application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Designers)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62%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tích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(Systems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29%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 tích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(Management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22%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77794" y="6038850"/>
            <a:ext cx="306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5462" dirty="0">
                <a:latin typeface="Calibri"/>
                <a:cs typeface="Calibri"/>
              </a:rPr>
              <a:t>1</a:t>
            </a:r>
            <a:r>
              <a:rPr sz="1800" spc="195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(nguồn: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Labor)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304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Mức l</a:t>
            </a:r>
            <a:r>
              <a:rPr spc="-5" dirty="0">
                <a:latin typeface="Times New Roman"/>
                <a:cs typeface="Times New Roman"/>
              </a:rPr>
              <a:t>ươ</a:t>
            </a:r>
            <a:r>
              <a:rPr spc="-5" dirty="0"/>
              <a:t>ng TB của một </a:t>
            </a:r>
            <a:r>
              <a:rPr dirty="0"/>
              <a:t>số </a:t>
            </a:r>
            <a:r>
              <a:rPr spc="-5" dirty="0"/>
              <a:t>chức </a:t>
            </a:r>
            <a:r>
              <a:rPr dirty="0"/>
              <a:t>danh </a:t>
            </a:r>
            <a:r>
              <a:rPr spc="-894" dirty="0"/>
              <a:t> </a:t>
            </a:r>
            <a:r>
              <a:rPr dirty="0"/>
              <a:t>nghề</a:t>
            </a:r>
            <a:r>
              <a:rPr spc="-10" dirty="0"/>
              <a:t> </a:t>
            </a:r>
            <a:r>
              <a:rPr dirty="0"/>
              <a:t>nghiệp</a:t>
            </a:r>
            <a:r>
              <a:rPr spc="-5" dirty="0"/>
              <a:t> </a:t>
            </a:r>
            <a:r>
              <a:rPr spc="15" dirty="0"/>
              <a:t>HTTT</a:t>
            </a:r>
            <a:r>
              <a:rPr sz="3975" spc="22" baseline="25157" dirty="0"/>
              <a:t>1</a:t>
            </a:r>
            <a:endParaRPr sz="3975" baseline="2515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5650" y="1590675"/>
          <a:ext cx="8096250" cy="472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danh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nghề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nghiệp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898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Mức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ươ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(nghìn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USD/n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ă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 marR="2965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Thiết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giao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diện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nội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dung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Web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(Web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content/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Interface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Designer)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 tích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thiết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kinh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doanh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(Business Analyst/Designer)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Kiểm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toán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HTTT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(Information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Systems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Auditor)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Kiến trúc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CSDL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(Database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Architect)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 tích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(Application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Analyst)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tích viên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trị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toàn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diện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(ERP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Quản trị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CSDL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(Database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Administrator)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28269" y="5734050"/>
            <a:ext cx="8325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1800" spc="-7" baseline="25462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nguồn: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entry-level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</a:t>
            </a:r>
            <a:r>
              <a:rPr sz="1800" spc="-10" dirty="0">
                <a:latin typeface="Calibri"/>
                <a:cs typeface="Calibri"/>
              </a:rPr>
              <a:t> levels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metro-NY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www.salary.com</a:t>
            </a:r>
            <a:r>
              <a:rPr sz="1800" spc="-20" dirty="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3348354" algn="l"/>
                <a:tab pos="8286750" algn="l"/>
              </a:tabLst>
            </a:pPr>
            <a:r>
              <a:rPr sz="1800" u="sng" dirty="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 	</a:t>
            </a:r>
            <a:r>
              <a:rPr sz="1800" u="sng" spc="-10" dirty="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October</a:t>
            </a:r>
            <a:r>
              <a:rPr sz="1800" u="sng" spc="-30" dirty="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2009)	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72631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Ng</a:t>
            </a:r>
            <a:r>
              <a:rPr sz="4400" spc="-5" dirty="0">
                <a:latin typeface="Times New Roman"/>
                <a:cs typeface="Times New Roman"/>
              </a:rPr>
              <a:t>ười</a:t>
            </a:r>
            <a:r>
              <a:rPr sz="4400" spc="-105" dirty="0">
                <a:latin typeface="Times New Roman"/>
                <a:cs typeface="Times New Roman"/>
              </a:rPr>
              <a:t> </a:t>
            </a:r>
            <a:r>
              <a:rPr sz="4400" spc="-5" dirty="0"/>
              <a:t>sử</a:t>
            </a:r>
            <a:r>
              <a:rPr sz="4400" spc="-10" dirty="0"/>
              <a:t> </a:t>
            </a:r>
            <a:r>
              <a:rPr sz="4400" spc="-5" dirty="0"/>
              <a:t>dụng</a:t>
            </a:r>
            <a:r>
              <a:rPr sz="4400" spc="-10" dirty="0"/>
              <a:t> </a:t>
            </a:r>
            <a:r>
              <a:rPr sz="4400" dirty="0"/>
              <a:t>cuối</a:t>
            </a:r>
            <a:r>
              <a:rPr sz="4400" spc="-5" dirty="0"/>
              <a:t> (end</a:t>
            </a:r>
            <a:r>
              <a:rPr sz="4400" spc="-20" dirty="0"/>
              <a:t> </a:t>
            </a:r>
            <a:r>
              <a:rPr sz="4400" spc="-10" dirty="0"/>
              <a:t>users)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762875" cy="46342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147320" indent="-342900" algn="just">
              <a:lnSpc>
                <a:spcPct val="80000"/>
              </a:lnSpc>
              <a:spcBef>
                <a:spcPts val="745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Là người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máy tính và </a:t>
            </a:r>
            <a:r>
              <a:rPr sz="2700" spc="-5" dirty="0">
                <a:latin typeface="Arial"/>
                <a:cs typeface="Arial"/>
              </a:rPr>
              <a:t>các </a:t>
            </a:r>
            <a:r>
              <a:rPr sz="2700" dirty="0">
                <a:latin typeface="Arial"/>
                <a:cs typeface="Arial"/>
              </a:rPr>
              <a:t>trình </a:t>
            </a:r>
            <a:r>
              <a:rPr sz="2700" spc="-5" dirty="0">
                <a:latin typeface="Arial"/>
                <a:cs typeface="Arial"/>
              </a:rPr>
              <a:t>UD </a:t>
            </a:r>
            <a:r>
              <a:rPr sz="2700" dirty="0">
                <a:latin typeface="Arial"/>
                <a:cs typeface="Arial"/>
              </a:rPr>
              <a:t>ở ơ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quan hay </a:t>
            </a:r>
            <a:r>
              <a:rPr sz="2700" dirty="0">
                <a:latin typeface="Arial"/>
                <a:cs typeface="Arial"/>
              </a:rPr>
              <a:t>ở </a:t>
            </a:r>
            <a:r>
              <a:rPr sz="2700" spc="-5" dirty="0">
                <a:latin typeface="Arial"/>
                <a:cs typeface="Arial"/>
              </a:rPr>
              <a:t>nhà để hoàn thành nhiệm vụ và tạo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ra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kết</a:t>
            </a:r>
            <a:r>
              <a:rPr sz="2700" spc="-5" dirty="0">
                <a:latin typeface="Arial"/>
                <a:cs typeface="Arial"/>
              </a:rPr>
              <a:t> quả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Bao </a:t>
            </a:r>
            <a:r>
              <a:rPr sz="2700" spc="-5" dirty="0">
                <a:latin typeface="Arial"/>
                <a:cs typeface="Arial"/>
              </a:rPr>
              <a:t>gồm những ngưởi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các sản </a:t>
            </a:r>
            <a:r>
              <a:rPr sz="2700" spc="-5" dirty="0">
                <a:latin typeface="Arial"/>
                <a:cs typeface="Arial"/>
              </a:rPr>
              <a:t>phẩm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đầu </a:t>
            </a:r>
            <a:r>
              <a:rPr sz="2700" dirty="0">
                <a:latin typeface="Arial"/>
                <a:cs typeface="Arial"/>
              </a:rPr>
              <a:t>ra của </a:t>
            </a:r>
            <a:r>
              <a:rPr sz="2700" spc="-5" dirty="0">
                <a:latin typeface="Arial"/>
                <a:cs typeface="Arial"/>
              </a:rPr>
              <a:t>HTTT </a:t>
            </a:r>
            <a:r>
              <a:rPr sz="2700" dirty="0">
                <a:latin typeface="Arial"/>
                <a:cs typeface="Arial"/>
              </a:rPr>
              <a:t>và 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UD </a:t>
            </a:r>
            <a:r>
              <a:rPr sz="2700" dirty="0">
                <a:latin typeface="Arial"/>
                <a:cs typeface="Arial"/>
              </a:rPr>
              <a:t>trên HTTT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để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5" dirty="0">
                <a:latin typeface="Arial"/>
                <a:cs typeface="Arial"/>
              </a:rPr>
              <a:t>hiện những nhiệm </a:t>
            </a:r>
            <a:r>
              <a:rPr sz="2700" dirty="0">
                <a:latin typeface="Arial"/>
                <a:cs typeface="Arial"/>
              </a:rPr>
              <a:t>vụ chức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spc="-10" dirty="0">
                <a:latin typeface="Arial"/>
                <a:cs typeface="Arial"/>
              </a:rPr>
              <a:t>nghề </a:t>
            </a:r>
            <a:r>
              <a:rPr sz="2700" spc="-5" dirty="0">
                <a:latin typeface="Arial"/>
                <a:cs typeface="Arial"/>
              </a:rPr>
              <a:t> nghiệp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mình.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Ví</a:t>
            </a:r>
            <a:r>
              <a:rPr sz="2700" spc="-5" dirty="0">
                <a:latin typeface="Arial"/>
                <a:cs typeface="Arial"/>
              </a:rPr>
              <a:t> dụ,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kế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toán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viên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sử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hệ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kế toán, </a:t>
            </a:r>
            <a:r>
              <a:rPr sz="2700" spc="-5" dirty="0">
                <a:latin typeface="Arial"/>
                <a:cs typeface="Arial"/>
              </a:rPr>
              <a:t>nhân </a:t>
            </a:r>
            <a:r>
              <a:rPr sz="2700" dirty="0">
                <a:latin typeface="Arial"/>
                <a:cs typeface="Arial"/>
              </a:rPr>
              <a:t>viên </a:t>
            </a:r>
            <a:r>
              <a:rPr sz="2700" spc="-5" dirty="0">
                <a:latin typeface="Arial"/>
                <a:cs typeface="Arial"/>
              </a:rPr>
              <a:t>quản lý </a:t>
            </a:r>
            <a:r>
              <a:rPr sz="2700" dirty="0">
                <a:latin typeface="Arial"/>
                <a:cs typeface="Arial"/>
              </a:rPr>
              <a:t>kho sử </a:t>
            </a:r>
            <a:r>
              <a:rPr sz="2700" spc="-5" dirty="0">
                <a:latin typeface="Arial"/>
                <a:cs typeface="Arial"/>
              </a:rPr>
              <a:t>dụng hệ quản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lý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kho…</a:t>
            </a:r>
            <a:endParaRPr sz="2700">
              <a:latin typeface="Arial"/>
              <a:cs typeface="Arial"/>
            </a:endParaRPr>
          </a:p>
          <a:p>
            <a:pPr marL="355600" marR="10160" indent="-342900">
              <a:lnSpc>
                <a:spcPct val="80000"/>
              </a:lnSpc>
              <a:spcBef>
                <a:spcPts val="65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Đóng </a:t>
            </a:r>
            <a:r>
              <a:rPr sz="2700" dirty="0">
                <a:latin typeface="Arial"/>
                <a:cs typeface="Arial"/>
              </a:rPr>
              <a:t>vai trò </a:t>
            </a:r>
            <a:r>
              <a:rPr sz="2700" spc="-5" dirty="0">
                <a:latin typeface="Arial"/>
                <a:cs typeface="Arial"/>
              </a:rPr>
              <a:t>ngày </a:t>
            </a:r>
            <a:r>
              <a:rPr sz="2700" dirty="0">
                <a:latin typeface="Arial"/>
                <a:cs typeface="Arial"/>
              </a:rPr>
              <a:t>càng </a:t>
            </a:r>
            <a:r>
              <a:rPr sz="2700" spc="-5" dirty="0">
                <a:latin typeface="Arial"/>
                <a:cs typeface="Arial"/>
              </a:rPr>
              <a:t>lớn </a:t>
            </a:r>
            <a:r>
              <a:rPr sz="2700" dirty="0">
                <a:latin typeface="Arial"/>
                <a:cs typeface="Arial"/>
              </a:rPr>
              <a:t>trong việc </a:t>
            </a:r>
            <a:r>
              <a:rPr sz="2700" spc="-5" dirty="0">
                <a:latin typeface="Arial"/>
                <a:cs typeface="Arial"/>
              </a:rPr>
              <a:t>đảm bảo </a:t>
            </a:r>
            <a:r>
              <a:rPr sz="2700" dirty="0">
                <a:latin typeface="Arial"/>
                <a:cs typeface="Arial"/>
              </a:rPr>
              <a:t> thành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công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và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hiệu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quả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của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HTTT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trong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tổ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chức.</a:t>
            </a:r>
            <a:endParaRPr sz="2700">
              <a:latin typeface="Arial"/>
              <a:cs typeface="Arial"/>
            </a:endParaRPr>
          </a:p>
          <a:p>
            <a:pPr marL="355600" marR="198755" indent="-342900">
              <a:lnSpc>
                <a:spcPts val="2590"/>
              </a:lnSpc>
              <a:spcBef>
                <a:spcPts val="62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Phải </a:t>
            </a:r>
            <a:r>
              <a:rPr sz="2700" spc="-5" dirty="0">
                <a:latin typeface="Arial"/>
                <a:cs typeface="Arial"/>
              </a:rPr>
              <a:t>được đào </a:t>
            </a:r>
            <a:r>
              <a:rPr sz="2700" dirty="0">
                <a:latin typeface="Arial"/>
                <a:cs typeface="Arial"/>
              </a:rPr>
              <a:t>tạo </a:t>
            </a:r>
            <a:r>
              <a:rPr sz="2700" spc="-5" dirty="0">
                <a:latin typeface="Arial"/>
                <a:cs typeface="Arial"/>
              </a:rPr>
              <a:t>và huấn luyện đầy đủ </a:t>
            </a:r>
            <a:r>
              <a:rPr sz="2700" dirty="0">
                <a:latin typeface="Arial"/>
                <a:cs typeface="Arial"/>
              </a:rPr>
              <a:t>về </a:t>
            </a:r>
            <a:r>
              <a:rPr sz="2700" spc="-5" dirty="0">
                <a:latin typeface="Arial"/>
                <a:cs typeface="Arial"/>
              </a:rPr>
              <a:t>HT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trong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mỗi</a:t>
            </a:r>
            <a:r>
              <a:rPr sz="2700" spc="-5" dirty="0">
                <a:latin typeface="Arial"/>
                <a:cs typeface="Arial"/>
              </a:rPr>
              <a:t> lần bảo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 và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năng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cấp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4030"/>
            <a:ext cx="7833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Đầu</a:t>
            </a:r>
            <a:r>
              <a:rPr spc="-15" dirty="0"/>
              <a:t> </a:t>
            </a:r>
            <a:r>
              <a:rPr dirty="0"/>
              <a:t>t</a:t>
            </a:r>
            <a:r>
              <a:rPr dirty="0">
                <a:latin typeface="Times New Roman"/>
                <a:cs typeface="Times New Roman"/>
              </a:rPr>
              <a:t>ư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cho</a:t>
            </a:r>
            <a:r>
              <a:rPr spc="-15" dirty="0"/>
              <a:t> </a:t>
            </a:r>
            <a:r>
              <a:rPr spc="5" dirty="0"/>
              <a:t>CNTT</a:t>
            </a:r>
            <a:r>
              <a:rPr spc="-25" dirty="0"/>
              <a:t> </a:t>
            </a:r>
            <a:r>
              <a:rPr spc="-10" dirty="0"/>
              <a:t>trong</a:t>
            </a:r>
            <a:r>
              <a:rPr spc="-5" dirty="0"/>
              <a:t> </a:t>
            </a:r>
            <a:r>
              <a:rPr dirty="0"/>
              <a:t>doanh</a:t>
            </a:r>
            <a:r>
              <a:rPr spc="-10" dirty="0"/>
              <a:t> </a:t>
            </a:r>
            <a:r>
              <a:rPr spc="-5" dirty="0"/>
              <a:t>nghiệp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9808" y="1631442"/>
            <a:ext cx="8102600" cy="773430"/>
            <a:chOff x="749808" y="1631442"/>
            <a:chExt cx="8102600" cy="773430"/>
          </a:xfrm>
        </p:grpSpPr>
        <p:sp>
          <p:nvSpPr>
            <p:cNvPr id="4" name="object 4"/>
            <p:cNvSpPr/>
            <p:nvPr/>
          </p:nvSpPr>
          <p:spPr>
            <a:xfrm>
              <a:off x="762381" y="1644015"/>
              <a:ext cx="8077200" cy="748665"/>
            </a:xfrm>
            <a:custGeom>
              <a:avLst/>
              <a:gdLst/>
              <a:ahLst/>
              <a:cxnLst/>
              <a:rect l="l" t="t" r="r" b="b"/>
              <a:pathLst>
                <a:path w="8077200" h="748664">
                  <a:moveTo>
                    <a:pt x="7952486" y="0"/>
                  </a:moveTo>
                  <a:lnTo>
                    <a:pt x="124713" y="0"/>
                  </a:lnTo>
                  <a:lnTo>
                    <a:pt x="76172" y="9806"/>
                  </a:lnTo>
                  <a:lnTo>
                    <a:pt x="36529" y="36544"/>
                  </a:lnTo>
                  <a:lnTo>
                    <a:pt x="9801" y="76188"/>
                  </a:lnTo>
                  <a:lnTo>
                    <a:pt x="0" y="124713"/>
                  </a:lnTo>
                  <a:lnTo>
                    <a:pt x="0" y="623570"/>
                  </a:lnTo>
                  <a:lnTo>
                    <a:pt x="9801" y="672095"/>
                  </a:lnTo>
                  <a:lnTo>
                    <a:pt x="36529" y="711739"/>
                  </a:lnTo>
                  <a:lnTo>
                    <a:pt x="76172" y="738477"/>
                  </a:lnTo>
                  <a:lnTo>
                    <a:pt x="124713" y="748284"/>
                  </a:lnTo>
                  <a:lnTo>
                    <a:pt x="7952486" y="748284"/>
                  </a:lnTo>
                  <a:lnTo>
                    <a:pt x="8001011" y="738477"/>
                  </a:lnTo>
                  <a:lnTo>
                    <a:pt x="8040655" y="711739"/>
                  </a:lnTo>
                  <a:lnTo>
                    <a:pt x="8067393" y="672095"/>
                  </a:lnTo>
                  <a:lnTo>
                    <a:pt x="8077200" y="623570"/>
                  </a:lnTo>
                  <a:lnTo>
                    <a:pt x="8077200" y="124713"/>
                  </a:lnTo>
                  <a:lnTo>
                    <a:pt x="8067393" y="76188"/>
                  </a:lnTo>
                  <a:lnTo>
                    <a:pt x="8040655" y="36544"/>
                  </a:lnTo>
                  <a:lnTo>
                    <a:pt x="8001011" y="9806"/>
                  </a:lnTo>
                  <a:lnTo>
                    <a:pt x="795248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381" y="1644015"/>
              <a:ext cx="8077200" cy="748665"/>
            </a:xfrm>
            <a:custGeom>
              <a:avLst/>
              <a:gdLst/>
              <a:ahLst/>
              <a:cxnLst/>
              <a:rect l="l" t="t" r="r" b="b"/>
              <a:pathLst>
                <a:path w="8077200" h="748664">
                  <a:moveTo>
                    <a:pt x="0" y="124713"/>
                  </a:moveTo>
                  <a:lnTo>
                    <a:pt x="9801" y="76188"/>
                  </a:lnTo>
                  <a:lnTo>
                    <a:pt x="36529" y="36544"/>
                  </a:lnTo>
                  <a:lnTo>
                    <a:pt x="76172" y="9806"/>
                  </a:lnTo>
                  <a:lnTo>
                    <a:pt x="124713" y="0"/>
                  </a:lnTo>
                  <a:lnTo>
                    <a:pt x="7952486" y="0"/>
                  </a:lnTo>
                  <a:lnTo>
                    <a:pt x="8001011" y="9806"/>
                  </a:lnTo>
                  <a:lnTo>
                    <a:pt x="8040655" y="36544"/>
                  </a:lnTo>
                  <a:lnTo>
                    <a:pt x="8067393" y="76188"/>
                  </a:lnTo>
                  <a:lnTo>
                    <a:pt x="8077200" y="124713"/>
                  </a:lnTo>
                  <a:lnTo>
                    <a:pt x="8077200" y="623570"/>
                  </a:lnTo>
                  <a:lnTo>
                    <a:pt x="8067393" y="672095"/>
                  </a:lnTo>
                  <a:lnTo>
                    <a:pt x="8040655" y="711739"/>
                  </a:lnTo>
                  <a:lnTo>
                    <a:pt x="8001011" y="738477"/>
                  </a:lnTo>
                  <a:lnTo>
                    <a:pt x="7952486" y="748284"/>
                  </a:lnTo>
                  <a:lnTo>
                    <a:pt x="124713" y="748284"/>
                  </a:lnTo>
                  <a:lnTo>
                    <a:pt x="76172" y="738477"/>
                  </a:lnTo>
                  <a:lnTo>
                    <a:pt x="36529" y="711739"/>
                  </a:lnTo>
                  <a:lnTo>
                    <a:pt x="9801" y="672095"/>
                  </a:lnTo>
                  <a:lnTo>
                    <a:pt x="0" y="623570"/>
                  </a:lnTo>
                  <a:lnTo>
                    <a:pt x="0" y="12471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9808" y="2494788"/>
            <a:ext cx="8102600" cy="774700"/>
            <a:chOff x="749808" y="2494788"/>
            <a:chExt cx="8102600" cy="774700"/>
          </a:xfrm>
        </p:grpSpPr>
        <p:sp>
          <p:nvSpPr>
            <p:cNvPr id="7" name="object 7"/>
            <p:cNvSpPr/>
            <p:nvPr/>
          </p:nvSpPr>
          <p:spPr>
            <a:xfrm>
              <a:off x="762381" y="2507361"/>
              <a:ext cx="8077200" cy="749300"/>
            </a:xfrm>
            <a:custGeom>
              <a:avLst/>
              <a:gdLst/>
              <a:ahLst/>
              <a:cxnLst/>
              <a:rect l="l" t="t" r="r" b="b"/>
              <a:pathLst>
                <a:path w="8077200" h="749300">
                  <a:moveTo>
                    <a:pt x="7952359" y="0"/>
                  </a:moveTo>
                  <a:lnTo>
                    <a:pt x="124840" y="0"/>
                  </a:lnTo>
                  <a:lnTo>
                    <a:pt x="76247" y="9808"/>
                  </a:lnTo>
                  <a:lnTo>
                    <a:pt x="36564" y="36560"/>
                  </a:lnTo>
                  <a:lnTo>
                    <a:pt x="9810" y="76241"/>
                  </a:lnTo>
                  <a:lnTo>
                    <a:pt x="0" y="124840"/>
                  </a:lnTo>
                  <a:lnTo>
                    <a:pt x="0" y="624204"/>
                  </a:lnTo>
                  <a:lnTo>
                    <a:pt x="9810" y="672804"/>
                  </a:lnTo>
                  <a:lnTo>
                    <a:pt x="36564" y="712485"/>
                  </a:lnTo>
                  <a:lnTo>
                    <a:pt x="76247" y="739237"/>
                  </a:lnTo>
                  <a:lnTo>
                    <a:pt x="124840" y="749046"/>
                  </a:lnTo>
                  <a:lnTo>
                    <a:pt x="7952359" y="749046"/>
                  </a:lnTo>
                  <a:lnTo>
                    <a:pt x="8000958" y="739237"/>
                  </a:lnTo>
                  <a:lnTo>
                    <a:pt x="8040639" y="712485"/>
                  </a:lnTo>
                  <a:lnTo>
                    <a:pt x="8067391" y="672804"/>
                  </a:lnTo>
                  <a:lnTo>
                    <a:pt x="8077200" y="624204"/>
                  </a:lnTo>
                  <a:lnTo>
                    <a:pt x="8077200" y="124840"/>
                  </a:lnTo>
                  <a:lnTo>
                    <a:pt x="8067391" y="76241"/>
                  </a:lnTo>
                  <a:lnTo>
                    <a:pt x="8040639" y="36560"/>
                  </a:lnTo>
                  <a:lnTo>
                    <a:pt x="8000958" y="9808"/>
                  </a:lnTo>
                  <a:lnTo>
                    <a:pt x="79523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381" y="2507361"/>
              <a:ext cx="8077200" cy="749300"/>
            </a:xfrm>
            <a:custGeom>
              <a:avLst/>
              <a:gdLst/>
              <a:ahLst/>
              <a:cxnLst/>
              <a:rect l="l" t="t" r="r" b="b"/>
              <a:pathLst>
                <a:path w="8077200" h="749300">
                  <a:moveTo>
                    <a:pt x="0" y="124840"/>
                  </a:moveTo>
                  <a:lnTo>
                    <a:pt x="9810" y="76241"/>
                  </a:lnTo>
                  <a:lnTo>
                    <a:pt x="36564" y="36560"/>
                  </a:lnTo>
                  <a:lnTo>
                    <a:pt x="76247" y="9808"/>
                  </a:lnTo>
                  <a:lnTo>
                    <a:pt x="124840" y="0"/>
                  </a:lnTo>
                  <a:lnTo>
                    <a:pt x="7952359" y="0"/>
                  </a:lnTo>
                  <a:lnTo>
                    <a:pt x="8000958" y="9808"/>
                  </a:lnTo>
                  <a:lnTo>
                    <a:pt x="8040639" y="36560"/>
                  </a:lnTo>
                  <a:lnTo>
                    <a:pt x="8067391" y="76241"/>
                  </a:lnTo>
                  <a:lnTo>
                    <a:pt x="8077200" y="124840"/>
                  </a:lnTo>
                  <a:lnTo>
                    <a:pt x="8077200" y="624204"/>
                  </a:lnTo>
                  <a:lnTo>
                    <a:pt x="8067391" y="672804"/>
                  </a:lnTo>
                  <a:lnTo>
                    <a:pt x="8040639" y="712485"/>
                  </a:lnTo>
                  <a:lnTo>
                    <a:pt x="8000958" y="739237"/>
                  </a:lnTo>
                  <a:lnTo>
                    <a:pt x="7952359" y="749046"/>
                  </a:lnTo>
                  <a:lnTo>
                    <a:pt x="124840" y="749046"/>
                  </a:lnTo>
                  <a:lnTo>
                    <a:pt x="76247" y="739237"/>
                  </a:lnTo>
                  <a:lnTo>
                    <a:pt x="36564" y="712485"/>
                  </a:lnTo>
                  <a:lnTo>
                    <a:pt x="9810" y="672804"/>
                  </a:lnTo>
                  <a:lnTo>
                    <a:pt x="0" y="624204"/>
                  </a:lnTo>
                  <a:lnTo>
                    <a:pt x="0" y="12484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49808" y="3358896"/>
            <a:ext cx="8102600" cy="774700"/>
            <a:chOff x="749808" y="3358896"/>
            <a:chExt cx="8102600" cy="774700"/>
          </a:xfrm>
        </p:grpSpPr>
        <p:sp>
          <p:nvSpPr>
            <p:cNvPr id="10" name="object 10"/>
            <p:cNvSpPr/>
            <p:nvPr/>
          </p:nvSpPr>
          <p:spPr>
            <a:xfrm>
              <a:off x="762381" y="3371469"/>
              <a:ext cx="8077200" cy="749300"/>
            </a:xfrm>
            <a:custGeom>
              <a:avLst/>
              <a:gdLst/>
              <a:ahLst/>
              <a:cxnLst/>
              <a:rect l="l" t="t" r="r" b="b"/>
              <a:pathLst>
                <a:path w="8077200" h="749300">
                  <a:moveTo>
                    <a:pt x="7952359" y="0"/>
                  </a:moveTo>
                  <a:lnTo>
                    <a:pt x="124840" y="0"/>
                  </a:lnTo>
                  <a:lnTo>
                    <a:pt x="76247" y="9808"/>
                  </a:lnTo>
                  <a:lnTo>
                    <a:pt x="36564" y="36560"/>
                  </a:lnTo>
                  <a:lnTo>
                    <a:pt x="9810" y="76241"/>
                  </a:lnTo>
                  <a:lnTo>
                    <a:pt x="0" y="124840"/>
                  </a:lnTo>
                  <a:lnTo>
                    <a:pt x="0" y="624204"/>
                  </a:lnTo>
                  <a:lnTo>
                    <a:pt x="9810" y="672804"/>
                  </a:lnTo>
                  <a:lnTo>
                    <a:pt x="36564" y="712485"/>
                  </a:lnTo>
                  <a:lnTo>
                    <a:pt x="76247" y="739237"/>
                  </a:lnTo>
                  <a:lnTo>
                    <a:pt x="124840" y="749045"/>
                  </a:lnTo>
                  <a:lnTo>
                    <a:pt x="7952359" y="749045"/>
                  </a:lnTo>
                  <a:lnTo>
                    <a:pt x="8000958" y="739237"/>
                  </a:lnTo>
                  <a:lnTo>
                    <a:pt x="8040639" y="712485"/>
                  </a:lnTo>
                  <a:lnTo>
                    <a:pt x="8067391" y="672804"/>
                  </a:lnTo>
                  <a:lnTo>
                    <a:pt x="8077200" y="624204"/>
                  </a:lnTo>
                  <a:lnTo>
                    <a:pt x="8077200" y="124840"/>
                  </a:lnTo>
                  <a:lnTo>
                    <a:pt x="8067391" y="76241"/>
                  </a:lnTo>
                  <a:lnTo>
                    <a:pt x="8040639" y="36560"/>
                  </a:lnTo>
                  <a:lnTo>
                    <a:pt x="8000958" y="9808"/>
                  </a:lnTo>
                  <a:lnTo>
                    <a:pt x="79523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381" y="3371469"/>
              <a:ext cx="8077200" cy="749300"/>
            </a:xfrm>
            <a:custGeom>
              <a:avLst/>
              <a:gdLst/>
              <a:ahLst/>
              <a:cxnLst/>
              <a:rect l="l" t="t" r="r" b="b"/>
              <a:pathLst>
                <a:path w="8077200" h="749300">
                  <a:moveTo>
                    <a:pt x="0" y="124840"/>
                  </a:moveTo>
                  <a:lnTo>
                    <a:pt x="9810" y="76241"/>
                  </a:lnTo>
                  <a:lnTo>
                    <a:pt x="36564" y="36560"/>
                  </a:lnTo>
                  <a:lnTo>
                    <a:pt x="76247" y="9808"/>
                  </a:lnTo>
                  <a:lnTo>
                    <a:pt x="124840" y="0"/>
                  </a:lnTo>
                  <a:lnTo>
                    <a:pt x="7952359" y="0"/>
                  </a:lnTo>
                  <a:lnTo>
                    <a:pt x="8000958" y="9808"/>
                  </a:lnTo>
                  <a:lnTo>
                    <a:pt x="8040639" y="36560"/>
                  </a:lnTo>
                  <a:lnTo>
                    <a:pt x="8067391" y="76241"/>
                  </a:lnTo>
                  <a:lnTo>
                    <a:pt x="8077200" y="124840"/>
                  </a:lnTo>
                  <a:lnTo>
                    <a:pt x="8077200" y="624204"/>
                  </a:lnTo>
                  <a:lnTo>
                    <a:pt x="8067391" y="672804"/>
                  </a:lnTo>
                  <a:lnTo>
                    <a:pt x="8040639" y="712485"/>
                  </a:lnTo>
                  <a:lnTo>
                    <a:pt x="8000958" y="739237"/>
                  </a:lnTo>
                  <a:lnTo>
                    <a:pt x="7952359" y="749045"/>
                  </a:lnTo>
                  <a:lnTo>
                    <a:pt x="124840" y="749045"/>
                  </a:lnTo>
                  <a:lnTo>
                    <a:pt x="76247" y="739237"/>
                  </a:lnTo>
                  <a:lnTo>
                    <a:pt x="36564" y="712485"/>
                  </a:lnTo>
                  <a:lnTo>
                    <a:pt x="9810" y="672804"/>
                  </a:lnTo>
                  <a:lnTo>
                    <a:pt x="0" y="624204"/>
                  </a:lnTo>
                  <a:lnTo>
                    <a:pt x="0" y="12484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49808" y="4223003"/>
            <a:ext cx="8102600" cy="774700"/>
            <a:chOff x="749808" y="4223003"/>
            <a:chExt cx="8102600" cy="774700"/>
          </a:xfrm>
        </p:grpSpPr>
        <p:sp>
          <p:nvSpPr>
            <p:cNvPr id="13" name="object 13"/>
            <p:cNvSpPr/>
            <p:nvPr/>
          </p:nvSpPr>
          <p:spPr>
            <a:xfrm>
              <a:off x="762381" y="4235576"/>
              <a:ext cx="8077200" cy="749300"/>
            </a:xfrm>
            <a:custGeom>
              <a:avLst/>
              <a:gdLst/>
              <a:ahLst/>
              <a:cxnLst/>
              <a:rect l="l" t="t" r="r" b="b"/>
              <a:pathLst>
                <a:path w="8077200" h="749300">
                  <a:moveTo>
                    <a:pt x="7952359" y="0"/>
                  </a:moveTo>
                  <a:lnTo>
                    <a:pt x="124840" y="0"/>
                  </a:lnTo>
                  <a:lnTo>
                    <a:pt x="76247" y="9808"/>
                  </a:lnTo>
                  <a:lnTo>
                    <a:pt x="36564" y="36560"/>
                  </a:lnTo>
                  <a:lnTo>
                    <a:pt x="9810" y="76241"/>
                  </a:lnTo>
                  <a:lnTo>
                    <a:pt x="0" y="124841"/>
                  </a:lnTo>
                  <a:lnTo>
                    <a:pt x="0" y="624205"/>
                  </a:lnTo>
                  <a:lnTo>
                    <a:pt x="9810" y="672804"/>
                  </a:lnTo>
                  <a:lnTo>
                    <a:pt x="36564" y="712485"/>
                  </a:lnTo>
                  <a:lnTo>
                    <a:pt x="76247" y="739237"/>
                  </a:lnTo>
                  <a:lnTo>
                    <a:pt x="124840" y="749046"/>
                  </a:lnTo>
                  <a:lnTo>
                    <a:pt x="7952359" y="749046"/>
                  </a:lnTo>
                  <a:lnTo>
                    <a:pt x="8000958" y="739237"/>
                  </a:lnTo>
                  <a:lnTo>
                    <a:pt x="8040639" y="712485"/>
                  </a:lnTo>
                  <a:lnTo>
                    <a:pt x="8067391" y="672804"/>
                  </a:lnTo>
                  <a:lnTo>
                    <a:pt x="8077200" y="624205"/>
                  </a:lnTo>
                  <a:lnTo>
                    <a:pt x="8077200" y="124841"/>
                  </a:lnTo>
                  <a:lnTo>
                    <a:pt x="8067391" y="76241"/>
                  </a:lnTo>
                  <a:lnTo>
                    <a:pt x="8040639" y="36560"/>
                  </a:lnTo>
                  <a:lnTo>
                    <a:pt x="8000958" y="9808"/>
                  </a:lnTo>
                  <a:lnTo>
                    <a:pt x="79523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381" y="4235576"/>
              <a:ext cx="8077200" cy="749300"/>
            </a:xfrm>
            <a:custGeom>
              <a:avLst/>
              <a:gdLst/>
              <a:ahLst/>
              <a:cxnLst/>
              <a:rect l="l" t="t" r="r" b="b"/>
              <a:pathLst>
                <a:path w="8077200" h="749300">
                  <a:moveTo>
                    <a:pt x="0" y="124841"/>
                  </a:moveTo>
                  <a:lnTo>
                    <a:pt x="9810" y="76241"/>
                  </a:lnTo>
                  <a:lnTo>
                    <a:pt x="36564" y="36560"/>
                  </a:lnTo>
                  <a:lnTo>
                    <a:pt x="76247" y="9808"/>
                  </a:lnTo>
                  <a:lnTo>
                    <a:pt x="124840" y="0"/>
                  </a:lnTo>
                  <a:lnTo>
                    <a:pt x="7952359" y="0"/>
                  </a:lnTo>
                  <a:lnTo>
                    <a:pt x="8000958" y="9808"/>
                  </a:lnTo>
                  <a:lnTo>
                    <a:pt x="8040639" y="36560"/>
                  </a:lnTo>
                  <a:lnTo>
                    <a:pt x="8067391" y="76241"/>
                  </a:lnTo>
                  <a:lnTo>
                    <a:pt x="8077200" y="124841"/>
                  </a:lnTo>
                  <a:lnTo>
                    <a:pt x="8077200" y="624205"/>
                  </a:lnTo>
                  <a:lnTo>
                    <a:pt x="8067391" y="672804"/>
                  </a:lnTo>
                  <a:lnTo>
                    <a:pt x="8040639" y="712485"/>
                  </a:lnTo>
                  <a:lnTo>
                    <a:pt x="8000958" y="739237"/>
                  </a:lnTo>
                  <a:lnTo>
                    <a:pt x="7952359" y="749046"/>
                  </a:lnTo>
                  <a:lnTo>
                    <a:pt x="124840" y="749046"/>
                  </a:lnTo>
                  <a:lnTo>
                    <a:pt x="76247" y="739237"/>
                  </a:lnTo>
                  <a:lnTo>
                    <a:pt x="36564" y="712485"/>
                  </a:lnTo>
                  <a:lnTo>
                    <a:pt x="9810" y="672804"/>
                  </a:lnTo>
                  <a:lnTo>
                    <a:pt x="0" y="624205"/>
                  </a:lnTo>
                  <a:lnTo>
                    <a:pt x="0" y="12484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49808" y="5087111"/>
            <a:ext cx="8102600" cy="774700"/>
            <a:chOff x="749808" y="5087111"/>
            <a:chExt cx="8102600" cy="774700"/>
          </a:xfrm>
        </p:grpSpPr>
        <p:sp>
          <p:nvSpPr>
            <p:cNvPr id="16" name="object 16"/>
            <p:cNvSpPr/>
            <p:nvPr/>
          </p:nvSpPr>
          <p:spPr>
            <a:xfrm>
              <a:off x="762381" y="5099684"/>
              <a:ext cx="8077200" cy="749300"/>
            </a:xfrm>
            <a:custGeom>
              <a:avLst/>
              <a:gdLst/>
              <a:ahLst/>
              <a:cxnLst/>
              <a:rect l="l" t="t" r="r" b="b"/>
              <a:pathLst>
                <a:path w="8077200" h="749300">
                  <a:moveTo>
                    <a:pt x="7952359" y="0"/>
                  </a:moveTo>
                  <a:lnTo>
                    <a:pt x="124840" y="0"/>
                  </a:lnTo>
                  <a:lnTo>
                    <a:pt x="76247" y="9808"/>
                  </a:lnTo>
                  <a:lnTo>
                    <a:pt x="36564" y="36560"/>
                  </a:lnTo>
                  <a:lnTo>
                    <a:pt x="9810" y="76241"/>
                  </a:lnTo>
                  <a:lnTo>
                    <a:pt x="0" y="124840"/>
                  </a:lnTo>
                  <a:lnTo>
                    <a:pt x="0" y="624204"/>
                  </a:lnTo>
                  <a:lnTo>
                    <a:pt x="9810" y="672798"/>
                  </a:lnTo>
                  <a:lnTo>
                    <a:pt x="36564" y="712481"/>
                  </a:lnTo>
                  <a:lnTo>
                    <a:pt x="76247" y="739235"/>
                  </a:lnTo>
                  <a:lnTo>
                    <a:pt x="124840" y="749045"/>
                  </a:lnTo>
                  <a:lnTo>
                    <a:pt x="7952359" y="749045"/>
                  </a:lnTo>
                  <a:lnTo>
                    <a:pt x="8000958" y="739235"/>
                  </a:lnTo>
                  <a:lnTo>
                    <a:pt x="8040639" y="712481"/>
                  </a:lnTo>
                  <a:lnTo>
                    <a:pt x="8067391" y="672798"/>
                  </a:lnTo>
                  <a:lnTo>
                    <a:pt x="8077200" y="624204"/>
                  </a:lnTo>
                  <a:lnTo>
                    <a:pt x="8077200" y="124840"/>
                  </a:lnTo>
                  <a:lnTo>
                    <a:pt x="8067391" y="76241"/>
                  </a:lnTo>
                  <a:lnTo>
                    <a:pt x="8040639" y="36560"/>
                  </a:lnTo>
                  <a:lnTo>
                    <a:pt x="8000958" y="9808"/>
                  </a:lnTo>
                  <a:lnTo>
                    <a:pt x="79523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381" y="5099684"/>
              <a:ext cx="8077200" cy="749300"/>
            </a:xfrm>
            <a:custGeom>
              <a:avLst/>
              <a:gdLst/>
              <a:ahLst/>
              <a:cxnLst/>
              <a:rect l="l" t="t" r="r" b="b"/>
              <a:pathLst>
                <a:path w="8077200" h="749300">
                  <a:moveTo>
                    <a:pt x="0" y="124840"/>
                  </a:moveTo>
                  <a:lnTo>
                    <a:pt x="9810" y="76241"/>
                  </a:lnTo>
                  <a:lnTo>
                    <a:pt x="36564" y="36560"/>
                  </a:lnTo>
                  <a:lnTo>
                    <a:pt x="76247" y="9808"/>
                  </a:lnTo>
                  <a:lnTo>
                    <a:pt x="124840" y="0"/>
                  </a:lnTo>
                  <a:lnTo>
                    <a:pt x="7952359" y="0"/>
                  </a:lnTo>
                  <a:lnTo>
                    <a:pt x="8000958" y="9808"/>
                  </a:lnTo>
                  <a:lnTo>
                    <a:pt x="8040639" y="36560"/>
                  </a:lnTo>
                  <a:lnTo>
                    <a:pt x="8067391" y="76241"/>
                  </a:lnTo>
                  <a:lnTo>
                    <a:pt x="8077200" y="124840"/>
                  </a:lnTo>
                  <a:lnTo>
                    <a:pt x="8077200" y="624204"/>
                  </a:lnTo>
                  <a:lnTo>
                    <a:pt x="8067391" y="672798"/>
                  </a:lnTo>
                  <a:lnTo>
                    <a:pt x="8040639" y="712481"/>
                  </a:lnTo>
                  <a:lnTo>
                    <a:pt x="8000958" y="739235"/>
                  </a:lnTo>
                  <a:lnTo>
                    <a:pt x="7952359" y="749045"/>
                  </a:lnTo>
                  <a:lnTo>
                    <a:pt x="124840" y="749045"/>
                  </a:lnTo>
                  <a:lnTo>
                    <a:pt x="76247" y="739235"/>
                  </a:lnTo>
                  <a:lnTo>
                    <a:pt x="36564" y="712481"/>
                  </a:lnTo>
                  <a:lnTo>
                    <a:pt x="9810" y="672798"/>
                  </a:lnTo>
                  <a:lnTo>
                    <a:pt x="0" y="624204"/>
                  </a:lnTo>
                  <a:lnTo>
                    <a:pt x="0" y="12484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4455" y="1840738"/>
            <a:ext cx="7306309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Đánh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giá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hiệu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quả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ầu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ư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cho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315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Đầu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ư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cho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với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vấn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ề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nâng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cao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hiệu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suất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quy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trình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kinh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doanh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Vấn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ề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ảm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bảo</a:t>
            </a:r>
            <a:r>
              <a:rPr sz="1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bền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vững</a:t>
            </a:r>
            <a:r>
              <a:rPr sz="1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cho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dự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án</a:t>
            </a:r>
            <a:r>
              <a:rPr sz="1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trong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doanh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nghiệp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cấp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dự án CNTT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Vấn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ề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ầu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ư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nguồn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nhân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lực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4030"/>
            <a:ext cx="7459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Đánh</a:t>
            </a:r>
            <a:r>
              <a:rPr spc="-15" dirty="0"/>
              <a:t> </a:t>
            </a:r>
            <a:r>
              <a:rPr spc="-5" dirty="0"/>
              <a:t>giá</a:t>
            </a:r>
            <a:r>
              <a:rPr spc="-10" dirty="0"/>
              <a:t> </a:t>
            </a:r>
            <a:r>
              <a:rPr dirty="0"/>
              <a:t>hiệu quả</a:t>
            </a:r>
            <a:r>
              <a:rPr spc="-15" dirty="0"/>
              <a:t> </a:t>
            </a:r>
            <a:r>
              <a:rPr spc="-5" dirty="0">
                <a:latin typeface="Times New Roman"/>
                <a:cs typeface="Times New Roman"/>
              </a:rPr>
              <a:t>đầu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5" dirty="0">
                <a:latin typeface="Times New Roman"/>
                <a:cs typeface="Times New Roman"/>
              </a:rPr>
              <a:t>ư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cho</a:t>
            </a:r>
            <a:r>
              <a:rPr spc="-10" dirty="0"/>
              <a:t> </a:t>
            </a:r>
            <a:r>
              <a:rPr spc="5" dirty="0"/>
              <a:t>CNTT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0227"/>
            <a:ext cx="7643495" cy="41224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126364" indent="-342900">
              <a:lnSpc>
                <a:spcPts val="346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Hiệu quả đầu tư </a:t>
            </a:r>
            <a:r>
              <a:rPr sz="3200" spc="-10" dirty="0">
                <a:latin typeface="Arial"/>
                <a:cs typeface="Arial"/>
              </a:rPr>
              <a:t>thường </a:t>
            </a:r>
            <a:r>
              <a:rPr sz="3200" spc="-5" dirty="0">
                <a:latin typeface="Arial"/>
                <a:cs typeface="Arial"/>
              </a:rPr>
              <a:t>được xem xét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trên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cơ sở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phân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tích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lợi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ích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chi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phí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(CBA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– </a:t>
            </a:r>
            <a:r>
              <a:rPr sz="3200" spc="-10" dirty="0">
                <a:latin typeface="Arial"/>
                <a:cs typeface="Arial"/>
              </a:rPr>
              <a:t>Cost/Benefit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Analysis)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tính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bằng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tiền.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Với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sự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phát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triển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của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CNTT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rất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tinh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và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phức tạp, khó tính chi </a:t>
            </a:r>
            <a:r>
              <a:rPr sz="3200" spc="-10" dirty="0">
                <a:latin typeface="Arial"/>
                <a:cs typeface="Arial"/>
              </a:rPr>
              <a:t>phí </a:t>
            </a:r>
            <a:r>
              <a:rPr sz="3200" spc="-5" dirty="0">
                <a:latin typeface="Arial"/>
                <a:cs typeface="Arial"/>
              </a:rPr>
              <a:t>và lợi ích theo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nghĩa kế toán như trên =&gt; chuyển sang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phân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tích giá trị </a:t>
            </a:r>
            <a:r>
              <a:rPr sz="3200" spc="-40" dirty="0">
                <a:latin typeface="Arial"/>
                <a:cs typeface="Arial"/>
              </a:rPr>
              <a:t>(Value)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 chi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phí</a:t>
            </a:r>
            <a:r>
              <a:rPr sz="3200" spc="-10" dirty="0">
                <a:latin typeface="Arial"/>
                <a:cs typeface="Arial"/>
              </a:rPr>
              <a:t> theo </a:t>
            </a:r>
            <a:r>
              <a:rPr sz="3200" spc="-5" dirty="0">
                <a:latin typeface="Arial"/>
                <a:cs typeface="Arial"/>
              </a:rPr>
              <a:t> khái </a:t>
            </a:r>
            <a:r>
              <a:rPr sz="3200" spc="-10" dirty="0">
                <a:latin typeface="Arial"/>
                <a:cs typeface="Arial"/>
              </a:rPr>
              <a:t>niệm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mở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rộng.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2533"/>
            <a:ext cx="6026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Giá</a:t>
            </a:r>
            <a:r>
              <a:rPr sz="4400" spc="-15" dirty="0"/>
              <a:t> </a:t>
            </a:r>
            <a:r>
              <a:rPr sz="4400" spc="-5" dirty="0"/>
              <a:t>trị </a:t>
            </a:r>
            <a:r>
              <a:rPr sz="4400" spc="-40" dirty="0"/>
              <a:t>và</a:t>
            </a:r>
            <a:r>
              <a:rPr sz="4400" spc="5" dirty="0"/>
              <a:t> </a:t>
            </a:r>
            <a:r>
              <a:rPr sz="4400" spc="-5" dirty="0"/>
              <a:t>chi</a:t>
            </a:r>
            <a:r>
              <a:rPr sz="4400" spc="-10" dirty="0"/>
              <a:t> </a:t>
            </a:r>
            <a:r>
              <a:rPr sz="4400" spc="-5" dirty="0"/>
              <a:t>phí</a:t>
            </a:r>
            <a:r>
              <a:rPr sz="4400" spc="5" dirty="0"/>
              <a:t> </a:t>
            </a:r>
            <a:r>
              <a:rPr sz="4400" spc="-5" dirty="0"/>
              <a:t>của</a:t>
            </a:r>
            <a:r>
              <a:rPr sz="4400" spc="-10" dirty="0"/>
              <a:t> </a:t>
            </a:r>
            <a:r>
              <a:rPr sz="4400" spc="20" dirty="0"/>
              <a:t>HTTT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/>
              <a:t>Giá</a:t>
            </a:r>
            <a:r>
              <a:rPr spc="-55" dirty="0"/>
              <a:t> </a:t>
            </a:r>
            <a:r>
              <a:rPr dirty="0"/>
              <a:t>trị</a:t>
            </a:r>
          </a:p>
          <a:p>
            <a:pPr marL="527050" marR="5080" indent="-514350">
              <a:lnSpc>
                <a:spcPct val="100000"/>
              </a:lnSpc>
              <a:spcBef>
                <a:spcPts val="720"/>
              </a:spcBef>
              <a:tabLst>
                <a:tab pos="526415" algn="l"/>
              </a:tabLst>
            </a:pPr>
            <a:r>
              <a:rPr b="0" spc="-5" dirty="0">
                <a:latin typeface="Times New Roman"/>
                <a:cs typeface="Times New Roman"/>
              </a:rPr>
              <a:t>1.	</a:t>
            </a:r>
            <a:r>
              <a:rPr b="0" dirty="0">
                <a:latin typeface="Times New Roman"/>
                <a:cs typeface="Times New Roman"/>
              </a:rPr>
              <a:t>Thu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hồi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vốn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đầu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tư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(Return </a:t>
            </a:r>
            <a:r>
              <a:rPr b="0" spc="-5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Investment)</a:t>
            </a:r>
          </a:p>
          <a:p>
            <a:pPr marL="527050" marR="254000" indent="-514350">
              <a:lnSpc>
                <a:spcPct val="100000"/>
              </a:lnSpc>
              <a:spcBef>
                <a:spcPts val="580"/>
              </a:spcBef>
              <a:tabLst>
                <a:tab pos="526415" algn="l"/>
              </a:tabLst>
            </a:pPr>
            <a:r>
              <a:rPr b="0" dirty="0">
                <a:latin typeface="Times New Roman"/>
                <a:cs typeface="Times New Roman"/>
              </a:rPr>
              <a:t>2.	</a:t>
            </a:r>
            <a:r>
              <a:rPr b="0" spc="-5" dirty="0">
                <a:latin typeface="Times New Roman"/>
                <a:cs typeface="Times New Roman"/>
              </a:rPr>
              <a:t>Đạt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được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chiến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lược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phát </a:t>
            </a:r>
            <a:r>
              <a:rPr b="0" spc="-5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triển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của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tổ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chức</a:t>
            </a:r>
          </a:p>
          <a:p>
            <a:pPr marL="527050" marR="144780" indent="-514350">
              <a:lnSpc>
                <a:spcPct val="100000"/>
              </a:lnSpc>
              <a:spcBef>
                <a:spcPts val="575"/>
              </a:spcBef>
              <a:tabLst>
                <a:tab pos="526415" algn="l"/>
              </a:tabLst>
            </a:pPr>
            <a:r>
              <a:rPr b="0" dirty="0">
                <a:latin typeface="Times New Roman"/>
                <a:cs typeface="Times New Roman"/>
              </a:rPr>
              <a:t>3.	Tạo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lợi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thế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cạnh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tranh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cho </a:t>
            </a:r>
            <a:r>
              <a:rPr b="0" spc="-5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doanh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nghiệp</a:t>
            </a:r>
          </a:p>
          <a:p>
            <a:pPr marL="527050" marR="577215" indent="-514350">
              <a:lnSpc>
                <a:spcPct val="100000"/>
              </a:lnSpc>
              <a:spcBef>
                <a:spcPts val="575"/>
              </a:spcBef>
              <a:tabLst>
                <a:tab pos="526415" algn="l"/>
              </a:tabLst>
            </a:pPr>
            <a:r>
              <a:rPr b="0" dirty="0">
                <a:latin typeface="Times New Roman"/>
                <a:cs typeface="Times New Roman"/>
              </a:rPr>
              <a:t>4.	Cungcấp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thông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tin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cho </a:t>
            </a:r>
            <a:r>
              <a:rPr b="0" spc="-5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quản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lý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26415" algn="l"/>
              </a:tabLst>
            </a:pPr>
            <a:r>
              <a:rPr b="0" dirty="0">
                <a:latin typeface="Times New Roman"/>
                <a:cs typeface="Times New Roman"/>
              </a:rPr>
              <a:t>5.	</a:t>
            </a:r>
            <a:r>
              <a:rPr b="0" spc="-5" dirty="0">
                <a:latin typeface="Times New Roman"/>
                <a:cs typeface="Times New Roman"/>
              </a:rPr>
              <a:t>Hạ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tầng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thông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2746" y="1740153"/>
            <a:ext cx="999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Chi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phí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pc="-5" dirty="0"/>
              <a:t>1.	</a:t>
            </a:r>
            <a:r>
              <a:rPr dirty="0"/>
              <a:t>Chi</a:t>
            </a:r>
            <a:r>
              <a:rPr spc="-25" dirty="0"/>
              <a:t> </a:t>
            </a:r>
            <a:r>
              <a:rPr dirty="0"/>
              <a:t>phí</a:t>
            </a:r>
            <a:r>
              <a:rPr spc="-15" dirty="0"/>
              <a:t> </a:t>
            </a:r>
            <a:r>
              <a:rPr dirty="0"/>
              <a:t>cho</a:t>
            </a:r>
            <a:r>
              <a:rPr spc="-25" dirty="0"/>
              <a:t> </a:t>
            </a:r>
            <a:r>
              <a:rPr dirty="0"/>
              <a:t>các</a:t>
            </a:r>
            <a:r>
              <a:rPr spc="-30" dirty="0"/>
              <a:t> </a:t>
            </a:r>
            <a:r>
              <a:rPr dirty="0"/>
              <a:t>yếu</a:t>
            </a:r>
            <a:r>
              <a:rPr spc="-15" dirty="0"/>
              <a:t> </a:t>
            </a:r>
            <a:r>
              <a:rPr spc="-5" dirty="0"/>
              <a:t>tố</a:t>
            </a:r>
            <a:r>
              <a:rPr spc="-20" dirty="0"/>
              <a:t> </a:t>
            </a:r>
            <a:r>
              <a:rPr dirty="0"/>
              <a:t>phần </a:t>
            </a:r>
            <a:r>
              <a:rPr spc="-585" dirty="0"/>
              <a:t> </a:t>
            </a:r>
            <a:r>
              <a:rPr dirty="0"/>
              <a:t>cứng,</a:t>
            </a:r>
            <a:r>
              <a:rPr spc="-15" dirty="0"/>
              <a:t> </a:t>
            </a:r>
            <a:r>
              <a:rPr dirty="0"/>
              <a:t>phần</a:t>
            </a:r>
            <a:r>
              <a:rPr spc="-10" dirty="0"/>
              <a:t> </a:t>
            </a:r>
            <a:r>
              <a:rPr spc="-5" dirty="0"/>
              <a:t>mềm,</a:t>
            </a:r>
            <a:r>
              <a:rPr spc="-25" dirty="0"/>
              <a:t> </a:t>
            </a:r>
            <a:r>
              <a:rPr dirty="0"/>
              <a:t>CSDL,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/>
              <a:t>truyền</a:t>
            </a:r>
            <a:r>
              <a:rPr spc="-55" dirty="0"/>
              <a:t> </a:t>
            </a:r>
            <a:r>
              <a:rPr dirty="0"/>
              <a:t>thông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dirty="0"/>
              <a:t>2.	Chi</a:t>
            </a:r>
            <a:r>
              <a:rPr spc="-30" dirty="0"/>
              <a:t> </a:t>
            </a:r>
            <a:r>
              <a:rPr dirty="0"/>
              <a:t>phí</a:t>
            </a:r>
            <a:r>
              <a:rPr spc="-20" dirty="0"/>
              <a:t> </a:t>
            </a:r>
            <a:r>
              <a:rPr dirty="0"/>
              <a:t>đào</a:t>
            </a:r>
            <a:r>
              <a:rPr spc="-20" dirty="0"/>
              <a:t> </a:t>
            </a:r>
            <a:r>
              <a:rPr dirty="0"/>
              <a:t>tạo,</a:t>
            </a:r>
            <a:r>
              <a:rPr spc="-30" dirty="0"/>
              <a:t> </a:t>
            </a:r>
            <a:r>
              <a:rPr dirty="0"/>
              <a:t>bảo</a:t>
            </a:r>
            <a:r>
              <a:rPr spc="-20" dirty="0"/>
              <a:t> </a:t>
            </a:r>
            <a:r>
              <a:rPr dirty="0"/>
              <a:t>hiểm</a:t>
            </a:r>
          </a:p>
          <a:p>
            <a:pPr marL="469900" marR="248920" indent="-4572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dirty="0"/>
              <a:t>3.	Chi</a:t>
            </a:r>
            <a:r>
              <a:rPr spc="-30" dirty="0"/>
              <a:t> </a:t>
            </a:r>
            <a:r>
              <a:rPr dirty="0"/>
              <a:t>phí</a:t>
            </a:r>
            <a:r>
              <a:rPr spc="-20" dirty="0"/>
              <a:t> </a:t>
            </a:r>
            <a:r>
              <a:rPr dirty="0"/>
              <a:t>thay</a:t>
            </a:r>
            <a:r>
              <a:rPr spc="-35" dirty="0"/>
              <a:t> </a:t>
            </a:r>
            <a:r>
              <a:rPr dirty="0"/>
              <a:t>đổi</a:t>
            </a:r>
            <a:r>
              <a:rPr spc="-30" dirty="0"/>
              <a:t> </a:t>
            </a:r>
            <a:r>
              <a:rPr dirty="0"/>
              <a:t>quy</a:t>
            </a:r>
            <a:r>
              <a:rPr spc="-20" dirty="0"/>
              <a:t> </a:t>
            </a:r>
            <a:r>
              <a:rPr dirty="0"/>
              <a:t>trình </a:t>
            </a:r>
            <a:r>
              <a:rPr spc="-585" dirty="0"/>
              <a:t> </a:t>
            </a:r>
            <a:r>
              <a:rPr spc="-5" dirty="0"/>
              <a:t>KD,</a:t>
            </a:r>
            <a:r>
              <a:rPr spc="-10" dirty="0"/>
              <a:t> </a:t>
            </a:r>
            <a:r>
              <a:rPr dirty="0"/>
              <a:t>thay</a:t>
            </a:r>
            <a:r>
              <a:rPr spc="-10" dirty="0"/>
              <a:t> </a:t>
            </a:r>
            <a:r>
              <a:rPr dirty="0"/>
              <a:t>đổi</a:t>
            </a:r>
            <a:r>
              <a:rPr spc="-20" dirty="0"/>
              <a:t> </a:t>
            </a:r>
            <a:r>
              <a:rPr dirty="0"/>
              <a:t>tổ</a:t>
            </a:r>
            <a:r>
              <a:rPr spc="-5" dirty="0"/>
              <a:t> </a:t>
            </a:r>
            <a:r>
              <a:rPr dirty="0"/>
              <a:t>chức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dirty="0"/>
              <a:t>4.	Chi</a:t>
            </a:r>
            <a:r>
              <a:rPr spc="-25" dirty="0"/>
              <a:t> </a:t>
            </a:r>
            <a:r>
              <a:rPr dirty="0"/>
              <a:t>phí</a:t>
            </a:r>
            <a:r>
              <a:rPr spc="-35" dirty="0"/>
              <a:t> </a:t>
            </a:r>
            <a:r>
              <a:rPr dirty="0"/>
              <a:t>rủi</a:t>
            </a:r>
            <a:r>
              <a:rPr spc="-30" dirty="0"/>
              <a:t> </a:t>
            </a:r>
            <a:r>
              <a:rPr dirty="0"/>
              <a:t>ro</a:t>
            </a:r>
          </a:p>
          <a:p>
            <a:pPr marL="469900" marR="615950" indent="-4572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pc="-5" dirty="0"/>
              <a:t>5.	</a:t>
            </a:r>
            <a:r>
              <a:rPr dirty="0"/>
              <a:t>Chi</a:t>
            </a:r>
            <a:r>
              <a:rPr spc="-30" dirty="0"/>
              <a:t> </a:t>
            </a:r>
            <a:r>
              <a:rPr dirty="0"/>
              <a:t>phí</a:t>
            </a:r>
            <a:r>
              <a:rPr spc="-20" dirty="0"/>
              <a:t> </a:t>
            </a:r>
            <a:r>
              <a:rPr spc="-5" dirty="0"/>
              <a:t>sử</a:t>
            </a:r>
            <a:r>
              <a:rPr spc="-30" dirty="0"/>
              <a:t> </a:t>
            </a:r>
            <a:r>
              <a:rPr dirty="0"/>
              <a:t>dụng</a:t>
            </a:r>
            <a:r>
              <a:rPr spc="-20" dirty="0"/>
              <a:t> </a:t>
            </a:r>
            <a:r>
              <a:rPr spc="-5" dirty="0"/>
              <a:t>không </a:t>
            </a:r>
            <a:r>
              <a:rPr spc="-585" dirty="0"/>
              <a:t> </a:t>
            </a:r>
            <a:r>
              <a:rPr dirty="0"/>
              <a:t>gian,</a:t>
            </a:r>
            <a:r>
              <a:rPr spc="-20" dirty="0"/>
              <a:t> </a:t>
            </a:r>
            <a:r>
              <a:rPr dirty="0"/>
              <a:t>điện</a:t>
            </a:r>
            <a:r>
              <a:rPr spc="-25" dirty="0"/>
              <a:t> </a:t>
            </a:r>
            <a:r>
              <a:rPr dirty="0"/>
              <a:t>nước…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66065" marR="5080">
              <a:lnSpc>
                <a:spcPts val="4780"/>
              </a:lnSpc>
              <a:spcBef>
                <a:spcPts val="220"/>
              </a:spcBef>
            </a:pPr>
            <a:r>
              <a:rPr dirty="0"/>
              <a:t>UD</a:t>
            </a:r>
            <a:r>
              <a:rPr spc="-10" dirty="0"/>
              <a:t> </a:t>
            </a:r>
            <a:r>
              <a:rPr spc="5" dirty="0"/>
              <a:t>CNTT</a:t>
            </a:r>
            <a:r>
              <a:rPr spc="-25" dirty="0"/>
              <a:t> </a:t>
            </a:r>
            <a:r>
              <a:rPr spc="-5" dirty="0"/>
              <a:t>t</a:t>
            </a:r>
            <a:r>
              <a:rPr spc="-5" dirty="0">
                <a:latin typeface="Times New Roman"/>
                <a:cs typeface="Times New Roman"/>
              </a:rPr>
              <a:t>ă</a:t>
            </a:r>
            <a:r>
              <a:rPr spc="-5" dirty="0"/>
              <a:t>ng</a:t>
            </a:r>
            <a:r>
              <a:rPr spc="-10" dirty="0"/>
              <a:t> </a:t>
            </a:r>
            <a:r>
              <a:rPr spc="-5" dirty="0"/>
              <a:t>c</a:t>
            </a:r>
            <a:r>
              <a:rPr spc="-5" dirty="0">
                <a:latin typeface="Times New Roman"/>
                <a:cs typeface="Times New Roman"/>
              </a:rPr>
              <a:t>ường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ă</a:t>
            </a:r>
            <a:r>
              <a:rPr dirty="0"/>
              <a:t>ng</a:t>
            </a:r>
            <a:r>
              <a:rPr spc="-10" dirty="0"/>
              <a:t> </a:t>
            </a:r>
            <a:r>
              <a:rPr dirty="0"/>
              <a:t>lực</a:t>
            </a:r>
            <a:r>
              <a:rPr spc="-10" dirty="0"/>
              <a:t> </a:t>
            </a:r>
            <a:r>
              <a:rPr spc="-5" dirty="0"/>
              <a:t>chuỗi </a:t>
            </a:r>
            <a:r>
              <a:rPr spc="-890" dirty="0"/>
              <a:t> </a:t>
            </a:r>
            <a:r>
              <a:rPr spc="-5" dirty="0"/>
              <a:t>giá</a:t>
            </a:r>
            <a:r>
              <a:rPr spc="-10" dirty="0"/>
              <a:t> </a:t>
            </a:r>
            <a:r>
              <a:rPr dirty="0"/>
              <a:t>trị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072" y="2951098"/>
            <a:ext cx="1781175" cy="728345"/>
            <a:chOff x="838072" y="2951098"/>
            <a:chExt cx="1781175" cy="728345"/>
          </a:xfrm>
        </p:grpSpPr>
        <p:sp>
          <p:nvSpPr>
            <p:cNvPr id="4" name="object 4"/>
            <p:cNvSpPr/>
            <p:nvPr/>
          </p:nvSpPr>
          <p:spPr>
            <a:xfrm>
              <a:off x="850772" y="2963798"/>
              <a:ext cx="1755775" cy="702945"/>
            </a:xfrm>
            <a:custGeom>
              <a:avLst/>
              <a:gdLst/>
              <a:ahLst/>
              <a:cxnLst/>
              <a:rect l="l" t="t" r="r" b="b"/>
              <a:pathLst>
                <a:path w="1755775" h="702945">
                  <a:moveTo>
                    <a:pt x="1404366" y="0"/>
                  </a:moveTo>
                  <a:lnTo>
                    <a:pt x="0" y="0"/>
                  </a:lnTo>
                  <a:lnTo>
                    <a:pt x="351282" y="351281"/>
                  </a:lnTo>
                  <a:lnTo>
                    <a:pt x="0" y="702563"/>
                  </a:lnTo>
                  <a:lnTo>
                    <a:pt x="1404366" y="702563"/>
                  </a:lnTo>
                  <a:lnTo>
                    <a:pt x="1755648" y="351281"/>
                  </a:lnTo>
                  <a:lnTo>
                    <a:pt x="140436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0772" y="2963798"/>
              <a:ext cx="1755775" cy="702945"/>
            </a:xfrm>
            <a:custGeom>
              <a:avLst/>
              <a:gdLst/>
              <a:ahLst/>
              <a:cxnLst/>
              <a:rect l="l" t="t" r="r" b="b"/>
              <a:pathLst>
                <a:path w="1755775" h="702945">
                  <a:moveTo>
                    <a:pt x="0" y="0"/>
                  </a:moveTo>
                  <a:lnTo>
                    <a:pt x="1404366" y="0"/>
                  </a:lnTo>
                  <a:lnTo>
                    <a:pt x="1755648" y="351281"/>
                  </a:lnTo>
                  <a:lnTo>
                    <a:pt x="1404366" y="702563"/>
                  </a:lnTo>
                  <a:lnTo>
                    <a:pt x="0" y="702563"/>
                  </a:lnTo>
                  <a:lnTo>
                    <a:pt x="351282" y="351281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95730" y="3043682"/>
            <a:ext cx="708025" cy="493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ts val="1839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Hậu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ần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9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ầu</a:t>
            </a:r>
            <a:r>
              <a:rPr sz="16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vào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17698" y="2951098"/>
            <a:ext cx="1781175" cy="728345"/>
            <a:chOff x="2417698" y="2951098"/>
            <a:chExt cx="1781175" cy="728345"/>
          </a:xfrm>
        </p:grpSpPr>
        <p:sp>
          <p:nvSpPr>
            <p:cNvPr id="8" name="object 8"/>
            <p:cNvSpPr/>
            <p:nvPr/>
          </p:nvSpPr>
          <p:spPr>
            <a:xfrm>
              <a:off x="2430398" y="2963798"/>
              <a:ext cx="1755775" cy="702945"/>
            </a:xfrm>
            <a:custGeom>
              <a:avLst/>
              <a:gdLst/>
              <a:ahLst/>
              <a:cxnLst/>
              <a:rect l="l" t="t" r="r" b="b"/>
              <a:pathLst>
                <a:path w="1755775" h="702945">
                  <a:moveTo>
                    <a:pt x="1404365" y="0"/>
                  </a:moveTo>
                  <a:lnTo>
                    <a:pt x="0" y="0"/>
                  </a:lnTo>
                  <a:lnTo>
                    <a:pt x="351281" y="351281"/>
                  </a:lnTo>
                  <a:lnTo>
                    <a:pt x="0" y="702563"/>
                  </a:lnTo>
                  <a:lnTo>
                    <a:pt x="1404365" y="702563"/>
                  </a:lnTo>
                  <a:lnTo>
                    <a:pt x="1755648" y="351281"/>
                  </a:lnTo>
                  <a:lnTo>
                    <a:pt x="1404365" y="0"/>
                  </a:lnTo>
                  <a:close/>
                </a:path>
              </a:pathLst>
            </a:custGeom>
            <a:solidFill>
              <a:srgbClr val="47D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0398" y="2963798"/>
              <a:ext cx="1755775" cy="702945"/>
            </a:xfrm>
            <a:custGeom>
              <a:avLst/>
              <a:gdLst/>
              <a:ahLst/>
              <a:cxnLst/>
              <a:rect l="l" t="t" r="r" b="b"/>
              <a:pathLst>
                <a:path w="1755775" h="702945">
                  <a:moveTo>
                    <a:pt x="0" y="0"/>
                  </a:moveTo>
                  <a:lnTo>
                    <a:pt x="1404365" y="0"/>
                  </a:lnTo>
                  <a:lnTo>
                    <a:pt x="1755648" y="351281"/>
                  </a:lnTo>
                  <a:lnTo>
                    <a:pt x="1404365" y="702563"/>
                  </a:lnTo>
                  <a:lnTo>
                    <a:pt x="0" y="702563"/>
                  </a:lnTo>
                  <a:lnTo>
                    <a:pt x="351281" y="351281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70200" y="3155695"/>
            <a:ext cx="9188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ác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nghiệp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97325" y="2951098"/>
            <a:ext cx="1780539" cy="728345"/>
            <a:chOff x="3997325" y="2951098"/>
            <a:chExt cx="1780539" cy="728345"/>
          </a:xfrm>
        </p:grpSpPr>
        <p:sp>
          <p:nvSpPr>
            <p:cNvPr id="12" name="object 12"/>
            <p:cNvSpPr/>
            <p:nvPr/>
          </p:nvSpPr>
          <p:spPr>
            <a:xfrm>
              <a:off x="4010025" y="2963798"/>
              <a:ext cx="1755139" cy="702945"/>
            </a:xfrm>
            <a:custGeom>
              <a:avLst/>
              <a:gdLst/>
              <a:ahLst/>
              <a:cxnLst/>
              <a:rect l="l" t="t" r="r" b="b"/>
              <a:pathLst>
                <a:path w="1755139" h="702945">
                  <a:moveTo>
                    <a:pt x="1403603" y="0"/>
                  </a:moveTo>
                  <a:lnTo>
                    <a:pt x="0" y="0"/>
                  </a:lnTo>
                  <a:lnTo>
                    <a:pt x="351282" y="351281"/>
                  </a:lnTo>
                  <a:lnTo>
                    <a:pt x="0" y="702563"/>
                  </a:lnTo>
                  <a:lnTo>
                    <a:pt x="1403603" y="702563"/>
                  </a:lnTo>
                  <a:lnTo>
                    <a:pt x="1754886" y="351281"/>
                  </a:lnTo>
                  <a:lnTo>
                    <a:pt x="1403603" y="0"/>
                  </a:lnTo>
                  <a:close/>
                </a:path>
              </a:pathLst>
            </a:custGeom>
            <a:solidFill>
              <a:srgbClr val="5FE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10025" y="2963798"/>
              <a:ext cx="1755139" cy="702945"/>
            </a:xfrm>
            <a:custGeom>
              <a:avLst/>
              <a:gdLst/>
              <a:ahLst/>
              <a:cxnLst/>
              <a:rect l="l" t="t" r="r" b="b"/>
              <a:pathLst>
                <a:path w="1755139" h="702945">
                  <a:moveTo>
                    <a:pt x="0" y="0"/>
                  </a:moveTo>
                  <a:lnTo>
                    <a:pt x="1403603" y="0"/>
                  </a:lnTo>
                  <a:lnTo>
                    <a:pt x="1754886" y="351281"/>
                  </a:lnTo>
                  <a:lnTo>
                    <a:pt x="1403603" y="702563"/>
                  </a:lnTo>
                  <a:lnTo>
                    <a:pt x="0" y="702563"/>
                  </a:lnTo>
                  <a:lnTo>
                    <a:pt x="351282" y="351281"/>
                  </a:lnTo>
                  <a:lnTo>
                    <a:pt x="0" y="0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58029" y="3043682"/>
            <a:ext cx="702945" cy="493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Hậu</a:t>
            </a:r>
            <a:r>
              <a:rPr sz="16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cần</a:t>
            </a:r>
            <a:endParaRPr sz="1600">
              <a:latin typeface="Calibri"/>
              <a:cs typeface="Calibri"/>
            </a:endParaRPr>
          </a:p>
          <a:p>
            <a:pPr marL="76200">
              <a:lnSpc>
                <a:spcPts val="1839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ầu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76951" y="2951098"/>
            <a:ext cx="1780539" cy="728345"/>
            <a:chOff x="5576951" y="2951098"/>
            <a:chExt cx="1780539" cy="728345"/>
          </a:xfrm>
        </p:grpSpPr>
        <p:sp>
          <p:nvSpPr>
            <p:cNvPr id="16" name="object 16"/>
            <p:cNvSpPr/>
            <p:nvPr/>
          </p:nvSpPr>
          <p:spPr>
            <a:xfrm>
              <a:off x="5589651" y="2963798"/>
              <a:ext cx="1755139" cy="702945"/>
            </a:xfrm>
            <a:custGeom>
              <a:avLst/>
              <a:gdLst/>
              <a:ahLst/>
              <a:cxnLst/>
              <a:rect l="l" t="t" r="r" b="b"/>
              <a:pathLst>
                <a:path w="1755140" h="702945">
                  <a:moveTo>
                    <a:pt x="1403603" y="0"/>
                  </a:moveTo>
                  <a:lnTo>
                    <a:pt x="0" y="0"/>
                  </a:lnTo>
                  <a:lnTo>
                    <a:pt x="351282" y="351281"/>
                  </a:lnTo>
                  <a:lnTo>
                    <a:pt x="0" y="702563"/>
                  </a:lnTo>
                  <a:lnTo>
                    <a:pt x="1403603" y="702563"/>
                  </a:lnTo>
                  <a:lnTo>
                    <a:pt x="1754885" y="351281"/>
                  </a:lnTo>
                  <a:lnTo>
                    <a:pt x="1403603" y="0"/>
                  </a:lnTo>
                  <a:close/>
                </a:path>
              </a:pathLst>
            </a:custGeom>
            <a:solidFill>
              <a:srgbClr val="D4E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89651" y="2963798"/>
              <a:ext cx="1755139" cy="702945"/>
            </a:xfrm>
            <a:custGeom>
              <a:avLst/>
              <a:gdLst/>
              <a:ahLst/>
              <a:cxnLst/>
              <a:rect l="l" t="t" r="r" b="b"/>
              <a:pathLst>
                <a:path w="1755140" h="702945">
                  <a:moveTo>
                    <a:pt x="0" y="0"/>
                  </a:moveTo>
                  <a:lnTo>
                    <a:pt x="1403603" y="0"/>
                  </a:lnTo>
                  <a:lnTo>
                    <a:pt x="1754885" y="351281"/>
                  </a:lnTo>
                  <a:lnTo>
                    <a:pt x="1403603" y="702563"/>
                  </a:lnTo>
                  <a:lnTo>
                    <a:pt x="0" y="702563"/>
                  </a:lnTo>
                  <a:lnTo>
                    <a:pt x="351282" y="351281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40882" y="2932430"/>
            <a:ext cx="895350" cy="7162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065" marR="5080" algn="ctr">
              <a:lnSpc>
                <a:spcPts val="1760"/>
              </a:lnSpc>
              <a:spcBef>
                <a:spcPts val="29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Mar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ting 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bán 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hàng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56577" y="2951098"/>
            <a:ext cx="1780539" cy="728345"/>
            <a:chOff x="7156577" y="2951098"/>
            <a:chExt cx="1780539" cy="728345"/>
          </a:xfrm>
        </p:grpSpPr>
        <p:sp>
          <p:nvSpPr>
            <p:cNvPr id="20" name="object 20"/>
            <p:cNvSpPr/>
            <p:nvPr/>
          </p:nvSpPr>
          <p:spPr>
            <a:xfrm>
              <a:off x="7169277" y="2963798"/>
              <a:ext cx="1755139" cy="702945"/>
            </a:xfrm>
            <a:custGeom>
              <a:avLst/>
              <a:gdLst/>
              <a:ahLst/>
              <a:cxnLst/>
              <a:rect l="l" t="t" r="r" b="b"/>
              <a:pathLst>
                <a:path w="1755140" h="702945">
                  <a:moveTo>
                    <a:pt x="1403603" y="0"/>
                  </a:moveTo>
                  <a:lnTo>
                    <a:pt x="0" y="0"/>
                  </a:lnTo>
                  <a:lnTo>
                    <a:pt x="351281" y="351281"/>
                  </a:lnTo>
                  <a:lnTo>
                    <a:pt x="0" y="702563"/>
                  </a:lnTo>
                  <a:lnTo>
                    <a:pt x="1403603" y="702563"/>
                  </a:lnTo>
                  <a:lnTo>
                    <a:pt x="1754886" y="351281"/>
                  </a:lnTo>
                  <a:lnTo>
                    <a:pt x="1403603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69277" y="2963798"/>
              <a:ext cx="1755139" cy="702945"/>
            </a:xfrm>
            <a:custGeom>
              <a:avLst/>
              <a:gdLst/>
              <a:ahLst/>
              <a:cxnLst/>
              <a:rect l="l" t="t" r="r" b="b"/>
              <a:pathLst>
                <a:path w="1755140" h="702945">
                  <a:moveTo>
                    <a:pt x="0" y="0"/>
                  </a:moveTo>
                  <a:lnTo>
                    <a:pt x="1403603" y="0"/>
                  </a:lnTo>
                  <a:lnTo>
                    <a:pt x="1754886" y="351281"/>
                  </a:lnTo>
                  <a:lnTo>
                    <a:pt x="1403603" y="702563"/>
                  </a:lnTo>
                  <a:lnTo>
                    <a:pt x="0" y="702563"/>
                  </a:lnTo>
                  <a:lnTo>
                    <a:pt x="351281" y="351281"/>
                  </a:lnTo>
                  <a:lnTo>
                    <a:pt x="0" y="0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24318" y="3043682"/>
            <a:ext cx="887730" cy="493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10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Dịch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vụ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ts val="1839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trợ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giúp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35300" y="4254500"/>
            <a:ext cx="3606800" cy="1137920"/>
            <a:chOff x="3035300" y="4254500"/>
            <a:chExt cx="3606800" cy="1137920"/>
          </a:xfrm>
        </p:grpSpPr>
        <p:sp>
          <p:nvSpPr>
            <p:cNvPr id="24" name="object 24"/>
            <p:cNvSpPr/>
            <p:nvPr/>
          </p:nvSpPr>
          <p:spPr>
            <a:xfrm>
              <a:off x="3048000" y="4267200"/>
              <a:ext cx="3581400" cy="370840"/>
            </a:xfrm>
            <a:custGeom>
              <a:avLst/>
              <a:gdLst/>
              <a:ahLst/>
              <a:cxnLst/>
              <a:rect l="l" t="t" r="r" b="b"/>
              <a:pathLst>
                <a:path w="3581400" h="370839">
                  <a:moveTo>
                    <a:pt x="35814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3581400" y="370839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1650" y="4618990"/>
              <a:ext cx="3594100" cy="38100"/>
            </a:xfrm>
            <a:custGeom>
              <a:avLst/>
              <a:gdLst/>
              <a:ahLst/>
              <a:cxnLst/>
              <a:rect l="l" t="t" r="r" b="b"/>
              <a:pathLst>
                <a:path w="3594100" h="38100">
                  <a:moveTo>
                    <a:pt x="0" y="38100"/>
                  </a:moveTo>
                  <a:lnTo>
                    <a:pt x="3594100" y="38100"/>
                  </a:lnTo>
                  <a:lnTo>
                    <a:pt x="359410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48000" y="5008880"/>
              <a:ext cx="3581400" cy="370840"/>
            </a:xfrm>
            <a:custGeom>
              <a:avLst/>
              <a:gdLst/>
              <a:ahLst/>
              <a:cxnLst/>
              <a:rect l="l" t="t" r="r" b="b"/>
              <a:pathLst>
                <a:path w="3581400" h="370839">
                  <a:moveTo>
                    <a:pt x="35814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3581400" y="37084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1650" y="5002530"/>
              <a:ext cx="3594100" cy="12700"/>
            </a:xfrm>
            <a:custGeom>
              <a:avLst/>
              <a:gdLst/>
              <a:ahLst/>
              <a:cxnLst/>
              <a:rect l="l" t="t" r="r" b="b"/>
              <a:pathLst>
                <a:path w="3594100" h="12700">
                  <a:moveTo>
                    <a:pt x="0" y="12700"/>
                  </a:moveTo>
                  <a:lnTo>
                    <a:pt x="3594100" y="12700"/>
                  </a:lnTo>
                  <a:lnTo>
                    <a:pt x="35941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1650" y="4260850"/>
              <a:ext cx="3594100" cy="1125220"/>
            </a:xfrm>
            <a:custGeom>
              <a:avLst/>
              <a:gdLst/>
              <a:ahLst/>
              <a:cxnLst/>
              <a:rect l="l" t="t" r="r" b="b"/>
              <a:pathLst>
                <a:path w="3594100" h="1125220">
                  <a:moveTo>
                    <a:pt x="6350" y="0"/>
                  </a:moveTo>
                  <a:lnTo>
                    <a:pt x="6350" y="1125220"/>
                  </a:lnTo>
                </a:path>
                <a:path w="3594100" h="1125220">
                  <a:moveTo>
                    <a:pt x="3587750" y="0"/>
                  </a:moveTo>
                  <a:lnTo>
                    <a:pt x="3587750" y="1125220"/>
                  </a:lnTo>
                </a:path>
                <a:path w="3594100" h="1125220">
                  <a:moveTo>
                    <a:pt x="0" y="6350"/>
                  </a:moveTo>
                  <a:lnTo>
                    <a:pt x="3594100" y="6350"/>
                  </a:lnTo>
                </a:path>
                <a:path w="3594100" h="1125220">
                  <a:moveTo>
                    <a:pt x="0" y="1118870"/>
                  </a:moveTo>
                  <a:lnTo>
                    <a:pt x="3594100" y="11188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54350" y="4286250"/>
            <a:ext cx="356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R&amp;D,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Công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nghệ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phát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triển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4350" y="4657090"/>
            <a:ext cx="3568700" cy="345440"/>
          </a:xfrm>
          <a:prstGeom prst="rect">
            <a:avLst/>
          </a:prstGeom>
          <a:solidFill>
            <a:srgbClr val="D0D7E8"/>
          </a:solidFill>
        </p:spPr>
        <p:txBody>
          <a:bodyPr vert="horz" wrap="square" lIns="0" tIns="12700" rIns="0" bIns="0" rtlCol="0">
            <a:spAutoFit/>
          </a:bodyPr>
          <a:lstStyle/>
          <a:p>
            <a:pPr marL="71882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HTTT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quản </a:t>
            </a:r>
            <a:r>
              <a:rPr sz="1800" dirty="0">
                <a:latin typeface="Calibri"/>
                <a:cs typeface="Calibri"/>
              </a:rPr>
              <a:t>trị</a:t>
            </a:r>
            <a:r>
              <a:rPr sz="1800" spc="-5" dirty="0">
                <a:latin typeface="Calibri"/>
                <a:cs typeface="Calibri"/>
              </a:rPr>
              <a:t> nhân</a:t>
            </a:r>
            <a:r>
              <a:rPr sz="1800" dirty="0">
                <a:latin typeface="Calibri"/>
                <a:cs typeface="Calibri"/>
              </a:rPr>
              <a:t> lực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48000" y="5008879"/>
            <a:ext cx="3581400" cy="370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HT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quản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trị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6939" y="1847596"/>
            <a:ext cx="180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EDI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liên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kết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với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nhà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6939" y="2123440"/>
            <a:ext cx="1353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CC</a:t>
            </a:r>
            <a:r>
              <a:rPr sz="1800" spc="-15" dirty="0">
                <a:latin typeface="Calibri"/>
                <a:cs typeface="Calibri"/>
              </a:rPr>
              <a:t> và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môi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</a:t>
            </a:r>
            <a:r>
              <a:rPr sz="1800" spc="-5" dirty="0">
                <a:latin typeface="Arial"/>
                <a:cs typeface="Arial"/>
              </a:rPr>
              <a:t>ới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03394" y="1852421"/>
            <a:ext cx="3746500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  <a:tabLst>
                <a:tab pos="2374900" algn="l"/>
              </a:tabLst>
            </a:pPr>
            <a:r>
              <a:rPr sz="2700" spc="-30" baseline="1543" dirty="0">
                <a:latin typeface="Calibri"/>
                <a:cs typeface="Calibri"/>
              </a:rPr>
              <a:t>Website</a:t>
            </a:r>
            <a:r>
              <a:rPr sz="2700" spc="30" baseline="1543" dirty="0">
                <a:latin typeface="Calibri"/>
                <a:cs typeface="Calibri"/>
              </a:rPr>
              <a:t> </a:t>
            </a:r>
            <a:r>
              <a:rPr sz="2700" spc="-22" baseline="1543" dirty="0">
                <a:latin typeface="Calibri"/>
                <a:cs typeface="Calibri"/>
              </a:rPr>
              <a:t>và</a:t>
            </a:r>
            <a:r>
              <a:rPr sz="2700" spc="7" baseline="1543" dirty="0">
                <a:latin typeface="Calibri"/>
                <a:cs typeface="Calibri"/>
              </a:rPr>
              <a:t> </a:t>
            </a:r>
            <a:r>
              <a:rPr sz="2700" spc="-15" baseline="1543" dirty="0">
                <a:latin typeface="Calibri"/>
                <a:cs typeface="Calibri"/>
              </a:rPr>
              <a:t>Catalog	</a:t>
            </a:r>
            <a:r>
              <a:rPr sz="1800" spc="-5" dirty="0">
                <a:latin typeface="Calibri"/>
                <a:cs typeface="Calibri"/>
              </a:rPr>
              <a:t>HT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trợ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giúp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dirty="0">
                <a:latin typeface="Arial"/>
                <a:cs typeface="Arial"/>
              </a:rPr>
              <a:t>đặt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trực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tuyến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713738" y="2182367"/>
            <a:ext cx="6374130" cy="984885"/>
            <a:chOff x="1713738" y="2182367"/>
            <a:chExt cx="6374130" cy="98488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738" y="2454401"/>
              <a:ext cx="307086" cy="69113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8480" y="2475356"/>
              <a:ext cx="118110" cy="497205"/>
            </a:xfrm>
            <a:custGeom>
              <a:avLst/>
              <a:gdLst/>
              <a:ahLst/>
              <a:cxnLst/>
              <a:rect l="l" t="t" r="r" b="b"/>
              <a:pathLst>
                <a:path w="118110" h="497205">
                  <a:moveTo>
                    <a:pt x="13969" y="381253"/>
                  </a:moveTo>
                  <a:lnTo>
                    <a:pt x="8000" y="384682"/>
                  </a:lnTo>
                  <a:lnTo>
                    <a:pt x="2031" y="388238"/>
                  </a:lnTo>
                  <a:lnTo>
                    <a:pt x="0" y="395858"/>
                  </a:lnTo>
                  <a:lnTo>
                    <a:pt x="3428" y="401954"/>
                  </a:lnTo>
                  <a:lnTo>
                    <a:pt x="58800" y="496696"/>
                  </a:lnTo>
                  <a:lnTo>
                    <a:pt x="73349" y="471804"/>
                  </a:lnTo>
                  <a:lnTo>
                    <a:pt x="46227" y="471804"/>
                  </a:lnTo>
                  <a:lnTo>
                    <a:pt x="46227" y="425177"/>
                  </a:lnTo>
                  <a:lnTo>
                    <a:pt x="25272" y="389254"/>
                  </a:lnTo>
                  <a:lnTo>
                    <a:pt x="21717" y="383285"/>
                  </a:lnTo>
                  <a:lnTo>
                    <a:pt x="13969" y="381253"/>
                  </a:lnTo>
                  <a:close/>
                </a:path>
                <a:path w="118110" h="497205">
                  <a:moveTo>
                    <a:pt x="46227" y="425177"/>
                  </a:moveTo>
                  <a:lnTo>
                    <a:pt x="46227" y="471804"/>
                  </a:lnTo>
                  <a:lnTo>
                    <a:pt x="71374" y="471804"/>
                  </a:lnTo>
                  <a:lnTo>
                    <a:pt x="71374" y="465454"/>
                  </a:lnTo>
                  <a:lnTo>
                    <a:pt x="47878" y="465454"/>
                  </a:lnTo>
                  <a:lnTo>
                    <a:pt x="58800" y="446731"/>
                  </a:lnTo>
                  <a:lnTo>
                    <a:pt x="46227" y="425177"/>
                  </a:lnTo>
                  <a:close/>
                </a:path>
                <a:path w="118110" h="497205">
                  <a:moveTo>
                    <a:pt x="103631" y="381253"/>
                  </a:moveTo>
                  <a:lnTo>
                    <a:pt x="95884" y="383285"/>
                  </a:lnTo>
                  <a:lnTo>
                    <a:pt x="92328" y="389254"/>
                  </a:lnTo>
                  <a:lnTo>
                    <a:pt x="71374" y="425177"/>
                  </a:lnTo>
                  <a:lnTo>
                    <a:pt x="71374" y="471804"/>
                  </a:lnTo>
                  <a:lnTo>
                    <a:pt x="73349" y="471804"/>
                  </a:lnTo>
                  <a:lnTo>
                    <a:pt x="114172" y="401954"/>
                  </a:lnTo>
                  <a:lnTo>
                    <a:pt x="117601" y="395858"/>
                  </a:lnTo>
                  <a:lnTo>
                    <a:pt x="115569" y="388238"/>
                  </a:lnTo>
                  <a:lnTo>
                    <a:pt x="109600" y="384682"/>
                  </a:lnTo>
                  <a:lnTo>
                    <a:pt x="103631" y="381253"/>
                  </a:lnTo>
                  <a:close/>
                </a:path>
                <a:path w="118110" h="497205">
                  <a:moveTo>
                    <a:pt x="58800" y="446731"/>
                  </a:moveTo>
                  <a:lnTo>
                    <a:pt x="47878" y="465454"/>
                  </a:lnTo>
                  <a:lnTo>
                    <a:pt x="69722" y="465454"/>
                  </a:lnTo>
                  <a:lnTo>
                    <a:pt x="58800" y="446731"/>
                  </a:lnTo>
                  <a:close/>
                </a:path>
                <a:path w="118110" h="497205">
                  <a:moveTo>
                    <a:pt x="71374" y="425177"/>
                  </a:moveTo>
                  <a:lnTo>
                    <a:pt x="58800" y="446731"/>
                  </a:lnTo>
                  <a:lnTo>
                    <a:pt x="69722" y="465454"/>
                  </a:lnTo>
                  <a:lnTo>
                    <a:pt x="71374" y="465454"/>
                  </a:lnTo>
                  <a:lnTo>
                    <a:pt x="71374" y="425177"/>
                  </a:lnTo>
                  <a:close/>
                </a:path>
                <a:path w="118110" h="497205">
                  <a:moveTo>
                    <a:pt x="71374" y="0"/>
                  </a:moveTo>
                  <a:lnTo>
                    <a:pt x="46227" y="0"/>
                  </a:lnTo>
                  <a:lnTo>
                    <a:pt x="46227" y="425177"/>
                  </a:lnTo>
                  <a:lnTo>
                    <a:pt x="58800" y="446731"/>
                  </a:lnTo>
                  <a:lnTo>
                    <a:pt x="71373" y="425177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2638" y="2182367"/>
              <a:ext cx="307086" cy="98450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437380" y="2203322"/>
              <a:ext cx="118110" cy="790575"/>
            </a:xfrm>
            <a:custGeom>
              <a:avLst/>
              <a:gdLst/>
              <a:ahLst/>
              <a:cxnLst/>
              <a:rect l="l" t="t" r="r" b="b"/>
              <a:pathLst>
                <a:path w="118110" h="790575">
                  <a:moveTo>
                    <a:pt x="13970" y="674497"/>
                  </a:moveTo>
                  <a:lnTo>
                    <a:pt x="8000" y="678052"/>
                  </a:lnTo>
                  <a:lnTo>
                    <a:pt x="2032" y="681481"/>
                  </a:lnTo>
                  <a:lnTo>
                    <a:pt x="0" y="689228"/>
                  </a:lnTo>
                  <a:lnTo>
                    <a:pt x="3429" y="695198"/>
                  </a:lnTo>
                  <a:lnTo>
                    <a:pt x="58800" y="790066"/>
                  </a:lnTo>
                  <a:lnTo>
                    <a:pt x="73403" y="765048"/>
                  </a:lnTo>
                  <a:lnTo>
                    <a:pt x="46228" y="765048"/>
                  </a:lnTo>
                  <a:lnTo>
                    <a:pt x="46228" y="718420"/>
                  </a:lnTo>
                  <a:lnTo>
                    <a:pt x="25273" y="682498"/>
                  </a:lnTo>
                  <a:lnTo>
                    <a:pt x="21717" y="676528"/>
                  </a:lnTo>
                  <a:lnTo>
                    <a:pt x="13970" y="674497"/>
                  </a:lnTo>
                  <a:close/>
                </a:path>
                <a:path w="118110" h="790575">
                  <a:moveTo>
                    <a:pt x="46228" y="718420"/>
                  </a:moveTo>
                  <a:lnTo>
                    <a:pt x="46228" y="765048"/>
                  </a:lnTo>
                  <a:lnTo>
                    <a:pt x="71374" y="765048"/>
                  </a:lnTo>
                  <a:lnTo>
                    <a:pt x="71374" y="758698"/>
                  </a:lnTo>
                  <a:lnTo>
                    <a:pt x="47879" y="758698"/>
                  </a:lnTo>
                  <a:lnTo>
                    <a:pt x="58800" y="739974"/>
                  </a:lnTo>
                  <a:lnTo>
                    <a:pt x="46228" y="718420"/>
                  </a:lnTo>
                  <a:close/>
                </a:path>
                <a:path w="118110" h="790575">
                  <a:moveTo>
                    <a:pt x="103632" y="674497"/>
                  </a:moveTo>
                  <a:lnTo>
                    <a:pt x="95885" y="676528"/>
                  </a:lnTo>
                  <a:lnTo>
                    <a:pt x="92329" y="682498"/>
                  </a:lnTo>
                  <a:lnTo>
                    <a:pt x="71374" y="718420"/>
                  </a:lnTo>
                  <a:lnTo>
                    <a:pt x="71374" y="765048"/>
                  </a:lnTo>
                  <a:lnTo>
                    <a:pt x="73403" y="765048"/>
                  </a:lnTo>
                  <a:lnTo>
                    <a:pt x="114173" y="695198"/>
                  </a:lnTo>
                  <a:lnTo>
                    <a:pt x="117602" y="689228"/>
                  </a:lnTo>
                  <a:lnTo>
                    <a:pt x="115570" y="681481"/>
                  </a:lnTo>
                  <a:lnTo>
                    <a:pt x="109600" y="678052"/>
                  </a:lnTo>
                  <a:lnTo>
                    <a:pt x="103632" y="674497"/>
                  </a:lnTo>
                  <a:close/>
                </a:path>
                <a:path w="118110" h="790575">
                  <a:moveTo>
                    <a:pt x="58800" y="739974"/>
                  </a:moveTo>
                  <a:lnTo>
                    <a:pt x="47879" y="758698"/>
                  </a:lnTo>
                  <a:lnTo>
                    <a:pt x="69723" y="758698"/>
                  </a:lnTo>
                  <a:lnTo>
                    <a:pt x="58800" y="739974"/>
                  </a:lnTo>
                  <a:close/>
                </a:path>
                <a:path w="118110" h="790575">
                  <a:moveTo>
                    <a:pt x="71374" y="718420"/>
                  </a:moveTo>
                  <a:lnTo>
                    <a:pt x="58800" y="739974"/>
                  </a:lnTo>
                  <a:lnTo>
                    <a:pt x="69723" y="758698"/>
                  </a:lnTo>
                  <a:lnTo>
                    <a:pt x="71374" y="758698"/>
                  </a:lnTo>
                  <a:lnTo>
                    <a:pt x="71374" y="718420"/>
                  </a:lnTo>
                  <a:close/>
                </a:path>
                <a:path w="118110" h="790575">
                  <a:moveTo>
                    <a:pt x="71374" y="0"/>
                  </a:moveTo>
                  <a:lnTo>
                    <a:pt x="46228" y="0"/>
                  </a:lnTo>
                  <a:lnTo>
                    <a:pt x="46228" y="718420"/>
                  </a:lnTo>
                  <a:lnTo>
                    <a:pt x="58800" y="739974"/>
                  </a:lnTo>
                  <a:lnTo>
                    <a:pt x="71374" y="718420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3452" y="2187701"/>
              <a:ext cx="2109216" cy="10744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514981" y="2221610"/>
              <a:ext cx="2014220" cy="0"/>
            </a:xfrm>
            <a:custGeom>
              <a:avLst/>
              <a:gdLst/>
              <a:ahLst/>
              <a:cxnLst/>
              <a:rect l="l" t="t" r="r" b="b"/>
              <a:pathLst>
                <a:path w="2014220">
                  <a:moveTo>
                    <a:pt x="0" y="0"/>
                  </a:moveTo>
                  <a:lnTo>
                    <a:pt x="2014220" y="0"/>
                  </a:lnTo>
                </a:path>
              </a:pathLst>
            </a:custGeom>
            <a:ln w="25146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2838" y="2329433"/>
              <a:ext cx="307086" cy="81686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037579" y="2350388"/>
              <a:ext cx="118110" cy="622300"/>
            </a:xfrm>
            <a:custGeom>
              <a:avLst/>
              <a:gdLst/>
              <a:ahLst/>
              <a:cxnLst/>
              <a:rect l="l" t="t" r="r" b="b"/>
              <a:pathLst>
                <a:path w="118110" h="622300">
                  <a:moveTo>
                    <a:pt x="13970" y="506730"/>
                  </a:moveTo>
                  <a:lnTo>
                    <a:pt x="8000" y="510159"/>
                  </a:lnTo>
                  <a:lnTo>
                    <a:pt x="2032" y="513714"/>
                  </a:lnTo>
                  <a:lnTo>
                    <a:pt x="0" y="521335"/>
                  </a:lnTo>
                  <a:lnTo>
                    <a:pt x="3429" y="527303"/>
                  </a:lnTo>
                  <a:lnTo>
                    <a:pt x="58800" y="622173"/>
                  </a:lnTo>
                  <a:lnTo>
                    <a:pt x="73329" y="597281"/>
                  </a:lnTo>
                  <a:lnTo>
                    <a:pt x="46228" y="597281"/>
                  </a:lnTo>
                  <a:lnTo>
                    <a:pt x="46228" y="550653"/>
                  </a:lnTo>
                  <a:lnTo>
                    <a:pt x="21717" y="508635"/>
                  </a:lnTo>
                  <a:lnTo>
                    <a:pt x="13970" y="506730"/>
                  </a:lnTo>
                  <a:close/>
                </a:path>
                <a:path w="118110" h="622300">
                  <a:moveTo>
                    <a:pt x="46228" y="550653"/>
                  </a:moveTo>
                  <a:lnTo>
                    <a:pt x="46228" y="597281"/>
                  </a:lnTo>
                  <a:lnTo>
                    <a:pt x="71374" y="597281"/>
                  </a:lnTo>
                  <a:lnTo>
                    <a:pt x="71374" y="590931"/>
                  </a:lnTo>
                  <a:lnTo>
                    <a:pt x="47879" y="590931"/>
                  </a:lnTo>
                  <a:lnTo>
                    <a:pt x="58800" y="572207"/>
                  </a:lnTo>
                  <a:lnTo>
                    <a:pt x="46228" y="550653"/>
                  </a:lnTo>
                  <a:close/>
                </a:path>
                <a:path w="118110" h="622300">
                  <a:moveTo>
                    <a:pt x="103632" y="506730"/>
                  </a:moveTo>
                  <a:lnTo>
                    <a:pt x="95885" y="508635"/>
                  </a:lnTo>
                  <a:lnTo>
                    <a:pt x="71374" y="550653"/>
                  </a:lnTo>
                  <a:lnTo>
                    <a:pt x="71374" y="597281"/>
                  </a:lnTo>
                  <a:lnTo>
                    <a:pt x="73329" y="597281"/>
                  </a:lnTo>
                  <a:lnTo>
                    <a:pt x="114173" y="527303"/>
                  </a:lnTo>
                  <a:lnTo>
                    <a:pt x="117602" y="521335"/>
                  </a:lnTo>
                  <a:lnTo>
                    <a:pt x="115570" y="513714"/>
                  </a:lnTo>
                  <a:lnTo>
                    <a:pt x="109600" y="510159"/>
                  </a:lnTo>
                  <a:lnTo>
                    <a:pt x="103632" y="506730"/>
                  </a:lnTo>
                  <a:close/>
                </a:path>
                <a:path w="118110" h="622300">
                  <a:moveTo>
                    <a:pt x="58800" y="572207"/>
                  </a:moveTo>
                  <a:lnTo>
                    <a:pt x="47879" y="590931"/>
                  </a:lnTo>
                  <a:lnTo>
                    <a:pt x="69723" y="590931"/>
                  </a:lnTo>
                  <a:lnTo>
                    <a:pt x="58800" y="572207"/>
                  </a:lnTo>
                  <a:close/>
                </a:path>
                <a:path w="118110" h="622300">
                  <a:moveTo>
                    <a:pt x="71374" y="550653"/>
                  </a:moveTo>
                  <a:lnTo>
                    <a:pt x="58800" y="572207"/>
                  </a:lnTo>
                  <a:lnTo>
                    <a:pt x="69723" y="590931"/>
                  </a:lnTo>
                  <a:lnTo>
                    <a:pt x="71374" y="590931"/>
                  </a:lnTo>
                  <a:lnTo>
                    <a:pt x="71374" y="550653"/>
                  </a:lnTo>
                  <a:close/>
                </a:path>
                <a:path w="118110" h="622300">
                  <a:moveTo>
                    <a:pt x="71374" y="0"/>
                  </a:moveTo>
                  <a:lnTo>
                    <a:pt x="46228" y="0"/>
                  </a:lnTo>
                  <a:lnTo>
                    <a:pt x="46228" y="550653"/>
                  </a:lnTo>
                  <a:lnTo>
                    <a:pt x="58800" y="572207"/>
                  </a:lnTo>
                  <a:lnTo>
                    <a:pt x="71374" y="550653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0782" y="2200655"/>
              <a:ext cx="307085" cy="94488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875523" y="2221610"/>
              <a:ext cx="118110" cy="750570"/>
            </a:xfrm>
            <a:custGeom>
              <a:avLst/>
              <a:gdLst/>
              <a:ahLst/>
              <a:cxnLst/>
              <a:rect l="l" t="t" r="r" b="b"/>
              <a:pathLst>
                <a:path w="118109" h="750569">
                  <a:moveTo>
                    <a:pt x="13970" y="634746"/>
                  </a:moveTo>
                  <a:lnTo>
                    <a:pt x="8000" y="638301"/>
                  </a:lnTo>
                  <a:lnTo>
                    <a:pt x="2031" y="641730"/>
                  </a:lnTo>
                  <a:lnTo>
                    <a:pt x="0" y="649477"/>
                  </a:lnTo>
                  <a:lnTo>
                    <a:pt x="3428" y="655447"/>
                  </a:lnTo>
                  <a:lnTo>
                    <a:pt x="58800" y="750315"/>
                  </a:lnTo>
                  <a:lnTo>
                    <a:pt x="73370" y="725297"/>
                  </a:lnTo>
                  <a:lnTo>
                    <a:pt x="46227" y="725297"/>
                  </a:lnTo>
                  <a:lnTo>
                    <a:pt x="46160" y="678796"/>
                  </a:lnTo>
                  <a:lnTo>
                    <a:pt x="25146" y="642874"/>
                  </a:lnTo>
                  <a:lnTo>
                    <a:pt x="21717" y="636777"/>
                  </a:lnTo>
                  <a:lnTo>
                    <a:pt x="13970" y="634746"/>
                  </a:lnTo>
                  <a:close/>
                </a:path>
                <a:path w="118109" h="750569">
                  <a:moveTo>
                    <a:pt x="46227" y="678911"/>
                  </a:moveTo>
                  <a:lnTo>
                    <a:pt x="46227" y="725297"/>
                  </a:lnTo>
                  <a:lnTo>
                    <a:pt x="71374" y="725297"/>
                  </a:lnTo>
                  <a:lnTo>
                    <a:pt x="71374" y="719074"/>
                  </a:lnTo>
                  <a:lnTo>
                    <a:pt x="47878" y="719074"/>
                  </a:lnTo>
                  <a:lnTo>
                    <a:pt x="58785" y="700377"/>
                  </a:lnTo>
                  <a:lnTo>
                    <a:pt x="46227" y="678911"/>
                  </a:lnTo>
                  <a:close/>
                </a:path>
                <a:path w="118109" h="750569">
                  <a:moveTo>
                    <a:pt x="103631" y="634746"/>
                  </a:moveTo>
                  <a:lnTo>
                    <a:pt x="95884" y="636777"/>
                  </a:lnTo>
                  <a:lnTo>
                    <a:pt x="71374" y="678796"/>
                  </a:lnTo>
                  <a:lnTo>
                    <a:pt x="71374" y="725297"/>
                  </a:lnTo>
                  <a:lnTo>
                    <a:pt x="73370" y="725297"/>
                  </a:lnTo>
                  <a:lnTo>
                    <a:pt x="114046" y="655447"/>
                  </a:lnTo>
                  <a:lnTo>
                    <a:pt x="117601" y="649477"/>
                  </a:lnTo>
                  <a:lnTo>
                    <a:pt x="115570" y="641730"/>
                  </a:lnTo>
                  <a:lnTo>
                    <a:pt x="109600" y="638301"/>
                  </a:lnTo>
                  <a:lnTo>
                    <a:pt x="103631" y="634746"/>
                  </a:lnTo>
                  <a:close/>
                </a:path>
                <a:path w="118109" h="750569">
                  <a:moveTo>
                    <a:pt x="58785" y="700377"/>
                  </a:moveTo>
                  <a:lnTo>
                    <a:pt x="47878" y="719074"/>
                  </a:lnTo>
                  <a:lnTo>
                    <a:pt x="69723" y="719074"/>
                  </a:lnTo>
                  <a:lnTo>
                    <a:pt x="58785" y="700377"/>
                  </a:lnTo>
                  <a:close/>
                </a:path>
                <a:path w="118109" h="750569">
                  <a:moveTo>
                    <a:pt x="71374" y="678796"/>
                  </a:moveTo>
                  <a:lnTo>
                    <a:pt x="58785" y="700377"/>
                  </a:lnTo>
                  <a:lnTo>
                    <a:pt x="69723" y="719074"/>
                  </a:lnTo>
                  <a:lnTo>
                    <a:pt x="71374" y="719074"/>
                  </a:lnTo>
                  <a:lnTo>
                    <a:pt x="71374" y="678796"/>
                  </a:lnTo>
                  <a:close/>
                </a:path>
                <a:path w="118109" h="750569">
                  <a:moveTo>
                    <a:pt x="71374" y="0"/>
                  </a:moveTo>
                  <a:lnTo>
                    <a:pt x="46227" y="0"/>
                  </a:lnTo>
                  <a:lnTo>
                    <a:pt x="46227" y="678911"/>
                  </a:lnTo>
                  <a:lnTo>
                    <a:pt x="58785" y="700377"/>
                  </a:lnTo>
                  <a:lnTo>
                    <a:pt x="71307" y="678911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510791" y="4286250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82866" y="4296155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65847" y="4972050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HRI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89447" y="5724652"/>
            <a:ext cx="186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quản </a:t>
            </a:r>
            <a:r>
              <a:rPr sz="1800" dirty="0">
                <a:latin typeface="Calibri"/>
                <a:cs typeface="Calibri"/>
              </a:rPr>
              <a:t>lý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tài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chính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78660" y="5740146"/>
            <a:ext cx="143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Phần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mềm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ERP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76771" y="3521964"/>
            <a:ext cx="986790" cy="1689735"/>
            <a:chOff x="6176771" y="3521964"/>
            <a:chExt cx="986790" cy="1689735"/>
          </a:xfrm>
        </p:grpSpPr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6771" y="3521964"/>
              <a:ext cx="307848" cy="8001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270878" y="3655695"/>
              <a:ext cx="118110" cy="593090"/>
            </a:xfrm>
            <a:custGeom>
              <a:avLst/>
              <a:gdLst/>
              <a:ahLst/>
              <a:cxnLst/>
              <a:rect l="l" t="t" r="r" b="b"/>
              <a:pathLst>
                <a:path w="118110" h="593089">
                  <a:moveTo>
                    <a:pt x="59325" y="49843"/>
                  </a:moveTo>
                  <a:lnTo>
                    <a:pt x="46543" y="71246"/>
                  </a:lnTo>
                  <a:lnTo>
                    <a:pt x="41529" y="592708"/>
                  </a:lnTo>
                  <a:lnTo>
                    <a:pt x="66675" y="592962"/>
                  </a:lnTo>
                  <a:lnTo>
                    <a:pt x="71688" y="71515"/>
                  </a:lnTo>
                  <a:lnTo>
                    <a:pt x="59325" y="49843"/>
                  </a:lnTo>
                  <a:close/>
                </a:path>
                <a:path w="118110" h="593089">
                  <a:moveTo>
                    <a:pt x="73949" y="24764"/>
                  </a:moveTo>
                  <a:lnTo>
                    <a:pt x="46990" y="24764"/>
                  </a:lnTo>
                  <a:lnTo>
                    <a:pt x="72136" y="25018"/>
                  </a:lnTo>
                  <a:lnTo>
                    <a:pt x="71688" y="71515"/>
                  </a:lnTo>
                  <a:lnTo>
                    <a:pt x="92329" y="107695"/>
                  </a:lnTo>
                  <a:lnTo>
                    <a:pt x="95758" y="113791"/>
                  </a:lnTo>
                  <a:lnTo>
                    <a:pt x="103505" y="115823"/>
                  </a:lnTo>
                  <a:lnTo>
                    <a:pt x="109474" y="112394"/>
                  </a:lnTo>
                  <a:lnTo>
                    <a:pt x="115570" y="108965"/>
                  </a:lnTo>
                  <a:lnTo>
                    <a:pt x="117601" y="101345"/>
                  </a:lnTo>
                  <a:lnTo>
                    <a:pt x="114173" y="95249"/>
                  </a:lnTo>
                  <a:lnTo>
                    <a:pt x="73949" y="24764"/>
                  </a:lnTo>
                  <a:close/>
                </a:path>
                <a:path w="118110" h="593089">
                  <a:moveTo>
                    <a:pt x="59817" y="0"/>
                  </a:moveTo>
                  <a:lnTo>
                    <a:pt x="0" y="100202"/>
                  </a:lnTo>
                  <a:lnTo>
                    <a:pt x="2032" y="107949"/>
                  </a:lnTo>
                  <a:lnTo>
                    <a:pt x="7874" y="111505"/>
                  </a:lnTo>
                  <a:lnTo>
                    <a:pt x="13843" y="115061"/>
                  </a:lnTo>
                  <a:lnTo>
                    <a:pt x="21590" y="113029"/>
                  </a:lnTo>
                  <a:lnTo>
                    <a:pt x="46543" y="71246"/>
                  </a:lnTo>
                  <a:lnTo>
                    <a:pt x="46990" y="24764"/>
                  </a:lnTo>
                  <a:lnTo>
                    <a:pt x="73949" y="24764"/>
                  </a:lnTo>
                  <a:lnTo>
                    <a:pt x="59817" y="0"/>
                  </a:lnTo>
                  <a:close/>
                </a:path>
                <a:path w="118110" h="593089">
                  <a:moveTo>
                    <a:pt x="72077" y="31114"/>
                  </a:moveTo>
                  <a:lnTo>
                    <a:pt x="48641" y="31114"/>
                  </a:lnTo>
                  <a:lnTo>
                    <a:pt x="70358" y="31368"/>
                  </a:lnTo>
                  <a:lnTo>
                    <a:pt x="59325" y="49843"/>
                  </a:lnTo>
                  <a:lnTo>
                    <a:pt x="71688" y="71515"/>
                  </a:lnTo>
                  <a:lnTo>
                    <a:pt x="72077" y="31114"/>
                  </a:lnTo>
                  <a:close/>
                </a:path>
                <a:path w="118110" h="593089">
                  <a:moveTo>
                    <a:pt x="46990" y="24764"/>
                  </a:moveTo>
                  <a:lnTo>
                    <a:pt x="46543" y="71246"/>
                  </a:lnTo>
                  <a:lnTo>
                    <a:pt x="59325" y="49843"/>
                  </a:lnTo>
                  <a:lnTo>
                    <a:pt x="48641" y="31114"/>
                  </a:lnTo>
                  <a:lnTo>
                    <a:pt x="72077" y="31114"/>
                  </a:lnTo>
                  <a:lnTo>
                    <a:pt x="72136" y="25018"/>
                  </a:lnTo>
                  <a:lnTo>
                    <a:pt x="46990" y="24764"/>
                  </a:lnTo>
                  <a:close/>
                </a:path>
                <a:path w="118110" h="593089">
                  <a:moveTo>
                    <a:pt x="48641" y="31114"/>
                  </a:moveTo>
                  <a:lnTo>
                    <a:pt x="59325" y="49843"/>
                  </a:lnTo>
                  <a:lnTo>
                    <a:pt x="70358" y="31368"/>
                  </a:lnTo>
                  <a:lnTo>
                    <a:pt x="48641" y="31114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037" y="4325874"/>
              <a:ext cx="763523" cy="31013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553580" y="4347464"/>
              <a:ext cx="558800" cy="154940"/>
            </a:xfrm>
            <a:custGeom>
              <a:avLst/>
              <a:gdLst/>
              <a:ahLst/>
              <a:cxnLst/>
              <a:rect l="l" t="t" r="r" b="b"/>
              <a:pathLst>
                <a:path w="558800" h="154939">
                  <a:moveTo>
                    <a:pt x="88392" y="38862"/>
                  </a:moveTo>
                  <a:lnTo>
                    <a:pt x="0" y="114935"/>
                  </a:lnTo>
                  <a:lnTo>
                    <a:pt x="109727" y="154431"/>
                  </a:lnTo>
                  <a:lnTo>
                    <a:pt x="116967" y="151130"/>
                  </a:lnTo>
                  <a:lnTo>
                    <a:pt x="119252" y="144525"/>
                  </a:lnTo>
                  <a:lnTo>
                    <a:pt x="121666" y="138049"/>
                  </a:lnTo>
                  <a:lnTo>
                    <a:pt x="118237" y="130810"/>
                  </a:lnTo>
                  <a:lnTo>
                    <a:pt x="95922" y="122809"/>
                  </a:lnTo>
                  <a:lnTo>
                    <a:pt x="26797" y="122809"/>
                  </a:lnTo>
                  <a:lnTo>
                    <a:pt x="22225" y="98043"/>
                  </a:lnTo>
                  <a:lnTo>
                    <a:pt x="67926" y="89615"/>
                  </a:lnTo>
                  <a:lnTo>
                    <a:pt x="104775" y="57912"/>
                  </a:lnTo>
                  <a:lnTo>
                    <a:pt x="105410" y="49911"/>
                  </a:lnTo>
                  <a:lnTo>
                    <a:pt x="100838" y="44704"/>
                  </a:lnTo>
                  <a:lnTo>
                    <a:pt x="96393" y="39369"/>
                  </a:lnTo>
                  <a:lnTo>
                    <a:pt x="88392" y="38862"/>
                  </a:lnTo>
                  <a:close/>
                </a:path>
                <a:path w="558800" h="154939">
                  <a:moveTo>
                    <a:pt x="67926" y="89615"/>
                  </a:moveTo>
                  <a:lnTo>
                    <a:pt x="22225" y="98043"/>
                  </a:lnTo>
                  <a:lnTo>
                    <a:pt x="26797" y="122809"/>
                  </a:lnTo>
                  <a:lnTo>
                    <a:pt x="41927" y="120015"/>
                  </a:lnTo>
                  <a:lnTo>
                    <a:pt x="32639" y="120015"/>
                  </a:lnTo>
                  <a:lnTo>
                    <a:pt x="28701" y="98552"/>
                  </a:lnTo>
                  <a:lnTo>
                    <a:pt x="57553" y="98552"/>
                  </a:lnTo>
                  <a:lnTo>
                    <a:pt x="67926" y="89615"/>
                  </a:lnTo>
                  <a:close/>
                </a:path>
                <a:path w="558800" h="154939">
                  <a:moveTo>
                    <a:pt x="72523" y="114365"/>
                  </a:moveTo>
                  <a:lnTo>
                    <a:pt x="26797" y="122809"/>
                  </a:lnTo>
                  <a:lnTo>
                    <a:pt x="95922" y="122809"/>
                  </a:lnTo>
                  <a:lnTo>
                    <a:pt x="72523" y="114365"/>
                  </a:lnTo>
                  <a:close/>
                </a:path>
                <a:path w="558800" h="154939">
                  <a:moveTo>
                    <a:pt x="28701" y="98552"/>
                  </a:moveTo>
                  <a:lnTo>
                    <a:pt x="32639" y="120015"/>
                  </a:lnTo>
                  <a:lnTo>
                    <a:pt x="49035" y="105889"/>
                  </a:lnTo>
                  <a:lnTo>
                    <a:pt x="28701" y="98552"/>
                  </a:lnTo>
                  <a:close/>
                </a:path>
                <a:path w="558800" h="154939">
                  <a:moveTo>
                    <a:pt x="49035" y="105889"/>
                  </a:moveTo>
                  <a:lnTo>
                    <a:pt x="32639" y="120015"/>
                  </a:lnTo>
                  <a:lnTo>
                    <a:pt x="41927" y="120015"/>
                  </a:lnTo>
                  <a:lnTo>
                    <a:pt x="72523" y="114365"/>
                  </a:lnTo>
                  <a:lnTo>
                    <a:pt x="49035" y="105889"/>
                  </a:lnTo>
                  <a:close/>
                </a:path>
                <a:path w="558800" h="154939">
                  <a:moveTo>
                    <a:pt x="553847" y="0"/>
                  </a:moveTo>
                  <a:lnTo>
                    <a:pt x="67926" y="89615"/>
                  </a:lnTo>
                  <a:lnTo>
                    <a:pt x="49035" y="105889"/>
                  </a:lnTo>
                  <a:lnTo>
                    <a:pt x="72523" y="114365"/>
                  </a:lnTo>
                  <a:lnTo>
                    <a:pt x="558419" y="24637"/>
                  </a:lnTo>
                  <a:lnTo>
                    <a:pt x="553847" y="0"/>
                  </a:lnTo>
                  <a:close/>
                </a:path>
                <a:path w="558800" h="154939">
                  <a:moveTo>
                    <a:pt x="57553" y="98552"/>
                  </a:moveTo>
                  <a:lnTo>
                    <a:pt x="28701" y="98552"/>
                  </a:lnTo>
                  <a:lnTo>
                    <a:pt x="49035" y="105889"/>
                  </a:lnTo>
                  <a:lnTo>
                    <a:pt x="57553" y="98552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0037" y="4617720"/>
              <a:ext cx="740663" cy="59359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553580" y="4751451"/>
              <a:ext cx="541020" cy="396875"/>
            </a:xfrm>
            <a:custGeom>
              <a:avLst/>
              <a:gdLst/>
              <a:ahLst/>
              <a:cxnLst/>
              <a:rect l="l" t="t" r="r" b="b"/>
              <a:pathLst>
                <a:path w="541020" h="396875">
                  <a:moveTo>
                    <a:pt x="40324" y="29188"/>
                  </a:moveTo>
                  <a:lnTo>
                    <a:pt x="50415" y="51990"/>
                  </a:lnTo>
                  <a:lnTo>
                    <a:pt x="526034" y="396494"/>
                  </a:lnTo>
                  <a:lnTo>
                    <a:pt x="540766" y="376174"/>
                  </a:lnTo>
                  <a:lnTo>
                    <a:pt x="65140" y="31666"/>
                  </a:lnTo>
                  <a:lnTo>
                    <a:pt x="40324" y="29188"/>
                  </a:lnTo>
                  <a:close/>
                </a:path>
                <a:path w="541020" h="396875">
                  <a:moveTo>
                    <a:pt x="0" y="0"/>
                  </a:moveTo>
                  <a:lnTo>
                    <a:pt x="47117" y="106680"/>
                  </a:lnTo>
                  <a:lnTo>
                    <a:pt x="54483" y="109600"/>
                  </a:lnTo>
                  <a:lnTo>
                    <a:pt x="67183" y="104012"/>
                  </a:lnTo>
                  <a:lnTo>
                    <a:pt x="70103" y="96519"/>
                  </a:lnTo>
                  <a:lnTo>
                    <a:pt x="50415" y="51990"/>
                  </a:lnTo>
                  <a:lnTo>
                    <a:pt x="12826" y="24765"/>
                  </a:lnTo>
                  <a:lnTo>
                    <a:pt x="27559" y="4444"/>
                  </a:lnTo>
                  <a:lnTo>
                    <a:pt x="44972" y="4444"/>
                  </a:lnTo>
                  <a:lnTo>
                    <a:pt x="0" y="0"/>
                  </a:lnTo>
                  <a:close/>
                </a:path>
                <a:path w="541020" h="396875">
                  <a:moveTo>
                    <a:pt x="27559" y="4444"/>
                  </a:moveTo>
                  <a:lnTo>
                    <a:pt x="12826" y="24765"/>
                  </a:lnTo>
                  <a:lnTo>
                    <a:pt x="50415" y="51990"/>
                  </a:lnTo>
                  <a:lnTo>
                    <a:pt x="40324" y="29188"/>
                  </a:lnTo>
                  <a:lnTo>
                    <a:pt x="18923" y="27050"/>
                  </a:lnTo>
                  <a:lnTo>
                    <a:pt x="31623" y="9525"/>
                  </a:lnTo>
                  <a:lnTo>
                    <a:pt x="34572" y="9525"/>
                  </a:lnTo>
                  <a:lnTo>
                    <a:pt x="27559" y="4444"/>
                  </a:lnTo>
                  <a:close/>
                </a:path>
                <a:path w="541020" h="396875">
                  <a:moveTo>
                    <a:pt x="44972" y="4444"/>
                  </a:moveTo>
                  <a:lnTo>
                    <a:pt x="27559" y="4444"/>
                  </a:lnTo>
                  <a:lnTo>
                    <a:pt x="65140" y="31666"/>
                  </a:lnTo>
                  <a:lnTo>
                    <a:pt x="113665" y="36449"/>
                  </a:lnTo>
                  <a:lnTo>
                    <a:pt x="119761" y="31496"/>
                  </a:lnTo>
                  <a:lnTo>
                    <a:pt x="120523" y="24511"/>
                  </a:lnTo>
                  <a:lnTo>
                    <a:pt x="121158" y="17653"/>
                  </a:lnTo>
                  <a:lnTo>
                    <a:pt x="116077" y="11430"/>
                  </a:lnTo>
                  <a:lnTo>
                    <a:pt x="44972" y="4444"/>
                  </a:lnTo>
                  <a:close/>
                </a:path>
                <a:path w="541020" h="396875">
                  <a:moveTo>
                    <a:pt x="34572" y="9525"/>
                  </a:moveTo>
                  <a:lnTo>
                    <a:pt x="31623" y="9525"/>
                  </a:lnTo>
                  <a:lnTo>
                    <a:pt x="40324" y="29188"/>
                  </a:lnTo>
                  <a:lnTo>
                    <a:pt x="65140" y="31666"/>
                  </a:lnTo>
                  <a:lnTo>
                    <a:pt x="34572" y="9525"/>
                  </a:lnTo>
                  <a:close/>
                </a:path>
                <a:path w="541020" h="396875">
                  <a:moveTo>
                    <a:pt x="31623" y="9525"/>
                  </a:moveTo>
                  <a:lnTo>
                    <a:pt x="18923" y="27050"/>
                  </a:lnTo>
                  <a:lnTo>
                    <a:pt x="40324" y="29188"/>
                  </a:lnTo>
                  <a:lnTo>
                    <a:pt x="31623" y="9525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811273" y="3524250"/>
            <a:ext cx="4547235" cy="2280285"/>
            <a:chOff x="1811273" y="3524250"/>
            <a:chExt cx="4547235" cy="2280285"/>
          </a:xfrm>
        </p:grpSpPr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11273" y="3524250"/>
              <a:ext cx="1543050" cy="69875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852294" y="3637406"/>
              <a:ext cx="1348740" cy="525145"/>
            </a:xfrm>
            <a:custGeom>
              <a:avLst/>
              <a:gdLst/>
              <a:ahLst/>
              <a:cxnLst/>
              <a:rect l="l" t="t" r="r" b="b"/>
              <a:pathLst>
                <a:path w="1348739" h="525145">
                  <a:moveTo>
                    <a:pt x="1277214" y="33280"/>
                  </a:moveTo>
                  <a:lnTo>
                    <a:pt x="0" y="501015"/>
                  </a:lnTo>
                  <a:lnTo>
                    <a:pt x="8636" y="524637"/>
                  </a:lnTo>
                  <a:lnTo>
                    <a:pt x="1285968" y="56859"/>
                  </a:lnTo>
                  <a:lnTo>
                    <a:pt x="1301827" y="37706"/>
                  </a:lnTo>
                  <a:lnTo>
                    <a:pt x="1277214" y="33280"/>
                  </a:lnTo>
                  <a:close/>
                </a:path>
                <a:path w="1348739" h="525145">
                  <a:moveTo>
                    <a:pt x="1330147" y="17272"/>
                  </a:moveTo>
                  <a:lnTo>
                    <a:pt x="1320927" y="17272"/>
                  </a:lnTo>
                  <a:lnTo>
                    <a:pt x="1329563" y="40894"/>
                  </a:lnTo>
                  <a:lnTo>
                    <a:pt x="1285968" y="56859"/>
                  </a:lnTo>
                  <a:lnTo>
                    <a:pt x="1254887" y="94361"/>
                  </a:lnTo>
                  <a:lnTo>
                    <a:pt x="1255649" y="102362"/>
                  </a:lnTo>
                  <a:lnTo>
                    <a:pt x="1260983" y="106807"/>
                  </a:lnTo>
                  <a:lnTo>
                    <a:pt x="1266317" y="111125"/>
                  </a:lnTo>
                  <a:lnTo>
                    <a:pt x="1274191" y="110490"/>
                  </a:lnTo>
                  <a:lnTo>
                    <a:pt x="1278636" y="105029"/>
                  </a:lnTo>
                  <a:lnTo>
                    <a:pt x="1348613" y="20574"/>
                  </a:lnTo>
                  <a:lnTo>
                    <a:pt x="1330147" y="17272"/>
                  </a:lnTo>
                  <a:close/>
                </a:path>
                <a:path w="1348739" h="525145">
                  <a:moveTo>
                    <a:pt x="1301827" y="37706"/>
                  </a:moveTo>
                  <a:lnTo>
                    <a:pt x="1285968" y="56859"/>
                  </a:lnTo>
                  <a:lnTo>
                    <a:pt x="1327829" y="41529"/>
                  </a:lnTo>
                  <a:lnTo>
                    <a:pt x="1323086" y="41529"/>
                  </a:lnTo>
                  <a:lnTo>
                    <a:pt x="1301827" y="37706"/>
                  </a:lnTo>
                  <a:close/>
                </a:path>
                <a:path w="1348739" h="525145">
                  <a:moveTo>
                    <a:pt x="1315593" y="21082"/>
                  </a:moveTo>
                  <a:lnTo>
                    <a:pt x="1301827" y="37706"/>
                  </a:lnTo>
                  <a:lnTo>
                    <a:pt x="1323086" y="41529"/>
                  </a:lnTo>
                  <a:lnTo>
                    <a:pt x="1315593" y="21082"/>
                  </a:lnTo>
                  <a:close/>
                </a:path>
                <a:path w="1348739" h="525145">
                  <a:moveTo>
                    <a:pt x="1322319" y="21082"/>
                  </a:moveTo>
                  <a:lnTo>
                    <a:pt x="1315593" y="21082"/>
                  </a:lnTo>
                  <a:lnTo>
                    <a:pt x="1323086" y="41529"/>
                  </a:lnTo>
                  <a:lnTo>
                    <a:pt x="1327829" y="41529"/>
                  </a:lnTo>
                  <a:lnTo>
                    <a:pt x="1329563" y="40894"/>
                  </a:lnTo>
                  <a:lnTo>
                    <a:pt x="1322319" y="21082"/>
                  </a:lnTo>
                  <a:close/>
                </a:path>
                <a:path w="1348739" h="525145">
                  <a:moveTo>
                    <a:pt x="1320927" y="17272"/>
                  </a:moveTo>
                  <a:lnTo>
                    <a:pt x="1277214" y="33280"/>
                  </a:lnTo>
                  <a:lnTo>
                    <a:pt x="1301827" y="37706"/>
                  </a:lnTo>
                  <a:lnTo>
                    <a:pt x="1315593" y="21082"/>
                  </a:lnTo>
                  <a:lnTo>
                    <a:pt x="1322319" y="21082"/>
                  </a:lnTo>
                  <a:lnTo>
                    <a:pt x="1320927" y="17272"/>
                  </a:lnTo>
                  <a:close/>
                </a:path>
                <a:path w="1348739" h="525145">
                  <a:moveTo>
                    <a:pt x="1233805" y="0"/>
                  </a:moveTo>
                  <a:lnTo>
                    <a:pt x="1227201" y="4572"/>
                  </a:lnTo>
                  <a:lnTo>
                    <a:pt x="1226058" y="11430"/>
                  </a:lnTo>
                  <a:lnTo>
                    <a:pt x="1224788" y="18161"/>
                  </a:lnTo>
                  <a:lnTo>
                    <a:pt x="1229360" y="24765"/>
                  </a:lnTo>
                  <a:lnTo>
                    <a:pt x="1236218" y="25908"/>
                  </a:lnTo>
                  <a:lnTo>
                    <a:pt x="1277214" y="33280"/>
                  </a:lnTo>
                  <a:lnTo>
                    <a:pt x="1320927" y="17272"/>
                  </a:lnTo>
                  <a:lnTo>
                    <a:pt x="1330147" y="17272"/>
                  </a:lnTo>
                  <a:lnTo>
                    <a:pt x="123380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5" y="3541014"/>
              <a:ext cx="307848" cy="8001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468242" y="3674745"/>
              <a:ext cx="118110" cy="593090"/>
            </a:xfrm>
            <a:custGeom>
              <a:avLst/>
              <a:gdLst/>
              <a:ahLst/>
              <a:cxnLst/>
              <a:rect l="l" t="t" r="r" b="b"/>
              <a:pathLst>
                <a:path w="118110" h="593089">
                  <a:moveTo>
                    <a:pt x="59325" y="49843"/>
                  </a:moveTo>
                  <a:lnTo>
                    <a:pt x="46543" y="71246"/>
                  </a:lnTo>
                  <a:lnTo>
                    <a:pt x="41529" y="592708"/>
                  </a:lnTo>
                  <a:lnTo>
                    <a:pt x="66675" y="592962"/>
                  </a:lnTo>
                  <a:lnTo>
                    <a:pt x="71688" y="71515"/>
                  </a:lnTo>
                  <a:lnTo>
                    <a:pt x="59325" y="49843"/>
                  </a:lnTo>
                  <a:close/>
                </a:path>
                <a:path w="118110" h="593089">
                  <a:moveTo>
                    <a:pt x="73949" y="24764"/>
                  </a:moveTo>
                  <a:lnTo>
                    <a:pt x="46990" y="24764"/>
                  </a:lnTo>
                  <a:lnTo>
                    <a:pt x="72136" y="25018"/>
                  </a:lnTo>
                  <a:lnTo>
                    <a:pt x="71688" y="71515"/>
                  </a:lnTo>
                  <a:lnTo>
                    <a:pt x="92329" y="107695"/>
                  </a:lnTo>
                  <a:lnTo>
                    <a:pt x="95758" y="113791"/>
                  </a:lnTo>
                  <a:lnTo>
                    <a:pt x="103505" y="115823"/>
                  </a:lnTo>
                  <a:lnTo>
                    <a:pt x="109474" y="112394"/>
                  </a:lnTo>
                  <a:lnTo>
                    <a:pt x="115570" y="108965"/>
                  </a:lnTo>
                  <a:lnTo>
                    <a:pt x="117602" y="101345"/>
                  </a:lnTo>
                  <a:lnTo>
                    <a:pt x="114173" y="95249"/>
                  </a:lnTo>
                  <a:lnTo>
                    <a:pt x="73949" y="24764"/>
                  </a:lnTo>
                  <a:close/>
                </a:path>
                <a:path w="118110" h="593089">
                  <a:moveTo>
                    <a:pt x="59817" y="0"/>
                  </a:moveTo>
                  <a:lnTo>
                    <a:pt x="0" y="100202"/>
                  </a:lnTo>
                  <a:lnTo>
                    <a:pt x="2032" y="107949"/>
                  </a:lnTo>
                  <a:lnTo>
                    <a:pt x="7874" y="111505"/>
                  </a:lnTo>
                  <a:lnTo>
                    <a:pt x="13843" y="115061"/>
                  </a:lnTo>
                  <a:lnTo>
                    <a:pt x="21590" y="113029"/>
                  </a:lnTo>
                  <a:lnTo>
                    <a:pt x="46543" y="71246"/>
                  </a:lnTo>
                  <a:lnTo>
                    <a:pt x="46990" y="24764"/>
                  </a:lnTo>
                  <a:lnTo>
                    <a:pt x="73949" y="24764"/>
                  </a:lnTo>
                  <a:lnTo>
                    <a:pt x="59817" y="0"/>
                  </a:lnTo>
                  <a:close/>
                </a:path>
                <a:path w="118110" h="593089">
                  <a:moveTo>
                    <a:pt x="72077" y="31114"/>
                  </a:moveTo>
                  <a:lnTo>
                    <a:pt x="48641" y="31114"/>
                  </a:lnTo>
                  <a:lnTo>
                    <a:pt x="70358" y="31368"/>
                  </a:lnTo>
                  <a:lnTo>
                    <a:pt x="59325" y="49843"/>
                  </a:lnTo>
                  <a:lnTo>
                    <a:pt x="71688" y="71515"/>
                  </a:lnTo>
                  <a:lnTo>
                    <a:pt x="72077" y="31114"/>
                  </a:lnTo>
                  <a:close/>
                </a:path>
                <a:path w="118110" h="593089">
                  <a:moveTo>
                    <a:pt x="46990" y="24764"/>
                  </a:moveTo>
                  <a:lnTo>
                    <a:pt x="46543" y="71246"/>
                  </a:lnTo>
                  <a:lnTo>
                    <a:pt x="59325" y="49843"/>
                  </a:lnTo>
                  <a:lnTo>
                    <a:pt x="48641" y="31114"/>
                  </a:lnTo>
                  <a:lnTo>
                    <a:pt x="72077" y="31114"/>
                  </a:lnTo>
                  <a:lnTo>
                    <a:pt x="72136" y="25018"/>
                  </a:lnTo>
                  <a:lnTo>
                    <a:pt x="46990" y="24764"/>
                  </a:lnTo>
                  <a:close/>
                </a:path>
                <a:path w="118110" h="593089">
                  <a:moveTo>
                    <a:pt x="48641" y="31114"/>
                  </a:moveTo>
                  <a:lnTo>
                    <a:pt x="59325" y="49843"/>
                  </a:lnTo>
                  <a:lnTo>
                    <a:pt x="70358" y="31368"/>
                  </a:lnTo>
                  <a:lnTo>
                    <a:pt x="48641" y="31114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8972" y="3577589"/>
              <a:ext cx="307848" cy="8001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823078" y="3711320"/>
              <a:ext cx="118110" cy="593090"/>
            </a:xfrm>
            <a:custGeom>
              <a:avLst/>
              <a:gdLst/>
              <a:ahLst/>
              <a:cxnLst/>
              <a:rect l="l" t="t" r="r" b="b"/>
              <a:pathLst>
                <a:path w="118110" h="593089">
                  <a:moveTo>
                    <a:pt x="59325" y="49843"/>
                  </a:moveTo>
                  <a:lnTo>
                    <a:pt x="46543" y="71246"/>
                  </a:lnTo>
                  <a:lnTo>
                    <a:pt x="41529" y="592708"/>
                  </a:lnTo>
                  <a:lnTo>
                    <a:pt x="66675" y="592962"/>
                  </a:lnTo>
                  <a:lnTo>
                    <a:pt x="71688" y="71515"/>
                  </a:lnTo>
                  <a:lnTo>
                    <a:pt x="59325" y="49843"/>
                  </a:lnTo>
                  <a:close/>
                </a:path>
                <a:path w="118110" h="593089">
                  <a:moveTo>
                    <a:pt x="73949" y="24764"/>
                  </a:moveTo>
                  <a:lnTo>
                    <a:pt x="46990" y="24764"/>
                  </a:lnTo>
                  <a:lnTo>
                    <a:pt x="72136" y="25018"/>
                  </a:lnTo>
                  <a:lnTo>
                    <a:pt x="71688" y="71515"/>
                  </a:lnTo>
                  <a:lnTo>
                    <a:pt x="92329" y="107695"/>
                  </a:lnTo>
                  <a:lnTo>
                    <a:pt x="95758" y="113791"/>
                  </a:lnTo>
                  <a:lnTo>
                    <a:pt x="103505" y="115823"/>
                  </a:lnTo>
                  <a:lnTo>
                    <a:pt x="109474" y="112394"/>
                  </a:lnTo>
                  <a:lnTo>
                    <a:pt x="115570" y="108965"/>
                  </a:lnTo>
                  <a:lnTo>
                    <a:pt x="117601" y="101345"/>
                  </a:lnTo>
                  <a:lnTo>
                    <a:pt x="114173" y="95249"/>
                  </a:lnTo>
                  <a:lnTo>
                    <a:pt x="73949" y="24764"/>
                  </a:lnTo>
                  <a:close/>
                </a:path>
                <a:path w="118110" h="593089">
                  <a:moveTo>
                    <a:pt x="59817" y="0"/>
                  </a:moveTo>
                  <a:lnTo>
                    <a:pt x="0" y="100202"/>
                  </a:lnTo>
                  <a:lnTo>
                    <a:pt x="1905" y="107949"/>
                  </a:lnTo>
                  <a:lnTo>
                    <a:pt x="13843" y="115061"/>
                  </a:lnTo>
                  <a:lnTo>
                    <a:pt x="21590" y="113029"/>
                  </a:lnTo>
                  <a:lnTo>
                    <a:pt x="46543" y="71246"/>
                  </a:lnTo>
                  <a:lnTo>
                    <a:pt x="46990" y="24764"/>
                  </a:lnTo>
                  <a:lnTo>
                    <a:pt x="73949" y="24764"/>
                  </a:lnTo>
                  <a:lnTo>
                    <a:pt x="59817" y="0"/>
                  </a:lnTo>
                  <a:close/>
                </a:path>
                <a:path w="118110" h="593089">
                  <a:moveTo>
                    <a:pt x="72077" y="31114"/>
                  </a:moveTo>
                  <a:lnTo>
                    <a:pt x="48641" y="31114"/>
                  </a:lnTo>
                  <a:lnTo>
                    <a:pt x="70358" y="31368"/>
                  </a:lnTo>
                  <a:lnTo>
                    <a:pt x="59325" y="49843"/>
                  </a:lnTo>
                  <a:lnTo>
                    <a:pt x="71688" y="71515"/>
                  </a:lnTo>
                  <a:lnTo>
                    <a:pt x="72077" y="31114"/>
                  </a:lnTo>
                  <a:close/>
                </a:path>
                <a:path w="118110" h="593089">
                  <a:moveTo>
                    <a:pt x="46990" y="24764"/>
                  </a:moveTo>
                  <a:lnTo>
                    <a:pt x="46543" y="71246"/>
                  </a:lnTo>
                  <a:lnTo>
                    <a:pt x="59325" y="49843"/>
                  </a:lnTo>
                  <a:lnTo>
                    <a:pt x="48641" y="31114"/>
                  </a:lnTo>
                  <a:lnTo>
                    <a:pt x="72077" y="31114"/>
                  </a:lnTo>
                  <a:lnTo>
                    <a:pt x="72136" y="25018"/>
                  </a:lnTo>
                  <a:lnTo>
                    <a:pt x="46990" y="24764"/>
                  </a:lnTo>
                  <a:close/>
                </a:path>
                <a:path w="118110" h="593089">
                  <a:moveTo>
                    <a:pt x="48641" y="31114"/>
                  </a:moveTo>
                  <a:lnTo>
                    <a:pt x="59325" y="49843"/>
                  </a:lnTo>
                  <a:lnTo>
                    <a:pt x="70358" y="31368"/>
                  </a:lnTo>
                  <a:lnTo>
                    <a:pt x="48641" y="31114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3471" y="5300472"/>
              <a:ext cx="1047750" cy="50368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683001" y="5412232"/>
              <a:ext cx="845185" cy="330835"/>
            </a:xfrm>
            <a:custGeom>
              <a:avLst/>
              <a:gdLst/>
              <a:ahLst/>
              <a:cxnLst/>
              <a:rect l="l" t="t" r="r" b="b"/>
              <a:pathLst>
                <a:path w="845185" h="330835">
                  <a:moveTo>
                    <a:pt x="773187" y="33862"/>
                  </a:moveTo>
                  <a:lnTo>
                    <a:pt x="0" y="306539"/>
                  </a:lnTo>
                  <a:lnTo>
                    <a:pt x="8381" y="330250"/>
                  </a:lnTo>
                  <a:lnTo>
                    <a:pt x="781477" y="57642"/>
                  </a:lnTo>
                  <a:lnTo>
                    <a:pt x="797703" y="38532"/>
                  </a:lnTo>
                  <a:lnTo>
                    <a:pt x="773187" y="33862"/>
                  </a:lnTo>
                  <a:close/>
                </a:path>
                <a:path w="845185" h="330835">
                  <a:moveTo>
                    <a:pt x="826155" y="18415"/>
                  </a:moveTo>
                  <a:lnTo>
                    <a:pt x="816990" y="18415"/>
                  </a:lnTo>
                  <a:lnTo>
                    <a:pt x="825373" y="42164"/>
                  </a:lnTo>
                  <a:lnTo>
                    <a:pt x="781477" y="57642"/>
                  </a:lnTo>
                  <a:lnTo>
                    <a:pt x="750062" y="94615"/>
                  </a:lnTo>
                  <a:lnTo>
                    <a:pt x="750697" y="102616"/>
                  </a:lnTo>
                  <a:lnTo>
                    <a:pt x="756031" y="107061"/>
                  </a:lnTo>
                  <a:lnTo>
                    <a:pt x="761238" y="111633"/>
                  </a:lnTo>
                  <a:lnTo>
                    <a:pt x="769238" y="110998"/>
                  </a:lnTo>
                  <a:lnTo>
                    <a:pt x="773684" y="105664"/>
                  </a:lnTo>
                  <a:lnTo>
                    <a:pt x="844676" y="21971"/>
                  </a:lnTo>
                  <a:lnTo>
                    <a:pt x="826155" y="18415"/>
                  </a:lnTo>
                  <a:close/>
                </a:path>
                <a:path w="845185" h="330835">
                  <a:moveTo>
                    <a:pt x="797703" y="38532"/>
                  </a:moveTo>
                  <a:lnTo>
                    <a:pt x="781477" y="57642"/>
                  </a:lnTo>
                  <a:lnTo>
                    <a:pt x="824292" y="42545"/>
                  </a:lnTo>
                  <a:lnTo>
                    <a:pt x="818769" y="42545"/>
                  </a:lnTo>
                  <a:lnTo>
                    <a:pt x="797703" y="38532"/>
                  </a:lnTo>
                  <a:close/>
                </a:path>
                <a:path w="845185" h="330835">
                  <a:moveTo>
                    <a:pt x="811657" y="22098"/>
                  </a:moveTo>
                  <a:lnTo>
                    <a:pt x="797703" y="38532"/>
                  </a:lnTo>
                  <a:lnTo>
                    <a:pt x="818769" y="42545"/>
                  </a:lnTo>
                  <a:lnTo>
                    <a:pt x="811657" y="22098"/>
                  </a:lnTo>
                  <a:close/>
                </a:path>
                <a:path w="845185" h="330835">
                  <a:moveTo>
                    <a:pt x="818290" y="22098"/>
                  </a:moveTo>
                  <a:lnTo>
                    <a:pt x="811657" y="22098"/>
                  </a:lnTo>
                  <a:lnTo>
                    <a:pt x="818769" y="42545"/>
                  </a:lnTo>
                  <a:lnTo>
                    <a:pt x="824292" y="42545"/>
                  </a:lnTo>
                  <a:lnTo>
                    <a:pt x="825373" y="42164"/>
                  </a:lnTo>
                  <a:lnTo>
                    <a:pt x="818290" y="22098"/>
                  </a:lnTo>
                  <a:close/>
                </a:path>
                <a:path w="845185" h="330835">
                  <a:moveTo>
                    <a:pt x="816990" y="18415"/>
                  </a:moveTo>
                  <a:lnTo>
                    <a:pt x="773187" y="33862"/>
                  </a:lnTo>
                  <a:lnTo>
                    <a:pt x="797703" y="38532"/>
                  </a:lnTo>
                  <a:lnTo>
                    <a:pt x="811657" y="22098"/>
                  </a:lnTo>
                  <a:lnTo>
                    <a:pt x="818290" y="22098"/>
                  </a:lnTo>
                  <a:lnTo>
                    <a:pt x="816990" y="18415"/>
                  </a:lnTo>
                  <a:close/>
                </a:path>
                <a:path w="845185" h="330835">
                  <a:moveTo>
                    <a:pt x="730123" y="0"/>
                  </a:moveTo>
                  <a:lnTo>
                    <a:pt x="723519" y="4445"/>
                  </a:lnTo>
                  <a:lnTo>
                    <a:pt x="722249" y="11303"/>
                  </a:lnTo>
                  <a:lnTo>
                    <a:pt x="720851" y="18161"/>
                  </a:lnTo>
                  <a:lnTo>
                    <a:pt x="725424" y="24765"/>
                  </a:lnTo>
                  <a:lnTo>
                    <a:pt x="773187" y="33862"/>
                  </a:lnTo>
                  <a:lnTo>
                    <a:pt x="816990" y="18415"/>
                  </a:lnTo>
                  <a:lnTo>
                    <a:pt x="826155" y="18415"/>
                  </a:lnTo>
                  <a:lnTo>
                    <a:pt x="730123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4238" y="5300472"/>
              <a:ext cx="643889" cy="50368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867780" y="5434202"/>
              <a:ext cx="443865" cy="307340"/>
            </a:xfrm>
            <a:custGeom>
              <a:avLst/>
              <a:gdLst/>
              <a:ahLst/>
              <a:cxnLst/>
              <a:rect l="l" t="t" r="r" b="b"/>
              <a:pathLst>
                <a:path w="443864" h="307339">
                  <a:moveTo>
                    <a:pt x="41204" y="28002"/>
                  </a:moveTo>
                  <a:lnTo>
                    <a:pt x="51925" y="50409"/>
                  </a:lnTo>
                  <a:lnTo>
                    <a:pt x="429641" y="306832"/>
                  </a:lnTo>
                  <a:lnTo>
                    <a:pt x="443738" y="286029"/>
                  </a:lnTo>
                  <a:lnTo>
                    <a:pt x="66188" y="29696"/>
                  </a:lnTo>
                  <a:lnTo>
                    <a:pt x="41204" y="28002"/>
                  </a:lnTo>
                  <a:close/>
                </a:path>
                <a:path w="443864" h="307339">
                  <a:moveTo>
                    <a:pt x="0" y="0"/>
                  </a:moveTo>
                  <a:lnTo>
                    <a:pt x="47371" y="98933"/>
                  </a:lnTo>
                  <a:lnTo>
                    <a:pt x="50292" y="105283"/>
                  </a:lnTo>
                  <a:lnTo>
                    <a:pt x="57785" y="107950"/>
                  </a:lnTo>
                  <a:lnTo>
                    <a:pt x="70358" y="101854"/>
                  </a:lnTo>
                  <a:lnTo>
                    <a:pt x="73025" y="94361"/>
                  </a:lnTo>
                  <a:lnTo>
                    <a:pt x="69977" y="88138"/>
                  </a:lnTo>
                  <a:lnTo>
                    <a:pt x="51925" y="50409"/>
                  </a:lnTo>
                  <a:lnTo>
                    <a:pt x="13589" y="24384"/>
                  </a:lnTo>
                  <a:lnTo>
                    <a:pt x="27686" y="3556"/>
                  </a:lnTo>
                  <a:lnTo>
                    <a:pt x="51953" y="3556"/>
                  </a:lnTo>
                  <a:lnTo>
                    <a:pt x="0" y="0"/>
                  </a:lnTo>
                  <a:close/>
                </a:path>
                <a:path w="443864" h="307339">
                  <a:moveTo>
                    <a:pt x="27686" y="3556"/>
                  </a:moveTo>
                  <a:lnTo>
                    <a:pt x="13589" y="24384"/>
                  </a:lnTo>
                  <a:lnTo>
                    <a:pt x="51925" y="50409"/>
                  </a:lnTo>
                  <a:lnTo>
                    <a:pt x="41204" y="28002"/>
                  </a:lnTo>
                  <a:lnTo>
                    <a:pt x="19685" y="26543"/>
                  </a:lnTo>
                  <a:lnTo>
                    <a:pt x="31877" y="8509"/>
                  </a:lnTo>
                  <a:lnTo>
                    <a:pt x="34981" y="8509"/>
                  </a:lnTo>
                  <a:lnTo>
                    <a:pt x="27686" y="3556"/>
                  </a:lnTo>
                  <a:close/>
                </a:path>
                <a:path w="443864" h="307339">
                  <a:moveTo>
                    <a:pt x="51953" y="3556"/>
                  </a:moveTo>
                  <a:lnTo>
                    <a:pt x="27686" y="3556"/>
                  </a:lnTo>
                  <a:lnTo>
                    <a:pt x="66188" y="29696"/>
                  </a:lnTo>
                  <a:lnTo>
                    <a:pt x="114681" y="33020"/>
                  </a:lnTo>
                  <a:lnTo>
                    <a:pt x="120650" y="27813"/>
                  </a:lnTo>
                  <a:lnTo>
                    <a:pt x="121666" y="13970"/>
                  </a:lnTo>
                  <a:lnTo>
                    <a:pt x="116332" y="7874"/>
                  </a:lnTo>
                  <a:lnTo>
                    <a:pt x="109474" y="7493"/>
                  </a:lnTo>
                  <a:lnTo>
                    <a:pt x="51953" y="3556"/>
                  </a:lnTo>
                  <a:close/>
                </a:path>
                <a:path w="443864" h="307339">
                  <a:moveTo>
                    <a:pt x="34981" y="8509"/>
                  </a:moveTo>
                  <a:lnTo>
                    <a:pt x="31877" y="8509"/>
                  </a:lnTo>
                  <a:lnTo>
                    <a:pt x="41204" y="28002"/>
                  </a:lnTo>
                  <a:lnTo>
                    <a:pt x="66188" y="29696"/>
                  </a:lnTo>
                  <a:lnTo>
                    <a:pt x="34981" y="8509"/>
                  </a:lnTo>
                  <a:close/>
                </a:path>
                <a:path w="443864" h="307339">
                  <a:moveTo>
                    <a:pt x="31877" y="8509"/>
                  </a:moveTo>
                  <a:lnTo>
                    <a:pt x="19685" y="26543"/>
                  </a:lnTo>
                  <a:lnTo>
                    <a:pt x="41204" y="28002"/>
                  </a:lnTo>
                  <a:lnTo>
                    <a:pt x="31877" y="8509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spc="-80" dirty="0"/>
              <a:t>Vấn</a:t>
            </a:r>
            <a:r>
              <a:rPr spc="-10" dirty="0"/>
              <a:t>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đảm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bảo</a:t>
            </a:r>
            <a:r>
              <a:rPr spc="-20" dirty="0"/>
              <a:t> </a:t>
            </a:r>
            <a:r>
              <a:rPr dirty="0"/>
              <a:t>tính</a:t>
            </a:r>
            <a:r>
              <a:rPr spc="-5" dirty="0"/>
              <a:t> </a:t>
            </a:r>
            <a:r>
              <a:rPr dirty="0"/>
              <a:t>bền</a:t>
            </a:r>
            <a:r>
              <a:rPr spc="-10" dirty="0"/>
              <a:t> </a:t>
            </a:r>
            <a:r>
              <a:rPr spc="-5" dirty="0"/>
              <a:t>vững</a:t>
            </a:r>
            <a:r>
              <a:rPr spc="-10" dirty="0"/>
              <a:t> </a:t>
            </a:r>
            <a:r>
              <a:rPr spc="-5" dirty="0"/>
              <a:t>cho </a:t>
            </a:r>
            <a:r>
              <a:rPr spc="-890" dirty="0"/>
              <a:t> </a:t>
            </a:r>
            <a:r>
              <a:rPr spc="-10" dirty="0"/>
              <a:t>các</a:t>
            </a:r>
            <a:r>
              <a:rPr spc="-5" dirty="0"/>
              <a:t> </a:t>
            </a:r>
            <a:r>
              <a:rPr dirty="0"/>
              <a:t>dự</a:t>
            </a:r>
            <a:r>
              <a:rPr spc="-20" dirty="0"/>
              <a:t> </a:t>
            </a:r>
            <a:r>
              <a:rPr dirty="0"/>
              <a:t>án</a:t>
            </a:r>
            <a:r>
              <a:rPr spc="-5" dirty="0"/>
              <a:t> </a:t>
            </a:r>
            <a:r>
              <a:rPr spc="5" dirty="0"/>
              <a:t>CNTT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787005" cy="43846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497205" indent="-342900">
              <a:lnSpc>
                <a:spcPct val="8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Khi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xem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xét</a:t>
            </a:r>
            <a:r>
              <a:rPr sz="3000" spc="-5" dirty="0">
                <a:latin typeface="Arial"/>
                <a:cs typeface="Arial"/>
              </a:rPr>
              <a:t> dự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án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phải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thự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hiện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từ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2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góc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nhìn: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Quy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trình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kinh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doanh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ts val="3115"/>
              </a:lnSpc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Khía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cạnh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bền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vững</a:t>
            </a:r>
            <a:r>
              <a:rPr sz="2600" dirty="0">
                <a:latin typeface="Arial"/>
                <a:cs typeface="Arial"/>
              </a:rPr>
              <a:t> của </a:t>
            </a:r>
            <a:r>
              <a:rPr sz="2600" spc="-65" dirty="0">
                <a:latin typeface="Arial"/>
                <a:cs typeface="Arial"/>
              </a:rPr>
              <a:t>CNTT.</a:t>
            </a:r>
            <a:endParaRPr sz="2600">
              <a:latin typeface="Arial"/>
              <a:cs typeface="Arial"/>
            </a:endParaRPr>
          </a:p>
          <a:p>
            <a:pPr marL="355600" marR="275590" indent="-342900">
              <a:lnSpc>
                <a:spcPts val="288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Đối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với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quy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kinh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doanh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phân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tích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 </a:t>
            </a:r>
            <a:r>
              <a:rPr sz="3000" spc="-5" dirty="0">
                <a:latin typeface="Arial"/>
                <a:cs typeface="Arial"/>
              </a:rPr>
              <a:t>phí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lợi </a:t>
            </a:r>
            <a:r>
              <a:rPr sz="3000" dirty="0">
                <a:latin typeface="Arial"/>
                <a:cs typeface="Arial"/>
              </a:rPr>
              <a:t>ích </a:t>
            </a:r>
            <a:r>
              <a:rPr sz="3000" spc="-5" dirty="0">
                <a:latin typeface="Arial"/>
                <a:cs typeface="Arial"/>
              </a:rPr>
              <a:t>để </a:t>
            </a:r>
            <a:r>
              <a:rPr sz="3000" dirty="0">
                <a:latin typeface="Arial"/>
                <a:cs typeface="Arial"/>
              </a:rPr>
              <a:t>trả </a:t>
            </a:r>
            <a:r>
              <a:rPr sz="3000" spc="-5" dirty="0">
                <a:latin typeface="Arial"/>
                <a:cs typeface="Arial"/>
              </a:rPr>
              <a:t>lời </a:t>
            </a:r>
            <a:r>
              <a:rPr sz="3000" dirty="0">
                <a:latin typeface="Arial"/>
                <a:cs typeface="Arial"/>
              </a:rPr>
              <a:t>câu </a:t>
            </a:r>
            <a:r>
              <a:rPr sz="3000" spc="-5" dirty="0">
                <a:latin typeface="Arial"/>
                <a:cs typeface="Arial"/>
              </a:rPr>
              <a:t>hỏi đầu </a:t>
            </a:r>
            <a:r>
              <a:rPr sz="3000" dirty="0">
                <a:latin typeface="Arial"/>
                <a:cs typeface="Arial"/>
              </a:rPr>
              <a:t>tư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CNTT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có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xác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đáng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hay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không?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Đối </a:t>
            </a:r>
            <a:r>
              <a:rPr sz="3000" dirty="0">
                <a:latin typeface="Arial"/>
                <a:cs typeface="Arial"/>
              </a:rPr>
              <a:t>với tính </a:t>
            </a:r>
            <a:r>
              <a:rPr sz="3000" spc="-5" dirty="0">
                <a:latin typeface="Arial"/>
                <a:cs typeface="Arial"/>
              </a:rPr>
              <a:t>bền </a:t>
            </a:r>
            <a:r>
              <a:rPr sz="3000" dirty="0">
                <a:latin typeface="Arial"/>
                <a:cs typeface="Arial"/>
              </a:rPr>
              <a:t>vững của </a:t>
            </a:r>
            <a:r>
              <a:rPr sz="3000" spc="-5" dirty="0">
                <a:latin typeface="Arial"/>
                <a:cs typeface="Arial"/>
              </a:rPr>
              <a:t>dự án phải </a:t>
            </a:r>
            <a:r>
              <a:rPr sz="3000" dirty="0">
                <a:latin typeface="Arial"/>
                <a:cs typeface="Arial"/>
              </a:rPr>
              <a:t>xac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định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được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</a:t>
            </a:r>
            <a:r>
              <a:rPr sz="3000" spc="-5" dirty="0">
                <a:latin typeface="Arial"/>
                <a:cs typeface="Arial"/>
              </a:rPr>
              <a:t> phí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bỏ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ra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5" dirty="0">
                <a:latin typeface="Arial"/>
                <a:cs typeface="Arial"/>
              </a:rPr>
              <a:t> phần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bù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lại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từ kết </a:t>
            </a:r>
            <a:r>
              <a:rPr sz="3000" spc="-5" dirty="0">
                <a:latin typeface="Arial"/>
                <a:cs typeface="Arial"/>
              </a:rPr>
              <a:t>quả </a:t>
            </a:r>
            <a:r>
              <a:rPr sz="3000" dirty="0">
                <a:latin typeface="Arial"/>
                <a:cs typeface="Arial"/>
              </a:rPr>
              <a:t>KD. </a:t>
            </a:r>
            <a:r>
              <a:rPr sz="3000" spc="-35" dirty="0">
                <a:latin typeface="Arial"/>
                <a:cs typeface="Arial"/>
              </a:rPr>
              <a:t>Trên </a:t>
            </a:r>
            <a:r>
              <a:rPr sz="3000" dirty="0">
                <a:latin typeface="Arial"/>
                <a:cs typeface="Arial"/>
              </a:rPr>
              <a:t>cơ sở </a:t>
            </a:r>
            <a:r>
              <a:rPr sz="3000" spc="-5" dirty="0">
                <a:latin typeface="Arial"/>
                <a:cs typeface="Arial"/>
              </a:rPr>
              <a:t>đó để biết đầu </a:t>
            </a:r>
            <a:r>
              <a:rPr sz="3000" dirty="0">
                <a:latin typeface="Arial"/>
                <a:cs typeface="Arial"/>
              </a:rPr>
              <a:t>tư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r>
              <a:rPr sz="3000" spc="-5" dirty="0">
                <a:latin typeface="Arial"/>
                <a:cs typeface="Arial"/>
              </a:rPr>
              <a:t> bền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vững</a:t>
            </a:r>
            <a:r>
              <a:rPr sz="3000" spc="-5" dirty="0">
                <a:latin typeface="Arial"/>
                <a:cs typeface="Arial"/>
              </a:rPr>
              <a:t> hay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không?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7872730" cy="1242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Phân</a:t>
            </a:r>
            <a:r>
              <a:rPr spc="-10" dirty="0"/>
              <a:t> </a:t>
            </a:r>
            <a:r>
              <a:rPr dirty="0"/>
              <a:t>tích</a:t>
            </a:r>
            <a:r>
              <a:rPr spc="-5" dirty="0"/>
              <a:t> chi</a:t>
            </a:r>
            <a:r>
              <a:rPr spc="-10" dirty="0"/>
              <a:t> </a:t>
            </a:r>
            <a:r>
              <a:rPr dirty="0"/>
              <a:t>phí</a:t>
            </a:r>
            <a:r>
              <a:rPr spc="-5" dirty="0"/>
              <a:t> </a:t>
            </a:r>
            <a:r>
              <a:rPr spc="-35" dirty="0"/>
              <a:t>và</a:t>
            </a:r>
            <a:r>
              <a:rPr spc="-15" dirty="0"/>
              <a:t> </a:t>
            </a:r>
            <a:r>
              <a:rPr dirty="0"/>
              <a:t>lợi</a:t>
            </a:r>
            <a:r>
              <a:rPr spc="5" dirty="0"/>
              <a:t> </a:t>
            </a:r>
            <a:r>
              <a:rPr dirty="0"/>
              <a:t>ích</a:t>
            </a:r>
            <a:r>
              <a:rPr spc="-10" dirty="0"/>
              <a:t> </a:t>
            </a:r>
            <a:r>
              <a:rPr spc="-5" dirty="0">
                <a:latin typeface="Times New Roman"/>
                <a:cs typeface="Times New Roman"/>
              </a:rPr>
              <a:t>đối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5" dirty="0"/>
              <a:t>với</a:t>
            </a:r>
            <a:r>
              <a:rPr spc="-5" dirty="0"/>
              <a:t> </a:t>
            </a:r>
            <a:r>
              <a:rPr dirty="0"/>
              <a:t>UD </a:t>
            </a:r>
            <a:r>
              <a:rPr spc="-890" dirty="0"/>
              <a:t> </a:t>
            </a:r>
            <a:r>
              <a:rPr spc="5" dirty="0"/>
              <a:t>CNTT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0000" y="1584325"/>
            <a:ext cx="6451600" cy="4693920"/>
            <a:chOff x="1270000" y="1584325"/>
            <a:chExt cx="6451600" cy="4693920"/>
          </a:xfrm>
        </p:grpSpPr>
        <p:sp>
          <p:nvSpPr>
            <p:cNvPr id="4" name="object 4"/>
            <p:cNvSpPr/>
            <p:nvPr/>
          </p:nvSpPr>
          <p:spPr>
            <a:xfrm>
              <a:off x="1295400" y="1597024"/>
              <a:ext cx="6400800" cy="370840"/>
            </a:xfrm>
            <a:custGeom>
              <a:avLst/>
              <a:gdLst/>
              <a:ahLst/>
              <a:cxnLst/>
              <a:rect l="l" t="t" r="r" b="b"/>
              <a:pathLst>
                <a:path w="6400800" h="370839">
                  <a:moveTo>
                    <a:pt x="6400800" y="0"/>
                  </a:moveTo>
                  <a:lnTo>
                    <a:pt x="26670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67000" y="370840"/>
                  </a:lnTo>
                  <a:lnTo>
                    <a:pt x="6400800" y="37084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967877"/>
              <a:ext cx="6400800" cy="3383279"/>
            </a:xfrm>
            <a:custGeom>
              <a:avLst/>
              <a:gdLst/>
              <a:ahLst/>
              <a:cxnLst/>
              <a:rect l="l" t="t" r="r" b="b"/>
              <a:pathLst>
                <a:path w="6400800" h="3383279">
                  <a:moveTo>
                    <a:pt x="6400800" y="0"/>
                  </a:moveTo>
                  <a:lnTo>
                    <a:pt x="2667000" y="0"/>
                  </a:lnTo>
                  <a:lnTo>
                    <a:pt x="0" y="0"/>
                  </a:lnTo>
                  <a:lnTo>
                    <a:pt x="0" y="3383267"/>
                  </a:lnTo>
                  <a:lnTo>
                    <a:pt x="2667000" y="3383267"/>
                  </a:lnTo>
                  <a:lnTo>
                    <a:pt x="6400800" y="3383267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400" y="5351145"/>
              <a:ext cx="6400800" cy="914400"/>
            </a:xfrm>
            <a:custGeom>
              <a:avLst/>
              <a:gdLst/>
              <a:ahLst/>
              <a:cxnLst/>
              <a:rect l="l" t="t" r="r" b="b"/>
              <a:pathLst>
                <a:path w="6400800" h="914400">
                  <a:moveTo>
                    <a:pt x="6400800" y="0"/>
                  </a:moveTo>
                  <a:lnTo>
                    <a:pt x="266700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2667000" y="914400"/>
                  </a:lnTo>
                  <a:lnTo>
                    <a:pt x="6400800" y="9144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2400" y="1590675"/>
              <a:ext cx="0" cy="4681220"/>
            </a:xfrm>
            <a:custGeom>
              <a:avLst/>
              <a:gdLst/>
              <a:ahLst/>
              <a:cxnLst/>
              <a:rect l="l" t="t" r="r" b="b"/>
              <a:pathLst>
                <a:path h="4681220">
                  <a:moveTo>
                    <a:pt x="0" y="0"/>
                  </a:moveTo>
                  <a:lnTo>
                    <a:pt x="0" y="4681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9050" y="1967865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9050" y="1590675"/>
              <a:ext cx="6413500" cy="4681220"/>
            </a:xfrm>
            <a:custGeom>
              <a:avLst/>
              <a:gdLst/>
              <a:ahLst/>
              <a:cxnLst/>
              <a:rect l="l" t="t" r="r" b="b"/>
              <a:pathLst>
                <a:path w="6413500" h="4681220">
                  <a:moveTo>
                    <a:pt x="0" y="3760470"/>
                  </a:moveTo>
                  <a:lnTo>
                    <a:pt x="6413500" y="3760470"/>
                  </a:lnTo>
                </a:path>
                <a:path w="6413500" h="4681220">
                  <a:moveTo>
                    <a:pt x="6350" y="0"/>
                  </a:moveTo>
                  <a:lnTo>
                    <a:pt x="6350" y="4681220"/>
                  </a:lnTo>
                </a:path>
                <a:path w="6413500" h="4681220">
                  <a:moveTo>
                    <a:pt x="6407150" y="0"/>
                  </a:moveTo>
                  <a:lnTo>
                    <a:pt x="6407150" y="4681220"/>
                  </a:lnTo>
                </a:path>
                <a:path w="6413500" h="4681220">
                  <a:moveTo>
                    <a:pt x="0" y="6350"/>
                  </a:moveTo>
                  <a:lnTo>
                    <a:pt x="6413500" y="6350"/>
                  </a:lnTo>
                </a:path>
                <a:path w="6413500" h="4681220">
                  <a:moveTo>
                    <a:pt x="0" y="4674870"/>
                  </a:moveTo>
                  <a:lnTo>
                    <a:pt x="6413500" y="46748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74139" y="1615694"/>
            <a:ext cx="504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70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Hiệu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quả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kinh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doanh	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bền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vững</a:t>
            </a:r>
            <a:r>
              <a:rPr sz="1800" b="1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839" y="2535428"/>
            <a:ext cx="74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Giá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trị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6839" y="4181347"/>
            <a:ext cx="77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phí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5750" y="2535428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800" dirty="0">
                <a:latin typeface="Calibri"/>
                <a:cs typeface="Calibri"/>
              </a:rPr>
              <a:t>-	</a:t>
            </a:r>
            <a:r>
              <a:rPr sz="1800" spc="-5" dirty="0">
                <a:latin typeface="Calibri"/>
                <a:cs typeface="Calibri"/>
              </a:rPr>
              <a:t>Chi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phí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9202" y="4182871"/>
            <a:ext cx="216344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Bù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đắp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Calibri"/>
                <a:cs typeface="Calibri"/>
              </a:rPr>
              <a:t>từ</a:t>
            </a:r>
            <a:r>
              <a:rPr sz="1800" spc="-10" dirty="0">
                <a:latin typeface="Calibri"/>
                <a:cs typeface="Calibri"/>
              </a:rPr>
              <a:t> hoạt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  <a:p>
            <a:pPr marR="4445" algn="ctr">
              <a:lnSpc>
                <a:spcPts val="2155"/>
              </a:lnSpc>
            </a:pPr>
            <a:r>
              <a:rPr sz="1800" dirty="0">
                <a:latin typeface="Calibri"/>
                <a:cs typeface="Calibri"/>
              </a:rPr>
              <a:t>kinh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doanh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5416" y="5646166"/>
            <a:ext cx="8997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Xác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đáng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9117" y="5644641"/>
            <a:ext cx="893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Bền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vững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84626" y="2197480"/>
            <a:ext cx="1854200" cy="1168400"/>
            <a:chOff x="2984626" y="2197480"/>
            <a:chExt cx="1854200" cy="1168400"/>
          </a:xfrm>
        </p:grpSpPr>
        <p:sp>
          <p:nvSpPr>
            <p:cNvPr id="18" name="object 18"/>
            <p:cNvSpPr/>
            <p:nvPr/>
          </p:nvSpPr>
          <p:spPr>
            <a:xfrm>
              <a:off x="2997326" y="2210180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571500" y="0"/>
                  </a:moveTo>
                  <a:lnTo>
                    <a:pt x="0" y="571500"/>
                  </a:lnTo>
                  <a:lnTo>
                    <a:pt x="571500" y="1143000"/>
                  </a:lnTo>
                  <a:lnTo>
                    <a:pt x="571500" y="857250"/>
                  </a:lnTo>
                  <a:lnTo>
                    <a:pt x="1828800" y="857250"/>
                  </a:lnTo>
                  <a:lnTo>
                    <a:pt x="1828800" y="285750"/>
                  </a:lnTo>
                  <a:lnTo>
                    <a:pt x="571500" y="28575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97326" y="2210180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0" y="571500"/>
                  </a:moveTo>
                  <a:lnTo>
                    <a:pt x="571500" y="0"/>
                  </a:lnTo>
                  <a:lnTo>
                    <a:pt x="571500" y="285750"/>
                  </a:lnTo>
                  <a:lnTo>
                    <a:pt x="1828800" y="285750"/>
                  </a:lnTo>
                  <a:lnTo>
                    <a:pt x="1828800" y="857250"/>
                  </a:lnTo>
                  <a:lnTo>
                    <a:pt x="571500" y="857250"/>
                  </a:lnTo>
                  <a:lnTo>
                    <a:pt x="571500" y="1143000"/>
                  </a:lnTo>
                  <a:lnTo>
                    <a:pt x="0" y="57150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26714" y="2617215"/>
            <a:ext cx="126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Dịch</a:t>
            </a:r>
            <a:r>
              <a:rPr sz="18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vụ</a:t>
            </a:r>
            <a:r>
              <a:rPr sz="18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CNTT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14116" y="3569208"/>
            <a:ext cx="1854200" cy="1320800"/>
            <a:chOff x="3214116" y="3569208"/>
            <a:chExt cx="1854200" cy="1320800"/>
          </a:xfrm>
        </p:grpSpPr>
        <p:sp>
          <p:nvSpPr>
            <p:cNvPr id="22" name="object 22"/>
            <p:cNvSpPr/>
            <p:nvPr/>
          </p:nvSpPr>
          <p:spPr>
            <a:xfrm>
              <a:off x="3226689" y="3581781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1181100" y="0"/>
                  </a:moveTo>
                  <a:lnTo>
                    <a:pt x="1181100" y="323850"/>
                  </a:lnTo>
                  <a:lnTo>
                    <a:pt x="0" y="323850"/>
                  </a:lnTo>
                  <a:lnTo>
                    <a:pt x="0" y="971550"/>
                  </a:lnTo>
                  <a:lnTo>
                    <a:pt x="1181100" y="971550"/>
                  </a:lnTo>
                  <a:lnTo>
                    <a:pt x="1181100" y="1295400"/>
                  </a:lnTo>
                  <a:lnTo>
                    <a:pt x="1828800" y="6477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26689" y="3581781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323850"/>
                  </a:moveTo>
                  <a:lnTo>
                    <a:pt x="1181100" y="323850"/>
                  </a:lnTo>
                  <a:lnTo>
                    <a:pt x="1181100" y="0"/>
                  </a:lnTo>
                  <a:lnTo>
                    <a:pt x="1828800" y="647700"/>
                  </a:lnTo>
                  <a:lnTo>
                    <a:pt x="1181100" y="1295400"/>
                  </a:lnTo>
                  <a:lnTo>
                    <a:pt x="1181100" y="971550"/>
                  </a:lnTo>
                  <a:lnTo>
                    <a:pt x="0" y="971550"/>
                  </a:lnTo>
                  <a:lnTo>
                    <a:pt x="0" y="32385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39820" y="3928109"/>
            <a:ext cx="69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Chi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phí </a:t>
            </a:r>
            <a:r>
              <a:rPr sz="1800" b="1" spc="-3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dịch</a:t>
            </a:r>
            <a:r>
              <a:rPr sz="18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vụ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Tổng</a:t>
            </a:r>
            <a:r>
              <a:rPr spc="-15" dirty="0"/>
              <a:t> </a:t>
            </a:r>
            <a:r>
              <a:rPr dirty="0"/>
              <a:t>quan</a:t>
            </a:r>
            <a:r>
              <a:rPr spc="-10" dirty="0"/>
              <a:t> </a:t>
            </a:r>
            <a:r>
              <a:rPr spc="-25" dirty="0"/>
              <a:t>về </a:t>
            </a:r>
            <a:r>
              <a:rPr dirty="0"/>
              <a:t>quản</a:t>
            </a:r>
            <a:r>
              <a:rPr spc="-15" dirty="0"/>
              <a:t> </a:t>
            </a:r>
            <a:r>
              <a:rPr dirty="0"/>
              <a:t>trị</a:t>
            </a:r>
            <a:r>
              <a:rPr spc="-10" dirty="0"/>
              <a:t> </a:t>
            </a:r>
            <a:r>
              <a:rPr dirty="0"/>
              <a:t>nguồn</a:t>
            </a:r>
            <a:r>
              <a:rPr spc="-40" dirty="0"/>
              <a:t> </a:t>
            </a:r>
            <a:r>
              <a:rPr dirty="0"/>
              <a:t>lực </a:t>
            </a:r>
            <a:r>
              <a:rPr spc="-890" dirty="0"/>
              <a:t> </a:t>
            </a:r>
            <a:r>
              <a:rPr spc="20" dirty="0"/>
              <a:t>HTTT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9808" y="1607058"/>
            <a:ext cx="8102600" cy="1377950"/>
            <a:chOff x="749808" y="1607058"/>
            <a:chExt cx="8102600" cy="1377950"/>
          </a:xfrm>
        </p:grpSpPr>
        <p:sp>
          <p:nvSpPr>
            <p:cNvPr id="4" name="object 4"/>
            <p:cNvSpPr/>
            <p:nvPr/>
          </p:nvSpPr>
          <p:spPr>
            <a:xfrm>
              <a:off x="762381" y="1619631"/>
              <a:ext cx="8077200" cy="1352550"/>
            </a:xfrm>
            <a:custGeom>
              <a:avLst/>
              <a:gdLst/>
              <a:ahLst/>
              <a:cxnLst/>
              <a:rect l="l" t="t" r="r" b="b"/>
              <a:pathLst>
                <a:path w="8077200" h="1352550">
                  <a:moveTo>
                    <a:pt x="7851775" y="0"/>
                  </a:moveTo>
                  <a:lnTo>
                    <a:pt x="225425" y="0"/>
                  </a:lnTo>
                  <a:lnTo>
                    <a:pt x="179994" y="4581"/>
                  </a:lnTo>
                  <a:lnTo>
                    <a:pt x="137679" y="17720"/>
                  </a:lnTo>
                  <a:lnTo>
                    <a:pt x="99388" y="38509"/>
                  </a:lnTo>
                  <a:lnTo>
                    <a:pt x="66025" y="66039"/>
                  </a:lnTo>
                  <a:lnTo>
                    <a:pt x="38499" y="99404"/>
                  </a:lnTo>
                  <a:lnTo>
                    <a:pt x="17715" y="137695"/>
                  </a:lnTo>
                  <a:lnTo>
                    <a:pt x="4579" y="180005"/>
                  </a:lnTo>
                  <a:lnTo>
                    <a:pt x="0" y="225425"/>
                  </a:lnTo>
                  <a:lnTo>
                    <a:pt x="0" y="1127125"/>
                  </a:lnTo>
                  <a:lnTo>
                    <a:pt x="4579" y="1172544"/>
                  </a:lnTo>
                  <a:lnTo>
                    <a:pt x="17715" y="1214854"/>
                  </a:lnTo>
                  <a:lnTo>
                    <a:pt x="38499" y="1253145"/>
                  </a:lnTo>
                  <a:lnTo>
                    <a:pt x="66025" y="1286509"/>
                  </a:lnTo>
                  <a:lnTo>
                    <a:pt x="99388" y="1314040"/>
                  </a:lnTo>
                  <a:lnTo>
                    <a:pt x="137679" y="1334829"/>
                  </a:lnTo>
                  <a:lnTo>
                    <a:pt x="179994" y="1347968"/>
                  </a:lnTo>
                  <a:lnTo>
                    <a:pt x="225425" y="1352550"/>
                  </a:lnTo>
                  <a:lnTo>
                    <a:pt x="7851775" y="1352550"/>
                  </a:lnTo>
                  <a:lnTo>
                    <a:pt x="7897194" y="1347968"/>
                  </a:lnTo>
                  <a:lnTo>
                    <a:pt x="7939504" y="1334829"/>
                  </a:lnTo>
                  <a:lnTo>
                    <a:pt x="7977795" y="1314040"/>
                  </a:lnTo>
                  <a:lnTo>
                    <a:pt x="8011159" y="1286510"/>
                  </a:lnTo>
                  <a:lnTo>
                    <a:pt x="8038690" y="1253145"/>
                  </a:lnTo>
                  <a:lnTo>
                    <a:pt x="8059479" y="1214854"/>
                  </a:lnTo>
                  <a:lnTo>
                    <a:pt x="8072618" y="1172544"/>
                  </a:lnTo>
                  <a:lnTo>
                    <a:pt x="8077200" y="1127125"/>
                  </a:lnTo>
                  <a:lnTo>
                    <a:pt x="8077200" y="225425"/>
                  </a:lnTo>
                  <a:lnTo>
                    <a:pt x="8072618" y="180005"/>
                  </a:lnTo>
                  <a:lnTo>
                    <a:pt x="8059479" y="137695"/>
                  </a:lnTo>
                  <a:lnTo>
                    <a:pt x="8038690" y="99404"/>
                  </a:lnTo>
                  <a:lnTo>
                    <a:pt x="8011160" y="66040"/>
                  </a:lnTo>
                  <a:lnTo>
                    <a:pt x="7977795" y="38509"/>
                  </a:lnTo>
                  <a:lnTo>
                    <a:pt x="7939504" y="17720"/>
                  </a:lnTo>
                  <a:lnTo>
                    <a:pt x="7897194" y="4581"/>
                  </a:lnTo>
                  <a:lnTo>
                    <a:pt x="7851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381" y="1619631"/>
              <a:ext cx="8077200" cy="1352550"/>
            </a:xfrm>
            <a:custGeom>
              <a:avLst/>
              <a:gdLst/>
              <a:ahLst/>
              <a:cxnLst/>
              <a:rect l="l" t="t" r="r" b="b"/>
              <a:pathLst>
                <a:path w="8077200" h="1352550">
                  <a:moveTo>
                    <a:pt x="0" y="225425"/>
                  </a:moveTo>
                  <a:lnTo>
                    <a:pt x="4579" y="180005"/>
                  </a:lnTo>
                  <a:lnTo>
                    <a:pt x="17715" y="137695"/>
                  </a:lnTo>
                  <a:lnTo>
                    <a:pt x="38499" y="99404"/>
                  </a:lnTo>
                  <a:lnTo>
                    <a:pt x="66025" y="66039"/>
                  </a:lnTo>
                  <a:lnTo>
                    <a:pt x="99388" y="38509"/>
                  </a:lnTo>
                  <a:lnTo>
                    <a:pt x="137679" y="17720"/>
                  </a:lnTo>
                  <a:lnTo>
                    <a:pt x="179994" y="4581"/>
                  </a:lnTo>
                  <a:lnTo>
                    <a:pt x="225425" y="0"/>
                  </a:lnTo>
                  <a:lnTo>
                    <a:pt x="7851775" y="0"/>
                  </a:lnTo>
                  <a:lnTo>
                    <a:pt x="7897194" y="4581"/>
                  </a:lnTo>
                  <a:lnTo>
                    <a:pt x="7939504" y="17720"/>
                  </a:lnTo>
                  <a:lnTo>
                    <a:pt x="7977795" y="38509"/>
                  </a:lnTo>
                  <a:lnTo>
                    <a:pt x="8011160" y="66040"/>
                  </a:lnTo>
                  <a:lnTo>
                    <a:pt x="8038690" y="99404"/>
                  </a:lnTo>
                  <a:lnTo>
                    <a:pt x="8059479" y="137695"/>
                  </a:lnTo>
                  <a:lnTo>
                    <a:pt x="8072618" y="180005"/>
                  </a:lnTo>
                  <a:lnTo>
                    <a:pt x="8077200" y="225425"/>
                  </a:lnTo>
                  <a:lnTo>
                    <a:pt x="8077200" y="1127125"/>
                  </a:lnTo>
                  <a:lnTo>
                    <a:pt x="8072618" y="1172544"/>
                  </a:lnTo>
                  <a:lnTo>
                    <a:pt x="8059479" y="1214854"/>
                  </a:lnTo>
                  <a:lnTo>
                    <a:pt x="8038690" y="1253145"/>
                  </a:lnTo>
                  <a:lnTo>
                    <a:pt x="8011159" y="1286510"/>
                  </a:lnTo>
                  <a:lnTo>
                    <a:pt x="7977795" y="1314040"/>
                  </a:lnTo>
                  <a:lnTo>
                    <a:pt x="7939504" y="1334829"/>
                  </a:lnTo>
                  <a:lnTo>
                    <a:pt x="7897194" y="1347968"/>
                  </a:lnTo>
                  <a:lnTo>
                    <a:pt x="7851775" y="1352550"/>
                  </a:lnTo>
                  <a:lnTo>
                    <a:pt x="225425" y="1352550"/>
                  </a:lnTo>
                  <a:lnTo>
                    <a:pt x="179994" y="1347968"/>
                  </a:lnTo>
                  <a:lnTo>
                    <a:pt x="137679" y="1334829"/>
                  </a:lnTo>
                  <a:lnTo>
                    <a:pt x="99388" y="1314040"/>
                  </a:lnTo>
                  <a:lnTo>
                    <a:pt x="66025" y="1286509"/>
                  </a:lnTo>
                  <a:lnTo>
                    <a:pt x="38499" y="1253145"/>
                  </a:lnTo>
                  <a:lnTo>
                    <a:pt x="17715" y="1214854"/>
                  </a:lnTo>
                  <a:lnTo>
                    <a:pt x="4579" y="1172544"/>
                  </a:lnTo>
                  <a:lnTo>
                    <a:pt x="0" y="1127125"/>
                  </a:lnTo>
                  <a:lnTo>
                    <a:pt x="0" y="22542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9808" y="3057144"/>
            <a:ext cx="8102600" cy="1377950"/>
            <a:chOff x="749808" y="3057144"/>
            <a:chExt cx="8102600" cy="1377950"/>
          </a:xfrm>
        </p:grpSpPr>
        <p:sp>
          <p:nvSpPr>
            <p:cNvPr id="7" name="object 7"/>
            <p:cNvSpPr/>
            <p:nvPr/>
          </p:nvSpPr>
          <p:spPr>
            <a:xfrm>
              <a:off x="762381" y="3069717"/>
              <a:ext cx="8077200" cy="1352550"/>
            </a:xfrm>
            <a:custGeom>
              <a:avLst/>
              <a:gdLst/>
              <a:ahLst/>
              <a:cxnLst/>
              <a:rect l="l" t="t" r="r" b="b"/>
              <a:pathLst>
                <a:path w="8077200" h="1352550">
                  <a:moveTo>
                    <a:pt x="7851775" y="0"/>
                  </a:moveTo>
                  <a:lnTo>
                    <a:pt x="225425" y="0"/>
                  </a:lnTo>
                  <a:lnTo>
                    <a:pt x="179994" y="4581"/>
                  </a:lnTo>
                  <a:lnTo>
                    <a:pt x="137679" y="17720"/>
                  </a:lnTo>
                  <a:lnTo>
                    <a:pt x="99388" y="38509"/>
                  </a:lnTo>
                  <a:lnTo>
                    <a:pt x="66025" y="66039"/>
                  </a:lnTo>
                  <a:lnTo>
                    <a:pt x="38499" y="99404"/>
                  </a:lnTo>
                  <a:lnTo>
                    <a:pt x="17715" y="137695"/>
                  </a:lnTo>
                  <a:lnTo>
                    <a:pt x="4579" y="180005"/>
                  </a:lnTo>
                  <a:lnTo>
                    <a:pt x="0" y="225425"/>
                  </a:lnTo>
                  <a:lnTo>
                    <a:pt x="0" y="1127125"/>
                  </a:lnTo>
                  <a:lnTo>
                    <a:pt x="4579" y="1172544"/>
                  </a:lnTo>
                  <a:lnTo>
                    <a:pt x="17715" y="1214854"/>
                  </a:lnTo>
                  <a:lnTo>
                    <a:pt x="38499" y="1253145"/>
                  </a:lnTo>
                  <a:lnTo>
                    <a:pt x="66025" y="1286510"/>
                  </a:lnTo>
                  <a:lnTo>
                    <a:pt x="99388" y="1314040"/>
                  </a:lnTo>
                  <a:lnTo>
                    <a:pt x="137679" y="1334829"/>
                  </a:lnTo>
                  <a:lnTo>
                    <a:pt x="179994" y="1347968"/>
                  </a:lnTo>
                  <a:lnTo>
                    <a:pt x="225425" y="1352550"/>
                  </a:lnTo>
                  <a:lnTo>
                    <a:pt x="7851775" y="1352550"/>
                  </a:lnTo>
                  <a:lnTo>
                    <a:pt x="7897194" y="1347968"/>
                  </a:lnTo>
                  <a:lnTo>
                    <a:pt x="7939504" y="1334829"/>
                  </a:lnTo>
                  <a:lnTo>
                    <a:pt x="7977795" y="1314040"/>
                  </a:lnTo>
                  <a:lnTo>
                    <a:pt x="8011159" y="1286510"/>
                  </a:lnTo>
                  <a:lnTo>
                    <a:pt x="8038690" y="1253145"/>
                  </a:lnTo>
                  <a:lnTo>
                    <a:pt x="8059479" y="1214854"/>
                  </a:lnTo>
                  <a:lnTo>
                    <a:pt x="8072618" y="1172544"/>
                  </a:lnTo>
                  <a:lnTo>
                    <a:pt x="8077200" y="1127125"/>
                  </a:lnTo>
                  <a:lnTo>
                    <a:pt x="8077200" y="225425"/>
                  </a:lnTo>
                  <a:lnTo>
                    <a:pt x="8072618" y="180005"/>
                  </a:lnTo>
                  <a:lnTo>
                    <a:pt x="8059479" y="137695"/>
                  </a:lnTo>
                  <a:lnTo>
                    <a:pt x="8038690" y="99404"/>
                  </a:lnTo>
                  <a:lnTo>
                    <a:pt x="8011160" y="66040"/>
                  </a:lnTo>
                  <a:lnTo>
                    <a:pt x="7977795" y="38509"/>
                  </a:lnTo>
                  <a:lnTo>
                    <a:pt x="7939504" y="17720"/>
                  </a:lnTo>
                  <a:lnTo>
                    <a:pt x="7897194" y="4581"/>
                  </a:lnTo>
                  <a:lnTo>
                    <a:pt x="78517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381" y="3069717"/>
              <a:ext cx="8077200" cy="1352550"/>
            </a:xfrm>
            <a:custGeom>
              <a:avLst/>
              <a:gdLst/>
              <a:ahLst/>
              <a:cxnLst/>
              <a:rect l="l" t="t" r="r" b="b"/>
              <a:pathLst>
                <a:path w="8077200" h="1352550">
                  <a:moveTo>
                    <a:pt x="0" y="225425"/>
                  </a:moveTo>
                  <a:lnTo>
                    <a:pt x="4579" y="180005"/>
                  </a:lnTo>
                  <a:lnTo>
                    <a:pt x="17715" y="137695"/>
                  </a:lnTo>
                  <a:lnTo>
                    <a:pt x="38499" y="99404"/>
                  </a:lnTo>
                  <a:lnTo>
                    <a:pt x="66025" y="66039"/>
                  </a:lnTo>
                  <a:lnTo>
                    <a:pt x="99388" y="38509"/>
                  </a:lnTo>
                  <a:lnTo>
                    <a:pt x="137679" y="17720"/>
                  </a:lnTo>
                  <a:lnTo>
                    <a:pt x="179994" y="4581"/>
                  </a:lnTo>
                  <a:lnTo>
                    <a:pt x="225425" y="0"/>
                  </a:lnTo>
                  <a:lnTo>
                    <a:pt x="7851775" y="0"/>
                  </a:lnTo>
                  <a:lnTo>
                    <a:pt x="7897194" y="4581"/>
                  </a:lnTo>
                  <a:lnTo>
                    <a:pt x="7939504" y="17720"/>
                  </a:lnTo>
                  <a:lnTo>
                    <a:pt x="7977795" y="38509"/>
                  </a:lnTo>
                  <a:lnTo>
                    <a:pt x="8011160" y="66040"/>
                  </a:lnTo>
                  <a:lnTo>
                    <a:pt x="8038690" y="99404"/>
                  </a:lnTo>
                  <a:lnTo>
                    <a:pt x="8059479" y="137695"/>
                  </a:lnTo>
                  <a:lnTo>
                    <a:pt x="8072618" y="180005"/>
                  </a:lnTo>
                  <a:lnTo>
                    <a:pt x="8077200" y="225425"/>
                  </a:lnTo>
                  <a:lnTo>
                    <a:pt x="8077200" y="1127125"/>
                  </a:lnTo>
                  <a:lnTo>
                    <a:pt x="8072618" y="1172544"/>
                  </a:lnTo>
                  <a:lnTo>
                    <a:pt x="8059479" y="1214854"/>
                  </a:lnTo>
                  <a:lnTo>
                    <a:pt x="8038690" y="1253145"/>
                  </a:lnTo>
                  <a:lnTo>
                    <a:pt x="8011159" y="1286510"/>
                  </a:lnTo>
                  <a:lnTo>
                    <a:pt x="7977795" y="1314040"/>
                  </a:lnTo>
                  <a:lnTo>
                    <a:pt x="7939504" y="1334829"/>
                  </a:lnTo>
                  <a:lnTo>
                    <a:pt x="7897194" y="1347968"/>
                  </a:lnTo>
                  <a:lnTo>
                    <a:pt x="7851775" y="1352550"/>
                  </a:lnTo>
                  <a:lnTo>
                    <a:pt x="225425" y="1352550"/>
                  </a:lnTo>
                  <a:lnTo>
                    <a:pt x="179994" y="1347968"/>
                  </a:lnTo>
                  <a:lnTo>
                    <a:pt x="137679" y="1334829"/>
                  </a:lnTo>
                  <a:lnTo>
                    <a:pt x="99388" y="1314040"/>
                  </a:lnTo>
                  <a:lnTo>
                    <a:pt x="66025" y="1286510"/>
                  </a:lnTo>
                  <a:lnTo>
                    <a:pt x="38499" y="1253145"/>
                  </a:lnTo>
                  <a:lnTo>
                    <a:pt x="17715" y="1214854"/>
                  </a:lnTo>
                  <a:lnTo>
                    <a:pt x="4579" y="1172544"/>
                  </a:lnTo>
                  <a:lnTo>
                    <a:pt x="0" y="1127125"/>
                  </a:lnTo>
                  <a:lnTo>
                    <a:pt x="0" y="22542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49808" y="4507991"/>
            <a:ext cx="8102600" cy="1377950"/>
            <a:chOff x="749808" y="4507991"/>
            <a:chExt cx="8102600" cy="1377950"/>
          </a:xfrm>
        </p:grpSpPr>
        <p:sp>
          <p:nvSpPr>
            <p:cNvPr id="10" name="object 10"/>
            <p:cNvSpPr/>
            <p:nvPr/>
          </p:nvSpPr>
          <p:spPr>
            <a:xfrm>
              <a:off x="762381" y="4520564"/>
              <a:ext cx="8077200" cy="1352550"/>
            </a:xfrm>
            <a:custGeom>
              <a:avLst/>
              <a:gdLst/>
              <a:ahLst/>
              <a:cxnLst/>
              <a:rect l="l" t="t" r="r" b="b"/>
              <a:pathLst>
                <a:path w="8077200" h="1352550">
                  <a:moveTo>
                    <a:pt x="7851775" y="0"/>
                  </a:moveTo>
                  <a:lnTo>
                    <a:pt x="225425" y="0"/>
                  </a:lnTo>
                  <a:lnTo>
                    <a:pt x="179994" y="4581"/>
                  </a:lnTo>
                  <a:lnTo>
                    <a:pt x="137679" y="17720"/>
                  </a:lnTo>
                  <a:lnTo>
                    <a:pt x="99388" y="38509"/>
                  </a:lnTo>
                  <a:lnTo>
                    <a:pt x="66025" y="66040"/>
                  </a:lnTo>
                  <a:lnTo>
                    <a:pt x="38499" y="99404"/>
                  </a:lnTo>
                  <a:lnTo>
                    <a:pt x="17715" y="137695"/>
                  </a:lnTo>
                  <a:lnTo>
                    <a:pt x="4579" y="180005"/>
                  </a:lnTo>
                  <a:lnTo>
                    <a:pt x="0" y="225425"/>
                  </a:lnTo>
                  <a:lnTo>
                    <a:pt x="0" y="1127125"/>
                  </a:lnTo>
                  <a:lnTo>
                    <a:pt x="4579" y="1172555"/>
                  </a:lnTo>
                  <a:lnTo>
                    <a:pt x="17715" y="1214870"/>
                  </a:lnTo>
                  <a:lnTo>
                    <a:pt x="38499" y="1253161"/>
                  </a:lnTo>
                  <a:lnTo>
                    <a:pt x="66025" y="1286524"/>
                  </a:lnTo>
                  <a:lnTo>
                    <a:pt x="99388" y="1314050"/>
                  </a:lnTo>
                  <a:lnTo>
                    <a:pt x="137679" y="1334834"/>
                  </a:lnTo>
                  <a:lnTo>
                    <a:pt x="179994" y="1347970"/>
                  </a:lnTo>
                  <a:lnTo>
                    <a:pt x="225425" y="1352550"/>
                  </a:lnTo>
                  <a:lnTo>
                    <a:pt x="7851775" y="1352550"/>
                  </a:lnTo>
                  <a:lnTo>
                    <a:pt x="7897194" y="1347970"/>
                  </a:lnTo>
                  <a:lnTo>
                    <a:pt x="7939504" y="1334834"/>
                  </a:lnTo>
                  <a:lnTo>
                    <a:pt x="7977795" y="1314050"/>
                  </a:lnTo>
                  <a:lnTo>
                    <a:pt x="8011159" y="1286524"/>
                  </a:lnTo>
                  <a:lnTo>
                    <a:pt x="8038690" y="1253161"/>
                  </a:lnTo>
                  <a:lnTo>
                    <a:pt x="8059479" y="1214870"/>
                  </a:lnTo>
                  <a:lnTo>
                    <a:pt x="8072618" y="1172555"/>
                  </a:lnTo>
                  <a:lnTo>
                    <a:pt x="8077200" y="1127125"/>
                  </a:lnTo>
                  <a:lnTo>
                    <a:pt x="8077200" y="225425"/>
                  </a:lnTo>
                  <a:lnTo>
                    <a:pt x="8072618" y="180005"/>
                  </a:lnTo>
                  <a:lnTo>
                    <a:pt x="8059479" y="137695"/>
                  </a:lnTo>
                  <a:lnTo>
                    <a:pt x="8038690" y="99404"/>
                  </a:lnTo>
                  <a:lnTo>
                    <a:pt x="8011160" y="66039"/>
                  </a:lnTo>
                  <a:lnTo>
                    <a:pt x="7977795" y="38509"/>
                  </a:lnTo>
                  <a:lnTo>
                    <a:pt x="7939504" y="17720"/>
                  </a:lnTo>
                  <a:lnTo>
                    <a:pt x="7897194" y="4581"/>
                  </a:lnTo>
                  <a:lnTo>
                    <a:pt x="78517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381" y="4520564"/>
              <a:ext cx="8077200" cy="1352550"/>
            </a:xfrm>
            <a:custGeom>
              <a:avLst/>
              <a:gdLst/>
              <a:ahLst/>
              <a:cxnLst/>
              <a:rect l="l" t="t" r="r" b="b"/>
              <a:pathLst>
                <a:path w="8077200" h="1352550">
                  <a:moveTo>
                    <a:pt x="0" y="225425"/>
                  </a:moveTo>
                  <a:lnTo>
                    <a:pt x="4579" y="180005"/>
                  </a:lnTo>
                  <a:lnTo>
                    <a:pt x="17715" y="137695"/>
                  </a:lnTo>
                  <a:lnTo>
                    <a:pt x="38499" y="99404"/>
                  </a:lnTo>
                  <a:lnTo>
                    <a:pt x="66025" y="66040"/>
                  </a:lnTo>
                  <a:lnTo>
                    <a:pt x="99388" y="38509"/>
                  </a:lnTo>
                  <a:lnTo>
                    <a:pt x="137679" y="17720"/>
                  </a:lnTo>
                  <a:lnTo>
                    <a:pt x="179994" y="4581"/>
                  </a:lnTo>
                  <a:lnTo>
                    <a:pt x="225425" y="0"/>
                  </a:lnTo>
                  <a:lnTo>
                    <a:pt x="7851775" y="0"/>
                  </a:lnTo>
                  <a:lnTo>
                    <a:pt x="7897194" y="4581"/>
                  </a:lnTo>
                  <a:lnTo>
                    <a:pt x="7939504" y="17720"/>
                  </a:lnTo>
                  <a:lnTo>
                    <a:pt x="7977795" y="38509"/>
                  </a:lnTo>
                  <a:lnTo>
                    <a:pt x="8011160" y="66039"/>
                  </a:lnTo>
                  <a:lnTo>
                    <a:pt x="8038690" y="99404"/>
                  </a:lnTo>
                  <a:lnTo>
                    <a:pt x="8059479" y="137695"/>
                  </a:lnTo>
                  <a:lnTo>
                    <a:pt x="8072618" y="180005"/>
                  </a:lnTo>
                  <a:lnTo>
                    <a:pt x="8077200" y="225425"/>
                  </a:lnTo>
                  <a:lnTo>
                    <a:pt x="8077200" y="1127125"/>
                  </a:lnTo>
                  <a:lnTo>
                    <a:pt x="8072618" y="1172555"/>
                  </a:lnTo>
                  <a:lnTo>
                    <a:pt x="8059479" y="1214870"/>
                  </a:lnTo>
                  <a:lnTo>
                    <a:pt x="8038690" y="1253161"/>
                  </a:lnTo>
                  <a:lnTo>
                    <a:pt x="8011159" y="1286524"/>
                  </a:lnTo>
                  <a:lnTo>
                    <a:pt x="7977795" y="1314050"/>
                  </a:lnTo>
                  <a:lnTo>
                    <a:pt x="7939504" y="1334834"/>
                  </a:lnTo>
                  <a:lnTo>
                    <a:pt x="7897194" y="1347970"/>
                  </a:lnTo>
                  <a:lnTo>
                    <a:pt x="7851775" y="1352550"/>
                  </a:lnTo>
                  <a:lnTo>
                    <a:pt x="225425" y="1352550"/>
                  </a:lnTo>
                  <a:lnTo>
                    <a:pt x="179994" y="1347970"/>
                  </a:lnTo>
                  <a:lnTo>
                    <a:pt x="137679" y="1334834"/>
                  </a:lnTo>
                  <a:lnTo>
                    <a:pt x="99388" y="1314050"/>
                  </a:lnTo>
                  <a:lnTo>
                    <a:pt x="66025" y="1286524"/>
                  </a:lnTo>
                  <a:lnTo>
                    <a:pt x="38499" y="1253161"/>
                  </a:lnTo>
                  <a:lnTo>
                    <a:pt x="17715" y="1214870"/>
                  </a:lnTo>
                  <a:lnTo>
                    <a:pt x="4579" y="1172555"/>
                  </a:lnTo>
                  <a:lnTo>
                    <a:pt x="0" y="1127125"/>
                  </a:lnTo>
                  <a:lnTo>
                    <a:pt x="0" y="22542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44880" y="1734566"/>
            <a:ext cx="7681595" cy="36823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3740"/>
              </a:lnSpc>
              <a:spcBef>
                <a:spcPts val="509"/>
              </a:spcBef>
            </a:pP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khái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niệm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liên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 quan</a:t>
            </a:r>
            <a:r>
              <a:rPr sz="3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đến</a:t>
            </a: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quản</a:t>
            </a: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trị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 nguồn </a:t>
            </a:r>
            <a:r>
              <a:rPr sz="3400" spc="-7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lực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thông 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Calibri"/>
              <a:cs typeface="Calibri"/>
            </a:endParaRPr>
          </a:p>
          <a:p>
            <a:pPr marL="12700" marR="83820">
              <a:lnSpc>
                <a:spcPts val="3740"/>
              </a:lnSpc>
            </a:pP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chức</a:t>
            </a:r>
            <a:r>
              <a:rPr sz="3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ng c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ơ</a:t>
            </a:r>
            <a:r>
              <a:rPr sz="3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bản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 nguồn</a:t>
            </a:r>
            <a:r>
              <a:rPr sz="3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lực</a:t>
            </a: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thông </a:t>
            </a:r>
            <a:r>
              <a:rPr sz="3400" spc="-7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Mua</a:t>
            </a:r>
            <a:r>
              <a:rPr sz="3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sắm</a:t>
            </a:r>
            <a:r>
              <a:rPr sz="3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nguồn</a:t>
            </a:r>
            <a:r>
              <a:rPr sz="3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lực</a:t>
            </a:r>
            <a:r>
              <a:rPr sz="3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92252"/>
            <a:ext cx="4973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Phân</a:t>
            </a:r>
            <a:r>
              <a:rPr sz="4400" spc="-25" dirty="0"/>
              <a:t> </a:t>
            </a:r>
            <a:r>
              <a:rPr sz="4400" spc="-10" dirty="0"/>
              <a:t>cấp</a:t>
            </a:r>
            <a:r>
              <a:rPr sz="4400" spc="-15" dirty="0"/>
              <a:t> </a:t>
            </a:r>
            <a:r>
              <a:rPr sz="4400" dirty="0"/>
              <a:t>dự</a:t>
            </a:r>
            <a:r>
              <a:rPr sz="4400" spc="-20" dirty="0"/>
              <a:t> </a:t>
            </a:r>
            <a:r>
              <a:rPr sz="4400" dirty="0"/>
              <a:t>án</a:t>
            </a:r>
            <a:r>
              <a:rPr sz="4400" spc="-5" dirty="0"/>
              <a:t> </a:t>
            </a:r>
            <a:r>
              <a:rPr sz="4400" spc="5" dirty="0"/>
              <a:t>CNTT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61845"/>
            <a:ext cx="7919084" cy="472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Các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dự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án CNTT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được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chia thành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3 cấp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Cấp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mức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năng:</a:t>
            </a:r>
            <a:endParaRPr sz="2000">
              <a:latin typeface="Arial"/>
              <a:cs typeface="Arial"/>
            </a:endParaRPr>
          </a:p>
          <a:p>
            <a:pPr marL="755650" marR="78740" indent="-285750">
              <a:lnSpc>
                <a:spcPct val="80000"/>
              </a:lnSpc>
              <a:spcBef>
                <a:spcPts val="44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Đầu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tư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xử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lý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thông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tính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toán</a:t>
            </a:r>
            <a:r>
              <a:rPr sz="1800" spc="-5" dirty="0">
                <a:latin typeface="Arial"/>
                <a:cs typeface="Arial"/>
              </a:rPr>
              <a:t> nâng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hiệu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suất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thực</a:t>
            </a:r>
            <a:r>
              <a:rPr sz="1800" spc="-5" dirty="0">
                <a:latin typeface="Arial"/>
                <a:cs typeface="Arial"/>
              </a:rPr>
              <a:t> hiện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chức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năng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nhiệm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vụ của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mỗi cán</a:t>
            </a:r>
            <a:r>
              <a:rPr sz="1800" spc="-5" dirty="0">
                <a:latin typeface="Arial"/>
                <a:cs typeface="Arial"/>
              </a:rPr>
              <a:t> bộ,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nhân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viên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doanh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nghiệp.</a:t>
            </a:r>
            <a:endParaRPr sz="1800">
              <a:latin typeface="Arial"/>
              <a:cs typeface="Arial"/>
            </a:endParaRPr>
          </a:p>
          <a:p>
            <a:pPr marL="755650" marR="5080" indent="-285750">
              <a:lnSpc>
                <a:spcPct val="80000"/>
              </a:lnSpc>
              <a:spcBef>
                <a:spcPts val="434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Máy tính cá </a:t>
            </a:r>
            <a:r>
              <a:rPr sz="1800" spc="-5" dirty="0">
                <a:latin typeface="Arial"/>
                <a:cs typeface="Arial"/>
              </a:rPr>
              <a:t>nhân nối </a:t>
            </a:r>
            <a:r>
              <a:rPr sz="1800" dirty="0">
                <a:latin typeface="Arial"/>
                <a:cs typeface="Arial"/>
              </a:rPr>
              <a:t>mạng </a:t>
            </a:r>
            <a:r>
              <a:rPr sz="1800" spc="-5" dirty="0">
                <a:latin typeface="Arial"/>
                <a:cs typeface="Arial"/>
              </a:rPr>
              <a:t>Internet,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phần </a:t>
            </a:r>
            <a:r>
              <a:rPr sz="1800" dirty="0">
                <a:latin typeface="Arial"/>
                <a:cs typeface="Arial"/>
              </a:rPr>
              <a:t>mềm tin </a:t>
            </a:r>
            <a:r>
              <a:rPr sz="1800" spc="-5" dirty="0">
                <a:latin typeface="Arial"/>
                <a:cs typeface="Arial"/>
              </a:rPr>
              <a:t>học văn phòng,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phần </a:t>
            </a:r>
            <a:r>
              <a:rPr sz="1800" dirty="0">
                <a:latin typeface="Arial"/>
                <a:cs typeface="Arial"/>
              </a:rPr>
              <a:t>mềm </a:t>
            </a:r>
            <a:r>
              <a:rPr sz="1800" spc="-5" dirty="0">
                <a:latin typeface="Arial"/>
                <a:cs typeface="Arial"/>
              </a:rPr>
              <a:t>phan </a:t>
            </a:r>
            <a:r>
              <a:rPr sz="1800" dirty="0">
                <a:latin typeface="Arial"/>
                <a:cs typeface="Arial"/>
              </a:rPr>
              <a:t>tích dữ </a:t>
            </a:r>
            <a:r>
              <a:rPr sz="1800" spc="-5" dirty="0">
                <a:latin typeface="Arial"/>
                <a:cs typeface="Arial"/>
              </a:rPr>
              <a:t>liệu </a:t>
            </a:r>
            <a:r>
              <a:rPr sz="1800" dirty="0">
                <a:latin typeface="Arial"/>
                <a:cs typeface="Arial"/>
              </a:rPr>
              <a:t>số, </a:t>
            </a:r>
            <a:r>
              <a:rPr sz="1800" spc="-5" dirty="0">
                <a:latin typeface="Arial"/>
                <a:cs typeface="Arial"/>
              </a:rPr>
              <a:t>phần </a:t>
            </a:r>
            <a:r>
              <a:rPr sz="1800" dirty="0">
                <a:latin typeface="Arial"/>
                <a:cs typeface="Arial"/>
              </a:rPr>
              <a:t>mềm thiết kế sản </a:t>
            </a:r>
            <a:r>
              <a:rPr sz="1800" spc="-5" dirty="0">
                <a:latin typeface="Arial"/>
                <a:cs typeface="Arial"/>
              </a:rPr>
              <a:t>phẩm, lập </a:t>
            </a:r>
            <a:r>
              <a:rPr sz="1800" dirty="0">
                <a:latin typeface="Arial"/>
                <a:cs typeface="Arial"/>
              </a:rPr>
              <a:t> kế hoạch,… </a:t>
            </a:r>
            <a:r>
              <a:rPr sz="1800" spc="-5" dirty="0">
                <a:latin typeface="Arial"/>
                <a:cs typeface="Arial"/>
              </a:rPr>
              <a:t>là danh </a:t>
            </a:r>
            <a:r>
              <a:rPr sz="1800" dirty="0">
                <a:latin typeface="Arial"/>
                <a:cs typeface="Arial"/>
              </a:rPr>
              <a:t>mục các thiết </a:t>
            </a:r>
            <a:r>
              <a:rPr sz="1800" spc="-5" dirty="0">
                <a:latin typeface="Arial"/>
                <a:cs typeface="Arial"/>
              </a:rPr>
              <a:t>bị CNTT </a:t>
            </a:r>
            <a:r>
              <a:rPr sz="1800" dirty="0">
                <a:latin typeface="Arial"/>
                <a:cs typeface="Arial"/>
              </a:rPr>
              <a:t>cần được đầu </a:t>
            </a:r>
            <a:r>
              <a:rPr sz="1800" spc="-5" dirty="0">
                <a:latin typeface="Arial"/>
                <a:cs typeface="Arial"/>
              </a:rPr>
              <a:t>tư </a:t>
            </a:r>
            <a:r>
              <a:rPr sz="1800" dirty="0">
                <a:latin typeface="Arial"/>
                <a:cs typeface="Arial"/>
              </a:rPr>
              <a:t>ở </a:t>
            </a:r>
            <a:r>
              <a:rPr sz="1800" spc="-5" dirty="0">
                <a:latin typeface="Arial"/>
                <a:cs typeface="Arial"/>
              </a:rPr>
              <a:t>người </a:t>
            </a:r>
            <a:r>
              <a:rPr sz="1800" dirty="0">
                <a:latin typeface="Arial"/>
                <a:cs typeface="Arial"/>
              </a:rPr>
              <a:t> sử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dirty="0">
                <a:latin typeface="Arial"/>
                <a:cs typeface="Arial"/>
              </a:rPr>
              <a:t>cuối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ở các </a:t>
            </a:r>
            <a:r>
              <a:rPr sz="1800" spc="-5" dirty="0">
                <a:latin typeface="Arial"/>
                <a:cs typeface="Arial"/>
              </a:rPr>
              <a:t>doanh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nghiệp.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Cấp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đơn vị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năng và liên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đơn vị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năng:</a:t>
            </a:r>
            <a:endParaRPr sz="2000">
              <a:latin typeface="Arial"/>
              <a:cs typeface="Arial"/>
            </a:endParaRPr>
          </a:p>
          <a:p>
            <a:pPr marL="755650" marR="127635" indent="-285750">
              <a:lnSpc>
                <a:spcPct val="80000"/>
              </a:lnSpc>
              <a:spcBef>
                <a:spcPts val="440"/>
              </a:spcBef>
              <a:tabLst>
                <a:tab pos="818515" algn="l"/>
              </a:tabLst>
            </a:pPr>
            <a:r>
              <a:rPr sz="1800" dirty="0">
                <a:latin typeface="Arial"/>
                <a:cs typeface="Arial"/>
              </a:rPr>
              <a:t>–		Đầu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tư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HTTT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quản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lý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Tài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chính,</a:t>
            </a:r>
            <a:r>
              <a:rPr sz="1800" spc="-5" dirty="0">
                <a:latin typeface="Arial"/>
                <a:cs typeface="Arial"/>
              </a:rPr>
              <a:t> quản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lý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khách</a:t>
            </a:r>
            <a:r>
              <a:rPr sz="1800" spc="-5" dirty="0">
                <a:latin typeface="Arial"/>
                <a:cs typeface="Arial"/>
              </a:rPr>
              <a:t> hàng,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quản lý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nhân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lực,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quản </a:t>
            </a:r>
            <a:r>
              <a:rPr sz="1800" dirty="0">
                <a:latin typeface="Arial"/>
                <a:cs typeface="Arial"/>
              </a:rPr>
              <a:t>trị thiết</a:t>
            </a:r>
            <a:r>
              <a:rPr sz="1800" spc="-5" dirty="0">
                <a:latin typeface="Arial"/>
                <a:cs typeface="Arial"/>
              </a:rPr>
              <a:t> bị, quản </a:t>
            </a:r>
            <a:r>
              <a:rPr sz="1800" dirty="0">
                <a:latin typeface="Arial"/>
                <a:cs typeface="Arial"/>
              </a:rPr>
              <a:t>trị vận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hành,…</a:t>
            </a:r>
            <a:endParaRPr sz="1800">
              <a:latin typeface="Arial"/>
              <a:cs typeface="Arial"/>
            </a:endParaRPr>
          </a:p>
          <a:p>
            <a:pPr marL="755650" marR="109855" indent="-285750">
              <a:lnSpc>
                <a:spcPts val="1730"/>
              </a:lnSpc>
              <a:spcBef>
                <a:spcPts val="415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Những </a:t>
            </a:r>
            <a:r>
              <a:rPr sz="1800" dirty="0">
                <a:latin typeface="Arial"/>
                <a:cs typeface="Arial"/>
              </a:rPr>
              <a:t>HT </a:t>
            </a:r>
            <a:r>
              <a:rPr sz="1800" spc="-5" dirty="0">
                <a:latin typeface="Arial"/>
                <a:cs typeface="Arial"/>
              </a:rPr>
              <a:t>này </a:t>
            </a:r>
            <a:r>
              <a:rPr sz="1800" dirty="0">
                <a:latin typeface="Arial"/>
                <a:cs typeface="Arial"/>
              </a:rPr>
              <a:t>cần được đầu </a:t>
            </a:r>
            <a:r>
              <a:rPr sz="1800" spc="-5" dirty="0">
                <a:latin typeface="Arial"/>
                <a:cs typeface="Arial"/>
              </a:rPr>
              <a:t>tư </a:t>
            </a:r>
            <a:r>
              <a:rPr sz="1800" dirty="0">
                <a:latin typeface="Arial"/>
                <a:cs typeface="Arial"/>
              </a:rPr>
              <a:t>mạng </a:t>
            </a:r>
            <a:r>
              <a:rPr sz="1800" spc="-5" dirty="0">
                <a:latin typeface="Arial"/>
                <a:cs typeface="Arial"/>
              </a:rPr>
              <a:t>LAN </a:t>
            </a:r>
            <a:r>
              <a:rPr sz="1800" dirty="0">
                <a:latin typeface="Arial"/>
                <a:cs typeface="Arial"/>
              </a:rPr>
              <a:t>với </a:t>
            </a:r>
            <a:r>
              <a:rPr sz="1800" spc="-5" dirty="0">
                <a:latin typeface="Arial"/>
                <a:cs typeface="Arial"/>
              </a:rPr>
              <a:t>tư </a:t>
            </a:r>
            <a:r>
              <a:rPr sz="1800" dirty="0">
                <a:latin typeface="Arial"/>
                <a:cs typeface="Arial"/>
              </a:rPr>
              <a:t>cách </a:t>
            </a:r>
            <a:r>
              <a:rPr sz="1800" spc="-5" dirty="0">
                <a:latin typeface="Arial"/>
                <a:cs typeface="Arial"/>
              </a:rPr>
              <a:t>là </a:t>
            </a:r>
            <a:r>
              <a:rPr sz="1800" dirty="0">
                <a:latin typeface="Arial"/>
                <a:cs typeface="Arial"/>
              </a:rPr>
              <a:t>một m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Internet, nếu liên </a:t>
            </a:r>
            <a:r>
              <a:rPr sz="1800" dirty="0">
                <a:latin typeface="Arial"/>
                <a:cs typeface="Arial"/>
              </a:rPr>
              <a:t>đơn vị cần đầu </a:t>
            </a:r>
            <a:r>
              <a:rPr sz="1800" spc="-5" dirty="0">
                <a:latin typeface="Arial"/>
                <a:cs typeface="Arial"/>
              </a:rPr>
              <a:t>tư mạng Extranet. </a:t>
            </a:r>
            <a:r>
              <a:rPr sz="1800" dirty="0">
                <a:latin typeface="Arial"/>
                <a:cs typeface="Arial"/>
              </a:rPr>
              <a:t>HT cấp </a:t>
            </a:r>
            <a:r>
              <a:rPr sz="1800" spc="-5" dirty="0">
                <a:latin typeface="Arial"/>
                <a:cs typeface="Arial"/>
              </a:rPr>
              <a:t>này </a:t>
            </a:r>
            <a:r>
              <a:rPr sz="1800" dirty="0">
                <a:latin typeface="Arial"/>
                <a:cs typeface="Arial"/>
              </a:rPr>
              <a:t>cần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phải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đầu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tư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đồng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bộ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yếu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tố</a:t>
            </a:r>
            <a:r>
              <a:rPr sz="1800" spc="-5" dirty="0">
                <a:latin typeface="Arial"/>
                <a:cs typeface="Arial"/>
              </a:rPr>
              <a:t> phần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mạng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với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giao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diện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Web, </a:t>
            </a:r>
            <a:r>
              <a:rPr sz="1800" spc="-5" dirty="0">
                <a:latin typeface="Arial"/>
                <a:cs typeface="Arial"/>
              </a:rPr>
              <a:t>CSDL, </a:t>
            </a:r>
            <a:r>
              <a:rPr sz="1800" spc="-10" dirty="0">
                <a:latin typeface="Arial"/>
                <a:cs typeface="Arial"/>
              </a:rPr>
              <a:t>Viễn </a:t>
            </a:r>
            <a:r>
              <a:rPr sz="1800" spc="-5" dirty="0">
                <a:latin typeface="Arial"/>
                <a:cs typeface="Arial"/>
              </a:rPr>
              <a:t>thông, nhân lực quản lý </a:t>
            </a:r>
            <a:r>
              <a:rPr sz="1800" dirty="0">
                <a:latin typeface="Arial"/>
                <a:cs typeface="Arial"/>
              </a:rPr>
              <a:t>và kỹ </a:t>
            </a:r>
            <a:r>
              <a:rPr sz="1800" spc="-5" dirty="0">
                <a:latin typeface="Arial"/>
                <a:cs typeface="Arial"/>
              </a:rPr>
              <a:t>năng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nghiệp </a:t>
            </a:r>
            <a:r>
              <a:rPr sz="1800" dirty="0">
                <a:latin typeface="Arial"/>
                <a:cs typeface="Arial"/>
              </a:rPr>
              <a:t>vụ chức </a:t>
            </a:r>
            <a:r>
              <a:rPr sz="1800" spc="-5" dirty="0">
                <a:latin typeface="Arial"/>
                <a:cs typeface="Arial"/>
              </a:rPr>
              <a:t>năng </a:t>
            </a:r>
            <a:r>
              <a:rPr sz="1800" dirty="0">
                <a:latin typeface="Arial"/>
                <a:cs typeface="Arial"/>
              </a:rPr>
              <a:t>trên HT </a:t>
            </a:r>
            <a:r>
              <a:rPr sz="1800" spc="-5" dirty="0">
                <a:latin typeface="Arial"/>
                <a:cs typeface="Arial"/>
              </a:rPr>
              <a:t>và phải </a:t>
            </a:r>
            <a:r>
              <a:rPr sz="1800" dirty="0">
                <a:latin typeface="Arial"/>
                <a:cs typeface="Arial"/>
              </a:rPr>
              <a:t>đầu </a:t>
            </a:r>
            <a:r>
              <a:rPr sz="1800" spc="-5" dirty="0">
                <a:latin typeface="Arial"/>
                <a:cs typeface="Arial"/>
              </a:rPr>
              <a:t>tư </a:t>
            </a:r>
            <a:r>
              <a:rPr sz="1800" dirty="0">
                <a:latin typeface="Arial"/>
                <a:cs typeface="Arial"/>
              </a:rPr>
              <a:t>về cả </a:t>
            </a:r>
            <a:r>
              <a:rPr sz="1800" spc="-5" dirty="0">
                <a:latin typeface="Arial"/>
                <a:cs typeface="Arial"/>
              </a:rPr>
              <a:t>an </a:t>
            </a:r>
            <a:r>
              <a:rPr sz="1800" dirty="0">
                <a:latin typeface="Arial"/>
                <a:cs typeface="Arial"/>
              </a:rPr>
              <a:t>toàn, </a:t>
            </a:r>
            <a:r>
              <a:rPr sz="1800" spc="-5" dirty="0">
                <a:latin typeface="Arial"/>
                <a:cs typeface="Arial"/>
              </a:rPr>
              <a:t>an ninh, </a:t>
            </a:r>
            <a:r>
              <a:rPr sz="1800" dirty="0">
                <a:latin typeface="Arial"/>
                <a:cs typeface="Arial"/>
              </a:rPr>
              <a:t> độ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sẵn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sàng của </a:t>
            </a:r>
            <a:r>
              <a:rPr sz="1800" spc="-5" dirty="0">
                <a:latin typeface="Arial"/>
                <a:cs typeface="Arial"/>
              </a:rPr>
              <a:t>hệ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thống.</a:t>
            </a:r>
            <a:endParaRPr sz="1800">
              <a:latin typeface="Arial"/>
              <a:cs typeface="Arial"/>
            </a:endParaRPr>
          </a:p>
          <a:p>
            <a:pPr marL="755650" marR="575310" indent="-285750">
              <a:lnSpc>
                <a:spcPct val="80000"/>
              </a:lnSpc>
              <a:spcBef>
                <a:spcPts val="434"/>
              </a:spcBef>
              <a:tabLst>
                <a:tab pos="818515" algn="l"/>
              </a:tabLst>
            </a:pPr>
            <a:r>
              <a:rPr sz="1800" dirty="0">
                <a:latin typeface="Arial"/>
                <a:cs typeface="Arial"/>
              </a:rPr>
              <a:t>–		Đầu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tư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này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sẽ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động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nâng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giá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5" dirty="0">
                <a:latin typeface="Arial"/>
                <a:cs typeface="Arial"/>
              </a:rPr>
              <a:t> quy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trình chức</a:t>
            </a:r>
            <a:r>
              <a:rPr sz="1800" spc="-5" dirty="0">
                <a:latin typeface="Arial"/>
                <a:cs typeface="Arial"/>
              </a:rPr>
              <a:t> năng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trong</a:t>
            </a:r>
            <a:r>
              <a:rPr sz="1800" dirty="0">
                <a:latin typeface="Arial"/>
                <a:cs typeface="Arial"/>
              </a:rPr>
              <a:t> doanh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nghiệp.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92252"/>
            <a:ext cx="6362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Phân</a:t>
            </a:r>
            <a:r>
              <a:rPr sz="4400" spc="-20" dirty="0"/>
              <a:t> </a:t>
            </a:r>
            <a:r>
              <a:rPr sz="4400" spc="-10" dirty="0"/>
              <a:t>cấp </a:t>
            </a:r>
            <a:r>
              <a:rPr sz="4400" dirty="0"/>
              <a:t>dự</a:t>
            </a:r>
            <a:r>
              <a:rPr sz="4400" spc="-10" dirty="0"/>
              <a:t> </a:t>
            </a:r>
            <a:r>
              <a:rPr sz="4400" dirty="0"/>
              <a:t>án</a:t>
            </a:r>
            <a:r>
              <a:rPr sz="4400" spc="-5" dirty="0"/>
              <a:t> </a:t>
            </a:r>
            <a:r>
              <a:rPr sz="4400" spc="5" dirty="0"/>
              <a:t>CNTT</a:t>
            </a:r>
            <a:r>
              <a:rPr sz="4400" spc="-15" dirty="0"/>
              <a:t> </a:t>
            </a:r>
            <a:r>
              <a:rPr sz="4400" dirty="0"/>
              <a:t>(tiếp)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7366"/>
            <a:ext cx="7914005" cy="43935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Cấp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toàn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DN:</a:t>
            </a:r>
            <a:endParaRPr sz="2700">
              <a:latin typeface="Arial"/>
              <a:cs typeface="Arial"/>
            </a:endParaRPr>
          </a:p>
          <a:p>
            <a:pPr marL="755650" marR="31115" indent="-285750">
              <a:lnSpc>
                <a:spcPts val="259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Đó là những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dự án đầu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 </a:t>
            </a:r>
            <a:r>
              <a:rPr sz="2400" dirty="0">
                <a:latin typeface="Arial"/>
                <a:cs typeface="Arial"/>
              </a:rPr>
              <a:t>cấp DN</a:t>
            </a:r>
            <a:r>
              <a:rPr sz="2400" spc="-5" dirty="0">
                <a:latin typeface="Arial"/>
                <a:cs typeface="Arial"/>
              </a:rPr>
              <a:t> như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ERP,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hạ </a:t>
            </a:r>
            <a:r>
              <a:rPr sz="2400" dirty="0">
                <a:latin typeface="Arial"/>
                <a:cs typeface="Arial"/>
              </a:rPr>
              <a:t>tầng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CNTT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truyền thông,</a:t>
            </a:r>
            <a:r>
              <a:rPr sz="2400" spc="-5" dirty="0">
                <a:latin typeface="Arial"/>
                <a:cs typeface="Arial"/>
              </a:rPr>
              <a:t> kiến</a:t>
            </a:r>
            <a:r>
              <a:rPr sz="2400" dirty="0">
                <a:latin typeface="Arial"/>
                <a:cs typeface="Arial"/>
              </a:rPr>
              <a:t> trúc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lý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cấp</a:t>
            </a:r>
            <a:r>
              <a:rPr sz="2400" spc="-5" dirty="0">
                <a:latin typeface="Arial"/>
                <a:cs typeface="Arial"/>
              </a:rPr>
              <a:t> DN.</a:t>
            </a:r>
            <a:endParaRPr sz="2400">
              <a:latin typeface="Arial"/>
              <a:cs typeface="Arial"/>
            </a:endParaRPr>
          </a:p>
          <a:p>
            <a:pPr marL="755650" marR="103505" indent="-285750">
              <a:lnSpc>
                <a:spcPts val="259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Đầu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hạ </a:t>
            </a:r>
            <a:r>
              <a:rPr sz="2400" dirty="0">
                <a:latin typeface="Arial"/>
                <a:cs typeface="Arial"/>
              </a:rPr>
              <a:t>tầng</a:t>
            </a:r>
            <a:r>
              <a:rPr sz="2400" spc="-5" dirty="0">
                <a:latin typeface="Arial"/>
                <a:cs typeface="Arial"/>
              </a:rPr>
              <a:t> CNTT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để đảm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bảo</a:t>
            </a:r>
            <a:r>
              <a:rPr sz="2400" dirty="0">
                <a:latin typeface="Arial"/>
                <a:cs typeface="Arial"/>
              </a:rPr>
              <a:t> cho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" dirty="0">
                <a:latin typeface="Arial"/>
                <a:cs typeface="Arial"/>
              </a:rPr>
              <a:t> đầu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UD CNTT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thực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5" dirty="0">
                <a:latin typeface="Arial"/>
                <a:cs typeface="Arial"/>
              </a:rPr>
              <a:t> hiện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" dirty="0">
                <a:latin typeface="Arial"/>
                <a:cs typeface="Arial"/>
              </a:rPr>
              <a:t> hiệu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quả.</a:t>
            </a:r>
            <a:endParaRPr sz="2400">
              <a:latin typeface="Arial"/>
              <a:cs typeface="Arial"/>
            </a:endParaRPr>
          </a:p>
          <a:p>
            <a:pPr marL="755650" marR="139700" indent="-285750">
              <a:lnSpc>
                <a:spcPct val="9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Các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dự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án đầu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 hạ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tầng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CNTT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phải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dirty="0">
                <a:latin typeface="Arial"/>
                <a:cs typeface="Arial"/>
              </a:rPr>
              <a:t> xem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xét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cùng mức với các </a:t>
            </a:r>
            <a:r>
              <a:rPr sz="2400" spc="-5" dirty="0">
                <a:latin typeface="Arial"/>
                <a:cs typeface="Arial"/>
              </a:rPr>
              <a:t>dự án đầu tư hạ </a:t>
            </a:r>
            <a:r>
              <a:rPr sz="2400" dirty="0">
                <a:latin typeface="Arial"/>
                <a:cs typeface="Arial"/>
              </a:rPr>
              <a:t>tầng khác của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DN.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ts val="2590"/>
              </a:lnSpc>
              <a:spcBef>
                <a:spcPts val="6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 hạ </a:t>
            </a:r>
            <a:r>
              <a:rPr sz="2400" dirty="0">
                <a:latin typeface="Arial"/>
                <a:cs typeface="Arial"/>
              </a:rPr>
              <a:t>tầng vững chắc của </a:t>
            </a:r>
            <a:r>
              <a:rPr sz="2400" spc="-5" dirty="0">
                <a:latin typeface="Arial"/>
                <a:cs typeface="Arial"/>
              </a:rPr>
              <a:t>bất </a:t>
            </a:r>
            <a:r>
              <a:rPr sz="2400" dirty="0">
                <a:latin typeface="Arial"/>
                <a:cs typeface="Arial"/>
              </a:rPr>
              <a:t>kỳ </a:t>
            </a:r>
            <a:r>
              <a:rPr sz="2400" spc="-5" dirty="0">
                <a:latin typeface="Arial"/>
                <a:cs typeface="Arial"/>
              </a:rPr>
              <a:t>Ht </a:t>
            </a:r>
            <a:r>
              <a:rPr sz="2400" dirty="0">
                <a:latin typeface="Arial"/>
                <a:cs typeface="Arial"/>
              </a:rPr>
              <a:t>kinh tế xã </a:t>
            </a:r>
            <a:r>
              <a:rPr sz="2400" spc="-5" dirty="0">
                <a:latin typeface="Arial"/>
                <a:cs typeface="Arial"/>
              </a:rPr>
              <a:t>hội: </a:t>
            </a:r>
            <a:r>
              <a:rPr sz="2400" dirty="0">
                <a:latin typeface="Arial"/>
                <a:cs typeface="Arial"/>
              </a:rPr>
              <a:t> Vật chất (nhà cửa, </a:t>
            </a:r>
            <a:r>
              <a:rPr sz="2400" spc="-5" dirty="0">
                <a:latin typeface="Arial"/>
                <a:cs typeface="Arial"/>
              </a:rPr>
              <a:t>đường </a:t>
            </a:r>
            <a:r>
              <a:rPr sz="2400" dirty="0">
                <a:latin typeface="Arial"/>
                <a:cs typeface="Arial"/>
              </a:rPr>
              <a:t>xá,…), </a:t>
            </a:r>
            <a:r>
              <a:rPr sz="2400" spc="-5" dirty="0">
                <a:latin typeface="Arial"/>
                <a:cs typeface="Arial"/>
              </a:rPr>
              <a:t>năng lượng (điện,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nhiên liệu,…) </a:t>
            </a:r>
            <a:r>
              <a:rPr sz="2400" dirty="0">
                <a:latin typeface="Arial"/>
                <a:cs typeface="Arial"/>
              </a:rPr>
              <a:t>và thông tin (CNTT và </a:t>
            </a:r>
            <a:r>
              <a:rPr sz="2400" spc="-5" dirty="0">
                <a:latin typeface="Arial"/>
                <a:cs typeface="Arial"/>
              </a:rPr>
              <a:t>truyền thông, hệ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văn bản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pháp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quy).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Ba</a:t>
            </a:r>
            <a:r>
              <a:rPr spc="-25" dirty="0"/>
              <a:t> </a:t>
            </a:r>
            <a:r>
              <a:rPr spc="-10" dirty="0"/>
              <a:t>cấp </a:t>
            </a:r>
            <a:r>
              <a:rPr spc="-5" dirty="0">
                <a:latin typeface="Times New Roman"/>
                <a:cs typeface="Times New Roman"/>
              </a:rPr>
              <a:t>đầu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5" dirty="0">
                <a:latin typeface="Times New Roman"/>
                <a:cs typeface="Times New Roman"/>
              </a:rPr>
              <a:t>ư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spc="-10" dirty="0"/>
              <a:t>các</a:t>
            </a:r>
            <a:r>
              <a:rPr spc="-5" dirty="0"/>
              <a:t> </a:t>
            </a:r>
            <a:r>
              <a:rPr dirty="0"/>
              <a:t>HT</a:t>
            </a:r>
            <a:r>
              <a:rPr spc="-20" dirty="0"/>
              <a:t> </a:t>
            </a:r>
            <a:r>
              <a:rPr dirty="0"/>
              <a:t>kinh</a:t>
            </a:r>
            <a:r>
              <a:rPr spc="-5" dirty="0"/>
              <a:t> </a:t>
            </a:r>
            <a:r>
              <a:rPr spc="-25" dirty="0"/>
              <a:t>tế</a:t>
            </a:r>
            <a:r>
              <a:rPr spc="-10" dirty="0"/>
              <a:t> </a:t>
            </a:r>
            <a:r>
              <a:rPr spc="-35" dirty="0"/>
              <a:t>xã </a:t>
            </a:r>
            <a:r>
              <a:rPr spc="-890" dirty="0"/>
              <a:t> </a:t>
            </a:r>
            <a:r>
              <a:rPr dirty="0"/>
              <a:t>hội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45130" y="2197480"/>
            <a:ext cx="4292600" cy="711200"/>
            <a:chOff x="2445130" y="2197480"/>
            <a:chExt cx="4292600" cy="711200"/>
          </a:xfrm>
        </p:grpSpPr>
        <p:sp>
          <p:nvSpPr>
            <p:cNvPr id="4" name="object 4"/>
            <p:cNvSpPr/>
            <p:nvPr/>
          </p:nvSpPr>
          <p:spPr>
            <a:xfrm>
              <a:off x="2457830" y="2210180"/>
              <a:ext cx="4267200" cy="685800"/>
            </a:xfrm>
            <a:custGeom>
              <a:avLst/>
              <a:gdLst/>
              <a:ahLst/>
              <a:cxnLst/>
              <a:rect l="l" t="t" r="r" b="b"/>
              <a:pathLst>
                <a:path w="4267200" h="685800">
                  <a:moveTo>
                    <a:pt x="4267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267200" y="6858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7830" y="2210180"/>
              <a:ext cx="4267200" cy="685800"/>
            </a:xfrm>
            <a:custGeom>
              <a:avLst/>
              <a:gdLst/>
              <a:ahLst/>
              <a:cxnLst/>
              <a:rect l="l" t="t" r="r" b="b"/>
              <a:pathLst>
                <a:path w="4267200" h="685800">
                  <a:moveTo>
                    <a:pt x="0" y="685800"/>
                  </a:moveTo>
                  <a:lnTo>
                    <a:pt x="4267200" y="68580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66947" y="2337561"/>
            <a:ext cx="264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Quy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trình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kinh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doanh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40330" y="3569080"/>
            <a:ext cx="4902200" cy="711200"/>
            <a:chOff x="2140330" y="3569080"/>
            <a:chExt cx="4902200" cy="711200"/>
          </a:xfrm>
        </p:grpSpPr>
        <p:sp>
          <p:nvSpPr>
            <p:cNvPr id="8" name="object 8"/>
            <p:cNvSpPr/>
            <p:nvPr/>
          </p:nvSpPr>
          <p:spPr>
            <a:xfrm>
              <a:off x="2153030" y="3581780"/>
              <a:ext cx="4876800" cy="685800"/>
            </a:xfrm>
            <a:custGeom>
              <a:avLst/>
              <a:gdLst/>
              <a:ahLst/>
              <a:cxnLst/>
              <a:rect l="l" t="t" r="r" b="b"/>
              <a:pathLst>
                <a:path w="4876800" h="685800">
                  <a:moveTo>
                    <a:pt x="4876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876800" y="6858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53030" y="3581780"/>
              <a:ext cx="4876800" cy="685800"/>
            </a:xfrm>
            <a:custGeom>
              <a:avLst/>
              <a:gdLst/>
              <a:ahLst/>
              <a:cxnLst/>
              <a:rect l="l" t="t" r="r" b="b"/>
              <a:pathLst>
                <a:path w="4876800" h="685800">
                  <a:moveTo>
                    <a:pt x="0" y="685800"/>
                  </a:moveTo>
                  <a:lnTo>
                    <a:pt x="4876800" y="685800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10864" y="3708908"/>
            <a:ext cx="1958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Ứng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11730" y="4940680"/>
            <a:ext cx="5588000" cy="711200"/>
            <a:chOff x="1911730" y="4940680"/>
            <a:chExt cx="5588000" cy="711200"/>
          </a:xfrm>
        </p:grpSpPr>
        <p:sp>
          <p:nvSpPr>
            <p:cNvPr id="12" name="object 12"/>
            <p:cNvSpPr/>
            <p:nvPr/>
          </p:nvSpPr>
          <p:spPr>
            <a:xfrm>
              <a:off x="1924430" y="4953380"/>
              <a:ext cx="5562600" cy="685800"/>
            </a:xfrm>
            <a:custGeom>
              <a:avLst/>
              <a:gdLst/>
              <a:ahLst/>
              <a:cxnLst/>
              <a:rect l="l" t="t" r="r" b="b"/>
              <a:pathLst>
                <a:path w="5562600" h="685800">
                  <a:moveTo>
                    <a:pt x="5562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5562600" y="685800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4430" y="4953380"/>
              <a:ext cx="5562600" cy="685800"/>
            </a:xfrm>
            <a:custGeom>
              <a:avLst/>
              <a:gdLst/>
              <a:ahLst/>
              <a:cxnLst/>
              <a:rect l="l" t="t" r="r" b="b"/>
              <a:pathLst>
                <a:path w="5562600" h="685800">
                  <a:moveTo>
                    <a:pt x="0" y="685800"/>
                  </a:moveTo>
                  <a:lnTo>
                    <a:pt x="5562600" y="685800"/>
                  </a:lnTo>
                  <a:lnTo>
                    <a:pt x="5562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38704" y="5081016"/>
            <a:ext cx="373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Hạ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tầng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và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truyền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thông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84576" y="2707385"/>
            <a:ext cx="3013075" cy="2310130"/>
            <a:chOff x="3084576" y="2707385"/>
            <a:chExt cx="3013075" cy="23101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576" y="4078985"/>
              <a:ext cx="422148" cy="93802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10071" y="4267072"/>
              <a:ext cx="171450" cy="686435"/>
            </a:xfrm>
            <a:custGeom>
              <a:avLst/>
              <a:gdLst/>
              <a:ahLst/>
              <a:cxnLst/>
              <a:rect l="l" t="t" r="r" b="b"/>
              <a:pathLst>
                <a:path w="171450" h="686435">
                  <a:moveTo>
                    <a:pt x="85578" y="75800"/>
                  </a:moveTo>
                  <a:lnTo>
                    <a:pt x="66528" y="108457"/>
                  </a:lnTo>
                  <a:lnTo>
                    <a:pt x="66528" y="685926"/>
                  </a:lnTo>
                  <a:lnTo>
                    <a:pt x="104628" y="685926"/>
                  </a:lnTo>
                  <a:lnTo>
                    <a:pt x="104628" y="108457"/>
                  </a:lnTo>
                  <a:lnTo>
                    <a:pt x="85578" y="75800"/>
                  </a:lnTo>
                  <a:close/>
                </a:path>
                <a:path w="171450" h="686435">
                  <a:moveTo>
                    <a:pt x="85578" y="0"/>
                  </a:moveTo>
                  <a:lnTo>
                    <a:pt x="2393" y="142494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6"/>
                  </a:lnTo>
                  <a:lnTo>
                    <a:pt x="16446" y="171049"/>
                  </a:lnTo>
                  <a:lnTo>
                    <a:pt x="23760" y="170560"/>
                  </a:lnTo>
                  <a:lnTo>
                    <a:pt x="30360" y="167405"/>
                  </a:lnTo>
                  <a:lnTo>
                    <a:pt x="35413" y="161797"/>
                  </a:lnTo>
                  <a:lnTo>
                    <a:pt x="66528" y="108457"/>
                  </a:lnTo>
                  <a:lnTo>
                    <a:pt x="66528" y="37845"/>
                  </a:lnTo>
                  <a:lnTo>
                    <a:pt x="107671" y="37845"/>
                  </a:lnTo>
                  <a:lnTo>
                    <a:pt x="85578" y="0"/>
                  </a:lnTo>
                  <a:close/>
                </a:path>
                <a:path w="171450" h="686435">
                  <a:moveTo>
                    <a:pt x="107671" y="37845"/>
                  </a:moveTo>
                  <a:lnTo>
                    <a:pt x="104628" y="37845"/>
                  </a:lnTo>
                  <a:lnTo>
                    <a:pt x="104628" y="108457"/>
                  </a:lnTo>
                  <a:lnTo>
                    <a:pt x="135743" y="161797"/>
                  </a:lnTo>
                  <a:lnTo>
                    <a:pt x="140795" y="167405"/>
                  </a:lnTo>
                  <a:lnTo>
                    <a:pt x="147395" y="170560"/>
                  </a:lnTo>
                  <a:lnTo>
                    <a:pt x="154709" y="171049"/>
                  </a:lnTo>
                  <a:lnTo>
                    <a:pt x="161905" y="168656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4"/>
                  </a:lnTo>
                  <a:lnTo>
                    <a:pt x="107671" y="37845"/>
                  </a:lnTo>
                  <a:close/>
                </a:path>
                <a:path w="171450" h="686435">
                  <a:moveTo>
                    <a:pt x="104628" y="37845"/>
                  </a:moveTo>
                  <a:lnTo>
                    <a:pt x="66528" y="37845"/>
                  </a:lnTo>
                  <a:lnTo>
                    <a:pt x="66528" y="108457"/>
                  </a:lnTo>
                  <a:lnTo>
                    <a:pt x="85578" y="75800"/>
                  </a:lnTo>
                  <a:lnTo>
                    <a:pt x="69068" y="47497"/>
                  </a:lnTo>
                  <a:lnTo>
                    <a:pt x="104628" y="47497"/>
                  </a:lnTo>
                  <a:lnTo>
                    <a:pt x="104628" y="37845"/>
                  </a:lnTo>
                  <a:close/>
                </a:path>
                <a:path w="171450" h="686435">
                  <a:moveTo>
                    <a:pt x="104628" y="47497"/>
                  </a:moveTo>
                  <a:lnTo>
                    <a:pt x="102088" y="47497"/>
                  </a:lnTo>
                  <a:lnTo>
                    <a:pt x="85578" y="75800"/>
                  </a:lnTo>
                  <a:lnTo>
                    <a:pt x="104628" y="108457"/>
                  </a:lnTo>
                  <a:lnTo>
                    <a:pt x="104628" y="47497"/>
                  </a:lnTo>
                  <a:close/>
                </a:path>
                <a:path w="171450" h="686435">
                  <a:moveTo>
                    <a:pt x="102088" y="47497"/>
                  </a:moveTo>
                  <a:lnTo>
                    <a:pt x="69068" y="47497"/>
                  </a:lnTo>
                  <a:lnTo>
                    <a:pt x="85578" y="75800"/>
                  </a:lnTo>
                  <a:lnTo>
                    <a:pt x="102088" y="47497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9976" y="4078985"/>
              <a:ext cx="422148" cy="93802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05471" y="4267072"/>
              <a:ext cx="171450" cy="686435"/>
            </a:xfrm>
            <a:custGeom>
              <a:avLst/>
              <a:gdLst/>
              <a:ahLst/>
              <a:cxnLst/>
              <a:rect l="l" t="t" r="r" b="b"/>
              <a:pathLst>
                <a:path w="171450" h="686435">
                  <a:moveTo>
                    <a:pt x="85578" y="75800"/>
                  </a:moveTo>
                  <a:lnTo>
                    <a:pt x="66528" y="108457"/>
                  </a:lnTo>
                  <a:lnTo>
                    <a:pt x="66528" y="685926"/>
                  </a:lnTo>
                  <a:lnTo>
                    <a:pt x="104628" y="685926"/>
                  </a:lnTo>
                  <a:lnTo>
                    <a:pt x="104628" y="108457"/>
                  </a:lnTo>
                  <a:lnTo>
                    <a:pt x="85578" y="75800"/>
                  </a:lnTo>
                  <a:close/>
                </a:path>
                <a:path w="171450" h="686435">
                  <a:moveTo>
                    <a:pt x="85578" y="0"/>
                  </a:moveTo>
                  <a:lnTo>
                    <a:pt x="2393" y="142494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6"/>
                  </a:lnTo>
                  <a:lnTo>
                    <a:pt x="16446" y="171049"/>
                  </a:lnTo>
                  <a:lnTo>
                    <a:pt x="23760" y="170560"/>
                  </a:lnTo>
                  <a:lnTo>
                    <a:pt x="30360" y="167405"/>
                  </a:lnTo>
                  <a:lnTo>
                    <a:pt x="35413" y="161797"/>
                  </a:lnTo>
                  <a:lnTo>
                    <a:pt x="66528" y="108457"/>
                  </a:lnTo>
                  <a:lnTo>
                    <a:pt x="66528" y="37845"/>
                  </a:lnTo>
                  <a:lnTo>
                    <a:pt x="107671" y="37845"/>
                  </a:lnTo>
                  <a:lnTo>
                    <a:pt x="85578" y="0"/>
                  </a:lnTo>
                  <a:close/>
                </a:path>
                <a:path w="171450" h="686435">
                  <a:moveTo>
                    <a:pt x="107671" y="37845"/>
                  </a:moveTo>
                  <a:lnTo>
                    <a:pt x="104628" y="37845"/>
                  </a:lnTo>
                  <a:lnTo>
                    <a:pt x="104628" y="108457"/>
                  </a:lnTo>
                  <a:lnTo>
                    <a:pt x="135743" y="161797"/>
                  </a:lnTo>
                  <a:lnTo>
                    <a:pt x="140795" y="167405"/>
                  </a:lnTo>
                  <a:lnTo>
                    <a:pt x="147395" y="170560"/>
                  </a:lnTo>
                  <a:lnTo>
                    <a:pt x="154709" y="171049"/>
                  </a:lnTo>
                  <a:lnTo>
                    <a:pt x="161905" y="168656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4"/>
                  </a:lnTo>
                  <a:lnTo>
                    <a:pt x="107671" y="37845"/>
                  </a:lnTo>
                  <a:close/>
                </a:path>
                <a:path w="171450" h="686435">
                  <a:moveTo>
                    <a:pt x="104628" y="37845"/>
                  </a:moveTo>
                  <a:lnTo>
                    <a:pt x="66528" y="37845"/>
                  </a:lnTo>
                  <a:lnTo>
                    <a:pt x="66528" y="108457"/>
                  </a:lnTo>
                  <a:lnTo>
                    <a:pt x="85578" y="75800"/>
                  </a:lnTo>
                  <a:lnTo>
                    <a:pt x="69068" y="47497"/>
                  </a:lnTo>
                  <a:lnTo>
                    <a:pt x="104628" y="47497"/>
                  </a:lnTo>
                  <a:lnTo>
                    <a:pt x="104628" y="37845"/>
                  </a:lnTo>
                  <a:close/>
                </a:path>
                <a:path w="171450" h="686435">
                  <a:moveTo>
                    <a:pt x="104628" y="47497"/>
                  </a:moveTo>
                  <a:lnTo>
                    <a:pt x="102088" y="47497"/>
                  </a:lnTo>
                  <a:lnTo>
                    <a:pt x="85578" y="75800"/>
                  </a:lnTo>
                  <a:lnTo>
                    <a:pt x="104628" y="108457"/>
                  </a:lnTo>
                  <a:lnTo>
                    <a:pt x="104628" y="47497"/>
                  </a:lnTo>
                  <a:close/>
                </a:path>
                <a:path w="171450" h="686435">
                  <a:moveTo>
                    <a:pt x="102088" y="47497"/>
                  </a:moveTo>
                  <a:lnTo>
                    <a:pt x="69068" y="47497"/>
                  </a:lnTo>
                  <a:lnTo>
                    <a:pt x="85578" y="75800"/>
                  </a:lnTo>
                  <a:lnTo>
                    <a:pt x="102088" y="47497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5376" y="4078985"/>
              <a:ext cx="422148" cy="93802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00871" y="4267072"/>
              <a:ext cx="171450" cy="686435"/>
            </a:xfrm>
            <a:custGeom>
              <a:avLst/>
              <a:gdLst/>
              <a:ahLst/>
              <a:cxnLst/>
              <a:rect l="l" t="t" r="r" b="b"/>
              <a:pathLst>
                <a:path w="171450" h="686435">
                  <a:moveTo>
                    <a:pt x="85578" y="75800"/>
                  </a:moveTo>
                  <a:lnTo>
                    <a:pt x="66528" y="108457"/>
                  </a:lnTo>
                  <a:lnTo>
                    <a:pt x="66528" y="685926"/>
                  </a:lnTo>
                  <a:lnTo>
                    <a:pt x="104628" y="685926"/>
                  </a:lnTo>
                  <a:lnTo>
                    <a:pt x="104628" y="108457"/>
                  </a:lnTo>
                  <a:lnTo>
                    <a:pt x="85578" y="75800"/>
                  </a:lnTo>
                  <a:close/>
                </a:path>
                <a:path w="171450" h="686435">
                  <a:moveTo>
                    <a:pt x="85578" y="0"/>
                  </a:moveTo>
                  <a:lnTo>
                    <a:pt x="2393" y="142494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6"/>
                  </a:lnTo>
                  <a:lnTo>
                    <a:pt x="16446" y="171049"/>
                  </a:lnTo>
                  <a:lnTo>
                    <a:pt x="23760" y="170560"/>
                  </a:lnTo>
                  <a:lnTo>
                    <a:pt x="30360" y="167405"/>
                  </a:lnTo>
                  <a:lnTo>
                    <a:pt x="35413" y="161797"/>
                  </a:lnTo>
                  <a:lnTo>
                    <a:pt x="66528" y="108457"/>
                  </a:lnTo>
                  <a:lnTo>
                    <a:pt x="66528" y="37845"/>
                  </a:lnTo>
                  <a:lnTo>
                    <a:pt x="107671" y="37845"/>
                  </a:lnTo>
                  <a:lnTo>
                    <a:pt x="85578" y="0"/>
                  </a:lnTo>
                  <a:close/>
                </a:path>
                <a:path w="171450" h="686435">
                  <a:moveTo>
                    <a:pt x="107671" y="37845"/>
                  </a:moveTo>
                  <a:lnTo>
                    <a:pt x="104628" y="37845"/>
                  </a:lnTo>
                  <a:lnTo>
                    <a:pt x="104628" y="108457"/>
                  </a:lnTo>
                  <a:lnTo>
                    <a:pt x="135743" y="161797"/>
                  </a:lnTo>
                  <a:lnTo>
                    <a:pt x="140795" y="167405"/>
                  </a:lnTo>
                  <a:lnTo>
                    <a:pt x="147395" y="170560"/>
                  </a:lnTo>
                  <a:lnTo>
                    <a:pt x="154709" y="171049"/>
                  </a:lnTo>
                  <a:lnTo>
                    <a:pt x="161905" y="168656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4"/>
                  </a:lnTo>
                  <a:lnTo>
                    <a:pt x="107671" y="37845"/>
                  </a:lnTo>
                  <a:close/>
                </a:path>
                <a:path w="171450" h="686435">
                  <a:moveTo>
                    <a:pt x="104628" y="37845"/>
                  </a:moveTo>
                  <a:lnTo>
                    <a:pt x="66528" y="37845"/>
                  </a:lnTo>
                  <a:lnTo>
                    <a:pt x="66528" y="108457"/>
                  </a:lnTo>
                  <a:lnTo>
                    <a:pt x="85578" y="75800"/>
                  </a:lnTo>
                  <a:lnTo>
                    <a:pt x="69068" y="47497"/>
                  </a:lnTo>
                  <a:lnTo>
                    <a:pt x="104628" y="47497"/>
                  </a:lnTo>
                  <a:lnTo>
                    <a:pt x="104628" y="37845"/>
                  </a:lnTo>
                  <a:close/>
                </a:path>
                <a:path w="171450" h="686435">
                  <a:moveTo>
                    <a:pt x="104628" y="47497"/>
                  </a:moveTo>
                  <a:lnTo>
                    <a:pt x="102088" y="47497"/>
                  </a:lnTo>
                  <a:lnTo>
                    <a:pt x="85578" y="75800"/>
                  </a:lnTo>
                  <a:lnTo>
                    <a:pt x="104628" y="108457"/>
                  </a:lnTo>
                  <a:lnTo>
                    <a:pt x="104628" y="47497"/>
                  </a:lnTo>
                  <a:close/>
                </a:path>
                <a:path w="171450" h="686435">
                  <a:moveTo>
                    <a:pt x="102088" y="47497"/>
                  </a:moveTo>
                  <a:lnTo>
                    <a:pt x="69068" y="47497"/>
                  </a:lnTo>
                  <a:lnTo>
                    <a:pt x="85578" y="75800"/>
                  </a:lnTo>
                  <a:lnTo>
                    <a:pt x="102088" y="47497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9376" y="2707385"/>
              <a:ext cx="422148" cy="93802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514871" y="2895472"/>
              <a:ext cx="171450" cy="686435"/>
            </a:xfrm>
            <a:custGeom>
              <a:avLst/>
              <a:gdLst/>
              <a:ahLst/>
              <a:cxnLst/>
              <a:rect l="l" t="t" r="r" b="b"/>
              <a:pathLst>
                <a:path w="171450" h="686435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685926"/>
                  </a:lnTo>
                  <a:lnTo>
                    <a:pt x="104628" y="685926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686435">
                  <a:moveTo>
                    <a:pt x="85578" y="0"/>
                  </a:moveTo>
                  <a:lnTo>
                    <a:pt x="2393" y="142493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5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171450" h="686435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5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3"/>
                  </a:lnTo>
                  <a:lnTo>
                    <a:pt x="107671" y="37846"/>
                  </a:lnTo>
                  <a:close/>
                </a:path>
                <a:path w="171450" h="686435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171450" h="686435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686435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2976" y="2707385"/>
              <a:ext cx="422148" cy="93802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48471" y="2895472"/>
              <a:ext cx="171450" cy="686435"/>
            </a:xfrm>
            <a:custGeom>
              <a:avLst/>
              <a:gdLst/>
              <a:ahLst/>
              <a:cxnLst/>
              <a:rect l="l" t="t" r="r" b="b"/>
              <a:pathLst>
                <a:path w="171450" h="686435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685926"/>
                  </a:lnTo>
                  <a:lnTo>
                    <a:pt x="104628" y="685926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686435">
                  <a:moveTo>
                    <a:pt x="85578" y="0"/>
                  </a:moveTo>
                  <a:lnTo>
                    <a:pt x="2393" y="142493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5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171450" h="686435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5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3"/>
                  </a:lnTo>
                  <a:lnTo>
                    <a:pt x="107671" y="37846"/>
                  </a:lnTo>
                  <a:close/>
                </a:path>
                <a:path w="171450" h="686435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171450" h="686435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686435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Quy </a:t>
            </a:r>
            <a:r>
              <a:rPr dirty="0"/>
              <a:t>trình lập dự án </a:t>
            </a:r>
            <a:r>
              <a:rPr spc="5" dirty="0"/>
              <a:t>CNTT </a:t>
            </a:r>
            <a:r>
              <a:rPr spc="-10" dirty="0"/>
              <a:t>trong </a:t>
            </a:r>
            <a:r>
              <a:rPr spc="-25" dirty="0"/>
              <a:t>tổ </a:t>
            </a:r>
            <a:r>
              <a:rPr spc="-894" dirty="0"/>
              <a:t> </a:t>
            </a:r>
            <a:r>
              <a:rPr spc="-5" dirty="0"/>
              <a:t>chức</a:t>
            </a:r>
            <a:r>
              <a:rPr spc="-10" dirty="0"/>
              <a:t> </a:t>
            </a:r>
            <a:r>
              <a:rPr dirty="0"/>
              <a:t>doanh </a:t>
            </a:r>
            <a:r>
              <a:rPr spc="-5" dirty="0"/>
              <a:t>nghiệp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6772" y="1609344"/>
            <a:ext cx="4868545" cy="4273550"/>
            <a:chOff x="2366772" y="1609344"/>
            <a:chExt cx="4868545" cy="4273550"/>
          </a:xfrm>
        </p:grpSpPr>
        <p:sp>
          <p:nvSpPr>
            <p:cNvPr id="4" name="object 4"/>
            <p:cNvSpPr/>
            <p:nvPr/>
          </p:nvSpPr>
          <p:spPr>
            <a:xfrm>
              <a:off x="2540889" y="2593466"/>
              <a:ext cx="939800" cy="825500"/>
            </a:xfrm>
            <a:custGeom>
              <a:avLst/>
              <a:gdLst/>
              <a:ahLst/>
              <a:cxnLst/>
              <a:rect l="l" t="t" r="r" b="b"/>
              <a:pathLst>
                <a:path w="939800" h="825500">
                  <a:moveTo>
                    <a:pt x="271018" y="0"/>
                  </a:moveTo>
                  <a:lnTo>
                    <a:pt x="0" y="0"/>
                  </a:lnTo>
                  <a:lnTo>
                    <a:pt x="0" y="754380"/>
                  </a:lnTo>
                  <a:lnTo>
                    <a:pt x="644271" y="754380"/>
                  </a:lnTo>
                  <a:lnTo>
                    <a:pt x="644271" y="825246"/>
                  </a:lnTo>
                  <a:lnTo>
                    <a:pt x="939546" y="618871"/>
                  </a:lnTo>
                  <a:lnTo>
                    <a:pt x="644271" y="412623"/>
                  </a:lnTo>
                  <a:lnTo>
                    <a:pt x="644271" y="483488"/>
                  </a:lnTo>
                  <a:lnTo>
                    <a:pt x="271018" y="483488"/>
                  </a:lnTo>
                  <a:lnTo>
                    <a:pt x="271018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889" y="2593466"/>
              <a:ext cx="939800" cy="825500"/>
            </a:xfrm>
            <a:custGeom>
              <a:avLst/>
              <a:gdLst/>
              <a:ahLst/>
              <a:cxnLst/>
              <a:rect l="l" t="t" r="r" b="b"/>
              <a:pathLst>
                <a:path w="939800" h="825500">
                  <a:moveTo>
                    <a:pt x="271018" y="0"/>
                  </a:moveTo>
                  <a:lnTo>
                    <a:pt x="271018" y="483488"/>
                  </a:lnTo>
                  <a:lnTo>
                    <a:pt x="644271" y="483488"/>
                  </a:lnTo>
                  <a:lnTo>
                    <a:pt x="644271" y="412623"/>
                  </a:lnTo>
                  <a:lnTo>
                    <a:pt x="939546" y="618871"/>
                  </a:lnTo>
                  <a:lnTo>
                    <a:pt x="644271" y="825246"/>
                  </a:lnTo>
                  <a:lnTo>
                    <a:pt x="644271" y="754380"/>
                  </a:lnTo>
                  <a:lnTo>
                    <a:pt x="0" y="754380"/>
                  </a:lnTo>
                  <a:lnTo>
                    <a:pt x="0" y="0"/>
                  </a:lnTo>
                  <a:lnTo>
                    <a:pt x="271018" y="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9345" y="1621917"/>
              <a:ext cx="1389380" cy="972819"/>
            </a:xfrm>
            <a:custGeom>
              <a:avLst/>
              <a:gdLst/>
              <a:ahLst/>
              <a:cxnLst/>
              <a:rect l="l" t="t" r="r" b="b"/>
              <a:pathLst>
                <a:path w="1389379" h="972819">
                  <a:moveTo>
                    <a:pt x="1227074" y="0"/>
                  </a:moveTo>
                  <a:lnTo>
                    <a:pt x="162052" y="0"/>
                  </a:lnTo>
                  <a:lnTo>
                    <a:pt x="118959" y="5786"/>
                  </a:lnTo>
                  <a:lnTo>
                    <a:pt x="80245" y="22116"/>
                  </a:lnTo>
                  <a:lnTo>
                    <a:pt x="47450" y="47450"/>
                  </a:lnTo>
                  <a:lnTo>
                    <a:pt x="22116" y="80245"/>
                  </a:lnTo>
                  <a:lnTo>
                    <a:pt x="5786" y="118959"/>
                  </a:lnTo>
                  <a:lnTo>
                    <a:pt x="0" y="162052"/>
                  </a:lnTo>
                  <a:lnTo>
                    <a:pt x="0" y="810260"/>
                  </a:lnTo>
                  <a:lnTo>
                    <a:pt x="5786" y="853352"/>
                  </a:lnTo>
                  <a:lnTo>
                    <a:pt x="22116" y="892066"/>
                  </a:lnTo>
                  <a:lnTo>
                    <a:pt x="47450" y="924861"/>
                  </a:lnTo>
                  <a:lnTo>
                    <a:pt x="80245" y="950195"/>
                  </a:lnTo>
                  <a:lnTo>
                    <a:pt x="118959" y="966525"/>
                  </a:lnTo>
                  <a:lnTo>
                    <a:pt x="162052" y="972312"/>
                  </a:lnTo>
                  <a:lnTo>
                    <a:pt x="1227074" y="972312"/>
                  </a:lnTo>
                  <a:lnTo>
                    <a:pt x="1270166" y="966525"/>
                  </a:lnTo>
                  <a:lnTo>
                    <a:pt x="1308880" y="950195"/>
                  </a:lnTo>
                  <a:lnTo>
                    <a:pt x="1341675" y="924861"/>
                  </a:lnTo>
                  <a:lnTo>
                    <a:pt x="1367009" y="892066"/>
                  </a:lnTo>
                  <a:lnTo>
                    <a:pt x="1383339" y="853352"/>
                  </a:lnTo>
                  <a:lnTo>
                    <a:pt x="1389126" y="810260"/>
                  </a:lnTo>
                  <a:lnTo>
                    <a:pt x="1389126" y="162052"/>
                  </a:lnTo>
                  <a:lnTo>
                    <a:pt x="1383339" y="118959"/>
                  </a:lnTo>
                  <a:lnTo>
                    <a:pt x="1367009" y="80245"/>
                  </a:lnTo>
                  <a:lnTo>
                    <a:pt x="1341675" y="47450"/>
                  </a:lnTo>
                  <a:lnTo>
                    <a:pt x="1308880" y="22116"/>
                  </a:lnTo>
                  <a:lnTo>
                    <a:pt x="1270166" y="5786"/>
                  </a:lnTo>
                  <a:lnTo>
                    <a:pt x="12270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79345" y="1621917"/>
              <a:ext cx="1389380" cy="972819"/>
            </a:xfrm>
            <a:custGeom>
              <a:avLst/>
              <a:gdLst/>
              <a:ahLst/>
              <a:cxnLst/>
              <a:rect l="l" t="t" r="r" b="b"/>
              <a:pathLst>
                <a:path w="1389379" h="972819">
                  <a:moveTo>
                    <a:pt x="0" y="162052"/>
                  </a:moveTo>
                  <a:lnTo>
                    <a:pt x="5786" y="118959"/>
                  </a:lnTo>
                  <a:lnTo>
                    <a:pt x="22116" y="80245"/>
                  </a:lnTo>
                  <a:lnTo>
                    <a:pt x="47450" y="47450"/>
                  </a:lnTo>
                  <a:lnTo>
                    <a:pt x="80245" y="22116"/>
                  </a:lnTo>
                  <a:lnTo>
                    <a:pt x="118959" y="5786"/>
                  </a:lnTo>
                  <a:lnTo>
                    <a:pt x="162052" y="0"/>
                  </a:lnTo>
                  <a:lnTo>
                    <a:pt x="1227074" y="0"/>
                  </a:lnTo>
                  <a:lnTo>
                    <a:pt x="1270166" y="5786"/>
                  </a:lnTo>
                  <a:lnTo>
                    <a:pt x="1308880" y="22116"/>
                  </a:lnTo>
                  <a:lnTo>
                    <a:pt x="1341675" y="47450"/>
                  </a:lnTo>
                  <a:lnTo>
                    <a:pt x="1367009" y="80245"/>
                  </a:lnTo>
                  <a:lnTo>
                    <a:pt x="1383339" y="118959"/>
                  </a:lnTo>
                  <a:lnTo>
                    <a:pt x="1389126" y="162052"/>
                  </a:lnTo>
                  <a:lnTo>
                    <a:pt x="1389126" y="810260"/>
                  </a:lnTo>
                  <a:lnTo>
                    <a:pt x="1383339" y="853352"/>
                  </a:lnTo>
                  <a:lnTo>
                    <a:pt x="1367009" y="892066"/>
                  </a:lnTo>
                  <a:lnTo>
                    <a:pt x="1341675" y="924861"/>
                  </a:lnTo>
                  <a:lnTo>
                    <a:pt x="1308880" y="950195"/>
                  </a:lnTo>
                  <a:lnTo>
                    <a:pt x="1270166" y="966525"/>
                  </a:lnTo>
                  <a:lnTo>
                    <a:pt x="1227074" y="972312"/>
                  </a:lnTo>
                  <a:lnTo>
                    <a:pt x="162052" y="972312"/>
                  </a:lnTo>
                  <a:lnTo>
                    <a:pt x="118959" y="966525"/>
                  </a:lnTo>
                  <a:lnTo>
                    <a:pt x="80245" y="950195"/>
                  </a:lnTo>
                  <a:lnTo>
                    <a:pt x="47450" y="924861"/>
                  </a:lnTo>
                  <a:lnTo>
                    <a:pt x="22116" y="892066"/>
                  </a:lnTo>
                  <a:lnTo>
                    <a:pt x="5786" y="853352"/>
                  </a:lnTo>
                  <a:lnTo>
                    <a:pt x="0" y="810260"/>
                  </a:lnTo>
                  <a:lnTo>
                    <a:pt x="0" y="16205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92271" y="3685413"/>
              <a:ext cx="939800" cy="825500"/>
            </a:xfrm>
            <a:custGeom>
              <a:avLst/>
              <a:gdLst/>
              <a:ahLst/>
              <a:cxnLst/>
              <a:rect l="l" t="t" r="r" b="b"/>
              <a:pathLst>
                <a:path w="939800" h="825500">
                  <a:moveTo>
                    <a:pt x="271017" y="0"/>
                  </a:moveTo>
                  <a:lnTo>
                    <a:pt x="0" y="0"/>
                  </a:lnTo>
                  <a:lnTo>
                    <a:pt x="0" y="754380"/>
                  </a:lnTo>
                  <a:lnTo>
                    <a:pt x="644270" y="754380"/>
                  </a:lnTo>
                  <a:lnTo>
                    <a:pt x="644270" y="825245"/>
                  </a:lnTo>
                  <a:lnTo>
                    <a:pt x="939545" y="618870"/>
                  </a:lnTo>
                  <a:lnTo>
                    <a:pt x="644270" y="412623"/>
                  </a:lnTo>
                  <a:lnTo>
                    <a:pt x="644270" y="483488"/>
                  </a:lnTo>
                  <a:lnTo>
                    <a:pt x="271017" y="483488"/>
                  </a:lnTo>
                  <a:lnTo>
                    <a:pt x="271017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2271" y="3685413"/>
              <a:ext cx="939800" cy="825500"/>
            </a:xfrm>
            <a:custGeom>
              <a:avLst/>
              <a:gdLst/>
              <a:ahLst/>
              <a:cxnLst/>
              <a:rect l="l" t="t" r="r" b="b"/>
              <a:pathLst>
                <a:path w="939800" h="825500">
                  <a:moveTo>
                    <a:pt x="271017" y="0"/>
                  </a:moveTo>
                  <a:lnTo>
                    <a:pt x="271017" y="483488"/>
                  </a:lnTo>
                  <a:lnTo>
                    <a:pt x="644270" y="483488"/>
                  </a:lnTo>
                  <a:lnTo>
                    <a:pt x="644270" y="412623"/>
                  </a:lnTo>
                  <a:lnTo>
                    <a:pt x="939545" y="618870"/>
                  </a:lnTo>
                  <a:lnTo>
                    <a:pt x="644270" y="825245"/>
                  </a:lnTo>
                  <a:lnTo>
                    <a:pt x="644270" y="754380"/>
                  </a:lnTo>
                  <a:lnTo>
                    <a:pt x="0" y="754380"/>
                  </a:lnTo>
                  <a:lnTo>
                    <a:pt x="0" y="0"/>
                  </a:lnTo>
                  <a:lnTo>
                    <a:pt x="271017" y="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0727" y="2713863"/>
              <a:ext cx="1389380" cy="972819"/>
            </a:xfrm>
            <a:custGeom>
              <a:avLst/>
              <a:gdLst/>
              <a:ahLst/>
              <a:cxnLst/>
              <a:rect l="l" t="t" r="r" b="b"/>
              <a:pathLst>
                <a:path w="1389379" h="972820">
                  <a:moveTo>
                    <a:pt x="1227074" y="0"/>
                  </a:moveTo>
                  <a:lnTo>
                    <a:pt x="162051" y="0"/>
                  </a:lnTo>
                  <a:lnTo>
                    <a:pt x="118959" y="5786"/>
                  </a:lnTo>
                  <a:lnTo>
                    <a:pt x="80245" y="22116"/>
                  </a:lnTo>
                  <a:lnTo>
                    <a:pt x="47450" y="47450"/>
                  </a:lnTo>
                  <a:lnTo>
                    <a:pt x="22116" y="80245"/>
                  </a:lnTo>
                  <a:lnTo>
                    <a:pt x="5786" y="118959"/>
                  </a:lnTo>
                  <a:lnTo>
                    <a:pt x="0" y="162051"/>
                  </a:lnTo>
                  <a:lnTo>
                    <a:pt x="0" y="810260"/>
                  </a:lnTo>
                  <a:lnTo>
                    <a:pt x="5786" y="853352"/>
                  </a:lnTo>
                  <a:lnTo>
                    <a:pt x="22116" y="892066"/>
                  </a:lnTo>
                  <a:lnTo>
                    <a:pt x="47450" y="924861"/>
                  </a:lnTo>
                  <a:lnTo>
                    <a:pt x="80245" y="950195"/>
                  </a:lnTo>
                  <a:lnTo>
                    <a:pt x="118959" y="966525"/>
                  </a:lnTo>
                  <a:lnTo>
                    <a:pt x="162051" y="972312"/>
                  </a:lnTo>
                  <a:lnTo>
                    <a:pt x="1227074" y="972312"/>
                  </a:lnTo>
                  <a:lnTo>
                    <a:pt x="1270166" y="966525"/>
                  </a:lnTo>
                  <a:lnTo>
                    <a:pt x="1308880" y="950195"/>
                  </a:lnTo>
                  <a:lnTo>
                    <a:pt x="1341675" y="924861"/>
                  </a:lnTo>
                  <a:lnTo>
                    <a:pt x="1367009" y="892066"/>
                  </a:lnTo>
                  <a:lnTo>
                    <a:pt x="1383339" y="853352"/>
                  </a:lnTo>
                  <a:lnTo>
                    <a:pt x="1389126" y="810260"/>
                  </a:lnTo>
                  <a:lnTo>
                    <a:pt x="1389126" y="162051"/>
                  </a:lnTo>
                  <a:lnTo>
                    <a:pt x="1383339" y="118959"/>
                  </a:lnTo>
                  <a:lnTo>
                    <a:pt x="1367009" y="80245"/>
                  </a:lnTo>
                  <a:lnTo>
                    <a:pt x="1341675" y="47450"/>
                  </a:lnTo>
                  <a:lnTo>
                    <a:pt x="1308880" y="22116"/>
                  </a:lnTo>
                  <a:lnTo>
                    <a:pt x="1270166" y="5786"/>
                  </a:lnTo>
                  <a:lnTo>
                    <a:pt x="12270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0727" y="2713863"/>
              <a:ext cx="1389380" cy="972819"/>
            </a:xfrm>
            <a:custGeom>
              <a:avLst/>
              <a:gdLst/>
              <a:ahLst/>
              <a:cxnLst/>
              <a:rect l="l" t="t" r="r" b="b"/>
              <a:pathLst>
                <a:path w="1389379" h="972820">
                  <a:moveTo>
                    <a:pt x="0" y="162051"/>
                  </a:moveTo>
                  <a:lnTo>
                    <a:pt x="5786" y="118959"/>
                  </a:lnTo>
                  <a:lnTo>
                    <a:pt x="22116" y="80245"/>
                  </a:lnTo>
                  <a:lnTo>
                    <a:pt x="47450" y="47450"/>
                  </a:lnTo>
                  <a:lnTo>
                    <a:pt x="80245" y="22116"/>
                  </a:lnTo>
                  <a:lnTo>
                    <a:pt x="118959" y="5786"/>
                  </a:lnTo>
                  <a:lnTo>
                    <a:pt x="162051" y="0"/>
                  </a:lnTo>
                  <a:lnTo>
                    <a:pt x="1227074" y="0"/>
                  </a:lnTo>
                  <a:lnTo>
                    <a:pt x="1270166" y="5786"/>
                  </a:lnTo>
                  <a:lnTo>
                    <a:pt x="1308880" y="22116"/>
                  </a:lnTo>
                  <a:lnTo>
                    <a:pt x="1341675" y="47450"/>
                  </a:lnTo>
                  <a:lnTo>
                    <a:pt x="1367009" y="80245"/>
                  </a:lnTo>
                  <a:lnTo>
                    <a:pt x="1383339" y="118959"/>
                  </a:lnTo>
                  <a:lnTo>
                    <a:pt x="1389126" y="162051"/>
                  </a:lnTo>
                  <a:lnTo>
                    <a:pt x="1389126" y="810260"/>
                  </a:lnTo>
                  <a:lnTo>
                    <a:pt x="1383339" y="853352"/>
                  </a:lnTo>
                  <a:lnTo>
                    <a:pt x="1367009" y="892066"/>
                  </a:lnTo>
                  <a:lnTo>
                    <a:pt x="1341675" y="924861"/>
                  </a:lnTo>
                  <a:lnTo>
                    <a:pt x="1308880" y="950195"/>
                  </a:lnTo>
                  <a:lnTo>
                    <a:pt x="1270166" y="966525"/>
                  </a:lnTo>
                  <a:lnTo>
                    <a:pt x="1227074" y="972312"/>
                  </a:lnTo>
                  <a:lnTo>
                    <a:pt x="162051" y="972312"/>
                  </a:lnTo>
                  <a:lnTo>
                    <a:pt x="118959" y="966525"/>
                  </a:lnTo>
                  <a:lnTo>
                    <a:pt x="80245" y="950195"/>
                  </a:lnTo>
                  <a:lnTo>
                    <a:pt x="47450" y="924861"/>
                  </a:lnTo>
                  <a:lnTo>
                    <a:pt x="22116" y="892066"/>
                  </a:lnTo>
                  <a:lnTo>
                    <a:pt x="5786" y="853352"/>
                  </a:lnTo>
                  <a:lnTo>
                    <a:pt x="0" y="810260"/>
                  </a:lnTo>
                  <a:lnTo>
                    <a:pt x="0" y="16205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43652" y="4777358"/>
              <a:ext cx="939800" cy="825500"/>
            </a:xfrm>
            <a:custGeom>
              <a:avLst/>
              <a:gdLst/>
              <a:ahLst/>
              <a:cxnLst/>
              <a:rect l="l" t="t" r="r" b="b"/>
              <a:pathLst>
                <a:path w="939800" h="825500">
                  <a:moveTo>
                    <a:pt x="271018" y="0"/>
                  </a:moveTo>
                  <a:lnTo>
                    <a:pt x="0" y="0"/>
                  </a:lnTo>
                  <a:lnTo>
                    <a:pt x="0" y="754380"/>
                  </a:lnTo>
                  <a:lnTo>
                    <a:pt x="644271" y="754380"/>
                  </a:lnTo>
                  <a:lnTo>
                    <a:pt x="644271" y="825246"/>
                  </a:lnTo>
                  <a:lnTo>
                    <a:pt x="939546" y="618871"/>
                  </a:lnTo>
                  <a:lnTo>
                    <a:pt x="644271" y="412623"/>
                  </a:lnTo>
                  <a:lnTo>
                    <a:pt x="644271" y="483489"/>
                  </a:lnTo>
                  <a:lnTo>
                    <a:pt x="271018" y="483489"/>
                  </a:lnTo>
                  <a:lnTo>
                    <a:pt x="271018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43652" y="4777358"/>
              <a:ext cx="939800" cy="825500"/>
            </a:xfrm>
            <a:custGeom>
              <a:avLst/>
              <a:gdLst/>
              <a:ahLst/>
              <a:cxnLst/>
              <a:rect l="l" t="t" r="r" b="b"/>
              <a:pathLst>
                <a:path w="939800" h="825500">
                  <a:moveTo>
                    <a:pt x="271018" y="0"/>
                  </a:moveTo>
                  <a:lnTo>
                    <a:pt x="271018" y="483489"/>
                  </a:lnTo>
                  <a:lnTo>
                    <a:pt x="644271" y="483489"/>
                  </a:lnTo>
                  <a:lnTo>
                    <a:pt x="644271" y="412623"/>
                  </a:lnTo>
                  <a:lnTo>
                    <a:pt x="939546" y="618871"/>
                  </a:lnTo>
                  <a:lnTo>
                    <a:pt x="644271" y="825246"/>
                  </a:lnTo>
                  <a:lnTo>
                    <a:pt x="644271" y="754380"/>
                  </a:lnTo>
                  <a:lnTo>
                    <a:pt x="0" y="754380"/>
                  </a:lnTo>
                  <a:lnTo>
                    <a:pt x="0" y="0"/>
                  </a:lnTo>
                  <a:lnTo>
                    <a:pt x="271018" y="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2108" y="3805808"/>
              <a:ext cx="1389380" cy="972819"/>
            </a:xfrm>
            <a:custGeom>
              <a:avLst/>
              <a:gdLst/>
              <a:ahLst/>
              <a:cxnLst/>
              <a:rect l="l" t="t" r="r" b="b"/>
              <a:pathLst>
                <a:path w="1389379" h="972820">
                  <a:moveTo>
                    <a:pt x="1227074" y="0"/>
                  </a:moveTo>
                  <a:lnTo>
                    <a:pt x="162051" y="0"/>
                  </a:lnTo>
                  <a:lnTo>
                    <a:pt x="118959" y="5786"/>
                  </a:lnTo>
                  <a:lnTo>
                    <a:pt x="80245" y="22116"/>
                  </a:lnTo>
                  <a:lnTo>
                    <a:pt x="47450" y="47450"/>
                  </a:lnTo>
                  <a:lnTo>
                    <a:pt x="22116" y="80245"/>
                  </a:lnTo>
                  <a:lnTo>
                    <a:pt x="5786" y="118959"/>
                  </a:lnTo>
                  <a:lnTo>
                    <a:pt x="0" y="162052"/>
                  </a:lnTo>
                  <a:lnTo>
                    <a:pt x="0" y="810260"/>
                  </a:lnTo>
                  <a:lnTo>
                    <a:pt x="5786" y="853352"/>
                  </a:lnTo>
                  <a:lnTo>
                    <a:pt x="22116" y="892066"/>
                  </a:lnTo>
                  <a:lnTo>
                    <a:pt x="47450" y="924861"/>
                  </a:lnTo>
                  <a:lnTo>
                    <a:pt x="80245" y="950195"/>
                  </a:lnTo>
                  <a:lnTo>
                    <a:pt x="118959" y="966525"/>
                  </a:lnTo>
                  <a:lnTo>
                    <a:pt x="162051" y="972312"/>
                  </a:lnTo>
                  <a:lnTo>
                    <a:pt x="1227074" y="972312"/>
                  </a:lnTo>
                  <a:lnTo>
                    <a:pt x="1270166" y="966525"/>
                  </a:lnTo>
                  <a:lnTo>
                    <a:pt x="1308880" y="950195"/>
                  </a:lnTo>
                  <a:lnTo>
                    <a:pt x="1341675" y="924861"/>
                  </a:lnTo>
                  <a:lnTo>
                    <a:pt x="1367009" y="892066"/>
                  </a:lnTo>
                  <a:lnTo>
                    <a:pt x="1383339" y="853352"/>
                  </a:lnTo>
                  <a:lnTo>
                    <a:pt x="1389126" y="810260"/>
                  </a:lnTo>
                  <a:lnTo>
                    <a:pt x="1389126" y="162052"/>
                  </a:lnTo>
                  <a:lnTo>
                    <a:pt x="1383339" y="118959"/>
                  </a:lnTo>
                  <a:lnTo>
                    <a:pt x="1367009" y="80245"/>
                  </a:lnTo>
                  <a:lnTo>
                    <a:pt x="1341675" y="47450"/>
                  </a:lnTo>
                  <a:lnTo>
                    <a:pt x="1308880" y="22116"/>
                  </a:lnTo>
                  <a:lnTo>
                    <a:pt x="1270166" y="5786"/>
                  </a:lnTo>
                  <a:lnTo>
                    <a:pt x="12270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2108" y="3805808"/>
              <a:ext cx="1389380" cy="972819"/>
            </a:xfrm>
            <a:custGeom>
              <a:avLst/>
              <a:gdLst/>
              <a:ahLst/>
              <a:cxnLst/>
              <a:rect l="l" t="t" r="r" b="b"/>
              <a:pathLst>
                <a:path w="1389379" h="972820">
                  <a:moveTo>
                    <a:pt x="0" y="162052"/>
                  </a:moveTo>
                  <a:lnTo>
                    <a:pt x="5786" y="118959"/>
                  </a:lnTo>
                  <a:lnTo>
                    <a:pt x="22116" y="80245"/>
                  </a:lnTo>
                  <a:lnTo>
                    <a:pt x="47450" y="47450"/>
                  </a:lnTo>
                  <a:lnTo>
                    <a:pt x="80245" y="22116"/>
                  </a:lnTo>
                  <a:lnTo>
                    <a:pt x="118959" y="5786"/>
                  </a:lnTo>
                  <a:lnTo>
                    <a:pt x="162051" y="0"/>
                  </a:lnTo>
                  <a:lnTo>
                    <a:pt x="1227074" y="0"/>
                  </a:lnTo>
                  <a:lnTo>
                    <a:pt x="1270166" y="5786"/>
                  </a:lnTo>
                  <a:lnTo>
                    <a:pt x="1308880" y="22116"/>
                  </a:lnTo>
                  <a:lnTo>
                    <a:pt x="1341675" y="47450"/>
                  </a:lnTo>
                  <a:lnTo>
                    <a:pt x="1367009" y="80245"/>
                  </a:lnTo>
                  <a:lnTo>
                    <a:pt x="1383339" y="118959"/>
                  </a:lnTo>
                  <a:lnTo>
                    <a:pt x="1389126" y="162052"/>
                  </a:lnTo>
                  <a:lnTo>
                    <a:pt x="1389126" y="810260"/>
                  </a:lnTo>
                  <a:lnTo>
                    <a:pt x="1383339" y="853352"/>
                  </a:lnTo>
                  <a:lnTo>
                    <a:pt x="1367009" y="892066"/>
                  </a:lnTo>
                  <a:lnTo>
                    <a:pt x="1341675" y="924861"/>
                  </a:lnTo>
                  <a:lnTo>
                    <a:pt x="1308880" y="950195"/>
                  </a:lnTo>
                  <a:lnTo>
                    <a:pt x="1270166" y="966525"/>
                  </a:lnTo>
                  <a:lnTo>
                    <a:pt x="1227074" y="972312"/>
                  </a:lnTo>
                  <a:lnTo>
                    <a:pt x="162051" y="972312"/>
                  </a:lnTo>
                  <a:lnTo>
                    <a:pt x="118959" y="966525"/>
                  </a:lnTo>
                  <a:lnTo>
                    <a:pt x="80245" y="950195"/>
                  </a:lnTo>
                  <a:lnTo>
                    <a:pt x="47450" y="924861"/>
                  </a:lnTo>
                  <a:lnTo>
                    <a:pt x="22116" y="892066"/>
                  </a:lnTo>
                  <a:lnTo>
                    <a:pt x="5786" y="853352"/>
                  </a:lnTo>
                  <a:lnTo>
                    <a:pt x="0" y="810260"/>
                  </a:lnTo>
                  <a:lnTo>
                    <a:pt x="0" y="16205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33491" y="4897754"/>
              <a:ext cx="1389380" cy="972819"/>
            </a:xfrm>
            <a:custGeom>
              <a:avLst/>
              <a:gdLst/>
              <a:ahLst/>
              <a:cxnLst/>
              <a:rect l="l" t="t" r="r" b="b"/>
              <a:pathLst>
                <a:path w="1389379" h="972820">
                  <a:moveTo>
                    <a:pt x="1227074" y="0"/>
                  </a:moveTo>
                  <a:lnTo>
                    <a:pt x="162051" y="0"/>
                  </a:lnTo>
                  <a:lnTo>
                    <a:pt x="118959" y="5786"/>
                  </a:lnTo>
                  <a:lnTo>
                    <a:pt x="80245" y="22116"/>
                  </a:lnTo>
                  <a:lnTo>
                    <a:pt x="47450" y="47450"/>
                  </a:lnTo>
                  <a:lnTo>
                    <a:pt x="22116" y="80245"/>
                  </a:lnTo>
                  <a:lnTo>
                    <a:pt x="5786" y="118959"/>
                  </a:lnTo>
                  <a:lnTo>
                    <a:pt x="0" y="162052"/>
                  </a:lnTo>
                  <a:lnTo>
                    <a:pt x="0" y="810221"/>
                  </a:lnTo>
                  <a:lnTo>
                    <a:pt x="5786" y="853312"/>
                  </a:lnTo>
                  <a:lnTo>
                    <a:pt x="22116" y="892032"/>
                  </a:lnTo>
                  <a:lnTo>
                    <a:pt x="47450" y="924837"/>
                  </a:lnTo>
                  <a:lnTo>
                    <a:pt x="80245" y="950182"/>
                  </a:lnTo>
                  <a:lnTo>
                    <a:pt x="118959" y="966522"/>
                  </a:lnTo>
                  <a:lnTo>
                    <a:pt x="162051" y="972312"/>
                  </a:lnTo>
                  <a:lnTo>
                    <a:pt x="1227074" y="972312"/>
                  </a:lnTo>
                  <a:lnTo>
                    <a:pt x="1270166" y="966522"/>
                  </a:lnTo>
                  <a:lnTo>
                    <a:pt x="1308880" y="950182"/>
                  </a:lnTo>
                  <a:lnTo>
                    <a:pt x="1341675" y="924837"/>
                  </a:lnTo>
                  <a:lnTo>
                    <a:pt x="1367009" y="892032"/>
                  </a:lnTo>
                  <a:lnTo>
                    <a:pt x="1383339" y="853312"/>
                  </a:lnTo>
                  <a:lnTo>
                    <a:pt x="1389126" y="810221"/>
                  </a:lnTo>
                  <a:lnTo>
                    <a:pt x="1389126" y="162052"/>
                  </a:lnTo>
                  <a:lnTo>
                    <a:pt x="1383339" y="118959"/>
                  </a:lnTo>
                  <a:lnTo>
                    <a:pt x="1367009" y="80245"/>
                  </a:lnTo>
                  <a:lnTo>
                    <a:pt x="1341675" y="47450"/>
                  </a:lnTo>
                  <a:lnTo>
                    <a:pt x="1308880" y="22116"/>
                  </a:lnTo>
                  <a:lnTo>
                    <a:pt x="1270166" y="5786"/>
                  </a:lnTo>
                  <a:lnTo>
                    <a:pt x="12270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3491" y="4897754"/>
              <a:ext cx="1389380" cy="972819"/>
            </a:xfrm>
            <a:custGeom>
              <a:avLst/>
              <a:gdLst/>
              <a:ahLst/>
              <a:cxnLst/>
              <a:rect l="l" t="t" r="r" b="b"/>
              <a:pathLst>
                <a:path w="1389379" h="972820">
                  <a:moveTo>
                    <a:pt x="0" y="162052"/>
                  </a:moveTo>
                  <a:lnTo>
                    <a:pt x="5786" y="118959"/>
                  </a:lnTo>
                  <a:lnTo>
                    <a:pt x="22116" y="80245"/>
                  </a:lnTo>
                  <a:lnTo>
                    <a:pt x="47450" y="47450"/>
                  </a:lnTo>
                  <a:lnTo>
                    <a:pt x="80245" y="22116"/>
                  </a:lnTo>
                  <a:lnTo>
                    <a:pt x="118959" y="5786"/>
                  </a:lnTo>
                  <a:lnTo>
                    <a:pt x="162051" y="0"/>
                  </a:lnTo>
                  <a:lnTo>
                    <a:pt x="1227074" y="0"/>
                  </a:lnTo>
                  <a:lnTo>
                    <a:pt x="1270166" y="5786"/>
                  </a:lnTo>
                  <a:lnTo>
                    <a:pt x="1308880" y="22116"/>
                  </a:lnTo>
                  <a:lnTo>
                    <a:pt x="1341675" y="47450"/>
                  </a:lnTo>
                  <a:lnTo>
                    <a:pt x="1367009" y="80245"/>
                  </a:lnTo>
                  <a:lnTo>
                    <a:pt x="1383339" y="118959"/>
                  </a:lnTo>
                  <a:lnTo>
                    <a:pt x="1389126" y="162052"/>
                  </a:lnTo>
                  <a:lnTo>
                    <a:pt x="1389126" y="810221"/>
                  </a:lnTo>
                  <a:lnTo>
                    <a:pt x="1383339" y="853312"/>
                  </a:lnTo>
                  <a:lnTo>
                    <a:pt x="1367009" y="892032"/>
                  </a:lnTo>
                  <a:lnTo>
                    <a:pt x="1341675" y="924837"/>
                  </a:lnTo>
                  <a:lnTo>
                    <a:pt x="1308880" y="950182"/>
                  </a:lnTo>
                  <a:lnTo>
                    <a:pt x="1270166" y="966522"/>
                  </a:lnTo>
                  <a:lnTo>
                    <a:pt x="1227074" y="972312"/>
                  </a:lnTo>
                  <a:lnTo>
                    <a:pt x="162051" y="972312"/>
                  </a:lnTo>
                  <a:lnTo>
                    <a:pt x="118959" y="966522"/>
                  </a:lnTo>
                  <a:lnTo>
                    <a:pt x="80245" y="950182"/>
                  </a:lnTo>
                  <a:lnTo>
                    <a:pt x="47450" y="924837"/>
                  </a:lnTo>
                  <a:lnTo>
                    <a:pt x="22116" y="892032"/>
                  </a:lnTo>
                  <a:lnTo>
                    <a:pt x="5786" y="853312"/>
                  </a:lnTo>
                  <a:lnTo>
                    <a:pt x="0" y="810221"/>
                  </a:lnTo>
                  <a:lnTo>
                    <a:pt x="0" y="162052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33142" y="1724913"/>
            <a:ext cx="4503420" cy="39725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14300" marR="3427095" indent="-102235">
              <a:lnSpc>
                <a:spcPts val="2530"/>
              </a:lnSpc>
              <a:spcBef>
                <a:spcPts val="37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Mục</a:t>
            </a:r>
            <a:r>
              <a:rPr sz="23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tiêu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DN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Calibri"/>
              <a:cs typeface="Calibri"/>
            </a:endParaRPr>
          </a:p>
          <a:p>
            <a:pPr marL="1134110" marR="2245995" indent="29209">
              <a:lnSpc>
                <a:spcPts val="2530"/>
              </a:lnSpc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Mục tiêu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23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 marL="2350770" marR="1160780" indent="97790">
              <a:lnSpc>
                <a:spcPts val="2530"/>
              </a:lnSpc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Nhiệm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vụ</a:t>
            </a:r>
            <a:r>
              <a:rPr sz="23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50">
              <a:latin typeface="Calibri"/>
              <a:cs typeface="Calibri"/>
            </a:endParaRPr>
          </a:p>
          <a:p>
            <a:pPr marL="3498850" marR="5080" indent="88265">
              <a:lnSpc>
                <a:spcPts val="2530"/>
              </a:lnSpc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Các dự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án</a:t>
            </a:r>
            <a:r>
              <a:rPr sz="23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4030"/>
            <a:ext cx="76142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Vấn</a:t>
            </a:r>
            <a:r>
              <a:rPr spc="-10" dirty="0"/>
              <a:t>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đầu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5" dirty="0">
                <a:latin typeface="Times New Roman"/>
                <a:cs typeface="Times New Roman"/>
              </a:rPr>
              <a:t>ư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nguồn</a:t>
            </a:r>
            <a:r>
              <a:rPr spc="-5" dirty="0"/>
              <a:t> </a:t>
            </a:r>
            <a:r>
              <a:rPr dirty="0"/>
              <a:t>nhân</a:t>
            </a:r>
            <a:r>
              <a:rPr spc="-25" dirty="0"/>
              <a:t> </a:t>
            </a:r>
            <a:r>
              <a:rPr dirty="0"/>
              <a:t>lực</a:t>
            </a:r>
            <a:r>
              <a:rPr spc="-5" dirty="0"/>
              <a:t> </a:t>
            </a:r>
            <a:r>
              <a:rPr spc="5" dirty="0"/>
              <a:t>CNTT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790815" cy="451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732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Sự thành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công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đầu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tư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CNTT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trongtổ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 khẳng định vai trò số 1 của con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người, thứ 2 là về </a:t>
            </a:r>
            <a:r>
              <a:rPr sz="3200" spc="-10" dirty="0">
                <a:latin typeface="Arial"/>
                <a:cs typeface="Arial"/>
              </a:rPr>
              <a:t>tài </a:t>
            </a:r>
            <a:r>
              <a:rPr sz="3200" spc="-5" dirty="0">
                <a:latin typeface="Arial"/>
                <a:cs typeface="Arial"/>
              </a:rPr>
              <a:t>chính và thứ 3 mới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là </a:t>
            </a:r>
            <a:r>
              <a:rPr sz="3200" dirty="0">
                <a:latin typeface="Arial"/>
                <a:cs typeface="Arial"/>
              </a:rPr>
              <a:t>kỹ</a:t>
            </a:r>
            <a:r>
              <a:rPr sz="3200" spc="-5" dirty="0">
                <a:latin typeface="Arial"/>
                <a:cs typeface="Arial"/>
              </a:rPr>
              <a:t> thuật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Mọi đầu tư cho </a:t>
            </a:r>
            <a:r>
              <a:rPr sz="3200" spc="-10" dirty="0">
                <a:latin typeface="Arial"/>
                <a:cs typeface="Arial"/>
              </a:rPr>
              <a:t>CNTT phải </a:t>
            </a:r>
            <a:r>
              <a:rPr sz="3200" spc="-5" dirty="0">
                <a:latin typeface="Arial"/>
                <a:cs typeface="Arial"/>
              </a:rPr>
              <a:t>xác định </a:t>
            </a:r>
            <a:r>
              <a:rPr sz="3200" spc="-10" dirty="0">
                <a:latin typeface="Arial"/>
                <a:cs typeface="Arial"/>
              </a:rPr>
              <a:t>rõ </a:t>
            </a:r>
            <a:r>
              <a:rPr sz="3200" spc="-5" dirty="0">
                <a:latin typeface="Arial"/>
                <a:cs typeface="Arial"/>
              </a:rPr>
              <a:t> tầm quan trọng của việc đầu tư cho con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người. Mỗi cán bộ, </a:t>
            </a:r>
            <a:r>
              <a:rPr sz="3200" spc="-10" dirty="0">
                <a:latin typeface="Arial"/>
                <a:cs typeface="Arial"/>
              </a:rPr>
              <a:t>nhân </a:t>
            </a:r>
            <a:r>
              <a:rPr sz="3200" spc="-5" dirty="0">
                <a:latin typeface="Arial"/>
                <a:cs typeface="Arial"/>
              </a:rPr>
              <a:t>viên phải </a:t>
            </a:r>
            <a:r>
              <a:rPr sz="3200" spc="-10" dirty="0">
                <a:latin typeface="Arial"/>
                <a:cs typeface="Arial"/>
              </a:rPr>
              <a:t>được </a:t>
            </a:r>
            <a:r>
              <a:rPr sz="3200" spc="-5" dirty="0">
                <a:latin typeface="Arial"/>
                <a:cs typeface="Arial"/>
              </a:rPr>
              <a:t> xem xét theo 3 loại năng lực và 6 mức kỹ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năng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3607" y="5931408"/>
            <a:ext cx="482600" cy="406400"/>
            <a:chOff x="8293607" y="5931408"/>
            <a:chExt cx="482600" cy="406400"/>
          </a:xfrm>
        </p:grpSpPr>
        <p:sp>
          <p:nvSpPr>
            <p:cNvPr id="5" name="object 5"/>
            <p:cNvSpPr/>
            <p:nvPr/>
          </p:nvSpPr>
          <p:spPr>
            <a:xfrm>
              <a:off x="8306180" y="594398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333375"/>
                  </a:lnTo>
                  <a:lnTo>
                    <a:pt x="192913" y="333375"/>
                  </a:lnTo>
                  <a:lnTo>
                    <a:pt x="151197" y="324953"/>
                  </a:lnTo>
                  <a:lnTo>
                    <a:pt x="117125" y="301986"/>
                  </a:lnTo>
                  <a:lnTo>
                    <a:pt x="94150" y="267923"/>
                  </a:lnTo>
                  <a:lnTo>
                    <a:pt x="85725" y="226212"/>
                  </a:lnTo>
                  <a:lnTo>
                    <a:pt x="85725" y="119062"/>
                  </a:lnTo>
                  <a:lnTo>
                    <a:pt x="228600" y="119062"/>
                  </a:lnTo>
                  <a:lnTo>
                    <a:pt x="299974" y="47625"/>
                  </a:lnTo>
                  <a:lnTo>
                    <a:pt x="457200" y="47625"/>
                  </a:lnTo>
                  <a:lnTo>
                    <a:pt x="457200" y="0"/>
                  </a:lnTo>
                  <a:close/>
                </a:path>
                <a:path w="457200" h="381000">
                  <a:moveTo>
                    <a:pt x="457200" y="47625"/>
                  </a:moveTo>
                  <a:lnTo>
                    <a:pt x="299974" y="47625"/>
                  </a:lnTo>
                  <a:lnTo>
                    <a:pt x="371475" y="119062"/>
                  </a:lnTo>
                  <a:lnTo>
                    <a:pt x="335788" y="119062"/>
                  </a:lnTo>
                  <a:lnTo>
                    <a:pt x="335788" y="226212"/>
                  </a:lnTo>
                  <a:lnTo>
                    <a:pt x="327362" y="267923"/>
                  </a:lnTo>
                  <a:lnTo>
                    <a:pt x="304387" y="301986"/>
                  </a:lnTo>
                  <a:lnTo>
                    <a:pt x="270315" y="324953"/>
                  </a:lnTo>
                  <a:lnTo>
                    <a:pt x="228600" y="333375"/>
                  </a:lnTo>
                  <a:lnTo>
                    <a:pt x="457200" y="333375"/>
                  </a:lnTo>
                  <a:lnTo>
                    <a:pt x="457200" y="47625"/>
                  </a:lnTo>
                  <a:close/>
                </a:path>
                <a:path w="457200" h="381000">
                  <a:moveTo>
                    <a:pt x="264287" y="119062"/>
                  </a:moveTo>
                  <a:lnTo>
                    <a:pt x="157099" y="119062"/>
                  </a:lnTo>
                  <a:lnTo>
                    <a:pt x="157099" y="226212"/>
                  </a:lnTo>
                  <a:lnTo>
                    <a:pt x="159908" y="240120"/>
                  </a:lnTo>
                  <a:lnTo>
                    <a:pt x="167576" y="251475"/>
                  </a:lnTo>
                  <a:lnTo>
                    <a:pt x="178958" y="259130"/>
                  </a:lnTo>
                  <a:lnTo>
                    <a:pt x="192913" y="261937"/>
                  </a:lnTo>
                  <a:lnTo>
                    <a:pt x="228600" y="261937"/>
                  </a:lnTo>
                  <a:lnTo>
                    <a:pt x="242480" y="259130"/>
                  </a:lnTo>
                  <a:lnTo>
                    <a:pt x="253825" y="251475"/>
                  </a:lnTo>
                  <a:lnTo>
                    <a:pt x="261479" y="240120"/>
                  </a:lnTo>
                  <a:lnTo>
                    <a:pt x="264287" y="226212"/>
                  </a:lnTo>
                  <a:lnTo>
                    <a:pt x="264287" y="11906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91905" y="599160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14249" y="0"/>
                  </a:moveTo>
                  <a:lnTo>
                    <a:pt x="142875" y="71437"/>
                  </a:lnTo>
                  <a:lnTo>
                    <a:pt x="178562" y="71437"/>
                  </a:lnTo>
                  <a:lnTo>
                    <a:pt x="178562" y="178587"/>
                  </a:lnTo>
                  <a:lnTo>
                    <a:pt x="175754" y="192495"/>
                  </a:lnTo>
                  <a:lnTo>
                    <a:pt x="168100" y="203850"/>
                  </a:lnTo>
                  <a:lnTo>
                    <a:pt x="156755" y="211505"/>
                  </a:lnTo>
                  <a:lnTo>
                    <a:pt x="142875" y="214312"/>
                  </a:lnTo>
                  <a:lnTo>
                    <a:pt x="107188" y="214312"/>
                  </a:lnTo>
                  <a:lnTo>
                    <a:pt x="93233" y="211505"/>
                  </a:lnTo>
                  <a:lnTo>
                    <a:pt x="81851" y="203850"/>
                  </a:lnTo>
                  <a:lnTo>
                    <a:pt x="74183" y="192495"/>
                  </a:lnTo>
                  <a:lnTo>
                    <a:pt x="71374" y="178587"/>
                  </a:lnTo>
                  <a:lnTo>
                    <a:pt x="71374" y="71437"/>
                  </a:lnTo>
                  <a:lnTo>
                    <a:pt x="0" y="71437"/>
                  </a:lnTo>
                  <a:lnTo>
                    <a:pt x="0" y="178587"/>
                  </a:lnTo>
                  <a:lnTo>
                    <a:pt x="8425" y="220298"/>
                  </a:lnTo>
                  <a:lnTo>
                    <a:pt x="31400" y="254361"/>
                  </a:lnTo>
                  <a:lnTo>
                    <a:pt x="65472" y="277328"/>
                  </a:lnTo>
                  <a:lnTo>
                    <a:pt x="107188" y="285750"/>
                  </a:lnTo>
                  <a:lnTo>
                    <a:pt x="142875" y="285750"/>
                  </a:lnTo>
                  <a:lnTo>
                    <a:pt x="184590" y="277328"/>
                  </a:lnTo>
                  <a:lnTo>
                    <a:pt x="218662" y="254361"/>
                  </a:lnTo>
                  <a:lnTo>
                    <a:pt x="241637" y="220298"/>
                  </a:lnTo>
                  <a:lnTo>
                    <a:pt x="250063" y="178587"/>
                  </a:lnTo>
                  <a:lnTo>
                    <a:pt x="250063" y="71437"/>
                  </a:lnTo>
                  <a:lnTo>
                    <a:pt x="285750" y="71437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2E4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6180" y="594398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371475" y="119062"/>
                  </a:moveTo>
                  <a:lnTo>
                    <a:pt x="335788" y="119062"/>
                  </a:lnTo>
                  <a:lnTo>
                    <a:pt x="335788" y="226212"/>
                  </a:lnTo>
                  <a:lnTo>
                    <a:pt x="327362" y="267923"/>
                  </a:lnTo>
                  <a:lnTo>
                    <a:pt x="304387" y="301986"/>
                  </a:lnTo>
                  <a:lnTo>
                    <a:pt x="270315" y="324953"/>
                  </a:lnTo>
                  <a:lnTo>
                    <a:pt x="228600" y="333375"/>
                  </a:lnTo>
                  <a:lnTo>
                    <a:pt x="192913" y="333375"/>
                  </a:lnTo>
                  <a:lnTo>
                    <a:pt x="151197" y="324953"/>
                  </a:lnTo>
                  <a:lnTo>
                    <a:pt x="117125" y="301986"/>
                  </a:lnTo>
                  <a:lnTo>
                    <a:pt x="94150" y="267923"/>
                  </a:lnTo>
                  <a:lnTo>
                    <a:pt x="85725" y="226212"/>
                  </a:lnTo>
                  <a:lnTo>
                    <a:pt x="85725" y="119062"/>
                  </a:lnTo>
                  <a:lnTo>
                    <a:pt x="157099" y="119062"/>
                  </a:lnTo>
                  <a:lnTo>
                    <a:pt x="157099" y="226212"/>
                  </a:lnTo>
                  <a:lnTo>
                    <a:pt x="159908" y="240120"/>
                  </a:lnTo>
                  <a:lnTo>
                    <a:pt x="167576" y="251475"/>
                  </a:lnTo>
                  <a:lnTo>
                    <a:pt x="178958" y="259130"/>
                  </a:lnTo>
                  <a:lnTo>
                    <a:pt x="192913" y="261937"/>
                  </a:lnTo>
                  <a:lnTo>
                    <a:pt x="228600" y="261937"/>
                  </a:lnTo>
                  <a:lnTo>
                    <a:pt x="242480" y="259130"/>
                  </a:lnTo>
                  <a:lnTo>
                    <a:pt x="253825" y="251475"/>
                  </a:lnTo>
                  <a:lnTo>
                    <a:pt x="261479" y="240120"/>
                  </a:lnTo>
                  <a:lnTo>
                    <a:pt x="264287" y="226212"/>
                  </a:lnTo>
                  <a:lnTo>
                    <a:pt x="264287" y="119062"/>
                  </a:lnTo>
                  <a:lnTo>
                    <a:pt x="228600" y="119062"/>
                  </a:lnTo>
                  <a:lnTo>
                    <a:pt x="299974" y="47625"/>
                  </a:lnTo>
                  <a:lnTo>
                    <a:pt x="371475" y="119062"/>
                  </a:lnTo>
                  <a:close/>
                </a:path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37236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Ba</a:t>
            </a:r>
            <a:r>
              <a:rPr sz="4400" spc="-10" dirty="0"/>
              <a:t> </a:t>
            </a:r>
            <a:r>
              <a:rPr sz="4400" spc="-5" dirty="0"/>
              <a:t>loại</a:t>
            </a:r>
            <a:r>
              <a:rPr sz="4400" spc="-15" dirty="0"/>
              <a:t> </a:t>
            </a:r>
            <a:r>
              <a:rPr sz="4400" spc="-10" dirty="0"/>
              <a:t>n</a:t>
            </a:r>
            <a:r>
              <a:rPr sz="4400" spc="-10" dirty="0">
                <a:latin typeface="Times New Roman"/>
                <a:cs typeface="Times New Roman"/>
              </a:rPr>
              <a:t>ă</a:t>
            </a:r>
            <a:r>
              <a:rPr sz="4400" spc="-10" dirty="0"/>
              <a:t>ng</a:t>
            </a:r>
            <a:r>
              <a:rPr sz="4400" spc="-5" dirty="0"/>
              <a:t> lực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762875" cy="42170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i="1" spc="-5" dirty="0">
                <a:latin typeface="Arial"/>
                <a:cs typeface="Arial"/>
              </a:rPr>
              <a:t>Năng</a:t>
            </a:r>
            <a:r>
              <a:rPr sz="2500" i="1" spc="-15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lực</a:t>
            </a:r>
            <a:r>
              <a:rPr sz="2500" i="1" spc="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cán</a:t>
            </a:r>
            <a:r>
              <a:rPr sz="2500" i="1" spc="-5" dirty="0">
                <a:latin typeface="Arial"/>
                <a:cs typeface="Arial"/>
              </a:rPr>
              <a:t> bộ</a:t>
            </a:r>
            <a:r>
              <a:rPr sz="2500" i="1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(Staffing):</a:t>
            </a:r>
            <a:r>
              <a:rPr sz="2500" i="1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năng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lực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xử </a:t>
            </a:r>
            <a:r>
              <a:rPr sz="2500" spc="-5" dirty="0">
                <a:latin typeface="Arial"/>
                <a:cs typeface="Arial"/>
              </a:rPr>
              <a:t>lý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mối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quan hệ </a:t>
            </a:r>
            <a:r>
              <a:rPr sz="2500" dirty="0">
                <a:latin typeface="Arial"/>
                <a:cs typeface="Arial"/>
              </a:rPr>
              <a:t>xã </a:t>
            </a:r>
            <a:r>
              <a:rPr sz="2500" spc="-5" dirty="0">
                <a:latin typeface="Arial"/>
                <a:cs typeface="Arial"/>
              </a:rPr>
              <a:t>hội giữa những người </a:t>
            </a:r>
            <a:r>
              <a:rPr sz="2500" dirty="0">
                <a:latin typeface="Arial"/>
                <a:cs typeface="Arial"/>
              </a:rPr>
              <a:t>trongcùng tổ chức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(cấp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tê</a:t>
            </a:r>
            <a:endParaRPr sz="2500">
              <a:latin typeface="Arial"/>
              <a:cs typeface="Arial"/>
            </a:endParaRPr>
          </a:p>
          <a:p>
            <a:pPr marL="355600" marR="103505" indent="-342900">
              <a:lnSpc>
                <a:spcPct val="8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i="1" spc="-5" dirty="0">
                <a:latin typeface="Arial"/>
                <a:cs typeface="Arial"/>
              </a:rPr>
              <a:t>Năng</a:t>
            </a:r>
            <a:r>
              <a:rPr sz="2500" i="1" spc="-10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lực</a:t>
            </a:r>
            <a:r>
              <a:rPr sz="2500" i="1" spc="10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Chuyên</a:t>
            </a:r>
            <a:r>
              <a:rPr sz="2500" i="1" spc="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môn</a:t>
            </a:r>
            <a:r>
              <a:rPr sz="2500" i="1" spc="-10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(Business</a:t>
            </a:r>
            <a:r>
              <a:rPr sz="2500" i="1" spc="-15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Process):</a:t>
            </a:r>
            <a:r>
              <a:rPr sz="2500" i="1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thể</a:t>
            </a:r>
            <a:r>
              <a:rPr sz="2500" spc="-5" dirty="0">
                <a:latin typeface="Arial"/>
                <a:cs typeface="Arial"/>
              </a:rPr>
              <a:t> hiện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năng lực </a:t>
            </a:r>
            <a:r>
              <a:rPr sz="2500" dirty="0">
                <a:latin typeface="Arial"/>
                <a:cs typeface="Arial"/>
              </a:rPr>
              <a:t>công tác trong chuyên môn như </a:t>
            </a:r>
            <a:r>
              <a:rPr sz="2500" spc="-5" dirty="0">
                <a:latin typeface="Arial"/>
                <a:cs typeface="Arial"/>
              </a:rPr>
              <a:t>làm quản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lý, làm giảng </a:t>
            </a:r>
            <a:r>
              <a:rPr sz="2500" dirty="0">
                <a:latin typeface="Arial"/>
                <a:cs typeface="Arial"/>
              </a:rPr>
              <a:t>viên,… </a:t>
            </a:r>
            <a:r>
              <a:rPr sz="2500" spc="-5" dirty="0">
                <a:latin typeface="Arial"/>
                <a:cs typeface="Arial"/>
              </a:rPr>
              <a:t>thường </a:t>
            </a:r>
            <a:r>
              <a:rPr sz="2500" dirty="0">
                <a:latin typeface="Arial"/>
                <a:cs typeface="Arial"/>
              </a:rPr>
              <a:t>thể </a:t>
            </a:r>
            <a:r>
              <a:rPr sz="2500" spc="-5" dirty="0">
                <a:latin typeface="Arial"/>
                <a:cs typeface="Arial"/>
              </a:rPr>
              <a:t>hiện qua học hàm,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học </a:t>
            </a:r>
            <a:r>
              <a:rPr sz="2500" dirty="0">
                <a:latin typeface="Arial"/>
                <a:cs typeface="Arial"/>
              </a:rPr>
              <a:t>vị, </a:t>
            </a:r>
            <a:r>
              <a:rPr sz="2500" spc="-5" dirty="0">
                <a:latin typeface="Arial"/>
                <a:cs typeface="Arial"/>
              </a:rPr>
              <a:t>trình độ </a:t>
            </a:r>
            <a:r>
              <a:rPr sz="2500" dirty="0">
                <a:latin typeface="Arial"/>
                <a:cs typeface="Arial"/>
              </a:rPr>
              <a:t>chuyên môn, kinh </a:t>
            </a:r>
            <a:r>
              <a:rPr sz="2500" spc="-5" dirty="0">
                <a:latin typeface="Arial"/>
                <a:cs typeface="Arial"/>
              </a:rPr>
              <a:t>nghiệm, </a:t>
            </a:r>
            <a:r>
              <a:rPr sz="2500" dirty="0">
                <a:latin typeface="Arial"/>
                <a:cs typeface="Arial"/>
              </a:rPr>
              <a:t>kết </a:t>
            </a:r>
            <a:r>
              <a:rPr sz="2500" spc="-5" dirty="0">
                <a:latin typeface="Arial"/>
                <a:cs typeface="Arial"/>
              </a:rPr>
              <a:t>quả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học </a:t>
            </a:r>
            <a:r>
              <a:rPr sz="2500" dirty="0">
                <a:latin typeface="Arial"/>
                <a:cs typeface="Arial"/>
              </a:rPr>
              <a:t>tập </a:t>
            </a:r>
            <a:r>
              <a:rPr sz="2500" spc="-5" dirty="0">
                <a:latin typeface="Arial"/>
                <a:cs typeface="Arial"/>
              </a:rPr>
              <a:t>nâng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cao về chuyên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môn…</a:t>
            </a:r>
            <a:endParaRPr sz="2500">
              <a:latin typeface="Arial"/>
              <a:cs typeface="Arial"/>
            </a:endParaRPr>
          </a:p>
          <a:p>
            <a:pPr marL="355600" marR="269240" indent="-342900">
              <a:lnSpc>
                <a:spcPts val="24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i="1" spc="-5" dirty="0">
                <a:latin typeface="Arial"/>
                <a:cs typeface="Arial"/>
              </a:rPr>
              <a:t>Năng</a:t>
            </a:r>
            <a:r>
              <a:rPr sz="2500" i="1" spc="-20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lực</a:t>
            </a:r>
            <a:r>
              <a:rPr sz="2500" i="1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CNTT</a:t>
            </a:r>
            <a:r>
              <a:rPr sz="2500" i="1" dirty="0">
                <a:latin typeface="Arial"/>
                <a:cs typeface="Arial"/>
              </a:rPr>
              <a:t> </a:t>
            </a:r>
            <a:r>
              <a:rPr sz="2500" i="1" spc="-25" dirty="0">
                <a:latin typeface="Arial"/>
                <a:cs typeface="Arial"/>
              </a:rPr>
              <a:t>(Technology):</a:t>
            </a:r>
            <a:r>
              <a:rPr sz="2500" i="1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kỹ </a:t>
            </a:r>
            <a:r>
              <a:rPr sz="2500" spc="-5" dirty="0">
                <a:latin typeface="Arial"/>
                <a:cs typeface="Arial"/>
              </a:rPr>
              <a:t>năng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về </a:t>
            </a:r>
            <a:r>
              <a:rPr sz="2500" spc="-60" dirty="0">
                <a:latin typeface="Arial"/>
                <a:cs typeface="Arial"/>
              </a:rPr>
              <a:t>CNTT. 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Trong</a:t>
            </a:r>
            <a:r>
              <a:rPr sz="2500" spc="-5" dirty="0">
                <a:latin typeface="Arial"/>
                <a:cs typeface="Arial"/>
              </a:rPr>
              <a:t> hồ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sơ nhân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viên</a:t>
            </a:r>
            <a:r>
              <a:rPr sz="2500" spc="-5" dirty="0">
                <a:latin typeface="Arial"/>
                <a:cs typeface="Arial"/>
              </a:rPr>
              <a:t> mới</a:t>
            </a:r>
            <a:r>
              <a:rPr sz="2500" dirty="0">
                <a:latin typeface="Arial"/>
                <a:cs typeface="Arial"/>
              </a:rPr>
              <a:t> chỉ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thể </a:t>
            </a:r>
            <a:r>
              <a:rPr sz="2500" spc="-5" dirty="0">
                <a:latin typeface="Arial"/>
                <a:cs typeface="Arial"/>
              </a:rPr>
              <a:t>hiện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qua chứng </a:t>
            </a:r>
            <a:r>
              <a:rPr sz="2500" spc="-6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chỉ </a:t>
            </a:r>
            <a:r>
              <a:rPr sz="2500" spc="-5" dirty="0">
                <a:latin typeface="Arial"/>
                <a:cs typeface="Arial"/>
              </a:rPr>
              <a:t>hoặc </a:t>
            </a:r>
            <a:r>
              <a:rPr sz="2500" dirty="0">
                <a:latin typeface="Arial"/>
                <a:cs typeface="Arial"/>
              </a:rPr>
              <a:t>kết </a:t>
            </a:r>
            <a:r>
              <a:rPr sz="2500" spc="-5" dirty="0">
                <a:latin typeface="Arial"/>
                <a:cs typeface="Arial"/>
              </a:rPr>
              <a:t>quả </a:t>
            </a:r>
            <a:r>
              <a:rPr sz="2500" dirty="0">
                <a:latin typeface="Arial"/>
                <a:cs typeface="Arial"/>
              </a:rPr>
              <a:t>thi tuyển </a:t>
            </a:r>
            <a:r>
              <a:rPr sz="2500" spc="-5" dirty="0">
                <a:latin typeface="Arial"/>
                <a:cs typeface="Arial"/>
              </a:rPr>
              <a:t>nhân </a:t>
            </a:r>
            <a:r>
              <a:rPr sz="2500" dirty="0">
                <a:latin typeface="Arial"/>
                <a:cs typeface="Arial"/>
              </a:rPr>
              <a:t>viên môn tin </a:t>
            </a:r>
            <a:r>
              <a:rPr sz="2500" spc="-5" dirty="0">
                <a:latin typeface="Arial"/>
                <a:cs typeface="Arial"/>
              </a:rPr>
              <a:t>học.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Năng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lực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khác</a:t>
            </a:r>
            <a:r>
              <a:rPr sz="2500" spc="-5" dirty="0">
                <a:latin typeface="Arial"/>
                <a:cs typeface="Arial"/>
              </a:rPr>
              <a:t> phải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là</a:t>
            </a:r>
            <a:r>
              <a:rPr sz="2500" dirty="0">
                <a:latin typeface="Arial"/>
                <a:cs typeface="Arial"/>
              </a:rPr>
              <a:t> 3 tham số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(S,P,T)</a:t>
            </a:r>
            <a:r>
              <a:rPr sz="2500" dirty="0">
                <a:latin typeface="Arial"/>
                <a:cs typeface="Arial"/>
              </a:rPr>
              <a:t> của một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nhân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viên </a:t>
            </a:r>
            <a:r>
              <a:rPr sz="2500" spc="-5" dirty="0">
                <a:latin typeface="Arial"/>
                <a:cs typeface="Arial"/>
              </a:rPr>
              <a:t>doanh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nghiệp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hiện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đại.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263"/>
            <a:ext cx="49403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Sáu</a:t>
            </a:r>
            <a:r>
              <a:rPr sz="4400" spc="-15" dirty="0"/>
              <a:t> </a:t>
            </a:r>
            <a:r>
              <a:rPr sz="4400" spc="-5" dirty="0"/>
              <a:t>mức</a:t>
            </a:r>
            <a:r>
              <a:rPr sz="4400" spc="-10" dirty="0"/>
              <a:t> </a:t>
            </a:r>
            <a:r>
              <a:rPr sz="4400" spc="-5" dirty="0">
                <a:latin typeface="Times New Roman"/>
                <a:cs typeface="Times New Roman"/>
              </a:rPr>
              <a:t>độ</a:t>
            </a:r>
            <a:r>
              <a:rPr sz="4400" spc="-120" dirty="0">
                <a:latin typeface="Times New Roman"/>
                <a:cs typeface="Times New Roman"/>
              </a:rPr>
              <a:t> </a:t>
            </a:r>
            <a:r>
              <a:rPr sz="4400" spc="-5" dirty="0"/>
              <a:t>hiểu</a:t>
            </a:r>
            <a:r>
              <a:rPr sz="4400" spc="-15" dirty="0"/>
              <a:t> </a:t>
            </a:r>
            <a:r>
              <a:rPr sz="4400" spc="-10" dirty="0"/>
              <a:t>biết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8207" y="1459230"/>
            <a:ext cx="3225800" cy="433070"/>
            <a:chOff x="3188207" y="1459230"/>
            <a:chExt cx="3225800" cy="433070"/>
          </a:xfrm>
        </p:grpSpPr>
        <p:sp>
          <p:nvSpPr>
            <p:cNvPr id="4" name="object 4"/>
            <p:cNvSpPr/>
            <p:nvPr/>
          </p:nvSpPr>
          <p:spPr>
            <a:xfrm>
              <a:off x="3200780" y="1471803"/>
              <a:ext cx="3200400" cy="407670"/>
            </a:xfrm>
            <a:custGeom>
              <a:avLst/>
              <a:gdLst/>
              <a:ahLst/>
              <a:cxnLst/>
              <a:rect l="l" t="t" r="r" b="b"/>
              <a:pathLst>
                <a:path w="3200400" h="407669">
                  <a:moveTo>
                    <a:pt x="3132455" y="0"/>
                  </a:moveTo>
                  <a:lnTo>
                    <a:pt x="67944" y="0"/>
                  </a:lnTo>
                  <a:lnTo>
                    <a:pt x="41523" y="5347"/>
                  </a:lnTo>
                  <a:lnTo>
                    <a:pt x="19923" y="19923"/>
                  </a:lnTo>
                  <a:lnTo>
                    <a:pt x="5347" y="41523"/>
                  </a:lnTo>
                  <a:lnTo>
                    <a:pt x="0" y="67945"/>
                  </a:lnTo>
                  <a:lnTo>
                    <a:pt x="0" y="339725"/>
                  </a:lnTo>
                  <a:lnTo>
                    <a:pt x="5347" y="366146"/>
                  </a:lnTo>
                  <a:lnTo>
                    <a:pt x="19923" y="387746"/>
                  </a:lnTo>
                  <a:lnTo>
                    <a:pt x="41523" y="402322"/>
                  </a:lnTo>
                  <a:lnTo>
                    <a:pt x="67944" y="407670"/>
                  </a:lnTo>
                  <a:lnTo>
                    <a:pt x="3132455" y="407670"/>
                  </a:lnTo>
                  <a:lnTo>
                    <a:pt x="3158876" y="402322"/>
                  </a:lnTo>
                  <a:lnTo>
                    <a:pt x="3180476" y="387746"/>
                  </a:lnTo>
                  <a:lnTo>
                    <a:pt x="3195052" y="366146"/>
                  </a:lnTo>
                  <a:lnTo>
                    <a:pt x="3200399" y="339725"/>
                  </a:lnTo>
                  <a:lnTo>
                    <a:pt x="3200399" y="67945"/>
                  </a:lnTo>
                  <a:lnTo>
                    <a:pt x="3195052" y="41523"/>
                  </a:lnTo>
                  <a:lnTo>
                    <a:pt x="3180476" y="19923"/>
                  </a:lnTo>
                  <a:lnTo>
                    <a:pt x="3158876" y="5347"/>
                  </a:lnTo>
                  <a:lnTo>
                    <a:pt x="313245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0780" y="1471803"/>
              <a:ext cx="3200400" cy="407670"/>
            </a:xfrm>
            <a:custGeom>
              <a:avLst/>
              <a:gdLst/>
              <a:ahLst/>
              <a:cxnLst/>
              <a:rect l="l" t="t" r="r" b="b"/>
              <a:pathLst>
                <a:path w="3200400" h="407669">
                  <a:moveTo>
                    <a:pt x="0" y="67945"/>
                  </a:moveTo>
                  <a:lnTo>
                    <a:pt x="5347" y="41523"/>
                  </a:lnTo>
                  <a:lnTo>
                    <a:pt x="19923" y="19923"/>
                  </a:lnTo>
                  <a:lnTo>
                    <a:pt x="41523" y="5347"/>
                  </a:lnTo>
                  <a:lnTo>
                    <a:pt x="67944" y="0"/>
                  </a:lnTo>
                  <a:lnTo>
                    <a:pt x="3132455" y="0"/>
                  </a:lnTo>
                  <a:lnTo>
                    <a:pt x="3158876" y="5347"/>
                  </a:lnTo>
                  <a:lnTo>
                    <a:pt x="3180476" y="19923"/>
                  </a:lnTo>
                  <a:lnTo>
                    <a:pt x="3195052" y="41523"/>
                  </a:lnTo>
                  <a:lnTo>
                    <a:pt x="3200399" y="67945"/>
                  </a:lnTo>
                  <a:lnTo>
                    <a:pt x="3200399" y="339725"/>
                  </a:lnTo>
                  <a:lnTo>
                    <a:pt x="3195052" y="366146"/>
                  </a:lnTo>
                  <a:lnTo>
                    <a:pt x="3180476" y="387746"/>
                  </a:lnTo>
                  <a:lnTo>
                    <a:pt x="3158876" y="402322"/>
                  </a:lnTo>
                  <a:lnTo>
                    <a:pt x="3132455" y="407670"/>
                  </a:lnTo>
                  <a:lnTo>
                    <a:pt x="67944" y="407670"/>
                  </a:lnTo>
                  <a:lnTo>
                    <a:pt x="41523" y="402322"/>
                  </a:lnTo>
                  <a:lnTo>
                    <a:pt x="19923" y="387746"/>
                  </a:lnTo>
                  <a:lnTo>
                    <a:pt x="5347" y="366146"/>
                  </a:lnTo>
                  <a:lnTo>
                    <a:pt x="0" y="339725"/>
                  </a:lnTo>
                  <a:lnTo>
                    <a:pt x="0" y="6794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807207" y="2280666"/>
            <a:ext cx="3987800" cy="433070"/>
            <a:chOff x="2807207" y="2280666"/>
            <a:chExt cx="3987800" cy="433070"/>
          </a:xfrm>
        </p:grpSpPr>
        <p:sp>
          <p:nvSpPr>
            <p:cNvPr id="7" name="object 7"/>
            <p:cNvSpPr/>
            <p:nvPr/>
          </p:nvSpPr>
          <p:spPr>
            <a:xfrm>
              <a:off x="2819780" y="2293239"/>
              <a:ext cx="3962400" cy="407670"/>
            </a:xfrm>
            <a:custGeom>
              <a:avLst/>
              <a:gdLst/>
              <a:ahLst/>
              <a:cxnLst/>
              <a:rect l="l" t="t" r="r" b="b"/>
              <a:pathLst>
                <a:path w="3962400" h="407669">
                  <a:moveTo>
                    <a:pt x="3894454" y="0"/>
                  </a:moveTo>
                  <a:lnTo>
                    <a:pt x="67944" y="0"/>
                  </a:lnTo>
                  <a:lnTo>
                    <a:pt x="41523" y="5347"/>
                  </a:lnTo>
                  <a:lnTo>
                    <a:pt x="19923" y="19923"/>
                  </a:lnTo>
                  <a:lnTo>
                    <a:pt x="5347" y="41523"/>
                  </a:lnTo>
                  <a:lnTo>
                    <a:pt x="0" y="67945"/>
                  </a:lnTo>
                  <a:lnTo>
                    <a:pt x="0" y="339725"/>
                  </a:lnTo>
                  <a:lnTo>
                    <a:pt x="5347" y="366146"/>
                  </a:lnTo>
                  <a:lnTo>
                    <a:pt x="19923" y="387746"/>
                  </a:lnTo>
                  <a:lnTo>
                    <a:pt x="41523" y="402322"/>
                  </a:lnTo>
                  <a:lnTo>
                    <a:pt x="67944" y="407670"/>
                  </a:lnTo>
                  <a:lnTo>
                    <a:pt x="3894454" y="407670"/>
                  </a:lnTo>
                  <a:lnTo>
                    <a:pt x="3920876" y="402322"/>
                  </a:lnTo>
                  <a:lnTo>
                    <a:pt x="3942476" y="387746"/>
                  </a:lnTo>
                  <a:lnTo>
                    <a:pt x="3957052" y="366146"/>
                  </a:lnTo>
                  <a:lnTo>
                    <a:pt x="3962400" y="339725"/>
                  </a:lnTo>
                  <a:lnTo>
                    <a:pt x="3962400" y="67945"/>
                  </a:lnTo>
                  <a:lnTo>
                    <a:pt x="3957052" y="41523"/>
                  </a:lnTo>
                  <a:lnTo>
                    <a:pt x="3942476" y="19923"/>
                  </a:lnTo>
                  <a:lnTo>
                    <a:pt x="3920876" y="5347"/>
                  </a:lnTo>
                  <a:lnTo>
                    <a:pt x="3894454" y="0"/>
                  </a:lnTo>
                  <a:close/>
                </a:path>
              </a:pathLst>
            </a:custGeom>
            <a:solidFill>
              <a:srgbClr val="BE6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780" y="2293239"/>
              <a:ext cx="3962400" cy="407670"/>
            </a:xfrm>
            <a:custGeom>
              <a:avLst/>
              <a:gdLst/>
              <a:ahLst/>
              <a:cxnLst/>
              <a:rect l="l" t="t" r="r" b="b"/>
              <a:pathLst>
                <a:path w="3962400" h="407669">
                  <a:moveTo>
                    <a:pt x="0" y="67945"/>
                  </a:moveTo>
                  <a:lnTo>
                    <a:pt x="5347" y="41523"/>
                  </a:lnTo>
                  <a:lnTo>
                    <a:pt x="19923" y="19923"/>
                  </a:lnTo>
                  <a:lnTo>
                    <a:pt x="41523" y="5347"/>
                  </a:lnTo>
                  <a:lnTo>
                    <a:pt x="67944" y="0"/>
                  </a:lnTo>
                  <a:lnTo>
                    <a:pt x="3894454" y="0"/>
                  </a:lnTo>
                  <a:lnTo>
                    <a:pt x="3920876" y="5347"/>
                  </a:lnTo>
                  <a:lnTo>
                    <a:pt x="3942476" y="19923"/>
                  </a:lnTo>
                  <a:lnTo>
                    <a:pt x="3957052" y="41523"/>
                  </a:lnTo>
                  <a:lnTo>
                    <a:pt x="3962400" y="67945"/>
                  </a:lnTo>
                  <a:lnTo>
                    <a:pt x="3962400" y="339725"/>
                  </a:lnTo>
                  <a:lnTo>
                    <a:pt x="3957052" y="366146"/>
                  </a:lnTo>
                  <a:lnTo>
                    <a:pt x="3942476" y="387746"/>
                  </a:lnTo>
                  <a:lnTo>
                    <a:pt x="3920876" y="402322"/>
                  </a:lnTo>
                  <a:lnTo>
                    <a:pt x="3894454" y="407670"/>
                  </a:lnTo>
                  <a:lnTo>
                    <a:pt x="67944" y="407670"/>
                  </a:lnTo>
                  <a:lnTo>
                    <a:pt x="41523" y="402322"/>
                  </a:lnTo>
                  <a:lnTo>
                    <a:pt x="19923" y="387746"/>
                  </a:lnTo>
                  <a:lnTo>
                    <a:pt x="5347" y="366146"/>
                  </a:lnTo>
                  <a:lnTo>
                    <a:pt x="0" y="339725"/>
                  </a:lnTo>
                  <a:lnTo>
                    <a:pt x="0" y="6794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26207" y="2969514"/>
            <a:ext cx="4749800" cy="433070"/>
            <a:chOff x="2426207" y="2969514"/>
            <a:chExt cx="4749800" cy="433070"/>
          </a:xfrm>
        </p:grpSpPr>
        <p:sp>
          <p:nvSpPr>
            <p:cNvPr id="10" name="object 10"/>
            <p:cNvSpPr/>
            <p:nvPr/>
          </p:nvSpPr>
          <p:spPr>
            <a:xfrm>
              <a:off x="2438780" y="2982087"/>
              <a:ext cx="4724400" cy="407670"/>
            </a:xfrm>
            <a:custGeom>
              <a:avLst/>
              <a:gdLst/>
              <a:ahLst/>
              <a:cxnLst/>
              <a:rect l="l" t="t" r="r" b="b"/>
              <a:pathLst>
                <a:path w="4724400" h="407670">
                  <a:moveTo>
                    <a:pt x="4656455" y="0"/>
                  </a:moveTo>
                  <a:lnTo>
                    <a:pt x="67944" y="0"/>
                  </a:lnTo>
                  <a:lnTo>
                    <a:pt x="41523" y="5347"/>
                  </a:lnTo>
                  <a:lnTo>
                    <a:pt x="19923" y="19923"/>
                  </a:lnTo>
                  <a:lnTo>
                    <a:pt x="5347" y="41523"/>
                  </a:lnTo>
                  <a:lnTo>
                    <a:pt x="0" y="67945"/>
                  </a:lnTo>
                  <a:lnTo>
                    <a:pt x="0" y="339725"/>
                  </a:lnTo>
                  <a:lnTo>
                    <a:pt x="5347" y="366146"/>
                  </a:lnTo>
                  <a:lnTo>
                    <a:pt x="19923" y="387746"/>
                  </a:lnTo>
                  <a:lnTo>
                    <a:pt x="41523" y="402322"/>
                  </a:lnTo>
                  <a:lnTo>
                    <a:pt x="67944" y="407670"/>
                  </a:lnTo>
                  <a:lnTo>
                    <a:pt x="4656455" y="407670"/>
                  </a:lnTo>
                  <a:lnTo>
                    <a:pt x="4682876" y="402322"/>
                  </a:lnTo>
                  <a:lnTo>
                    <a:pt x="4704476" y="387746"/>
                  </a:lnTo>
                  <a:lnTo>
                    <a:pt x="4719052" y="366146"/>
                  </a:lnTo>
                  <a:lnTo>
                    <a:pt x="4724400" y="339725"/>
                  </a:lnTo>
                  <a:lnTo>
                    <a:pt x="4724400" y="67945"/>
                  </a:lnTo>
                  <a:lnTo>
                    <a:pt x="4719052" y="41523"/>
                  </a:lnTo>
                  <a:lnTo>
                    <a:pt x="4704476" y="19923"/>
                  </a:lnTo>
                  <a:lnTo>
                    <a:pt x="4682876" y="5347"/>
                  </a:lnTo>
                  <a:lnTo>
                    <a:pt x="4656455" y="0"/>
                  </a:lnTo>
                  <a:close/>
                </a:path>
              </a:pathLst>
            </a:custGeom>
            <a:solidFill>
              <a:srgbClr val="BD8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8780" y="2982087"/>
              <a:ext cx="4724400" cy="407670"/>
            </a:xfrm>
            <a:custGeom>
              <a:avLst/>
              <a:gdLst/>
              <a:ahLst/>
              <a:cxnLst/>
              <a:rect l="l" t="t" r="r" b="b"/>
              <a:pathLst>
                <a:path w="4724400" h="407670">
                  <a:moveTo>
                    <a:pt x="0" y="67945"/>
                  </a:moveTo>
                  <a:lnTo>
                    <a:pt x="5347" y="41523"/>
                  </a:lnTo>
                  <a:lnTo>
                    <a:pt x="19923" y="19923"/>
                  </a:lnTo>
                  <a:lnTo>
                    <a:pt x="41523" y="5347"/>
                  </a:lnTo>
                  <a:lnTo>
                    <a:pt x="67944" y="0"/>
                  </a:lnTo>
                  <a:lnTo>
                    <a:pt x="4656455" y="0"/>
                  </a:lnTo>
                  <a:lnTo>
                    <a:pt x="4682876" y="5347"/>
                  </a:lnTo>
                  <a:lnTo>
                    <a:pt x="4704476" y="19923"/>
                  </a:lnTo>
                  <a:lnTo>
                    <a:pt x="4719052" y="41523"/>
                  </a:lnTo>
                  <a:lnTo>
                    <a:pt x="4724400" y="67945"/>
                  </a:lnTo>
                  <a:lnTo>
                    <a:pt x="4724400" y="339725"/>
                  </a:lnTo>
                  <a:lnTo>
                    <a:pt x="4719052" y="366146"/>
                  </a:lnTo>
                  <a:lnTo>
                    <a:pt x="4704476" y="387746"/>
                  </a:lnTo>
                  <a:lnTo>
                    <a:pt x="4682876" y="402322"/>
                  </a:lnTo>
                  <a:lnTo>
                    <a:pt x="4656455" y="407670"/>
                  </a:lnTo>
                  <a:lnTo>
                    <a:pt x="67944" y="407670"/>
                  </a:lnTo>
                  <a:lnTo>
                    <a:pt x="41523" y="402322"/>
                  </a:lnTo>
                  <a:lnTo>
                    <a:pt x="19923" y="387746"/>
                  </a:lnTo>
                  <a:lnTo>
                    <a:pt x="5347" y="366146"/>
                  </a:lnTo>
                  <a:lnTo>
                    <a:pt x="0" y="339725"/>
                  </a:lnTo>
                  <a:lnTo>
                    <a:pt x="0" y="6794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121407" y="3790950"/>
            <a:ext cx="5359400" cy="433070"/>
            <a:chOff x="2121407" y="3790950"/>
            <a:chExt cx="5359400" cy="433070"/>
          </a:xfrm>
        </p:grpSpPr>
        <p:sp>
          <p:nvSpPr>
            <p:cNvPr id="13" name="object 13"/>
            <p:cNvSpPr/>
            <p:nvPr/>
          </p:nvSpPr>
          <p:spPr>
            <a:xfrm>
              <a:off x="2133980" y="3803523"/>
              <a:ext cx="5334000" cy="407670"/>
            </a:xfrm>
            <a:custGeom>
              <a:avLst/>
              <a:gdLst/>
              <a:ahLst/>
              <a:cxnLst/>
              <a:rect l="l" t="t" r="r" b="b"/>
              <a:pathLst>
                <a:path w="5334000" h="407670">
                  <a:moveTo>
                    <a:pt x="5266055" y="0"/>
                  </a:moveTo>
                  <a:lnTo>
                    <a:pt x="67944" y="0"/>
                  </a:lnTo>
                  <a:lnTo>
                    <a:pt x="41523" y="5347"/>
                  </a:lnTo>
                  <a:lnTo>
                    <a:pt x="19923" y="19923"/>
                  </a:lnTo>
                  <a:lnTo>
                    <a:pt x="5347" y="41523"/>
                  </a:lnTo>
                  <a:lnTo>
                    <a:pt x="0" y="67944"/>
                  </a:lnTo>
                  <a:lnTo>
                    <a:pt x="0" y="339725"/>
                  </a:lnTo>
                  <a:lnTo>
                    <a:pt x="5347" y="366146"/>
                  </a:lnTo>
                  <a:lnTo>
                    <a:pt x="19923" y="387746"/>
                  </a:lnTo>
                  <a:lnTo>
                    <a:pt x="41523" y="402322"/>
                  </a:lnTo>
                  <a:lnTo>
                    <a:pt x="67944" y="407669"/>
                  </a:lnTo>
                  <a:lnTo>
                    <a:pt x="5266055" y="407669"/>
                  </a:lnTo>
                  <a:lnTo>
                    <a:pt x="5292476" y="402322"/>
                  </a:lnTo>
                  <a:lnTo>
                    <a:pt x="5314076" y="387746"/>
                  </a:lnTo>
                  <a:lnTo>
                    <a:pt x="5328652" y="366146"/>
                  </a:lnTo>
                  <a:lnTo>
                    <a:pt x="5334000" y="339725"/>
                  </a:lnTo>
                  <a:lnTo>
                    <a:pt x="5334000" y="67944"/>
                  </a:lnTo>
                  <a:lnTo>
                    <a:pt x="5328652" y="41523"/>
                  </a:lnTo>
                  <a:lnTo>
                    <a:pt x="5314076" y="19923"/>
                  </a:lnTo>
                  <a:lnTo>
                    <a:pt x="5292476" y="5347"/>
                  </a:lnTo>
                  <a:lnTo>
                    <a:pt x="5266055" y="0"/>
                  </a:lnTo>
                  <a:close/>
                </a:path>
              </a:pathLst>
            </a:custGeom>
            <a:solidFill>
              <a:srgbClr val="BCA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3980" y="3803523"/>
              <a:ext cx="5334000" cy="407670"/>
            </a:xfrm>
            <a:custGeom>
              <a:avLst/>
              <a:gdLst/>
              <a:ahLst/>
              <a:cxnLst/>
              <a:rect l="l" t="t" r="r" b="b"/>
              <a:pathLst>
                <a:path w="5334000" h="407670">
                  <a:moveTo>
                    <a:pt x="0" y="67944"/>
                  </a:moveTo>
                  <a:lnTo>
                    <a:pt x="5347" y="41523"/>
                  </a:lnTo>
                  <a:lnTo>
                    <a:pt x="19923" y="19923"/>
                  </a:lnTo>
                  <a:lnTo>
                    <a:pt x="41523" y="5347"/>
                  </a:lnTo>
                  <a:lnTo>
                    <a:pt x="67944" y="0"/>
                  </a:lnTo>
                  <a:lnTo>
                    <a:pt x="5266055" y="0"/>
                  </a:lnTo>
                  <a:lnTo>
                    <a:pt x="5292476" y="5347"/>
                  </a:lnTo>
                  <a:lnTo>
                    <a:pt x="5314076" y="19923"/>
                  </a:lnTo>
                  <a:lnTo>
                    <a:pt x="5328652" y="41523"/>
                  </a:lnTo>
                  <a:lnTo>
                    <a:pt x="5334000" y="67944"/>
                  </a:lnTo>
                  <a:lnTo>
                    <a:pt x="5334000" y="339725"/>
                  </a:lnTo>
                  <a:lnTo>
                    <a:pt x="5328652" y="366146"/>
                  </a:lnTo>
                  <a:lnTo>
                    <a:pt x="5314076" y="387746"/>
                  </a:lnTo>
                  <a:lnTo>
                    <a:pt x="5292476" y="402322"/>
                  </a:lnTo>
                  <a:lnTo>
                    <a:pt x="5266055" y="407669"/>
                  </a:lnTo>
                  <a:lnTo>
                    <a:pt x="67944" y="407669"/>
                  </a:lnTo>
                  <a:lnTo>
                    <a:pt x="41523" y="402322"/>
                  </a:lnTo>
                  <a:lnTo>
                    <a:pt x="19923" y="387746"/>
                  </a:lnTo>
                  <a:lnTo>
                    <a:pt x="5347" y="366146"/>
                  </a:lnTo>
                  <a:lnTo>
                    <a:pt x="0" y="339725"/>
                  </a:lnTo>
                  <a:lnTo>
                    <a:pt x="0" y="6794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892807" y="4479797"/>
            <a:ext cx="5816600" cy="433705"/>
            <a:chOff x="1892807" y="4479797"/>
            <a:chExt cx="5816600" cy="433705"/>
          </a:xfrm>
        </p:grpSpPr>
        <p:sp>
          <p:nvSpPr>
            <p:cNvPr id="16" name="object 16"/>
            <p:cNvSpPr/>
            <p:nvPr/>
          </p:nvSpPr>
          <p:spPr>
            <a:xfrm>
              <a:off x="1905380" y="4492370"/>
              <a:ext cx="5791200" cy="408940"/>
            </a:xfrm>
            <a:custGeom>
              <a:avLst/>
              <a:gdLst/>
              <a:ahLst/>
              <a:cxnLst/>
              <a:rect l="l" t="t" r="r" b="b"/>
              <a:pathLst>
                <a:path w="5791200" h="408939">
                  <a:moveTo>
                    <a:pt x="5723128" y="0"/>
                  </a:moveTo>
                  <a:lnTo>
                    <a:pt x="68071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1" y="408431"/>
                  </a:lnTo>
                  <a:lnTo>
                    <a:pt x="5723128" y="408431"/>
                  </a:lnTo>
                  <a:lnTo>
                    <a:pt x="5749623" y="403082"/>
                  </a:lnTo>
                  <a:lnTo>
                    <a:pt x="5771261" y="388492"/>
                  </a:lnTo>
                  <a:lnTo>
                    <a:pt x="5785850" y="366855"/>
                  </a:lnTo>
                  <a:lnTo>
                    <a:pt x="5791200" y="340359"/>
                  </a:lnTo>
                  <a:lnTo>
                    <a:pt x="5791200" y="68071"/>
                  </a:lnTo>
                  <a:lnTo>
                    <a:pt x="5785850" y="41576"/>
                  </a:lnTo>
                  <a:lnTo>
                    <a:pt x="5771261" y="19938"/>
                  </a:lnTo>
                  <a:lnTo>
                    <a:pt x="5749623" y="5349"/>
                  </a:lnTo>
                  <a:lnTo>
                    <a:pt x="5723128" y="0"/>
                  </a:lnTo>
                  <a:close/>
                </a:path>
              </a:pathLst>
            </a:custGeom>
            <a:solidFill>
              <a:srgbClr val="B5BB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5380" y="4492370"/>
              <a:ext cx="5791200" cy="408940"/>
            </a:xfrm>
            <a:custGeom>
              <a:avLst/>
              <a:gdLst/>
              <a:ahLst/>
              <a:cxnLst/>
              <a:rect l="l" t="t" r="r" b="b"/>
              <a:pathLst>
                <a:path w="57912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1" y="0"/>
                  </a:lnTo>
                  <a:lnTo>
                    <a:pt x="5723128" y="0"/>
                  </a:lnTo>
                  <a:lnTo>
                    <a:pt x="5749623" y="5349"/>
                  </a:lnTo>
                  <a:lnTo>
                    <a:pt x="5771261" y="19938"/>
                  </a:lnTo>
                  <a:lnTo>
                    <a:pt x="5785850" y="41576"/>
                  </a:lnTo>
                  <a:lnTo>
                    <a:pt x="5791200" y="68071"/>
                  </a:lnTo>
                  <a:lnTo>
                    <a:pt x="5791200" y="340359"/>
                  </a:lnTo>
                  <a:lnTo>
                    <a:pt x="5785850" y="366855"/>
                  </a:lnTo>
                  <a:lnTo>
                    <a:pt x="5771261" y="388492"/>
                  </a:lnTo>
                  <a:lnTo>
                    <a:pt x="5749623" y="403082"/>
                  </a:lnTo>
                  <a:lnTo>
                    <a:pt x="5723128" y="408431"/>
                  </a:lnTo>
                  <a:lnTo>
                    <a:pt x="68071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664207" y="5169408"/>
            <a:ext cx="6273800" cy="433070"/>
            <a:chOff x="1664207" y="5169408"/>
            <a:chExt cx="6273800" cy="433070"/>
          </a:xfrm>
        </p:grpSpPr>
        <p:sp>
          <p:nvSpPr>
            <p:cNvPr id="19" name="object 19"/>
            <p:cNvSpPr/>
            <p:nvPr/>
          </p:nvSpPr>
          <p:spPr>
            <a:xfrm>
              <a:off x="1676780" y="5181981"/>
              <a:ext cx="6248400" cy="407670"/>
            </a:xfrm>
            <a:custGeom>
              <a:avLst/>
              <a:gdLst/>
              <a:ahLst/>
              <a:cxnLst/>
              <a:rect l="l" t="t" r="r" b="b"/>
              <a:pathLst>
                <a:path w="6248400" h="407670">
                  <a:moveTo>
                    <a:pt x="6180455" y="0"/>
                  </a:moveTo>
                  <a:lnTo>
                    <a:pt x="67944" y="0"/>
                  </a:lnTo>
                  <a:lnTo>
                    <a:pt x="41523" y="5347"/>
                  </a:lnTo>
                  <a:lnTo>
                    <a:pt x="19923" y="19923"/>
                  </a:lnTo>
                  <a:lnTo>
                    <a:pt x="5347" y="41523"/>
                  </a:lnTo>
                  <a:lnTo>
                    <a:pt x="0" y="67945"/>
                  </a:lnTo>
                  <a:lnTo>
                    <a:pt x="0" y="339725"/>
                  </a:lnTo>
                  <a:lnTo>
                    <a:pt x="5347" y="366146"/>
                  </a:lnTo>
                  <a:lnTo>
                    <a:pt x="19923" y="387746"/>
                  </a:lnTo>
                  <a:lnTo>
                    <a:pt x="41523" y="402322"/>
                  </a:lnTo>
                  <a:lnTo>
                    <a:pt x="67944" y="407670"/>
                  </a:lnTo>
                  <a:lnTo>
                    <a:pt x="6180455" y="407670"/>
                  </a:lnTo>
                  <a:lnTo>
                    <a:pt x="6206876" y="402322"/>
                  </a:lnTo>
                  <a:lnTo>
                    <a:pt x="6228476" y="387746"/>
                  </a:lnTo>
                  <a:lnTo>
                    <a:pt x="6243052" y="366146"/>
                  </a:lnTo>
                  <a:lnTo>
                    <a:pt x="6248400" y="339725"/>
                  </a:lnTo>
                  <a:lnTo>
                    <a:pt x="6248400" y="67945"/>
                  </a:lnTo>
                  <a:lnTo>
                    <a:pt x="6243052" y="41523"/>
                  </a:lnTo>
                  <a:lnTo>
                    <a:pt x="6228476" y="19923"/>
                  </a:lnTo>
                  <a:lnTo>
                    <a:pt x="6206876" y="5347"/>
                  </a:lnTo>
                  <a:lnTo>
                    <a:pt x="618045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780" y="5181981"/>
              <a:ext cx="6248400" cy="407670"/>
            </a:xfrm>
            <a:custGeom>
              <a:avLst/>
              <a:gdLst/>
              <a:ahLst/>
              <a:cxnLst/>
              <a:rect l="l" t="t" r="r" b="b"/>
              <a:pathLst>
                <a:path w="6248400" h="407670">
                  <a:moveTo>
                    <a:pt x="0" y="67945"/>
                  </a:moveTo>
                  <a:lnTo>
                    <a:pt x="5347" y="41523"/>
                  </a:lnTo>
                  <a:lnTo>
                    <a:pt x="19923" y="19923"/>
                  </a:lnTo>
                  <a:lnTo>
                    <a:pt x="41523" y="5347"/>
                  </a:lnTo>
                  <a:lnTo>
                    <a:pt x="67944" y="0"/>
                  </a:lnTo>
                  <a:lnTo>
                    <a:pt x="6180455" y="0"/>
                  </a:lnTo>
                  <a:lnTo>
                    <a:pt x="6206876" y="5347"/>
                  </a:lnTo>
                  <a:lnTo>
                    <a:pt x="6228476" y="19923"/>
                  </a:lnTo>
                  <a:lnTo>
                    <a:pt x="6243052" y="41523"/>
                  </a:lnTo>
                  <a:lnTo>
                    <a:pt x="6248400" y="67945"/>
                  </a:lnTo>
                  <a:lnTo>
                    <a:pt x="6248400" y="339725"/>
                  </a:lnTo>
                  <a:lnTo>
                    <a:pt x="6243052" y="366146"/>
                  </a:lnTo>
                  <a:lnTo>
                    <a:pt x="6228476" y="387746"/>
                  </a:lnTo>
                  <a:lnTo>
                    <a:pt x="6206876" y="402322"/>
                  </a:lnTo>
                  <a:lnTo>
                    <a:pt x="6180455" y="407670"/>
                  </a:lnTo>
                  <a:lnTo>
                    <a:pt x="67944" y="407670"/>
                  </a:lnTo>
                  <a:lnTo>
                    <a:pt x="41523" y="402322"/>
                  </a:lnTo>
                  <a:lnTo>
                    <a:pt x="19923" y="387746"/>
                  </a:lnTo>
                  <a:lnTo>
                    <a:pt x="5347" y="366146"/>
                  </a:lnTo>
                  <a:lnTo>
                    <a:pt x="0" y="339725"/>
                  </a:lnTo>
                  <a:lnTo>
                    <a:pt x="0" y="6794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15746" y="1385190"/>
            <a:ext cx="7705090" cy="44094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424554">
              <a:lnSpc>
                <a:spcPct val="100000"/>
              </a:lnSpc>
              <a:spcBef>
                <a:spcPts val="106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Đánh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giá</a:t>
            </a:r>
            <a:endParaRPr sz="1700">
              <a:latin typeface="Calibri"/>
              <a:cs typeface="Calibri"/>
            </a:endParaRPr>
          </a:p>
          <a:p>
            <a:pPr marL="2339340" marR="5080" indent="-2326640">
              <a:lnSpc>
                <a:spcPts val="1430"/>
              </a:lnSpc>
              <a:spcBef>
                <a:spcPts val="894"/>
              </a:spcBef>
            </a:pPr>
            <a:r>
              <a:rPr sz="1300" dirty="0">
                <a:latin typeface="Calibri"/>
                <a:cs typeface="Calibri"/>
              </a:rPr>
              <a:t>•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Xem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xét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"/>
                <a:cs typeface="Arial"/>
              </a:rPr>
              <a:t>đư</a:t>
            </a:r>
            <a:r>
              <a:rPr sz="1300" spc="-5" dirty="0">
                <a:latin typeface="Calibri"/>
                <a:cs typeface="Calibri"/>
              </a:rPr>
              <a:t>ợc </a:t>
            </a:r>
            <a:r>
              <a:rPr sz="1300" dirty="0">
                <a:latin typeface="Calibri"/>
                <a:cs typeface="Calibri"/>
              </a:rPr>
              <a:t>giá trị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của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CNTT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hay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UD </a:t>
            </a:r>
            <a:r>
              <a:rPr sz="1300" dirty="0">
                <a:latin typeface="Calibri"/>
                <a:cs typeface="Calibri"/>
              </a:rPr>
              <a:t>CNTT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"/>
                <a:cs typeface="Arial"/>
              </a:rPr>
              <a:t>đ</a:t>
            </a:r>
            <a:r>
              <a:rPr sz="1300" spc="-5" dirty="0">
                <a:latin typeface="Calibri"/>
                <a:cs typeface="Calibri"/>
              </a:rPr>
              <a:t>ối </a:t>
            </a:r>
            <a:r>
              <a:rPr sz="1300" spc="-10" dirty="0">
                <a:latin typeface="Calibri"/>
                <a:cs typeface="Calibri"/>
              </a:rPr>
              <a:t>với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một</a:t>
            </a:r>
            <a:r>
              <a:rPr sz="1300" dirty="0">
                <a:latin typeface="Calibri"/>
                <a:cs typeface="Calibri"/>
              </a:rPr>
              <a:t> mục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tiêu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Arial"/>
                <a:cs typeface="Arial"/>
              </a:rPr>
              <a:t>đ</a:t>
            </a:r>
            <a:r>
              <a:rPr sz="1300" dirty="0">
                <a:latin typeface="Calibri"/>
                <a:cs typeface="Calibri"/>
              </a:rPr>
              <a:t>ã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cho.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Xếp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"/>
                <a:cs typeface="Arial"/>
              </a:rPr>
              <a:t>đư</a:t>
            </a:r>
            <a:r>
              <a:rPr sz="1300" spc="-5" dirty="0">
                <a:latin typeface="Calibri"/>
                <a:cs typeface="Calibri"/>
              </a:rPr>
              <a:t>ợc</a:t>
            </a:r>
            <a:r>
              <a:rPr sz="1300" spc="-10" dirty="0">
                <a:latin typeface="Calibri"/>
                <a:cs typeface="Calibri"/>
              </a:rPr>
              <a:t> trật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tự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"/>
                <a:cs typeface="Arial"/>
              </a:rPr>
              <a:t>ư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 tiên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của </a:t>
            </a:r>
            <a:r>
              <a:rPr sz="1300" spc="-5" dirty="0">
                <a:latin typeface="Calibri"/>
                <a:cs typeface="Calibri"/>
              </a:rPr>
              <a:t>các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dự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án </a:t>
            </a:r>
            <a:r>
              <a:rPr sz="1300" spc="-27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CNTT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"/>
                <a:cs typeface="Arial"/>
              </a:rPr>
              <a:t>đ</a:t>
            </a:r>
            <a:r>
              <a:rPr sz="1300" spc="-5" dirty="0">
                <a:latin typeface="Calibri"/>
                <a:cs typeface="Calibri"/>
              </a:rPr>
              <a:t>vối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ới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mục </a:t>
            </a:r>
            <a:r>
              <a:rPr sz="1300" dirty="0">
                <a:latin typeface="Calibri"/>
                <a:cs typeface="Calibri"/>
              </a:rPr>
              <a:t>tiêu </a:t>
            </a:r>
            <a:r>
              <a:rPr sz="1300" spc="-10" dirty="0">
                <a:latin typeface="Calibri"/>
                <a:cs typeface="Calibri"/>
              </a:rPr>
              <a:t>phát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triển</a:t>
            </a:r>
            <a:r>
              <a:rPr sz="1300" spc="-5" dirty="0">
                <a:latin typeface="Calibri"/>
                <a:cs typeface="Calibri"/>
              </a:rPr>
              <a:t> doanh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nghiệp</a:t>
            </a:r>
            <a:endParaRPr sz="1300">
              <a:latin typeface="Calibri"/>
              <a:cs typeface="Calibri"/>
            </a:endParaRPr>
          </a:p>
          <a:p>
            <a:pPr marL="3376929">
              <a:lnSpc>
                <a:spcPct val="100000"/>
              </a:lnSpc>
              <a:spcBef>
                <a:spcPts val="670"/>
              </a:spcBef>
            </a:pP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Tổng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hợp</a:t>
            </a:r>
            <a:endParaRPr sz="1700">
              <a:latin typeface="Calibri"/>
              <a:cs typeface="Calibri"/>
            </a:endParaRPr>
          </a:p>
          <a:p>
            <a:pPr marL="673735">
              <a:lnSpc>
                <a:spcPct val="100000"/>
              </a:lnSpc>
              <a:spcBef>
                <a:spcPts val="740"/>
              </a:spcBef>
            </a:pPr>
            <a:r>
              <a:rPr sz="1300" dirty="0">
                <a:latin typeface="Calibri"/>
                <a:cs typeface="Calibri"/>
              </a:rPr>
              <a:t>•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Tích hợp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các bộ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phận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thành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một </a:t>
            </a:r>
            <a:r>
              <a:rPr sz="1300" spc="-10" dirty="0">
                <a:latin typeface="Calibri"/>
                <a:cs typeface="Calibri"/>
              </a:rPr>
              <a:t>tổng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thể theo</a:t>
            </a:r>
            <a:r>
              <a:rPr sz="1300" spc="-5" dirty="0">
                <a:latin typeface="Calibri"/>
                <a:cs typeface="Calibri"/>
              </a:rPr>
              <a:t> một</a:t>
            </a:r>
            <a:r>
              <a:rPr sz="1300" dirty="0">
                <a:latin typeface="Calibri"/>
                <a:cs typeface="Calibri"/>
              </a:rPr>
              <a:t> mục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tiêu </a:t>
            </a:r>
            <a:r>
              <a:rPr sz="1300" spc="-5" dirty="0">
                <a:latin typeface="Calibri"/>
                <a:cs typeface="Calibri"/>
              </a:rPr>
              <a:t>nào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"/>
                <a:cs typeface="Arial"/>
              </a:rPr>
              <a:t>đ</a:t>
            </a:r>
            <a:r>
              <a:rPr sz="1300" spc="-5" dirty="0">
                <a:latin typeface="Calibri"/>
                <a:cs typeface="Calibri"/>
              </a:rPr>
              <a:t>ó. Lắp </a:t>
            </a:r>
            <a:r>
              <a:rPr sz="1300" dirty="0">
                <a:latin typeface="Calibri"/>
                <a:cs typeface="Calibri"/>
              </a:rPr>
              <a:t>ghép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tạo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ra</a:t>
            </a:r>
            <a:r>
              <a:rPr sz="1300" spc="-5" dirty="0">
                <a:latin typeface="Calibri"/>
                <a:cs typeface="Calibri"/>
              </a:rPr>
              <a:t> cái </a:t>
            </a:r>
            <a:r>
              <a:rPr sz="1300" dirty="0">
                <a:latin typeface="Calibri"/>
                <a:cs typeface="Calibri"/>
              </a:rPr>
              <a:t>mới.</a:t>
            </a:r>
            <a:endParaRPr sz="1300">
              <a:latin typeface="Calibri"/>
              <a:cs typeface="Calibri"/>
            </a:endParaRPr>
          </a:p>
          <a:p>
            <a:pPr marL="3375660">
              <a:lnSpc>
                <a:spcPct val="100000"/>
              </a:lnSpc>
              <a:spcBef>
                <a:spcPts val="109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tích</a:t>
            </a:r>
            <a:endParaRPr sz="1700">
              <a:latin typeface="Calibri"/>
              <a:cs typeface="Calibri"/>
            </a:endParaRPr>
          </a:p>
          <a:p>
            <a:pPr marL="2823845" marR="67310" indent="-2747645">
              <a:lnSpc>
                <a:spcPts val="1430"/>
              </a:lnSpc>
              <a:spcBef>
                <a:spcPts val="894"/>
              </a:spcBef>
            </a:pPr>
            <a:r>
              <a:rPr sz="1300" dirty="0">
                <a:latin typeface="Calibri"/>
                <a:cs typeface="Calibri"/>
              </a:rPr>
              <a:t>•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Chia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nhỏ </a:t>
            </a:r>
            <a:r>
              <a:rPr sz="1300" dirty="0">
                <a:latin typeface="Calibri"/>
                <a:cs typeface="Calibri"/>
              </a:rPr>
              <a:t>thành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các bộ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phận nhỏ h</a:t>
            </a:r>
            <a:r>
              <a:rPr sz="1300" spc="-5" dirty="0">
                <a:latin typeface="Arial"/>
                <a:cs typeface="Arial"/>
              </a:rPr>
              <a:t>ơ</a:t>
            </a:r>
            <a:r>
              <a:rPr sz="1300" spc="-5" dirty="0">
                <a:latin typeface="Calibri"/>
                <a:cs typeface="Calibri"/>
              </a:rPr>
              <a:t>n,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xác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Arial"/>
                <a:cs typeface="Arial"/>
              </a:rPr>
              <a:t>đ</a:t>
            </a:r>
            <a:r>
              <a:rPr sz="1300" dirty="0">
                <a:latin typeface="Calibri"/>
                <a:cs typeface="Calibri"/>
              </a:rPr>
              <a:t>ịnh </a:t>
            </a:r>
            <a:r>
              <a:rPr sz="1300" spc="-10" dirty="0">
                <a:latin typeface="Calibri"/>
                <a:cs typeface="Calibri"/>
              </a:rPr>
              <a:t>vai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trò,</a:t>
            </a:r>
            <a:r>
              <a:rPr sz="1300" dirty="0">
                <a:latin typeface="Calibri"/>
                <a:cs typeface="Calibri"/>
              </a:rPr>
              <a:t> vị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trí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và</a:t>
            </a:r>
            <a:r>
              <a:rPr sz="1300" spc="-5" dirty="0">
                <a:latin typeface="Calibri"/>
                <a:cs typeface="Calibri"/>
              </a:rPr>
              <a:t> mối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liên</a:t>
            </a:r>
            <a:r>
              <a:rPr sz="1300" spc="-5" dirty="0">
                <a:latin typeface="Calibri"/>
                <a:cs typeface="Calibri"/>
              </a:rPr>
              <a:t> hệ</a:t>
            </a:r>
            <a:r>
              <a:rPr sz="1300" dirty="0">
                <a:latin typeface="Calibri"/>
                <a:cs typeface="Calibri"/>
              </a:rPr>
              <a:t> của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chúng </a:t>
            </a:r>
            <a:r>
              <a:rPr sz="1300" spc="-10" dirty="0">
                <a:latin typeface="Calibri"/>
                <a:cs typeface="Calibri"/>
              </a:rPr>
              <a:t>với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nhau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phục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vụ </a:t>
            </a:r>
            <a:r>
              <a:rPr sz="1300" dirty="0">
                <a:latin typeface="Calibri"/>
                <a:cs typeface="Calibri"/>
              </a:rPr>
              <a:t>cho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mục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tiêu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chung</a:t>
            </a:r>
            <a:r>
              <a:rPr sz="1300" spc="-10" dirty="0">
                <a:latin typeface="Calibri"/>
                <a:cs typeface="Calibri"/>
              </a:rPr>
              <a:t> hay</a:t>
            </a:r>
            <a:r>
              <a:rPr sz="1300" dirty="0">
                <a:latin typeface="Calibri"/>
                <a:cs typeface="Calibri"/>
              </a:rPr>
              <a:t> chức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5" dirty="0">
                <a:latin typeface="Arial"/>
                <a:cs typeface="Arial"/>
              </a:rPr>
              <a:t>ă</a:t>
            </a:r>
            <a:r>
              <a:rPr sz="1300" spc="-5" dirty="0">
                <a:latin typeface="Calibri"/>
                <a:cs typeface="Calibri"/>
              </a:rPr>
              <a:t>ng </a:t>
            </a:r>
            <a:r>
              <a:rPr sz="1300" dirty="0">
                <a:latin typeface="Calibri"/>
                <a:cs typeface="Calibri"/>
              </a:rPr>
              <a:t>chung</a:t>
            </a:r>
            <a:endParaRPr sz="1300">
              <a:latin typeface="Calibri"/>
              <a:cs typeface="Calibri"/>
            </a:endParaRPr>
          </a:p>
          <a:p>
            <a:pPr marL="3357879">
              <a:lnSpc>
                <a:spcPct val="100000"/>
              </a:lnSpc>
              <a:spcBef>
                <a:spcPts val="670"/>
              </a:spcBef>
            </a:pP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Ứng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endParaRPr sz="1700">
              <a:latin typeface="Calibri"/>
              <a:cs typeface="Calibri"/>
            </a:endParaRPr>
          </a:p>
          <a:p>
            <a:pPr marL="2764155">
              <a:lnSpc>
                <a:spcPct val="100000"/>
              </a:lnSpc>
              <a:spcBef>
                <a:spcPts val="740"/>
              </a:spcBef>
            </a:pPr>
            <a:r>
              <a:rPr sz="1300" dirty="0">
                <a:latin typeface="Calibri"/>
                <a:cs typeface="Calibri"/>
              </a:rPr>
              <a:t>•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Đã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từng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sử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dụng</a:t>
            </a:r>
            <a:r>
              <a:rPr sz="1300" spc="-10" dirty="0">
                <a:latin typeface="Calibri"/>
                <a:cs typeface="Calibri"/>
              </a:rPr>
              <a:t> vào </a:t>
            </a:r>
            <a:r>
              <a:rPr sz="1300" dirty="0">
                <a:latin typeface="Calibri"/>
                <a:cs typeface="Calibri"/>
              </a:rPr>
              <a:t>việc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gì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Arial"/>
                <a:cs typeface="Arial"/>
              </a:rPr>
              <a:t>đ</a:t>
            </a:r>
            <a:r>
              <a:rPr sz="1300" dirty="0">
                <a:latin typeface="Calibri"/>
                <a:cs typeface="Calibri"/>
              </a:rPr>
              <a:t>ó</a:t>
            </a:r>
            <a:endParaRPr sz="1300">
              <a:latin typeface="Calibri"/>
              <a:cs typeface="Calibri"/>
            </a:endParaRPr>
          </a:p>
          <a:p>
            <a:pPr marL="3582035">
              <a:lnSpc>
                <a:spcPct val="100000"/>
              </a:lnSpc>
              <a:spcBef>
                <a:spcPts val="1090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Hiểu</a:t>
            </a:r>
            <a:endParaRPr sz="1700">
              <a:latin typeface="Calibri"/>
              <a:cs typeface="Calibri"/>
            </a:endParaRPr>
          </a:p>
          <a:p>
            <a:pPr marL="1742439">
              <a:lnSpc>
                <a:spcPct val="100000"/>
              </a:lnSpc>
              <a:spcBef>
                <a:spcPts val="735"/>
              </a:spcBef>
            </a:pPr>
            <a:r>
              <a:rPr sz="1300" dirty="0">
                <a:latin typeface="Calibri"/>
                <a:cs typeface="Calibri"/>
              </a:rPr>
              <a:t>•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Có</a:t>
            </a:r>
            <a:r>
              <a:rPr sz="1300" dirty="0">
                <a:latin typeface="Calibri"/>
                <a:cs typeface="Calibri"/>
              </a:rPr>
              <a:t> thể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Arial"/>
                <a:cs typeface="Arial"/>
              </a:rPr>
              <a:t>đ</a:t>
            </a:r>
            <a:r>
              <a:rPr sz="1300" dirty="0">
                <a:latin typeface="Calibri"/>
                <a:cs typeface="Calibri"/>
              </a:rPr>
              <a:t>ịnh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nghĩa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lại,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trình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bày</a:t>
            </a:r>
            <a:r>
              <a:rPr sz="1300" dirty="0">
                <a:latin typeface="Calibri"/>
                <a:cs typeface="Calibri"/>
              </a:rPr>
              <a:t> theo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nhiều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cách,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nhiều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góc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Arial"/>
                <a:cs typeface="Arial"/>
              </a:rPr>
              <a:t>đ</a:t>
            </a:r>
            <a:r>
              <a:rPr sz="1300" dirty="0">
                <a:latin typeface="Calibri"/>
                <a:cs typeface="Calibri"/>
              </a:rPr>
              <a:t>ộ</a:t>
            </a:r>
            <a:endParaRPr sz="1300">
              <a:latin typeface="Calibri"/>
              <a:cs typeface="Calibri"/>
            </a:endParaRPr>
          </a:p>
          <a:p>
            <a:pPr marL="3611879">
              <a:lnSpc>
                <a:spcPct val="100000"/>
              </a:lnSpc>
              <a:spcBef>
                <a:spcPts val="1090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Biết</a:t>
            </a:r>
            <a:endParaRPr sz="1700">
              <a:latin typeface="Calibri"/>
              <a:cs typeface="Calibri"/>
            </a:endParaRPr>
          </a:p>
          <a:p>
            <a:pPr marL="2332355">
              <a:lnSpc>
                <a:spcPct val="100000"/>
              </a:lnSpc>
              <a:spcBef>
                <a:spcPts val="740"/>
              </a:spcBef>
            </a:pPr>
            <a:r>
              <a:rPr sz="1300" dirty="0">
                <a:latin typeface="Calibri"/>
                <a:cs typeface="Calibri"/>
              </a:rPr>
              <a:t>•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Đã từng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nghe </a:t>
            </a:r>
            <a:r>
              <a:rPr sz="1300" spc="-10" dirty="0">
                <a:latin typeface="Calibri"/>
                <a:cs typeface="Calibri"/>
              </a:rPr>
              <a:t>thấy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hay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nhìn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thấy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Arial"/>
                <a:cs typeface="Arial"/>
              </a:rPr>
              <a:t>đ</a:t>
            </a:r>
            <a:r>
              <a:rPr sz="1300" dirty="0">
                <a:latin typeface="Calibri"/>
                <a:cs typeface="Calibri"/>
              </a:rPr>
              <a:t>ó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là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cái</a:t>
            </a:r>
            <a:r>
              <a:rPr sz="1300" dirty="0">
                <a:latin typeface="Calibri"/>
                <a:cs typeface="Calibri"/>
              </a:rPr>
              <a:t> gì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3813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Quản</a:t>
            </a:r>
            <a:r>
              <a:rPr sz="4400" spc="-25" dirty="0"/>
              <a:t> </a:t>
            </a:r>
            <a:r>
              <a:rPr sz="4400" spc="-5" dirty="0"/>
              <a:t>trị</a:t>
            </a:r>
            <a:r>
              <a:rPr sz="4400" spc="-20" dirty="0"/>
              <a:t> </a:t>
            </a:r>
            <a:r>
              <a:rPr sz="4400" spc="-5" dirty="0"/>
              <a:t>tri</a:t>
            </a:r>
            <a:r>
              <a:rPr sz="4400" spc="-15" dirty="0"/>
              <a:t> </a:t>
            </a:r>
            <a:r>
              <a:rPr sz="4400" spc="-5" dirty="0"/>
              <a:t>thức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49808" y="1592580"/>
            <a:ext cx="8102600" cy="2091055"/>
            <a:chOff x="749808" y="1592580"/>
            <a:chExt cx="8102600" cy="2091055"/>
          </a:xfrm>
        </p:grpSpPr>
        <p:sp>
          <p:nvSpPr>
            <p:cNvPr id="4" name="object 4"/>
            <p:cNvSpPr/>
            <p:nvPr/>
          </p:nvSpPr>
          <p:spPr>
            <a:xfrm>
              <a:off x="762381" y="1605153"/>
              <a:ext cx="8077200" cy="2066289"/>
            </a:xfrm>
            <a:custGeom>
              <a:avLst/>
              <a:gdLst/>
              <a:ahLst/>
              <a:cxnLst/>
              <a:rect l="l" t="t" r="r" b="b"/>
              <a:pathLst>
                <a:path w="8077200" h="2066289">
                  <a:moveTo>
                    <a:pt x="7732903" y="0"/>
                  </a:moveTo>
                  <a:lnTo>
                    <a:pt x="344309" y="0"/>
                  </a:lnTo>
                  <a:lnTo>
                    <a:pt x="297588" y="3143"/>
                  </a:lnTo>
                  <a:lnTo>
                    <a:pt x="252778" y="12300"/>
                  </a:lnTo>
                  <a:lnTo>
                    <a:pt x="210288" y="27060"/>
                  </a:lnTo>
                  <a:lnTo>
                    <a:pt x="170529" y="47013"/>
                  </a:lnTo>
                  <a:lnTo>
                    <a:pt x="133912" y="71748"/>
                  </a:lnTo>
                  <a:lnTo>
                    <a:pt x="100845" y="100853"/>
                  </a:lnTo>
                  <a:lnTo>
                    <a:pt x="71741" y="133920"/>
                  </a:lnTo>
                  <a:lnTo>
                    <a:pt x="47008" y="170537"/>
                  </a:lnTo>
                  <a:lnTo>
                    <a:pt x="27057" y="210294"/>
                  </a:lnTo>
                  <a:lnTo>
                    <a:pt x="12299" y="252779"/>
                  </a:lnTo>
                  <a:lnTo>
                    <a:pt x="3143" y="297584"/>
                  </a:lnTo>
                  <a:lnTo>
                    <a:pt x="0" y="344297"/>
                  </a:lnTo>
                  <a:lnTo>
                    <a:pt x="0" y="1721485"/>
                  </a:lnTo>
                  <a:lnTo>
                    <a:pt x="3143" y="1768197"/>
                  </a:lnTo>
                  <a:lnTo>
                    <a:pt x="12299" y="1813002"/>
                  </a:lnTo>
                  <a:lnTo>
                    <a:pt x="27057" y="1855487"/>
                  </a:lnTo>
                  <a:lnTo>
                    <a:pt x="47008" y="1895244"/>
                  </a:lnTo>
                  <a:lnTo>
                    <a:pt x="71741" y="1931861"/>
                  </a:lnTo>
                  <a:lnTo>
                    <a:pt x="100845" y="1964928"/>
                  </a:lnTo>
                  <a:lnTo>
                    <a:pt x="133912" y="1994033"/>
                  </a:lnTo>
                  <a:lnTo>
                    <a:pt x="170529" y="2018768"/>
                  </a:lnTo>
                  <a:lnTo>
                    <a:pt x="210288" y="2038721"/>
                  </a:lnTo>
                  <a:lnTo>
                    <a:pt x="252778" y="2053481"/>
                  </a:lnTo>
                  <a:lnTo>
                    <a:pt x="297588" y="2062638"/>
                  </a:lnTo>
                  <a:lnTo>
                    <a:pt x="344309" y="2065782"/>
                  </a:lnTo>
                  <a:lnTo>
                    <a:pt x="7732903" y="2065782"/>
                  </a:lnTo>
                  <a:lnTo>
                    <a:pt x="7779615" y="2062638"/>
                  </a:lnTo>
                  <a:lnTo>
                    <a:pt x="7824420" y="2053481"/>
                  </a:lnTo>
                  <a:lnTo>
                    <a:pt x="7866905" y="2038721"/>
                  </a:lnTo>
                  <a:lnTo>
                    <a:pt x="7906662" y="2018768"/>
                  </a:lnTo>
                  <a:lnTo>
                    <a:pt x="7943279" y="1994033"/>
                  </a:lnTo>
                  <a:lnTo>
                    <a:pt x="7976346" y="1964928"/>
                  </a:lnTo>
                  <a:lnTo>
                    <a:pt x="8005451" y="1931861"/>
                  </a:lnTo>
                  <a:lnTo>
                    <a:pt x="8030186" y="1895244"/>
                  </a:lnTo>
                  <a:lnTo>
                    <a:pt x="8050139" y="1855487"/>
                  </a:lnTo>
                  <a:lnTo>
                    <a:pt x="8064899" y="1813002"/>
                  </a:lnTo>
                  <a:lnTo>
                    <a:pt x="8074056" y="1768197"/>
                  </a:lnTo>
                  <a:lnTo>
                    <a:pt x="8077200" y="1721485"/>
                  </a:lnTo>
                  <a:lnTo>
                    <a:pt x="8077200" y="344297"/>
                  </a:lnTo>
                  <a:lnTo>
                    <a:pt x="8074056" y="297584"/>
                  </a:lnTo>
                  <a:lnTo>
                    <a:pt x="8064899" y="252779"/>
                  </a:lnTo>
                  <a:lnTo>
                    <a:pt x="8050139" y="210294"/>
                  </a:lnTo>
                  <a:lnTo>
                    <a:pt x="8030186" y="170537"/>
                  </a:lnTo>
                  <a:lnTo>
                    <a:pt x="8005451" y="133920"/>
                  </a:lnTo>
                  <a:lnTo>
                    <a:pt x="7976346" y="100853"/>
                  </a:lnTo>
                  <a:lnTo>
                    <a:pt x="7943279" y="71748"/>
                  </a:lnTo>
                  <a:lnTo>
                    <a:pt x="7906662" y="47013"/>
                  </a:lnTo>
                  <a:lnTo>
                    <a:pt x="7866905" y="27060"/>
                  </a:lnTo>
                  <a:lnTo>
                    <a:pt x="7824420" y="12300"/>
                  </a:lnTo>
                  <a:lnTo>
                    <a:pt x="7779615" y="3143"/>
                  </a:lnTo>
                  <a:lnTo>
                    <a:pt x="773290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381" y="1605153"/>
              <a:ext cx="8077200" cy="2066289"/>
            </a:xfrm>
            <a:custGeom>
              <a:avLst/>
              <a:gdLst/>
              <a:ahLst/>
              <a:cxnLst/>
              <a:rect l="l" t="t" r="r" b="b"/>
              <a:pathLst>
                <a:path w="8077200" h="2066289">
                  <a:moveTo>
                    <a:pt x="0" y="344297"/>
                  </a:moveTo>
                  <a:lnTo>
                    <a:pt x="3143" y="297584"/>
                  </a:lnTo>
                  <a:lnTo>
                    <a:pt x="12299" y="252779"/>
                  </a:lnTo>
                  <a:lnTo>
                    <a:pt x="27057" y="210294"/>
                  </a:lnTo>
                  <a:lnTo>
                    <a:pt x="47008" y="170537"/>
                  </a:lnTo>
                  <a:lnTo>
                    <a:pt x="71741" y="133920"/>
                  </a:lnTo>
                  <a:lnTo>
                    <a:pt x="100845" y="100853"/>
                  </a:lnTo>
                  <a:lnTo>
                    <a:pt x="133912" y="71748"/>
                  </a:lnTo>
                  <a:lnTo>
                    <a:pt x="170529" y="47013"/>
                  </a:lnTo>
                  <a:lnTo>
                    <a:pt x="210288" y="27060"/>
                  </a:lnTo>
                  <a:lnTo>
                    <a:pt x="252778" y="12300"/>
                  </a:lnTo>
                  <a:lnTo>
                    <a:pt x="297588" y="3143"/>
                  </a:lnTo>
                  <a:lnTo>
                    <a:pt x="344309" y="0"/>
                  </a:lnTo>
                  <a:lnTo>
                    <a:pt x="7732903" y="0"/>
                  </a:lnTo>
                  <a:lnTo>
                    <a:pt x="7779615" y="3143"/>
                  </a:lnTo>
                  <a:lnTo>
                    <a:pt x="7824420" y="12300"/>
                  </a:lnTo>
                  <a:lnTo>
                    <a:pt x="7866905" y="27060"/>
                  </a:lnTo>
                  <a:lnTo>
                    <a:pt x="7906662" y="47013"/>
                  </a:lnTo>
                  <a:lnTo>
                    <a:pt x="7943279" y="71748"/>
                  </a:lnTo>
                  <a:lnTo>
                    <a:pt x="7976346" y="100853"/>
                  </a:lnTo>
                  <a:lnTo>
                    <a:pt x="8005451" y="133920"/>
                  </a:lnTo>
                  <a:lnTo>
                    <a:pt x="8030186" y="170537"/>
                  </a:lnTo>
                  <a:lnTo>
                    <a:pt x="8050139" y="210294"/>
                  </a:lnTo>
                  <a:lnTo>
                    <a:pt x="8064899" y="252779"/>
                  </a:lnTo>
                  <a:lnTo>
                    <a:pt x="8074056" y="297584"/>
                  </a:lnTo>
                  <a:lnTo>
                    <a:pt x="8077200" y="344297"/>
                  </a:lnTo>
                  <a:lnTo>
                    <a:pt x="8077200" y="1721485"/>
                  </a:lnTo>
                  <a:lnTo>
                    <a:pt x="8074056" y="1768197"/>
                  </a:lnTo>
                  <a:lnTo>
                    <a:pt x="8064899" y="1813002"/>
                  </a:lnTo>
                  <a:lnTo>
                    <a:pt x="8050139" y="1855487"/>
                  </a:lnTo>
                  <a:lnTo>
                    <a:pt x="8030186" y="1895244"/>
                  </a:lnTo>
                  <a:lnTo>
                    <a:pt x="8005451" y="1931861"/>
                  </a:lnTo>
                  <a:lnTo>
                    <a:pt x="7976346" y="1964928"/>
                  </a:lnTo>
                  <a:lnTo>
                    <a:pt x="7943279" y="1994033"/>
                  </a:lnTo>
                  <a:lnTo>
                    <a:pt x="7906662" y="2018768"/>
                  </a:lnTo>
                  <a:lnTo>
                    <a:pt x="7866905" y="2038721"/>
                  </a:lnTo>
                  <a:lnTo>
                    <a:pt x="7824420" y="2053481"/>
                  </a:lnTo>
                  <a:lnTo>
                    <a:pt x="7779615" y="2062638"/>
                  </a:lnTo>
                  <a:lnTo>
                    <a:pt x="7732903" y="2065782"/>
                  </a:lnTo>
                  <a:lnTo>
                    <a:pt x="344309" y="2065782"/>
                  </a:lnTo>
                  <a:lnTo>
                    <a:pt x="297588" y="2062638"/>
                  </a:lnTo>
                  <a:lnTo>
                    <a:pt x="252778" y="2053481"/>
                  </a:lnTo>
                  <a:lnTo>
                    <a:pt x="210288" y="2038721"/>
                  </a:lnTo>
                  <a:lnTo>
                    <a:pt x="170529" y="2018768"/>
                  </a:lnTo>
                  <a:lnTo>
                    <a:pt x="133912" y="1994033"/>
                  </a:lnTo>
                  <a:lnTo>
                    <a:pt x="100845" y="1964928"/>
                  </a:lnTo>
                  <a:lnTo>
                    <a:pt x="71741" y="1931861"/>
                  </a:lnTo>
                  <a:lnTo>
                    <a:pt x="47008" y="1895244"/>
                  </a:lnTo>
                  <a:lnTo>
                    <a:pt x="27057" y="1855487"/>
                  </a:lnTo>
                  <a:lnTo>
                    <a:pt x="12299" y="1813002"/>
                  </a:lnTo>
                  <a:lnTo>
                    <a:pt x="3143" y="1768197"/>
                  </a:lnTo>
                  <a:lnTo>
                    <a:pt x="0" y="1721485"/>
                  </a:lnTo>
                  <a:lnTo>
                    <a:pt x="0" y="344297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9808" y="3808476"/>
            <a:ext cx="8102600" cy="2091055"/>
            <a:chOff x="749808" y="3808476"/>
            <a:chExt cx="8102600" cy="2091055"/>
          </a:xfrm>
        </p:grpSpPr>
        <p:sp>
          <p:nvSpPr>
            <p:cNvPr id="7" name="object 7"/>
            <p:cNvSpPr/>
            <p:nvPr/>
          </p:nvSpPr>
          <p:spPr>
            <a:xfrm>
              <a:off x="762381" y="3821049"/>
              <a:ext cx="8077200" cy="2066289"/>
            </a:xfrm>
            <a:custGeom>
              <a:avLst/>
              <a:gdLst/>
              <a:ahLst/>
              <a:cxnLst/>
              <a:rect l="l" t="t" r="r" b="b"/>
              <a:pathLst>
                <a:path w="8077200" h="2066289">
                  <a:moveTo>
                    <a:pt x="7732903" y="0"/>
                  </a:moveTo>
                  <a:lnTo>
                    <a:pt x="344309" y="0"/>
                  </a:lnTo>
                  <a:lnTo>
                    <a:pt x="297588" y="3143"/>
                  </a:lnTo>
                  <a:lnTo>
                    <a:pt x="252778" y="12300"/>
                  </a:lnTo>
                  <a:lnTo>
                    <a:pt x="210288" y="27060"/>
                  </a:lnTo>
                  <a:lnTo>
                    <a:pt x="170529" y="47013"/>
                  </a:lnTo>
                  <a:lnTo>
                    <a:pt x="133912" y="71748"/>
                  </a:lnTo>
                  <a:lnTo>
                    <a:pt x="100845" y="100853"/>
                  </a:lnTo>
                  <a:lnTo>
                    <a:pt x="71741" y="133920"/>
                  </a:lnTo>
                  <a:lnTo>
                    <a:pt x="47008" y="170537"/>
                  </a:lnTo>
                  <a:lnTo>
                    <a:pt x="27057" y="210294"/>
                  </a:lnTo>
                  <a:lnTo>
                    <a:pt x="12299" y="252779"/>
                  </a:lnTo>
                  <a:lnTo>
                    <a:pt x="3143" y="297584"/>
                  </a:lnTo>
                  <a:lnTo>
                    <a:pt x="0" y="344296"/>
                  </a:lnTo>
                  <a:lnTo>
                    <a:pt x="0" y="1721485"/>
                  </a:lnTo>
                  <a:lnTo>
                    <a:pt x="3143" y="1768202"/>
                  </a:lnTo>
                  <a:lnTo>
                    <a:pt x="12299" y="1813010"/>
                  </a:lnTo>
                  <a:lnTo>
                    <a:pt x="27057" y="1855498"/>
                  </a:lnTo>
                  <a:lnTo>
                    <a:pt x="47008" y="1895255"/>
                  </a:lnTo>
                  <a:lnTo>
                    <a:pt x="71741" y="1931872"/>
                  </a:lnTo>
                  <a:lnTo>
                    <a:pt x="100845" y="1964937"/>
                  </a:lnTo>
                  <a:lnTo>
                    <a:pt x="133912" y="1994041"/>
                  </a:lnTo>
                  <a:lnTo>
                    <a:pt x="170529" y="2018774"/>
                  </a:lnTo>
                  <a:lnTo>
                    <a:pt x="210288" y="2038724"/>
                  </a:lnTo>
                  <a:lnTo>
                    <a:pt x="252778" y="2053482"/>
                  </a:lnTo>
                  <a:lnTo>
                    <a:pt x="297588" y="2062638"/>
                  </a:lnTo>
                  <a:lnTo>
                    <a:pt x="344309" y="2065782"/>
                  </a:lnTo>
                  <a:lnTo>
                    <a:pt x="7732903" y="2065782"/>
                  </a:lnTo>
                  <a:lnTo>
                    <a:pt x="7779615" y="2062638"/>
                  </a:lnTo>
                  <a:lnTo>
                    <a:pt x="7824420" y="2053482"/>
                  </a:lnTo>
                  <a:lnTo>
                    <a:pt x="7866905" y="2038724"/>
                  </a:lnTo>
                  <a:lnTo>
                    <a:pt x="7906662" y="2018774"/>
                  </a:lnTo>
                  <a:lnTo>
                    <a:pt x="7943279" y="1994041"/>
                  </a:lnTo>
                  <a:lnTo>
                    <a:pt x="7976346" y="1964937"/>
                  </a:lnTo>
                  <a:lnTo>
                    <a:pt x="8005451" y="1931872"/>
                  </a:lnTo>
                  <a:lnTo>
                    <a:pt x="8030186" y="1895255"/>
                  </a:lnTo>
                  <a:lnTo>
                    <a:pt x="8050139" y="1855498"/>
                  </a:lnTo>
                  <a:lnTo>
                    <a:pt x="8064899" y="1813010"/>
                  </a:lnTo>
                  <a:lnTo>
                    <a:pt x="8074056" y="1768202"/>
                  </a:lnTo>
                  <a:lnTo>
                    <a:pt x="8077200" y="1721485"/>
                  </a:lnTo>
                  <a:lnTo>
                    <a:pt x="8077200" y="344296"/>
                  </a:lnTo>
                  <a:lnTo>
                    <a:pt x="8074056" y="297584"/>
                  </a:lnTo>
                  <a:lnTo>
                    <a:pt x="8064899" y="252779"/>
                  </a:lnTo>
                  <a:lnTo>
                    <a:pt x="8050139" y="210294"/>
                  </a:lnTo>
                  <a:lnTo>
                    <a:pt x="8030186" y="170537"/>
                  </a:lnTo>
                  <a:lnTo>
                    <a:pt x="8005451" y="133920"/>
                  </a:lnTo>
                  <a:lnTo>
                    <a:pt x="7976346" y="100853"/>
                  </a:lnTo>
                  <a:lnTo>
                    <a:pt x="7943279" y="71748"/>
                  </a:lnTo>
                  <a:lnTo>
                    <a:pt x="7906662" y="47013"/>
                  </a:lnTo>
                  <a:lnTo>
                    <a:pt x="7866905" y="27060"/>
                  </a:lnTo>
                  <a:lnTo>
                    <a:pt x="7824420" y="12300"/>
                  </a:lnTo>
                  <a:lnTo>
                    <a:pt x="7779615" y="3143"/>
                  </a:lnTo>
                  <a:lnTo>
                    <a:pt x="773290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381" y="3821049"/>
              <a:ext cx="8077200" cy="2066289"/>
            </a:xfrm>
            <a:custGeom>
              <a:avLst/>
              <a:gdLst/>
              <a:ahLst/>
              <a:cxnLst/>
              <a:rect l="l" t="t" r="r" b="b"/>
              <a:pathLst>
                <a:path w="8077200" h="2066289">
                  <a:moveTo>
                    <a:pt x="0" y="344296"/>
                  </a:moveTo>
                  <a:lnTo>
                    <a:pt x="3143" y="297584"/>
                  </a:lnTo>
                  <a:lnTo>
                    <a:pt x="12299" y="252779"/>
                  </a:lnTo>
                  <a:lnTo>
                    <a:pt x="27057" y="210294"/>
                  </a:lnTo>
                  <a:lnTo>
                    <a:pt x="47008" y="170537"/>
                  </a:lnTo>
                  <a:lnTo>
                    <a:pt x="71741" y="133920"/>
                  </a:lnTo>
                  <a:lnTo>
                    <a:pt x="100845" y="100853"/>
                  </a:lnTo>
                  <a:lnTo>
                    <a:pt x="133912" y="71748"/>
                  </a:lnTo>
                  <a:lnTo>
                    <a:pt x="170529" y="47013"/>
                  </a:lnTo>
                  <a:lnTo>
                    <a:pt x="210288" y="27060"/>
                  </a:lnTo>
                  <a:lnTo>
                    <a:pt x="252778" y="12300"/>
                  </a:lnTo>
                  <a:lnTo>
                    <a:pt x="297588" y="3143"/>
                  </a:lnTo>
                  <a:lnTo>
                    <a:pt x="344309" y="0"/>
                  </a:lnTo>
                  <a:lnTo>
                    <a:pt x="7732903" y="0"/>
                  </a:lnTo>
                  <a:lnTo>
                    <a:pt x="7779615" y="3143"/>
                  </a:lnTo>
                  <a:lnTo>
                    <a:pt x="7824420" y="12300"/>
                  </a:lnTo>
                  <a:lnTo>
                    <a:pt x="7866905" y="27060"/>
                  </a:lnTo>
                  <a:lnTo>
                    <a:pt x="7906662" y="47013"/>
                  </a:lnTo>
                  <a:lnTo>
                    <a:pt x="7943279" y="71748"/>
                  </a:lnTo>
                  <a:lnTo>
                    <a:pt x="7976346" y="100853"/>
                  </a:lnTo>
                  <a:lnTo>
                    <a:pt x="8005451" y="133920"/>
                  </a:lnTo>
                  <a:lnTo>
                    <a:pt x="8030186" y="170537"/>
                  </a:lnTo>
                  <a:lnTo>
                    <a:pt x="8050139" y="210294"/>
                  </a:lnTo>
                  <a:lnTo>
                    <a:pt x="8064899" y="252779"/>
                  </a:lnTo>
                  <a:lnTo>
                    <a:pt x="8074056" y="297584"/>
                  </a:lnTo>
                  <a:lnTo>
                    <a:pt x="8077200" y="344296"/>
                  </a:lnTo>
                  <a:lnTo>
                    <a:pt x="8077200" y="1721485"/>
                  </a:lnTo>
                  <a:lnTo>
                    <a:pt x="8074056" y="1768202"/>
                  </a:lnTo>
                  <a:lnTo>
                    <a:pt x="8064899" y="1813010"/>
                  </a:lnTo>
                  <a:lnTo>
                    <a:pt x="8050139" y="1855498"/>
                  </a:lnTo>
                  <a:lnTo>
                    <a:pt x="8030186" y="1895255"/>
                  </a:lnTo>
                  <a:lnTo>
                    <a:pt x="8005451" y="1931872"/>
                  </a:lnTo>
                  <a:lnTo>
                    <a:pt x="7976346" y="1964937"/>
                  </a:lnTo>
                  <a:lnTo>
                    <a:pt x="7943279" y="1994041"/>
                  </a:lnTo>
                  <a:lnTo>
                    <a:pt x="7906662" y="2018774"/>
                  </a:lnTo>
                  <a:lnTo>
                    <a:pt x="7866905" y="2038724"/>
                  </a:lnTo>
                  <a:lnTo>
                    <a:pt x="7824420" y="2053482"/>
                  </a:lnTo>
                  <a:lnTo>
                    <a:pt x="7779615" y="2062638"/>
                  </a:lnTo>
                  <a:lnTo>
                    <a:pt x="7732903" y="2065782"/>
                  </a:lnTo>
                  <a:lnTo>
                    <a:pt x="344309" y="2065782"/>
                  </a:lnTo>
                  <a:lnTo>
                    <a:pt x="297588" y="2062638"/>
                  </a:lnTo>
                  <a:lnTo>
                    <a:pt x="252778" y="2053482"/>
                  </a:lnTo>
                  <a:lnTo>
                    <a:pt x="210288" y="2038724"/>
                  </a:lnTo>
                  <a:lnTo>
                    <a:pt x="170529" y="2018774"/>
                  </a:lnTo>
                  <a:lnTo>
                    <a:pt x="133912" y="1994041"/>
                  </a:lnTo>
                  <a:lnTo>
                    <a:pt x="100845" y="1964937"/>
                  </a:lnTo>
                  <a:lnTo>
                    <a:pt x="71741" y="1931872"/>
                  </a:lnTo>
                  <a:lnTo>
                    <a:pt x="47008" y="1895255"/>
                  </a:lnTo>
                  <a:lnTo>
                    <a:pt x="27057" y="1855498"/>
                  </a:lnTo>
                  <a:lnTo>
                    <a:pt x="12299" y="1813010"/>
                  </a:lnTo>
                  <a:lnTo>
                    <a:pt x="3143" y="1768202"/>
                  </a:lnTo>
                  <a:lnTo>
                    <a:pt x="0" y="1721485"/>
                  </a:lnTo>
                  <a:lnTo>
                    <a:pt x="0" y="3442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8258" y="2150110"/>
            <a:ext cx="6705600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solidFill>
                  <a:srgbClr val="FFFFFF"/>
                </a:solidFill>
                <a:latin typeface="Calibri"/>
                <a:cs typeface="Calibri"/>
              </a:rPr>
              <a:t>Một</a:t>
            </a:r>
            <a:r>
              <a:rPr sz="5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số</a:t>
            </a:r>
            <a:r>
              <a:rPr sz="5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dirty="0">
                <a:solidFill>
                  <a:srgbClr val="FFFFFF"/>
                </a:solidFill>
                <a:latin typeface="Calibri"/>
                <a:cs typeface="Calibri"/>
              </a:rPr>
              <a:t>khái</a:t>
            </a:r>
            <a:r>
              <a:rPr sz="5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niệm</a:t>
            </a:r>
            <a:r>
              <a:rPr sz="5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5200" dirty="0">
                <a:solidFill>
                  <a:srgbClr val="FFFFFF"/>
                </a:solidFill>
                <a:latin typeface="Arial"/>
                <a:cs typeface="Arial"/>
              </a:rPr>
              <a:t>ơ</a:t>
            </a:r>
            <a:r>
              <a:rPr sz="52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bản</a:t>
            </a:r>
            <a:endParaRPr sz="5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300">
              <a:latin typeface="Calibri"/>
              <a:cs typeface="Calibri"/>
            </a:endParaRPr>
          </a:p>
          <a:p>
            <a:pPr marL="12700" marR="709930">
              <a:lnSpc>
                <a:spcPts val="5720"/>
              </a:lnSpc>
            </a:pPr>
            <a:r>
              <a:rPr sz="5200" spc="-100" dirty="0">
                <a:solidFill>
                  <a:srgbClr val="FFFFFF"/>
                </a:solidFill>
                <a:latin typeface="Calibri"/>
                <a:cs typeface="Calibri"/>
              </a:rPr>
              <a:t>Vấn</a:t>
            </a:r>
            <a:r>
              <a:rPr sz="5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ề</a:t>
            </a:r>
            <a:r>
              <a:rPr sz="5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dirty="0">
                <a:solidFill>
                  <a:srgbClr val="FFFFFF"/>
                </a:solidFill>
                <a:latin typeface="Calibri"/>
                <a:cs typeface="Calibri"/>
              </a:rPr>
              <a:t>chia</a:t>
            </a:r>
            <a:r>
              <a:rPr sz="5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sẻ</a:t>
            </a:r>
            <a:r>
              <a:rPr sz="5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10" dirty="0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dirty="0">
                <a:solidFill>
                  <a:srgbClr val="FFFFFF"/>
                </a:solidFill>
                <a:latin typeface="Calibri"/>
                <a:cs typeface="Calibri"/>
              </a:rPr>
              <a:t>thức </a:t>
            </a:r>
            <a:r>
              <a:rPr sz="5200" spc="-1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20" dirty="0">
                <a:solidFill>
                  <a:srgbClr val="FFFFFF"/>
                </a:solidFill>
                <a:latin typeface="Calibri"/>
                <a:cs typeface="Calibri"/>
              </a:rPr>
              <a:t>trong 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doanh</a:t>
            </a:r>
            <a:r>
              <a:rPr sz="5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nghiệp</a:t>
            </a:r>
            <a:endParaRPr sz="5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9289"/>
            <a:ext cx="5737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Một</a:t>
            </a:r>
            <a:r>
              <a:rPr sz="4400" spc="-15" dirty="0"/>
              <a:t> </a:t>
            </a:r>
            <a:r>
              <a:rPr sz="4400" spc="-5" dirty="0"/>
              <a:t>số</a:t>
            </a:r>
            <a:r>
              <a:rPr sz="4400" spc="-15" dirty="0"/>
              <a:t> </a:t>
            </a:r>
            <a:r>
              <a:rPr sz="4400" spc="-5" dirty="0"/>
              <a:t>khái</a:t>
            </a:r>
            <a:r>
              <a:rPr sz="4400" spc="10" dirty="0"/>
              <a:t> </a:t>
            </a:r>
            <a:r>
              <a:rPr sz="4400" spc="-5" dirty="0"/>
              <a:t>niệm </a:t>
            </a:r>
            <a:r>
              <a:rPr sz="4400" spc="-10" dirty="0"/>
              <a:t>c</a:t>
            </a:r>
            <a:r>
              <a:rPr sz="4400" spc="-10" dirty="0">
                <a:latin typeface="Times New Roman"/>
                <a:cs typeface="Times New Roman"/>
              </a:rPr>
              <a:t>ơ</a:t>
            </a:r>
            <a:r>
              <a:rPr sz="4400" spc="-114" dirty="0">
                <a:latin typeface="Times New Roman"/>
                <a:cs typeface="Times New Roman"/>
              </a:rPr>
              <a:t> </a:t>
            </a:r>
            <a:r>
              <a:rPr sz="4400" spc="-5" dirty="0"/>
              <a:t>bản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73365" cy="4750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35" dirty="0">
                <a:latin typeface="Arial"/>
                <a:cs typeface="Arial"/>
              </a:rPr>
              <a:t>Tri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thức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(knowledge): được hiểu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là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chuyên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môn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 kỹ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năng có </a:t>
            </a:r>
            <a:r>
              <a:rPr sz="2500" spc="-5" dirty="0">
                <a:latin typeface="Arial"/>
                <a:cs typeface="Arial"/>
              </a:rPr>
              <a:t>được </a:t>
            </a:r>
            <a:r>
              <a:rPr sz="2500" dirty="0">
                <a:latin typeface="Arial"/>
                <a:cs typeface="Arial"/>
              </a:rPr>
              <a:t>của một </a:t>
            </a:r>
            <a:r>
              <a:rPr sz="2500" spc="-5" dirty="0">
                <a:latin typeface="Arial"/>
                <a:cs typeface="Arial"/>
              </a:rPr>
              <a:t>người qua </a:t>
            </a:r>
            <a:r>
              <a:rPr sz="2500" dirty="0">
                <a:latin typeface="Arial"/>
                <a:cs typeface="Arial"/>
              </a:rPr>
              <a:t>kinh </a:t>
            </a:r>
            <a:r>
              <a:rPr sz="2500" spc="-10" dirty="0">
                <a:latin typeface="Arial"/>
                <a:cs typeface="Arial"/>
              </a:rPr>
              <a:t>nghiệm </a:t>
            </a:r>
            <a:r>
              <a:rPr sz="2500" dirty="0">
                <a:latin typeface="Arial"/>
                <a:cs typeface="Arial"/>
              </a:rPr>
              <a:t>thực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tế và đào tạo. </a:t>
            </a:r>
            <a:r>
              <a:rPr sz="2500" spc="-35" dirty="0">
                <a:latin typeface="Arial"/>
                <a:cs typeface="Arial"/>
              </a:rPr>
              <a:t>Tri </a:t>
            </a:r>
            <a:r>
              <a:rPr sz="2500" dirty="0">
                <a:latin typeface="Arial"/>
                <a:cs typeface="Arial"/>
              </a:rPr>
              <a:t>thức </a:t>
            </a:r>
            <a:r>
              <a:rPr sz="2500" spc="-5" dirty="0">
                <a:latin typeface="Arial"/>
                <a:cs typeface="Arial"/>
              </a:rPr>
              <a:t>được </a:t>
            </a:r>
            <a:r>
              <a:rPr sz="2500" dirty="0">
                <a:latin typeface="Arial"/>
                <a:cs typeface="Arial"/>
              </a:rPr>
              <a:t>thể </a:t>
            </a:r>
            <a:r>
              <a:rPr sz="2500" spc="-5" dirty="0">
                <a:latin typeface="Arial"/>
                <a:cs typeface="Arial"/>
              </a:rPr>
              <a:t>hiện như </a:t>
            </a:r>
            <a:r>
              <a:rPr sz="2500" dirty="0">
                <a:latin typeface="Arial"/>
                <a:cs typeface="Arial"/>
              </a:rPr>
              <a:t>một mô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hình </a:t>
            </a:r>
            <a:r>
              <a:rPr sz="2500" dirty="0">
                <a:latin typeface="Arial"/>
                <a:cs typeface="Arial"/>
              </a:rPr>
              <a:t>tình </a:t>
            </a:r>
            <a:r>
              <a:rPr sz="2500" spc="-5" dirty="0">
                <a:latin typeface="Arial"/>
                <a:cs typeface="Arial"/>
              </a:rPr>
              <a:t>huống </a:t>
            </a:r>
            <a:r>
              <a:rPr sz="2500" dirty="0">
                <a:latin typeface="Arial"/>
                <a:cs typeface="Arial"/>
              </a:rPr>
              <a:t>trong trí não con </a:t>
            </a:r>
            <a:r>
              <a:rPr sz="2500" spc="-5" dirty="0">
                <a:latin typeface="Arial"/>
                <a:cs typeface="Arial"/>
              </a:rPr>
              <a:t>người, được </a:t>
            </a:r>
            <a:r>
              <a:rPr sz="2500" dirty="0">
                <a:latin typeface="Arial"/>
                <a:cs typeface="Arial"/>
              </a:rPr>
              <a:t>dùng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để thực </a:t>
            </a:r>
            <a:r>
              <a:rPr sz="2500" spc="-5" dirty="0">
                <a:latin typeface="Arial"/>
                <a:cs typeface="Arial"/>
              </a:rPr>
              <a:t>hiện </a:t>
            </a:r>
            <a:r>
              <a:rPr sz="2500" dirty="0">
                <a:latin typeface="Arial"/>
                <a:cs typeface="Arial"/>
              </a:rPr>
              <a:t>một công việc nào đó </a:t>
            </a:r>
            <a:r>
              <a:rPr sz="2500" spc="-5" dirty="0">
                <a:latin typeface="Arial"/>
                <a:cs typeface="Arial"/>
              </a:rPr>
              <a:t>hoặc </a:t>
            </a:r>
            <a:r>
              <a:rPr sz="2500" dirty="0">
                <a:latin typeface="Arial"/>
                <a:cs typeface="Arial"/>
              </a:rPr>
              <a:t>để ra </a:t>
            </a:r>
            <a:r>
              <a:rPr sz="2500" spc="-5" dirty="0">
                <a:latin typeface="Arial"/>
                <a:cs typeface="Arial"/>
              </a:rPr>
              <a:t>quyết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định. Những </a:t>
            </a:r>
            <a:r>
              <a:rPr sz="2500" dirty="0">
                <a:latin typeface="Arial"/>
                <a:cs typeface="Arial"/>
              </a:rPr>
              <a:t>cách thực </a:t>
            </a:r>
            <a:r>
              <a:rPr sz="2500" spc="-5" dirty="0">
                <a:latin typeface="Arial"/>
                <a:cs typeface="Arial"/>
              </a:rPr>
              <a:t>hiện hoặc </a:t>
            </a:r>
            <a:r>
              <a:rPr sz="2500" dirty="0">
                <a:latin typeface="Arial"/>
                <a:cs typeface="Arial"/>
              </a:rPr>
              <a:t>ra QĐ có thể có cả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trường hợp </a:t>
            </a:r>
            <a:r>
              <a:rPr sz="2500" dirty="0">
                <a:latin typeface="Arial"/>
                <a:cs typeface="Arial"/>
              </a:rPr>
              <a:t>sai cũng </a:t>
            </a:r>
            <a:r>
              <a:rPr sz="2500" spc="-5" dirty="0">
                <a:latin typeface="Arial"/>
                <a:cs typeface="Arial"/>
              </a:rPr>
              <a:t>được </a:t>
            </a:r>
            <a:r>
              <a:rPr sz="2500" dirty="0">
                <a:latin typeface="Arial"/>
                <a:cs typeface="Arial"/>
              </a:rPr>
              <a:t>lưu trữ trong </a:t>
            </a:r>
            <a:r>
              <a:rPr sz="2500" spc="-5" dirty="0">
                <a:latin typeface="Arial"/>
                <a:cs typeface="Arial"/>
              </a:rPr>
              <a:t>bộ nhớ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con </a:t>
            </a:r>
            <a:r>
              <a:rPr sz="2500" spc="-5" dirty="0">
                <a:latin typeface="Arial"/>
                <a:cs typeface="Arial"/>
              </a:rPr>
              <a:t>người </a:t>
            </a:r>
            <a:r>
              <a:rPr sz="2500" dirty="0">
                <a:latin typeface="Arial"/>
                <a:cs typeface="Arial"/>
              </a:rPr>
              <a:t>và đó chính </a:t>
            </a:r>
            <a:r>
              <a:rPr sz="2500" spc="-5" dirty="0">
                <a:latin typeface="Arial"/>
                <a:cs typeface="Arial"/>
              </a:rPr>
              <a:t>là </a:t>
            </a:r>
            <a:r>
              <a:rPr sz="2500" dirty="0">
                <a:latin typeface="Arial"/>
                <a:cs typeface="Arial"/>
              </a:rPr>
              <a:t>việc </a:t>
            </a:r>
            <a:r>
              <a:rPr sz="2500" spc="-5" dirty="0">
                <a:latin typeface="Arial"/>
                <a:cs typeface="Arial"/>
              </a:rPr>
              <a:t>học qua lỗi lầm </a:t>
            </a:r>
            <a:r>
              <a:rPr sz="2500" dirty="0">
                <a:latin typeface="Arial"/>
                <a:cs typeface="Arial"/>
              </a:rPr>
              <a:t> (Learning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by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Mistakes).</a:t>
            </a:r>
            <a:endParaRPr sz="2500">
              <a:latin typeface="Arial"/>
              <a:cs typeface="Arial"/>
            </a:endParaRPr>
          </a:p>
          <a:p>
            <a:pPr marL="355600" marR="126364" indent="-342900">
              <a:lnSpc>
                <a:spcPts val="24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Thông minh </a:t>
            </a:r>
            <a:r>
              <a:rPr sz="2500" spc="-5" dirty="0">
                <a:latin typeface="Arial"/>
                <a:cs typeface="Arial"/>
              </a:rPr>
              <a:t>(Intelligent) là những nguyên </a:t>
            </a:r>
            <a:r>
              <a:rPr sz="2500" dirty="0">
                <a:latin typeface="Arial"/>
                <a:cs typeface="Arial"/>
              </a:rPr>
              <a:t>tắc </a:t>
            </a:r>
            <a:r>
              <a:rPr sz="2500" spc="-5" dirty="0">
                <a:latin typeface="Arial"/>
                <a:cs typeface="Arial"/>
              </a:rPr>
              <a:t>suy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luận, nguyên </a:t>
            </a:r>
            <a:r>
              <a:rPr sz="2500" dirty="0">
                <a:latin typeface="Arial"/>
                <a:cs typeface="Arial"/>
              </a:rPr>
              <a:t>tắc tìm ra </a:t>
            </a:r>
            <a:r>
              <a:rPr sz="2500" spc="-5" dirty="0">
                <a:latin typeface="Arial"/>
                <a:cs typeface="Arial"/>
              </a:rPr>
              <a:t>giải pháp </a:t>
            </a:r>
            <a:r>
              <a:rPr sz="2500" dirty="0">
                <a:latin typeface="Arial"/>
                <a:cs typeface="Arial"/>
              </a:rPr>
              <a:t>tối </a:t>
            </a:r>
            <a:r>
              <a:rPr sz="2500" spc="-5" dirty="0">
                <a:latin typeface="Arial"/>
                <a:cs typeface="Arial"/>
              </a:rPr>
              <a:t>ưu </a:t>
            </a:r>
            <a:r>
              <a:rPr sz="2500" dirty="0">
                <a:latin typeface="Arial"/>
                <a:cs typeface="Arial"/>
              </a:rPr>
              <a:t>theo một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nghĩa nào đó, trong một tập ràng </a:t>
            </a:r>
            <a:r>
              <a:rPr sz="2500" spc="-5" dirty="0">
                <a:latin typeface="Arial"/>
                <a:cs typeface="Arial"/>
              </a:rPr>
              <a:t>buộc </a:t>
            </a:r>
            <a:r>
              <a:rPr sz="2500" dirty="0">
                <a:latin typeface="Arial"/>
                <a:cs typeface="Arial"/>
              </a:rPr>
              <a:t>nào đó dựa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trên </a:t>
            </a:r>
            <a:r>
              <a:rPr sz="2500" spc="-5" dirty="0">
                <a:latin typeface="Arial"/>
                <a:cs typeface="Arial"/>
              </a:rPr>
              <a:t>những </a:t>
            </a:r>
            <a:r>
              <a:rPr sz="2500" dirty="0">
                <a:latin typeface="Arial"/>
                <a:cs typeface="Arial"/>
              </a:rPr>
              <a:t>tri thức, thông tin và </a:t>
            </a:r>
            <a:r>
              <a:rPr sz="2500" spc="-5" dirty="0">
                <a:latin typeface="Arial"/>
                <a:cs typeface="Arial"/>
              </a:rPr>
              <a:t>dữ liệu </a:t>
            </a:r>
            <a:r>
              <a:rPr sz="2500" dirty="0">
                <a:latin typeface="Arial"/>
                <a:cs typeface="Arial"/>
              </a:rPr>
              <a:t>có </a:t>
            </a:r>
            <a:r>
              <a:rPr sz="2500" spc="-5" dirty="0">
                <a:latin typeface="Arial"/>
                <a:cs typeface="Arial"/>
              </a:rPr>
              <a:t>được. </a:t>
            </a:r>
            <a:r>
              <a:rPr sz="2500" dirty="0">
                <a:latin typeface="Arial"/>
                <a:cs typeface="Arial"/>
              </a:rPr>
              <a:t>Sự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thông minh hàm ý thiên về </a:t>
            </a:r>
            <a:r>
              <a:rPr sz="2500" spc="-5" dirty="0">
                <a:latin typeface="Arial"/>
                <a:cs typeface="Arial"/>
              </a:rPr>
              <a:t>phương pháp </a:t>
            </a:r>
            <a:r>
              <a:rPr sz="2500" dirty="0">
                <a:latin typeface="Arial"/>
                <a:cs typeface="Arial"/>
              </a:rPr>
              <a:t>xử </a:t>
            </a:r>
            <a:r>
              <a:rPr sz="2500" spc="-5" dirty="0">
                <a:latin typeface="Arial"/>
                <a:cs typeface="Arial"/>
              </a:rPr>
              <a:t>lý </a:t>
            </a:r>
            <a:r>
              <a:rPr sz="2500" dirty="0">
                <a:latin typeface="Arial"/>
                <a:cs typeface="Arial"/>
              </a:rPr>
              <a:t>và kỹ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năng </a:t>
            </a:r>
            <a:r>
              <a:rPr sz="2500" dirty="0">
                <a:latin typeface="Arial"/>
                <a:cs typeface="Arial"/>
              </a:rPr>
              <a:t>xử </a:t>
            </a:r>
            <a:r>
              <a:rPr sz="2500" spc="-5" dirty="0">
                <a:latin typeface="Arial"/>
                <a:cs typeface="Arial"/>
              </a:rPr>
              <a:t>lý </a:t>
            </a:r>
            <a:r>
              <a:rPr sz="2500" dirty="0">
                <a:latin typeface="Arial"/>
                <a:cs typeface="Arial"/>
              </a:rPr>
              <a:t>thông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tin.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394461"/>
            <a:ext cx="763333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5" dirty="0"/>
              <a:t>khái</a:t>
            </a:r>
            <a:r>
              <a:rPr spc="-10" dirty="0"/>
              <a:t> </a:t>
            </a:r>
            <a:r>
              <a:rPr dirty="0"/>
              <a:t>niệm</a:t>
            </a:r>
            <a:r>
              <a:rPr spc="-15" dirty="0"/>
              <a:t> </a:t>
            </a:r>
            <a:r>
              <a:rPr dirty="0"/>
              <a:t>liên</a:t>
            </a:r>
            <a:r>
              <a:rPr spc="-10" dirty="0"/>
              <a:t> </a:t>
            </a:r>
            <a:r>
              <a:rPr dirty="0"/>
              <a:t>quan</a:t>
            </a:r>
            <a:r>
              <a:rPr spc="-25" dirty="0"/>
              <a:t> </a:t>
            </a:r>
            <a:r>
              <a:rPr spc="-5" dirty="0">
                <a:latin typeface="Times New Roman"/>
                <a:cs typeface="Times New Roman"/>
              </a:rPr>
              <a:t>đến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tri</a:t>
            </a:r>
            <a:r>
              <a:rPr spc="-10" dirty="0"/>
              <a:t> </a:t>
            </a:r>
            <a:r>
              <a:rPr dirty="0"/>
              <a:t>thức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874" y="1542796"/>
            <a:ext cx="133985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Sựcphụ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thuộc  v</a:t>
            </a:r>
            <a:r>
              <a:rPr sz="1800" b="1" dirty="0">
                <a:latin typeface="Arial"/>
                <a:cs typeface="Arial"/>
              </a:rPr>
              <a:t>ă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cảnh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6014" y="2376677"/>
            <a:ext cx="5413375" cy="3672204"/>
            <a:chOff x="1636014" y="2376677"/>
            <a:chExt cx="5413375" cy="36722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014" y="2376677"/>
              <a:ext cx="422148" cy="34739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61509" y="2564764"/>
              <a:ext cx="171450" cy="3221990"/>
            </a:xfrm>
            <a:custGeom>
              <a:avLst/>
              <a:gdLst/>
              <a:ahLst/>
              <a:cxnLst/>
              <a:rect l="l" t="t" r="r" b="b"/>
              <a:pathLst>
                <a:path w="171450" h="3221990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3221723"/>
                  </a:lnTo>
                  <a:lnTo>
                    <a:pt x="104628" y="3221723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3221990">
                  <a:moveTo>
                    <a:pt x="85578" y="0"/>
                  </a:moveTo>
                  <a:lnTo>
                    <a:pt x="2393" y="142494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6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171450" h="3221990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6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4"/>
                  </a:lnTo>
                  <a:lnTo>
                    <a:pt x="107671" y="37846"/>
                  </a:lnTo>
                  <a:close/>
                </a:path>
                <a:path w="171450" h="3221990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171450" h="3221990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3221990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5940" y="5626607"/>
              <a:ext cx="5243321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46961" y="5728464"/>
              <a:ext cx="4991735" cy="171450"/>
            </a:xfrm>
            <a:custGeom>
              <a:avLst/>
              <a:gdLst/>
              <a:ahLst/>
              <a:cxnLst/>
              <a:rect l="l" t="t" r="r" b="b"/>
              <a:pathLst>
                <a:path w="4991734" h="171450">
                  <a:moveTo>
                    <a:pt x="4882913" y="104855"/>
                  </a:moveTo>
                  <a:lnTo>
                    <a:pt x="4829302" y="135722"/>
                  </a:lnTo>
                  <a:lnTo>
                    <a:pt x="4823620" y="140716"/>
                  </a:lnTo>
                  <a:lnTo>
                    <a:pt x="4820427" y="147274"/>
                  </a:lnTo>
                  <a:lnTo>
                    <a:pt x="4819925" y="154558"/>
                  </a:lnTo>
                  <a:lnTo>
                    <a:pt x="4822317" y="161731"/>
                  </a:lnTo>
                  <a:lnTo>
                    <a:pt x="4827295" y="167411"/>
                  </a:lnTo>
                  <a:lnTo>
                    <a:pt x="4833858" y="170623"/>
                  </a:lnTo>
                  <a:lnTo>
                    <a:pt x="4841158" y="171142"/>
                  </a:lnTo>
                  <a:lnTo>
                    <a:pt x="4848352" y="168742"/>
                  </a:lnTo>
                  <a:lnTo>
                    <a:pt x="4958636" y="105255"/>
                  </a:lnTo>
                  <a:lnTo>
                    <a:pt x="4953508" y="105255"/>
                  </a:lnTo>
                  <a:lnTo>
                    <a:pt x="4882913" y="104855"/>
                  </a:lnTo>
                  <a:close/>
                </a:path>
                <a:path w="4991734" h="171450">
                  <a:moveTo>
                    <a:pt x="4915715" y="85970"/>
                  </a:moveTo>
                  <a:lnTo>
                    <a:pt x="4882913" y="104855"/>
                  </a:lnTo>
                  <a:lnTo>
                    <a:pt x="4953508" y="105255"/>
                  </a:lnTo>
                  <a:lnTo>
                    <a:pt x="4953525" y="102600"/>
                  </a:lnTo>
                  <a:lnTo>
                    <a:pt x="4943856" y="102600"/>
                  </a:lnTo>
                  <a:lnTo>
                    <a:pt x="4915715" y="85970"/>
                  </a:lnTo>
                  <a:close/>
                </a:path>
                <a:path w="4991734" h="171450">
                  <a:moveTo>
                    <a:pt x="4842119" y="0"/>
                  </a:moveTo>
                  <a:lnTo>
                    <a:pt x="4834842" y="433"/>
                  </a:lnTo>
                  <a:lnTo>
                    <a:pt x="4828256" y="3570"/>
                  </a:lnTo>
                  <a:lnTo>
                    <a:pt x="4823206" y="9192"/>
                  </a:lnTo>
                  <a:lnTo>
                    <a:pt x="4820721" y="16336"/>
                  </a:lnTo>
                  <a:lnTo>
                    <a:pt x="4821142" y="23625"/>
                  </a:lnTo>
                  <a:lnTo>
                    <a:pt x="4824277" y="30219"/>
                  </a:lnTo>
                  <a:lnTo>
                    <a:pt x="4829937" y="35278"/>
                  </a:lnTo>
                  <a:lnTo>
                    <a:pt x="4883201" y="66755"/>
                  </a:lnTo>
                  <a:lnTo>
                    <a:pt x="4953762" y="67155"/>
                  </a:lnTo>
                  <a:lnTo>
                    <a:pt x="4953508" y="105255"/>
                  </a:lnTo>
                  <a:lnTo>
                    <a:pt x="4958636" y="105255"/>
                  </a:lnTo>
                  <a:lnTo>
                    <a:pt x="4991354" y="86420"/>
                  </a:lnTo>
                  <a:lnTo>
                    <a:pt x="4849241" y="2486"/>
                  </a:lnTo>
                  <a:lnTo>
                    <a:pt x="4842119" y="0"/>
                  </a:lnTo>
                  <a:close/>
                </a:path>
                <a:path w="4991734" h="171450">
                  <a:moveTo>
                    <a:pt x="253" y="39113"/>
                  </a:moveTo>
                  <a:lnTo>
                    <a:pt x="0" y="77213"/>
                  </a:lnTo>
                  <a:lnTo>
                    <a:pt x="4882913" y="104855"/>
                  </a:lnTo>
                  <a:lnTo>
                    <a:pt x="4915715" y="85970"/>
                  </a:lnTo>
                  <a:lnTo>
                    <a:pt x="4883201" y="66755"/>
                  </a:lnTo>
                  <a:lnTo>
                    <a:pt x="253" y="39113"/>
                  </a:lnTo>
                  <a:close/>
                </a:path>
                <a:path w="4991734" h="171450">
                  <a:moveTo>
                    <a:pt x="4943983" y="69695"/>
                  </a:moveTo>
                  <a:lnTo>
                    <a:pt x="4915715" y="85970"/>
                  </a:lnTo>
                  <a:lnTo>
                    <a:pt x="4943856" y="102600"/>
                  </a:lnTo>
                  <a:lnTo>
                    <a:pt x="4943983" y="69695"/>
                  </a:lnTo>
                  <a:close/>
                </a:path>
                <a:path w="4991734" h="171450">
                  <a:moveTo>
                    <a:pt x="4953745" y="69695"/>
                  </a:moveTo>
                  <a:lnTo>
                    <a:pt x="4943983" y="69695"/>
                  </a:lnTo>
                  <a:lnTo>
                    <a:pt x="4943856" y="102600"/>
                  </a:lnTo>
                  <a:lnTo>
                    <a:pt x="4953525" y="102600"/>
                  </a:lnTo>
                  <a:lnTo>
                    <a:pt x="4953745" y="69695"/>
                  </a:lnTo>
                  <a:close/>
                </a:path>
                <a:path w="4991734" h="171450">
                  <a:moveTo>
                    <a:pt x="4883201" y="66755"/>
                  </a:moveTo>
                  <a:lnTo>
                    <a:pt x="4915715" y="85970"/>
                  </a:lnTo>
                  <a:lnTo>
                    <a:pt x="4943983" y="69695"/>
                  </a:lnTo>
                  <a:lnTo>
                    <a:pt x="4953745" y="69695"/>
                  </a:lnTo>
                  <a:lnTo>
                    <a:pt x="4953762" y="67155"/>
                  </a:lnTo>
                  <a:lnTo>
                    <a:pt x="4883201" y="66755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272" y="4622291"/>
              <a:ext cx="1672589" cy="12435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36293" y="4810505"/>
              <a:ext cx="1421130" cy="991869"/>
            </a:xfrm>
            <a:custGeom>
              <a:avLst/>
              <a:gdLst/>
              <a:ahLst/>
              <a:cxnLst/>
              <a:rect l="l" t="t" r="r" b="b"/>
              <a:pathLst>
                <a:path w="1421129" h="991870">
                  <a:moveTo>
                    <a:pt x="1358413" y="43017"/>
                  </a:moveTo>
                  <a:lnTo>
                    <a:pt x="1320680" y="45925"/>
                  </a:lnTo>
                  <a:lnTo>
                    <a:pt x="0" y="960132"/>
                  </a:lnTo>
                  <a:lnTo>
                    <a:pt x="21589" y="991450"/>
                  </a:lnTo>
                  <a:lnTo>
                    <a:pt x="1342465" y="77119"/>
                  </a:lnTo>
                  <a:lnTo>
                    <a:pt x="1358413" y="43017"/>
                  </a:lnTo>
                  <a:close/>
                </a:path>
                <a:path w="1421129" h="991870">
                  <a:moveTo>
                    <a:pt x="1417884" y="5842"/>
                  </a:moveTo>
                  <a:lnTo>
                    <a:pt x="1378584" y="5842"/>
                  </a:lnTo>
                  <a:lnTo>
                    <a:pt x="1400302" y="37084"/>
                  </a:lnTo>
                  <a:lnTo>
                    <a:pt x="1342465" y="77119"/>
                  </a:lnTo>
                  <a:lnTo>
                    <a:pt x="1316227" y="133223"/>
                  </a:lnTo>
                  <a:lnTo>
                    <a:pt x="1314442" y="140585"/>
                  </a:lnTo>
                  <a:lnTo>
                    <a:pt x="1315561" y="147828"/>
                  </a:lnTo>
                  <a:lnTo>
                    <a:pt x="1319299" y="154118"/>
                  </a:lnTo>
                  <a:lnTo>
                    <a:pt x="1325371" y="158623"/>
                  </a:lnTo>
                  <a:lnTo>
                    <a:pt x="1332714" y="160406"/>
                  </a:lnTo>
                  <a:lnTo>
                    <a:pt x="1339913" y="159273"/>
                  </a:lnTo>
                  <a:lnTo>
                    <a:pt x="1346160" y="155497"/>
                  </a:lnTo>
                  <a:lnTo>
                    <a:pt x="1350645" y="149352"/>
                  </a:lnTo>
                  <a:lnTo>
                    <a:pt x="1417884" y="5842"/>
                  </a:lnTo>
                  <a:close/>
                </a:path>
                <a:path w="1421129" h="991870">
                  <a:moveTo>
                    <a:pt x="1383881" y="13462"/>
                  </a:moveTo>
                  <a:lnTo>
                    <a:pt x="1372234" y="13462"/>
                  </a:lnTo>
                  <a:lnTo>
                    <a:pt x="1390904" y="40513"/>
                  </a:lnTo>
                  <a:lnTo>
                    <a:pt x="1358413" y="43017"/>
                  </a:lnTo>
                  <a:lnTo>
                    <a:pt x="1342465" y="77119"/>
                  </a:lnTo>
                  <a:lnTo>
                    <a:pt x="1400302" y="37084"/>
                  </a:lnTo>
                  <a:lnTo>
                    <a:pt x="1383881" y="13462"/>
                  </a:lnTo>
                  <a:close/>
                </a:path>
                <a:path w="1421129" h="991870">
                  <a:moveTo>
                    <a:pt x="1420621" y="0"/>
                  </a:moveTo>
                  <a:lnTo>
                    <a:pt x="1256030" y="12700"/>
                  </a:lnTo>
                  <a:lnTo>
                    <a:pt x="1238504" y="33147"/>
                  </a:lnTo>
                  <a:lnTo>
                    <a:pt x="1240611" y="40457"/>
                  </a:lnTo>
                  <a:lnTo>
                    <a:pt x="1245171" y="46196"/>
                  </a:lnTo>
                  <a:lnTo>
                    <a:pt x="1251541" y="49791"/>
                  </a:lnTo>
                  <a:lnTo>
                    <a:pt x="1259077" y="50673"/>
                  </a:lnTo>
                  <a:lnTo>
                    <a:pt x="1320680" y="45925"/>
                  </a:lnTo>
                  <a:lnTo>
                    <a:pt x="1378584" y="5842"/>
                  </a:lnTo>
                  <a:lnTo>
                    <a:pt x="1417884" y="5842"/>
                  </a:lnTo>
                  <a:lnTo>
                    <a:pt x="1420621" y="0"/>
                  </a:lnTo>
                  <a:close/>
                </a:path>
                <a:path w="1421129" h="991870">
                  <a:moveTo>
                    <a:pt x="1378584" y="5842"/>
                  </a:moveTo>
                  <a:lnTo>
                    <a:pt x="1320680" y="45925"/>
                  </a:lnTo>
                  <a:lnTo>
                    <a:pt x="1358413" y="43017"/>
                  </a:lnTo>
                  <a:lnTo>
                    <a:pt x="1372234" y="13462"/>
                  </a:lnTo>
                  <a:lnTo>
                    <a:pt x="1383881" y="13462"/>
                  </a:lnTo>
                  <a:lnTo>
                    <a:pt x="1378584" y="5842"/>
                  </a:lnTo>
                  <a:close/>
                </a:path>
                <a:path w="1421129" h="991870">
                  <a:moveTo>
                    <a:pt x="1372234" y="13462"/>
                  </a:moveTo>
                  <a:lnTo>
                    <a:pt x="1358413" y="43017"/>
                  </a:lnTo>
                  <a:lnTo>
                    <a:pt x="1390904" y="40513"/>
                  </a:lnTo>
                  <a:lnTo>
                    <a:pt x="1372234" y="13462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1316" y="3605783"/>
              <a:ext cx="1243584" cy="9227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12591" y="3793997"/>
              <a:ext cx="991869" cy="671195"/>
            </a:xfrm>
            <a:custGeom>
              <a:avLst/>
              <a:gdLst/>
              <a:ahLst/>
              <a:cxnLst/>
              <a:rect l="l" t="t" r="r" b="b"/>
              <a:pathLst>
                <a:path w="991870" h="671195">
                  <a:moveTo>
                    <a:pt x="928742" y="41982"/>
                  </a:moveTo>
                  <a:lnTo>
                    <a:pt x="891001" y="44268"/>
                  </a:lnTo>
                  <a:lnTo>
                    <a:pt x="0" y="639063"/>
                  </a:lnTo>
                  <a:lnTo>
                    <a:pt x="21082" y="670687"/>
                  </a:lnTo>
                  <a:lnTo>
                    <a:pt x="912150" y="75966"/>
                  </a:lnTo>
                  <a:lnTo>
                    <a:pt x="928742" y="41982"/>
                  </a:lnTo>
                  <a:close/>
                </a:path>
                <a:path w="991870" h="671195">
                  <a:moveTo>
                    <a:pt x="989261" y="5079"/>
                  </a:moveTo>
                  <a:lnTo>
                    <a:pt x="949706" y="5079"/>
                  </a:lnTo>
                  <a:lnTo>
                    <a:pt x="970788" y="36829"/>
                  </a:lnTo>
                  <a:lnTo>
                    <a:pt x="912150" y="75966"/>
                  </a:lnTo>
                  <a:lnTo>
                    <a:pt x="885063" y="131444"/>
                  </a:lnTo>
                  <a:lnTo>
                    <a:pt x="883181" y="138809"/>
                  </a:lnTo>
                  <a:lnTo>
                    <a:pt x="884205" y="146065"/>
                  </a:lnTo>
                  <a:lnTo>
                    <a:pt x="887849" y="152394"/>
                  </a:lnTo>
                  <a:lnTo>
                    <a:pt x="893826" y="156971"/>
                  </a:lnTo>
                  <a:lnTo>
                    <a:pt x="901172" y="158853"/>
                  </a:lnTo>
                  <a:lnTo>
                    <a:pt x="908399" y="157829"/>
                  </a:lnTo>
                  <a:lnTo>
                    <a:pt x="914721" y="154185"/>
                  </a:lnTo>
                  <a:lnTo>
                    <a:pt x="919353" y="148208"/>
                  </a:lnTo>
                  <a:lnTo>
                    <a:pt x="989261" y="5079"/>
                  </a:lnTo>
                  <a:close/>
                </a:path>
                <a:path w="991870" h="671195">
                  <a:moveTo>
                    <a:pt x="954681" y="12572"/>
                  </a:moveTo>
                  <a:lnTo>
                    <a:pt x="943101" y="12572"/>
                  </a:lnTo>
                  <a:lnTo>
                    <a:pt x="961389" y="40004"/>
                  </a:lnTo>
                  <a:lnTo>
                    <a:pt x="928742" y="41982"/>
                  </a:lnTo>
                  <a:lnTo>
                    <a:pt x="912150" y="75966"/>
                  </a:lnTo>
                  <a:lnTo>
                    <a:pt x="970788" y="36829"/>
                  </a:lnTo>
                  <a:lnTo>
                    <a:pt x="954681" y="12572"/>
                  </a:lnTo>
                  <a:close/>
                </a:path>
                <a:path w="991870" h="671195">
                  <a:moveTo>
                    <a:pt x="991743" y="0"/>
                  </a:moveTo>
                  <a:lnTo>
                    <a:pt x="827024" y="9906"/>
                  </a:lnTo>
                  <a:lnTo>
                    <a:pt x="809117" y="30099"/>
                  </a:lnTo>
                  <a:lnTo>
                    <a:pt x="811057" y="37433"/>
                  </a:lnTo>
                  <a:lnTo>
                    <a:pt x="815498" y="43243"/>
                  </a:lnTo>
                  <a:lnTo>
                    <a:pt x="821797" y="46958"/>
                  </a:lnTo>
                  <a:lnTo>
                    <a:pt x="829310" y="48006"/>
                  </a:lnTo>
                  <a:lnTo>
                    <a:pt x="891001" y="44268"/>
                  </a:lnTo>
                  <a:lnTo>
                    <a:pt x="949706" y="5079"/>
                  </a:lnTo>
                  <a:lnTo>
                    <a:pt x="989261" y="5079"/>
                  </a:lnTo>
                  <a:lnTo>
                    <a:pt x="991743" y="0"/>
                  </a:lnTo>
                  <a:close/>
                </a:path>
                <a:path w="991870" h="671195">
                  <a:moveTo>
                    <a:pt x="949706" y="5079"/>
                  </a:moveTo>
                  <a:lnTo>
                    <a:pt x="891001" y="44268"/>
                  </a:lnTo>
                  <a:lnTo>
                    <a:pt x="928742" y="41982"/>
                  </a:lnTo>
                  <a:lnTo>
                    <a:pt x="943101" y="12572"/>
                  </a:lnTo>
                  <a:lnTo>
                    <a:pt x="954681" y="12572"/>
                  </a:lnTo>
                  <a:lnTo>
                    <a:pt x="949706" y="5079"/>
                  </a:lnTo>
                  <a:close/>
                </a:path>
                <a:path w="991870" h="671195">
                  <a:moveTo>
                    <a:pt x="943101" y="12572"/>
                  </a:moveTo>
                  <a:lnTo>
                    <a:pt x="928742" y="41982"/>
                  </a:lnTo>
                  <a:lnTo>
                    <a:pt x="961389" y="40004"/>
                  </a:lnTo>
                  <a:lnTo>
                    <a:pt x="943101" y="12572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5816" y="2507741"/>
              <a:ext cx="1243584" cy="92278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27091" y="2695955"/>
              <a:ext cx="991869" cy="671195"/>
            </a:xfrm>
            <a:custGeom>
              <a:avLst/>
              <a:gdLst/>
              <a:ahLst/>
              <a:cxnLst/>
              <a:rect l="l" t="t" r="r" b="b"/>
              <a:pathLst>
                <a:path w="991870" h="671195">
                  <a:moveTo>
                    <a:pt x="928742" y="41982"/>
                  </a:moveTo>
                  <a:lnTo>
                    <a:pt x="891001" y="44268"/>
                  </a:lnTo>
                  <a:lnTo>
                    <a:pt x="0" y="639064"/>
                  </a:lnTo>
                  <a:lnTo>
                    <a:pt x="21082" y="670687"/>
                  </a:lnTo>
                  <a:lnTo>
                    <a:pt x="912150" y="75966"/>
                  </a:lnTo>
                  <a:lnTo>
                    <a:pt x="928742" y="41982"/>
                  </a:lnTo>
                  <a:close/>
                </a:path>
                <a:path w="991870" h="671195">
                  <a:moveTo>
                    <a:pt x="989261" y="5080"/>
                  </a:moveTo>
                  <a:lnTo>
                    <a:pt x="949706" y="5080"/>
                  </a:lnTo>
                  <a:lnTo>
                    <a:pt x="970788" y="36830"/>
                  </a:lnTo>
                  <a:lnTo>
                    <a:pt x="912150" y="75966"/>
                  </a:lnTo>
                  <a:lnTo>
                    <a:pt x="885063" y="131445"/>
                  </a:lnTo>
                  <a:lnTo>
                    <a:pt x="883181" y="138809"/>
                  </a:lnTo>
                  <a:lnTo>
                    <a:pt x="884205" y="146065"/>
                  </a:lnTo>
                  <a:lnTo>
                    <a:pt x="887849" y="152394"/>
                  </a:lnTo>
                  <a:lnTo>
                    <a:pt x="893826" y="156972"/>
                  </a:lnTo>
                  <a:lnTo>
                    <a:pt x="901172" y="158853"/>
                  </a:lnTo>
                  <a:lnTo>
                    <a:pt x="908399" y="157829"/>
                  </a:lnTo>
                  <a:lnTo>
                    <a:pt x="914721" y="154185"/>
                  </a:lnTo>
                  <a:lnTo>
                    <a:pt x="919353" y="148209"/>
                  </a:lnTo>
                  <a:lnTo>
                    <a:pt x="989261" y="5080"/>
                  </a:lnTo>
                  <a:close/>
                </a:path>
                <a:path w="991870" h="671195">
                  <a:moveTo>
                    <a:pt x="954681" y="12573"/>
                  </a:moveTo>
                  <a:lnTo>
                    <a:pt x="943101" y="12573"/>
                  </a:lnTo>
                  <a:lnTo>
                    <a:pt x="961389" y="40005"/>
                  </a:lnTo>
                  <a:lnTo>
                    <a:pt x="928742" y="41982"/>
                  </a:lnTo>
                  <a:lnTo>
                    <a:pt x="912150" y="75966"/>
                  </a:lnTo>
                  <a:lnTo>
                    <a:pt x="970788" y="36830"/>
                  </a:lnTo>
                  <a:lnTo>
                    <a:pt x="954681" y="12573"/>
                  </a:lnTo>
                  <a:close/>
                </a:path>
                <a:path w="991870" h="671195">
                  <a:moveTo>
                    <a:pt x="991743" y="0"/>
                  </a:moveTo>
                  <a:lnTo>
                    <a:pt x="827024" y="9906"/>
                  </a:lnTo>
                  <a:lnTo>
                    <a:pt x="809117" y="30099"/>
                  </a:lnTo>
                  <a:lnTo>
                    <a:pt x="811057" y="37433"/>
                  </a:lnTo>
                  <a:lnTo>
                    <a:pt x="815498" y="43243"/>
                  </a:lnTo>
                  <a:lnTo>
                    <a:pt x="821797" y="46958"/>
                  </a:lnTo>
                  <a:lnTo>
                    <a:pt x="829310" y="48006"/>
                  </a:lnTo>
                  <a:lnTo>
                    <a:pt x="891001" y="44268"/>
                  </a:lnTo>
                  <a:lnTo>
                    <a:pt x="949706" y="5080"/>
                  </a:lnTo>
                  <a:lnTo>
                    <a:pt x="989261" y="5080"/>
                  </a:lnTo>
                  <a:lnTo>
                    <a:pt x="991743" y="0"/>
                  </a:lnTo>
                  <a:close/>
                </a:path>
                <a:path w="991870" h="671195">
                  <a:moveTo>
                    <a:pt x="949706" y="5080"/>
                  </a:moveTo>
                  <a:lnTo>
                    <a:pt x="891001" y="44268"/>
                  </a:lnTo>
                  <a:lnTo>
                    <a:pt x="928742" y="41982"/>
                  </a:lnTo>
                  <a:lnTo>
                    <a:pt x="943101" y="12573"/>
                  </a:lnTo>
                  <a:lnTo>
                    <a:pt x="954681" y="12573"/>
                  </a:lnTo>
                  <a:lnTo>
                    <a:pt x="949706" y="5080"/>
                  </a:lnTo>
                  <a:close/>
                </a:path>
                <a:path w="991870" h="671195">
                  <a:moveTo>
                    <a:pt x="943101" y="12573"/>
                  </a:moveTo>
                  <a:lnTo>
                    <a:pt x="928742" y="41982"/>
                  </a:lnTo>
                  <a:lnTo>
                    <a:pt x="961389" y="40005"/>
                  </a:lnTo>
                  <a:lnTo>
                    <a:pt x="943101" y="12573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3640" y="5266181"/>
              <a:ext cx="709422" cy="4221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94788" y="5368817"/>
              <a:ext cx="457834" cy="171450"/>
            </a:xfrm>
            <a:custGeom>
              <a:avLst/>
              <a:gdLst/>
              <a:ahLst/>
              <a:cxnLst/>
              <a:rect l="l" t="t" r="r" b="b"/>
              <a:pathLst>
                <a:path w="457835" h="171450">
                  <a:moveTo>
                    <a:pt x="381526" y="85578"/>
                  </a:moveTo>
                  <a:lnTo>
                    <a:pt x="295529" y="135743"/>
                  </a:lnTo>
                  <a:lnTo>
                    <a:pt x="289921" y="140795"/>
                  </a:lnTo>
                  <a:lnTo>
                    <a:pt x="286766" y="147395"/>
                  </a:lnTo>
                  <a:lnTo>
                    <a:pt x="286277" y="154709"/>
                  </a:lnTo>
                  <a:lnTo>
                    <a:pt x="288670" y="161905"/>
                  </a:lnTo>
                  <a:lnTo>
                    <a:pt x="293723" y="167513"/>
                  </a:lnTo>
                  <a:lnTo>
                    <a:pt x="300323" y="170668"/>
                  </a:lnTo>
                  <a:lnTo>
                    <a:pt x="307637" y="171156"/>
                  </a:lnTo>
                  <a:lnTo>
                    <a:pt x="314832" y="168763"/>
                  </a:lnTo>
                  <a:lnTo>
                    <a:pt x="424694" y="104628"/>
                  </a:lnTo>
                  <a:lnTo>
                    <a:pt x="419481" y="104628"/>
                  </a:lnTo>
                  <a:lnTo>
                    <a:pt x="419481" y="102088"/>
                  </a:lnTo>
                  <a:lnTo>
                    <a:pt x="409829" y="102088"/>
                  </a:lnTo>
                  <a:lnTo>
                    <a:pt x="381526" y="85578"/>
                  </a:lnTo>
                  <a:close/>
                </a:path>
                <a:path w="457835" h="171450">
                  <a:moveTo>
                    <a:pt x="348869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348869" y="104628"/>
                  </a:lnTo>
                  <a:lnTo>
                    <a:pt x="381526" y="85578"/>
                  </a:lnTo>
                  <a:lnTo>
                    <a:pt x="348869" y="66528"/>
                  </a:lnTo>
                  <a:close/>
                </a:path>
                <a:path w="457835" h="171450">
                  <a:moveTo>
                    <a:pt x="424694" y="66528"/>
                  </a:moveTo>
                  <a:lnTo>
                    <a:pt x="419481" y="66528"/>
                  </a:lnTo>
                  <a:lnTo>
                    <a:pt x="419481" y="104628"/>
                  </a:lnTo>
                  <a:lnTo>
                    <a:pt x="424694" y="104628"/>
                  </a:lnTo>
                  <a:lnTo>
                    <a:pt x="457326" y="85578"/>
                  </a:lnTo>
                  <a:lnTo>
                    <a:pt x="424694" y="66528"/>
                  </a:lnTo>
                  <a:close/>
                </a:path>
                <a:path w="457835" h="171450">
                  <a:moveTo>
                    <a:pt x="409829" y="69068"/>
                  </a:moveTo>
                  <a:lnTo>
                    <a:pt x="381526" y="85578"/>
                  </a:lnTo>
                  <a:lnTo>
                    <a:pt x="409829" y="102088"/>
                  </a:lnTo>
                  <a:lnTo>
                    <a:pt x="409829" y="69068"/>
                  </a:lnTo>
                  <a:close/>
                </a:path>
                <a:path w="457835" h="171450">
                  <a:moveTo>
                    <a:pt x="419481" y="69068"/>
                  </a:moveTo>
                  <a:lnTo>
                    <a:pt x="409829" y="69068"/>
                  </a:lnTo>
                  <a:lnTo>
                    <a:pt x="409829" y="102088"/>
                  </a:lnTo>
                  <a:lnTo>
                    <a:pt x="419481" y="102088"/>
                  </a:lnTo>
                  <a:lnTo>
                    <a:pt x="419481" y="69068"/>
                  </a:lnTo>
                  <a:close/>
                </a:path>
                <a:path w="457835" h="171450">
                  <a:moveTo>
                    <a:pt x="307637" y="0"/>
                  </a:moveTo>
                  <a:lnTo>
                    <a:pt x="300323" y="488"/>
                  </a:lnTo>
                  <a:lnTo>
                    <a:pt x="293723" y="3643"/>
                  </a:lnTo>
                  <a:lnTo>
                    <a:pt x="288670" y="9251"/>
                  </a:lnTo>
                  <a:lnTo>
                    <a:pt x="286277" y="16446"/>
                  </a:lnTo>
                  <a:lnTo>
                    <a:pt x="286766" y="23760"/>
                  </a:lnTo>
                  <a:lnTo>
                    <a:pt x="289921" y="30360"/>
                  </a:lnTo>
                  <a:lnTo>
                    <a:pt x="295529" y="35413"/>
                  </a:lnTo>
                  <a:lnTo>
                    <a:pt x="381526" y="85578"/>
                  </a:lnTo>
                  <a:lnTo>
                    <a:pt x="409829" y="69068"/>
                  </a:lnTo>
                  <a:lnTo>
                    <a:pt x="419481" y="69068"/>
                  </a:lnTo>
                  <a:lnTo>
                    <a:pt x="419481" y="66528"/>
                  </a:lnTo>
                  <a:lnTo>
                    <a:pt x="424694" y="66528"/>
                  </a:lnTo>
                  <a:lnTo>
                    <a:pt x="314832" y="2393"/>
                  </a:lnTo>
                  <a:lnTo>
                    <a:pt x="307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1188" y="3957065"/>
              <a:ext cx="592074" cy="4221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12590" y="4070153"/>
              <a:ext cx="339725" cy="170815"/>
            </a:xfrm>
            <a:custGeom>
              <a:avLst/>
              <a:gdLst/>
              <a:ahLst/>
              <a:cxnLst/>
              <a:rect l="l" t="t" r="r" b="b"/>
              <a:pathLst>
                <a:path w="339725" h="170814">
                  <a:moveTo>
                    <a:pt x="306363" y="58743"/>
                  </a:moveTo>
                  <a:lnTo>
                    <a:pt x="300482" y="58743"/>
                  </a:lnTo>
                  <a:lnTo>
                    <a:pt x="303022" y="96716"/>
                  </a:lnTo>
                  <a:lnTo>
                    <a:pt x="232715" y="101530"/>
                  </a:lnTo>
                  <a:lnTo>
                    <a:pt x="181610" y="136213"/>
                  </a:lnTo>
                  <a:lnTo>
                    <a:pt x="176297" y="141646"/>
                  </a:lnTo>
                  <a:lnTo>
                    <a:pt x="173593" y="148437"/>
                  </a:lnTo>
                  <a:lnTo>
                    <a:pt x="173626" y="155751"/>
                  </a:lnTo>
                  <a:lnTo>
                    <a:pt x="176530" y="162756"/>
                  </a:lnTo>
                  <a:lnTo>
                    <a:pt x="181961" y="168015"/>
                  </a:lnTo>
                  <a:lnTo>
                    <a:pt x="188737" y="170725"/>
                  </a:lnTo>
                  <a:lnTo>
                    <a:pt x="196014" y="170721"/>
                  </a:lnTo>
                  <a:lnTo>
                    <a:pt x="202946" y="167836"/>
                  </a:lnTo>
                  <a:lnTo>
                    <a:pt x="339471" y="75126"/>
                  </a:lnTo>
                  <a:lnTo>
                    <a:pt x="306363" y="58743"/>
                  </a:lnTo>
                  <a:close/>
                </a:path>
                <a:path w="339725" h="170814">
                  <a:moveTo>
                    <a:pt x="230303" y="63548"/>
                  </a:moveTo>
                  <a:lnTo>
                    <a:pt x="0" y="79317"/>
                  </a:lnTo>
                  <a:lnTo>
                    <a:pt x="2539" y="117290"/>
                  </a:lnTo>
                  <a:lnTo>
                    <a:pt x="232715" y="101530"/>
                  </a:lnTo>
                  <a:lnTo>
                    <a:pt x="264039" y="80272"/>
                  </a:lnTo>
                  <a:lnTo>
                    <a:pt x="230303" y="63548"/>
                  </a:lnTo>
                  <a:close/>
                </a:path>
                <a:path w="339725" h="170814">
                  <a:moveTo>
                    <a:pt x="264039" y="80272"/>
                  </a:moveTo>
                  <a:lnTo>
                    <a:pt x="232715" y="101530"/>
                  </a:lnTo>
                  <a:lnTo>
                    <a:pt x="303022" y="96716"/>
                  </a:lnTo>
                  <a:lnTo>
                    <a:pt x="302894" y="94811"/>
                  </a:lnTo>
                  <a:lnTo>
                    <a:pt x="293370" y="94811"/>
                  </a:lnTo>
                  <a:lnTo>
                    <a:pt x="264039" y="80272"/>
                  </a:lnTo>
                  <a:close/>
                </a:path>
                <a:path w="339725" h="170814">
                  <a:moveTo>
                    <a:pt x="291084" y="61918"/>
                  </a:moveTo>
                  <a:lnTo>
                    <a:pt x="264039" y="80272"/>
                  </a:lnTo>
                  <a:lnTo>
                    <a:pt x="293370" y="94811"/>
                  </a:lnTo>
                  <a:lnTo>
                    <a:pt x="291084" y="61918"/>
                  </a:lnTo>
                  <a:close/>
                </a:path>
                <a:path w="339725" h="170814">
                  <a:moveTo>
                    <a:pt x="300694" y="61918"/>
                  </a:moveTo>
                  <a:lnTo>
                    <a:pt x="291084" y="61918"/>
                  </a:lnTo>
                  <a:lnTo>
                    <a:pt x="293370" y="94811"/>
                  </a:lnTo>
                  <a:lnTo>
                    <a:pt x="302894" y="94811"/>
                  </a:lnTo>
                  <a:lnTo>
                    <a:pt x="300694" y="61918"/>
                  </a:lnTo>
                  <a:close/>
                </a:path>
                <a:path w="339725" h="170814">
                  <a:moveTo>
                    <a:pt x="300482" y="58743"/>
                  </a:moveTo>
                  <a:lnTo>
                    <a:pt x="230303" y="63548"/>
                  </a:lnTo>
                  <a:lnTo>
                    <a:pt x="264039" y="80272"/>
                  </a:lnTo>
                  <a:lnTo>
                    <a:pt x="291084" y="61918"/>
                  </a:lnTo>
                  <a:lnTo>
                    <a:pt x="300694" y="61918"/>
                  </a:lnTo>
                  <a:lnTo>
                    <a:pt x="300482" y="58743"/>
                  </a:lnTo>
                  <a:close/>
                </a:path>
                <a:path w="339725" h="170814">
                  <a:moveTo>
                    <a:pt x="184350" y="0"/>
                  </a:moveTo>
                  <a:lnTo>
                    <a:pt x="177117" y="942"/>
                  </a:lnTo>
                  <a:lnTo>
                    <a:pt x="170765" y="4528"/>
                  </a:lnTo>
                  <a:lnTo>
                    <a:pt x="166115" y="10483"/>
                  </a:lnTo>
                  <a:lnTo>
                    <a:pt x="164161" y="17847"/>
                  </a:lnTo>
                  <a:lnTo>
                    <a:pt x="165147" y="25104"/>
                  </a:lnTo>
                  <a:lnTo>
                    <a:pt x="168777" y="31432"/>
                  </a:lnTo>
                  <a:lnTo>
                    <a:pt x="174751" y="36010"/>
                  </a:lnTo>
                  <a:lnTo>
                    <a:pt x="230303" y="63548"/>
                  </a:lnTo>
                  <a:lnTo>
                    <a:pt x="300482" y="58743"/>
                  </a:lnTo>
                  <a:lnTo>
                    <a:pt x="306363" y="58743"/>
                  </a:lnTo>
                  <a:lnTo>
                    <a:pt x="191643" y="1974"/>
                  </a:lnTo>
                  <a:lnTo>
                    <a:pt x="184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8840" y="2835401"/>
              <a:ext cx="709421" cy="4221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99988" y="2938037"/>
              <a:ext cx="457834" cy="171450"/>
            </a:xfrm>
            <a:custGeom>
              <a:avLst/>
              <a:gdLst/>
              <a:ahLst/>
              <a:cxnLst/>
              <a:rect l="l" t="t" r="r" b="b"/>
              <a:pathLst>
                <a:path w="457835" h="171450">
                  <a:moveTo>
                    <a:pt x="381526" y="85578"/>
                  </a:moveTo>
                  <a:lnTo>
                    <a:pt x="295528" y="135743"/>
                  </a:lnTo>
                  <a:lnTo>
                    <a:pt x="289921" y="140795"/>
                  </a:lnTo>
                  <a:lnTo>
                    <a:pt x="286765" y="147395"/>
                  </a:lnTo>
                  <a:lnTo>
                    <a:pt x="286277" y="154709"/>
                  </a:lnTo>
                  <a:lnTo>
                    <a:pt x="288671" y="161905"/>
                  </a:lnTo>
                  <a:lnTo>
                    <a:pt x="293723" y="167512"/>
                  </a:lnTo>
                  <a:lnTo>
                    <a:pt x="300323" y="170668"/>
                  </a:lnTo>
                  <a:lnTo>
                    <a:pt x="307637" y="171156"/>
                  </a:lnTo>
                  <a:lnTo>
                    <a:pt x="314833" y="168763"/>
                  </a:lnTo>
                  <a:lnTo>
                    <a:pt x="424694" y="104628"/>
                  </a:lnTo>
                  <a:lnTo>
                    <a:pt x="419481" y="104628"/>
                  </a:lnTo>
                  <a:lnTo>
                    <a:pt x="419481" y="102088"/>
                  </a:lnTo>
                  <a:lnTo>
                    <a:pt x="409828" y="102088"/>
                  </a:lnTo>
                  <a:lnTo>
                    <a:pt x="381526" y="85578"/>
                  </a:lnTo>
                  <a:close/>
                </a:path>
                <a:path w="457835" h="171450">
                  <a:moveTo>
                    <a:pt x="348868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348868" y="104628"/>
                  </a:lnTo>
                  <a:lnTo>
                    <a:pt x="381526" y="85578"/>
                  </a:lnTo>
                  <a:lnTo>
                    <a:pt x="348868" y="66528"/>
                  </a:lnTo>
                  <a:close/>
                </a:path>
                <a:path w="457835" h="171450">
                  <a:moveTo>
                    <a:pt x="424694" y="66528"/>
                  </a:moveTo>
                  <a:lnTo>
                    <a:pt x="419481" y="66528"/>
                  </a:lnTo>
                  <a:lnTo>
                    <a:pt x="419481" y="104628"/>
                  </a:lnTo>
                  <a:lnTo>
                    <a:pt x="424694" y="104628"/>
                  </a:lnTo>
                  <a:lnTo>
                    <a:pt x="457326" y="85578"/>
                  </a:lnTo>
                  <a:lnTo>
                    <a:pt x="424694" y="66528"/>
                  </a:lnTo>
                  <a:close/>
                </a:path>
                <a:path w="457835" h="171450">
                  <a:moveTo>
                    <a:pt x="409828" y="69068"/>
                  </a:moveTo>
                  <a:lnTo>
                    <a:pt x="381526" y="85578"/>
                  </a:lnTo>
                  <a:lnTo>
                    <a:pt x="409828" y="102088"/>
                  </a:lnTo>
                  <a:lnTo>
                    <a:pt x="409828" y="69068"/>
                  </a:lnTo>
                  <a:close/>
                </a:path>
                <a:path w="457835" h="171450">
                  <a:moveTo>
                    <a:pt x="419481" y="69068"/>
                  </a:moveTo>
                  <a:lnTo>
                    <a:pt x="409828" y="69068"/>
                  </a:lnTo>
                  <a:lnTo>
                    <a:pt x="409828" y="102088"/>
                  </a:lnTo>
                  <a:lnTo>
                    <a:pt x="419481" y="102088"/>
                  </a:lnTo>
                  <a:lnTo>
                    <a:pt x="419481" y="69068"/>
                  </a:lnTo>
                  <a:close/>
                </a:path>
                <a:path w="457835" h="171450">
                  <a:moveTo>
                    <a:pt x="307637" y="0"/>
                  </a:moveTo>
                  <a:lnTo>
                    <a:pt x="300323" y="488"/>
                  </a:lnTo>
                  <a:lnTo>
                    <a:pt x="293723" y="3643"/>
                  </a:lnTo>
                  <a:lnTo>
                    <a:pt x="288671" y="9251"/>
                  </a:lnTo>
                  <a:lnTo>
                    <a:pt x="286277" y="16446"/>
                  </a:lnTo>
                  <a:lnTo>
                    <a:pt x="286765" y="23760"/>
                  </a:lnTo>
                  <a:lnTo>
                    <a:pt x="289921" y="30360"/>
                  </a:lnTo>
                  <a:lnTo>
                    <a:pt x="295528" y="35413"/>
                  </a:lnTo>
                  <a:lnTo>
                    <a:pt x="381526" y="85578"/>
                  </a:lnTo>
                  <a:lnTo>
                    <a:pt x="409828" y="69068"/>
                  </a:lnTo>
                  <a:lnTo>
                    <a:pt x="419481" y="69068"/>
                  </a:lnTo>
                  <a:lnTo>
                    <a:pt x="419481" y="66528"/>
                  </a:lnTo>
                  <a:lnTo>
                    <a:pt x="424694" y="66528"/>
                  </a:lnTo>
                  <a:lnTo>
                    <a:pt x="314833" y="2393"/>
                  </a:lnTo>
                  <a:lnTo>
                    <a:pt x="307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77874" y="2183891"/>
            <a:ext cx="6861175" cy="400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36575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Thông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minh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R="33020" algn="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Giải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pháp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tối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Arial"/>
                <a:cs typeface="Arial"/>
              </a:rPr>
              <a:t>ư</a:t>
            </a:r>
            <a:r>
              <a:rPr sz="1800" b="1" spc="-5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  <a:p>
            <a:pPr marL="431800" algn="ctr">
              <a:lnSpc>
                <a:spcPct val="100000"/>
              </a:lnSpc>
              <a:spcBef>
                <a:spcPts val="1664"/>
              </a:spcBef>
            </a:pPr>
            <a:r>
              <a:rPr sz="2400" b="1" spc="-45" dirty="0">
                <a:latin typeface="Calibri"/>
                <a:cs typeface="Calibri"/>
              </a:rPr>
              <a:t>Tri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thức</a:t>
            </a:r>
            <a:endParaRPr sz="2400">
              <a:latin typeface="Calibri"/>
              <a:cs typeface="Calibri"/>
            </a:endParaRPr>
          </a:p>
          <a:p>
            <a:pPr marL="3365500">
              <a:lnSpc>
                <a:spcPct val="100000"/>
              </a:lnSpc>
              <a:spcBef>
                <a:spcPts val="2115"/>
              </a:spcBef>
            </a:pPr>
            <a:r>
              <a:rPr sz="1800" b="1" spc="-5" dirty="0">
                <a:latin typeface="Calibri"/>
                <a:cs typeface="Calibri"/>
              </a:rPr>
              <a:t>Mẫu,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mô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hình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tình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huống</a:t>
            </a:r>
            <a:endParaRPr sz="1800">
              <a:latin typeface="Calibri"/>
              <a:cs typeface="Calibri"/>
            </a:endParaRPr>
          </a:p>
          <a:p>
            <a:pPr marR="2486025" algn="ctr">
              <a:lnSpc>
                <a:spcPct val="100000"/>
              </a:lnSpc>
              <a:spcBef>
                <a:spcPts val="855"/>
              </a:spcBef>
            </a:pPr>
            <a:r>
              <a:rPr sz="2400" b="1" spc="-5" dirty="0">
                <a:latin typeface="Calibri"/>
                <a:cs typeface="Calibri"/>
              </a:rPr>
              <a:t>Thông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Calibri"/>
              <a:cs typeface="Calibri"/>
            </a:endParaRPr>
          </a:p>
          <a:p>
            <a:pPr marR="2517775" algn="ctr">
              <a:lnSpc>
                <a:spcPts val="2145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Quan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hệ</a:t>
            </a:r>
            <a:endParaRPr sz="1800">
              <a:latin typeface="Calibri"/>
              <a:cs typeface="Calibri"/>
            </a:endParaRPr>
          </a:p>
          <a:p>
            <a:pPr marL="5700395">
              <a:lnSpc>
                <a:spcPts val="2065"/>
              </a:lnSpc>
            </a:pPr>
            <a:r>
              <a:rPr sz="1800" b="1" dirty="0">
                <a:latin typeface="Calibri"/>
                <a:cs typeface="Calibri"/>
              </a:rPr>
              <a:t>Sự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hiểu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biết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b="1" spc="-5" dirty="0">
                <a:latin typeface="Calibri"/>
                <a:cs typeface="Calibri"/>
              </a:rPr>
              <a:t>Dữ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liệu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5" dirty="0"/>
              <a:t>khái</a:t>
            </a:r>
            <a:r>
              <a:rPr spc="-10" dirty="0"/>
              <a:t> </a:t>
            </a:r>
            <a:r>
              <a:rPr dirty="0"/>
              <a:t>niệm</a:t>
            </a:r>
            <a:r>
              <a:rPr spc="-5" dirty="0"/>
              <a:t> </a:t>
            </a:r>
            <a:r>
              <a:rPr dirty="0"/>
              <a:t>liên</a:t>
            </a:r>
            <a:r>
              <a:rPr spc="-10" dirty="0"/>
              <a:t> </a:t>
            </a:r>
            <a:r>
              <a:rPr dirty="0"/>
              <a:t>quan</a:t>
            </a:r>
            <a:r>
              <a:rPr spc="-35" dirty="0"/>
              <a:t> </a:t>
            </a:r>
            <a:r>
              <a:rPr spc="-5" dirty="0">
                <a:latin typeface="Times New Roman"/>
                <a:cs typeface="Times New Roman"/>
              </a:rPr>
              <a:t>đến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quản</a:t>
            </a:r>
            <a:r>
              <a:rPr spc="-10" dirty="0"/>
              <a:t> </a:t>
            </a:r>
            <a:r>
              <a:rPr dirty="0"/>
              <a:t>trị </a:t>
            </a:r>
            <a:r>
              <a:rPr spc="-890" dirty="0"/>
              <a:t> </a:t>
            </a:r>
            <a:r>
              <a:rPr dirty="0"/>
              <a:t>nguồn</a:t>
            </a:r>
            <a:r>
              <a:rPr spc="-5" dirty="0"/>
              <a:t> </a:t>
            </a:r>
            <a:r>
              <a:rPr dirty="0"/>
              <a:t>lực thông</a:t>
            </a:r>
            <a:r>
              <a:rPr spc="-5" dirty="0"/>
              <a:t> </a:t>
            </a:r>
            <a:r>
              <a:rPr dirty="0"/>
              <a:t>tin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9371"/>
            <a:ext cx="7778115" cy="43053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97155" indent="-342900">
              <a:lnSpc>
                <a:spcPts val="292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i="1" spc="-5" dirty="0">
                <a:latin typeface="Arial"/>
                <a:cs typeface="Arial"/>
              </a:rPr>
              <a:t>Thông</a:t>
            </a:r>
            <a:r>
              <a:rPr sz="2700" i="1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tin</a:t>
            </a:r>
            <a:r>
              <a:rPr sz="2700" i="1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(Information):</a:t>
            </a:r>
            <a:r>
              <a:rPr sz="2700" i="1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là dữ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liệu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được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thu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thập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xử</a:t>
            </a:r>
            <a:r>
              <a:rPr sz="2700" spc="-5" dirty="0">
                <a:latin typeface="Arial"/>
                <a:cs typeface="Arial"/>
              </a:rPr>
              <a:t> lý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thành</a:t>
            </a:r>
            <a:r>
              <a:rPr sz="2700" spc="-5" dirty="0">
                <a:latin typeface="Arial"/>
                <a:cs typeface="Arial"/>
              </a:rPr>
              <a:t> dạng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dễ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hiểu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cho </a:t>
            </a:r>
            <a:r>
              <a:rPr sz="2700" spc="-5" dirty="0">
                <a:latin typeface="Arial"/>
                <a:cs typeface="Arial"/>
              </a:rPr>
              <a:t>người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dùng.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i="1" spc="-5" dirty="0">
                <a:latin typeface="Arial"/>
                <a:cs typeface="Arial"/>
              </a:rPr>
              <a:t>Nguồn lực: </a:t>
            </a:r>
            <a:r>
              <a:rPr sz="2700" spc="-5" dirty="0">
                <a:latin typeface="Arial"/>
                <a:cs typeface="Arial"/>
              </a:rPr>
              <a:t>là nguồn tái sử </a:t>
            </a:r>
            <a:r>
              <a:rPr sz="2700" dirty="0">
                <a:latin typeface="Arial"/>
                <a:cs typeface="Arial"/>
              </a:rPr>
              <a:t>dụng </a:t>
            </a:r>
            <a:r>
              <a:rPr sz="2700" spc="-5" dirty="0">
                <a:latin typeface="Arial"/>
                <a:cs typeface="Arial"/>
              </a:rPr>
              <a:t>được cung </a:t>
            </a:r>
            <a:r>
              <a:rPr sz="2700" dirty="0">
                <a:latin typeface="Arial"/>
                <a:cs typeface="Arial"/>
              </a:rPr>
              <a:t>cấp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để </a:t>
            </a:r>
            <a:r>
              <a:rPr sz="2700" dirty="0">
                <a:latin typeface="Arial"/>
                <a:cs typeface="Arial"/>
              </a:rPr>
              <a:t>tạo ra một sản </a:t>
            </a:r>
            <a:r>
              <a:rPr sz="2700" spc="-5" dirty="0">
                <a:latin typeface="Arial"/>
                <a:cs typeface="Arial"/>
              </a:rPr>
              <a:t>phẩm hoặc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dịch </a:t>
            </a:r>
            <a:r>
              <a:rPr sz="2700" dirty="0">
                <a:latin typeface="Arial"/>
                <a:cs typeface="Arial"/>
              </a:rPr>
              <a:t>vụ. Ví </a:t>
            </a:r>
            <a:r>
              <a:rPr sz="2700" spc="-5" dirty="0">
                <a:latin typeface="Arial"/>
                <a:cs typeface="Arial"/>
              </a:rPr>
              <a:t>dụ: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nguồn nhân lực, nguồn tài chính, nguyên vật liệu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hoặc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TT.</a:t>
            </a:r>
            <a:endParaRPr sz="2700">
              <a:latin typeface="Arial"/>
              <a:cs typeface="Arial"/>
            </a:endParaRPr>
          </a:p>
          <a:p>
            <a:pPr marL="355600" marR="95250" indent="-342900">
              <a:lnSpc>
                <a:spcPts val="2920"/>
              </a:lnSpc>
              <a:spcBef>
                <a:spcPts val="68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Quản trị: 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loạt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hành động </a:t>
            </a:r>
            <a:r>
              <a:rPr sz="2700" dirty="0">
                <a:latin typeface="Arial"/>
                <a:cs typeface="Arial"/>
              </a:rPr>
              <a:t>(lập kế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hoạch, </a:t>
            </a:r>
            <a:r>
              <a:rPr sz="2700" dirty="0">
                <a:latin typeface="Arial"/>
                <a:cs typeface="Arial"/>
              </a:rPr>
              <a:t>ra </a:t>
            </a:r>
            <a:r>
              <a:rPr sz="2700" spc="-5" dirty="0">
                <a:latin typeface="Arial"/>
                <a:cs typeface="Arial"/>
              </a:rPr>
              <a:t>quyết định, </a:t>
            </a:r>
            <a:r>
              <a:rPr sz="2700" dirty="0">
                <a:latin typeface="Arial"/>
                <a:cs typeface="Arial"/>
              </a:rPr>
              <a:t>tổ </a:t>
            </a:r>
            <a:r>
              <a:rPr sz="2700" spc="-5" dirty="0">
                <a:latin typeface="Arial"/>
                <a:cs typeface="Arial"/>
              </a:rPr>
              <a:t>chức, dẫn dắt và kiểm </a:t>
            </a:r>
            <a:r>
              <a:rPr sz="2700" dirty="0">
                <a:latin typeface="Arial"/>
                <a:cs typeface="Arial"/>
              </a:rPr>
              <a:t> soát)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khai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thác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nguồn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lực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tổ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nhằm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đạt được </a:t>
            </a:r>
            <a:r>
              <a:rPr sz="2700" dirty="0">
                <a:latin typeface="Arial"/>
                <a:cs typeface="Arial"/>
              </a:rPr>
              <a:t>mục tiêu của tổ chức một cách </a:t>
            </a:r>
            <a:r>
              <a:rPr sz="2700" spc="-5" dirty="0">
                <a:latin typeface="Arial"/>
                <a:cs typeface="Arial"/>
              </a:rPr>
              <a:t>hiệu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quả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hiệu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lực.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Đực tr</a:t>
            </a:r>
            <a:r>
              <a:rPr spc="-5" dirty="0">
                <a:latin typeface="Times New Roman"/>
                <a:cs typeface="Times New Roman"/>
              </a:rPr>
              <a:t>ư</a:t>
            </a:r>
            <a:r>
              <a:rPr spc="-5" dirty="0"/>
              <a:t>ng của </a:t>
            </a:r>
            <a:r>
              <a:rPr dirty="0"/>
              <a:t>dữ liệu, thông tin </a:t>
            </a:r>
            <a:r>
              <a:rPr spc="-30" dirty="0"/>
              <a:t>và </a:t>
            </a:r>
            <a:r>
              <a:rPr spc="-890" dirty="0"/>
              <a:t> </a:t>
            </a:r>
            <a:r>
              <a:rPr dirty="0"/>
              <a:t>tri</a:t>
            </a:r>
            <a:r>
              <a:rPr spc="-10" dirty="0"/>
              <a:t> </a:t>
            </a:r>
            <a:r>
              <a:rPr dirty="0"/>
              <a:t>thức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760334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889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Bộ não của con người không chứa </a:t>
            </a:r>
            <a:r>
              <a:rPr sz="3200" spc="-10" dirty="0">
                <a:latin typeface="Arial"/>
                <a:cs typeface="Arial"/>
              </a:rPr>
              <a:t>được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nhiều dữ </a:t>
            </a:r>
            <a:r>
              <a:rPr sz="3200" spc="-10" dirty="0">
                <a:latin typeface="Arial"/>
                <a:cs typeface="Arial"/>
              </a:rPr>
              <a:t>liệu. </a:t>
            </a:r>
            <a:r>
              <a:rPr sz="3200" spc="-5" dirty="0">
                <a:latin typeface="Arial"/>
                <a:cs typeface="Arial"/>
              </a:rPr>
              <a:t>Nhớ dữ </a:t>
            </a:r>
            <a:r>
              <a:rPr sz="3200" spc="-10" dirty="0">
                <a:latin typeface="Arial"/>
                <a:cs typeface="Arial"/>
              </a:rPr>
              <a:t>liệu </a:t>
            </a:r>
            <a:r>
              <a:rPr sz="3200" spc="-5" dirty="0">
                <a:latin typeface="Arial"/>
                <a:cs typeface="Arial"/>
              </a:rPr>
              <a:t>là nhớ </a:t>
            </a:r>
            <a:r>
              <a:rPr sz="3200" spc="-1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 cách máy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móc,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cơ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học.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30" dirty="0">
                <a:latin typeface="Arial"/>
                <a:cs typeface="Arial"/>
              </a:rPr>
              <a:t>Trong </a:t>
            </a:r>
            <a:r>
              <a:rPr sz="3200" spc="-5" dirty="0">
                <a:latin typeface="Arial"/>
                <a:cs typeface="Arial"/>
              </a:rPr>
              <a:t>bộ nhớ </a:t>
            </a:r>
            <a:r>
              <a:rPr sz="3200" spc="-10" dirty="0">
                <a:latin typeface="Arial"/>
                <a:cs typeface="Arial"/>
              </a:rPr>
              <a:t>dài hạn </a:t>
            </a:r>
            <a:r>
              <a:rPr sz="3200" dirty="0">
                <a:latin typeface="Arial"/>
                <a:cs typeface="Arial"/>
              </a:rPr>
              <a:t>của con </a:t>
            </a:r>
            <a:r>
              <a:rPr sz="3200" spc="-10" dirty="0">
                <a:latin typeface="Arial"/>
                <a:cs typeface="Arial"/>
              </a:rPr>
              <a:t>người </a:t>
            </a:r>
            <a:r>
              <a:rPr sz="3200" spc="-5" dirty="0">
                <a:latin typeface="Arial"/>
                <a:cs typeface="Arial"/>
              </a:rPr>
              <a:t> phần lớn là lưu trữ tri thức dưới dạng mô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hình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hình </a:t>
            </a:r>
            <a:r>
              <a:rPr sz="3200" spc="-10" dirty="0">
                <a:latin typeface="Arial"/>
                <a:cs typeface="Arial"/>
              </a:rPr>
              <a:t>huống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(Situation Model)</a:t>
            </a:r>
            <a:endParaRPr sz="3200">
              <a:latin typeface="Arial"/>
              <a:cs typeface="Arial"/>
            </a:endParaRPr>
          </a:p>
          <a:p>
            <a:pPr marL="355600" marR="193675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Dữ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liệu,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 tri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thức là</a:t>
            </a:r>
            <a:r>
              <a:rPr sz="3200" spc="-10" dirty="0">
                <a:latin typeface="Arial"/>
                <a:cs typeface="Arial"/>
              </a:rPr>
              <a:t> nguyên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vật</a:t>
            </a:r>
            <a:r>
              <a:rPr sz="3200" spc="-10" dirty="0">
                <a:latin typeface="Arial"/>
                <a:cs typeface="Arial"/>
              </a:rPr>
              <a:t> liệu </a:t>
            </a:r>
            <a:r>
              <a:rPr sz="3200" spc="-869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để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người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tiếp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tục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tạo </a:t>
            </a:r>
            <a:r>
              <a:rPr sz="3200" spc="-5" dirty="0">
                <a:latin typeface="Arial"/>
                <a:cs typeface="Arial"/>
              </a:rPr>
              <a:t>thêm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giá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trị.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7338695" cy="1242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Đặc tr</a:t>
            </a:r>
            <a:r>
              <a:rPr spc="-5" dirty="0">
                <a:latin typeface="Times New Roman"/>
                <a:cs typeface="Times New Roman"/>
              </a:rPr>
              <a:t>ư</a:t>
            </a:r>
            <a:r>
              <a:rPr spc="-5" dirty="0"/>
              <a:t>ng của </a:t>
            </a:r>
            <a:r>
              <a:rPr dirty="0"/>
              <a:t>dữ liệu, thông tin </a:t>
            </a:r>
            <a:r>
              <a:rPr spc="-35" dirty="0"/>
              <a:t>và </a:t>
            </a:r>
            <a:r>
              <a:rPr spc="-890" dirty="0"/>
              <a:t> </a:t>
            </a:r>
            <a:r>
              <a:rPr dirty="0"/>
              <a:t>tri</a:t>
            </a:r>
            <a:r>
              <a:rPr spc="-5" dirty="0"/>
              <a:t> </a:t>
            </a:r>
            <a:r>
              <a:rPr dirty="0"/>
              <a:t>thức </a:t>
            </a:r>
            <a:r>
              <a:rPr spc="-5"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590675"/>
          <a:ext cx="8096250" cy="472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Dữ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liệu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Thông</a:t>
                      </a:r>
                      <a:r>
                        <a:rPr sz="1800" b="1" spc="3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Tri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thức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307975">
                        <a:lnSpc>
                          <a:spcPct val="1006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Tham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95934">
                        <a:lnSpc>
                          <a:spcPct val="100299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Sự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kiện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và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hoạt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69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Thể hiện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ngữ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cảnh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hóa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liệu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Thông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bên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355600">
                        <a:lnSpc>
                          <a:spcPts val="217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trí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nhớ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ít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Sự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truyền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tải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44195">
                        <a:lnSpc>
                          <a:spcPct val="1006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Tạo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những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ý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ưởn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mới.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38150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Quản</a:t>
            </a:r>
            <a:r>
              <a:rPr sz="4400" spc="-10" dirty="0"/>
              <a:t> </a:t>
            </a:r>
            <a:r>
              <a:rPr sz="4400" spc="-5" dirty="0"/>
              <a:t>trị</a:t>
            </a:r>
            <a:r>
              <a:rPr sz="4400" spc="-20" dirty="0"/>
              <a:t> </a:t>
            </a:r>
            <a:r>
              <a:rPr sz="4400" spc="-5" dirty="0"/>
              <a:t>tri</a:t>
            </a:r>
            <a:r>
              <a:rPr sz="4400" spc="-15" dirty="0"/>
              <a:t> </a:t>
            </a:r>
            <a:r>
              <a:rPr sz="4400" spc="-5" dirty="0"/>
              <a:t>thức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877175" cy="43053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hoạt động </a:t>
            </a:r>
            <a:r>
              <a:rPr sz="2700" dirty="0">
                <a:latin typeface="Arial"/>
                <a:cs typeface="Arial"/>
              </a:rPr>
              <a:t>của tổ chức </a:t>
            </a:r>
            <a:r>
              <a:rPr sz="2700" spc="-5" dirty="0">
                <a:latin typeface="Arial"/>
                <a:cs typeface="Arial"/>
              </a:rPr>
              <a:t>nhằm </a:t>
            </a:r>
            <a:r>
              <a:rPr sz="2700" dirty="0">
                <a:latin typeface="Arial"/>
                <a:cs typeface="Arial"/>
              </a:rPr>
              <a:t>xác </a:t>
            </a:r>
            <a:r>
              <a:rPr sz="2700" spc="-5" dirty="0">
                <a:latin typeface="Arial"/>
                <a:cs typeface="Arial"/>
              </a:rPr>
              <a:t>định, </a:t>
            </a:r>
            <a:r>
              <a:rPr sz="2700" dirty="0">
                <a:latin typeface="Arial"/>
                <a:cs typeface="Arial"/>
              </a:rPr>
              <a:t>tạo </a:t>
            </a:r>
            <a:r>
              <a:rPr sz="2700" spc="-7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ra, thể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phân phối </a:t>
            </a:r>
            <a:r>
              <a:rPr sz="2700" dirty="0">
                <a:latin typeface="Arial"/>
                <a:cs typeface="Arial"/>
              </a:rPr>
              <a:t>tri thức cho việc tái sử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dụng,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lĩnh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hội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học </a:t>
            </a:r>
            <a:r>
              <a:rPr sz="2700" dirty="0">
                <a:latin typeface="Arial"/>
                <a:cs typeface="Arial"/>
              </a:rPr>
              <a:t>tập.</a:t>
            </a:r>
            <a:endParaRPr sz="2700">
              <a:latin typeface="Arial"/>
              <a:cs typeface="Arial"/>
            </a:endParaRPr>
          </a:p>
          <a:p>
            <a:pPr marL="355600" marR="287020" indent="-342900">
              <a:lnSpc>
                <a:spcPts val="259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Quản trị TT </a:t>
            </a:r>
            <a:r>
              <a:rPr sz="2700" spc="-5" dirty="0">
                <a:latin typeface="Arial"/>
                <a:cs typeface="Arial"/>
              </a:rPr>
              <a:t>được đặc trưng </a:t>
            </a:r>
            <a:r>
              <a:rPr sz="2700" dirty="0">
                <a:latin typeface="Arial"/>
                <a:cs typeface="Arial"/>
              </a:rPr>
              <a:t>chủ yếu </a:t>
            </a:r>
            <a:r>
              <a:rPr sz="2700" spc="-5" dirty="0">
                <a:latin typeface="Arial"/>
                <a:cs typeface="Arial"/>
              </a:rPr>
              <a:t>bằng đưa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đúng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TT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cho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đúng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người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cần,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đúng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điểm và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đúng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thời </a:t>
            </a:r>
            <a:r>
              <a:rPr sz="2700" spc="-5" dirty="0">
                <a:latin typeface="Arial"/>
                <a:cs typeface="Arial"/>
              </a:rPr>
              <a:t>gian.</a:t>
            </a:r>
            <a:endParaRPr sz="2700">
              <a:latin typeface="Arial"/>
              <a:cs typeface="Arial"/>
            </a:endParaRPr>
          </a:p>
          <a:p>
            <a:pPr marL="355600" marR="294005" indent="-342900">
              <a:lnSpc>
                <a:spcPct val="8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Quản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trị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tri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thức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là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cấp</a:t>
            </a:r>
            <a:r>
              <a:rPr sz="2700" spc="-5" dirty="0">
                <a:latin typeface="Arial"/>
                <a:cs typeface="Arial"/>
              </a:rPr>
              <a:t> quản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trị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cao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hơn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quản </a:t>
            </a:r>
            <a:r>
              <a:rPr sz="2700" dirty="0">
                <a:latin typeface="Arial"/>
                <a:cs typeface="Arial"/>
              </a:rPr>
              <a:t>trị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TT.</a:t>
            </a:r>
            <a:endParaRPr sz="2700">
              <a:latin typeface="Arial"/>
              <a:cs typeface="Arial"/>
            </a:endParaRPr>
          </a:p>
          <a:p>
            <a:pPr marL="355600" marR="200660" indent="-342900" algn="just">
              <a:lnSpc>
                <a:spcPct val="80000"/>
              </a:lnSpc>
              <a:spcBef>
                <a:spcPts val="650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Việc </a:t>
            </a:r>
            <a:r>
              <a:rPr sz="2700" dirty="0">
                <a:latin typeface="Arial"/>
                <a:cs typeface="Arial"/>
              </a:rPr>
              <a:t>tạo ra tri thức </a:t>
            </a:r>
            <a:r>
              <a:rPr sz="2700" spc="-5" dirty="0">
                <a:latin typeface="Arial"/>
                <a:cs typeface="Arial"/>
              </a:rPr>
              <a:t>gắn liền với </a:t>
            </a:r>
            <a:r>
              <a:rPr sz="2700" dirty="0">
                <a:latin typeface="Arial"/>
                <a:cs typeface="Arial"/>
              </a:rPr>
              <a:t>sự </a:t>
            </a:r>
            <a:r>
              <a:rPr sz="2700" spc="-5" dirty="0">
                <a:latin typeface="Arial"/>
                <a:cs typeface="Arial"/>
              </a:rPr>
              <a:t>đổi </a:t>
            </a:r>
            <a:r>
              <a:rPr sz="2700" dirty="0">
                <a:latin typeface="Arial"/>
                <a:cs typeface="Arial"/>
              </a:rPr>
              <a:t>mới trong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phát </a:t>
            </a:r>
            <a:r>
              <a:rPr sz="2700" dirty="0">
                <a:latin typeface="Arial"/>
                <a:cs typeface="Arial"/>
              </a:rPr>
              <a:t>triẻn sản </a:t>
            </a:r>
            <a:r>
              <a:rPr sz="2700" spc="-5" dirty="0">
                <a:latin typeface="Arial"/>
                <a:cs typeface="Arial"/>
              </a:rPr>
              <a:t>phẩm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dịch vụ. </a:t>
            </a:r>
            <a:r>
              <a:rPr sz="2700" dirty="0">
                <a:latin typeface="Arial"/>
                <a:cs typeface="Arial"/>
              </a:rPr>
              <a:t>Quản trị tri thức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được </a:t>
            </a:r>
            <a:r>
              <a:rPr sz="2700" dirty="0">
                <a:latin typeface="Arial"/>
                <a:cs typeface="Arial"/>
              </a:rPr>
              <a:t>sự </a:t>
            </a:r>
            <a:r>
              <a:rPr sz="2700" spc="-5" dirty="0">
                <a:latin typeface="Arial"/>
                <a:cs typeface="Arial"/>
              </a:rPr>
              <a:t>quan </a:t>
            </a:r>
            <a:r>
              <a:rPr sz="2700" dirty="0">
                <a:latin typeface="Arial"/>
                <a:cs typeface="Arial"/>
              </a:rPr>
              <a:t>tâm rất </a:t>
            </a:r>
            <a:r>
              <a:rPr sz="2700" spc="-5" dirty="0">
                <a:latin typeface="Arial"/>
                <a:cs typeface="Arial"/>
              </a:rPr>
              <a:t>lớn </a:t>
            </a:r>
            <a:r>
              <a:rPr sz="2700" dirty="0">
                <a:latin typeface="Arial"/>
                <a:cs typeface="Arial"/>
              </a:rPr>
              <a:t>của các </a:t>
            </a:r>
            <a:r>
              <a:rPr sz="2700" spc="-5" dirty="0">
                <a:latin typeface="Arial"/>
                <a:cs typeface="Arial"/>
              </a:rPr>
              <a:t>DN hàng đầu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thế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giới.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58820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Chu</a:t>
            </a:r>
            <a:r>
              <a:rPr sz="4400" spc="-15" dirty="0"/>
              <a:t> </a:t>
            </a:r>
            <a:r>
              <a:rPr sz="4400" spc="-5" dirty="0"/>
              <a:t>kỳ</a:t>
            </a:r>
            <a:r>
              <a:rPr sz="4400" dirty="0"/>
              <a:t> </a:t>
            </a:r>
            <a:r>
              <a:rPr sz="4400" spc="-15" dirty="0"/>
              <a:t>phát</a:t>
            </a:r>
            <a:r>
              <a:rPr sz="4400" spc="10" dirty="0"/>
              <a:t> </a:t>
            </a:r>
            <a:r>
              <a:rPr sz="4400" spc="-5" dirty="0"/>
              <a:t>triển</a:t>
            </a:r>
            <a:r>
              <a:rPr sz="4400" spc="-10" dirty="0"/>
              <a:t> </a:t>
            </a:r>
            <a:r>
              <a:rPr sz="4400" spc="-5" dirty="0"/>
              <a:t>tri thức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100957" y="1585594"/>
            <a:ext cx="1400175" cy="1400175"/>
            <a:chOff x="4100957" y="1585594"/>
            <a:chExt cx="1400175" cy="1400175"/>
          </a:xfrm>
        </p:grpSpPr>
        <p:sp>
          <p:nvSpPr>
            <p:cNvPr id="4" name="object 4"/>
            <p:cNvSpPr/>
            <p:nvPr/>
          </p:nvSpPr>
          <p:spPr>
            <a:xfrm>
              <a:off x="4113657" y="1598294"/>
              <a:ext cx="1374775" cy="1374775"/>
            </a:xfrm>
            <a:custGeom>
              <a:avLst/>
              <a:gdLst/>
              <a:ahLst/>
              <a:cxnLst/>
              <a:rect l="l" t="t" r="r" b="b"/>
              <a:pathLst>
                <a:path w="1374775" h="1374775">
                  <a:moveTo>
                    <a:pt x="687323" y="0"/>
                  </a:moveTo>
                  <a:lnTo>
                    <a:pt x="640265" y="1585"/>
                  </a:lnTo>
                  <a:lnTo>
                    <a:pt x="594057" y="6274"/>
                  </a:lnTo>
                  <a:lnTo>
                    <a:pt x="548802" y="13963"/>
                  </a:lnTo>
                  <a:lnTo>
                    <a:pt x="504604" y="24551"/>
                  </a:lnTo>
                  <a:lnTo>
                    <a:pt x="461564" y="37935"/>
                  </a:lnTo>
                  <a:lnTo>
                    <a:pt x="419784" y="54012"/>
                  </a:lnTo>
                  <a:lnTo>
                    <a:pt x="379367" y="72681"/>
                  </a:lnTo>
                  <a:lnTo>
                    <a:pt x="340416" y="93838"/>
                  </a:lnTo>
                  <a:lnTo>
                    <a:pt x="303032" y="117382"/>
                  </a:lnTo>
                  <a:lnTo>
                    <a:pt x="267318" y="143211"/>
                  </a:lnTo>
                  <a:lnTo>
                    <a:pt x="233377" y="171221"/>
                  </a:lnTo>
                  <a:lnTo>
                    <a:pt x="201310" y="201310"/>
                  </a:lnTo>
                  <a:lnTo>
                    <a:pt x="171221" y="233377"/>
                  </a:lnTo>
                  <a:lnTo>
                    <a:pt x="143211" y="267318"/>
                  </a:lnTo>
                  <a:lnTo>
                    <a:pt x="117382" y="303032"/>
                  </a:lnTo>
                  <a:lnTo>
                    <a:pt x="93838" y="340416"/>
                  </a:lnTo>
                  <a:lnTo>
                    <a:pt x="72681" y="379367"/>
                  </a:lnTo>
                  <a:lnTo>
                    <a:pt x="54012" y="419784"/>
                  </a:lnTo>
                  <a:lnTo>
                    <a:pt x="37935" y="461564"/>
                  </a:lnTo>
                  <a:lnTo>
                    <a:pt x="24551" y="504604"/>
                  </a:lnTo>
                  <a:lnTo>
                    <a:pt x="13963" y="548802"/>
                  </a:lnTo>
                  <a:lnTo>
                    <a:pt x="6274" y="594057"/>
                  </a:lnTo>
                  <a:lnTo>
                    <a:pt x="1585" y="640265"/>
                  </a:lnTo>
                  <a:lnTo>
                    <a:pt x="0" y="687324"/>
                  </a:lnTo>
                  <a:lnTo>
                    <a:pt x="1585" y="734382"/>
                  </a:lnTo>
                  <a:lnTo>
                    <a:pt x="6274" y="780590"/>
                  </a:lnTo>
                  <a:lnTo>
                    <a:pt x="13963" y="825845"/>
                  </a:lnTo>
                  <a:lnTo>
                    <a:pt x="24551" y="870043"/>
                  </a:lnTo>
                  <a:lnTo>
                    <a:pt x="37935" y="913083"/>
                  </a:lnTo>
                  <a:lnTo>
                    <a:pt x="54012" y="954863"/>
                  </a:lnTo>
                  <a:lnTo>
                    <a:pt x="72681" y="995280"/>
                  </a:lnTo>
                  <a:lnTo>
                    <a:pt x="93838" y="1034231"/>
                  </a:lnTo>
                  <a:lnTo>
                    <a:pt x="117382" y="1071615"/>
                  </a:lnTo>
                  <a:lnTo>
                    <a:pt x="143211" y="1107329"/>
                  </a:lnTo>
                  <a:lnTo>
                    <a:pt x="171221" y="1141270"/>
                  </a:lnTo>
                  <a:lnTo>
                    <a:pt x="201310" y="1173337"/>
                  </a:lnTo>
                  <a:lnTo>
                    <a:pt x="233377" y="1203426"/>
                  </a:lnTo>
                  <a:lnTo>
                    <a:pt x="267318" y="1231436"/>
                  </a:lnTo>
                  <a:lnTo>
                    <a:pt x="303032" y="1257265"/>
                  </a:lnTo>
                  <a:lnTo>
                    <a:pt x="340416" y="1280809"/>
                  </a:lnTo>
                  <a:lnTo>
                    <a:pt x="379367" y="1301966"/>
                  </a:lnTo>
                  <a:lnTo>
                    <a:pt x="419784" y="1320635"/>
                  </a:lnTo>
                  <a:lnTo>
                    <a:pt x="461564" y="1336712"/>
                  </a:lnTo>
                  <a:lnTo>
                    <a:pt x="504604" y="1350096"/>
                  </a:lnTo>
                  <a:lnTo>
                    <a:pt x="548802" y="1360684"/>
                  </a:lnTo>
                  <a:lnTo>
                    <a:pt x="594057" y="1368373"/>
                  </a:lnTo>
                  <a:lnTo>
                    <a:pt x="640265" y="1373062"/>
                  </a:lnTo>
                  <a:lnTo>
                    <a:pt x="687323" y="1374647"/>
                  </a:lnTo>
                  <a:lnTo>
                    <a:pt x="734382" y="1373062"/>
                  </a:lnTo>
                  <a:lnTo>
                    <a:pt x="780590" y="1368373"/>
                  </a:lnTo>
                  <a:lnTo>
                    <a:pt x="825845" y="1360684"/>
                  </a:lnTo>
                  <a:lnTo>
                    <a:pt x="870043" y="1350096"/>
                  </a:lnTo>
                  <a:lnTo>
                    <a:pt x="913083" y="1336712"/>
                  </a:lnTo>
                  <a:lnTo>
                    <a:pt x="954863" y="1320635"/>
                  </a:lnTo>
                  <a:lnTo>
                    <a:pt x="995280" y="1301966"/>
                  </a:lnTo>
                  <a:lnTo>
                    <a:pt x="1034231" y="1280809"/>
                  </a:lnTo>
                  <a:lnTo>
                    <a:pt x="1071615" y="1257265"/>
                  </a:lnTo>
                  <a:lnTo>
                    <a:pt x="1107329" y="1231436"/>
                  </a:lnTo>
                  <a:lnTo>
                    <a:pt x="1141270" y="1203426"/>
                  </a:lnTo>
                  <a:lnTo>
                    <a:pt x="1173337" y="1173337"/>
                  </a:lnTo>
                  <a:lnTo>
                    <a:pt x="1203426" y="1141270"/>
                  </a:lnTo>
                  <a:lnTo>
                    <a:pt x="1231436" y="1107329"/>
                  </a:lnTo>
                  <a:lnTo>
                    <a:pt x="1257265" y="1071615"/>
                  </a:lnTo>
                  <a:lnTo>
                    <a:pt x="1280809" y="1034231"/>
                  </a:lnTo>
                  <a:lnTo>
                    <a:pt x="1301966" y="995280"/>
                  </a:lnTo>
                  <a:lnTo>
                    <a:pt x="1320635" y="954863"/>
                  </a:lnTo>
                  <a:lnTo>
                    <a:pt x="1336712" y="913083"/>
                  </a:lnTo>
                  <a:lnTo>
                    <a:pt x="1350096" y="870043"/>
                  </a:lnTo>
                  <a:lnTo>
                    <a:pt x="1360684" y="825845"/>
                  </a:lnTo>
                  <a:lnTo>
                    <a:pt x="1368373" y="780590"/>
                  </a:lnTo>
                  <a:lnTo>
                    <a:pt x="1373062" y="734382"/>
                  </a:lnTo>
                  <a:lnTo>
                    <a:pt x="1374647" y="687324"/>
                  </a:lnTo>
                  <a:lnTo>
                    <a:pt x="1373062" y="640265"/>
                  </a:lnTo>
                  <a:lnTo>
                    <a:pt x="1368373" y="594057"/>
                  </a:lnTo>
                  <a:lnTo>
                    <a:pt x="1360684" y="548802"/>
                  </a:lnTo>
                  <a:lnTo>
                    <a:pt x="1350096" y="504604"/>
                  </a:lnTo>
                  <a:lnTo>
                    <a:pt x="1336712" y="461564"/>
                  </a:lnTo>
                  <a:lnTo>
                    <a:pt x="1320635" y="419784"/>
                  </a:lnTo>
                  <a:lnTo>
                    <a:pt x="1301966" y="379367"/>
                  </a:lnTo>
                  <a:lnTo>
                    <a:pt x="1280809" y="340416"/>
                  </a:lnTo>
                  <a:lnTo>
                    <a:pt x="1257265" y="303032"/>
                  </a:lnTo>
                  <a:lnTo>
                    <a:pt x="1231436" y="267318"/>
                  </a:lnTo>
                  <a:lnTo>
                    <a:pt x="1203426" y="233377"/>
                  </a:lnTo>
                  <a:lnTo>
                    <a:pt x="1173337" y="201310"/>
                  </a:lnTo>
                  <a:lnTo>
                    <a:pt x="1141270" y="171221"/>
                  </a:lnTo>
                  <a:lnTo>
                    <a:pt x="1107329" y="143211"/>
                  </a:lnTo>
                  <a:lnTo>
                    <a:pt x="1071615" y="117382"/>
                  </a:lnTo>
                  <a:lnTo>
                    <a:pt x="1034231" y="93838"/>
                  </a:lnTo>
                  <a:lnTo>
                    <a:pt x="995280" y="72681"/>
                  </a:lnTo>
                  <a:lnTo>
                    <a:pt x="954863" y="54012"/>
                  </a:lnTo>
                  <a:lnTo>
                    <a:pt x="913083" y="37935"/>
                  </a:lnTo>
                  <a:lnTo>
                    <a:pt x="870043" y="24551"/>
                  </a:lnTo>
                  <a:lnTo>
                    <a:pt x="825845" y="13963"/>
                  </a:lnTo>
                  <a:lnTo>
                    <a:pt x="780590" y="6274"/>
                  </a:lnTo>
                  <a:lnTo>
                    <a:pt x="734382" y="1585"/>
                  </a:lnTo>
                  <a:lnTo>
                    <a:pt x="68732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3657" y="1598294"/>
              <a:ext cx="1374775" cy="1374775"/>
            </a:xfrm>
            <a:custGeom>
              <a:avLst/>
              <a:gdLst/>
              <a:ahLst/>
              <a:cxnLst/>
              <a:rect l="l" t="t" r="r" b="b"/>
              <a:pathLst>
                <a:path w="1374775" h="1374775">
                  <a:moveTo>
                    <a:pt x="0" y="687324"/>
                  </a:moveTo>
                  <a:lnTo>
                    <a:pt x="1585" y="640265"/>
                  </a:lnTo>
                  <a:lnTo>
                    <a:pt x="6274" y="594057"/>
                  </a:lnTo>
                  <a:lnTo>
                    <a:pt x="13963" y="548802"/>
                  </a:lnTo>
                  <a:lnTo>
                    <a:pt x="24551" y="504604"/>
                  </a:lnTo>
                  <a:lnTo>
                    <a:pt x="37935" y="461564"/>
                  </a:lnTo>
                  <a:lnTo>
                    <a:pt x="54012" y="419784"/>
                  </a:lnTo>
                  <a:lnTo>
                    <a:pt x="72681" y="379367"/>
                  </a:lnTo>
                  <a:lnTo>
                    <a:pt x="93838" y="340416"/>
                  </a:lnTo>
                  <a:lnTo>
                    <a:pt x="117382" y="303032"/>
                  </a:lnTo>
                  <a:lnTo>
                    <a:pt x="143211" y="267318"/>
                  </a:lnTo>
                  <a:lnTo>
                    <a:pt x="171221" y="233377"/>
                  </a:lnTo>
                  <a:lnTo>
                    <a:pt x="201310" y="201310"/>
                  </a:lnTo>
                  <a:lnTo>
                    <a:pt x="233377" y="171221"/>
                  </a:lnTo>
                  <a:lnTo>
                    <a:pt x="267318" y="143211"/>
                  </a:lnTo>
                  <a:lnTo>
                    <a:pt x="303032" y="117382"/>
                  </a:lnTo>
                  <a:lnTo>
                    <a:pt x="340416" y="93838"/>
                  </a:lnTo>
                  <a:lnTo>
                    <a:pt x="379367" y="72681"/>
                  </a:lnTo>
                  <a:lnTo>
                    <a:pt x="419784" y="54012"/>
                  </a:lnTo>
                  <a:lnTo>
                    <a:pt x="461564" y="37935"/>
                  </a:lnTo>
                  <a:lnTo>
                    <a:pt x="504604" y="24551"/>
                  </a:lnTo>
                  <a:lnTo>
                    <a:pt x="548802" y="13963"/>
                  </a:lnTo>
                  <a:lnTo>
                    <a:pt x="594057" y="6274"/>
                  </a:lnTo>
                  <a:lnTo>
                    <a:pt x="640265" y="1585"/>
                  </a:lnTo>
                  <a:lnTo>
                    <a:pt x="687323" y="0"/>
                  </a:lnTo>
                  <a:lnTo>
                    <a:pt x="734382" y="1585"/>
                  </a:lnTo>
                  <a:lnTo>
                    <a:pt x="780590" y="6274"/>
                  </a:lnTo>
                  <a:lnTo>
                    <a:pt x="825845" y="13963"/>
                  </a:lnTo>
                  <a:lnTo>
                    <a:pt x="870043" y="24551"/>
                  </a:lnTo>
                  <a:lnTo>
                    <a:pt x="913083" y="37935"/>
                  </a:lnTo>
                  <a:lnTo>
                    <a:pt x="954863" y="54012"/>
                  </a:lnTo>
                  <a:lnTo>
                    <a:pt x="995280" y="72681"/>
                  </a:lnTo>
                  <a:lnTo>
                    <a:pt x="1034231" y="93838"/>
                  </a:lnTo>
                  <a:lnTo>
                    <a:pt x="1071615" y="117382"/>
                  </a:lnTo>
                  <a:lnTo>
                    <a:pt x="1107329" y="143211"/>
                  </a:lnTo>
                  <a:lnTo>
                    <a:pt x="1141270" y="171221"/>
                  </a:lnTo>
                  <a:lnTo>
                    <a:pt x="1173337" y="201310"/>
                  </a:lnTo>
                  <a:lnTo>
                    <a:pt x="1203426" y="233377"/>
                  </a:lnTo>
                  <a:lnTo>
                    <a:pt x="1231436" y="267318"/>
                  </a:lnTo>
                  <a:lnTo>
                    <a:pt x="1257265" y="303032"/>
                  </a:lnTo>
                  <a:lnTo>
                    <a:pt x="1280809" y="340416"/>
                  </a:lnTo>
                  <a:lnTo>
                    <a:pt x="1301966" y="379367"/>
                  </a:lnTo>
                  <a:lnTo>
                    <a:pt x="1320635" y="419784"/>
                  </a:lnTo>
                  <a:lnTo>
                    <a:pt x="1336712" y="461564"/>
                  </a:lnTo>
                  <a:lnTo>
                    <a:pt x="1350096" y="504604"/>
                  </a:lnTo>
                  <a:lnTo>
                    <a:pt x="1360684" y="548802"/>
                  </a:lnTo>
                  <a:lnTo>
                    <a:pt x="1368373" y="594057"/>
                  </a:lnTo>
                  <a:lnTo>
                    <a:pt x="1373062" y="640265"/>
                  </a:lnTo>
                  <a:lnTo>
                    <a:pt x="1374647" y="687324"/>
                  </a:lnTo>
                  <a:lnTo>
                    <a:pt x="1373062" y="734382"/>
                  </a:lnTo>
                  <a:lnTo>
                    <a:pt x="1368373" y="780590"/>
                  </a:lnTo>
                  <a:lnTo>
                    <a:pt x="1360684" y="825845"/>
                  </a:lnTo>
                  <a:lnTo>
                    <a:pt x="1350096" y="870043"/>
                  </a:lnTo>
                  <a:lnTo>
                    <a:pt x="1336712" y="913083"/>
                  </a:lnTo>
                  <a:lnTo>
                    <a:pt x="1320635" y="954863"/>
                  </a:lnTo>
                  <a:lnTo>
                    <a:pt x="1301966" y="995280"/>
                  </a:lnTo>
                  <a:lnTo>
                    <a:pt x="1280809" y="1034231"/>
                  </a:lnTo>
                  <a:lnTo>
                    <a:pt x="1257265" y="1071615"/>
                  </a:lnTo>
                  <a:lnTo>
                    <a:pt x="1231436" y="1107329"/>
                  </a:lnTo>
                  <a:lnTo>
                    <a:pt x="1203426" y="1141270"/>
                  </a:lnTo>
                  <a:lnTo>
                    <a:pt x="1173337" y="1173337"/>
                  </a:lnTo>
                  <a:lnTo>
                    <a:pt x="1141270" y="1203426"/>
                  </a:lnTo>
                  <a:lnTo>
                    <a:pt x="1107329" y="1231436"/>
                  </a:lnTo>
                  <a:lnTo>
                    <a:pt x="1071615" y="1257265"/>
                  </a:lnTo>
                  <a:lnTo>
                    <a:pt x="1034231" y="1280809"/>
                  </a:lnTo>
                  <a:lnTo>
                    <a:pt x="995280" y="1301966"/>
                  </a:lnTo>
                  <a:lnTo>
                    <a:pt x="954863" y="1320635"/>
                  </a:lnTo>
                  <a:lnTo>
                    <a:pt x="913083" y="1336712"/>
                  </a:lnTo>
                  <a:lnTo>
                    <a:pt x="870043" y="1350096"/>
                  </a:lnTo>
                  <a:lnTo>
                    <a:pt x="825845" y="1360684"/>
                  </a:lnTo>
                  <a:lnTo>
                    <a:pt x="780590" y="1368373"/>
                  </a:lnTo>
                  <a:lnTo>
                    <a:pt x="734382" y="1373062"/>
                  </a:lnTo>
                  <a:lnTo>
                    <a:pt x="687323" y="1374647"/>
                  </a:lnTo>
                  <a:lnTo>
                    <a:pt x="640265" y="1373062"/>
                  </a:lnTo>
                  <a:lnTo>
                    <a:pt x="594057" y="1368373"/>
                  </a:lnTo>
                  <a:lnTo>
                    <a:pt x="548802" y="1360684"/>
                  </a:lnTo>
                  <a:lnTo>
                    <a:pt x="504604" y="1350096"/>
                  </a:lnTo>
                  <a:lnTo>
                    <a:pt x="461564" y="1336712"/>
                  </a:lnTo>
                  <a:lnTo>
                    <a:pt x="419784" y="1320635"/>
                  </a:lnTo>
                  <a:lnTo>
                    <a:pt x="379367" y="1301966"/>
                  </a:lnTo>
                  <a:lnTo>
                    <a:pt x="340416" y="1280809"/>
                  </a:lnTo>
                  <a:lnTo>
                    <a:pt x="303032" y="1257265"/>
                  </a:lnTo>
                  <a:lnTo>
                    <a:pt x="267318" y="1231436"/>
                  </a:lnTo>
                  <a:lnTo>
                    <a:pt x="233377" y="1203426"/>
                  </a:lnTo>
                  <a:lnTo>
                    <a:pt x="201310" y="1173337"/>
                  </a:lnTo>
                  <a:lnTo>
                    <a:pt x="171221" y="1141270"/>
                  </a:lnTo>
                  <a:lnTo>
                    <a:pt x="143211" y="1107329"/>
                  </a:lnTo>
                  <a:lnTo>
                    <a:pt x="117382" y="1071615"/>
                  </a:lnTo>
                  <a:lnTo>
                    <a:pt x="93838" y="1034231"/>
                  </a:lnTo>
                  <a:lnTo>
                    <a:pt x="72681" y="995280"/>
                  </a:lnTo>
                  <a:lnTo>
                    <a:pt x="54012" y="954863"/>
                  </a:lnTo>
                  <a:lnTo>
                    <a:pt x="37935" y="913083"/>
                  </a:lnTo>
                  <a:lnTo>
                    <a:pt x="24551" y="870043"/>
                  </a:lnTo>
                  <a:lnTo>
                    <a:pt x="13963" y="825845"/>
                  </a:lnTo>
                  <a:lnTo>
                    <a:pt x="6274" y="780590"/>
                  </a:lnTo>
                  <a:lnTo>
                    <a:pt x="1585" y="734382"/>
                  </a:lnTo>
                  <a:lnTo>
                    <a:pt x="0" y="68732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47032" y="1934717"/>
            <a:ext cx="707390" cy="6381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01600" marR="5080" indent="-89535">
              <a:lnSpc>
                <a:spcPts val="2300"/>
              </a:lnSpc>
              <a:spcBef>
                <a:spcPts val="360"/>
              </a:spcBef>
            </a:pPr>
            <a:r>
              <a:rPr sz="21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ạo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tri  thức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95646" y="2780157"/>
            <a:ext cx="1666239" cy="1666239"/>
            <a:chOff x="5295646" y="2780157"/>
            <a:chExt cx="1666239" cy="1666239"/>
          </a:xfrm>
        </p:grpSpPr>
        <p:sp>
          <p:nvSpPr>
            <p:cNvPr id="8" name="object 8"/>
            <p:cNvSpPr/>
            <p:nvPr/>
          </p:nvSpPr>
          <p:spPr>
            <a:xfrm>
              <a:off x="5295646" y="2780157"/>
              <a:ext cx="392430" cy="392430"/>
            </a:xfrm>
            <a:custGeom>
              <a:avLst/>
              <a:gdLst/>
              <a:ahLst/>
              <a:cxnLst/>
              <a:rect l="l" t="t" r="r" b="b"/>
              <a:pathLst>
                <a:path w="392429" h="392430">
                  <a:moveTo>
                    <a:pt x="196850" y="0"/>
                  </a:moveTo>
                  <a:lnTo>
                    <a:pt x="0" y="196850"/>
                  </a:lnTo>
                  <a:lnTo>
                    <a:pt x="129539" y="326389"/>
                  </a:lnTo>
                  <a:lnTo>
                    <a:pt x="63880" y="391921"/>
                  </a:lnTo>
                  <a:lnTo>
                    <a:pt x="357377" y="357377"/>
                  </a:lnTo>
                  <a:lnTo>
                    <a:pt x="391921" y="63880"/>
                  </a:lnTo>
                  <a:lnTo>
                    <a:pt x="326263" y="129539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4411" y="3059049"/>
              <a:ext cx="1374775" cy="1374775"/>
            </a:xfrm>
            <a:custGeom>
              <a:avLst/>
              <a:gdLst/>
              <a:ahLst/>
              <a:cxnLst/>
              <a:rect l="l" t="t" r="r" b="b"/>
              <a:pathLst>
                <a:path w="1374775" h="1374775">
                  <a:moveTo>
                    <a:pt x="687324" y="0"/>
                  </a:moveTo>
                  <a:lnTo>
                    <a:pt x="640265" y="1585"/>
                  </a:lnTo>
                  <a:lnTo>
                    <a:pt x="594057" y="6274"/>
                  </a:lnTo>
                  <a:lnTo>
                    <a:pt x="548802" y="13963"/>
                  </a:lnTo>
                  <a:lnTo>
                    <a:pt x="504604" y="24551"/>
                  </a:lnTo>
                  <a:lnTo>
                    <a:pt x="461564" y="37935"/>
                  </a:lnTo>
                  <a:lnTo>
                    <a:pt x="419784" y="54012"/>
                  </a:lnTo>
                  <a:lnTo>
                    <a:pt x="379367" y="72681"/>
                  </a:lnTo>
                  <a:lnTo>
                    <a:pt x="340416" y="93838"/>
                  </a:lnTo>
                  <a:lnTo>
                    <a:pt x="303032" y="117382"/>
                  </a:lnTo>
                  <a:lnTo>
                    <a:pt x="267318" y="143211"/>
                  </a:lnTo>
                  <a:lnTo>
                    <a:pt x="233377" y="171221"/>
                  </a:lnTo>
                  <a:lnTo>
                    <a:pt x="201310" y="201310"/>
                  </a:lnTo>
                  <a:lnTo>
                    <a:pt x="171221" y="233377"/>
                  </a:lnTo>
                  <a:lnTo>
                    <a:pt x="143211" y="267318"/>
                  </a:lnTo>
                  <a:lnTo>
                    <a:pt x="117382" y="303032"/>
                  </a:lnTo>
                  <a:lnTo>
                    <a:pt x="93838" y="340416"/>
                  </a:lnTo>
                  <a:lnTo>
                    <a:pt x="72681" y="379367"/>
                  </a:lnTo>
                  <a:lnTo>
                    <a:pt x="54012" y="419784"/>
                  </a:lnTo>
                  <a:lnTo>
                    <a:pt x="37935" y="461564"/>
                  </a:lnTo>
                  <a:lnTo>
                    <a:pt x="24551" y="504604"/>
                  </a:lnTo>
                  <a:lnTo>
                    <a:pt x="13963" y="548802"/>
                  </a:lnTo>
                  <a:lnTo>
                    <a:pt x="6274" y="594057"/>
                  </a:lnTo>
                  <a:lnTo>
                    <a:pt x="1585" y="640265"/>
                  </a:lnTo>
                  <a:lnTo>
                    <a:pt x="0" y="687324"/>
                  </a:lnTo>
                  <a:lnTo>
                    <a:pt x="1585" y="734382"/>
                  </a:lnTo>
                  <a:lnTo>
                    <a:pt x="6274" y="780590"/>
                  </a:lnTo>
                  <a:lnTo>
                    <a:pt x="13963" y="825845"/>
                  </a:lnTo>
                  <a:lnTo>
                    <a:pt x="24551" y="870043"/>
                  </a:lnTo>
                  <a:lnTo>
                    <a:pt x="37935" y="913083"/>
                  </a:lnTo>
                  <a:lnTo>
                    <a:pt x="54012" y="954863"/>
                  </a:lnTo>
                  <a:lnTo>
                    <a:pt x="72681" y="995280"/>
                  </a:lnTo>
                  <a:lnTo>
                    <a:pt x="93838" y="1034231"/>
                  </a:lnTo>
                  <a:lnTo>
                    <a:pt x="117382" y="1071615"/>
                  </a:lnTo>
                  <a:lnTo>
                    <a:pt x="143211" y="1107329"/>
                  </a:lnTo>
                  <a:lnTo>
                    <a:pt x="171221" y="1141270"/>
                  </a:lnTo>
                  <a:lnTo>
                    <a:pt x="201310" y="1173337"/>
                  </a:lnTo>
                  <a:lnTo>
                    <a:pt x="233377" y="1203426"/>
                  </a:lnTo>
                  <a:lnTo>
                    <a:pt x="267318" y="1231436"/>
                  </a:lnTo>
                  <a:lnTo>
                    <a:pt x="303032" y="1257265"/>
                  </a:lnTo>
                  <a:lnTo>
                    <a:pt x="340416" y="1280809"/>
                  </a:lnTo>
                  <a:lnTo>
                    <a:pt x="379367" y="1301966"/>
                  </a:lnTo>
                  <a:lnTo>
                    <a:pt x="419784" y="1320635"/>
                  </a:lnTo>
                  <a:lnTo>
                    <a:pt x="461564" y="1336712"/>
                  </a:lnTo>
                  <a:lnTo>
                    <a:pt x="504604" y="1350096"/>
                  </a:lnTo>
                  <a:lnTo>
                    <a:pt x="548802" y="1360684"/>
                  </a:lnTo>
                  <a:lnTo>
                    <a:pt x="594057" y="1368373"/>
                  </a:lnTo>
                  <a:lnTo>
                    <a:pt x="640265" y="1373062"/>
                  </a:lnTo>
                  <a:lnTo>
                    <a:pt x="687324" y="1374648"/>
                  </a:lnTo>
                  <a:lnTo>
                    <a:pt x="734382" y="1373062"/>
                  </a:lnTo>
                  <a:lnTo>
                    <a:pt x="780590" y="1368373"/>
                  </a:lnTo>
                  <a:lnTo>
                    <a:pt x="825845" y="1360684"/>
                  </a:lnTo>
                  <a:lnTo>
                    <a:pt x="870043" y="1350096"/>
                  </a:lnTo>
                  <a:lnTo>
                    <a:pt x="913083" y="1336712"/>
                  </a:lnTo>
                  <a:lnTo>
                    <a:pt x="954863" y="1320635"/>
                  </a:lnTo>
                  <a:lnTo>
                    <a:pt x="995280" y="1301966"/>
                  </a:lnTo>
                  <a:lnTo>
                    <a:pt x="1034231" y="1280809"/>
                  </a:lnTo>
                  <a:lnTo>
                    <a:pt x="1071615" y="1257265"/>
                  </a:lnTo>
                  <a:lnTo>
                    <a:pt x="1107329" y="1231436"/>
                  </a:lnTo>
                  <a:lnTo>
                    <a:pt x="1141270" y="1203426"/>
                  </a:lnTo>
                  <a:lnTo>
                    <a:pt x="1173337" y="1173337"/>
                  </a:lnTo>
                  <a:lnTo>
                    <a:pt x="1203426" y="1141270"/>
                  </a:lnTo>
                  <a:lnTo>
                    <a:pt x="1231436" y="1107329"/>
                  </a:lnTo>
                  <a:lnTo>
                    <a:pt x="1257265" y="1071615"/>
                  </a:lnTo>
                  <a:lnTo>
                    <a:pt x="1280809" y="1034231"/>
                  </a:lnTo>
                  <a:lnTo>
                    <a:pt x="1301966" y="995280"/>
                  </a:lnTo>
                  <a:lnTo>
                    <a:pt x="1320635" y="954863"/>
                  </a:lnTo>
                  <a:lnTo>
                    <a:pt x="1336712" y="913083"/>
                  </a:lnTo>
                  <a:lnTo>
                    <a:pt x="1350096" y="870043"/>
                  </a:lnTo>
                  <a:lnTo>
                    <a:pt x="1360684" y="825845"/>
                  </a:lnTo>
                  <a:lnTo>
                    <a:pt x="1368373" y="780590"/>
                  </a:lnTo>
                  <a:lnTo>
                    <a:pt x="1373062" y="734382"/>
                  </a:lnTo>
                  <a:lnTo>
                    <a:pt x="1374647" y="687324"/>
                  </a:lnTo>
                  <a:lnTo>
                    <a:pt x="1373062" y="640265"/>
                  </a:lnTo>
                  <a:lnTo>
                    <a:pt x="1368373" y="594057"/>
                  </a:lnTo>
                  <a:lnTo>
                    <a:pt x="1360684" y="548802"/>
                  </a:lnTo>
                  <a:lnTo>
                    <a:pt x="1350096" y="504604"/>
                  </a:lnTo>
                  <a:lnTo>
                    <a:pt x="1336712" y="461564"/>
                  </a:lnTo>
                  <a:lnTo>
                    <a:pt x="1320635" y="419784"/>
                  </a:lnTo>
                  <a:lnTo>
                    <a:pt x="1301966" y="379367"/>
                  </a:lnTo>
                  <a:lnTo>
                    <a:pt x="1280809" y="340416"/>
                  </a:lnTo>
                  <a:lnTo>
                    <a:pt x="1257265" y="303032"/>
                  </a:lnTo>
                  <a:lnTo>
                    <a:pt x="1231436" y="267318"/>
                  </a:lnTo>
                  <a:lnTo>
                    <a:pt x="1203426" y="233377"/>
                  </a:lnTo>
                  <a:lnTo>
                    <a:pt x="1173337" y="201310"/>
                  </a:lnTo>
                  <a:lnTo>
                    <a:pt x="1141270" y="171221"/>
                  </a:lnTo>
                  <a:lnTo>
                    <a:pt x="1107329" y="143211"/>
                  </a:lnTo>
                  <a:lnTo>
                    <a:pt x="1071615" y="117382"/>
                  </a:lnTo>
                  <a:lnTo>
                    <a:pt x="1034231" y="93838"/>
                  </a:lnTo>
                  <a:lnTo>
                    <a:pt x="995280" y="72681"/>
                  </a:lnTo>
                  <a:lnTo>
                    <a:pt x="954863" y="54012"/>
                  </a:lnTo>
                  <a:lnTo>
                    <a:pt x="913083" y="37935"/>
                  </a:lnTo>
                  <a:lnTo>
                    <a:pt x="870043" y="24551"/>
                  </a:lnTo>
                  <a:lnTo>
                    <a:pt x="825845" y="13963"/>
                  </a:lnTo>
                  <a:lnTo>
                    <a:pt x="780590" y="6274"/>
                  </a:lnTo>
                  <a:lnTo>
                    <a:pt x="734382" y="1585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74411" y="3059049"/>
              <a:ext cx="1374775" cy="1374775"/>
            </a:xfrm>
            <a:custGeom>
              <a:avLst/>
              <a:gdLst/>
              <a:ahLst/>
              <a:cxnLst/>
              <a:rect l="l" t="t" r="r" b="b"/>
              <a:pathLst>
                <a:path w="1374775" h="1374775">
                  <a:moveTo>
                    <a:pt x="0" y="687324"/>
                  </a:moveTo>
                  <a:lnTo>
                    <a:pt x="1585" y="640265"/>
                  </a:lnTo>
                  <a:lnTo>
                    <a:pt x="6274" y="594057"/>
                  </a:lnTo>
                  <a:lnTo>
                    <a:pt x="13963" y="548802"/>
                  </a:lnTo>
                  <a:lnTo>
                    <a:pt x="24551" y="504604"/>
                  </a:lnTo>
                  <a:lnTo>
                    <a:pt x="37935" y="461564"/>
                  </a:lnTo>
                  <a:lnTo>
                    <a:pt x="54012" y="419784"/>
                  </a:lnTo>
                  <a:lnTo>
                    <a:pt x="72681" y="379367"/>
                  </a:lnTo>
                  <a:lnTo>
                    <a:pt x="93838" y="340416"/>
                  </a:lnTo>
                  <a:lnTo>
                    <a:pt x="117382" y="303032"/>
                  </a:lnTo>
                  <a:lnTo>
                    <a:pt x="143211" y="267318"/>
                  </a:lnTo>
                  <a:lnTo>
                    <a:pt x="171221" y="233377"/>
                  </a:lnTo>
                  <a:lnTo>
                    <a:pt x="201310" y="201310"/>
                  </a:lnTo>
                  <a:lnTo>
                    <a:pt x="233377" y="171221"/>
                  </a:lnTo>
                  <a:lnTo>
                    <a:pt x="267318" y="143211"/>
                  </a:lnTo>
                  <a:lnTo>
                    <a:pt x="303032" y="117382"/>
                  </a:lnTo>
                  <a:lnTo>
                    <a:pt x="340416" y="93838"/>
                  </a:lnTo>
                  <a:lnTo>
                    <a:pt x="379367" y="72681"/>
                  </a:lnTo>
                  <a:lnTo>
                    <a:pt x="419784" y="54012"/>
                  </a:lnTo>
                  <a:lnTo>
                    <a:pt x="461564" y="37935"/>
                  </a:lnTo>
                  <a:lnTo>
                    <a:pt x="504604" y="24551"/>
                  </a:lnTo>
                  <a:lnTo>
                    <a:pt x="548802" y="13963"/>
                  </a:lnTo>
                  <a:lnTo>
                    <a:pt x="594057" y="6274"/>
                  </a:lnTo>
                  <a:lnTo>
                    <a:pt x="640265" y="1585"/>
                  </a:lnTo>
                  <a:lnTo>
                    <a:pt x="687324" y="0"/>
                  </a:lnTo>
                  <a:lnTo>
                    <a:pt x="734382" y="1585"/>
                  </a:lnTo>
                  <a:lnTo>
                    <a:pt x="780590" y="6274"/>
                  </a:lnTo>
                  <a:lnTo>
                    <a:pt x="825845" y="13963"/>
                  </a:lnTo>
                  <a:lnTo>
                    <a:pt x="870043" y="24551"/>
                  </a:lnTo>
                  <a:lnTo>
                    <a:pt x="913083" y="37935"/>
                  </a:lnTo>
                  <a:lnTo>
                    <a:pt x="954863" y="54012"/>
                  </a:lnTo>
                  <a:lnTo>
                    <a:pt x="995280" y="72681"/>
                  </a:lnTo>
                  <a:lnTo>
                    <a:pt x="1034231" y="93838"/>
                  </a:lnTo>
                  <a:lnTo>
                    <a:pt x="1071615" y="117382"/>
                  </a:lnTo>
                  <a:lnTo>
                    <a:pt x="1107329" y="143211"/>
                  </a:lnTo>
                  <a:lnTo>
                    <a:pt x="1141270" y="171221"/>
                  </a:lnTo>
                  <a:lnTo>
                    <a:pt x="1173337" y="201310"/>
                  </a:lnTo>
                  <a:lnTo>
                    <a:pt x="1203426" y="233377"/>
                  </a:lnTo>
                  <a:lnTo>
                    <a:pt x="1231436" y="267318"/>
                  </a:lnTo>
                  <a:lnTo>
                    <a:pt x="1257265" y="303032"/>
                  </a:lnTo>
                  <a:lnTo>
                    <a:pt x="1280809" y="340416"/>
                  </a:lnTo>
                  <a:lnTo>
                    <a:pt x="1301966" y="379367"/>
                  </a:lnTo>
                  <a:lnTo>
                    <a:pt x="1320635" y="419784"/>
                  </a:lnTo>
                  <a:lnTo>
                    <a:pt x="1336712" y="461564"/>
                  </a:lnTo>
                  <a:lnTo>
                    <a:pt x="1350096" y="504604"/>
                  </a:lnTo>
                  <a:lnTo>
                    <a:pt x="1360684" y="548802"/>
                  </a:lnTo>
                  <a:lnTo>
                    <a:pt x="1368373" y="594057"/>
                  </a:lnTo>
                  <a:lnTo>
                    <a:pt x="1373062" y="640265"/>
                  </a:lnTo>
                  <a:lnTo>
                    <a:pt x="1374647" y="687324"/>
                  </a:lnTo>
                  <a:lnTo>
                    <a:pt x="1373062" y="734382"/>
                  </a:lnTo>
                  <a:lnTo>
                    <a:pt x="1368373" y="780590"/>
                  </a:lnTo>
                  <a:lnTo>
                    <a:pt x="1360684" y="825845"/>
                  </a:lnTo>
                  <a:lnTo>
                    <a:pt x="1350096" y="870043"/>
                  </a:lnTo>
                  <a:lnTo>
                    <a:pt x="1336712" y="913083"/>
                  </a:lnTo>
                  <a:lnTo>
                    <a:pt x="1320635" y="954863"/>
                  </a:lnTo>
                  <a:lnTo>
                    <a:pt x="1301966" y="995280"/>
                  </a:lnTo>
                  <a:lnTo>
                    <a:pt x="1280809" y="1034231"/>
                  </a:lnTo>
                  <a:lnTo>
                    <a:pt x="1257265" y="1071615"/>
                  </a:lnTo>
                  <a:lnTo>
                    <a:pt x="1231436" y="1107329"/>
                  </a:lnTo>
                  <a:lnTo>
                    <a:pt x="1203426" y="1141270"/>
                  </a:lnTo>
                  <a:lnTo>
                    <a:pt x="1173337" y="1173337"/>
                  </a:lnTo>
                  <a:lnTo>
                    <a:pt x="1141270" y="1203426"/>
                  </a:lnTo>
                  <a:lnTo>
                    <a:pt x="1107329" y="1231436"/>
                  </a:lnTo>
                  <a:lnTo>
                    <a:pt x="1071615" y="1257265"/>
                  </a:lnTo>
                  <a:lnTo>
                    <a:pt x="1034231" y="1280809"/>
                  </a:lnTo>
                  <a:lnTo>
                    <a:pt x="995280" y="1301966"/>
                  </a:lnTo>
                  <a:lnTo>
                    <a:pt x="954863" y="1320635"/>
                  </a:lnTo>
                  <a:lnTo>
                    <a:pt x="913083" y="1336712"/>
                  </a:lnTo>
                  <a:lnTo>
                    <a:pt x="870043" y="1350096"/>
                  </a:lnTo>
                  <a:lnTo>
                    <a:pt x="825845" y="1360684"/>
                  </a:lnTo>
                  <a:lnTo>
                    <a:pt x="780590" y="1368373"/>
                  </a:lnTo>
                  <a:lnTo>
                    <a:pt x="734382" y="1373062"/>
                  </a:lnTo>
                  <a:lnTo>
                    <a:pt x="687324" y="1374648"/>
                  </a:lnTo>
                  <a:lnTo>
                    <a:pt x="640265" y="1373062"/>
                  </a:lnTo>
                  <a:lnTo>
                    <a:pt x="594057" y="1368373"/>
                  </a:lnTo>
                  <a:lnTo>
                    <a:pt x="548802" y="1360684"/>
                  </a:lnTo>
                  <a:lnTo>
                    <a:pt x="504604" y="1350096"/>
                  </a:lnTo>
                  <a:lnTo>
                    <a:pt x="461564" y="1336712"/>
                  </a:lnTo>
                  <a:lnTo>
                    <a:pt x="419784" y="1320635"/>
                  </a:lnTo>
                  <a:lnTo>
                    <a:pt x="379367" y="1301966"/>
                  </a:lnTo>
                  <a:lnTo>
                    <a:pt x="340416" y="1280809"/>
                  </a:lnTo>
                  <a:lnTo>
                    <a:pt x="303032" y="1257265"/>
                  </a:lnTo>
                  <a:lnTo>
                    <a:pt x="267318" y="1231436"/>
                  </a:lnTo>
                  <a:lnTo>
                    <a:pt x="233377" y="1203426"/>
                  </a:lnTo>
                  <a:lnTo>
                    <a:pt x="201310" y="1173337"/>
                  </a:lnTo>
                  <a:lnTo>
                    <a:pt x="171221" y="1141270"/>
                  </a:lnTo>
                  <a:lnTo>
                    <a:pt x="143211" y="1107329"/>
                  </a:lnTo>
                  <a:lnTo>
                    <a:pt x="117382" y="1071615"/>
                  </a:lnTo>
                  <a:lnTo>
                    <a:pt x="93838" y="1034231"/>
                  </a:lnTo>
                  <a:lnTo>
                    <a:pt x="72681" y="995280"/>
                  </a:lnTo>
                  <a:lnTo>
                    <a:pt x="54012" y="954863"/>
                  </a:lnTo>
                  <a:lnTo>
                    <a:pt x="37935" y="913083"/>
                  </a:lnTo>
                  <a:lnTo>
                    <a:pt x="24551" y="870043"/>
                  </a:lnTo>
                  <a:lnTo>
                    <a:pt x="13963" y="825845"/>
                  </a:lnTo>
                  <a:lnTo>
                    <a:pt x="6274" y="780590"/>
                  </a:lnTo>
                  <a:lnTo>
                    <a:pt x="1585" y="734382"/>
                  </a:lnTo>
                  <a:lnTo>
                    <a:pt x="0" y="687324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31585" y="3395471"/>
            <a:ext cx="859790" cy="6381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6034" marR="5080" indent="-13970">
              <a:lnSpc>
                <a:spcPts val="2300"/>
              </a:lnSpc>
              <a:spcBef>
                <a:spcPts val="360"/>
              </a:spcBef>
            </a:pP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ư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1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trữ </a:t>
            </a:r>
            <a:r>
              <a:rPr sz="2100" spc="-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sz="21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thức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00957" y="4240784"/>
            <a:ext cx="1665605" cy="1665605"/>
            <a:chOff x="4100957" y="4240784"/>
            <a:chExt cx="1665605" cy="1665605"/>
          </a:xfrm>
        </p:grpSpPr>
        <p:sp>
          <p:nvSpPr>
            <p:cNvPr id="13" name="object 13"/>
            <p:cNvSpPr/>
            <p:nvPr/>
          </p:nvSpPr>
          <p:spPr>
            <a:xfrm>
              <a:off x="5374259" y="4240784"/>
              <a:ext cx="392430" cy="392430"/>
            </a:xfrm>
            <a:custGeom>
              <a:avLst/>
              <a:gdLst/>
              <a:ahLst/>
              <a:cxnLst/>
              <a:rect l="l" t="t" r="r" b="b"/>
              <a:pathLst>
                <a:path w="392429" h="392429">
                  <a:moveTo>
                    <a:pt x="195071" y="0"/>
                  </a:moveTo>
                  <a:lnTo>
                    <a:pt x="65531" y="129540"/>
                  </a:lnTo>
                  <a:lnTo>
                    <a:pt x="0" y="63881"/>
                  </a:lnTo>
                  <a:lnTo>
                    <a:pt x="34416" y="357378"/>
                  </a:lnTo>
                  <a:lnTo>
                    <a:pt x="327913" y="391922"/>
                  </a:lnTo>
                  <a:lnTo>
                    <a:pt x="262381" y="326263"/>
                  </a:lnTo>
                  <a:lnTo>
                    <a:pt x="391921" y="196723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3657" y="4519803"/>
              <a:ext cx="1374775" cy="1374140"/>
            </a:xfrm>
            <a:custGeom>
              <a:avLst/>
              <a:gdLst/>
              <a:ahLst/>
              <a:cxnLst/>
              <a:rect l="l" t="t" r="r" b="b"/>
              <a:pathLst>
                <a:path w="1374775" h="1374139">
                  <a:moveTo>
                    <a:pt x="687323" y="0"/>
                  </a:moveTo>
                  <a:lnTo>
                    <a:pt x="640265" y="1584"/>
                  </a:lnTo>
                  <a:lnTo>
                    <a:pt x="594057" y="6271"/>
                  </a:lnTo>
                  <a:lnTo>
                    <a:pt x="548802" y="13957"/>
                  </a:lnTo>
                  <a:lnTo>
                    <a:pt x="504604" y="24540"/>
                  </a:lnTo>
                  <a:lnTo>
                    <a:pt x="461564" y="37918"/>
                  </a:lnTo>
                  <a:lnTo>
                    <a:pt x="419784" y="53988"/>
                  </a:lnTo>
                  <a:lnTo>
                    <a:pt x="379367" y="72648"/>
                  </a:lnTo>
                  <a:lnTo>
                    <a:pt x="340416" y="93796"/>
                  </a:lnTo>
                  <a:lnTo>
                    <a:pt x="303032" y="117329"/>
                  </a:lnTo>
                  <a:lnTo>
                    <a:pt x="267318" y="143145"/>
                  </a:lnTo>
                  <a:lnTo>
                    <a:pt x="233377" y="171141"/>
                  </a:lnTo>
                  <a:lnTo>
                    <a:pt x="201310" y="201215"/>
                  </a:lnTo>
                  <a:lnTo>
                    <a:pt x="171221" y="233265"/>
                  </a:lnTo>
                  <a:lnTo>
                    <a:pt x="143211" y="267189"/>
                  </a:lnTo>
                  <a:lnTo>
                    <a:pt x="117382" y="302883"/>
                  </a:lnTo>
                  <a:lnTo>
                    <a:pt x="93838" y="340247"/>
                  </a:lnTo>
                  <a:lnTo>
                    <a:pt x="72681" y="379176"/>
                  </a:lnTo>
                  <a:lnTo>
                    <a:pt x="54012" y="419570"/>
                  </a:lnTo>
                  <a:lnTo>
                    <a:pt x="37935" y="461325"/>
                  </a:lnTo>
                  <a:lnTo>
                    <a:pt x="24551" y="504339"/>
                  </a:lnTo>
                  <a:lnTo>
                    <a:pt x="13963" y="548511"/>
                  </a:lnTo>
                  <a:lnTo>
                    <a:pt x="6274" y="593737"/>
                  </a:lnTo>
                  <a:lnTo>
                    <a:pt x="1585" y="639915"/>
                  </a:lnTo>
                  <a:lnTo>
                    <a:pt x="0" y="686943"/>
                  </a:lnTo>
                  <a:lnTo>
                    <a:pt x="1585" y="733970"/>
                  </a:lnTo>
                  <a:lnTo>
                    <a:pt x="6274" y="780148"/>
                  </a:lnTo>
                  <a:lnTo>
                    <a:pt x="13963" y="825374"/>
                  </a:lnTo>
                  <a:lnTo>
                    <a:pt x="24551" y="869546"/>
                  </a:lnTo>
                  <a:lnTo>
                    <a:pt x="37935" y="912560"/>
                  </a:lnTo>
                  <a:lnTo>
                    <a:pt x="54012" y="954315"/>
                  </a:lnTo>
                  <a:lnTo>
                    <a:pt x="72681" y="994709"/>
                  </a:lnTo>
                  <a:lnTo>
                    <a:pt x="93838" y="1033638"/>
                  </a:lnTo>
                  <a:lnTo>
                    <a:pt x="117382" y="1071002"/>
                  </a:lnTo>
                  <a:lnTo>
                    <a:pt x="143211" y="1106696"/>
                  </a:lnTo>
                  <a:lnTo>
                    <a:pt x="171221" y="1140620"/>
                  </a:lnTo>
                  <a:lnTo>
                    <a:pt x="201310" y="1172670"/>
                  </a:lnTo>
                  <a:lnTo>
                    <a:pt x="233377" y="1202744"/>
                  </a:lnTo>
                  <a:lnTo>
                    <a:pt x="267318" y="1230740"/>
                  </a:lnTo>
                  <a:lnTo>
                    <a:pt x="303032" y="1256556"/>
                  </a:lnTo>
                  <a:lnTo>
                    <a:pt x="340416" y="1280089"/>
                  </a:lnTo>
                  <a:lnTo>
                    <a:pt x="379367" y="1301237"/>
                  </a:lnTo>
                  <a:lnTo>
                    <a:pt x="419784" y="1319897"/>
                  </a:lnTo>
                  <a:lnTo>
                    <a:pt x="461564" y="1335967"/>
                  </a:lnTo>
                  <a:lnTo>
                    <a:pt x="504604" y="1349345"/>
                  </a:lnTo>
                  <a:lnTo>
                    <a:pt x="548802" y="1359928"/>
                  </a:lnTo>
                  <a:lnTo>
                    <a:pt x="594057" y="1367614"/>
                  </a:lnTo>
                  <a:lnTo>
                    <a:pt x="640265" y="1372301"/>
                  </a:lnTo>
                  <a:lnTo>
                    <a:pt x="687323" y="1373886"/>
                  </a:lnTo>
                  <a:lnTo>
                    <a:pt x="734382" y="1372301"/>
                  </a:lnTo>
                  <a:lnTo>
                    <a:pt x="780590" y="1367614"/>
                  </a:lnTo>
                  <a:lnTo>
                    <a:pt x="825845" y="1359928"/>
                  </a:lnTo>
                  <a:lnTo>
                    <a:pt x="870043" y="1349345"/>
                  </a:lnTo>
                  <a:lnTo>
                    <a:pt x="913083" y="1335967"/>
                  </a:lnTo>
                  <a:lnTo>
                    <a:pt x="954863" y="1319897"/>
                  </a:lnTo>
                  <a:lnTo>
                    <a:pt x="995280" y="1301237"/>
                  </a:lnTo>
                  <a:lnTo>
                    <a:pt x="1034231" y="1280089"/>
                  </a:lnTo>
                  <a:lnTo>
                    <a:pt x="1071615" y="1256556"/>
                  </a:lnTo>
                  <a:lnTo>
                    <a:pt x="1107329" y="1230740"/>
                  </a:lnTo>
                  <a:lnTo>
                    <a:pt x="1141270" y="1202744"/>
                  </a:lnTo>
                  <a:lnTo>
                    <a:pt x="1173337" y="1172670"/>
                  </a:lnTo>
                  <a:lnTo>
                    <a:pt x="1203426" y="1140620"/>
                  </a:lnTo>
                  <a:lnTo>
                    <a:pt x="1231436" y="1106696"/>
                  </a:lnTo>
                  <a:lnTo>
                    <a:pt x="1257265" y="1071002"/>
                  </a:lnTo>
                  <a:lnTo>
                    <a:pt x="1280809" y="1033638"/>
                  </a:lnTo>
                  <a:lnTo>
                    <a:pt x="1301966" y="994709"/>
                  </a:lnTo>
                  <a:lnTo>
                    <a:pt x="1320635" y="954315"/>
                  </a:lnTo>
                  <a:lnTo>
                    <a:pt x="1336712" y="912560"/>
                  </a:lnTo>
                  <a:lnTo>
                    <a:pt x="1350096" y="869546"/>
                  </a:lnTo>
                  <a:lnTo>
                    <a:pt x="1360684" y="825374"/>
                  </a:lnTo>
                  <a:lnTo>
                    <a:pt x="1368373" y="780148"/>
                  </a:lnTo>
                  <a:lnTo>
                    <a:pt x="1373062" y="733970"/>
                  </a:lnTo>
                  <a:lnTo>
                    <a:pt x="1374647" y="686943"/>
                  </a:lnTo>
                  <a:lnTo>
                    <a:pt x="1373062" y="639915"/>
                  </a:lnTo>
                  <a:lnTo>
                    <a:pt x="1368373" y="593737"/>
                  </a:lnTo>
                  <a:lnTo>
                    <a:pt x="1360684" y="548511"/>
                  </a:lnTo>
                  <a:lnTo>
                    <a:pt x="1350096" y="504339"/>
                  </a:lnTo>
                  <a:lnTo>
                    <a:pt x="1336712" y="461325"/>
                  </a:lnTo>
                  <a:lnTo>
                    <a:pt x="1320635" y="419570"/>
                  </a:lnTo>
                  <a:lnTo>
                    <a:pt x="1301966" y="379176"/>
                  </a:lnTo>
                  <a:lnTo>
                    <a:pt x="1280809" y="340247"/>
                  </a:lnTo>
                  <a:lnTo>
                    <a:pt x="1257265" y="302883"/>
                  </a:lnTo>
                  <a:lnTo>
                    <a:pt x="1231436" y="267189"/>
                  </a:lnTo>
                  <a:lnTo>
                    <a:pt x="1203426" y="233265"/>
                  </a:lnTo>
                  <a:lnTo>
                    <a:pt x="1173337" y="201215"/>
                  </a:lnTo>
                  <a:lnTo>
                    <a:pt x="1141270" y="171141"/>
                  </a:lnTo>
                  <a:lnTo>
                    <a:pt x="1107329" y="143145"/>
                  </a:lnTo>
                  <a:lnTo>
                    <a:pt x="1071615" y="117329"/>
                  </a:lnTo>
                  <a:lnTo>
                    <a:pt x="1034231" y="93796"/>
                  </a:lnTo>
                  <a:lnTo>
                    <a:pt x="995280" y="72648"/>
                  </a:lnTo>
                  <a:lnTo>
                    <a:pt x="954863" y="53988"/>
                  </a:lnTo>
                  <a:lnTo>
                    <a:pt x="913083" y="37918"/>
                  </a:lnTo>
                  <a:lnTo>
                    <a:pt x="870043" y="24540"/>
                  </a:lnTo>
                  <a:lnTo>
                    <a:pt x="825845" y="13957"/>
                  </a:lnTo>
                  <a:lnTo>
                    <a:pt x="780590" y="6271"/>
                  </a:lnTo>
                  <a:lnTo>
                    <a:pt x="734382" y="1584"/>
                  </a:lnTo>
                  <a:lnTo>
                    <a:pt x="687323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3657" y="4519803"/>
              <a:ext cx="1374775" cy="1374140"/>
            </a:xfrm>
            <a:custGeom>
              <a:avLst/>
              <a:gdLst/>
              <a:ahLst/>
              <a:cxnLst/>
              <a:rect l="l" t="t" r="r" b="b"/>
              <a:pathLst>
                <a:path w="1374775" h="1374139">
                  <a:moveTo>
                    <a:pt x="0" y="686943"/>
                  </a:moveTo>
                  <a:lnTo>
                    <a:pt x="1585" y="639915"/>
                  </a:lnTo>
                  <a:lnTo>
                    <a:pt x="6274" y="593737"/>
                  </a:lnTo>
                  <a:lnTo>
                    <a:pt x="13963" y="548511"/>
                  </a:lnTo>
                  <a:lnTo>
                    <a:pt x="24551" y="504339"/>
                  </a:lnTo>
                  <a:lnTo>
                    <a:pt x="37935" y="461325"/>
                  </a:lnTo>
                  <a:lnTo>
                    <a:pt x="54012" y="419570"/>
                  </a:lnTo>
                  <a:lnTo>
                    <a:pt x="72681" y="379176"/>
                  </a:lnTo>
                  <a:lnTo>
                    <a:pt x="93838" y="340247"/>
                  </a:lnTo>
                  <a:lnTo>
                    <a:pt x="117382" y="302883"/>
                  </a:lnTo>
                  <a:lnTo>
                    <a:pt x="143211" y="267189"/>
                  </a:lnTo>
                  <a:lnTo>
                    <a:pt x="171221" y="233265"/>
                  </a:lnTo>
                  <a:lnTo>
                    <a:pt x="201310" y="201215"/>
                  </a:lnTo>
                  <a:lnTo>
                    <a:pt x="233377" y="171141"/>
                  </a:lnTo>
                  <a:lnTo>
                    <a:pt x="267318" y="143145"/>
                  </a:lnTo>
                  <a:lnTo>
                    <a:pt x="303032" y="117329"/>
                  </a:lnTo>
                  <a:lnTo>
                    <a:pt x="340416" y="93796"/>
                  </a:lnTo>
                  <a:lnTo>
                    <a:pt x="379367" y="72648"/>
                  </a:lnTo>
                  <a:lnTo>
                    <a:pt x="419784" y="53988"/>
                  </a:lnTo>
                  <a:lnTo>
                    <a:pt x="461564" y="37918"/>
                  </a:lnTo>
                  <a:lnTo>
                    <a:pt x="504604" y="24540"/>
                  </a:lnTo>
                  <a:lnTo>
                    <a:pt x="548802" y="13957"/>
                  </a:lnTo>
                  <a:lnTo>
                    <a:pt x="594057" y="6271"/>
                  </a:lnTo>
                  <a:lnTo>
                    <a:pt x="640265" y="1584"/>
                  </a:lnTo>
                  <a:lnTo>
                    <a:pt x="687323" y="0"/>
                  </a:lnTo>
                  <a:lnTo>
                    <a:pt x="734382" y="1584"/>
                  </a:lnTo>
                  <a:lnTo>
                    <a:pt x="780590" y="6271"/>
                  </a:lnTo>
                  <a:lnTo>
                    <a:pt x="825845" y="13957"/>
                  </a:lnTo>
                  <a:lnTo>
                    <a:pt x="870043" y="24540"/>
                  </a:lnTo>
                  <a:lnTo>
                    <a:pt x="913083" y="37918"/>
                  </a:lnTo>
                  <a:lnTo>
                    <a:pt x="954863" y="53988"/>
                  </a:lnTo>
                  <a:lnTo>
                    <a:pt x="995280" y="72648"/>
                  </a:lnTo>
                  <a:lnTo>
                    <a:pt x="1034231" y="93796"/>
                  </a:lnTo>
                  <a:lnTo>
                    <a:pt x="1071615" y="117329"/>
                  </a:lnTo>
                  <a:lnTo>
                    <a:pt x="1107329" y="143145"/>
                  </a:lnTo>
                  <a:lnTo>
                    <a:pt x="1141270" y="171141"/>
                  </a:lnTo>
                  <a:lnTo>
                    <a:pt x="1173337" y="201215"/>
                  </a:lnTo>
                  <a:lnTo>
                    <a:pt x="1203426" y="233265"/>
                  </a:lnTo>
                  <a:lnTo>
                    <a:pt x="1231436" y="267189"/>
                  </a:lnTo>
                  <a:lnTo>
                    <a:pt x="1257265" y="302883"/>
                  </a:lnTo>
                  <a:lnTo>
                    <a:pt x="1280809" y="340247"/>
                  </a:lnTo>
                  <a:lnTo>
                    <a:pt x="1301966" y="379176"/>
                  </a:lnTo>
                  <a:lnTo>
                    <a:pt x="1320635" y="419570"/>
                  </a:lnTo>
                  <a:lnTo>
                    <a:pt x="1336712" y="461325"/>
                  </a:lnTo>
                  <a:lnTo>
                    <a:pt x="1350096" y="504339"/>
                  </a:lnTo>
                  <a:lnTo>
                    <a:pt x="1360684" y="548511"/>
                  </a:lnTo>
                  <a:lnTo>
                    <a:pt x="1368373" y="593737"/>
                  </a:lnTo>
                  <a:lnTo>
                    <a:pt x="1373062" y="639915"/>
                  </a:lnTo>
                  <a:lnTo>
                    <a:pt x="1374647" y="686943"/>
                  </a:lnTo>
                  <a:lnTo>
                    <a:pt x="1373062" y="733970"/>
                  </a:lnTo>
                  <a:lnTo>
                    <a:pt x="1368373" y="780148"/>
                  </a:lnTo>
                  <a:lnTo>
                    <a:pt x="1360684" y="825374"/>
                  </a:lnTo>
                  <a:lnTo>
                    <a:pt x="1350096" y="869546"/>
                  </a:lnTo>
                  <a:lnTo>
                    <a:pt x="1336712" y="912560"/>
                  </a:lnTo>
                  <a:lnTo>
                    <a:pt x="1320635" y="954315"/>
                  </a:lnTo>
                  <a:lnTo>
                    <a:pt x="1301966" y="994709"/>
                  </a:lnTo>
                  <a:lnTo>
                    <a:pt x="1280809" y="1033638"/>
                  </a:lnTo>
                  <a:lnTo>
                    <a:pt x="1257265" y="1071002"/>
                  </a:lnTo>
                  <a:lnTo>
                    <a:pt x="1231436" y="1106696"/>
                  </a:lnTo>
                  <a:lnTo>
                    <a:pt x="1203426" y="1140620"/>
                  </a:lnTo>
                  <a:lnTo>
                    <a:pt x="1173337" y="1172670"/>
                  </a:lnTo>
                  <a:lnTo>
                    <a:pt x="1141270" y="1202744"/>
                  </a:lnTo>
                  <a:lnTo>
                    <a:pt x="1107329" y="1230740"/>
                  </a:lnTo>
                  <a:lnTo>
                    <a:pt x="1071615" y="1256556"/>
                  </a:lnTo>
                  <a:lnTo>
                    <a:pt x="1034231" y="1280089"/>
                  </a:lnTo>
                  <a:lnTo>
                    <a:pt x="995280" y="1301237"/>
                  </a:lnTo>
                  <a:lnTo>
                    <a:pt x="954863" y="1319897"/>
                  </a:lnTo>
                  <a:lnTo>
                    <a:pt x="913083" y="1335967"/>
                  </a:lnTo>
                  <a:lnTo>
                    <a:pt x="870043" y="1349345"/>
                  </a:lnTo>
                  <a:lnTo>
                    <a:pt x="825845" y="1359928"/>
                  </a:lnTo>
                  <a:lnTo>
                    <a:pt x="780590" y="1367614"/>
                  </a:lnTo>
                  <a:lnTo>
                    <a:pt x="734382" y="1372301"/>
                  </a:lnTo>
                  <a:lnTo>
                    <a:pt x="687323" y="1373886"/>
                  </a:lnTo>
                  <a:lnTo>
                    <a:pt x="640265" y="1372301"/>
                  </a:lnTo>
                  <a:lnTo>
                    <a:pt x="594057" y="1367614"/>
                  </a:lnTo>
                  <a:lnTo>
                    <a:pt x="548802" y="1359928"/>
                  </a:lnTo>
                  <a:lnTo>
                    <a:pt x="504604" y="1349345"/>
                  </a:lnTo>
                  <a:lnTo>
                    <a:pt x="461564" y="1335967"/>
                  </a:lnTo>
                  <a:lnTo>
                    <a:pt x="419784" y="1319897"/>
                  </a:lnTo>
                  <a:lnTo>
                    <a:pt x="379367" y="1301237"/>
                  </a:lnTo>
                  <a:lnTo>
                    <a:pt x="340416" y="1280089"/>
                  </a:lnTo>
                  <a:lnTo>
                    <a:pt x="303032" y="1256556"/>
                  </a:lnTo>
                  <a:lnTo>
                    <a:pt x="267318" y="1230740"/>
                  </a:lnTo>
                  <a:lnTo>
                    <a:pt x="233377" y="1202744"/>
                  </a:lnTo>
                  <a:lnTo>
                    <a:pt x="201310" y="1172670"/>
                  </a:lnTo>
                  <a:lnTo>
                    <a:pt x="171221" y="1140620"/>
                  </a:lnTo>
                  <a:lnTo>
                    <a:pt x="143211" y="1106696"/>
                  </a:lnTo>
                  <a:lnTo>
                    <a:pt x="117382" y="1071002"/>
                  </a:lnTo>
                  <a:lnTo>
                    <a:pt x="93838" y="1033638"/>
                  </a:lnTo>
                  <a:lnTo>
                    <a:pt x="72681" y="994709"/>
                  </a:lnTo>
                  <a:lnTo>
                    <a:pt x="54012" y="954315"/>
                  </a:lnTo>
                  <a:lnTo>
                    <a:pt x="37935" y="912560"/>
                  </a:lnTo>
                  <a:lnTo>
                    <a:pt x="24551" y="869546"/>
                  </a:lnTo>
                  <a:lnTo>
                    <a:pt x="13963" y="825374"/>
                  </a:lnTo>
                  <a:lnTo>
                    <a:pt x="6274" y="780148"/>
                  </a:lnTo>
                  <a:lnTo>
                    <a:pt x="1585" y="733970"/>
                  </a:lnTo>
                  <a:lnTo>
                    <a:pt x="0" y="68694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84547" y="4856226"/>
            <a:ext cx="832485" cy="63817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indent="19050">
              <a:lnSpc>
                <a:spcPts val="2300"/>
              </a:lnSpc>
              <a:spcBef>
                <a:spcPts val="359"/>
              </a:spcBef>
            </a:pP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Chia sẻ </a:t>
            </a:r>
            <a:r>
              <a:rPr sz="2100" spc="-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sz="21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thức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40202" y="3046348"/>
            <a:ext cx="1665605" cy="1664970"/>
            <a:chOff x="2640202" y="3046348"/>
            <a:chExt cx="1665605" cy="1664970"/>
          </a:xfrm>
        </p:grpSpPr>
        <p:sp>
          <p:nvSpPr>
            <p:cNvPr id="18" name="object 18"/>
            <p:cNvSpPr/>
            <p:nvPr/>
          </p:nvSpPr>
          <p:spPr>
            <a:xfrm>
              <a:off x="3913631" y="4319269"/>
              <a:ext cx="392430" cy="392430"/>
            </a:xfrm>
            <a:custGeom>
              <a:avLst/>
              <a:gdLst/>
              <a:ahLst/>
              <a:cxnLst/>
              <a:rect l="l" t="t" r="r" b="b"/>
              <a:pathLst>
                <a:path w="392429" h="392429">
                  <a:moveTo>
                    <a:pt x="328040" y="0"/>
                  </a:moveTo>
                  <a:lnTo>
                    <a:pt x="34543" y="34543"/>
                  </a:lnTo>
                  <a:lnTo>
                    <a:pt x="0" y="328040"/>
                  </a:lnTo>
                  <a:lnTo>
                    <a:pt x="65658" y="262508"/>
                  </a:lnTo>
                  <a:lnTo>
                    <a:pt x="195071" y="391921"/>
                  </a:lnTo>
                  <a:lnTo>
                    <a:pt x="391921" y="195198"/>
                  </a:lnTo>
                  <a:lnTo>
                    <a:pt x="262381" y="65658"/>
                  </a:lnTo>
                  <a:lnTo>
                    <a:pt x="32804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2902" y="3059048"/>
              <a:ext cx="1374775" cy="1374775"/>
            </a:xfrm>
            <a:custGeom>
              <a:avLst/>
              <a:gdLst/>
              <a:ahLst/>
              <a:cxnLst/>
              <a:rect l="l" t="t" r="r" b="b"/>
              <a:pathLst>
                <a:path w="1374775" h="1374775">
                  <a:moveTo>
                    <a:pt x="687324" y="0"/>
                  </a:moveTo>
                  <a:lnTo>
                    <a:pt x="640265" y="1585"/>
                  </a:lnTo>
                  <a:lnTo>
                    <a:pt x="594057" y="6274"/>
                  </a:lnTo>
                  <a:lnTo>
                    <a:pt x="548802" y="13963"/>
                  </a:lnTo>
                  <a:lnTo>
                    <a:pt x="504604" y="24551"/>
                  </a:lnTo>
                  <a:lnTo>
                    <a:pt x="461564" y="37935"/>
                  </a:lnTo>
                  <a:lnTo>
                    <a:pt x="419784" y="54012"/>
                  </a:lnTo>
                  <a:lnTo>
                    <a:pt x="379367" y="72681"/>
                  </a:lnTo>
                  <a:lnTo>
                    <a:pt x="340416" y="93838"/>
                  </a:lnTo>
                  <a:lnTo>
                    <a:pt x="303032" y="117382"/>
                  </a:lnTo>
                  <a:lnTo>
                    <a:pt x="267318" y="143211"/>
                  </a:lnTo>
                  <a:lnTo>
                    <a:pt x="233377" y="171221"/>
                  </a:lnTo>
                  <a:lnTo>
                    <a:pt x="201310" y="201310"/>
                  </a:lnTo>
                  <a:lnTo>
                    <a:pt x="171221" y="233377"/>
                  </a:lnTo>
                  <a:lnTo>
                    <a:pt x="143211" y="267318"/>
                  </a:lnTo>
                  <a:lnTo>
                    <a:pt x="117382" y="303032"/>
                  </a:lnTo>
                  <a:lnTo>
                    <a:pt x="93838" y="340416"/>
                  </a:lnTo>
                  <a:lnTo>
                    <a:pt x="72681" y="379367"/>
                  </a:lnTo>
                  <a:lnTo>
                    <a:pt x="54012" y="419784"/>
                  </a:lnTo>
                  <a:lnTo>
                    <a:pt x="37935" y="461564"/>
                  </a:lnTo>
                  <a:lnTo>
                    <a:pt x="24551" y="504604"/>
                  </a:lnTo>
                  <a:lnTo>
                    <a:pt x="13963" y="548802"/>
                  </a:lnTo>
                  <a:lnTo>
                    <a:pt x="6274" y="594057"/>
                  </a:lnTo>
                  <a:lnTo>
                    <a:pt x="1585" y="640265"/>
                  </a:lnTo>
                  <a:lnTo>
                    <a:pt x="0" y="687324"/>
                  </a:lnTo>
                  <a:lnTo>
                    <a:pt x="1585" y="734382"/>
                  </a:lnTo>
                  <a:lnTo>
                    <a:pt x="6274" y="780590"/>
                  </a:lnTo>
                  <a:lnTo>
                    <a:pt x="13963" y="825845"/>
                  </a:lnTo>
                  <a:lnTo>
                    <a:pt x="24551" y="870043"/>
                  </a:lnTo>
                  <a:lnTo>
                    <a:pt x="37935" y="913083"/>
                  </a:lnTo>
                  <a:lnTo>
                    <a:pt x="54012" y="954863"/>
                  </a:lnTo>
                  <a:lnTo>
                    <a:pt x="72681" y="995280"/>
                  </a:lnTo>
                  <a:lnTo>
                    <a:pt x="93838" y="1034231"/>
                  </a:lnTo>
                  <a:lnTo>
                    <a:pt x="117382" y="1071615"/>
                  </a:lnTo>
                  <a:lnTo>
                    <a:pt x="143211" y="1107329"/>
                  </a:lnTo>
                  <a:lnTo>
                    <a:pt x="171221" y="1141270"/>
                  </a:lnTo>
                  <a:lnTo>
                    <a:pt x="201310" y="1173337"/>
                  </a:lnTo>
                  <a:lnTo>
                    <a:pt x="233377" y="1203426"/>
                  </a:lnTo>
                  <a:lnTo>
                    <a:pt x="267318" y="1231436"/>
                  </a:lnTo>
                  <a:lnTo>
                    <a:pt x="303032" y="1257265"/>
                  </a:lnTo>
                  <a:lnTo>
                    <a:pt x="340416" y="1280809"/>
                  </a:lnTo>
                  <a:lnTo>
                    <a:pt x="379367" y="1301966"/>
                  </a:lnTo>
                  <a:lnTo>
                    <a:pt x="419784" y="1320635"/>
                  </a:lnTo>
                  <a:lnTo>
                    <a:pt x="461564" y="1336712"/>
                  </a:lnTo>
                  <a:lnTo>
                    <a:pt x="504604" y="1350096"/>
                  </a:lnTo>
                  <a:lnTo>
                    <a:pt x="548802" y="1360684"/>
                  </a:lnTo>
                  <a:lnTo>
                    <a:pt x="594057" y="1368373"/>
                  </a:lnTo>
                  <a:lnTo>
                    <a:pt x="640265" y="1373062"/>
                  </a:lnTo>
                  <a:lnTo>
                    <a:pt x="687324" y="1374648"/>
                  </a:lnTo>
                  <a:lnTo>
                    <a:pt x="734382" y="1373062"/>
                  </a:lnTo>
                  <a:lnTo>
                    <a:pt x="780590" y="1368373"/>
                  </a:lnTo>
                  <a:lnTo>
                    <a:pt x="825845" y="1360684"/>
                  </a:lnTo>
                  <a:lnTo>
                    <a:pt x="870043" y="1350096"/>
                  </a:lnTo>
                  <a:lnTo>
                    <a:pt x="913083" y="1336712"/>
                  </a:lnTo>
                  <a:lnTo>
                    <a:pt x="954863" y="1320635"/>
                  </a:lnTo>
                  <a:lnTo>
                    <a:pt x="995280" y="1301966"/>
                  </a:lnTo>
                  <a:lnTo>
                    <a:pt x="1034231" y="1280809"/>
                  </a:lnTo>
                  <a:lnTo>
                    <a:pt x="1071615" y="1257265"/>
                  </a:lnTo>
                  <a:lnTo>
                    <a:pt x="1107329" y="1231436"/>
                  </a:lnTo>
                  <a:lnTo>
                    <a:pt x="1141270" y="1203426"/>
                  </a:lnTo>
                  <a:lnTo>
                    <a:pt x="1173337" y="1173337"/>
                  </a:lnTo>
                  <a:lnTo>
                    <a:pt x="1203426" y="1141270"/>
                  </a:lnTo>
                  <a:lnTo>
                    <a:pt x="1231436" y="1107329"/>
                  </a:lnTo>
                  <a:lnTo>
                    <a:pt x="1257265" y="1071615"/>
                  </a:lnTo>
                  <a:lnTo>
                    <a:pt x="1280809" y="1034231"/>
                  </a:lnTo>
                  <a:lnTo>
                    <a:pt x="1301966" y="995280"/>
                  </a:lnTo>
                  <a:lnTo>
                    <a:pt x="1320635" y="954863"/>
                  </a:lnTo>
                  <a:lnTo>
                    <a:pt x="1336712" y="913083"/>
                  </a:lnTo>
                  <a:lnTo>
                    <a:pt x="1350096" y="870043"/>
                  </a:lnTo>
                  <a:lnTo>
                    <a:pt x="1360684" y="825845"/>
                  </a:lnTo>
                  <a:lnTo>
                    <a:pt x="1368373" y="780590"/>
                  </a:lnTo>
                  <a:lnTo>
                    <a:pt x="1373062" y="734382"/>
                  </a:lnTo>
                  <a:lnTo>
                    <a:pt x="1374648" y="687324"/>
                  </a:lnTo>
                  <a:lnTo>
                    <a:pt x="1373062" y="640265"/>
                  </a:lnTo>
                  <a:lnTo>
                    <a:pt x="1368373" y="594057"/>
                  </a:lnTo>
                  <a:lnTo>
                    <a:pt x="1360684" y="548802"/>
                  </a:lnTo>
                  <a:lnTo>
                    <a:pt x="1350096" y="504604"/>
                  </a:lnTo>
                  <a:lnTo>
                    <a:pt x="1336712" y="461564"/>
                  </a:lnTo>
                  <a:lnTo>
                    <a:pt x="1320635" y="419784"/>
                  </a:lnTo>
                  <a:lnTo>
                    <a:pt x="1301966" y="379367"/>
                  </a:lnTo>
                  <a:lnTo>
                    <a:pt x="1280809" y="340416"/>
                  </a:lnTo>
                  <a:lnTo>
                    <a:pt x="1257265" y="303032"/>
                  </a:lnTo>
                  <a:lnTo>
                    <a:pt x="1231436" y="267318"/>
                  </a:lnTo>
                  <a:lnTo>
                    <a:pt x="1203426" y="233377"/>
                  </a:lnTo>
                  <a:lnTo>
                    <a:pt x="1173337" y="201310"/>
                  </a:lnTo>
                  <a:lnTo>
                    <a:pt x="1141270" y="171221"/>
                  </a:lnTo>
                  <a:lnTo>
                    <a:pt x="1107329" y="143211"/>
                  </a:lnTo>
                  <a:lnTo>
                    <a:pt x="1071615" y="117382"/>
                  </a:lnTo>
                  <a:lnTo>
                    <a:pt x="1034231" y="93838"/>
                  </a:lnTo>
                  <a:lnTo>
                    <a:pt x="995280" y="72681"/>
                  </a:lnTo>
                  <a:lnTo>
                    <a:pt x="954863" y="54012"/>
                  </a:lnTo>
                  <a:lnTo>
                    <a:pt x="913083" y="37935"/>
                  </a:lnTo>
                  <a:lnTo>
                    <a:pt x="870043" y="24551"/>
                  </a:lnTo>
                  <a:lnTo>
                    <a:pt x="825845" y="13963"/>
                  </a:lnTo>
                  <a:lnTo>
                    <a:pt x="780590" y="6274"/>
                  </a:lnTo>
                  <a:lnTo>
                    <a:pt x="734382" y="1585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2902" y="3059048"/>
              <a:ext cx="1374775" cy="1374775"/>
            </a:xfrm>
            <a:custGeom>
              <a:avLst/>
              <a:gdLst/>
              <a:ahLst/>
              <a:cxnLst/>
              <a:rect l="l" t="t" r="r" b="b"/>
              <a:pathLst>
                <a:path w="1374775" h="1374775">
                  <a:moveTo>
                    <a:pt x="0" y="687324"/>
                  </a:moveTo>
                  <a:lnTo>
                    <a:pt x="1585" y="640265"/>
                  </a:lnTo>
                  <a:lnTo>
                    <a:pt x="6274" y="594057"/>
                  </a:lnTo>
                  <a:lnTo>
                    <a:pt x="13963" y="548802"/>
                  </a:lnTo>
                  <a:lnTo>
                    <a:pt x="24551" y="504604"/>
                  </a:lnTo>
                  <a:lnTo>
                    <a:pt x="37935" y="461564"/>
                  </a:lnTo>
                  <a:lnTo>
                    <a:pt x="54012" y="419784"/>
                  </a:lnTo>
                  <a:lnTo>
                    <a:pt x="72681" y="379367"/>
                  </a:lnTo>
                  <a:lnTo>
                    <a:pt x="93838" y="340416"/>
                  </a:lnTo>
                  <a:lnTo>
                    <a:pt x="117382" y="303032"/>
                  </a:lnTo>
                  <a:lnTo>
                    <a:pt x="143211" y="267318"/>
                  </a:lnTo>
                  <a:lnTo>
                    <a:pt x="171221" y="233377"/>
                  </a:lnTo>
                  <a:lnTo>
                    <a:pt x="201310" y="201310"/>
                  </a:lnTo>
                  <a:lnTo>
                    <a:pt x="233377" y="171221"/>
                  </a:lnTo>
                  <a:lnTo>
                    <a:pt x="267318" y="143211"/>
                  </a:lnTo>
                  <a:lnTo>
                    <a:pt x="303032" y="117382"/>
                  </a:lnTo>
                  <a:lnTo>
                    <a:pt x="340416" y="93838"/>
                  </a:lnTo>
                  <a:lnTo>
                    <a:pt x="379367" y="72681"/>
                  </a:lnTo>
                  <a:lnTo>
                    <a:pt x="419784" y="54012"/>
                  </a:lnTo>
                  <a:lnTo>
                    <a:pt x="461564" y="37935"/>
                  </a:lnTo>
                  <a:lnTo>
                    <a:pt x="504604" y="24551"/>
                  </a:lnTo>
                  <a:lnTo>
                    <a:pt x="548802" y="13963"/>
                  </a:lnTo>
                  <a:lnTo>
                    <a:pt x="594057" y="6274"/>
                  </a:lnTo>
                  <a:lnTo>
                    <a:pt x="640265" y="1585"/>
                  </a:lnTo>
                  <a:lnTo>
                    <a:pt x="687324" y="0"/>
                  </a:lnTo>
                  <a:lnTo>
                    <a:pt x="734382" y="1585"/>
                  </a:lnTo>
                  <a:lnTo>
                    <a:pt x="780590" y="6274"/>
                  </a:lnTo>
                  <a:lnTo>
                    <a:pt x="825845" y="13963"/>
                  </a:lnTo>
                  <a:lnTo>
                    <a:pt x="870043" y="24551"/>
                  </a:lnTo>
                  <a:lnTo>
                    <a:pt x="913083" y="37935"/>
                  </a:lnTo>
                  <a:lnTo>
                    <a:pt x="954863" y="54012"/>
                  </a:lnTo>
                  <a:lnTo>
                    <a:pt x="995280" y="72681"/>
                  </a:lnTo>
                  <a:lnTo>
                    <a:pt x="1034231" y="93838"/>
                  </a:lnTo>
                  <a:lnTo>
                    <a:pt x="1071615" y="117382"/>
                  </a:lnTo>
                  <a:lnTo>
                    <a:pt x="1107329" y="143211"/>
                  </a:lnTo>
                  <a:lnTo>
                    <a:pt x="1141270" y="171221"/>
                  </a:lnTo>
                  <a:lnTo>
                    <a:pt x="1173337" y="201310"/>
                  </a:lnTo>
                  <a:lnTo>
                    <a:pt x="1203426" y="233377"/>
                  </a:lnTo>
                  <a:lnTo>
                    <a:pt x="1231436" y="267318"/>
                  </a:lnTo>
                  <a:lnTo>
                    <a:pt x="1257265" y="303032"/>
                  </a:lnTo>
                  <a:lnTo>
                    <a:pt x="1280809" y="340416"/>
                  </a:lnTo>
                  <a:lnTo>
                    <a:pt x="1301966" y="379367"/>
                  </a:lnTo>
                  <a:lnTo>
                    <a:pt x="1320635" y="419784"/>
                  </a:lnTo>
                  <a:lnTo>
                    <a:pt x="1336712" y="461564"/>
                  </a:lnTo>
                  <a:lnTo>
                    <a:pt x="1350096" y="504604"/>
                  </a:lnTo>
                  <a:lnTo>
                    <a:pt x="1360684" y="548802"/>
                  </a:lnTo>
                  <a:lnTo>
                    <a:pt x="1368373" y="594057"/>
                  </a:lnTo>
                  <a:lnTo>
                    <a:pt x="1373062" y="640265"/>
                  </a:lnTo>
                  <a:lnTo>
                    <a:pt x="1374648" y="687324"/>
                  </a:lnTo>
                  <a:lnTo>
                    <a:pt x="1373062" y="734382"/>
                  </a:lnTo>
                  <a:lnTo>
                    <a:pt x="1368373" y="780590"/>
                  </a:lnTo>
                  <a:lnTo>
                    <a:pt x="1360684" y="825845"/>
                  </a:lnTo>
                  <a:lnTo>
                    <a:pt x="1350096" y="870043"/>
                  </a:lnTo>
                  <a:lnTo>
                    <a:pt x="1336712" y="913083"/>
                  </a:lnTo>
                  <a:lnTo>
                    <a:pt x="1320635" y="954863"/>
                  </a:lnTo>
                  <a:lnTo>
                    <a:pt x="1301966" y="995280"/>
                  </a:lnTo>
                  <a:lnTo>
                    <a:pt x="1280809" y="1034231"/>
                  </a:lnTo>
                  <a:lnTo>
                    <a:pt x="1257265" y="1071615"/>
                  </a:lnTo>
                  <a:lnTo>
                    <a:pt x="1231436" y="1107329"/>
                  </a:lnTo>
                  <a:lnTo>
                    <a:pt x="1203426" y="1141270"/>
                  </a:lnTo>
                  <a:lnTo>
                    <a:pt x="1173337" y="1173337"/>
                  </a:lnTo>
                  <a:lnTo>
                    <a:pt x="1141270" y="1203426"/>
                  </a:lnTo>
                  <a:lnTo>
                    <a:pt x="1107329" y="1231436"/>
                  </a:lnTo>
                  <a:lnTo>
                    <a:pt x="1071615" y="1257265"/>
                  </a:lnTo>
                  <a:lnTo>
                    <a:pt x="1034231" y="1280809"/>
                  </a:lnTo>
                  <a:lnTo>
                    <a:pt x="995280" y="1301966"/>
                  </a:lnTo>
                  <a:lnTo>
                    <a:pt x="954863" y="1320635"/>
                  </a:lnTo>
                  <a:lnTo>
                    <a:pt x="913083" y="1336712"/>
                  </a:lnTo>
                  <a:lnTo>
                    <a:pt x="870043" y="1350096"/>
                  </a:lnTo>
                  <a:lnTo>
                    <a:pt x="825845" y="1360684"/>
                  </a:lnTo>
                  <a:lnTo>
                    <a:pt x="780590" y="1368373"/>
                  </a:lnTo>
                  <a:lnTo>
                    <a:pt x="734382" y="1373062"/>
                  </a:lnTo>
                  <a:lnTo>
                    <a:pt x="687324" y="1374648"/>
                  </a:lnTo>
                  <a:lnTo>
                    <a:pt x="640265" y="1373062"/>
                  </a:lnTo>
                  <a:lnTo>
                    <a:pt x="594057" y="1368373"/>
                  </a:lnTo>
                  <a:lnTo>
                    <a:pt x="548802" y="1360684"/>
                  </a:lnTo>
                  <a:lnTo>
                    <a:pt x="504604" y="1350096"/>
                  </a:lnTo>
                  <a:lnTo>
                    <a:pt x="461564" y="1336712"/>
                  </a:lnTo>
                  <a:lnTo>
                    <a:pt x="419784" y="1320635"/>
                  </a:lnTo>
                  <a:lnTo>
                    <a:pt x="379367" y="1301966"/>
                  </a:lnTo>
                  <a:lnTo>
                    <a:pt x="340416" y="1280809"/>
                  </a:lnTo>
                  <a:lnTo>
                    <a:pt x="303032" y="1257265"/>
                  </a:lnTo>
                  <a:lnTo>
                    <a:pt x="267318" y="1231436"/>
                  </a:lnTo>
                  <a:lnTo>
                    <a:pt x="233377" y="1203426"/>
                  </a:lnTo>
                  <a:lnTo>
                    <a:pt x="201310" y="1173337"/>
                  </a:lnTo>
                  <a:lnTo>
                    <a:pt x="171221" y="1141270"/>
                  </a:lnTo>
                  <a:lnTo>
                    <a:pt x="143211" y="1107329"/>
                  </a:lnTo>
                  <a:lnTo>
                    <a:pt x="117382" y="1071615"/>
                  </a:lnTo>
                  <a:lnTo>
                    <a:pt x="93838" y="1034231"/>
                  </a:lnTo>
                  <a:lnTo>
                    <a:pt x="72681" y="995280"/>
                  </a:lnTo>
                  <a:lnTo>
                    <a:pt x="54012" y="954863"/>
                  </a:lnTo>
                  <a:lnTo>
                    <a:pt x="37935" y="913083"/>
                  </a:lnTo>
                  <a:lnTo>
                    <a:pt x="24551" y="870043"/>
                  </a:lnTo>
                  <a:lnTo>
                    <a:pt x="13963" y="825845"/>
                  </a:lnTo>
                  <a:lnTo>
                    <a:pt x="6274" y="780590"/>
                  </a:lnTo>
                  <a:lnTo>
                    <a:pt x="1585" y="734382"/>
                  </a:lnTo>
                  <a:lnTo>
                    <a:pt x="0" y="68732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02457" y="3248914"/>
            <a:ext cx="874394" cy="93154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065" marR="5080" indent="-635" algn="ctr">
              <a:lnSpc>
                <a:spcPct val="91500"/>
              </a:lnSpc>
              <a:spcBef>
                <a:spcPts val="315"/>
              </a:spcBef>
            </a:pP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Ứng 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sz="2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tri </a:t>
            </a:r>
            <a:r>
              <a:rPr sz="2100" spc="-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thức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5019" y="2858770"/>
            <a:ext cx="392430" cy="392430"/>
          </a:xfrm>
          <a:custGeom>
            <a:avLst/>
            <a:gdLst/>
            <a:ahLst/>
            <a:cxnLst/>
            <a:rect l="l" t="t" r="r" b="b"/>
            <a:pathLst>
              <a:path w="392429" h="392429">
                <a:moveTo>
                  <a:pt x="64007" y="0"/>
                </a:moveTo>
                <a:lnTo>
                  <a:pt x="129539" y="65531"/>
                </a:lnTo>
                <a:lnTo>
                  <a:pt x="0" y="195071"/>
                </a:lnTo>
                <a:lnTo>
                  <a:pt x="196850" y="391921"/>
                </a:lnTo>
                <a:lnTo>
                  <a:pt x="326389" y="262381"/>
                </a:lnTo>
                <a:lnTo>
                  <a:pt x="391921" y="328040"/>
                </a:lnTo>
                <a:lnTo>
                  <a:pt x="357504" y="34416"/>
                </a:lnTo>
                <a:lnTo>
                  <a:pt x="6400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2455"/>
            <a:ext cx="7408545" cy="1242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80" dirty="0"/>
              <a:t>Vấn </a:t>
            </a:r>
            <a:r>
              <a:rPr dirty="0">
                <a:latin typeface="Times New Roman"/>
                <a:cs typeface="Times New Roman"/>
              </a:rPr>
              <a:t>đề </a:t>
            </a:r>
            <a:r>
              <a:rPr spc="-5" dirty="0"/>
              <a:t>chia </a:t>
            </a:r>
            <a:r>
              <a:rPr dirty="0"/>
              <a:t>sẻ tri thức </a:t>
            </a:r>
            <a:r>
              <a:rPr spc="-15" dirty="0"/>
              <a:t>trong </a:t>
            </a:r>
            <a:r>
              <a:rPr dirty="0"/>
              <a:t>doanh </a:t>
            </a:r>
            <a:r>
              <a:rPr spc="-890" dirty="0"/>
              <a:t> </a:t>
            </a:r>
            <a:r>
              <a:rPr dirty="0"/>
              <a:t>nghiệp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3298190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Vòng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tròn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lãnh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đạo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Năng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lực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chiến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lược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Tầm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nhìn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văn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hóa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Phân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tích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nhận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thức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Quản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trị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quan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hệ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Sự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ủy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quản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lý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Năng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lực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kinh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doanh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Đánh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giá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nhu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cầu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Xác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nghĩa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vụ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Marketing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Thựchiện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Đo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đếm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3207"/>
            <a:ext cx="714248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Sử </a:t>
            </a:r>
            <a:r>
              <a:rPr spc="-5" dirty="0"/>
              <a:t>dụng </a:t>
            </a:r>
            <a:r>
              <a:rPr dirty="0"/>
              <a:t>nguồn lực </a:t>
            </a:r>
            <a:r>
              <a:rPr spc="5" dirty="0"/>
              <a:t>CNTT </a:t>
            </a:r>
            <a:r>
              <a:rPr spc="-10" dirty="0"/>
              <a:t>trong </a:t>
            </a:r>
            <a:r>
              <a:rPr spc="-15" dirty="0"/>
              <a:t>tái </a:t>
            </a:r>
            <a:r>
              <a:rPr spc="-890" dirty="0"/>
              <a:t> </a:t>
            </a:r>
            <a:r>
              <a:rPr spc="-10" dirty="0"/>
              <a:t>thiết</a:t>
            </a:r>
            <a:r>
              <a:rPr spc="-5" dirty="0"/>
              <a:t> </a:t>
            </a:r>
            <a:r>
              <a:rPr spc="-60" dirty="0"/>
              <a:t>kế</a:t>
            </a:r>
            <a:r>
              <a:rPr spc="-5" dirty="0"/>
              <a:t> </a:t>
            </a:r>
            <a:r>
              <a:rPr dirty="0"/>
              <a:t>quy</a:t>
            </a:r>
            <a:r>
              <a:rPr spc="-5" dirty="0"/>
              <a:t> </a:t>
            </a:r>
            <a:r>
              <a:rPr dirty="0"/>
              <a:t>trình KD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794625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Tái thiết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quy trình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phải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những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đặc</a:t>
            </a:r>
            <a:r>
              <a:rPr sz="2200" dirty="0">
                <a:latin typeface="Arial"/>
                <a:cs typeface="Arial"/>
              </a:rPr>
              <a:t> trung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sau </a:t>
            </a:r>
            <a:r>
              <a:rPr sz="2200" spc="-5" dirty="0">
                <a:latin typeface="Arial"/>
                <a:cs typeface="Arial"/>
              </a:rPr>
              <a:t>đây: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Thay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đổi tận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gốc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rễ</a:t>
            </a:r>
            <a:endParaRPr sz="2000">
              <a:latin typeface="Arial"/>
              <a:cs typeface="Arial"/>
            </a:endParaRPr>
          </a:p>
          <a:p>
            <a:pPr marL="755650" marR="5080" indent="-285750">
              <a:lnSpc>
                <a:spcPct val="8000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Tác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thay đổi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không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phải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phòng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ban chức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năng mà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liên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năng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Theo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đuổi mục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đích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lớn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10" dirty="0">
                <a:latin typeface="Arial"/>
                <a:cs typeface="Arial"/>
              </a:rPr>
              <a:t>CNTT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 yếu </a:t>
            </a:r>
            <a:r>
              <a:rPr sz="2000" dirty="0">
                <a:latin typeface="Arial"/>
                <a:cs typeface="Arial"/>
              </a:rPr>
              <a:t>tố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số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 cho tái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thiết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Sự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đổi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 chức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cũng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yếu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tố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số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sự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tái thiết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Mục</a:t>
            </a:r>
            <a:r>
              <a:rPr sz="2200" spc="-5" dirty="0">
                <a:latin typeface="Arial"/>
                <a:cs typeface="Arial"/>
              </a:rPr>
              <a:t> tiêu </a:t>
            </a:r>
            <a:r>
              <a:rPr sz="2200" dirty="0">
                <a:latin typeface="Arial"/>
                <a:cs typeface="Arial"/>
              </a:rPr>
              <a:t>của tái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thiết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 </a:t>
            </a:r>
            <a:r>
              <a:rPr sz="2200" spc="-5" dirty="0">
                <a:latin typeface="Arial"/>
                <a:cs typeface="Arial"/>
              </a:rPr>
              <a:t>quy </a:t>
            </a:r>
            <a:r>
              <a:rPr sz="2200" dirty="0">
                <a:latin typeface="Arial"/>
                <a:cs typeface="Arial"/>
              </a:rPr>
              <a:t>trình kinh </a:t>
            </a:r>
            <a:r>
              <a:rPr sz="2200" spc="-5" dirty="0">
                <a:latin typeface="Arial"/>
                <a:cs typeface="Arial"/>
              </a:rPr>
              <a:t>doanh gồm: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Giảm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giá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Tăng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chất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lượng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Giảm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thời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gian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Hợp lý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hóa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lao</a:t>
            </a:r>
            <a:r>
              <a:rPr sz="2000" spc="-10" dirty="0">
                <a:latin typeface="Arial"/>
                <a:cs typeface="Arial"/>
              </a:rPr>
              <a:t> động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Tăng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chất </a:t>
            </a:r>
            <a:r>
              <a:rPr sz="2000" spc="-10" dirty="0">
                <a:latin typeface="Arial"/>
                <a:cs typeface="Arial"/>
              </a:rPr>
              <a:t>lượng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cuộc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sống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2819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1794" y="200405"/>
            <a:ext cx="4832985" cy="1767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21800"/>
              </a:lnSpc>
              <a:spcBef>
                <a:spcPts val="55"/>
              </a:spcBef>
            </a:pPr>
            <a:r>
              <a:rPr sz="3600" spc="15" dirty="0">
                <a:solidFill>
                  <a:srgbClr val="00AF50"/>
                </a:solidFill>
              </a:rPr>
              <a:t>C</a:t>
            </a:r>
            <a:r>
              <a:rPr sz="2850" spc="15" dirty="0">
                <a:solidFill>
                  <a:srgbClr val="00AF50"/>
                </a:solidFill>
              </a:rPr>
              <a:t>H</a:t>
            </a:r>
            <a:r>
              <a:rPr sz="2850" spc="15" dirty="0">
                <a:solidFill>
                  <a:srgbClr val="00AF50"/>
                </a:solidFill>
                <a:latin typeface="Times New Roman"/>
                <a:cs typeface="Times New Roman"/>
              </a:rPr>
              <a:t>ƯƠ</a:t>
            </a:r>
            <a:r>
              <a:rPr sz="2850" spc="15" dirty="0">
                <a:solidFill>
                  <a:srgbClr val="00AF50"/>
                </a:solidFill>
              </a:rPr>
              <a:t>NG </a:t>
            </a:r>
            <a:r>
              <a:rPr sz="3600" dirty="0">
                <a:solidFill>
                  <a:srgbClr val="00AF50"/>
                </a:solidFill>
              </a:rPr>
              <a:t>20: </a:t>
            </a:r>
            <a:r>
              <a:rPr sz="3600" spc="5" dirty="0">
                <a:solidFill>
                  <a:srgbClr val="00AF50"/>
                </a:solidFill>
              </a:rPr>
              <a:t>A</a:t>
            </a:r>
            <a:r>
              <a:rPr sz="2850" spc="5" dirty="0">
                <a:solidFill>
                  <a:srgbClr val="00AF50"/>
                </a:solidFill>
              </a:rPr>
              <a:t>N </a:t>
            </a:r>
            <a:r>
              <a:rPr sz="2850" spc="-15" dirty="0">
                <a:solidFill>
                  <a:srgbClr val="00AF50"/>
                </a:solidFill>
              </a:rPr>
              <a:t>TOÀN </a:t>
            </a:r>
            <a:r>
              <a:rPr sz="2850" spc="30" dirty="0">
                <a:solidFill>
                  <a:srgbClr val="00AF50"/>
                </a:solidFill>
              </a:rPr>
              <a:t>HTTT </a:t>
            </a:r>
            <a:r>
              <a:rPr sz="2850" spc="35" dirty="0">
                <a:solidFill>
                  <a:srgbClr val="00AF50"/>
                </a:solidFill>
              </a:rPr>
              <a:t> </a:t>
            </a:r>
            <a:r>
              <a:rPr sz="2850" spc="-60" dirty="0">
                <a:solidFill>
                  <a:srgbClr val="00AF50"/>
                </a:solidFill>
              </a:rPr>
              <a:t>VÀ </a:t>
            </a:r>
            <a:r>
              <a:rPr sz="2850" dirty="0">
                <a:solidFill>
                  <a:srgbClr val="00AF50"/>
                </a:solidFill>
              </a:rPr>
              <a:t>CÁC </a:t>
            </a:r>
            <a:r>
              <a:rPr sz="2850" spc="15" dirty="0">
                <a:solidFill>
                  <a:srgbClr val="00AF50"/>
                </a:solidFill>
              </a:rPr>
              <a:t>KHÍA </a:t>
            </a:r>
            <a:r>
              <a:rPr sz="2850" spc="10" dirty="0">
                <a:solidFill>
                  <a:srgbClr val="00AF50"/>
                </a:solidFill>
              </a:rPr>
              <a:t>CẠNH </a:t>
            </a:r>
            <a:r>
              <a:rPr sz="2850" spc="20" dirty="0">
                <a:solidFill>
                  <a:srgbClr val="00AF50"/>
                </a:solidFill>
                <a:latin typeface="Times New Roman"/>
                <a:cs typeface="Times New Roman"/>
              </a:rPr>
              <a:t>ĐẠO </a:t>
            </a:r>
            <a:r>
              <a:rPr sz="2850" spc="15" dirty="0">
                <a:solidFill>
                  <a:srgbClr val="00AF50"/>
                </a:solidFill>
                <a:latin typeface="Times New Roman"/>
                <a:cs typeface="Times New Roman"/>
              </a:rPr>
              <a:t>ĐỨC </a:t>
            </a:r>
            <a:r>
              <a:rPr sz="2850" spc="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50" spc="10" dirty="0">
                <a:solidFill>
                  <a:srgbClr val="00AF50"/>
                </a:solidFill>
              </a:rPr>
              <a:t>XÃ</a:t>
            </a:r>
            <a:r>
              <a:rPr sz="2850" spc="170" dirty="0">
                <a:solidFill>
                  <a:srgbClr val="00AF50"/>
                </a:solidFill>
              </a:rPr>
              <a:t> </a:t>
            </a:r>
            <a:r>
              <a:rPr sz="2850" spc="15" dirty="0">
                <a:solidFill>
                  <a:srgbClr val="00AF50"/>
                </a:solidFill>
              </a:rPr>
              <a:t>HÔI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474" y="2512314"/>
            <a:ext cx="8102600" cy="3215640"/>
            <a:chOff x="363474" y="2512314"/>
            <a:chExt cx="8102600" cy="3215640"/>
          </a:xfrm>
        </p:grpSpPr>
        <p:sp>
          <p:nvSpPr>
            <p:cNvPr id="7" name="object 7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0"/>
                  </a:moveTo>
                  <a:lnTo>
                    <a:pt x="1547729" y="705"/>
                  </a:lnTo>
                  <a:lnTo>
                    <a:pt x="1500180" y="2807"/>
                  </a:lnTo>
                  <a:lnTo>
                    <a:pt x="1453003" y="6286"/>
                  </a:lnTo>
                  <a:lnTo>
                    <a:pt x="1406215" y="11122"/>
                  </a:lnTo>
                  <a:lnTo>
                    <a:pt x="1359837" y="17297"/>
                  </a:lnTo>
                  <a:lnTo>
                    <a:pt x="1313889" y="24789"/>
                  </a:lnTo>
                  <a:lnTo>
                    <a:pt x="1268391" y="33580"/>
                  </a:lnTo>
                  <a:lnTo>
                    <a:pt x="1223362" y="43649"/>
                  </a:lnTo>
                  <a:lnTo>
                    <a:pt x="1178821" y="54977"/>
                  </a:lnTo>
                  <a:lnTo>
                    <a:pt x="1134789" y="67543"/>
                  </a:lnTo>
                  <a:lnTo>
                    <a:pt x="1091286" y="81329"/>
                  </a:lnTo>
                  <a:lnTo>
                    <a:pt x="1048331" y="96315"/>
                  </a:lnTo>
                  <a:lnTo>
                    <a:pt x="1005943" y="112480"/>
                  </a:lnTo>
                  <a:lnTo>
                    <a:pt x="964144" y="129805"/>
                  </a:lnTo>
                  <a:lnTo>
                    <a:pt x="922951" y="148271"/>
                  </a:lnTo>
                  <a:lnTo>
                    <a:pt x="882386" y="167857"/>
                  </a:lnTo>
                  <a:lnTo>
                    <a:pt x="842468" y="188544"/>
                  </a:lnTo>
                  <a:lnTo>
                    <a:pt x="803216" y="210312"/>
                  </a:lnTo>
                  <a:lnTo>
                    <a:pt x="764651" y="233141"/>
                  </a:lnTo>
                  <a:lnTo>
                    <a:pt x="726792" y="257012"/>
                  </a:lnTo>
                  <a:lnTo>
                    <a:pt x="689658" y="281904"/>
                  </a:lnTo>
                  <a:lnTo>
                    <a:pt x="653271" y="307799"/>
                  </a:lnTo>
                  <a:lnTo>
                    <a:pt x="617648" y="334676"/>
                  </a:lnTo>
                  <a:lnTo>
                    <a:pt x="582811" y="362515"/>
                  </a:lnTo>
                  <a:lnTo>
                    <a:pt x="548779" y="391297"/>
                  </a:lnTo>
                  <a:lnTo>
                    <a:pt x="515571" y="421003"/>
                  </a:lnTo>
                  <a:lnTo>
                    <a:pt x="483207" y="451611"/>
                  </a:lnTo>
                  <a:lnTo>
                    <a:pt x="451708" y="483104"/>
                  </a:lnTo>
                  <a:lnTo>
                    <a:pt x="421092" y="515460"/>
                  </a:lnTo>
                  <a:lnTo>
                    <a:pt x="391380" y="548660"/>
                  </a:lnTo>
                  <a:lnTo>
                    <a:pt x="362592" y="582685"/>
                  </a:lnTo>
                  <a:lnTo>
                    <a:pt x="334746" y="617514"/>
                  </a:lnTo>
                  <a:lnTo>
                    <a:pt x="307863" y="653128"/>
                  </a:lnTo>
                  <a:lnTo>
                    <a:pt x="281963" y="689507"/>
                  </a:lnTo>
                  <a:lnTo>
                    <a:pt x="257065" y="726632"/>
                  </a:lnTo>
                  <a:lnTo>
                    <a:pt x="233189" y="764482"/>
                  </a:lnTo>
                  <a:lnTo>
                    <a:pt x="210355" y="803038"/>
                  </a:lnTo>
                  <a:lnTo>
                    <a:pt x="188583" y="842280"/>
                  </a:lnTo>
                  <a:lnTo>
                    <a:pt x="167892" y="882189"/>
                  </a:lnTo>
                  <a:lnTo>
                    <a:pt x="148301" y="922744"/>
                  </a:lnTo>
                  <a:lnTo>
                    <a:pt x="129832" y="963927"/>
                  </a:lnTo>
                  <a:lnTo>
                    <a:pt x="112503" y="1005716"/>
                  </a:lnTo>
                  <a:lnTo>
                    <a:pt x="96334" y="1048093"/>
                  </a:lnTo>
                  <a:lnTo>
                    <a:pt x="81346" y="1091037"/>
                  </a:lnTo>
                  <a:lnTo>
                    <a:pt x="67557" y="1134530"/>
                  </a:lnTo>
                  <a:lnTo>
                    <a:pt x="54988" y="1178550"/>
                  </a:lnTo>
                  <a:lnTo>
                    <a:pt x="43657" y="1223079"/>
                  </a:lnTo>
                  <a:lnTo>
                    <a:pt x="33586" y="1268097"/>
                  </a:lnTo>
                  <a:lnTo>
                    <a:pt x="24794" y="1313584"/>
                  </a:lnTo>
                  <a:lnTo>
                    <a:pt x="17300" y="1359520"/>
                  </a:lnTo>
                  <a:lnTo>
                    <a:pt x="11125" y="1405885"/>
                  </a:lnTo>
                  <a:lnTo>
                    <a:pt x="6287" y="1452660"/>
                  </a:lnTo>
                  <a:lnTo>
                    <a:pt x="2807" y="1499825"/>
                  </a:lnTo>
                  <a:lnTo>
                    <a:pt x="705" y="1547361"/>
                  </a:lnTo>
                  <a:lnTo>
                    <a:pt x="0" y="1595246"/>
                  </a:lnTo>
                  <a:lnTo>
                    <a:pt x="705" y="1643132"/>
                  </a:lnTo>
                  <a:lnTo>
                    <a:pt x="2807" y="1690668"/>
                  </a:lnTo>
                  <a:lnTo>
                    <a:pt x="6287" y="1737833"/>
                  </a:lnTo>
                  <a:lnTo>
                    <a:pt x="11125" y="1784608"/>
                  </a:lnTo>
                  <a:lnTo>
                    <a:pt x="17300" y="1830973"/>
                  </a:lnTo>
                  <a:lnTo>
                    <a:pt x="24794" y="1876909"/>
                  </a:lnTo>
                  <a:lnTo>
                    <a:pt x="33586" y="1922396"/>
                  </a:lnTo>
                  <a:lnTo>
                    <a:pt x="43657" y="1967414"/>
                  </a:lnTo>
                  <a:lnTo>
                    <a:pt x="54988" y="2011943"/>
                  </a:lnTo>
                  <a:lnTo>
                    <a:pt x="67557" y="2055963"/>
                  </a:lnTo>
                  <a:lnTo>
                    <a:pt x="81346" y="2099456"/>
                  </a:lnTo>
                  <a:lnTo>
                    <a:pt x="96334" y="2142400"/>
                  </a:lnTo>
                  <a:lnTo>
                    <a:pt x="112503" y="2184777"/>
                  </a:lnTo>
                  <a:lnTo>
                    <a:pt x="129832" y="2226566"/>
                  </a:lnTo>
                  <a:lnTo>
                    <a:pt x="148301" y="2267749"/>
                  </a:lnTo>
                  <a:lnTo>
                    <a:pt x="167892" y="2308304"/>
                  </a:lnTo>
                  <a:lnTo>
                    <a:pt x="188583" y="2348213"/>
                  </a:lnTo>
                  <a:lnTo>
                    <a:pt x="210355" y="2387455"/>
                  </a:lnTo>
                  <a:lnTo>
                    <a:pt x="233189" y="2426011"/>
                  </a:lnTo>
                  <a:lnTo>
                    <a:pt x="257065" y="2463861"/>
                  </a:lnTo>
                  <a:lnTo>
                    <a:pt x="281963" y="2500986"/>
                  </a:lnTo>
                  <a:lnTo>
                    <a:pt x="307863" y="2537365"/>
                  </a:lnTo>
                  <a:lnTo>
                    <a:pt x="334746" y="2572979"/>
                  </a:lnTo>
                  <a:lnTo>
                    <a:pt x="362592" y="2607808"/>
                  </a:lnTo>
                  <a:lnTo>
                    <a:pt x="391380" y="2641833"/>
                  </a:lnTo>
                  <a:lnTo>
                    <a:pt x="421092" y="2675033"/>
                  </a:lnTo>
                  <a:lnTo>
                    <a:pt x="451708" y="2707389"/>
                  </a:lnTo>
                  <a:lnTo>
                    <a:pt x="483207" y="2738882"/>
                  </a:lnTo>
                  <a:lnTo>
                    <a:pt x="515571" y="2769490"/>
                  </a:lnTo>
                  <a:lnTo>
                    <a:pt x="548779" y="2799196"/>
                  </a:lnTo>
                  <a:lnTo>
                    <a:pt x="582811" y="2827978"/>
                  </a:lnTo>
                  <a:lnTo>
                    <a:pt x="617648" y="2855817"/>
                  </a:lnTo>
                  <a:lnTo>
                    <a:pt x="653271" y="2882694"/>
                  </a:lnTo>
                  <a:lnTo>
                    <a:pt x="689658" y="2908589"/>
                  </a:lnTo>
                  <a:lnTo>
                    <a:pt x="726792" y="2933481"/>
                  </a:lnTo>
                  <a:lnTo>
                    <a:pt x="764651" y="2957352"/>
                  </a:lnTo>
                  <a:lnTo>
                    <a:pt x="803216" y="2980181"/>
                  </a:lnTo>
                  <a:lnTo>
                    <a:pt x="842468" y="3001949"/>
                  </a:lnTo>
                  <a:lnTo>
                    <a:pt x="882386" y="3022636"/>
                  </a:lnTo>
                  <a:lnTo>
                    <a:pt x="922951" y="3042222"/>
                  </a:lnTo>
                  <a:lnTo>
                    <a:pt x="964144" y="3060688"/>
                  </a:lnTo>
                  <a:lnTo>
                    <a:pt x="1005943" y="3078013"/>
                  </a:lnTo>
                  <a:lnTo>
                    <a:pt x="1048331" y="3094178"/>
                  </a:lnTo>
                  <a:lnTo>
                    <a:pt x="1091286" y="3109164"/>
                  </a:lnTo>
                  <a:lnTo>
                    <a:pt x="1134789" y="3122950"/>
                  </a:lnTo>
                  <a:lnTo>
                    <a:pt x="1178821" y="3135516"/>
                  </a:lnTo>
                  <a:lnTo>
                    <a:pt x="1223362" y="3146844"/>
                  </a:lnTo>
                  <a:lnTo>
                    <a:pt x="1268391" y="3156913"/>
                  </a:lnTo>
                  <a:lnTo>
                    <a:pt x="1313889" y="3165704"/>
                  </a:lnTo>
                  <a:lnTo>
                    <a:pt x="1359837" y="3173196"/>
                  </a:lnTo>
                  <a:lnTo>
                    <a:pt x="1406215" y="3179371"/>
                  </a:lnTo>
                  <a:lnTo>
                    <a:pt x="1453003" y="3184207"/>
                  </a:lnTo>
                  <a:lnTo>
                    <a:pt x="1500180" y="3187686"/>
                  </a:lnTo>
                  <a:lnTo>
                    <a:pt x="1547729" y="3189788"/>
                  </a:lnTo>
                  <a:lnTo>
                    <a:pt x="1595628" y="3190494"/>
                  </a:lnTo>
                  <a:lnTo>
                    <a:pt x="159562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3190494"/>
                  </a:moveTo>
                  <a:lnTo>
                    <a:pt x="1547729" y="3189788"/>
                  </a:lnTo>
                  <a:lnTo>
                    <a:pt x="1500180" y="3187686"/>
                  </a:lnTo>
                  <a:lnTo>
                    <a:pt x="1453003" y="3184207"/>
                  </a:lnTo>
                  <a:lnTo>
                    <a:pt x="1406215" y="3179371"/>
                  </a:lnTo>
                  <a:lnTo>
                    <a:pt x="1359837" y="3173196"/>
                  </a:lnTo>
                  <a:lnTo>
                    <a:pt x="1313889" y="3165704"/>
                  </a:lnTo>
                  <a:lnTo>
                    <a:pt x="1268391" y="3156913"/>
                  </a:lnTo>
                  <a:lnTo>
                    <a:pt x="1223362" y="3146844"/>
                  </a:lnTo>
                  <a:lnTo>
                    <a:pt x="1178821" y="3135516"/>
                  </a:lnTo>
                  <a:lnTo>
                    <a:pt x="1134789" y="3122950"/>
                  </a:lnTo>
                  <a:lnTo>
                    <a:pt x="1091286" y="3109164"/>
                  </a:lnTo>
                  <a:lnTo>
                    <a:pt x="1048331" y="3094178"/>
                  </a:lnTo>
                  <a:lnTo>
                    <a:pt x="1005943" y="3078013"/>
                  </a:lnTo>
                  <a:lnTo>
                    <a:pt x="964144" y="3060688"/>
                  </a:lnTo>
                  <a:lnTo>
                    <a:pt x="922951" y="3042222"/>
                  </a:lnTo>
                  <a:lnTo>
                    <a:pt x="882386" y="3022636"/>
                  </a:lnTo>
                  <a:lnTo>
                    <a:pt x="842468" y="3001949"/>
                  </a:lnTo>
                  <a:lnTo>
                    <a:pt x="803216" y="2980181"/>
                  </a:lnTo>
                  <a:lnTo>
                    <a:pt x="764651" y="2957352"/>
                  </a:lnTo>
                  <a:lnTo>
                    <a:pt x="726792" y="2933481"/>
                  </a:lnTo>
                  <a:lnTo>
                    <a:pt x="689658" y="2908589"/>
                  </a:lnTo>
                  <a:lnTo>
                    <a:pt x="653271" y="2882694"/>
                  </a:lnTo>
                  <a:lnTo>
                    <a:pt x="617648" y="2855817"/>
                  </a:lnTo>
                  <a:lnTo>
                    <a:pt x="582811" y="2827978"/>
                  </a:lnTo>
                  <a:lnTo>
                    <a:pt x="548779" y="2799196"/>
                  </a:lnTo>
                  <a:lnTo>
                    <a:pt x="515571" y="2769490"/>
                  </a:lnTo>
                  <a:lnTo>
                    <a:pt x="483207" y="2738882"/>
                  </a:lnTo>
                  <a:lnTo>
                    <a:pt x="451708" y="2707389"/>
                  </a:lnTo>
                  <a:lnTo>
                    <a:pt x="421092" y="2675033"/>
                  </a:lnTo>
                  <a:lnTo>
                    <a:pt x="391380" y="2641833"/>
                  </a:lnTo>
                  <a:lnTo>
                    <a:pt x="362592" y="2607808"/>
                  </a:lnTo>
                  <a:lnTo>
                    <a:pt x="334746" y="2572979"/>
                  </a:lnTo>
                  <a:lnTo>
                    <a:pt x="307863" y="2537365"/>
                  </a:lnTo>
                  <a:lnTo>
                    <a:pt x="281963" y="2500986"/>
                  </a:lnTo>
                  <a:lnTo>
                    <a:pt x="257065" y="2463861"/>
                  </a:lnTo>
                  <a:lnTo>
                    <a:pt x="233189" y="2426011"/>
                  </a:lnTo>
                  <a:lnTo>
                    <a:pt x="210355" y="2387455"/>
                  </a:lnTo>
                  <a:lnTo>
                    <a:pt x="188583" y="2348213"/>
                  </a:lnTo>
                  <a:lnTo>
                    <a:pt x="167892" y="2308304"/>
                  </a:lnTo>
                  <a:lnTo>
                    <a:pt x="148301" y="2267749"/>
                  </a:lnTo>
                  <a:lnTo>
                    <a:pt x="129832" y="2226566"/>
                  </a:lnTo>
                  <a:lnTo>
                    <a:pt x="112503" y="2184777"/>
                  </a:lnTo>
                  <a:lnTo>
                    <a:pt x="96334" y="2142400"/>
                  </a:lnTo>
                  <a:lnTo>
                    <a:pt x="81346" y="2099456"/>
                  </a:lnTo>
                  <a:lnTo>
                    <a:pt x="67557" y="2055963"/>
                  </a:lnTo>
                  <a:lnTo>
                    <a:pt x="54988" y="2011943"/>
                  </a:lnTo>
                  <a:lnTo>
                    <a:pt x="43657" y="1967414"/>
                  </a:lnTo>
                  <a:lnTo>
                    <a:pt x="33586" y="1922396"/>
                  </a:lnTo>
                  <a:lnTo>
                    <a:pt x="24794" y="1876909"/>
                  </a:lnTo>
                  <a:lnTo>
                    <a:pt x="17300" y="1830973"/>
                  </a:lnTo>
                  <a:lnTo>
                    <a:pt x="11125" y="1784608"/>
                  </a:lnTo>
                  <a:lnTo>
                    <a:pt x="6287" y="1737833"/>
                  </a:lnTo>
                  <a:lnTo>
                    <a:pt x="2807" y="1690668"/>
                  </a:lnTo>
                  <a:lnTo>
                    <a:pt x="705" y="1643132"/>
                  </a:lnTo>
                  <a:lnTo>
                    <a:pt x="0" y="1595246"/>
                  </a:lnTo>
                  <a:lnTo>
                    <a:pt x="705" y="1547361"/>
                  </a:lnTo>
                  <a:lnTo>
                    <a:pt x="2807" y="1499825"/>
                  </a:lnTo>
                  <a:lnTo>
                    <a:pt x="6287" y="1452660"/>
                  </a:lnTo>
                  <a:lnTo>
                    <a:pt x="11125" y="1405885"/>
                  </a:lnTo>
                  <a:lnTo>
                    <a:pt x="17300" y="1359520"/>
                  </a:lnTo>
                  <a:lnTo>
                    <a:pt x="24794" y="1313584"/>
                  </a:lnTo>
                  <a:lnTo>
                    <a:pt x="33586" y="1268097"/>
                  </a:lnTo>
                  <a:lnTo>
                    <a:pt x="43657" y="1223079"/>
                  </a:lnTo>
                  <a:lnTo>
                    <a:pt x="54988" y="1178550"/>
                  </a:lnTo>
                  <a:lnTo>
                    <a:pt x="67557" y="1134530"/>
                  </a:lnTo>
                  <a:lnTo>
                    <a:pt x="81346" y="1091037"/>
                  </a:lnTo>
                  <a:lnTo>
                    <a:pt x="96334" y="1048093"/>
                  </a:lnTo>
                  <a:lnTo>
                    <a:pt x="112503" y="1005716"/>
                  </a:lnTo>
                  <a:lnTo>
                    <a:pt x="129832" y="963927"/>
                  </a:lnTo>
                  <a:lnTo>
                    <a:pt x="148301" y="922744"/>
                  </a:lnTo>
                  <a:lnTo>
                    <a:pt x="167892" y="882189"/>
                  </a:lnTo>
                  <a:lnTo>
                    <a:pt x="188583" y="842280"/>
                  </a:lnTo>
                  <a:lnTo>
                    <a:pt x="210355" y="803038"/>
                  </a:lnTo>
                  <a:lnTo>
                    <a:pt x="233189" y="764482"/>
                  </a:lnTo>
                  <a:lnTo>
                    <a:pt x="257065" y="726632"/>
                  </a:lnTo>
                  <a:lnTo>
                    <a:pt x="281963" y="689507"/>
                  </a:lnTo>
                  <a:lnTo>
                    <a:pt x="307863" y="653128"/>
                  </a:lnTo>
                  <a:lnTo>
                    <a:pt x="334746" y="617514"/>
                  </a:lnTo>
                  <a:lnTo>
                    <a:pt x="362592" y="582685"/>
                  </a:lnTo>
                  <a:lnTo>
                    <a:pt x="391380" y="548660"/>
                  </a:lnTo>
                  <a:lnTo>
                    <a:pt x="421092" y="515460"/>
                  </a:lnTo>
                  <a:lnTo>
                    <a:pt x="451708" y="483104"/>
                  </a:lnTo>
                  <a:lnTo>
                    <a:pt x="483207" y="451611"/>
                  </a:lnTo>
                  <a:lnTo>
                    <a:pt x="515571" y="421003"/>
                  </a:lnTo>
                  <a:lnTo>
                    <a:pt x="548779" y="391297"/>
                  </a:lnTo>
                  <a:lnTo>
                    <a:pt x="582811" y="362515"/>
                  </a:lnTo>
                  <a:lnTo>
                    <a:pt x="617648" y="334676"/>
                  </a:lnTo>
                  <a:lnTo>
                    <a:pt x="653271" y="307799"/>
                  </a:lnTo>
                  <a:lnTo>
                    <a:pt x="689658" y="281904"/>
                  </a:lnTo>
                  <a:lnTo>
                    <a:pt x="726792" y="257012"/>
                  </a:lnTo>
                  <a:lnTo>
                    <a:pt x="764651" y="233141"/>
                  </a:lnTo>
                  <a:lnTo>
                    <a:pt x="803216" y="210312"/>
                  </a:lnTo>
                  <a:lnTo>
                    <a:pt x="842468" y="188544"/>
                  </a:lnTo>
                  <a:lnTo>
                    <a:pt x="882386" y="167857"/>
                  </a:lnTo>
                  <a:lnTo>
                    <a:pt x="922951" y="148271"/>
                  </a:lnTo>
                  <a:lnTo>
                    <a:pt x="964144" y="129805"/>
                  </a:lnTo>
                  <a:lnTo>
                    <a:pt x="1005943" y="112480"/>
                  </a:lnTo>
                  <a:lnTo>
                    <a:pt x="1048331" y="96315"/>
                  </a:lnTo>
                  <a:lnTo>
                    <a:pt x="1091286" y="81329"/>
                  </a:lnTo>
                  <a:lnTo>
                    <a:pt x="1134789" y="67543"/>
                  </a:lnTo>
                  <a:lnTo>
                    <a:pt x="1178821" y="54977"/>
                  </a:lnTo>
                  <a:lnTo>
                    <a:pt x="1223362" y="43649"/>
                  </a:lnTo>
                  <a:lnTo>
                    <a:pt x="1268391" y="33580"/>
                  </a:lnTo>
                  <a:lnTo>
                    <a:pt x="1313889" y="24789"/>
                  </a:lnTo>
                  <a:lnTo>
                    <a:pt x="1359837" y="17297"/>
                  </a:lnTo>
                  <a:lnTo>
                    <a:pt x="1406215" y="11122"/>
                  </a:lnTo>
                  <a:lnTo>
                    <a:pt x="1453003" y="6286"/>
                  </a:lnTo>
                  <a:lnTo>
                    <a:pt x="1500180" y="2807"/>
                  </a:lnTo>
                  <a:lnTo>
                    <a:pt x="1547729" y="705"/>
                  </a:lnTo>
                  <a:lnTo>
                    <a:pt x="1595628" y="0"/>
                  </a:lnTo>
                  <a:lnTo>
                    <a:pt x="1595628" y="1595246"/>
                  </a:lnTo>
                  <a:lnTo>
                    <a:pt x="1595628" y="319049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1674" y="2524887"/>
              <a:ext cx="6482080" cy="3190875"/>
            </a:xfrm>
            <a:custGeom>
              <a:avLst/>
              <a:gdLst/>
              <a:ahLst/>
              <a:cxnLst/>
              <a:rect l="l" t="t" r="r" b="b"/>
              <a:pathLst>
                <a:path w="6482080" h="3190875">
                  <a:moveTo>
                    <a:pt x="6481572" y="0"/>
                  </a:moveTo>
                  <a:lnTo>
                    <a:pt x="0" y="0"/>
                  </a:lnTo>
                  <a:lnTo>
                    <a:pt x="0" y="3190494"/>
                  </a:lnTo>
                  <a:lnTo>
                    <a:pt x="6481572" y="3190494"/>
                  </a:lnTo>
                  <a:lnTo>
                    <a:pt x="648157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1674" y="2524887"/>
              <a:ext cx="6482080" cy="3190875"/>
            </a:xfrm>
            <a:custGeom>
              <a:avLst/>
              <a:gdLst/>
              <a:ahLst/>
              <a:cxnLst/>
              <a:rect l="l" t="t" r="r" b="b"/>
              <a:pathLst>
                <a:path w="6482080" h="3190875">
                  <a:moveTo>
                    <a:pt x="0" y="3190494"/>
                  </a:moveTo>
                  <a:lnTo>
                    <a:pt x="6481572" y="3190494"/>
                  </a:lnTo>
                  <a:lnTo>
                    <a:pt x="6481572" y="0"/>
                  </a:lnTo>
                  <a:lnTo>
                    <a:pt x="0" y="0"/>
                  </a:lnTo>
                  <a:lnTo>
                    <a:pt x="0" y="3190494"/>
                  </a:lnTo>
                  <a:close/>
                </a:path>
              </a:pathLst>
            </a:custGeom>
            <a:ln w="25146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4246" y="4040505"/>
              <a:ext cx="758190" cy="1515745"/>
            </a:xfrm>
            <a:custGeom>
              <a:avLst/>
              <a:gdLst/>
              <a:ahLst/>
              <a:cxnLst/>
              <a:rect l="l" t="t" r="r" b="b"/>
              <a:pathLst>
                <a:path w="758189" h="1515745">
                  <a:moveTo>
                    <a:pt x="757809" y="0"/>
                  </a:moveTo>
                  <a:lnTo>
                    <a:pt x="709890" y="1491"/>
                  </a:lnTo>
                  <a:lnTo>
                    <a:pt x="662763" y="5905"/>
                  </a:lnTo>
                  <a:lnTo>
                    <a:pt x="616515" y="13153"/>
                  </a:lnTo>
                  <a:lnTo>
                    <a:pt x="571236" y="23147"/>
                  </a:lnTo>
                  <a:lnTo>
                    <a:pt x="527015" y="35798"/>
                  </a:lnTo>
                  <a:lnTo>
                    <a:pt x="483941" y="51016"/>
                  </a:lnTo>
                  <a:lnTo>
                    <a:pt x="442101" y="68713"/>
                  </a:lnTo>
                  <a:lnTo>
                    <a:pt x="401586" y="88801"/>
                  </a:lnTo>
                  <a:lnTo>
                    <a:pt x="362483" y="111189"/>
                  </a:lnTo>
                  <a:lnTo>
                    <a:pt x="324883" y="135790"/>
                  </a:lnTo>
                  <a:lnTo>
                    <a:pt x="288873" y="162515"/>
                  </a:lnTo>
                  <a:lnTo>
                    <a:pt x="254542" y="191274"/>
                  </a:lnTo>
                  <a:lnTo>
                    <a:pt x="221980" y="221980"/>
                  </a:lnTo>
                  <a:lnTo>
                    <a:pt x="191274" y="254542"/>
                  </a:lnTo>
                  <a:lnTo>
                    <a:pt x="162515" y="288873"/>
                  </a:lnTo>
                  <a:lnTo>
                    <a:pt x="135790" y="324883"/>
                  </a:lnTo>
                  <a:lnTo>
                    <a:pt x="111189" y="362483"/>
                  </a:lnTo>
                  <a:lnTo>
                    <a:pt x="88801" y="401586"/>
                  </a:lnTo>
                  <a:lnTo>
                    <a:pt x="68713" y="442101"/>
                  </a:lnTo>
                  <a:lnTo>
                    <a:pt x="51016" y="483941"/>
                  </a:lnTo>
                  <a:lnTo>
                    <a:pt x="35798" y="527015"/>
                  </a:lnTo>
                  <a:lnTo>
                    <a:pt x="23147" y="571236"/>
                  </a:lnTo>
                  <a:lnTo>
                    <a:pt x="13153" y="616515"/>
                  </a:lnTo>
                  <a:lnTo>
                    <a:pt x="5905" y="662763"/>
                  </a:lnTo>
                  <a:lnTo>
                    <a:pt x="1491" y="709890"/>
                  </a:lnTo>
                  <a:lnTo>
                    <a:pt x="0" y="757809"/>
                  </a:lnTo>
                  <a:lnTo>
                    <a:pt x="1491" y="805727"/>
                  </a:lnTo>
                  <a:lnTo>
                    <a:pt x="5905" y="852854"/>
                  </a:lnTo>
                  <a:lnTo>
                    <a:pt x="13153" y="899102"/>
                  </a:lnTo>
                  <a:lnTo>
                    <a:pt x="23147" y="944381"/>
                  </a:lnTo>
                  <a:lnTo>
                    <a:pt x="35798" y="988602"/>
                  </a:lnTo>
                  <a:lnTo>
                    <a:pt x="51016" y="1031676"/>
                  </a:lnTo>
                  <a:lnTo>
                    <a:pt x="68713" y="1073516"/>
                  </a:lnTo>
                  <a:lnTo>
                    <a:pt x="88801" y="1114031"/>
                  </a:lnTo>
                  <a:lnTo>
                    <a:pt x="111189" y="1153134"/>
                  </a:lnTo>
                  <a:lnTo>
                    <a:pt x="135790" y="1190734"/>
                  </a:lnTo>
                  <a:lnTo>
                    <a:pt x="162515" y="1226744"/>
                  </a:lnTo>
                  <a:lnTo>
                    <a:pt x="191274" y="1261075"/>
                  </a:lnTo>
                  <a:lnTo>
                    <a:pt x="221980" y="1293637"/>
                  </a:lnTo>
                  <a:lnTo>
                    <a:pt x="254542" y="1324343"/>
                  </a:lnTo>
                  <a:lnTo>
                    <a:pt x="288873" y="1353102"/>
                  </a:lnTo>
                  <a:lnTo>
                    <a:pt x="324883" y="1379827"/>
                  </a:lnTo>
                  <a:lnTo>
                    <a:pt x="362483" y="1404428"/>
                  </a:lnTo>
                  <a:lnTo>
                    <a:pt x="401586" y="1426816"/>
                  </a:lnTo>
                  <a:lnTo>
                    <a:pt x="442101" y="1446904"/>
                  </a:lnTo>
                  <a:lnTo>
                    <a:pt x="483941" y="1464601"/>
                  </a:lnTo>
                  <a:lnTo>
                    <a:pt x="527015" y="1479819"/>
                  </a:lnTo>
                  <a:lnTo>
                    <a:pt x="571236" y="1492470"/>
                  </a:lnTo>
                  <a:lnTo>
                    <a:pt x="616515" y="1502464"/>
                  </a:lnTo>
                  <a:lnTo>
                    <a:pt x="662763" y="1509712"/>
                  </a:lnTo>
                  <a:lnTo>
                    <a:pt x="709890" y="1514126"/>
                  </a:lnTo>
                  <a:lnTo>
                    <a:pt x="757809" y="1515618"/>
                  </a:lnTo>
                  <a:lnTo>
                    <a:pt x="75780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4246" y="4040505"/>
              <a:ext cx="758190" cy="1515745"/>
            </a:xfrm>
            <a:custGeom>
              <a:avLst/>
              <a:gdLst/>
              <a:ahLst/>
              <a:cxnLst/>
              <a:rect l="l" t="t" r="r" b="b"/>
              <a:pathLst>
                <a:path w="758189" h="1515745">
                  <a:moveTo>
                    <a:pt x="757809" y="1515618"/>
                  </a:moveTo>
                  <a:lnTo>
                    <a:pt x="709890" y="1514126"/>
                  </a:lnTo>
                  <a:lnTo>
                    <a:pt x="662763" y="1509712"/>
                  </a:lnTo>
                  <a:lnTo>
                    <a:pt x="616515" y="1502464"/>
                  </a:lnTo>
                  <a:lnTo>
                    <a:pt x="571236" y="1492470"/>
                  </a:lnTo>
                  <a:lnTo>
                    <a:pt x="527015" y="1479819"/>
                  </a:lnTo>
                  <a:lnTo>
                    <a:pt x="483941" y="1464601"/>
                  </a:lnTo>
                  <a:lnTo>
                    <a:pt x="442101" y="1446904"/>
                  </a:lnTo>
                  <a:lnTo>
                    <a:pt x="401586" y="1426816"/>
                  </a:lnTo>
                  <a:lnTo>
                    <a:pt x="362483" y="1404428"/>
                  </a:lnTo>
                  <a:lnTo>
                    <a:pt x="324883" y="1379827"/>
                  </a:lnTo>
                  <a:lnTo>
                    <a:pt x="288873" y="1353102"/>
                  </a:lnTo>
                  <a:lnTo>
                    <a:pt x="254542" y="1324343"/>
                  </a:lnTo>
                  <a:lnTo>
                    <a:pt x="221980" y="1293637"/>
                  </a:lnTo>
                  <a:lnTo>
                    <a:pt x="191274" y="1261075"/>
                  </a:lnTo>
                  <a:lnTo>
                    <a:pt x="162515" y="1226744"/>
                  </a:lnTo>
                  <a:lnTo>
                    <a:pt x="135790" y="1190734"/>
                  </a:lnTo>
                  <a:lnTo>
                    <a:pt x="111189" y="1153134"/>
                  </a:lnTo>
                  <a:lnTo>
                    <a:pt x="88801" y="1114031"/>
                  </a:lnTo>
                  <a:lnTo>
                    <a:pt x="68713" y="1073516"/>
                  </a:lnTo>
                  <a:lnTo>
                    <a:pt x="51016" y="1031676"/>
                  </a:lnTo>
                  <a:lnTo>
                    <a:pt x="35798" y="988602"/>
                  </a:lnTo>
                  <a:lnTo>
                    <a:pt x="23147" y="944381"/>
                  </a:lnTo>
                  <a:lnTo>
                    <a:pt x="13153" y="899102"/>
                  </a:lnTo>
                  <a:lnTo>
                    <a:pt x="5905" y="852854"/>
                  </a:lnTo>
                  <a:lnTo>
                    <a:pt x="1491" y="805727"/>
                  </a:lnTo>
                  <a:lnTo>
                    <a:pt x="0" y="757809"/>
                  </a:lnTo>
                  <a:lnTo>
                    <a:pt x="1491" y="709890"/>
                  </a:lnTo>
                  <a:lnTo>
                    <a:pt x="5905" y="662763"/>
                  </a:lnTo>
                  <a:lnTo>
                    <a:pt x="13153" y="616515"/>
                  </a:lnTo>
                  <a:lnTo>
                    <a:pt x="23147" y="571236"/>
                  </a:lnTo>
                  <a:lnTo>
                    <a:pt x="35798" y="527015"/>
                  </a:lnTo>
                  <a:lnTo>
                    <a:pt x="51016" y="483941"/>
                  </a:lnTo>
                  <a:lnTo>
                    <a:pt x="68713" y="442101"/>
                  </a:lnTo>
                  <a:lnTo>
                    <a:pt x="88801" y="401586"/>
                  </a:lnTo>
                  <a:lnTo>
                    <a:pt x="111189" y="362483"/>
                  </a:lnTo>
                  <a:lnTo>
                    <a:pt x="135790" y="324883"/>
                  </a:lnTo>
                  <a:lnTo>
                    <a:pt x="162515" y="288873"/>
                  </a:lnTo>
                  <a:lnTo>
                    <a:pt x="191274" y="254542"/>
                  </a:lnTo>
                  <a:lnTo>
                    <a:pt x="221980" y="221980"/>
                  </a:lnTo>
                  <a:lnTo>
                    <a:pt x="254542" y="191274"/>
                  </a:lnTo>
                  <a:lnTo>
                    <a:pt x="288873" y="162515"/>
                  </a:lnTo>
                  <a:lnTo>
                    <a:pt x="324883" y="135790"/>
                  </a:lnTo>
                  <a:lnTo>
                    <a:pt x="362483" y="111189"/>
                  </a:lnTo>
                  <a:lnTo>
                    <a:pt x="401586" y="88801"/>
                  </a:lnTo>
                  <a:lnTo>
                    <a:pt x="442101" y="68713"/>
                  </a:lnTo>
                  <a:lnTo>
                    <a:pt x="483941" y="51016"/>
                  </a:lnTo>
                  <a:lnTo>
                    <a:pt x="527015" y="35798"/>
                  </a:lnTo>
                  <a:lnTo>
                    <a:pt x="571236" y="23147"/>
                  </a:lnTo>
                  <a:lnTo>
                    <a:pt x="616515" y="13153"/>
                  </a:lnTo>
                  <a:lnTo>
                    <a:pt x="662763" y="5905"/>
                  </a:lnTo>
                  <a:lnTo>
                    <a:pt x="709890" y="1491"/>
                  </a:lnTo>
                  <a:lnTo>
                    <a:pt x="757809" y="0"/>
                  </a:lnTo>
                  <a:lnTo>
                    <a:pt x="757809" y="757809"/>
                  </a:lnTo>
                  <a:lnTo>
                    <a:pt x="757809" y="151561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1674" y="4040505"/>
              <a:ext cx="6482080" cy="1515745"/>
            </a:xfrm>
            <a:custGeom>
              <a:avLst/>
              <a:gdLst/>
              <a:ahLst/>
              <a:cxnLst/>
              <a:rect l="l" t="t" r="r" b="b"/>
              <a:pathLst>
                <a:path w="6482080" h="1515745">
                  <a:moveTo>
                    <a:pt x="6481572" y="0"/>
                  </a:moveTo>
                  <a:lnTo>
                    <a:pt x="0" y="0"/>
                  </a:lnTo>
                  <a:lnTo>
                    <a:pt x="0" y="1515618"/>
                  </a:lnTo>
                  <a:lnTo>
                    <a:pt x="6481572" y="1515618"/>
                  </a:lnTo>
                  <a:lnTo>
                    <a:pt x="648157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1674" y="4040505"/>
              <a:ext cx="6482080" cy="1515745"/>
            </a:xfrm>
            <a:custGeom>
              <a:avLst/>
              <a:gdLst/>
              <a:ahLst/>
              <a:cxnLst/>
              <a:rect l="l" t="t" r="r" b="b"/>
              <a:pathLst>
                <a:path w="6482080" h="1515745">
                  <a:moveTo>
                    <a:pt x="0" y="1515618"/>
                  </a:moveTo>
                  <a:lnTo>
                    <a:pt x="6481572" y="1515618"/>
                  </a:lnTo>
                  <a:lnTo>
                    <a:pt x="6481572" y="0"/>
                  </a:lnTo>
                  <a:lnTo>
                    <a:pt x="0" y="0"/>
                  </a:lnTo>
                  <a:lnTo>
                    <a:pt x="0" y="1515618"/>
                  </a:lnTo>
                  <a:close/>
                </a:path>
              </a:pathLst>
            </a:custGeom>
            <a:ln w="25145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65678" y="4191761"/>
            <a:ext cx="65278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0" spc="-5" dirty="0">
                <a:latin typeface="Calibri"/>
                <a:cs typeface="Calibri"/>
              </a:rPr>
              <a:t>2.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265678" y="2811272"/>
            <a:ext cx="3766820" cy="104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20"/>
              </a:lnSpc>
            </a:pPr>
            <a:r>
              <a:rPr sz="9750" spc="-7" baseline="-16666" dirty="0">
                <a:latin typeface="Calibri"/>
                <a:cs typeface="Calibri"/>
              </a:rPr>
              <a:t>1.</a:t>
            </a:r>
            <a:r>
              <a:rPr sz="9750" spc="-855" baseline="-16666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•</a:t>
            </a:r>
            <a:r>
              <a:rPr sz="3500" spc="-285" dirty="0">
                <a:latin typeface="Calibri"/>
                <a:cs typeface="Calibri"/>
              </a:rPr>
              <a:t> </a:t>
            </a:r>
            <a:r>
              <a:rPr sz="3500" spc="-204" dirty="0">
                <a:latin typeface="Calibri"/>
                <a:cs typeface="Calibri"/>
              </a:rPr>
              <a:t>V</a:t>
            </a:r>
            <a:r>
              <a:rPr sz="3500" spc="-5" dirty="0">
                <a:latin typeface="Calibri"/>
                <a:cs typeface="Calibri"/>
              </a:rPr>
              <a:t>ấn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-5" dirty="0">
                <a:latin typeface="Arial"/>
                <a:cs typeface="Arial"/>
              </a:rPr>
              <a:t>đ</a:t>
            </a:r>
            <a:r>
              <a:rPr sz="3500" spc="-5" dirty="0">
                <a:latin typeface="Calibri"/>
                <a:cs typeface="Calibri"/>
              </a:rPr>
              <a:t>ề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an</a:t>
            </a:r>
            <a:r>
              <a:rPr sz="3500" spc="5" dirty="0">
                <a:latin typeface="Calibri"/>
                <a:cs typeface="Calibri"/>
              </a:rPr>
              <a:t> </a:t>
            </a:r>
            <a:r>
              <a:rPr sz="3500" spc="-45" dirty="0">
                <a:latin typeface="Calibri"/>
                <a:cs typeface="Calibri"/>
              </a:rPr>
              <a:t>t</a:t>
            </a:r>
            <a:r>
              <a:rPr sz="3500" spc="-10" dirty="0">
                <a:latin typeface="Calibri"/>
                <a:cs typeface="Calibri"/>
              </a:rPr>
              <a:t>oàn</a:t>
            </a:r>
            <a:endParaRPr sz="3500">
              <a:latin typeface="Calibri"/>
              <a:cs typeface="Calibri"/>
            </a:endParaRPr>
          </a:p>
          <a:p>
            <a:pPr marL="1039494">
              <a:lnSpc>
                <a:spcPts val="3725"/>
              </a:lnSpc>
            </a:pPr>
            <a:r>
              <a:rPr sz="3500" spc="15" dirty="0">
                <a:latin typeface="Calibri"/>
                <a:cs typeface="Calibri"/>
              </a:rPr>
              <a:t>HTTT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9897" y="4259326"/>
            <a:ext cx="4495800" cy="10471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8450" marR="5080" indent="-285750">
              <a:lnSpc>
                <a:spcPts val="3850"/>
              </a:lnSpc>
              <a:spcBef>
                <a:spcPts val="515"/>
              </a:spcBef>
            </a:pPr>
            <a:r>
              <a:rPr sz="3500" spc="-5" dirty="0">
                <a:latin typeface="Calibri"/>
                <a:cs typeface="Calibri"/>
              </a:rPr>
              <a:t>•</a:t>
            </a:r>
            <a:r>
              <a:rPr sz="3500" spc="-285" dirty="0">
                <a:latin typeface="Calibri"/>
                <a:cs typeface="Calibri"/>
              </a:rPr>
              <a:t> </a:t>
            </a:r>
            <a:r>
              <a:rPr sz="3500" spc="-204" dirty="0">
                <a:latin typeface="Calibri"/>
                <a:cs typeface="Calibri"/>
              </a:rPr>
              <a:t>V</a:t>
            </a:r>
            <a:r>
              <a:rPr sz="3500" spc="-5" dirty="0">
                <a:latin typeface="Calibri"/>
                <a:cs typeface="Calibri"/>
              </a:rPr>
              <a:t>ấn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-10" dirty="0">
                <a:latin typeface="Arial"/>
                <a:cs typeface="Arial"/>
              </a:rPr>
              <a:t>đ</a:t>
            </a:r>
            <a:r>
              <a:rPr sz="3500" spc="-5" dirty="0">
                <a:latin typeface="Calibri"/>
                <a:cs typeface="Calibri"/>
              </a:rPr>
              <a:t>ề</a:t>
            </a:r>
            <a:r>
              <a:rPr sz="3500" spc="5" dirty="0">
                <a:latin typeface="Calibri"/>
                <a:cs typeface="Calibri"/>
              </a:rPr>
              <a:t> </a:t>
            </a:r>
            <a:r>
              <a:rPr sz="3500" spc="-10" dirty="0">
                <a:latin typeface="Arial"/>
                <a:cs typeface="Arial"/>
              </a:rPr>
              <a:t>đ</a:t>
            </a:r>
            <a:r>
              <a:rPr sz="3500" spc="-10" dirty="0">
                <a:latin typeface="Calibri"/>
                <a:cs typeface="Calibri"/>
              </a:rPr>
              <a:t>ạ</a:t>
            </a:r>
            <a:r>
              <a:rPr sz="3500" spc="-5" dirty="0">
                <a:latin typeface="Calibri"/>
                <a:cs typeface="Calibri"/>
              </a:rPr>
              <a:t>o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-10" dirty="0">
                <a:latin typeface="Arial"/>
                <a:cs typeface="Arial"/>
              </a:rPr>
              <a:t>đ</a:t>
            </a:r>
            <a:r>
              <a:rPr sz="3500" spc="-5" dirty="0">
                <a:latin typeface="Calibri"/>
                <a:cs typeface="Calibri"/>
              </a:rPr>
              <a:t>ức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-55" dirty="0">
                <a:latin typeface="Calibri"/>
                <a:cs typeface="Calibri"/>
              </a:rPr>
              <a:t>v</a:t>
            </a:r>
            <a:r>
              <a:rPr sz="3500" spc="-5" dirty="0">
                <a:latin typeface="Calibri"/>
                <a:cs typeface="Calibri"/>
              </a:rPr>
              <a:t>à </a:t>
            </a:r>
            <a:r>
              <a:rPr sz="3500" spc="-65" dirty="0">
                <a:latin typeface="Calibri"/>
                <a:cs typeface="Calibri"/>
              </a:rPr>
              <a:t>x</a:t>
            </a:r>
            <a:r>
              <a:rPr sz="3500" spc="-5" dirty="0">
                <a:latin typeface="Calibri"/>
                <a:cs typeface="Calibri"/>
              </a:rPr>
              <a:t>ã  hội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liên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quan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-5" dirty="0">
                <a:latin typeface="Arial"/>
                <a:cs typeface="Arial"/>
              </a:rPr>
              <a:t>đ</a:t>
            </a:r>
            <a:r>
              <a:rPr sz="3500" spc="-5" dirty="0">
                <a:latin typeface="Calibri"/>
                <a:cs typeface="Calibri"/>
              </a:rPr>
              <a:t>ến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spc="15" dirty="0">
                <a:latin typeface="Calibri"/>
                <a:cs typeface="Calibri"/>
              </a:rPr>
              <a:t>HTTT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48044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85" dirty="0"/>
              <a:t>Vấn</a:t>
            </a:r>
            <a:r>
              <a:rPr sz="4400" dirty="0"/>
              <a:t> </a:t>
            </a:r>
            <a:r>
              <a:rPr sz="4400" spc="-5" dirty="0">
                <a:latin typeface="Times New Roman"/>
                <a:cs typeface="Times New Roman"/>
              </a:rPr>
              <a:t>đề</a:t>
            </a:r>
            <a:r>
              <a:rPr sz="4400" spc="-114" dirty="0">
                <a:latin typeface="Times New Roman"/>
                <a:cs typeface="Times New Roman"/>
              </a:rPr>
              <a:t> </a:t>
            </a:r>
            <a:r>
              <a:rPr sz="4400" spc="-5" dirty="0"/>
              <a:t>an</a:t>
            </a:r>
            <a:r>
              <a:rPr sz="4400" spc="-10" dirty="0"/>
              <a:t> </a:t>
            </a:r>
            <a:r>
              <a:rPr sz="4400" spc="-15" dirty="0"/>
              <a:t>toàn </a:t>
            </a:r>
            <a:r>
              <a:rPr sz="4400" spc="20" dirty="0"/>
              <a:t>HTTT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766050" cy="407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HTTT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là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tài </a:t>
            </a:r>
            <a:r>
              <a:rPr sz="2500" spc="-5" dirty="0">
                <a:latin typeface="Arial"/>
                <a:cs typeface="Arial"/>
              </a:rPr>
              <a:t>nguyên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quan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trọng dễ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bị</a:t>
            </a:r>
            <a:r>
              <a:rPr sz="2500" dirty="0">
                <a:latin typeface="Arial"/>
                <a:cs typeface="Arial"/>
              </a:rPr>
              <a:t> tấn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công:</a:t>
            </a:r>
            <a:endParaRPr sz="2500">
              <a:latin typeface="Arial"/>
              <a:cs typeface="Arial"/>
            </a:endParaRPr>
          </a:p>
          <a:p>
            <a:pPr marL="755650" marR="5080" indent="-285750">
              <a:lnSpc>
                <a:spcPts val="2110"/>
              </a:lnSpc>
              <a:spcBef>
                <a:spcPts val="52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Các </a:t>
            </a:r>
            <a:r>
              <a:rPr sz="2200" dirty="0">
                <a:latin typeface="Arial"/>
                <a:cs typeface="Arial"/>
              </a:rPr>
              <a:t>tổ chức </a:t>
            </a:r>
            <a:r>
              <a:rPr sz="2200" spc="-5" dirty="0">
                <a:latin typeface="Arial"/>
                <a:cs typeface="Arial"/>
              </a:rPr>
              <a:t>hiện đại ngày </a:t>
            </a:r>
            <a:r>
              <a:rPr sz="2200" dirty="0">
                <a:latin typeface="Arial"/>
                <a:cs typeface="Arial"/>
              </a:rPr>
              <a:t>càng </a:t>
            </a:r>
            <a:r>
              <a:rPr sz="2200" spc="-5" dirty="0">
                <a:latin typeface="Arial"/>
                <a:cs typeface="Arial"/>
              </a:rPr>
              <a:t>phụ </a:t>
            </a:r>
            <a:r>
              <a:rPr sz="2200" dirty="0">
                <a:latin typeface="Arial"/>
                <a:cs typeface="Arial"/>
              </a:rPr>
              <a:t>thuộc </a:t>
            </a:r>
            <a:r>
              <a:rPr sz="2200" spc="-5" dirty="0">
                <a:latin typeface="Arial"/>
                <a:cs typeface="Arial"/>
              </a:rPr>
              <a:t>vào </a:t>
            </a:r>
            <a:r>
              <a:rPr sz="2200" dirty="0">
                <a:latin typeface="Arial"/>
                <a:cs typeface="Arial"/>
              </a:rPr>
              <a:t>máy tính,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khả</a:t>
            </a:r>
            <a:r>
              <a:rPr sz="2200" spc="-5" dirty="0">
                <a:latin typeface="Arial"/>
                <a:cs typeface="Arial"/>
              </a:rPr>
              <a:t> năng</a:t>
            </a:r>
            <a:r>
              <a:rPr sz="2200" dirty="0">
                <a:latin typeface="Arial"/>
                <a:cs typeface="Arial"/>
              </a:rPr>
              <a:t> kết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nối</a:t>
            </a:r>
            <a:r>
              <a:rPr sz="2200" dirty="0">
                <a:latin typeface="Arial"/>
                <a:cs typeface="Arial"/>
              </a:rPr>
              <a:t> mạng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càng</a:t>
            </a:r>
            <a:r>
              <a:rPr sz="2200" spc="-5" dirty="0">
                <a:latin typeface="Arial"/>
                <a:cs typeface="Arial"/>
              </a:rPr>
              <a:t> lớn</a:t>
            </a:r>
            <a:r>
              <a:rPr sz="2200" dirty="0">
                <a:latin typeface="Arial"/>
                <a:cs typeface="Arial"/>
              </a:rPr>
              <a:t> thì khả</a:t>
            </a:r>
            <a:r>
              <a:rPr sz="2200" spc="-5" dirty="0">
                <a:latin typeface="Arial"/>
                <a:cs typeface="Arial"/>
              </a:rPr>
              <a:t> năng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bị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truy</a:t>
            </a:r>
            <a:r>
              <a:rPr sz="2200" dirty="0">
                <a:latin typeface="Arial"/>
                <a:cs typeface="Arial"/>
              </a:rPr>
              <a:t> cập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bất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pháp</a:t>
            </a:r>
            <a:r>
              <a:rPr sz="2200" dirty="0">
                <a:latin typeface="Arial"/>
                <a:cs typeface="Arial"/>
              </a:rPr>
              <a:t> và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bị phá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mạng có thể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bị </a:t>
            </a:r>
            <a:r>
              <a:rPr sz="2200" dirty="0">
                <a:latin typeface="Arial"/>
                <a:cs typeface="Arial"/>
              </a:rPr>
              <a:t>xảy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ở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bất</a:t>
            </a:r>
            <a:r>
              <a:rPr sz="2200" dirty="0">
                <a:latin typeface="Arial"/>
                <a:cs typeface="Arial"/>
              </a:rPr>
              <a:t> kỳ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nút nào </a:t>
            </a:r>
            <a:r>
              <a:rPr sz="2200" dirty="0">
                <a:latin typeface="Arial"/>
                <a:cs typeface="Arial"/>
              </a:rPr>
              <a:t>của </a:t>
            </a:r>
            <a:r>
              <a:rPr sz="2200" spc="-85" dirty="0">
                <a:latin typeface="Arial"/>
                <a:cs typeface="Arial"/>
              </a:rPr>
              <a:t>HT.</a:t>
            </a:r>
            <a:endParaRPr sz="2200">
              <a:latin typeface="Arial"/>
              <a:cs typeface="Arial"/>
            </a:endParaRPr>
          </a:p>
          <a:p>
            <a:pPr marL="755650" marR="294005" indent="-285750">
              <a:lnSpc>
                <a:spcPct val="80000"/>
              </a:lnSpc>
              <a:spcBef>
                <a:spcPts val="55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Các HTTT </a:t>
            </a:r>
            <a:r>
              <a:rPr sz="2200" dirty="0">
                <a:latin typeface="Arial"/>
                <a:cs typeface="Arial"/>
              </a:rPr>
              <a:t>trực tuyến </a:t>
            </a:r>
            <a:r>
              <a:rPr sz="2200" spc="-5" dirty="0">
                <a:latin typeface="Arial"/>
                <a:cs typeface="Arial"/>
              </a:rPr>
              <a:t>thường </a:t>
            </a:r>
            <a:r>
              <a:rPr sz="2200" dirty="0">
                <a:latin typeface="Arial"/>
                <a:cs typeface="Arial"/>
              </a:rPr>
              <a:t>rất </a:t>
            </a:r>
            <a:r>
              <a:rPr sz="2200" spc="-5" dirty="0">
                <a:latin typeface="Arial"/>
                <a:cs typeface="Arial"/>
              </a:rPr>
              <a:t>nhiều người </a:t>
            </a:r>
            <a:r>
              <a:rPr sz="2200" dirty="0">
                <a:latin typeface="Arial"/>
                <a:cs typeface="Arial"/>
              </a:rPr>
              <a:t>dùng =&gt;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khả </a:t>
            </a:r>
            <a:r>
              <a:rPr sz="2200" spc="-5" dirty="0">
                <a:latin typeface="Arial"/>
                <a:cs typeface="Arial"/>
              </a:rPr>
              <a:t>năng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bị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truy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cập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dữ </a:t>
            </a:r>
            <a:r>
              <a:rPr sz="2200" spc="-5" dirty="0">
                <a:latin typeface="Arial"/>
                <a:cs typeface="Arial"/>
              </a:rPr>
              <a:t>liệu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trái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phép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dễ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dàng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xảy </a:t>
            </a:r>
            <a:r>
              <a:rPr sz="2200" spc="-5" dirty="0">
                <a:latin typeface="Arial"/>
                <a:cs typeface="Arial"/>
              </a:rPr>
              <a:t>ra.</a:t>
            </a:r>
            <a:endParaRPr sz="2200">
              <a:latin typeface="Arial"/>
              <a:cs typeface="Arial"/>
            </a:endParaRPr>
          </a:p>
          <a:p>
            <a:pPr marL="755650" marR="817880" indent="-285750">
              <a:lnSpc>
                <a:spcPts val="2110"/>
              </a:lnSpc>
              <a:spcBef>
                <a:spcPts val="51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Dữ liệu điện </a:t>
            </a:r>
            <a:r>
              <a:rPr sz="2200" dirty="0">
                <a:latin typeface="Arial"/>
                <a:cs typeface="Arial"/>
              </a:rPr>
              <a:t>tủ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bị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nguy </a:t>
            </a:r>
            <a:r>
              <a:rPr sz="2200" dirty="0">
                <a:latin typeface="Arial"/>
                <a:cs typeface="Arial"/>
              </a:rPr>
              <a:t>cơ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phá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hủy</a:t>
            </a:r>
            <a:r>
              <a:rPr sz="2200" dirty="0">
                <a:latin typeface="Arial"/>
                <a:cs typeface="Arial"/>
              </a:rPr>
              <a:t> và sử</a:t>
            </a:r>
            <a:r>
              <a:rPr sz="2200" spc="-5" dirty="0">
                <a:latin typeface="Arial"/>
                <a:cs typeface="Arial"/>
              </a:rPr>
              <a:t> dụng</a:t>
            </a:r>
            <a:r>
              <a:rPr sz="2200" dirty="0">
                <a:latin typeface="Arial"/>
                <a:cs typeface="Arial"/>
              </a:rPr>
              <a:t> sai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mụcđích nhiều</a:t>
            </a:r>
            <a:r>
              <a:rPr sz="2200" dirty="0">
                <a:latin typeface="Arial"/>
                <a:cs typeface="Arial"/>
              </a:rPr>
              <a:t> hơn DL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trên </a:t>
            </a:r>
            <a:r>
              <a:rPr sz="2200" spc="-35" dirty="0">
                <a:latin typeface="Arial"/>
                <a:cs typeface="Arial"/>
              </a:rPr>
              <a:t>giấy.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635"/>
              </a:lnSpc>
              <a:spcBef>
                <a:spcPts val="2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Số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vụ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tấn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</a:t>
            </a:r>
            <a:r>
              <a:rPr sz="2200" spc="-5" dirty="0">
                <a:latin typeface="Arial"/>
                <a:cs typeface="Arial"/>
              </a:rPr>
              <a:t> HTTT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ngày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càng</a:t>
            </a:r>
            <a:r>
              <a:rPr sz="2200" spc="-5" dirty="0">
                <a:latin typeface="Arial"/>
                <a:cs typeface="Arial"/>
              </a:rPr>
              <a:t> tăng.</a:t>
            </a:r>
            <a:endParaRPr sz="2200">
              <a:latin typeface="Arial"/>
              <a:cs typeface="Arial"/>
            </a:endParaRPr>
          </a:p>
          <a:p>
            <a:pPr marL="355600" marR="177165" indent="-342900">
              <a:lnSpc>
                <a:spcPts val="24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Các </a:t>
            </a:r>
            <a:r>
              <a:rPr sz="2500" dirty="0">
                <a:latin typeface="Arial"/>
                <a:cs typeface="Arial"/>
              </a:rPr>
              <a:t>tổ chức </a:t>
            </a:r>
            <a:r>
              <a:rPr sz="2500" spc="-5" dirty="0">
                <a:latin typeface="Arial"/>
                <a:cs typeface="Arial"/>
              </a:rPr>
              <a:t>phải nhận </a:t>
            </a:r>
            <a:r>
              <a:rPr sz="2500" dirty="0">
                <a:latin typeface="Arial"/>
                <a:cs typeface="Arial"/>
              </a:rPr>
              <a:t>thức rõ tầm </a:t>
            </a:r>
            <a:r>
              <a:rPr sz="2500" spc="-5" dirty="0">
                <a:latin typeface="Arial"/>
                <a:cs typeface="Arial"/>
              </a:rPr>
              <a:t>quan </a:t>
            </a:r>
            <a:r>
              <a:rPr sz="2500" dirty="0">
                <a:latin typeface="Arial"/>
                <a:cs typeface="Arial"/>
              </a:rPr>
              <a:t>trọng của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việc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bảo </a:t>
            </a:r>
            <a:r>
              <a:rPr sz="2500" dirty="0">
                <a:latin typeface="Arial"/>
                <a:cs typeface="Arial"/>
              </a:rPr>
              <a:t>vệ</a:t>
            </a:r>
            <a:r>
              <a:rPr sz="2500" spc="-5" dirty="0">
                <a:latin typeface="Arial"/>
                <a:cs typeface="Arial"/>
              </a:rPr>
              <a:t> HTTT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phải </a:t>
            </a:r>
            <a:r>
              <a:rPr sz="2500" dirty="0">
                <a:latin typeface="Arial"/>
                <a:cs typeface="Arial"/>
              </a:rPr>
              <a:t>xây </a:t>
            </a:r>
            <a:r>
              <a:rPr sz="2500" spc="-5" dirty="0">
                <a:latin typeface="Arial"/>
                <a:cs typeface="Arial"/>
              </a:rPr>
              <a:t>dựng </a:t>
            </a:r>
            <a:r>
              <a:rPr sz="2500" dirty="0">
                <a:latin typeface="Arial"/>
                <a:cs typeface="Arial"/>
              </a:rPr>
              <a:t>chiến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lược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bảo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mật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an</a:t>
            </a:r>
            <a:r>
              <a:rPr sz="2500" dirty="0">
                <a:latin typeface="Arial"/>
                <a:cs typeface="Arial"/>
              </a:rPr>
              <a:t> toàn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TT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cho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HTTT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 chức.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48044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85" dirty="0"/>
              <a:t>Vấn</a:t>
            </a:r>
            <a:r>
              <a:rPr sz="4400" dirty="0"/>
              <a:t> </a:t>
            </a:r>
            <a:r>
              <a:rPr sz="4400" spc="-5" dirty="0">
                <a:latin typeface="Times New Roman"/>
                <a:cs typeface="Times New Roman"/>
              </a:rPr>
              <a:t>đề</a:t>
            </a:r>
            <a:r>
              <a:rPr sz="4400" spc="-114" dirty="0">
                <a:latin typeface="Times New Roman"/>
                <a:cs typeface="Times New Roman"/>
              </a:rPr>
              <a:t> </a:t>
            </a:r>
            <a:r>
              <a:rPr sz="4400" spc="-5" dirty="0"/>
              <a:t>an</a:t>
            </a:r>
            <a:r>
              <a:rPr sz="4400" spc="-10" dirty="0"/>
              <a:t> </a:t>
            </a:r>
            <a:r>
              <a:rPr sz="4400" spc="-15" dirty="0"/>
              <a:t>toàn </a:t>
            </a:r>
            <a:r>
              <a:rPr sz="4400" spc="20" dirty="0"/>
              <a:t>HTTT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9808" y="1590294"/>
            <a:ext cx="8102600" cy="2093595"/>
            <a:chOff x="749808" y="1590294"/>
            <a:chExt cx="8102600" cy="2093595"/>
          </a:xfrm>
        </p:grpSpPr>
        <p:sp>
          <p:nvSpPr>
            <p:cNvPr id="4" name="object 4"/>
            <p:cNvSpPr/>
            <p:nvPr/>
          </p:nvSpPr>
          <p:spPr>
            <a:xfrm>
              <a:off x="762381" y="1602867"/>
              <a:ext cx="8077200" cy="2068195"/>
            </a:xfrm>
            <a:custGeom>
              <a:avLst/>
              <a:gdLst/>
              <a:ahLst/>
              <a:cxnLst/>
              <a:rect l="l" t="t" r="r" b="b"/>
              <a:pathLst>
                <a:path w="8077200" h="2068195">
                  <a:moveTo>
                    <a:pt x="7732522" y="0"/>
                  </a:moveTo>
                  <a:lnTo>
                    <a:pt x="344690" y="0"/>
                  </a:lnTo>
                  <a:lnTo>
                    <a:pt x="297917" y="3146"/>
                  </a:lnTo>
                  <a:lnTo>
                    <a:pt x="253056" y="12311"/>
                  </a:lnTo>
                  <a:lnTo>
                    <a:pt x="210519" y="27084"/>
                  </a:lnTo>
                  <a:lnTo>
                    <a:pt x="170716" y="47055"/>
                  </a:lnTo>
                  <a:lnTo>
                    <a:pt x="134058" y="71814"/>
                  </a:lnTo>
                  <a:lnTo>
                    <a:pt x="100955" y="100949"/>
                  </a:lnTo>
                  <a:lnTo>
                    <a:pt x="71818" y="134050"/>
                  </a:lnTo>
                  <a:lnTo>
                    <a:pt x="47059" y="170706"/>
                  </a:lnTo>
                  <a:lnTo>
                    <a:pt x="27086" y="210508"/>
                  </a:lnTo>
                  <a:lnTo>
                    <a:pt x="12312" y="253044"/>
                  </a:lnTo>
                  <a:lnTo>
                    <a:pt x="3146" y="297904"/>
                  </a:lnTo>
                  <a:lnTo>
                    <a:pt x="0" y="344678"/>
                  </a:lnTo>
                  <a:lnTo>
                    <a:pt x="0" y="1723390"/>
                  </a:lnTo>
                  <a:lnTo>
                    <a:pt x="3146" y="1770163"/>
                  </a:lnTo>
                  <a:lnTo>
                    <a:pt x="12312" y="1815023"/>
                  </a:lnTo>
                  <a:lnTo>
                    <a:pt x="27086" y="1857559"/>
                  </a:lnTo>
                  <a:lnTo>
                    <a:pt x="47059" y="1897361"/>
                  </a:lnTo>
                  <a:lnTo>
                    <a:pt x="71818" y="1934017"/>
                  </a:lnTo>
                  <a:lnTo>
                    <a:pt x="100955" y="1967118"/>
                  </a:lnTo>
                  <a:lnTo>
                    <a:pt x="134058" y="1996253"/>
                  </a:lnTo>
                  <a:lnTo>
                    <a:pt x="170716" y="2021012"/>
                  </a:lnTo>
                  <a:lnTo>
                    <a:pt x="210519" y="2040983"/>
                  </a:lnTo>
                  <a:lnTo>
                    <a:pt x="253056" y="2055756"/>
                  </a:lnTo>
                  <a:lnTo>
                    <a:pt x="297917" y="2064921"/>
                  </a:lnTo>
                  <a:lnTo>
                    <a:pt x="344690" y="2068068"/>
                  </a:lnTo>
                  <a:lnTo>
                    <a:pt x="7732522" y="2068068"/>
                  </a:lnTo>
                  <a:lnTo>
                    <a:pt x="7779295" y="2064921"/>
                  </a:lnTo>
                  <a:lnTo>
                    <a:pt x="7824155" y="2055756"/>
                  </a:lnTo>
                  <a:lnTo>
                    <a:pt x="7866691" y="2040983"/>
                  </a:lnTo>
                  <a:lnTo>
                    <a:pt x="7906493" y="2021012"/>
                  </a:lnTo>
                  <a:lnTo>
                    <a:pt x="7943149" y="1996253"/>
                  </a:lnTo>
                  <a:lnTo>
                    <a:pt x="7976250" y="1967118"/>
                  </a:lnTo>
                  <a:lnTo>
                    <a:pt x="8005385" y="1934017"/>
                  </a:lnTo>
                  <a:lnTo>
                    <a:pt x="8030144" y="1897361"/>
                  </a:lnTo>
                  <a:lnTo>
                    <a:pt x="8050115" y="1857559"/>
                  </a:lnTo>
                  <a:lnTo>
                    <a:pt x="8064888" y="1815023"/>
                  </a:lnTo>
                  <a:lnTo>
                    <a:pt x="8074053" y="1770163"/>
                  </a:lnTo>
                  <a:lnTo>
                    <a:pt x="8077200" y="1723390"/>
                  </a:lnTo>
                  <a:lnTo>
                    <a:pt x="8077200" y="344678"/>
                  </a:lnTo>
                  <a:lnTo>
                    <a:pt x="8074053" y="297904"/>
                  </a:lnTo>
                  <a:lnTo>
                    <a:pt x="8064888" y="253044"/>
                  </a:lnTo>
                  <a:lnTo>
                    <a:pt x="8050115" y="210508"/>
                  </a:lnTo>
                  <a:lnTo>
                    <a:pt x="8030144" y="170706"/>
                  </a:lnTo>
                  <a:lnTo>
                    <a:pt x="8005385" y="134050"/>
                  </a:lnTo>
                  <a:lnTo>
                    <a:pt x="7976250" y="100949"/>
                  </a:lnTo>
                  <a:lnTo>
                    <a:pt x="7943149" y="71814"/>
                  </a:lnTo>
                  <a:lnTo>
                    <a:pt x="7906493" y="47055"/>
                  </a:lnTo>
                  <a:lnTo>
                    <a:pt x="7866691" y="27084"/>
                  </a:lnTo>
                  <a:lnTo>
                    <a:pt x="7824155" y="12311"/>
                  </a:lnTo>
                  <a:lnTo>
                    <a:pt x="7779295" y="3146"/>
                  </a:lnTo>
                  <a:lnTo>
                    <a:pt x="773252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381" y="1602867"/>
              <a:ext cx="8077200" cy="2068195"/>
            </a:xfrm>
            <a:custGeom>
              <a:avLst/>
              <a:gdLst/>
              <a:ahLst/>
              <a:cxnLst/>
              <a:rect l="l" t="t" r="r" b="b"/>
              <a:pathLst>
                <a:path w="8077200" h="2068195">
                  <a:moveTo>
                    <a:pt x="0" y="344678"/>
                  </a:moveTo>
                  <a:lnTo>
                    <a:pt x="3146" y="297904"/>
                  </a:lnTo>
                  <a:lnTo>
                    <a:pt x="12312" y="253044"/>
                  </a:lnTo>
                  <a:lnTo>
                    <a:pt x="27086" y="210508"/>
                  </a:lnTo>
                  <a:lnTo>
                    <a:pt x="47059" y="170706"/>
                  </a:lnTo>
                  <a:lnTo>
                    <a:pt x="71818" y="134050"/>
                  </a:lnTo>
                  <a:lnTo>
                    <a:pt x="100955" y="100949"/>
                  </a:lnTo>
                  <a:lnTo>
                    <a:pt x="134058" y="71814"/>
                  </a:lnTo>
                  <a:lnTo>
                    <a:pt x="170716" y="47055"/>
                  </a:lnTo>
                  <a:lnTo>
                    <a:pt x="210519" y="27084"/>
                  </a:lnTo>
                  <a:lnTo>
                    <a:pt x="253056" y="12311"/>
                  </a:lnTo>
                  <a:lnTo>
                    <a:pt x="297917" y="3146"/>
                  </a:lnTo>
                  <a:lnTo>
                    <a:pt x="344690" y="0"/>
                  </a:lnTo>
                  <a:lnTo>
                    <a:pt x="7732522" y="0"/>
                  </a:lnTo>
                  <a:lnTo>
                    <a:pt x="7779295" y="3146"/>
                  </a:lnTo>
                  <a:lnTo>
                    <a:pt x="7824155" y="12311"/>
                  </a:lnTo>
                  <a:lnTo>
                    <a:pt x="7866691" y="27084"/>
                  </a:lnTo>
                  <a:lnTo>
                    <a:pt x="7906493" y="47055"/>
                  </a:lnTo>
                  <a:lnTo>
                    <a:pt x="7943149" y="71814"/>
                  </a:lnTo>
                  <a:lnTo>
                    <a:pt x="7976250" y="100949"/>
                  </a:lnTo>
                  <a:lnTo>
                    <a:pt x="8005385" y="134050"/>
                  </a:lnTo>
                  <a:lnTo>
                    <a:pt x="8030144" y="170706"/>
                  </a:lnTo>
                  <a:lnTo>
                    <a:pt x="8050115" y="210508"/>
                  </a:lnTo>
                  <a:lnTo>
                    <a:pt x="8064888" y="253044"/>
                  </a:lnTo>
                  <a:lnTo>
                    <a:pt x="8074053" y="297904"/>
                  </a:lnTo>
                  <a:lnTo>
                    <a:pt x="8077200" y="344678"/>
                  </a:lnTo>
                  <a:lnTo>
                    <a:pt x="8077200" y="1723390"/>
                  </a:lnTo>
                  <a:lnTo>
                    <a:pt x="8074053" y="1770163"/>
                  </a:lnTo>
                  <a:lnTo>
                    <a:pt x="8064888" y="1815023"/>
                  </a:lnTo>
                  <a:lnTo>
                    <a:pt x="8050115" y="1857559"/>
                  </a:lnTo>
                  <a:lnTo>
                    <a:pt x="8030144" y="1897361"/>
                  </a:lnTo>
                  <a:lnTo>
                    <a:pt x="8005385" y="1934017"/>
                  </a:lnTo>
                  <a:lnTo>
                    <a:pt x="7976250" y="1967118"/>
                  </a:lnTo>
                  <a:lnTo>
                    <a:pt x="7943149" y="1996253"/>
                  </a:lnTo>
                  <a:lnTo>
                    <a:pt x="7906493" y="2021012"/>
                  </a:lnTo>
                  <a:lnTo>
                    <a:pt x="7866691" y="2040983"/>
                  </a:lnTo>
                  <a:lnTo>
                    <a:pt x="7824155" y="2055756"/>
                  </a:lnTo>
                  <a:lnTo>
                    <a:pt x="7779295" y="2064921"/>
                  </a:lnTo>
                  <a:lnTo>
                    <a:pt x="7732522" y="2068068"/>
                  </a:lnTo>
                  <a:lnTo>
                    <a:pt x="344690" y="2068068"/>
                  </a:lnTo>
                  <a:lnTo>
                    <a:pt x="297917" y="2064921"/>
                  </a:lnTo>
                  <a:lnTo>
                    <a:pt x="253056" y="2055756"/>
                  </a:lnTo>
                  <a:lnTo>
                    <a:pt x="210519" y="2040983"/>
                  </a:lnTo>
                  <a:lnTo>
                    <a:pt x="170716" y="2021012"/>
                  </a:lnTo>
                  <a:lnTo>
                    <a:pt x="134058" y="1996253"/>
                  </a:lnTo>
                  <a:lnTo>
                    <a:pt x="100955" y="1967118"/>
                  </a:lnTo>
                  <a:lnTo>
                    <a:pt x="71818" y="1934017"/>
                  </a:lnTo>
                  <a:lnTo>
                    <a:pt x="47059" y="1897361"/>
                  </a:lnTo>
                  <a:lnTo>
                    <a:pt x="27086" y="1857559"/>
                  </a:lnTo>
                  <a:lnTo>
                    <a:pt x="12312" y="1815023"/>
                  </a:lnTo>
                  <a:lnTo>
                    <a:pt x="3146" y="1770163"/>
                  </a:lnTo>
                  <a:lnTo>
                    <a:pt x="0" y="1723390"/>
                  </a:lnTo>
                  <a:lnTo>
                    <a:pt x="0" y="344678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9808" y="3808476"/>
            <a:ext cx="8102600" cy="2094230"/>
            <a:chOff x="749808" y="3808476"/>
            <a:chExt cx="8102600" cy="2094230"/>
          </a:xfrm>
        </p:grpSpPr>
        <p:sp>
          <p:nvSpPr>
            <p:cNvPr id="7" name="object 7"/>
            <p:cNvSpPr/>
            <p:nvPr/>
          </p:nvSpPr>
          <p:spPr>
            <a:xfrm>
              <a:off x="762381" y="3821049"/>
              <a:ext cx="8077200" cy="2068830"/>
            </a:xfrm>
            <a:custGeom>
              <a:avLst/>
              <a:gdLst/>
              <a:ahLst/>
              <a:cxnLst/>
              <a:rect l="l" t="t" r="r" b="b"/>
              <a:pathLst>
                <a:path w="8077200" h="2068829">
                  <a:moveTo>
                    <a:pt x="7732395" y="0"/>
                  </a:moveTo>
                  <a:lnTo>
                    <a:pt x="344805" y="0"/>
                  </a:lnTo>
                  <a:lnTo>
                    <a:pt x="298018" y="3148"/>
                  </a:lnTo>
                  <a:lnTo>
                    <a:pt x="253144" y="12320"/>
                  </a:lnTo>
                  <a:lnTo>
                    <a:pt x="210594" y="27104"/>
                  </a:lnTo>
                  <a:lnTo>
                    <a:pt x="170778" y="47088"/>
                  </a:lnTo>
                  <a:lnTo>
                    <a:pt x="134107" y="71861"/>
                  </a:lnTo>
                  <a:lnTo>
                    <a:pt x="100993" y="101012"/>
                  </a:lnTo>
                  <a:lnTo>
                    <a:pt x="71846" y="134129"/>
                  </a:lnTo>
                  <a:lnTo>
                    <a:pt x="47077" y="170800"/>
                  </a:lnTo>
                  <a:lnTo>
                    <a:pt x="27097" y="210615"/>
                  </a:lnTo>
                  <a:lnTo>
                    <a:pt x="12317" y="253162"/>
                  </a:lnTo>
                  <a:lnTo>
                    <a:pt x="3147" y="298029"/>
                  </a:lnTo>
                  <a:lnTo>
                    <a:pt x="0" y="344805"/>
                  </a:lnTo>
                  <a:lnTo>
                    <a:pt x="0" y="1724025"/>
                  </a:lnTo>
                  <a:lnTo>
                    <a:pt x="3147" y="1770811"/>
                  </a:lnTo>
                  <a:lnTo>
                    <a:pt x="12317" y="1815685"/>
                  </a:lnTo>
                  <a:lnTo>
                    <a:pt x="27097" y="1858235"/>
                  </a:lnTo>
                  <a:lnTo>
                    <a:pt x="47077" y="1898051"/>
                  </a:lnTo>
                  <a:lnTo>
                    <a:pt x="71846" y="1934722"/>
                  </a:lnTo>
                  <a:lnTo>
                    <a:pt x="100993" y="1967836"/>
                  </a:lnTo>
                  <a:lnTo>
                    <a:pt x="134107" y="1996983"/>
                  </a:lnTo>
                  <a:lnTo>
                    <a:pt x="170778" y="2021752"/>
                  </a:lnTo>
                  <a:lnTo>
                    <a:pt x="210594" y="2041732"/>
                  </a:lnTo>
                  <a:lnTo>
                    <a:pt x="253144" y="2056512"/>
                  </a:lnTo>
                  <a:lnTo>
                    <a:pt x="298018" y="2065682"/>
                  </a:lnTo>
                  <a:lnTo>
                    <a:pt x="344805" y="2068829"/>
                  </a:lnTo>
                  <a:lnTo>
                    <a:pt x="7732395" y="2068829"/>
                  </a:lnTo>
                  <a:lnTo>
                    <a:pt x="7779170" y="2065682"/>
                  </a:lnTo>
                  <a:lnTo>
                    <a:pt x="7824037" y="2056512"/>
                  </a:lnTo>
                  <a:lnTo>
                    <a:pt x="7866584" y="2041732"/>
                  </a:lnTo>
                  <a:lnTo>
                    <a:pt x="7906399" y="2021752"/>
                  </a:lnTo>
                  <a:lnTo>
                    <a:pt x="7943070" y="1996983"/>
                  </a:lnTo>
                  <a:lnTo>
                    <a:pt x="7976187" y="1967836"/>
                  </a:lnTo>
                  <a:lnTo>
                    <a:pt x="8005338" y="1934722"/>
                  </a:lnTo>
                  <a:lnTo>
                    <a:pt x="8030111" y="1898051"/>
                  </a:lnTo>
                  <a:lnTo>
                    <a:pt x="8050095" y="1858235"/>
                  </a:lnTo>
                  <a:lnTo>
                    <a:pt x="8064879" y="1815685"/>
                  </a:lnTo>
                  <a:lnTo>
                    <a:pt x="8074051" y="1770811"/>
                  </a:lnTo>
                  <a:lnTo>
                    <a:pt x="8077200" y="1724025"/>
                  </a:lnTo>
                  <a:lnTo>
                    <a:pt x="8077200" y="344805"/>
                  </a:lnTo>
                  <a:lnTo>
                    <a:pt x="8074051" y="298029"/>
                  </a:lnTo>
                  <a:lnTo>
                    <a:pt x="8064879" y="253162"/>
                  </a:lnTo>
                  <a:lnTo>
                    <a:pt x="8050095" y="210615"/>
                  </a:lnTo>
                  <a:lnTo>
                    <a:pt x="8030111" y="170800"/>
                  </a:lnTo>
                  <a:lnTo>
                    <a:pt x="8005338" y="134129"/>
                  </a:lnTo>
                  <a:lnTo>
                    <a:pt x="7976187" y="101012"/>
                  </a:lnTo>
                  <a:lnTo>
                    <a:pt x="7943070" y="71861"/>
                  </a:lnTo>
                  <a:lnTo>
                    <a:pt x="7906399" y="47088"/>
                  </a:lnTo>
                  <a:lnTo>
                    <a:pt x="7866584" y="27104"/>
                  </a:lnTo>
                  <a:lnTo>
                    <a:pt x="7824037" y="12320"/>
                  </a:lnTo>
                  <a:lnTo>
                    <a:pt x="7779170" y="3148"/>
                  </a:lnTo>
                  <a:lnTo>
                    <a:pt x="773239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381" y="3821049"/>
              <a:ext cx="8077200" cy="2068830"/>
            </a:xfrm>
            <a:custGeom>
              <a:avLst/>
              <a:gdLst/>
              <a:ahLst/>
              <a:cxnLst/>
              <a:rect l="l" t="t" r="r" b="b"/>
              <a:pathLst>
                <a:path w="8077200" h="2068829">
                  <a:moveTo>
                    <a:pt x="0" y="344805"/>
                  </a:moveTo>
                  <a:lnTo>
                    <a:pt x="3147" y="298029"/>
                  </a:lnTo>
                  <a:lnTo>
                    <a:pt x="12317" y="253162"/>
                  </a:lnTo>
                  <a:lnTo>
                    <a:pt x="27097" y="210615"/>
                  </a:lnTo>
                  <a:lnTo>
                    <a:pt x="47077" y="170800"/>
                  </a:lnTo>
                  <a:lnTo>
                    <a:pt x="71846" y="134129"/>
                  </a:lnTo>
                  <a:lnTo>
                    <a:pt x="100993" y="101012"/>
                  </a:lnTo>
                  <a:lnTo>
                    <a:pt x="134107" y="71861"/>
                  </a:lnTo>
                  <a:lnTo>
                    <a:pt x="170778" y="47088"/>
                  </a:lnTo>
                  <a:lnTo>
                    <a:pt x="210594" y="27104"/>
                  </a:lnTo>
                  <a:lnTo>
                    <a:pt x="253144" y="12320"/>
                  </a:lnTo>
                  <a:lnTo>
                    <a:pt x="298018" y="3148"/>
                  </a:lnTo>
                  <a:lnTo>
                    <a:pt x="344805" y="0"/>
                  </a:lnTo>
                  <a:lnTo>
                    <a:pt x="7732395" y="0"/>
                  </a:lnTo>
                  <a:lnTo>
                    <a:pt x="7779170" y="3148"/>
                  </a:lnTo>
                  <a:lnTo>
                    <a:pt x="7824037" y="12320"/>
                  </a:lnTo>
                  <a:lnTo>
                    <a:pt x="7866584" y="27104"/>
                  </a:lnTo>
                  <a:lnTo>
                    <a:pt x="7906399" y="47088"/>
                  </a:lnTo>
                  <a:lnTo>
                    <a:pt x="7943070" y="71861"/>
                  </a:lnTo>
                  <a:lnTo>
                    <a:pt x="7976187" y="101012"/>
                  </a:lnTo>
                  <a:lnTo>
                    <a:pt x="8005338" y="134129"/>
                  </a:lnTo>
                  <a:lnTo>
                    <a:pt x="8030111" y="170800"/>
                  </a:lnTo>
                  <a:lnTo>
                    <a:pt x="8050095" y="210615"/>
                  </a:lnTo>
                  <a:lnTo>
                    <a:pt x="8064879" y="253162"/>
                  </a:lnTo>
                  <a:lnTo>
                    <a:pt x="8074051" y="298029"/>
                  </a:lnTo>
                  <a:lnTo>
                    <a:pt x="8077200" y="344805"/>
                  </a:lnTo>
                  <a:lnTo>
                    <a:pt x="8077200" y="1724025"/>
                  </a:lnTo>
                  <a:lnTo>
                    <a:pt x="8074051" y="1770811"/>
                  </a:lnTo>
                  <a:lnTo>
                    <a:pt x="8064879" y="1815685"/>
                  </a:lnTo>
                  <a:lnTo>
                    <a:pt x="8050095" y="1858235"/>
                  </a:lnTo>
                  <a:lnTo>
                    <a:pt x="8030111" y="1898051"/>
                  </a:lnTo>
                  <a:lnTo>
                    <a:pt x="8005338" y="1934722"/>
                  </a:lnTo>
                  <a:lnTo>
                    <a:pt x="7976187" y="1967836"/>
                  </a:lnTo>
                  <a:lnTo>
                    <a:pt x="7943070" y="1996983"/>
                  </a:lnTo>
                  <a:lnTo>
                    <a:pt x="7906399" y="2021752"/>
                  </a:lnTo>
                  <a:lnTo>
                    <a:pt x="7866584" y="2041732"/>
                  </a:lnTo>
                  <a:lnTo>
                    <a:pt x="7824037" y="2056512"/>
                  </a:lnTo>
                  <a:lnTo>
                    <a:pt x="7779170" y="2065682"/>
                  </a:lnTo>
                  <a:lnTo>
                    <a:pt x="7732395" y="2068829"/>
                  </a:lnTo>
                  <a:lnTo>
                    <a:pt x="344805" y="2068829"/>
                  </a:lnTo>
                  <a:lnTo>
                    <a:pt x="298018" y="2065682"/>
                  </a:lnTo>
                  <a:lnTo>
                    <a:pt x="253144" y="2056512"/>
                  </a:lnTo>
                  <a:lnTo>
                    <a:pt x="210594" y="2041732"/>
                  </a:lnTo>
                  <a:lnTo>
                    <a:pt x="170778" y="2021752"/>
                  </a:lnTo>
                  <a:lnTo>
                    <a:pt x="134107" y="1996983"/>
                  </a:lnTo>
                  <a:lnTo>
                    <a:pt x="100993" y="1967836"/>
                  </a:lnTo>
                  <a:lnTo>
                    <a:pt x="71846" y="1934722"/>
                  </a:lnTo>
                  <a:lnTo>
                    <a:pt x="47077" y="1898051"/>
                  </a:lnTo>
                  <a:lnTo>
                    <a:pt x="27097" y="1858235"/>
                  </a:lnTo>
                  <a:lnTo>
                    <a:pt x="12317" y="1815685"/>
                  </a:lnTo>
                  <a:lnTo>
                    <a:pt x="3147" y="1770811"/>
                  </a:lnTo>
                  <a:lnTo>
                    <a:pt x="0" y="1724025"/>
                  </a:lnTo>
                  <a:lnTo>
                    <a:pt x="0" y="34480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8511" y="1785874"/>
            <a:ext cx="7376159" cy="37630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5720"/>
              </a:lnSpc>
              <a:spcBef>
                <a:spcPts val="725"/>
              </a:spcBef>
            </a:pPr>
            <a:r>
              <a:rPr sz="5200" spc="5" dirty="0">
                <a:solidFill>
                  <a:srgbClr val="FFFFFF"/>
                </a:solidFill>
                <a:latin typeface="Calibri"/>
                <a:cs typeface="Calibri"/>
              </a:rPr>
              <a:t>Những</a:t>
            </a:r>
            <a:r>
              <a:rPr sz="5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nguy</a:t>
            </a:r>
            <a:r>
              <a:rPr sz="5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5200" spc="-10" dirty="0">
                <a:solidFill>
                  <a:srgbClr val="FFFFFF"/>
                </a:solidFill>
                <a:latin typeface="Arial"/>
                <a:cs typeface="Arial"/>
              </a:rPr>
              <a:t>ơ</a:t>
            </a:r>
            <a:r>
              <a:rPr sz="52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dirty="0">
                <a:solidFill>
                  <a:srgbClr val="FFFFFF"/>
                </a:solidFill>
                <a:latin typeface="Calibri"/>
                <a:cs typeface="Calibri"/>
              </a:rPr>
              <a:t>tiềm</a:t>
            </a:r>
            <a:r>
              <a:rPr sz="5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dirty="0">
                <a:solidFill>
                  <a:srgbClr val="FFFFFF"/>
                </a:solidFill>
                <a:latin typeface="Calibri"/>
                <a:cs typeface="Calibri"/>
              </a:rPr>
              <a:t>ẩn</a:t>
            </a:r>
            <a:r>
              <a:rPr sz="5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ối </a:t>
            </a:r>
            <a:r>
              <a:rPr sz="5200" spc="-1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20" dirty="0">
                <a:solidFill>
                  <a:srgbClr val="FFFFFF"/>
                </a:solidFill>
                <a:latin typeface="Calibri"/>
                <a:cs typeface="Calibri"/>
              </a:rPr>
              <a:t>với</a:t>
            </a:r>
            <a:r>
              <a:rPr sz="5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30" dirty="0">
                <a:solidFill>
                  <a:srgbClr val="FFFFFF"/>
                </a:solidFill>
                <a:latin typeface="Calibri"/>
                <a:cs typeface="Calibri"/>
              </a:rPr>
              <a:t>HTTT</a:t>
            </a:r>
            <a:endParaRPr sz="5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900">
              <a:latin typeface="Calibri"/>
              <a:cs typeface="Calibri"/>
            </a:endParaRPr>
          </a:p>
          <a:p>
            <a:pPr marL="12700" marR="508634">
              <a:lnSpc>
                <a:spcPts val="5720"/>
              </a:lnSpc>
            </a:pPr>
            <a:r>
              <a:rPr sz="52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5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20" dirty="0">
                <a:solidFill>
                  <a:srgbClr val="FFFFFF"/>
                </a:solidFill>
                <a:latin typeface="Calibri"/>
                <a:cs typeface="Calibri"/>
              </a:rPr>
              <a:t>toàn</a:t>
            </a:r>
            <a:r>
              <a:rPr sz="5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35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5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25" dirty="0">
                <a:solidFill>
                  <a:srgbClr val="FFFFFF"/>
                </a:solidFill>
                <a:latin typeface="Calibri"/>
                <a:cs typeface="Calibri"/>
              </a:rPr>
              <a:t>trong</a:t>
            </a:r>
            <a:r>
              <a:rPr sz="5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dirty="0">
                <a:solidFill>
                  <a:srgbClr val="FFFFFF"/>
                </a:solidFill>
                <a:latin typeface="Calibri"/>
                <a:cs typeface="Calibri"/>
              </a:rPr>
              <a:t>kỹ</a:t>
            </a:r>
            <a:r>
              <a:rPr sz="5200" spc="-10" dirty="0">
                <a:solidFill>
                  <a:srgbClr val="FFFFFF"/>
                </a:solidFill>
                <a:latin typeface="Calibri"/>
                <a:cs typeface="Calibri"/>
              </a:rPr>
              <a:t> thuật </a:t>
            </a:r>
            <a:r>
              <a:rPr sz="5200" spc="-1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dirty="0">
                <a:solidFill>
                  <a:srgbClr val="FFFFFF"/>
                </a:solidFill>
                <a:latin typeface="Calibri"/>
                <a:cs typeface="Calibri"/>
              </a:rPr>
              <a:t>kỷ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00" spc="-15" dirty="0">
                <a:solidFill>
                  <a:srgbClr val="FFFFFF"/>
                </a:solidFill>
                <a:latin typeface="Calibri"/>
                <a:cs typeface="Calibri"/>
              </a:rPr>
              <a:t>nguyên</a:t>
            </a:r>
            <a:r>
              <a:rPr sz="5200" spc="-5" dirty="0">
                <a:solidFill>
                  <a:srgbClr val="FFFFFF"/>
                </a:solidFill>
                <a:latin typeface="Calibri"/>
                <a:cs typeface="Calibri"/>
              </a:rPr>
              <a:t> số</a:t>
            </a:r>
            <a:endParaRPr sz="5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4030"/>
            <a:ext cx="77438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Những</a:t>
            </a:r>
            <a:r>
              <a:rPr spc="-15" dirty="0"/>
              <a:t> </a:t>
            </a:r>
            <a:r>
              <a:rPr dirty="0"/>
              <a:t>nguy</a:t>
            </a:r>
            <a:r>
              <a:rPr spc="-10" dirty="0"/>
              <a:t> c</a:t>
            </a:r>
            <a:r>
              <a:rPr spc="-10" dirty="0">
                <a:latin typeface="Times New Roman"/>
                <a:cs typeface="Times New Roman"/>
              </a:rPr>
              <a:t>ơ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tiềm</a:t>
            </a:r>
            <a:r>
              <a:rPr spc="-10" dirty="0"/>
              <a:t> </a:t>
            </a:r>
            <a:r>
              <a:rPr dirty="0"/>
              <a:t>ẩn</a:t>
            </a:r>
            <a:r>
              <a:rPr spc="-30" dirty="0"/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ối</a:t>
            </a:r>
            <a:r>
              <a:rPr spc="-10" dirty="0"/>
              <a:t> </a:t>
            </a:r>
            <a:r>
              <a:rPr spc="-15" dirty="0"/>
              <a:t>với</a:t>
            </a:r>
            <a:r>
              <a:rPr spc="-20" dirty="0"/>
              <a:t> </a:t>
            </a:r>
            <a:r>
              <a:rPr spc="20" dirty="0"/>
              <a:t>HTTT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6"/>
            <a:ext cx="7710170" cy="44151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000" spc="-5" dirty="0">
                <a:latin typeface="Arial"/>
                <a:cs typeface="Arial"/>
              </a:rPr>
              <a:t>Có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hai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loại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nguy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cơ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tiềm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ẩn: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i="1" spc="-5" dirty="0">
                <a:latin typeface="Arial"/>
                <a:cs typeface="Arial"/>
              </a:rPr>
              <a:t>Loại nguy </a:t>
            </a:r>
            <a:r>
              <a:rPr sz="3000" i="1" dirty="0">
                <a:latin typeface="Arial"/>
                <a:cs typeface="Arial"/>
              </a:rPr>
              <a:t>cơ </a:t>
            </a:r>
            <a:r>
              <a:rPr sz="3000" i="1" spc="-5" dirty="0">
                <a:latin typeface="Arial"/>
                <a:cs typeface="Arial"/>
              </a:rPr>
              <a:t>có </a:t>
            </a:r>
            <a:r>
              <a:rPr sz="3000" i="1" dirty="0">
                <a:latin typeface="Arial"/>
                <a:cs typeface="Arial"/>
              </a:rPr>
              <a:t>chủ </a:t>
            </a:r>
            <a:r>
              <a:rPr sz="3000" i="1" spc="-5" dirty="0">
                <a:latin typeface="Arial"/>
                <a:cs typeface="Arial"/>
              </a:rPr>
              <a:t>định</a:t>
            </a:r>
            <a:r>
              <a:rPr sz="3000" spc="-5" dirty="0">
                <a:latin typeface="Arial"/>
                <a:cs typeface="Arial"/>
              </a:rPr>
              <a:t>: bị đánh </a:t>
            </a:r>
            <a:r>
              <a:rPr sz="3000" dirty="0">
                <a:latin typeface="Arial"/>
                <a:cs typeface="Arial"/>
              </a:rPr>
              <a:t>cắp </a:t>
            </a:r>
            <a:r>
              <a:rPr sz="3000" spc="-5" dirty="0">
                <a:latin typeface="Arial"/>
                <a:cs typeface="Arial"/>
              </a:rPr>
              <a:t>dữ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liệu hoặc </a:t>
            </a:r>
            <a:r>
              <a:rPr sz="3000" dirty="0">
                <a:latin typeface="Arial"/>
                <a:cs typeface="Arial"/>
              </a:rPr>
              <a:t>các thiết </a:t>
            </a:r>
            <a:r>
              <a:rPr sz="3000" spc="-5" dirty="0">
                <a:latin typeface="Arial"/>
                <a:cs typeface="Arial"/>
              </a:rPr>
              <a:t>bị,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chương </a:t>
            </a:r>
            <a:r>
              <a:rPr sz="3000" dirty="0">
                <a:latin typeface="Arial"/>
                <a:cs typeface="Arial"/>
              </a:rPr>
              <a:t>trình, </a:t>
            </a:r>
            <a:r>
              <a:rPr sz="3000" spc="-5" dirty="0">
                <a:latin typeface="Arial"/>
                <a:cs typeface="Arial"/>
              </a:rPr>
              <a:t>bị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phá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hoại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5" dirty="0">
                <a:latin typeface="Arial"/>
                <a:cs typeface="Arial"/>
              </a:rPr>
              <a:t> nguồn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lực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máy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tính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làm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lây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nhiễm </a:t>
            </a:r>
            <a:r>
              <a:rPr sz="3000" dirty="0">
                <a:latin typeface="Arial"/>
                <a:cs typeface="Arial"/>
              </a:rPr>
              <a:t>virus…</a:t>
            </a:r>
            <a:endParaRPr sz="3000">
              <a:latin typeface="Arial"/>
              <a:cs typeface="Arial"/>
            </a:endParaRPr>
          </a:p>
          <a:p>
            <a:pPr marL="355600" marR="45085" indent="-3429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i="1" spc="-5" dirty="0">
                <a:latin typeface="Arial"/>
                <a:cs typeface="Arial"/>
              </a:rPr>
              <a:t>Loại nguy </a:t>
            </a:r>
            <a:r>
              <a:rPr sz="3000" i="1" dirty="0">
                <a:latin typeface="Arial"/>
                <a:cs typeface="Arial"/>
              </a:rPr>
              <a:t>cơ </a:t>
            </a:r>
            <a:r>
              <a:rPr sz="3000" i="1" spc="-5" dirty="0">
                <a:latin typeface="Arial"/>
                <a:cs typeface="Arial"/>
              </a:rPr>
              <a:t>không có </a:t>
            </a:r>
            <a:r>
              <a:rPr sz="3000" i="1" dirty="0">
                <a:latin typeface="Arial"/>
                <a:cs typeface="Arial"/>
              </a:rPr>
              <a:t>chủ </a:t>
            </a:r>
            <a:r>
              <a:rPr sz="3000" i="1" spc="-5" dirty="0">
                <a:latin typeface="Arial"/>
                <a:cs typeface="Arial"/>
              </a:rPr>
              <a:t>định: </a:t>
            </a:r>
            <a:r>
              <a:rPr sz="3000" spc="-5" dirty="0">
                <a:latin typeface="Arial"/>
                <a:cs typeface="Arial"/>
              </a:rPr>
              <a:t>lỗi </a:t>
            </a:r>
            <a:r>
              <a:rPr sz="3000" dirty="0">
                <a:latin typeface="Arial"/>
                <a:cs typeface="Arial"/>
              </a:rPr>
              <a:t>tại con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người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trong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quá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thiết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kế,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lập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trình,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nghiệm…;thiên tai (động đất,lũ lụt, hỏa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hoạn);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lỗi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của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bản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thân</a:t>
            </a:r>
            <a:r>
              <a:rPr sz="3000" spc="-5" dirty="0">
                <a:latin typeface="Arial"/>
                <a:cs typeface="Arial"/>
              </a:rPr>
              <a:t> HT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máy tính.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Một </a:t>
            </a:r>
            <a:r>
              <a:rPr dirty="0"/>
              <a:t>số </a:t>
            </a:r>
            <a:r>
              <a:rPr spc="-5" dirty="0"/>
              <a:t>mục </a:t>
            </a:r>
            <a:r>
              <a:rPr dirty="0"/>
              <a:t>tiêu </a:t>
            </a:r>
            <a:r>
              <a:rPr spc="-5" dirty="0"/>
              <a:t>của quản </a:t>
            </a:r>
            <a:r>
              <a:rPr dirty="0"/>
              <a:t>trị nguồn </a:t>
            </a:r>
            <a:r>
              <a:rPr spc="-890" dirty="0"/>
              <a:t> </a:t>
            </a:r>
            <a:r>
              <a:rPr dirty="0"/>
              <a:t>lực</a:t>
            </a:r>
            <a:r>
              <a:rPr spc="-15" dirty="0"/>
              <a:t> </a:t>
            </a:r>
            <a:r>
              <a:rPr dirty="0"/>
              <a:t>thông tin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1154"/>
            <a:ext cx="7892415" cy="441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Xác định được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sự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bất </a:t>
            </a:r>
            <a:r>
              <a:rPr sz="3200" spc="-5" dirty="0">
                <a:latin typeface="Arial"/>
                <a:cs typeface="Arial"/>
              </a:rPr>
              <a:t>cập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 trùng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lặp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TT</a:t>
            </a:r>
            <a:endParaRPr sz="3200">
              <a:latin typeface="Arial"/>
              <a:cs typeface="Arial"/>
            </a:endParaRPr>
          </a:p>
          <a:p>
            <a:pPr marL="355600" marR="315595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Làm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rõ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vai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trò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trách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nhiệm</a:t>
            </a:r>
            <a:r>
              <a:rPr sz="3200" spc="-5" dirty="0">
                <a:latin typeface="Arial"/>
                <a:cs typeface="Arial"/>
              </a:rPr>
              <a:t> của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người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sở hữu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cùng như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người sử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dụng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TT.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35" dirty="0">
                <a:latin typeface="Arial"/>
                <a:cs typeface="Arial"/>
              </a:rPr>
              <a:t>Tiết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kiệm </a:t>
            </a:r>
            <a:r>
              <a:rPr sz="3200" dirty="0">
                <a:latin typeface="Arial"/>
                <a:cs typeface="Arial"/>
              </a:rPr>
              <a:t>cho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phí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mua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sẵm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và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xử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lý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TT</a:t>
            </a:r>
            <a:endParaRPr sz="3200">
              <a:latin typeface="Arial"/>
              <a:cs typeface="Arial"/>
            </a:endParaRPr>
          </a:p>
          <a:p>
            <a:pPr marL="355600" marR="89916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Xác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định rõ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chi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phí/lợi</a:t>
            </a:r>
            <a:r>
              <a:rPr sz="3200" spc="-5" dirty="0">
                <a:latin typeface="Arial"/>
                <a:cs typeface="Arial"/>
              </a:rPr>
              <a:t> ích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những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nguồn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lực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khác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nhau.</a:t>
            </a:r>
            <a:endParaRPr sz="3200">
              <a:latin typeface="Arial"/>
              <a:cs typeface="Arial"/>
            </a:endParaRPr>
          </a:p>
          <a:p>
            <a:pPr marL="355600" marR="36830" indent="-3429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45" dirty="0">
                <a:latin typeface="Arial"/>
                <a:cs typeface="Arial"/>
              </a:rPr>
              <a:t>Trợ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giúp</a:t>
            </a:r>
            <a:r>
              <a:rPr sz="3200" spc="-5" dirty="0">
                <a:latin typeface="Arial"/>
                <a:cs typeface="Arial"/>
              </a:rPr>
              <a:t> tích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cực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cho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quá trình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ra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QĐ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với </a:t>
            </a:r>
            <a:r>
              <a:rPr sz="3200" spc="-10" dirty="0">
                <a:latin typeface="Arial"/>
                <a:cs typeface="Arial"/>
              </a:rPr>
              <a:t>những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có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chất lượng.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spc="-120" dirty="0"/>
              <a:t>Tôi</a:t>
            </a:r>
            <a:r>
              <a:rPr spc="-20" dirty="0"/>
              <a:t> </a:t>
            </a:r>
            <a:r>
              <a:rPr dirty="0"/>
              <a:t>phạm</a:t>
            </a:r>
            <a:r>
              <a:rPr spc="-30" dirty="0"/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iện</a:t>
            </a:r>
            <a:r>
              <a:rPr spc="-10" dirty="0"/>
              <a:t> </a:t>
            </a:r>
            <a:r>
              <a:rPr dirty="0"/>
              <a:t>tử</a:t>
            </a:r>
            <a:r>
              <a:rPr spc="-10" dirty="0"/>
              <a:t> </a:t>
            </a:r>
            <a:r>
              <a:rPr spc="-35" dirty="0"/>
              <a:t>và</a:t>
            </a:r>
            <a:r>
              <a:rPr spc="-20" dirty="0"/>
              <a:t> </a:t>
            </a:r>
            <a:r>
              <a:rPr spc="-15" dirty="0"/>
              <a:t>tội</a:t>
            </a:r>
            <a:r>
              <a:rPr spc="-10" dirty="0"/>
              <a:t> </a:t>
            </a:r>
            <a:r>
              <a:rPr dirty="0"/>
              <a:t>phạm </a:t>
            </a:r>
            <a:r>
              <a:rPr spc="-890" dirty="0"/>
              <a:t> </a:t>
            </a:r>
            <a:r>
              <a:rPr spc="-20" dirty="0"/>
              <a:t>Internet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3276"/>
            <a:ext cx="7839709" cy="43694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323850" indent="-342900">
              <a:lnSpc>
                <a:spcPts val="3240"/>
              </a:lnSpc>
              <a:spcBef>
                <a:spcPts val="50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Tội </a:t>
            </a:r>
            <a:r>
              <a:rPr sz="3000" spc="-5" dirty="0">
                <a:latin typeface="Arial"/>
                <a:cs typeface="Arial"/>
              </a:rPr>
              <a:t>phạm điện </a:t>
            </a:r>
            <a:r>
              <a:rPr sz="3000" dirty="0">
                <a:latin typeface="Arial"/>
                <a:cs typeface="Arial"/>
              </a:rPr>
              <a:t>tử (E-crimes) </a:t>
            </a:r>
            <a:r>
              <a:rPr sz="3000" spc="-5" dirty="0">
                <a:latin typeface="Arial"/>
                <a:cs typeface="Arial"/>
              </a:rPr>
              <a:t>là dạng </a:t>
            </a:r>
            <a:r>
              <a:rPr sz="3000" dirty="0">
                <a:latin typeface="Arial"/>
                <a:cs typeface="Arial"/>
              </a:rPr>
              <a:t>tội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phạm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sử</a:t>
            </a:r>
            <a:r>
              <a:rPr sz="3000" spc="-5" dirty="0">
                <a:latin typeface="Arial"/>
                <a:cs typeface="Arial"/>
              </a:rPr>
              <a:t> dụng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máy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tính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hoặc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một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phương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tiện </a:t>
            </a:r>
            <a:r>
              <a:rPr sz="3000" spc="-5" dirty="0">
                <a:latin typeface="Arial"/>
                <a:cs typeface="Arial"/>
              </a:rPr>
              <a:t>điện </a:t>
            </a:r>
            <a:r>
              <a:rPr sz="3000" dirty="0">
                <a:latin typeface="Arial"/>
                <a:cs typeface="Arial"/>
              </a:rPr>
              <a:t>tử trong </a:t>
            </a:r>
            <a:r>
              <a:rPr sz="3000" spc="-5" dirty="0">
                <a:latin typeface="Arial"/>
                <a:cs typeface="Arial"/>
              </a:rPr>
              <a:t>quá </a:t>
            </a:r>
            <a:r>
              <a:rPr sz="3000" dirty="0">
                <a:latin typeface="Arial"/>
                <a:cs typeface="Arial"/>
              </a:rPr>
              <a:t>trình thực </a:t>
            </a:r>
            <a:r>
              <a:rPr sz="3000" spc="-5" dirty="0">
                <a:latin typeface="Arial"/>
                <a:cs typeface="Arial"/>
              </a:rPr>
              <a:t>hiện </a:t>
            </a:r>
            <a:r>
              <a:rPr sz="3000" dirty="0">
                <a:latin typeface="Arial"/>
                <a:cs typeface="Arial"/>
              </a:rPr>
              <a:t>tội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phạm.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Tội </a:t>
            </a:r>
            <a:r>
              <a:rPr sz="3000" spc="-5" dirty="0">
                <a:latin typeface="Arial"/>
                <a:cs typeface="Arial"/>
              </a:rPr>
              <a:t>pham </a:t>
            </a:r>
            <a:r>
              <a:rPr sz="3000" dirty="0">
                <a:latin typeface="Arial"/>
                <a:cs typeface="Arial"/>
              </a:rPr>
              <a:t>Internet </a:t>
            </a:r>
            <a:r>
              <a:rPr sz="3000" spc="-5" dirty="0">
                <a:latin typeface="Arial"/>
                <a:cs typeface="Arial"/>
              </a:rPr>
              <a:t>(Cybercrimes) là loại hình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 sử </a:t>
            </a:r>
            <a:r>
              <a:rPr sz="3000" spc="-5" dirty="0">
                <a:latin typeface="Arial"/>
                <a:cs typeface="Arial"/>
              </a:rPr>
              <a:t>dụng </a:t>
            </a:r>
            <a:r>
              <a:rPr sz="3000" dirty="0">
                <a:latin typeface="Arial"/>
                <a:cs typeface="Arial"/>
              </a:rPr>
              <a:t>máy tính và mạng, </a:t>
            </a:r>
            <a:r>
              <a:rPr sz="3000" spc="-5" dirty="0">
                <a:latin typeface="Arial"/>
                <a:cs typeface="Arial"/>
              </a:rPr>
              <a:t>đặc biệt là </a:t>
            </a:r>
            <a:r>
              <a:rPr sz="3000" dirty="0">
                <a:latin typeface="Arial"/>
                <a:cs typeface="Arial"/>
              </a:rPr>
              <a:t> mạng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Internet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để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thực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hiện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hành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tấn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công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5" dirty="0">
                <a:latin typeface="Arial"/>
                <a:cs typeface="Arial"/>
              </a:rPr>
              <a:t> nguồn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lực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HTTT.</a:t>
            </a:r>
            <a:endParaRPr sz="3000">
              <a:latin typeface="Arial"/>
              <a:cs typeface="Arial"/>
            </a:endParaRPr>
          </a:p>
          <a:p>
            <a:pPr marL="355600" marR="537845" indent="-342900">
              <a:lnSpc>
                <a:spcPts val="324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Có hai loại </a:t>
            </a:r>
            <a:r>
              <a:rPr sz="3000" dirty="0">
                <a:latin typeface="Arial"/>
                <a:cs typeface="Arial"/>
              </a:rPr>
              <a:t>tội </a:t>
            </a:r>
            <a:r>
              <a:rPr sz="3000" spc="-5" dirty="0">
                <a:latin typeface="Arial"/>
                <a:cs typeface="Arial"/>
              </a:rPr>
              <a:t>phạm Internet: Hacker </a:t>
            </a:r>
            <a:r>
              <a:rPr sz="3000" dirty="0">
                <a:latin typeface="Arial"/>
                <a:cs typeface="Arial"/>
              </a:rPr>
              <a:t>(mũ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trắng)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Cracker (mũ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đen)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spc="-120" dirty="0"/>
              <a:t>Tôi</a:t>
            </a:r>
            <a:r>
              <a:rPr spc="-20" dirty="0"/>
              <a:t> </a:t>
            </a:r>
            <a:r>
              <a:rPr dirty="0"/>
              <a:t>phạm</a:t>
            </a:r>
            <a:r>
              <a:rPr spc="-30" dirty="0"/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iện</a:t>
            </a:r>
            <a:r>
              <a:rPr spc="-10" dirty="0"/>
              <a:t> </a:t>
            </a:r>
            <a:r>
              <a:rPr dirty="0"/>
              <a:t>tử</a:t>
            </a:r>
            <a:r>
              <a:rPr spc="-10" dirty="0"/>
              <a:t> </a:t>
            </a:r>
            <a:r>
              <a:rPr spc="-35" dirty="0"/>
              <a:t>và</a:t>
            </a:r>
            <a:r>
              <a:rPr spc="-20" dirty="0"/>
              <a:t> </a:t>
            </a:r>
            <a:r>
              <a:rPr spc="-15" dirty="0"/>
              <a:t>tội</a:t>
            </a:r>
            <a:r>
              <a:rPr spc="-10" dirty="0"/>
              <a:t> </a:t>
            </a:r>
            <a:r>
              <a:rPr dirty="0"/>
              <a:t>phạm </a:t>
            </a:r>
            <a:r>
              <a:rPr spc="-890" dirty="0"/>
              <a:t> </a:t>
            </a:r>
            <a:r>
              <a:rPr spc="-20" dirty="0"/>
              <a:t>Internet</a:t>
            </a:r>
            <a:r>
              <a:rPr spc="-5" dirty="0"/>
              <a:t> 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917815" cy="40493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6515">
              <a:lnSpc>
                <a:spcPct val="80000"/>
              </a:lnSpc>
              <a:spcBef>
                <a:spcPts val="630"/>
              </a:spcBef>
            </a:pPr>
            <a:r>
              <a:rPr sz="2200" dirty="0">
                <a:latin typeface="Arial"/>
                <a:cs typeface="Arial"/>
              </a:rPr>
              <a:t>Một số ví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dụ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điển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hình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về tội</a:t>
            </a:r>
            <a:r>
              <a:rPr sz="2200" spc="-5" dirty="0">
                <a:latin typeface="Arial"/>
                <a:cs typeface="Arial"/>
              </a:rPr>
              <a:t> phạm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điện</a:t>
            </a:r>
            <a:r>
              <a:rPr sz="2200" dirty="0">
                <a:latin typeface="Arial"/>
                <a:cs typeface="Arial"/>
              </a:rPr>
              <a:t> tử </a:t>
            </a:r>
            <a:r>
              <a:rPr sz="2200" spc="-5" dirty="0">
                <a:latin typeface="Arial"/>
                <a:cs typeface="Arial"/>
              </a:rPr>
              <a:t>gây</a:t>
            </a:r>
            <a:r>
              <a:rPr sz="2200" dirty="0">
                <a:latin typeface="Arial"/>
                <a:cs typeface="Arial"/>
              </a:rPr>
              <a:t> mất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 toàn cho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HTTT: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2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Dùng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chương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trình </a:t>
            </a:r>
            <a:r>
              <a:rPr sz="2200" spc="-15" dirty="0">
                <a:latin typeface="Arial"/>
                <a:cs typeface="Arial"/>
              </a:rPr>
              <a:t>Virus</a:t>
            </a:r>
            <a:r>
              <a:rPr sz="2200" dirty="0">
                <a:latin typeface="Arial"/>
                <a:cs typeface="Arial"/>
              </a:rPr>
              <a:t> thâm </a:t>
            </a:r>
            <a:r>
              <a:rPr sz="2200" spc="-5" dirty="0">
                <a:latin typeface="Arial"/>
                <a:cs typeface="Arial"/>
              </a:rPr>
              <a:t>nhập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hỏng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dữ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liệu,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làm</a:t>
            </a:r>
            <a:r>
              <a:rPr sz="2200" dirty="0">
                <a:latin typeface="Arial"/>
                <a:cs typeface="Arial"/>
              </a:rPr>
              <a:t> tê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liệt hoạt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dirty="0">
                <a:latin typeface="Arial"/>
                <a:cs typeface="Arial"/>
              </a:rPr>
              <a:t> của </a:t>
            </a:r>
            <a:r>
              <a:rPr sz="2200" spc="-85" dirty="0">
                <a:latin typeface="Arial"/>
                <a:cs typeface="Arial"/>
              </a:rPr>
              <a:t>HT.</a:t>
            </a:r>
            <a:endParaRPr sz="2200">
              <a:latin typeface="Arial"/>
              <a:cs typeface="Arial"/>
            </a:endParaRPr>
          </a:p>
          <a:p>
            <a:pPr marL="355600" marR="220979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Dùng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chương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trình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Trọan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Horse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Spyware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ăn</a:t>
            </a:r>
            <a:r>
              <a:rPr sz="2200" dirty="0">
                <a:latin typeface="Arial"/>
                <a:cs typeface="Arial"/>
              </a:rPr>
              <a:t> cắp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TT,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cài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đặt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cổng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hậu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Đánh </a:t>
            </a:r>
            <a:r>
              <a:rPr sz="2200" dirty="0">
                <a:latin typeface="Arial"/>
                <a:cs typeface="Arial"/>
              </a:rPr>
              <a:t>cắp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mật khẩu,</a:t>
            </a:r>
            <a:r>
              <a:rPr sz="2200" spc="-5" dirty="0">
                <a:latin typeface="Arial"/>
                <a:cs typeface="Arial"/>
              </a:rPr>
              <a:t> giả </a:t>
            </a:r>
            <a:r>
              <a:rPr sz="2200" dirty="0">
                <a:latin typeface="Arial"/>
                <a:cs typeface="Arial"/>
              </a:rPr>
              <a:t>mạo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truy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cập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TT.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Xâm</a:t>
            </a:r>
            <a:r>
              <a:rPr sz="2200" spc="-5" dirty="0">
                <a:latin typeface="Arial"/>
                <a:cs typeface="Arial"/>
              </a:rPr>
              <a:t> nhập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mạng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phá hoại </a:t>
            </a:r>
            <a:r>
              <a:rPr sz="2200" spc="-85" dirty="0">
                <a:latin typeface="Arial"/>
                <a:cs typeface="Arial"/>
              </a:rPr>
              <a:t>HT,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lấy</a:t>
            </a:r>
            <a:r>
              <a:rPr sz="2200" spc="-5" dirty="0">
                <a:latin typeface="Arial"/>
                <a:cs typeface="Arial"/>
              </a:rPr>
              <a:t> cắp,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sửa</a:t>
            </a:r>
            <a:r>
              <a:rPr sz="2200" spc="-5" dirty="0">
                <a:latin typeface="Arial"/>
                <a:cs typeface="Arial"/>
              </a:rPr>
              <a:t> đổi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TT.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Nghe </a:t>
            </a:r>
            <a:r>
              <a:rPr sz="2200" dirty="0">
                <a:latin typeface="Arial"/>
                <a:cs typeface="Arial"/>
              </a:rPr>
              <a:t>trộm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khi </a:t>
            </a:r>
            <a:r>
              <a:rPr sz="2200" spc="-5" dirty="0">
                <a:latin typeface="Arial"/>
                <a:cs typeface="Arial"/>
              </a:rPr>
              <a:t>truyền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mạng, cung</a:t>
            </a:r>
            <a:r>
              <a:rPr sz="2200" dirty="0">
                <a:latin typeface="Arial"/>
                <a:cs typeface="Arial"/>
              </a:rPr>
              <a:t> cấp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giả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mạo.</a:t>
            </a:r>
            <a:endParaRPr sz="2200">
              <a:latin typeface="Arial"/>
              <a:cs typeface="Arial"/>
            </a:endParaRPr>
          </a:p>
          <a:p>
            <a:pPr marL="355600" marR="22352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Sửa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đổi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nội dung</a:t>
            </a:r>
            <a:r>
              <a:rPr sz="2200" dirty="0">
                <a:latin typeface="Arial"/>
                <a:cs typeface="Arial"/>
              </a:rPr>
              <a:t> các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trang </a:t>
            </a:r>
            <a:r>
              <a:rPr sz="2200" spc="-15" dirty="0">
                <a:latin typeface="Arial"/>
                <a:cs typeface="Arial"/>
              </a:rPr>
              <a:t>Web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gây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sai</a:t>
            </a:r>
            <a:r>
              <a:rPr sz="2200" spc="-5" dirty="0">
                <a:latin typeface="Arial"/>
                <a:cs typeface="Arial"/>
              </a:rPr>
              <a:t> lệch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TT,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mất uy tín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với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khách </a:t>
            </a:r>
            <a:r>
              <a:rPr sz="2200" spc="-5" dirty="0">
                <a:latin typeface="Arial"/>
                <a:cs typeface="Arial"/>
              </a:rPr>
              <a:t>hàng</a:t>
            </a:r>
            <a:r>
              <a:rPr sz="2200" dirty="0">
                <a:latin typeface="Arial"/>
                <a:cs typeface="Arial"/>
              </a:rPr>
              <a:t> và</a:t>
            </a:r>
            <a:r>
              <a:rPr sz="2200" spc="-5" dirty="0">
                <a:latin typeface="Arial"/>
                <a:cs typeface="Arial"/>
              </a:rPr>
              <a:t> gây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thiệt </a:t>
            </a:r>
            <a:r>
              <a:rPr sz="2200" spc="-5" dirty="0">
                <a:latin typeface="Arial"/>
                <a:cs typeface="Arial"/>
              </a:rPr>
              <a:t>hại</a:t>
            </a:r>
            <a:r>
              <a:rPr sz="2200" dirty="0">
                <a:latin typeface="Arial"/>
                <a:cs typeface="Arial"/>
              </a:rPr>
              <a:t> cho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chức.</a:t>
            </a:r>
            <a:endParaRPr sz="2200">
              <a:latin typeface="Arial"/>
              <a:cs typeface="Arial"/>
            </a:endParaRPr>
          </a:p>
          <a:p>
            <a:pPr marL="355600" marR="116839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TT </a:t>
            </a:r>
            <a:r>
              <a:rPr sz="2200" spc="-5" dirty="0">
                <a:latin typeface="Arial"/>
                <a:cs typeface="Arial"/>
              </a:rPr>
              <a:t>bị </a:t>
            </a:r>
            <a:r>
              <a:rPr sz="2200" dirty="0">
                <a:latin typeface="Arial"/>
                <a:cs typeface="Arial"/>
              </a:rPr>
              <a:t>bán cho </a:t>
            </a:r>
            <a:r>
              <a:rPr sz="2200" spc="-5" dirty="0">
                <a:latin typeface="Arial"/>
                <a:cs typeface="Arial"/>
              </a:rPr>
              <a:t>đối </a:t>
            </a:r>
            <a:r>
              <a:rPr sz="2200" dirty="0">
                <a:latin typeface="Arial"/>
                <a:cs typeface="Arial"/>
              </a:rPr>
              <a:t>thủ </a:t>
            </a:r>
            <a:r>
              <a:rPr sz="2200" spc="-5" dirty="0">
                <a:latin typeface="Arial"/>
                <a:cs typeface="Arial"/>
              </a:rPr>
              <a:t>hoặc bị phá hủy bởi </a:t>
            </a:r>
            <a:r>
              <a:rPr sz="2200" dirty="0">
                <a:latin typeface="Arial"/>
                <a:cs typeface="Arial"/>
              </a:rPr>
              <a:t>chính </a:t>
            </a:r>
            <a:r>
              <a:rPr sz="2200" spc="-5" dirty="0">
                <a:latin typeface="Arial"/>
                <a:cs typeface="Arial"/>
              </a:rPr>
              <a:t>người dùng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bên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spc="-120" dirty="0"/>
              <a:t>Tội</a:t>
            </a:r>
            <a:r>
              <a:rPr spc="-20" dirty="0"/>
              <a:t> </a:t>
            </a:r>
            <a:r>
              <a:rPr dirty="0"/>
              <a:t>phạm</a:t>
            </a:r>
            <a:r>
              <a:rPr spc="-30" dirty="0"/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iện</a:t>
            </a:r>
            <a:r>
              <a:rPr spc="-10" dirty="0"/>
              <a:t> </a:t>
            </a:r>
            <a:r>
              <a:rPr dirty="0"/>
              <a:t>tử</a:t>
            </a:r>
            <a:r>
              <a:rPr spc="-10" dirty="0"/>
              <a:t> </a:t>
            </a:r>
            <a:r>
              <a:rPr spc="-35" dirty="0"/>
              <a:t>và</a:t>
            </a:r>
            <a:r>
              <a:rPr spc="-20" dirty="0"/>
              <a:t> </a:t>
            </a:r>
            <a:r>
              <a:rPr spc="-15" dirty="0"/>
              <a:t>tội</a:t>
            </a:r>
            <a:r>
              <a:rPr spc="-10" dirty="0"/>
              <a:t> </a:t>
            </a:r>
            <a:r>
              <a:rPr dirty="0"/>
              <a:t>phạm </a:t>
            </a:r>
            <a:r>
              <a:rPr spc="-890" dirty="0"/>
              <a:t> </a:t>
            </a:r>
            <a:r>
              <a:rPr spc="-20" dirty="0"/>
              <a:t>Internet</a:t>
            </a:r>
            <a:r>
              <a:rPr spc="-5" dirty="0"/>
              <a:t> 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3276"/>
            <a:ext cx="7648575" cy="43694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389255">
              <a:lnSpc>
                <a:spcPts val="3240"/>
              </a:lnSpc>
              <a:spcBef>
                <a:spcPts val="505"/>
              </a:spcBef>
            </a:pPr>
            <a:r>
              <a:rPr sz="3000" dirty="0">
                <a:latin typeface="Arial"/>
                <a:cs typeface="Arial"/>
              </a:rPr>
              <a:t>Tội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phạm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điện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tử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rât</a:t>
            </a:r>
            <a:r>
              <a:rPr sz="3000" spc="-5" dirty="0">
                <a:latin typeface="Arial"/>
                <a:cs typeface="Arial"/>
              </a:rPr>
              <a:t> đa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dạng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nhưng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có hai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loại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chủ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yếu: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i="1" dirty="0">
                <a:latin typeface="Arial"/>
                <a:cs typeface="Arial"/>
              </a:rPr>
              <a:t>Tội </a:t>
            </a:r>
            <a:r>
              <a:rPr sz="3000" i="1" spc="-5" dirty="0">
                <a:latin typeface="Arial"/>
                <a:cs typeface="Arial"/>
              </a:rPr>
              <a:t>phạm </a:t>
            </a:r>
            <a:r>
              <a:rPr sz="3000" i="1" dirty="0">
                <a:latin typeface="Arial"/>
                <a:cs typeface="Arial"/>
              </a:rPr>
              <a:t>tấn công </a:t>
            </a:r>
            <a:r>
              <a:rPr sz="3000" i="1" spc="-5" dirty="0">
                <a:latin typeface="Arial"/>
                <a:cs typeface="Arial"/>
              </a:rPr>
              <a:t>dữ liệu</a:t>
            </a:r>
            <a:r>
              <a:rPr sz="3000" spc="-5" dirty="0">
                <a:latin typeface="Arial"/>
                <a:cs typeface="Arial"/>
              </a:rPr>
              <a:t>: nhập dữ liệu </a:t>
            </a:r>
            <a:r>
              <a:rPr sz="3000" dirty="0">
                <a:latin typeface="Arial"/>
                <a:cs typeface="Arial"/>
              </a:rPr>
              <a:t> không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chính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xác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máy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tính,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làm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lệch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dữ liệu, </a:t>
            </a:r>
            <a:r>
              <a:rPr sz="3000" dirty="0">
                <a:latin typeface="Arial"/>
                <a:cs typeface="Arial"/>
              </a:rPr>
              <a:t>xóa </a:t>
            </a:r>
            <a:r>
              <a:rPr sz="3000" spc="-5" dirty="0">
                <a:latin typeface="Arial"/>
                <a:cs typeface="Arial"/>
              </a:rPr>
              <a:t>hay </a:t>
            </a:r>
            <a:r>
              <a:rPr sz="3000" dirty="0">
                <a:latin typeface="Arial"/>
                <a:cs typeface="Arial"/>
              </a:rPr>
              <a:t>sửa </a:t>
            </a:r>
            <a:r>
              <a:rPr sz="3000" spc="-5" dirty="0">
                <a:latin typeface="Arial"/>
                <a:cs typeface="Arial"/>
              </a:rPr>
              <a:t>dữ liệu hiện </a:t>
            </a:r>
            <a:r>
              <a:rPr sz="3000" dirty="0">
                <a:latin typeface="Arial"/>
                <a:cs typeface="Arial"/>
              </a:rPr>
              <a:t>thời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(thường do chính người </a:t>
            </a:r>
            <a:r>
              <a:rPr sz="3000" dirty="0">
                <a:latin typeface="Arial"/>
                <a:cs typeface="Arial"/>
              </a:rPr>
              <a:t>trong tổ chức thực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hiện).</a:t>
            </a:r>
            <a:endParaRPr sz="3000">
              <a:latin typeface="Arial"/>
              <a:cs typeface="Arial"/>
            </a:endParaRPr>
          </a:p>
          <a:p>
            <a:pPr marL="355600" marR="85090" indent="-342900" algn="just">
              <a:lnSpc>
                <a:spcPts val="3240"/>
              </a:lnSpc>
              <a:spcBef>
                <a:spcPts val="76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Tội </a:t>
            </a:r>
            <a:r>
              <a:rPr sz="3000" i="1" spc="-5" dirty="0">
                <a:latin typeface="Arial"/>
                <a:cs typeface="Arial"/>
              </a:rPr>
              <a:t>phạm </a:t>
            </a:r>
            <a:r>
              <a:rPr sz="3000" i="1" dirty="0">
                <a:latin typeface="Arial"/>
                <a:cs typeface="Arial"/>
              </a:rPr>
              <a:t>tấn </a:t>
            </a:r>
            <a:r>
              <a:rPr sz="3000" i="1" spc="-5" dirty="0">
                <a:latin typeface="Arial"/>
                <a:cs typeface="Arial"/>
              </a:rPr>
              <a:t>công chương trình</a:t>
            </a:r>
            <a:r>
              <a:rPr sz="3000" spc="-5" dirty="0">
                <a:latin typeface="Arial"/>
                <a:cs typeface="Arial"/>
              </a:rPr>
              <a:t>: dùng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kỹ thuật </a:t>
            </a:r>
            <a:r>
              <a:rPr sz="3000" spc="-5" dirty="0">
                <a:latin typeface="Arial"/>
                <a:cs typeface="Arial"/>
              </a:rPr>
              <a:t>lập </a:t>
            </a:r>
            <a:r>
              <a:rPr sz="3000" dirty="0">
                <a:latin typeface="Arial"/>
                <a:cs typeface="Arial"/>
              </a:rPr>
              <a:t>trình </a:t>
            </a:r>
            <a:r>
              <a:rPr sz="3000" spc="-5" dirty="0">
                <a:latin typeface="Arial"/>
                <a:cs typeface="Arial"/>
              </a:rPr>
              <a:t>để </a:t>
            </a:r>
            <a:r>
              <a:rPr sz="3000" dirty="0">
                <a:latin typeface="Arial"/>
                <a:cs typeface="Arial"/>
              </a:rPr>
              <a:t>thay </a:t>
            </a:r>
            <a:r>
              <a:rPr sz="3000" spc="-5" dirty="0">
                <a:latin typeface="Arial"/>
                <a:cs typeface="Arial"/>
              </a:rPr>
              <a:t>đổi chương </a:t>
            </a:r>
            <a:r>
              <a:rPr sz="3000" dirty="0">
                <a:latin typeface="Arial"/>
                <a:cs typeface="Arial"/>
              </a:rPr>
              <a:t>trình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máy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tính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một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trực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tiếp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hoặc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gián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tiếp.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74650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Các</a:t>
            </a:r>
            <a:r>
              <a:rPr sz="4400" spc="-10" dirty="0"/>
              <a:t> công</a:t>
            </a:r>
            <a:r>
              <a:rPr sz="4400" dirty="0"/>
              <a:t> </a:t>
            </a:r>
            <a:r>
              <a:rPr sz="4400" spc="-5" dirty="0"/>
              <a:t>nghệ</a:t>
            </a:r>
            <a:r>
              <a:rPr sz="4400" spc="15" dirty="0"/>
              <a:t> </a:t>
            </a:r>
            <a:r>
              <a:rPr sz="4400" spc="-5" dirty="0"/>
              <a:t>an </a:t>
            </a:r>
            <a:r>
              <a:rPr sz="4400" spc="-15" dirty="0"/>
              <a:t>toàn</a:t>
            </a:r>
            <a:r>
              <a:rPr sz="4400" spc="-10" dirty="0"/>
              <a:t> </a:t>
            </a:r>
            <a:r>
              <a:rPr sz="4400" spc="-5" dirty="0"/>
              <a:t>thông </a:t>
            </a:r>
            <a:r>
              <a:rPr sz="4400" spc="-10" dirty="0"/>
              <a:t>tin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647305" cy="45065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91440" indent="-342900">
              <a:lnSpc>
                <a:spcPct val="8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Tường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lửa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máy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chủ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proxy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(Firewall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Proxy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Servers);</a:t>
            </a:r>
            <a:endParaRPr sz="3000">
              <a:latin typeface="Arial"/>
              <a:cs typeface="Arial"/>
            </a:endParaRPr>
          </a:p>
          <a:p>
            <a:pPr marL="355600" marR="196215" indent="-342900">
              <a:lnSpc>
                <a:spcPts val="288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Mã</a:t>
            </a:r>
            <a:r>
              <a:rPr sz="3000" spc="-5" dirty="0">
                <a:latin typeface="Arial"/>
                <a:cs typeface="Arial"/>
              </a:rPr>
              <a:t> hóa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mạng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riêng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ảo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(Encryption </a:t>
            </a:r>
            <a:r>
              <a:rPr sz="3000" spc="-10" dirty="0">
                <a:latin typeface="Arial"/>
                <a:cs typeface="Arial"/>
              </a:rPr>
              <a:t>and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VPNs);</a:t>
            </a:r>
            <a:endParaRPr sz="3000">
              <a:latin typeface="Arial"/>
              <a:cs typeface="Arial"/>
            </a:endParaRPr>
          </a:p>
          <a:p>
            <a:pPr marL="355600" marR="87630" indent="-342900">
              <a:lnSpc>
                <a:spcPts val="288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Xác thực </a:t>
            </a:r>
            <a:r>
              <a:rPr sz="3000" spc="-5" dirty="0">
                <a:latin typeface="Arial"/>
                <a:cs typeface="Arial"/>
              </a:rPr>
              <a:t>định </a:t>
            </a:r>
            <a:r>
              <a:rPr sz="3000" spc="-10" dirty="0">
                <a:latin typeface="Arial"/>
                <a:cs typeface="Arial"/>
              </a:rPr>
              <a:t>danh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hệ </a:t>
            </a:r>
            <a:r>
              <a:rPr sz="3000" dirty="0">
                <a:latin typeface="Arial"/>
                <a:cs typeface="Arial"/>
              </a:rPr>
              <a:t>thông squản trị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truy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cập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(Identify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and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Access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Management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Systems</a:t>
            </a:r>
            <a:r>
              <a:rPr sz="3000" spc="-5" dirty="0">
                <a:latin typeface="Arial"/>
                <a:cs typeface="Arial"/>
              </a:rPr>
              <a:t> –IAM)</a:t>
            </a:r>
            <a:endParaRPr sz="3000">
              <a:latin typeface="Arial"/>
              <a:cs typeface="Arial"/>
            </a:endParaRPr>
          </a:p>
          <a:p>
            <a:pPr marL="355600" marR="661670" indent="-342900">
              <a:lnSpc>
                <a:spcPts val="288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Công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cụ</a:t>
            </a:r>
            <a:r>
              <a:rPr sz="3000" spc="-5" dirty="0">
                <a:latin typeface="Arial"/>
                <a:cs typeface="Arial"/>
              </a:rPr>
              <a:t> lọc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thông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(Content-Filtering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Tools);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Công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cụ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kiểm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thâm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nhập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(Penetration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–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Testing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Tools).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Vấn</a:t>
            </a:r>
            <a:r>
              <a:rPr spc="-5" dirty="0"/>
              <a:t>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bảo</a:t>
            </a:r>
            <a:r>
              <a:rPr spc="-15" dirty="0"/>
              <a:t> </a:t>
            </a:r>
            <a:r>
              <a:rPr spc="-20" dirty="0"/>
              <a:t>vệ</a:t>
            </a:r>
            <a:r>
              <a:rPr spc="-25" dirty="0"/>
              <a:t> </a:t>
            </a:r>
            <a:r>
              <a:rPr spc="-5" dirty="0"/>
              <a:t>ng</a:t>
            </a:r>
            <a:r>
              <a:rPr spc="-5" dirty="0">
                <a:latin typeface="Times New Roman"/>
                <a:cs typeface="Times New Roman"/>
              </a:rPr>
              <a:t>ười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dùng</a:t>
            </a:r>
            <a:r>
              <a:rPr spc="-10" dirty="0"/>
              <a:t> </a:t>
            </a:r>
            <a:r>
              <a:rPr spc="-20" dirty="0"/>
              <a:t>Internet </a:t>
            </a:r>
            <a:r>
              <a:rPr spc="-890" dirty="0"/>
              <a:t> </a:t>
            </a:r>
            <a:r>
              <a:rPr spc="-5" dirty="0"/>
              <a:t>tr</a:t>
            </a:r>
            <a:r>
              <a:rPr spc="-5" dirty="0">
                <a:latin typeface="Times New Roman"/>
                <a:cs typeface="Times New Roman"/>
              </a:rPr>
              <a:t>ước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nguy</a:t>
            </a:r>
            <a:r>
              <a:rPr spc="-5" dirty="0"/>
              <a:t> c</a:t>
            </a:r>
            <a:r>
              <a:rPr spc="-5" dirty="0">
                <a:latin typeface="Times New Roman"/>
                <a:cs typeface="Times New Roman"/>
              </a:rPr>
              <a:t>ơ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5" dirty="0"/>
              <a:t>tội</a:t>
            </a:r>
            <a:r>
              <a:rPr spc="-5" dirty="0"/>
              <a:t> </a:t>
            </a:r>
            <a:r>
              <a:rPr dirty="0"/>
              <a:t>phạm</a:t>
            </a:r>
            <a:r>
              <a:rPr spc="-25" dirty="0"/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iện</a:t>
            </a:r>
            <a:r>
              <a:rPr spc="-10" dirty="0"/>
              <a:t> </a:t>
            </a:r>
            <a:r>
              <a:rPr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66380" cy="43694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164465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Sử </a:t>
            </a:r>
            <a:r>
              <a:rPr sz="2500" spc="-5" dirty="0">
                <a:latin typeface="Arial"/>
                <a:cs typeface="Arial"/>
              </a:rPr>
              <a:t>dụng </a:t>
            </a:r>
            <a:r>
              <a:rPr sz="2500" dirty="0">
                <a:latin typeface="Arial"/>
                <a:cs typeface="Arial"/>
              </a:rPr>
              <a:t>và cập </a:t>
            </a:r>
            <a:r>
              <a:rPr sz="2500" spc="-5" dirty="0">
                <a:latin typeface="Arial"/>
                <a:cs typeface="Arial"/>
              </a:rPr>
              <a:t>nhật thường </a:t>
            </a:r>
            <a:r>
              <a:rPr sz="2500" dirty="0">
                <a:latin typeface="Arial"/>
                <a:cs typeface="Arial"/>
              </a:rPr>
              <a:t>xuyên các </a:t>
            </a:r>
            <a:r>
              <a:rPr sz="2500" spc="-5" dirty="0">
                <a:latin typeface="Arial"/>
                <a:cs typeface="Arial"/>
              </a:rPr>
              <a:t>phần </a:t>
            </a:r>
            <a:r>
              <a:rPr sz="2500" dirty="0">
                <a:latin typeface="Arial"/>
                <a:cs typeface="Arial"/>
              </a:rPr>
              <a:t>mềm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chống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virus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tường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lửa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để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ngăn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chặn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chương </a:t>
            </a:r>
            <a:r>
              <a:rPr sz="2500" spc="-6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trình </a:t>
            </a:r>
            <a:r>
              <a:rPr sz="2500" spc="-5" dirty="0">
                <a:latin typeface="Arial"/>
                <a:cs typeface="Arial"/>
              </a:rPr>
              <a:t>phá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hoại</a:t>
            </a:r>
            <a:r>
              <a:rPr sz="2500" dirty="0">
                <a:latin typeface="Arial"/>
                <a:cs typeface="Arial"/>
              </a:rPr>
              <a:t> máy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tính;</a:t>
            </a:r>
            <a:endParaRPr sz="2500">
              <a:latin typeface="Arial"/>
              <a:cs typeface="Arial"/>
            </a:endParaRPr>
          </a:p>
          <a:p>
            <a:pPr marL="355600" marR="316230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Không cho </a:t>
            </a:r>
            <a:r>
              <a:rPr sz="2500" spc="-5" dirty="0">
                <a:latin typeface="Arial"/>
                <a:cs typeface="Arial"/>
              </a:rPr>
              <a:t>phép </a:t>
            </a:r>
            <a:r>
              <a:rPr sz="2500" dirty="0">
                <a:latin typeface="Arial"/>
                <a:cs typeface="Arial"/>
              </a:rPr>
              <a:t>các trang </a:t>
            </a:r>
            <a:r>
              <a:rPr sz="2500" spc="-5" dirty="0">
                <a:latin typeface="Arial"/>
                <a:cs typeface="Arial"/>
              </a:rPr>
              <a:t>bán hàng </a:t>
            </a:r>
            <a:r>
              <a:rPr sz="2500" dirty="0">
                <a:latin typeface="Arial"/>
                <a:cs typeface="Arial"/>
              </a:rPr>
              <a:t>trực tuyến </a:t>
            </a:r>
            <a:r>
              <a:rPr sz="2500" spc="-5" dirty="0">
                <a:latin typeface="Arial"/>
                <a:cs typeface="Arial"/>
              </a:rPr>
              <a:t>lưu </a:t>
            </a:r>
            <a:r>
              <a:rPr sz="2500" spc="-68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giữ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thẻ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tín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dụng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để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thanh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toán</a:t>
            </a:r>
            <a:r>
              <a:rPr sz="2500" spc="-5" dirty="0">
                <a:latin typeface="Arial"/>
                <a:cs typeface="Arial"/>
              </a:rPr>
              <a:t> những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lần </a:t>
            </a:r>
            <a:r>
              <a:rPr sz="2500" dirty="0">
                <a:latin typeface="Arial"/>
                <a:cs typeface="Arial"/>
              </a:rPr>
              <a:t>sau;</a:t>
            </a:r>
            <a:endParaRPr sz="2500">
              <a:latin typeface="Arial"/>
              <a:cs typeface="Arial"/>
            </a:endParaRPr>
          </a:p>
          <a:p>
            <a:pPr marL="355600" marR="156845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Sử </a:t>
            </a:r>
            <a:r>
              <a:rPr sz="2500" spc="-5" dirty="0">
                <a:latin typeface="Arial"/>
                <a:cs typeface="Arial"/>
              </a:rPr>
              <a:t>dụng </a:t>
            </a:r>
            <a:r>
              <a:rPr sz="2500" dirty="0">
                <a:latin typeface="Arial"/>
                <a:cs typeface="Arial"/>
              </a:rPr>
              <a:t>các mật khẩu khó đoán </a:t>
            </a:r>
            <a:r>
              <a:rPr sz="2500" spc="-5" dirty="0">
                <a:latin typeface="Arial"/>
                <a:cs typeface="Arial"/>
              </a:rPr>
              <a:t>định, gồm </a:t>
            </a:r>
            <a:r>
              <a:rPr sz="2500" dirty="0">
                <a:latin typeface="Arial"/>
                <a:cs typeface="Arial"/>
              </a:rPr>
              <a:t>cả số và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ký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tự,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nên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đổi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mật khẩu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kỳ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hoạc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nếu </a:t>
            </a:r>
            <a:r>
              <a:rPr sz="2500" dirty="0">
                <a:latin typeface="Arial"/>
                <a:cs typeface="Arial"/>
              </a:rPr>
              <a:t>cần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thiết;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Hãy </a:t>
            </a:r>
            <a:r>
              <a:rPr sz="2500" dirty="0">
                <a:latin typeface="Arial"/>
                <a:cs typeface="Arial"/>
              </a:rPr>
              <a:t>sử </a:t>
            </a:r>
            <a:r>
              <a:rPr sz="2500" spc="-5" dirty="0">
                <a:latin typeface="Arial"/>
                <a:cs typeface="Arial"/>
              </a:rPr>
              <a:t>dụng những </a:t>
            </a:r>
            <a:r>
              <a:rPr sz="2500" dirty="0">
                <a:latin typeface="Arial"/>
                <a:cs typeface="Arial"/>
              </a:rPr>
              <a:t>mật </a:t>
            </a:r>
            <a:r>
              <a:rPr sz="2500" spc="-5" dirty="0">
                <a:latin typeface="Arial"/>
                <a:cs typeface="Arial"/>
              </a:rPr>
              <a:t>khẩu </a:t>
            </a:r>
            <a:r>
              <a:rPr sz="2500" dirty="0">
                <a:latin typeface="Arial"/>
                <a:cs typeface="Arial"/>
              </a:rPr>
              <a:t>khác </a:t>
            </a:r>
            <a:r>
              <a:rPr sz="2500" spc="-5" dirty="0">
                <a:latin typeface="Arial"/>
                <a:cs typeface="Arial"/>
              </a:rPr>
              <a:t>nhau </a:t>
            </a:r>
            <a:r>
              <a:rPr sz="2500" dirty="0">
                <a:latin typeface="Arial"/>
                <a:cs typeface="Arial"/>
              </a:rPr>
              <a:t>cho </a:t>
            </a:r>
            <a:r>
              <a:rPr sz="2500" spc="-5" dirty="0">
                <a:latin typeface="Arial"/>
                <a:cs typeface="Arial"/>
              </a:rPr>
              <a:t>những </a:t>
            </a:r>
            <a:r>
              <a:rPr sz="2500" dirty="0">
                <a:latin typeface="Arial"/>
                <a:cs typeface="Arial"/>
              </a:rPr>
              <a:t> trang </a:t>
            </a:r>
            <a:r>
              <a:rPr sz="2500" spc="-20" dirty="0">
                <a:latin typeface="Arial"/>
                <a:cs typeface="Arial"/>
              </a:rPr>
              <a:t>Web </a:t>
            </a:r>
            <a:r>
              <a:rPr sz="2500" dirty="0">
                <a:latin typeface="Arial"/>
                <a:cs typeface="Arial"/>
              </a:rPr>
              <a:t>và các </a:t>
            </a:r>
            <a:r>
              <a:rPr sz="2500" spc="-5" dirty="0">
                <a:latin typeface="Arial"/>
                <a:cs typeface="Arial"/>
              </a:rPr>
              <a:t>ứng dụng </a:t>
            </a:r>
            <a:r>
              <a:rPr sz="2500" dirty="0">
                <a:latin typeface="Arial"/>
                <a:cs typeface="Arial"/>
              </a:rPr>
              <a:t>khác </a:t>
            </a:r>
            <a:r>
              <a:rPr sz="2500" spc="-5" dirty="0">
                <a:latin typeface="Arial"/>
                <a:cs typeface="Arial"/>
              </a:rPr>
              <a:t>nhau nhằm </a:t>
            </a:r>
            <a:r>
              <a:rPr sz="2500" dirty="0">
                <a:latin typeface="Arial"/>
                <a:cs typeface="Arial"/>
              </a:rPr>
              <a:t>tránh </a:t>
            </a:r>
            <a:r>
              <a:rPr sz="2500" spc="-5" dirty="0">
                <a:latin typeface="Arial"/>
                <a:cs typeface="Arial"/>
              </a:rPr>
              <a:t>bị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hacker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đoán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phá </a:t>
            </a:r>
            <a:r>
              <a:rPr sz="2500" dirty="0">
                <a:latin typeface="Arial"/>
                <a:cs typeface="Arial"/>
              </a:rPr>
              <a:t>mật khẩu;</a:t>
            </a:r>
            <a:endParaRPr sz="2500">
              <a:latin typeface="Arial"/>
              <a:cs typeface="Arial"/>
            </a:endParaRPr>
          </a:p>
          <a:p>
            <a:pPr marL="355600" marR="386715" indent="-342900" algn="just">
              <a:lnSpc>
                <a:spcPts val="2400"/>
              </a:lnSpc>
              <a:spcBef>
                <a:spcPts val="60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Cài đặt tất cả các OS </a:t>
            </a:r>
            <a:r>
              <a:rPr sz="2500" spc="-5" dirty="0">
                <a:latin typeface="Arial"/>
                <a:cs typeface="Arial"/>
              </a:rPr>
              <a:t>patches </a:t>
            </a:r>
            <a:r>
              <a:rPr sz="2500" dirty="0">
                <a:latin typeface="Arial"/>
                <a:cs typeface="Arial"/>
              </a:rPr>
              <a:t>và </a:t>
            </a:r>
            <a:r>
              <a:rPr sz="2500" spc="-5" dirty="0">
                <a:latin typeface="Arial"/>
                <a:cs typeface="Arial"/>
              </a:rPr>
              <a:t>nâng </a:t>
            </a:r>
            <a:r>
              <a:rPr sz="2500" dirty="0">
                <a:latin typeface="Arial"/>
                <a:cs typeface="Arial"/>
              </a:rPr>
              <a:t>cấp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kỳ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để </a:t>
            </a:r>
            <a:r>
              <a:rPr sz="2500" spc="-5" dirty="0">
                <a:latin typeface="Arial"/>
                <a:cs typeface="Arial"/>
              </a:rPr>
              <a:t>bảo </a:t>
            </a:r>
            <a:r>
              <a:rPr sz="2500" dirty="0">
                <a:latin typeface="Arial"/>
                <a:cs typeface="Arial"/>
              </a:rPr>
              <a:t>vệ máy tính </a:t>
            </a:r>
            <a:r>
              <a:rPr sz="2500" spc="-5" dirty="0">
                <a:latin typeface="Arial"/>
                <a:cs typeface="Arial"/>
              </a:rPr>
              <a:t>trước loại hình </a:t>
            </a:r>
            <a:r>
              <a:rPr sz="2500" dirty="0">
                <a:latin typeface="Arial"/>
                <a:cs typeface="Arial"/>
              </a:rPr>
              <a:t>virus và các đe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dọa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trực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tuyến khác;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788543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Vấn </a:t>
            </a:r>
            <a:r>
              <a:rPr dirty="0">
                <a:latin typeface="Times New Roman"/>
                <a:cs typeface="Times New Roman"/>
              </a:rPr>
              <a:t>đề </a:t>
            </a:r>
            <a:r>
              <a:rPr dirty="0"/>
              <a:t>bảo </a:t>
            </a:r>
            <a:r>
              <a:rPr spc="-20" dirty="0"/>
              <a:t>vệ </a:t>
            </a:r>
            <a:r>
              <a:rPr spc="-5" dirty="0"/>
              <a:t>ng</a:t>
            </a:r>
            <a:r>
              <a:rPr spc="-5" dirty="0">
                <a:latin typeface="Times New Roman"/>
                <a:cs typeface="Times New Roman"/>
              </a:rPr>
              <a:t>ười </a:t>
            </a:r>
            <a:r>
              <a:rPr dirty="0"/>
              <a:t>dùng </a:t>
            </a:r>
            <a:r>
              <a:rPr spc="-20" dirty="0"/>
              <a:t>Internet </a:t>
            </a:r>
            <a:r>
              <a:rPr spc="-15" dirty="0"/>
              <a:t> </a:t>
            </a:r>
            <a:r>
              <a:rPr spc="-5" dirty="0"/>
              <a:t>tr</a:t>
            </a:r>
            <a:r>
              <a:rPr spc="-5" dirty="0">
                <a:latin typeface="Times New Roman"/>
                <a:cs typeface="Times New Roman"/>
              </a:rPr>
              <a:t>ước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nguy</a:t>
            </a:r>
            <a:r>
              <a:rPr spc="-10" dirty="0"/>
              <a:t> </a:t>
            </a:r>
            <a:r>
              <a:rPr spc="-5" dirty="0"/>
              <a:t>c</a:t>
            </a:r>
            <a:r>
              <a:rPr spc="-5" dirty="0">
                <a:latin typeface="Times New Roman"/>
                <a:cs typeface="Times New Roman"/>
              </a:rPr>
              <a:t>ơ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5" dirty="0"/>
              <a:t>tội</a:t>
            </a:r>
            <a:r>
              <a:rPr spc="-10" dirty="0"/>
              <a:t> </a:t>
            </a:r>
            <a:r>
              <a:rPr dirty="0"/>
              <a:t>phạm</a:t>
            </a:r>
            <a:r>
              <a:rPr spc="-30" dirty="0"/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iện</a:t>
            </a:r>
            <a:r>
              <a:rPr spc="-5" dirty="0"/>
              <a:t> </a:t>
            </a:r>
            <a:r>
              <a:rPr dirty="0"/>
              <a:t>tử</a:t>
            </a:r>
            <a:r>
              <a:rPr spc="-10" dirty="0"/>
              <a:t> </a:t>
            </a:r>
            <a:r>
              <a:rPr spc="-5"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837805" cy="45065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259079" indent="-342900">
              <a:lnSpc>
                <a:spcPct val="8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Sử </a:t>
            </a:r>
            <a:r>
              <a:rPr sz="3000" spc="-5" dirty="0">
                <a:latin typeface="Arial"/>
                <a:cs typeface="Arial"/>
              </a:rPr>
              <a:t>dụng </a:t>
            </a:r>
            <a:r>
              <a:rPr sz="3000" dirty="0">
                <a:latin typeface="Arial"/>
                <a:cs typeface="Arial"/>
              </a:rPr>
              <a:t>trình </a:t>
            </a:r>
            <a:r>
              <a:rPr sz="3000" spc="-5" dirty="0">
                <a:latin typeface="Arial"/>
                <a:cs typeface="Arial"/>
              </a:rPr>
              <a:t>duyệt </a:t>
            </a:r>
            <a:r>
              <a:rPr sz="3000" spc="-20" dirty="0">
                <a:latin typeface="Arial"/>
                <a:cs typeface="Arial"/>
              </a:rPr>
              <a:t>Web,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mềm </a:t>
            </a:r>
            <a:r>
              <a:rPr sz="3000" spc="-5" dirty="0">
                <a:latin typeface="Arial"/>
                <a:cs typeface="Arial"/>
              </a:rPr>
              <a:t>thư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điện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tử và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chương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cập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nhật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nhất;</a:t>
            </a:r>
            <a:endParaRPr sz="3000">
              <a:latin typeface="Arial"/>
              <a:cs typeface="Arial"/>
            </a:endParaRPr>
          </a:p>
          <a:p>
            <a:pPr marL="355600" marR="720090" indent="-342900">
              <a:lnSpc>
                <a:spcPts val="288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Chỉ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gửi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số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thẻ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dụng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cho</a:t>
            </a:r>
            <a:r>
              <a:rPr sz="3000" spc="-10" dirty="0">
                <a:latin typeface="Arial"/>
                <a:cs typeface="Arial"/>
              </a:rPr>
              <a:t> những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trang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thông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tin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tin </a:t>
            </a:r>
            <a:r>
              <a:rPr sz="3000" dirty="0">
                <a:latin typeface="Arial"/>
                <a:cs typeface="Arial"/>
              </a:rPr>
              <a:t>cậy;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ts val="288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Sử </a:t>
            </a:r>
            <a:r>
              <a:rPr sz="3000" spc="-5" dirty="0">
                <a:latin typeface="Arial"/>
                <a:cs typeface="Arial"/>
              </a:rPr>
              <a:t>dụng </a:t>
            </a:r>
            <a:r>
              <a:rPr sz="3000" dirty="0">
                <a:latin typeface="Arial"/>
                <a:cs typeface="Arial"/>
              </a:rPr>
              <a:t>một </a:t>
            </a:r>
            <a:r>
              <a:rPr sz="3000" spc="-5" dirty="0">
                <a:latin typeface="Arial"/>
                <a:cs typeface="Arial"/>
              </a:rPr>
              <a:t>chương </a:t>
            </a:r>
            <a:r>
              <a:rPr sz="3000" dirty="0">
                <a:latin typeface="Arial"/>
                <a:cs typeface="Arial"/>
              </a:rPr>
              <a:t>trình </a:t>
            </a:r>
            <a:r>
              <a:rPr sz="3000" spc="-5" dirty="0">
                <a:latin typeface="Arial"/>
                <a:cs typeface="Arial"/>
              </a:rPr>
              <a:t>để </a:t>
            </a:r>
            <a:r>
              <a:rPr sz="3000" dirty="0">
                <a:latin typeface="Arial"/>
                <a:cs typeface="Arial"/>
              </a:rPr>
              <a:t>kiểm </a:t>
            </a:r>
            <a:r>
              <a:rPr sz="3000" spc="-5" dirty="0">
                <a:latin typeface="Arial"/>
                <a:cs typeface="Arial"/>
              </a:rPr>
              <a:t>soát </a:t>
            </a:r>
            <a:r>
              <a:rPr sz="3000" spc="-10" dirty="0">
                <a:latin typeface="Arial"/>
                <a:cs typeface="Arial"/>
              </a:rPr>
              <a:t>các </a:t>
            </a:r>
            <a:r>
              <a:rPr sz="3000" spc="-8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cookies </a:t>
            </a:r>
            <a:r>
              <a:rPr sz="3000" spc="-5" dirty="0">
                <a:latin typeface="Arial"/>
                <a:cs typeface="Arial"/>
              </a:rPr>
              <a:t>gửi </a:t>
            </a:r>
            <a:r>
              <a:rPr sz="3000" dirty="0">
                <a:latin typeface="Arial"/>
                <a:cs typeface="Arial"/>
              </a:rPr>
              <a:t>thông tin về các trang </a:t>
            </a:r>
            <a:r>
              <a:rPr sz="3000" spc="-20" dirty="0">
                <a:latin typeface="Arial"/>
                <a:cs typeface="Arial"/>
              </a:rPr>
              <a:t>Web </a:t>
            </a:r>
            <a:r>
              <a:rPr sz="3000" spc="-5" dirty="0">
                <a:latin typeface="Arial"/>
                <a:cs typeface="Arial"/>
              </a:rPr>
              <a:t>mà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cá nhân đó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giao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dịch;</a:t>
            </a:r>
            <a:endParaRPr sz="3000">
              <a:latin typeface="Arial"/>
              <a:cs typeface="Arial"/>
            </a:endParaRPr>
          </a:p>
          <a:p>
            <a:pPr marL="355600" marR="492125" indent="-342900">
              <a:lnSpc>
                <a:spcPct val="8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Sssử</a:t>
            </a:r>
            <a:r>
              <a:rPr sz="3000" spc="-5" dirty="0">
                <a:latin typeface="Arial"/>
                <a:cs typeface="Arial"/>
              </a:rPr>
              <a:t> dụng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phần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mềm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tường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lửa để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kiểm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soát các </a:t>
            </a:r>
            <a:r>
              <a:rPr sz="3000" spc="-5" dirty="0">
                <a:latin typeface="Arial"/>
                <a:cs typeface="Arial"/>
              </a:rPr>
              <a:t>lỗ hổng đi </a:t>
            </a:r>
            <a:r>
              <a:rPr sz="3000" dirty="0">
                <a:latin typeface="Arial"/>
                <a:cs typeface="Arial"/>
              </a:rPr>
              <a:t>- về </a:t>
            </a:r>
            <a:r>
              <a:rPr sz="3000" spc="-5" dirty="0">
                <a:latin typeface="Arial"/>
                <a:cs typeface="Arial"/>
              </a:rPr>
              <a:t>giữa </a:t>
            </a:r>
            <a:r>
              <a:rPr sz="3000" dirty="0">
                <a:latin typeface="Arial"/>
                <a:cs typeface="Arial"/>
              </a:rPr>
              <a:t>máy tính và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mạng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Internet;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Chỉ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mở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mail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nếu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biết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rõ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nguồn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gốc.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An </a:t>
            </a:r>
            <a:r>
              <a:rPr spc="-15" dirty="0"/>
              <a:t>toàn </a:t>
            </a:r>
            <a:r>
              <a:rPr spc="15" dirty="0"/>
              <a:t>TT </a:t>
            </a:r>
            <a:r>
              <a:rPr spc="-15" dirty="0"/>
              <a:t>trong </a:t>
            </a:r>
            <a:r>
              <a:rPr dirty="0"/>
              <a:t>kỹ </a:t>
            </a:r>
            <a:r>
              <a:rPr spc="-10" dirty="0"/>
              <a:t>thuật </a:t>
            </a:r>
            <a:r>
              <a:rPr dirty="0"/>
              <a:t>kỷ </a:t>
            </a:r>
            <a:r>
              <a:rPr spc="-10" dirty="0"/>
              <a:t>nguyên </a:t>
            </a:r>
            <a:r>
              <a:rPr spc="-890" dirty="0"/>
              <a:t> </a:t>
            </a:r>
            <a:r>
              <a:rPr spc="-5" dirty="0"/>
              <a:t>số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1154"/>
            <a:ext cx="7360284" cy="34397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Quản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trị rủi </a:t>
            </a:r>
            <a:r>
              <a:rPr sz="3200" spc="-10" dirty="0">
                <a:latin typeface="Arial"/>
                <a:cs typeface="Arial"/>
              </a:rPr>
              <a:t>ro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thông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Các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mức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kiểm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soát hệ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thống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thông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Chính sách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toàn thông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tin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Arial"/>
                <a:cs typeface="Arial"/>
              </a:rPr>
              <a:t>Lập </a:t>
            </a:r>
            <a:r>
              <a:rPr sz="3200" dirty="0">
                <a:latin typeface="Arial"/>
                <a:cs typeface="Arial"/>
              </a:rPr>
              <a:t>kế </a:t>
            </a:r>
            <a:r>
              <a:rPr sz="3200" spc="-5" dirty="0">
                <a:latin typeface="Arial"/>
                <a:cs typeface="Arial"/>
              </a:rPr>
              <a:t>hoạch </a:t>
            </a:r>
            <a:r>
              <a:rPr sz="3200" spc="-10" dirty="0">
                <a:latin typeface="Arial"/>
                <a:cs typeface="Arial"/>
              </a:rPr>
              <a:t>duy </a:t>
            </a:r>
            <a:r>
              <a:rPr sz="3200" spc="-5" dirty="0">
                <a:latin typeface="Arial"/>
                <a:cs typeface="Arial"/>
              </a:rPr>
              <a:t>trì </a:t>
            </a:r>
            <a:r>
              <a:rPr sz="3200" spc="-10" dirty="0">
                <a:latin typeface="Arial"/>
                <a:cs typeface="Arial"/>
              </a:rPr>
              <a:t>hoạt </a:t>
            </a:r>
            <a:r>
              <a:rPr sz="3200" spc="-5" dirty="0">
                <a:latin typeface="Arial"/>
                <a:cs typeface="Arial"/>
              </a:rPr>
              <a:t>động liên </a:t>
            </a:r>
            <a:r>
              <a:rPr sz="3200" dirty="0">
                <a:latin typeface="Arial"/>
                <a:cs typeface="Arial"/>
              </a:rPr>
              <a:t>tục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 tổ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Quản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trị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dữ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liệu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điện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tử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 tổ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55638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Quản</a:t>
            </a:r>
            <a:r>
              <a:rPr sz="4400" spc="-15" dirty="0"/>
              <a:t> </a:t>
            </a:r>
            <a:r>
              <a:rPr sz="4400" spc="-5" dirty="0"/>
              <a:t>trị</a:t>
            </a:r>
            <a:r>
              <a:rPr sz="4400" spc="-10" dirty="0"/>
              <a:t> </a:t>
            </a:r>
            <a:r>
              <a:rPr sz="4400" spc="-5" dirty="0"/>
              <a:t>rủi</a:t>
            </a:r>
            <a:r>
              <a:rPr sz="4400" spc="-10" dirty="0"/>
              <a:t> </a:t>
            </a:r>
            <a:r>
              <a:rPr sz="4400" spc="-30" dirty="0"/>
              <a:t>ro</a:t>
            </a:r>
            <a:r>
              <a:rPr sz="4400" spc="-10" dirty="0"/>
              <a:t> </a:t>
            </a:r>
            <a:r>
              <a:rPr sz="4400" spc="-5" dirty="0"/>
              <a:t>thông</a:t>
            </a:r>
            <a:r>
              <a:rPr sz="4400" spc="-10" dirty="0"/>
              <a:t> </a:t>
            </a:r>
            <a:r>
              <a:rPr sz="4400" spc="-5" dirty="0"/>
              <a:t>tin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91464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Các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bước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 </a:t>
            </a:r>
            <a:r>
              <a:rPr sz="2200" dirty="0">
                <a:latin typeface="Arial"/>
                <a:cs typeface="Arial"/>
              </a:rPr>
              <a:t>trị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rủi ro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thông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tin:</a:t>
            </a:r>
            <a:endParaRPr sz="2200">
              <a:latin typeface="Arial"/>
              <a:cs typeface="Arial"/>
            </a:endParaRPr>
          </a:p>
          <a:p>
            <a:pPr marL="584200" marR="5080" indent="-514350">
              <a:lnSpc>
                <a:spcPts val="2110"/>
              </a:lnSpc>
              <a:spcBef>
                <a:spcPts val="509"/>
              </a:spcBef>
              <a:tabLst>
                <a:tab pos="583565" algn="l"/>
              </a:tabLst>
            </a:pPr>
            <a:r>
              <a:rPr sz="2200" spc="-5" dirty="0">
                <a:latin typeface="Arial"/>
                <a:cs typeface="Arial"/>
              </a:rPr>
              <a:t>1.	</a:t>
            </a:r>
            <a:r>
              <a:rPr sz="2200" dirty="0">
                <a:latin typeface="Arial"/>
                <a:cs typeface="Arial"/>
              </a:rPr>
              <a:t>Các nhà </a:t>
            </a:r>
            <a:r>
              <a:rPr sz="2200" spc="-5" dirty="0">
                <a:latin typeface="Arial"/>
                <a:cs typeface="Arial"/>
              </a:rPr>
              <a:t>quản </a:t>
            </a:r>
            <a:r>
              <a:rPr sz="2200" dirty="0">
                <a:latin typeface="Arial"/>
                <a:cs typeface="Arial"/>
              </a:rPr>
              <a:t>lý </a:t>
            </a:r>
            <a:r>
              <a:rPr sz="2200" spc="-5" dirty="0">
                <a:latin typeface="Arial"/>
                <a:cs typeface="Arial"/>
              </a:rPr>
              <a:t>phải </a:t>
            </a:r>
            <a:r>
              <a:rPr sz="2200" dirty="0">
                <a:latin typeface="Arial"/>
                <a:cs typeface="Arial"/>
              </a:rPr>
              <a:t>xác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tài sản TT </a:t>
            </a:r>
            <a:r>
              <a:rPr sz="2200" spc="-5" dirty="0">
                <a:latin typeface="Arial"/>
                <a:cs typeface="Arial"/>
              </a:rPr>
              <a:t>quan </a:t>
            </a:r>
            <a:r>
              <a:rPr sz="2200" dirty="0">
                <a:latin typeface="Arial"/>
                <a:cs typeface="Arial"/>
              </a:rPr>
              <a:t>trọng của tổ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 cùng </a:t>
            </a:r>
            <a:r>
              <a:rPr sz="2200" spc="-5" dirty="0">
                <a:latin typeface="Arial"/>
                <a:cs typeface="Arial"/>
              </a:rPr>
              <a:t>giá </a:t>
            </a:r>
            <a:r>
              <a:rPr sz="2200" dirty="0">
                <a:latin typeface="Arial"/>
                <a:cs typeface="Arial"/>
              </a:rPr>
              <a:t>trị của các TT </a:t>
            </a:r>
            <a:r>
              <a:rPr sz="2200" spc="-5" dirty="0">
                <a:latin typeface="Arial"/>
                <a:cs typeface="Arial"/>
              </a:rPr>
              <a:t>đó. </a:t>
            </a:r>
            <a:r>
              <a:rPr sz="2200" dirty="0">
                <a:latin typeface="Arial"/>
                <a:cs typeface="Arial"/>
              </a:rPr>
              <a:t>Vấn </a:t>
            </a:r>
            <a:r>
              <a:rPr sz="2200" spc="-5" dirty="0">
                <a:latin typeface="Arial"/>
                <a:cs typeface="Arial"/>
              </a:rPr>
              <a:t>đề quan </a:t>
            </a:r>
            <a:r>
              <a:rPr sz="2200" dirty="0">
                <a:latin typeface="Arial"/>
                <a:cs typeface="Arial"/>
              </a:rPr>
              <a:t>trọng ở </a:t>
            </a:r>
            <a:r>
              <a:rPr sz="2200" spc="-5" dirty="0">
                <a:latin typeface="Arial"/>
                <a:cs typeface="Arial"/>
              </a:rPr>
              <a:t>đây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 phải</a:t>
            </a:r>
            <a:r>
              <a:rPr sz="2200" dirty="0">
                <a:latin typeface="Arial"/>
                <a:cs typeface="Arial"/>
              </a:rPr>
              <a:t> vận </a:t>
            </a:r>
            <a:r>
              <a:rPr sz="2200" spc="-5" dirty="0">
                <a:latin typeface="Arial"/>
                <a:cs typeface="Arial"/>
              </a:rPr>
              <a:t>dụng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cách </a:t>
            </a:r>
            <a:r>
              <a:rPr sz="2200" dirty="0">
                <a:latin typeface="Arial"/>
                <a:cs typeface="Arial"/>
              </a:rPr>
              <a:t>tiếp cận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Ht </a:t>
            </a:r>
            <a:r>
              <a:rPr sz="2200" spc="-5" dirty="0">
                <a:latin typeface="Arial"/>
                <a:cs typeface="Arial"/>
              </a:rPr>
              <a:t>để </a:t>
            </a:r>
            <a:r>
              <a:rPr sz="2200" dirty="0">
                <a:latin typeface="Arial"/>
                <a:cs typeface="Arial"/>
              </a:rPr>
              <a:t>không </a:t>
            </a:r>
            <a:r>
              <a:rPr sz="2200" spc="-5" dirty="0">
                <a:latin typeface="Arial"/>
                <a:cs typeface="Arial"/>
              </a:rPr>
              <a:t>bỏ</a:t>
            </a:r>
            <a:r>
              <a:rPr sz="2200" dirty="0">
                <a:latin typeface="Arial"/>
                <a:cs typeface="Arial"/>
              </a:rPr>
              <a:t> sót các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tài sản TT có </a:t>
            </a:r>
            <a:r>
              <a:rPr sz="2200" spc="-5" dirty="0">
                <a:latin typeface="Arial"/>
                <a:cs typeface="Arial"/>
              </a:rPr>
              <a:t>giá </a:t>
            </a:r>
            <a:r>
              <a:rPr sz="2200" dirty="0">
                <a:latin typeface="Arial"/>
                <a:cs typeface="Arial"/>
              </a:rPr>
              <a:t>trị và cần xác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rõ </a:t>
            </a:r>
            <a:r>
              <a:rPr sz="2200" spc="-5" dirty="0">
                <a:latin typeface="Arial"/>
                <a:cs typeface="Arial"/>
              </a:rPr>
              <a:t>tiến </a:t>
            </a:r>
            <a:r>
              <a:rPr sz="2200" dirty="0">
                <a:latin typeface="Arial"/>
                <a:cs typeface="Arial"/>
              </a:rPr>
              <a:t>trình </a:t>
            </a:r>
            <a:r>
              <a:rPr sz="2200" spc="-5" dirty="0">
                <a:latin typeface="Arial"/>
                <a:cs typeface="Arial"/>
              </a:rPr>
              <a:t>nghiệp </a:t>
            </a:r>
            <a:r>
              <a:rPr sz="2200" dirty="0">
                <a:latin typeface="Arial"/>
                <a:cs typeface="Arial"/>
              </a:rPr>
              <a:t>vụ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nào phụ</a:t>
            </a:r>
            <a:r>
              <a:rPr sz="2200" dirty="0">
                <a:latin typeface="Arial"/>
                <a:cs typeface="Arial"/>
              </a:rPr>
              <a:t> thuộc vào</a:t>
            </a:r>
            <a:r>
              <a:rPr sz="2200" spc="-5" dirty="0">
                <a:latin typeface="Arial"/>
                <a:cs typeface="Arial"/>
              </a:rPr>
              <a:t> HTTT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cụ thể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nào.</a:t>
            </a:r>
            <a:endParaRPr sz="2200">
              <a:latin typeface="Arial"/>
              <a:cs typeface="Arial"/>
            </a:endParaRPr>
          </a:p>
          <a:p>
            <a:pPr marL="584200" marR="293370" indent="-514350">
              <a:lnSpc>
                <a:spcPct val="80000"/>
              </a:lnSpc>
              <a:spcBef>
                <a:spcPts val="555"/>
              </a:spcBef>
              <a:tabLst>
                <a:tab pos="583565" algn="l"/>
              </a:tabLst>
            </a:pPr>
            <a:r>
              <a:rPr sz="2200" spc="-5" dirty="0">
                <a:latin typeface="Arial"/>
                <a:cs typeface="Arial"/>
              </a:rPr>
              <a:t>2.	Các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nhà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cần xác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mức</a:t>
            </a:r>
            <a:r>
              <a:rPr sz="2200" spc="-5" dirty="0">
                <a:latin typeface="Arial"/>
                <a:cs typeface="Arial"/>
              </a:rPr>
              <a:t> độ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nhạy</a:t>
            </a:r>
            <a:r>
              <a:rPr sz="2200" dirty="0">
                <a:latin typeface="Arial"/>
                <a:cs typeface="Arial"/>
              </a:rPr>
              <a:t> cảm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tài sản TT </a:t>
            </a:r>
            <a:r>
              <a:rPr sz="2200" spc="-5" dirty="0">
                <a:latin typeface="Arial"/>
                <a:cs typeface="Arial"/>
              </a:rPr>
              <a:t>đối </a:t>
            </a:r>
            <a:r>
              <a:rPr sz="2200" dirty="0">
                <a:latin typeface="Arial"/>
                <a:cs typeface="Arial"/>
              </a:rPr>
              <a:t>với </a:t>
            </a:r>
            <a:r>
              <a:rPr sz="2200" spc="-5" dirty="0">
                <a:latin typeface="Arial"/>
                <a:cs typeface="Arial"/>
              </a:rPr>
              <a:t>hoạt động </a:t>
            </a:r>
            <a:r>
              <a:rPr sz="2200" dirty="0">
                <a:latin typeface="Arial"/>
                <a:cs typeface="Arial"/>
              </a:rPr>
              <a:t>của tổ chức (tổ chức có thể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duy trì </a:t>
            </a:r>
            <a:r>
              <a:rPr sz="2200" spc="-5" dirty="0">
                <a:latin typeface="Arial"/>
                <a:cs typeface="Arial"/>
              </a:rPr>
              <a:t>hoạt động </a:t>
            </a:r>
            <a:r>
              <a:rPr sz="2200" dirty="0">
                <a:latin typeface="Arial"/>
                <a:cs typeface="Arial"/>
              </a:rPr>
              <a:t>trong </a:t>
            </a:r>
            <a:r>
              <a:rPr sz="2200" spc="-5" dirty="0">
                <a:latin typeface="Arial"/>
                <a:cs typeface="Arial"/>
              </a:rPr>
              <a:t>bao </a:t>
            </a:r>
            <a:r>
              <a:rPr sz="2200" dirty="0">
                <a:latin typeface="Arial"/>
                <a:cs typeface="Arial"/>
              </a:rPr>
              <a:t>lâu khi không có một tài sản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thông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tin cụ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thể).</a:t>
            </a:r>
            <a:endParaRPr sz="2200">
              <a:latin typeface="Arial"/>
              <a:cs typeface="Arial"/>
            </a:endParaRPr>
          </a:p>
          <a:p>
            <a:pPr marL="584200" marR="22225" indent="-514350">
              <a:lnSpc>
                <a:spcPct val="80000"/>
              </a:lnSpc>
              <a:spcBef>
                <a:spcPts val="530"/>
              </a:spcBef>
              <a:tabLst>
                <a:tab pos="583565" algn="l"/>
                <a:tab pos="3291204" algn="l"/>
              </a:tabLst>
            </a:pPr>
            <a:r>
              <a:rPr sz="2200" spc="-5" dirty="0">
                <a:latin typeface="Arial"/>
                <a:cs typeface="Arial"/>
              </a:rPr>
              <a:t>3.	</a:t>
            </a:r>
            <a:r>
              <a:rPr sz="2200" spc="-20" dirty="0">
                <a:latin typeface="Arial"/>
                <a:cs typeface="Arial"/>
              </a:rPr>
              <a:t>Trưởng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bộ phận </a:t>
            </a:r>
            <a:r>
              <a:rPr sz="2200" dirty="0">
                <a:latin typeface="Arial"/>
                <a:cs typeface="Arial"/>
              </a:rPr>
              <a:t>và chủ </a:t>
            </a:r>
            <a:r>
              <a:rPr sz="2200" spc="-5" dirty="0">
                <a:latin typeface="Arial"/>
                <a:cs typeface="Arial"/>
              </a:rPr>
              <a:t>nhân </a:t>
            </a:r>
            <a:r>
              <a:rPr sz="2200" dirty="0">
                <a:latin typeface="Arial"/>
                <a:cs typeface="Arial"/>
              </a:rPr>
              <a:t>của các tài sản TT cần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phát</a:t>
            </a:r>
            <a:r>
              <a:rPr sz="2200" dirty="0">
                <a:latin typeface="Arial"/>
                <a:cs typeface="Arial"/>
              </a:rPr>
              <a:t> triển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thực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	các </a:t>
            </a:r>
            <a:r>
              <a:rPr sz="2200" spc="-5" dirty="0">
                <a:latin typeface="Arial"/>
                <a:cs typeface="Arial"/>
              </a:rPr>
              <a:t>thủ </a:t>
            </a:r>
            <a:r>
              <a:rPr sz="2200" dirty="0">
                <a:latin typeface="Arial"/>
                <a:cs typeface="Arial"/>
              </a:rPr>
              <a:t>tục</a:t>
            </a:r>
            <a:r>
              <a:rPr sz="2200" spc="-5" dirty="0">
                <a:latin typeface="Arial"/>
                <a:cs typeface="Arial"/>
              </a:rPr>
              <a:t> an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toàn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bảo </a:t>
            </a:r>
            <a:r>
              <a:rPr sz="2200" dirty="0">
                <a:latin typeface="Arial"/>
                <a:cs typeface="Arial"/>
              </a:rPr>
              <a:t>vệ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tài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sản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TT.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Ở</a:t>
            </a:r>
            <a:r>
              <a:rPr sz="2200" spc="-5" dirty="0">
                <a:latin typeface="Arial"/>
                <a:cs typeface="Arial"/>
              </a:rPr>
              <a:t> đây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phải</a:t>
            </a:r>
            <a:r>
              <a:rPr sz="2200" dirty="0">
                <a:latin typeface="Arial"/>
                <a:cs typeface="Arial"/>
              </a:rPr>
              <a:t> có </a:t>
            </a:r>
            <a:r>
              <a:rPr sz="2200" spc="-5" dirty="0">
                <a:latin typeface="Arial"/>
                <a:cs typeface="Arial"/>
              </a:rPr>
              <a:t>dự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phân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bổ nguồn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tài chính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5" dirty="0">
                <a:latin typeface="Arial"/>
                <a:cs typeface="Arial"/>
              </a:rPr>
              <a:t> nguồn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nhân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lực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dirty="0">
                <a:latin typeface="Arial"/>
                <a:cs typeface="Arial"/>
              </a:rPr>
              <a:t> thực thi các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thủ tục </a:t>
            </a:r>
            <a:r>
              <a:rPr sz="2200" spc="-5" dirty="0">
                <a:latin typeface="Arial"/>
                <a:cs typeface="Arial"/>
              </a:rPr>
              <a:t>an </a:t>
            </a:r>
            <a:r>
              <a:rPr sz="2200" dirty="0">
                <a:latin typeface="Arial"/>
                <a:cs typeface="Arial"/>
              </a:rPr>
              <a:t>toàn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TT.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6951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Quản</a:t>
            </a:r>
            <a:r>
              <a:rPr sz="4400" spc="-15" dirty="0"/>
              <a:t> </a:t>
            </a:r>
            <a:r>
              <a:rPr sz="4400" spc="-5" dirty="0"/>
              <a:t>trị rủi</a:t>
            </a:r>
            <a:r>
              <a:rPr sz="4400" spc="-15" dirty="0"/>
              <a:t> </a:t>
            </a:r>
            <a:r>
              <a:rPr sz="4400" spc="-30" dirty="0"/>
              <a:t>ro</a:t>
            </a:r>
            <a:r>
              <a:rPr sz="4400" spc="-5" dirty="0"/>
              <a:t> thông tin</a:t>
            </a:r>
            <a:r>
              <a:rPr sz="4400" spc="-10" dirty="0"/>
              <a:t> </a:t>
            </a:r>
            <a:r>
              <a:rPr sz="4400" dirty="0"/>
              <a:t>(tiếp)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915275" cy="45065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000" spc="-5" dirty="0">
                <a:latin typeface="Arial"/>
                <a:cs typeface="Arial"/>
              </a:rPr>
              <a:t>Cácchiến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lược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giảm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nhẹ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rủi</a:t>
            </a:r>
            <a:r>
              <a:rPr sz="3000" spc="-5" dirty="0">
                <a:latin typeface="Arial"/>
                <a:cs typeface="Arial"/>
              </a:rPr>
              <a:t> ro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thông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tin:</a:t>
            </a:r>
            <a:endParaRPr sz="3000">
              <a:latin typeface="Arial"/>
              <a:cs typeface="Arial"/>
            </a:endParaRPr>
          </a:p>
          <a:p>
            <a:pPr marL="584200" marR="5080" indent="-514350">
              <a:lnSpc>
                <a:spcPts val="3240"/>
              </a:lnSpc>
              <a:spcBef>
                <a:spcPts val="765"/>
              </a:spcBef>
              <a:tabLst>
                <a:tab pos="5835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i="1" spc="-5" dirty="0">
                <a:latin typeface="Arial"/>
                <a:cs typeface="Arial"/>
              </a:rPr>
              <a:t>Chấp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nhận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rủi</a:t>
            </a:r>
            <a:r>
              <a:rPr sz="3000" i="1" spc="-1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ro</a:t>
            </a:r>
            <a:r>
              <a:rPr sz="3000" dirty="0">
                <a:latin typeface="Arial"/>
                <a:cs typeface="Arial"/>
              </a:rPr>
              <a:t>: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chấp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nhận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rủi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ro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tiềm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năng, </a:t>
            </a:r>
            <a:r>
              <a:rPr sz="3000" dirty="0">
                <a:latin typeface="Arial"/>
                <a:cs typeface="Arial"/>
              </a:rPr>
              <a:t>tiếp tục </a:t>
            </a:r>
            <a:r>
              <a:rPr sz="3000" spc="-5" dirty="0">
                <a:latin typeface="Arial"/>
                <a:cs typeface="Arial"/>
              </a:rPr>
              <a:t>hoạt động </a:t>
            </a:r>
            <a:r>
              <a:rPr sz="3000" spc="-10" dirty="0">
                <a:latin typeface="Arial"/>
                <a:cs typeface="Arial"/>
              </a:rPr>
              <a:t>nghiệp </a:t>
            </a:r>
            <a:r>
              <a:rPr sz="3000" dirty="0">
                <a:latin typeface="Arial"/>
                <a:cs typeface="Arial"/>
              </a:rPr>
              <a:t>vụ mà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không </a:t>
            </a:r>
            <a:r>
              <a:rPr sz="3000" spc="-10" dirty="0">
                <a:latin typeface="Arial"/>
                <a:cs typeface="Arial"/>
              </a:rPr>
              <a:t>dùng biện </a:t>
            </a:r>
            <a:r>
              <a:rPr sz="3000" spc="-5" dirty="0">
                <a:latin typeface="Arial"/>
                <a:cs typeface="Arial"/>
              </a:rPr>
              <a:t>pháp </a:t>
            </a:r>
            <a:r>
              <a:rPr sz="3000" spc="-10" dirty="0">
                <a:latin typeface="Arial"/>
                <a:cs typeface="Arial"/>
              </a:rPr>
              <a:t>bảo </a:t>
            </a:r>
            <a:r>
              <a:rPr sz="3000" dirty="0">
                <a:latin typeface="Arial"/>
                <a:cs typeface="Arial"/>
              </a:rPr>
              <a:t>vệ </a:t>
            </a:r>
            <a:r>
              <a:rPr sz="3000" spc="-5" dirty="0">
                <a:latin typeface="Arial"/>
                <a:cs typeface="Arial"/>
              </a:rPr>
              <a:t>nào, </a:t>
            </a:r>
            <a:r>
              <a:rPr sz="3000" dirty="0">
                <a:latin typeface="Arial"/>
                <a:cs typeface="Arial"/>
              </a:rPr>
              <a:t>chấp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nhận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thiệt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hại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xảy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ra.</a:t>
            </a:r>
            <a:endParaRPr sz="3000">
              <a:latin typeface="Arial"/>
              <a:cs typeface="Arial"/>
            </a:endParaRPr>
          </a:p>
          <a:p>
            <a:pPr marL="584200" marR="284480" indent="-514350">
              <a:lnSpc>
                <a:spcPts val="3240"/>
              </a:lnSpc>
              <a:spcBef>
                <a:spcPts val="725"/>
              </a:spcBef>
              <a:tabLst>
                <a:tab pos="5835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i="1" dirty="0">
                <a:latin typeface="Arial"/>
                <a:cs typeface="Arial"/>
              </a:rPr>
              <a:t>Giảm</a:t>
            </a:r>
            <a:r>
              <a:rPr sz="3000" i="1" spc="-10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nhẹ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rủi</a:t>
            </a:r>
            <a:r>
              <a:rPr sz="3000" i="1" spc="-1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ro:</a:t>
            </a:r>
            <a:r>
              <a:rPr sz="3000" i="1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giới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hạn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rủi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bằng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cách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triển khai các </a:t>
            </a:r>
            <a:r>
              <a:rPr sz="3000" spc="-5" dirty="0">
                <a:latin typeface="Arial"/>
                <a:cs typeface="Arial"/>
              </a:rPr>
              <a:t>biện pháp bảo </a:t>
            </a:r>
            <a:r>
              <a:rPr sz="3000" dirty="0">
                <a:latin typeface="Arial"/>
                <a:cs typeface="Arial"/>
              </a:rPr>
              <a:t>vệ </a:t>
            </a:r>
            <a:r>
              <a:rPr sz="3000" spc="-5" dirty="0">
                <a:latin typeface="Arial"/>
                <a:cs typeface="Arial"/>
              </a:rPr>
              <a:t>để giảm </a:t>
            </a:r>
            <a:r>
              <a:rPr sz="3000" dirty="0">
                <a:latin typeface="Arial"/>
                <a:cs typeface="Arial"/>
              </a:rPr>
              <a:t> thiểu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hiệu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ứng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của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mối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dọa.</a:t>
            </a:r>
            <a:endParaRPr sz="3000">
              <a:latin typeface="Arial"/>
              <a:cs typeface="Arial"/>
            </a:endParaRPr>
          </a:p>
          <a:p>
            <a:pPr marL="584200" marR="45085" indent="-514350">
              <a:lnSpc>
                <a:spcPts val="3240"/>
              </a:lnSpc>
              <a:spcBef>
                <a:spcPts val="720"/>
              </a:spcBef>
              <a:tabLst>
                <a:tab pos="5835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i="1" spc="-5" dirty="0">
                <a:latin typeface="Arial"/>
                <a:cs typeface="Arial"/>
              </a:rPr>
              <a:t>Chuyển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giao</a:t>
            </a:r>
            <a:r>
              <a:rPr sz="3000" i="1" spc="-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rủi</a:t>
            </a:r>
            <a:r>
              <a:rPr sz="3000" i="1" spc="-2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ro</a:t>
            </a:r>
            <a:r>
              <a:rPr sz="3000" dirty="0">
                <a:latin typeface="Arial"/>
                <a:cs typeface="Arial"/>
              </a:rPr>
              <a:t>: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sẻ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rủi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bằng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cách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mua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bảo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hiểm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rủi ro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thông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 mức </a:t>
            </a:r>
            <a:r>
              <a:rPr dirty="0"/>
              <a:t>kiểm </a:t>
            </a:r>
            <a:r>
              <a:rPr spc="-15" dirty="0"/>
              <a:t>soát </a:t>
            </a:r>
            <a:r>
              <a:rPr dirty="0"/>
              <a:t>hệ </a:t>
            </a:r>
            <a:r>
              <a:rPr spc="-5" dirty="0"/>
              <a:t>thống </a:t>
            </a:r>
            <a:r>
              <a:rPr dirty="0"/>
              <a:t>thông </a:t>
            </a:r>
            <a:r>
              <a:rPr spc="-890" dirty="0"/>
              <a:t> </a:t>
            </a:r>
            <a:r>
              <a:rPr dirty="0"/>
              <a:t>tin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839709" cy="44215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295275" indent="-342900">
              <a:lnSpc>
                <a:spcPts val="211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Kiểm soát TT </a:t>
            </a:r>
            <a:r>
              <a:rPr sz="2200" spc="-5" dirty="0">
                <a:latin typeface="Arial"/>
                <a:cs typeface="Arial"/>
              </a:rPr>
              <a:t>được hiểu là việc </a:t>
            </a:r>
            <a:r>
              <a:rPr sz="2200" dirty="0">
                <a:latin typeface="Arial"/>
                <a:cs typeface="Arial"/>
              </a:rPr>
              <a:t>kết </a:t>
            </a:r>
            <a:r>
              <a:rPr sz="2200" spc="-5" dirty="0">
                <a:latin typeface="Arial"/>
                <a:cs typeface="Arial"/>
              </a:rPr>
              <a:t>hợp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biện pháp </a:t>
            </a:r>
            <a:r>
              <a:rPr sz="2200" dirty="0">
                <a:latin typeface="Arial"/>
                <a:cs typeface="Arial"/>
              </a:rPr>
              <a:t>thủ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tự </a:t>
            </a:r>
            <a:r>
              <a:rPr sz="2200" spc="-5" dirty="0">
                <a:latin typeface="Arial"/>
                <a:cs typeface="Arial"/>
              </a:rPr>
              <a:t>động hóa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đảm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bảo an</a:t>
            </a:r>
            <a:r>
              <a:rPr sz="2200" dirty="0">
                <a:latin typeface="Arial"/>
                <a:cs typeface="Arial"/>
              </a:rPr>
              <a:t> toàn và khả </a:t>
            </a:r>
            <a:r>
              <a:rPr sz="2200" spc="-5" dirty="0">
                <a:latin typeface="Arial"/>
                <a:cs typeface="Arial"/>
              </a:rPr>
              <a:t>năng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hoạt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dirty="0">
                <a:latin typeface="Arial"/>
                <a:cs typeface="Arial"/>
              </a:rPr>
              <a:t> tốt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 </a:t>
            </a:r>
            <a:r>
              <a:rPr sz="2200" spc="-55" dirty="0">
                <a:latin typeface="Arial"/>
                <a:cs typeface="Arial"/>
              </a:rPr>
              <a:t>HTTT.</a:t>
            </a:r>
            <a:endParaRPr sz="2200">
              <a:latin typeface="Arial"/>
              <a:cs typeface="Arial"/>
            </a:endParaRPr>
          </a:p>
          <a:p>
            <a:pPr marL="355600" marR="96520" indent="-342900">
              <a:lnSpc>
                <a:spcPct val="8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Vấn</a:t>
            </a:r>
            <a:r>
              <a:rPr sz="2200" spc="-5" dirty="0">
                <a:latin typeface="Arial"/>
                <a:cs typeface="Arial"/>
              </a:rPr>
              <a:t> đề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kiểm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soát</a:t>
            </a:r>
            <a:r>
              <a:rPr sz="2200" spc="-5" dirty="0">
                <a:latin typeface="Arial"/>
                <a:cs typeface="Arial"/>
              </a:rPr>
              <a:t> phải được đặt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 </a:t>
            </a:r>
            <a:r>
              <a:rPr sz="2200" spc="-5" dirty="0">
                <a:latin typeface="Arial"/>
                <a:cs typeface="Arial"/>
              </a:rPr>
              <a:t>càng</a:t>
            </a:r>
            <a:r>
              <a:rPr sz="2200" dirty="0">
                <a:latin typeface="Arial"/>
                <a:cs typeface="Arial"/>
              </a:rPr>
              <a:t> sớm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càng</a:t>
            </a:r>
            <a:r>
              <a:rPr sz="2200" dirty="0">
                <a:latin typeface="Arial"/>
                <a:cs typeface="Arial"/>
              </a:rPr>
              <a:t> tốt,</a:t>
            </a:r>
            <a:r>
              <a:rPr sz="2200" spc="-5" dirty="0">
                <a:latin typeface="Arial"/>
                <a:cs typeface="Arial"/>
              </a:rPr>
              <a:t> phải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tích </a:t>
            </a:r>
            <a:r>
              <a:rPr sz="2200" spc="-5" dirty="0">
                <a:latin typeface="Arial"/>
                <a:cs typeface="Arial"/>
              </a:rPr>
              <a:t>hợp </a:t>
            </a:r>
            <a:r>
              <a:rPr sz="2200" dirty="0">
                <a:latin typeface="Arial"/>
                <a:cs typeface="Arial"/>
              </a:rPr>
              <a:t>vào giai </a:t>
            </a:r>
            <a:r>
              <a:rPr sz="2200" spc="-5" dirty="0">
                <a:latin typeface="Arial"/>
                <a:cs typeface="Arial"/>
              </a:rPr>
              <a:t>đoạn thiết </a:t>
            </a:r>
            <a:r>
              <a:rPr sz="2200" dirty="0">
                <a:latin typeface="Arial"/>
                <a:cs typeface="Arial"/>
              </a:rPr>
              <a:t>kế và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duy trì trong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suốt</a:t>
            </a:r>
            <a:r>
              <a:rPr sz="2200" spc="-5" dirty="0">
                <a:latin typeface="Arial"/>
                <a:cs typeface="Arial"/>
              </a:rPr>
              <a:t> đời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hữu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dụng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HT.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Các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HTTT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kiểm soát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ở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hai </a:t>
            </a:r>
            <a:r>
              <a:rPr sz="2200" dirty="0">
                <a:latin typeface="Arial"/>
                <a:cs typeface="Arial"/>
              </a:rPr>
              <a:t>mức</a:t>
            </a:r>
            <a:r>
              <a:rPr sz="2200" spc="-5" dirty="0">
                <a:latin typeface="Arial"/>
                <a:cs typeface="Arial"/>
              </a:rPr>
              <a:t> độ:</a:t>
            </a:r>
            <a:endParaRPr sz="2200">
              <a:latin typeface="Arial"/>
              <a:cs typeface="Arial"/>
            </a:endParaRPr>
          </a:p>
          <a:p>
            <a:pPr marL="755650" marR="5080" indent="-285750">
              <a:lnSpc>
                <a:spcPts val="1920"/>
              </a:lnSpc>
              <a:spcBef>
                <a:spcPts val="465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Kiểm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soát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thể: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tập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trung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việc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kiểm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soát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chung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về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thiết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kế,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 toàn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sử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dụng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 chương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trình,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 toàn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tệp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dữ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liệu </a:t>
            </a:r>
            <a:r>
              <a:rPr sz="2000" spc="-5" dirty="0">
                <a:latin typeface="Arial"/>
                <a:cs typeface="Arial"/>
              </a:rPr>
              <a:t> trên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phạm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 toàn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không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phụ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thuộc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một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ứng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dụng </a:t>
            </a:r>
            <a:r>
              <a:rPr sz="2000" spc="-5" dirty="0">
                <a:latin typeface="Arial"/>
                <a:cs typeface="Arial"/>
              </a:rPr>
              <a:t> cụ thể. Các biện pháp kiểm soát tổng thể được áp dụng cho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mọi ứng dụng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học </a:t>
            </a:r>
            <a:r>
              <a:rPr sz="2000" spc="-10" dirty="0">
                <a:latin typeface="Arial"/>
                <a:cs typeface="Arial"/>
              </a:rPr>
              <a:t>hóa,</a:t>
            </a:r>
            <a:r>
              <a:rPr sz="2000" spc="-5" dirty="0">
                <a:latin typeface="Arial"/>
                <a:cs typeface="Arial"/>
              </a:rPr>
              <a:t> không chỉ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gồm các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phần</a:t>
            </a:r>
            <a:r>
              <a:rPr sz="2000" spc="-5" dirty="0">
                <a:latin typeface="Arial"/>
                <a:cs typeface="Arial"/>
              </a:rPr>
              <a:t> mềm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HT mà còn cả các quy trình thủ công nhằm thiết lập một môi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trường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kiểm soát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tổng thể.</a:t>
            </a:r>
            <a:endParaRPr sz="2000">
              <a:latin typeface="Arial"/>
              <a:cs typeface="Arial"/>
            </a:endParaRPr>
          </a:p>
          <a:p>
            <a:pPr marL="755650" marR="117475" indent="-285750">
              <a:lnSpc>
                <a:spcPts val="192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Kiểm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soát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ứng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dụng: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tập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trung vào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việc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kiểm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soát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chuyên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biệt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một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ứng dụng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cụ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thể.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Một</a:t>
            </a:r>
            <a:r>
              <a:rPr spc="-10" dirty="0"/>
              <a:t> </a:t>
            </a:r>
            <a:r>
              <a:rPr dirty="0"/>
              <a:t>số</a:t>
            </a:r>
            <a:r>
              <a:rPr spc="-15" dirty="0"/>
              <a:t> </a:t>
            </a:r>
            <a:r>
              <a:rPr spc="-20" dirty="0"/>
              <a:t>vấn</a:t>
            </a:r>
            <a:r>
              <a:rPr spc="-25" dirty="0"/>
              <a:t>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liên</a:t>
            </a:r>
            <a:r>
              <a:rPr spc="-5" dirty="0"/>
              <a:t> </a:t>
            </a:r>
            <a:r>
              <a:rPr dirty="0"/>
              <a:t>quan</a:t>
            </a:r>
            <a:r>
              <a:rPr spc="-25" dirty="0"/>
              <a:t> </a:t>
            </a:r>
            <a:r>
              <a:rPr spc="-5" dirty="0">
                <a:latin typeface="Times New Roman"/>
                <a:cs typeface="Times New Roman"/>
              </a:rPr>
              <a:t>đến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quản</a:t>
            </a:r>
            <a:r>
              <a:rPr spc="-10" dirty="0"/>
              <a:t> </a:t>
            </a:r>
            <a:r>
              <a:rPr dirty="0"/>
              <a:t>trị </a:t>
            </a:r>
            <a:r>
              <a:rPr spc="-890" dirty="0"/>
              <a:t> </a:t>
            </a:r>
            <a:r>
              <a:rPr dirty="0"/>
              <a:t>nguồn</a:t>
            </a:r>
            <a:r>
              <a:rPr spc="-5" dirty="0"/>
              <a:t> </a:t>
            </a:r>
            <a:r>
              <a:rPr dirty="0"/>
              <a:t>lực</a:t>
            </a:r>
            <a:r>
              <a:rPr spc="-20" dirty="0"/>
              <a:t> </a:t>
            </a:r>
            <a:r>
              <a:rPr dirty="0"/>
              <a:t>thông</a:t>
            </a:r>
            <a:r>
              <a:rPr spc="-5" dirty="0"/>
              <a:t> </a:t>
            </a:r>
            <a:r>
              <a:rPr dirty="0"/>
              <a:t>tin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568565" cy="363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10" dirty="0">
                <a:latin typeface="Arial"/>
                <a:cs typeface="Arial"/>
              </a:rPr>
              <a:t>Nguồn lực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phải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được quản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lý để</a:t>
            </a:r>
            <a:r>
              <a:rPr sz="3200" spc="-10" dirty="0">
                <a:latin typeface="Arial"/>
                <a:cs typeface="Arial"/>
              </a:rPr>
              <a:t> đáp </a:t>
            </a:r>
            <a:r>
              <a:rPr sz="3200" spc="-869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ứng </a:t>
            </a:r>
            <a:r>
              <a:rPr sz="3200" spc="-10" dirty="0">
                <a:latin typeface="Arial"/>
                <a:cs typeface="Arial"/>
              </a:rPr>
              <a:t>tốt </a:t>
            </a:r>
            <a:r>
              <a:rPr sz="3200" spc="-5" dirty="0">
                <a:latin typeface="Arial"/>
                <a:cs typeface="Arial"/>
              </a:rPr>
              <a:t>nhất đối với </a:t>
            </a:r>
            <a:r>
              <a:rPr sz="3200" spc="-10" dirty="0">
                <a:latin typeface="Arial"/>
                <a:cs typeface="Arial"/>
              </a:rPr>
              <a:t>những </a:t>
            </a:r>
            <a:r>
              <a:rPr sz="3200" spc="-5" dirty="0">
                <a:latin typeface="Arial"/>
                <a:cs typeface="Arial"/>
              </a:rPr>
              <a:t>thách thức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 môi trường KD </a:t>
            </a:r>
            <a:r>
              <a:rPr sz="3200" dirty="0">
                <a:latin typeface="Arial"/>
                <a:cs typeface="Arial"/>
              </a:rPr>
              <a:t>và </a:t>
            </a:r>
            <a:r>
              <a:rPr sz="3200" spc="-5" dirty="0">
                <a:latin typeface="Arial"/>
                <a:cs typeface="Arial"/>
              </a:rPr>
              <a:t>công </a:t>
            </a:r>
            <a:r>
              <a:rPr sz="3200" spc="-10" dirty="0">
                <a:latin typeface="Arial"/>
                <a:cs typeface="Arial"/>
              </a:rPr>
              <a:t>nghệ hiện </a:t>
            </a:r>
            <a:r>
              <a:rPr sz="3200" spc="-5" dirty="0">
                <a:latin typeface="Arial"/>
                <a:cs typeface="Arial"/>
              </a:rPr>
              <a:t> nay: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Năng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lực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nhiều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HTTT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quản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lý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yếu</a:t>
            </a:r>
            <a:endParaRPr sz="3200" dirty="0">
              <a:latin typeface="Arial"/>
              <a:cs typeface="Arial"/>
            </a:endParaRPr>
          </a:p>
          <a:p>
            <a:pPr marL="355600" marR="2159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Quản trị </a:t>
            </a:r>
            <a:r>
              <a:rPr sz="3200" spc="-10" dirty="0">
                <a:latin typeface="Arial"/>
                <a:cs typeface="Arial"/>
              </a:rPr>
              <a:t>nguồn </a:t>
            </a:r>
            <a:r>
              <a:rPr sz="3200" spc="-5" dirty="0">
                <a:latin typeface="Arial"/>
                <a:cs typeface="Arial"/>
              </a:rPr>
              <a:t>lực thông tin phải </a:t>
            </a:r>
            <a:r>
              <a:rPr sz="3200" spc="-10" dirty="0">
                <a:latin typeface="Arial"/>
                <a:cs typeface="Arial"/>
              </a:rPr>
              <a:t>được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phân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cấp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hợp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lý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279907"/>
            <a:ext cx="40043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Kiểm</a:t>
            </a:r>
            <a:r>
              <a:rPr spc="-20" dirty="0"/>
              <a:t> </a:t>
            </a:r>
            <a:r>
              <a:rPr spc="-15" dirty="0"/>
              <a:t>soát</a:t>
            </a:r>
            <a:r>
              <a:rPr spc="-20" dirty="0"/>
              <a:t> </a:t>
            </a:r>
            <a:r>
              <a:rPr spc="-15" dirty="0"/>
              <a:t>tổng</a:t>
            </a:r>
            <a:r>
              <a:rPr spc="-20" dirty="0"/>
              <a:t> </a:t>
            </a:r>
            <a:r>
              <a:rPr dirty="0"/>
              <a:t>thể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191514"/>
            <a:ext cx="7888605" cy="407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Bảo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đảm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sự</a:t>
            </a:r>
            <a:r>
              <a:rPr sz="1800" spc="-5" dirty="0">
                <a:latin typeface="Arial"/>
                <a:cs typeface="Arial"/>
              </a:rPr>
              <a:t> hoạt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động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-5" dirty="0">
                <a:latin typeface="Arial"/>
                <a:cs typeface="Arial"/>
              </a:rPr>
              <a:t>hiệu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quả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5" dirty="0">
                <a:latin typeface="Arial"/>
                <a:cs typeface="Arial"/>
              </a:rPr>
              <a:t> quy trình </a:t>
            </a:r>
            <a:r>
              <a:rPr sz="1800" dirty="0">
                <a:latin typeface="Arial"/>
                <a:cs typeface="Arial"/>
              </a:rPr>
              <a:t>tự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động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hóa,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gồm:</a:t>
            </a:r>
            <a:endParaRPr sz="1800">
              <a:latin typeface="Arial"/>
              <a:cs typeface="Arial"/>
            </a:endParaRPr>
          </a:p>
          <a:p>
            <a:pPr marL="355600" marR="60325" indent="-342900">
              <a:lnSpc>
                <a:spcPct val="80000"/>
              </a:lnSpc>
              <a:spcBef>
                <a:spcPts val="430"/>
              </a:spcBef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i="1" dirty="0">
                <a:latin typeface="Arial"/>
                <a:cs typeface="Arial"/>
              </a:rPr>
              <a:t>Kiểm soát </a:t>
            </a:r>
            <a:r>
              <a:rPr sz="1800" i="1" spc="-5" dirty="0">
                <a:latin typeface="Arial"/>
                <a:cs typeface="Arial"/>
              </a:rPr>
              <a:t>quá </a:t>
            </a:r>
            <a:r>
              <a:rPr sz="1800" i="1" dirty="0">
                <a:latin typeface="Arial"/>
                <a:cs typeface="Arial"/>
              </a:rPr>
              <a:t>trình </a:t>
            </a:r>
            <a:r>
              <a:rPr sz="1800" i="1" spc="-5" dirty="0">
                <a:latin typeface="Arial"/>
                <a:cs typeface="Arial"/>
              </a:rPr>
              <a:t>triển </a:t>
            </a:r>
            <a:r>
              <a:rPr sz="1800" i="1" dirty="0">
                <a:latin typeface="Arial"/>
                <a:cs typeface="Arial"/>
              </a:rPr>
              <a:t>khai </a:t>
            </a:r>
            <a:r>
              <a:rPr sz="1800" i="1" spc="-50" dirty="0">
                <a:latin typeface="Arial"/>
                <a:cs typeface="Arial"/>
              </a:rPr>
              <a:t>HT: </a:t>
            </a:r>
            <a:r>
              <a:rPr sz="1800" dirty="0">
                <a:latin typeface="Arial"/>
                <a:cs typeface="Arial"/>
              </a:rPr>
              <a:t>kiểm soát, đánh </a:t>
            </a:r>
            <a:r>
              <a:rPr sz="1800" spc="-5" dirty="0">
                <a:latin typeface="Arial"/>
                <a:cs typeface="Arial"/>
              </a:rPr>
              <a:t>giá </a:t>
            </a:r>
            <a:r>
              <a:rPr sz="1800" dirty="0">
                <a:latin typeface="Arial"/>
                <a:cs typeface="Arial"/>
              </a:rPr>
              <a:t>từng </a:t>
            </a:r>
            <a:r>
              <a:rPr sz="1800" spc="-5" dirty="0">
                <a:latin typeface="Arial"/>
                <a:cs typeface="Arial"/>
              </a:rPr>
              <a:t>giai </a:t>
            </a:r>
            <a:r>
              <a:rPr sz="1800" dirty="0">
                <a:latin typeface="Arial"/>
                <a:cs typeface="Arial"/>
              </a:rPr>
              <a:t>đoạn triển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khai </a:t>
            </a:r>
            <a:r>
              <a:rPr sz="1800" spc="-70" dirty="0">
                <a:latin typeface="Arial"/>
                <a:cs typeface="Arial"/>
              </a:rPr>
              <a:t>HT,</a:t>
            </a:r>
            <a:r>
              <a:rPr sz="1800" dirty="0">
                <a:latin typeface="Arial"/>
                <a:cs typeface="Arial"/>
              </a:rPr>
              <a:t> đánh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gia </a:t>
            </a:r>
            <a:r>
              <a:rPr sz="1800" dirty="0">
                <a:latin typeface="Arial"/>
                <a:cs typeface="Arial"/>
              </a:rPr>
              <a:t>mức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độ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tham </a:t>
            </a:r>
            <a:r>
              <a:rPr sz="1800" spc="-5" dirty="0">
                <a:latin typeface="Arial"/>
                <a:cs typeface="Arial"/>
              </a:rPr>
              <a:t>gia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người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sử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dụng.</a:t>
            </a:r>
            <a:endParaRPr sz="1800">
              <a:latin typeface="Arial"/>
              <a:cs typeface="Arial"/>
            </a:endParaRPr>
          </a:p>
          <a:p>
            <a:pPr marL="355600" marR="59690" indent="-342900">
              <a:lnSpc>
                <a:spcPct val="80000"/>
              </a:lnSpc>
              <a:spcBef>
                <a:spcPts val="430"/>
              </a:spcBef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i="1" dirty="0">
                <a:latin typeface="Arial"/>
                <a:cs typeface="Arial"/>
              </a:rPr>
              <a:t>Kiểm soát </a:t>
            </a:r>
            <a:r>
              <a:rPr sz="1800" i="1" spc="-5" dirty="0">
                <a:latin typeface="Arial"/>
                <a:cs typeface="Arial"/>
              </a:rPr>
              <a:t>phần mềm</a:t>
            </a:r>
            <a:r>
              <a:rPr sz="1800" spc="-5" dirty="0">
                <a:latin typeface="Arial"/>
                <a:cs typeface="Arial"/>
              </a:rPr>
              <a:t>: giám </a:t>
            </a:r>
            <a:r>
              <a:rPr sz="1800" dirty="0">
                <a:latin typeface="Arial"/>
                <a:cs typeface="Arial"/>
              </a:rPr>
              <a:t>sát việc sử </a:t>
            </a:r>
            <a:r>
              <a:rPr sz="1800" spc="-5" dirty="0">
                <a:latin typeface="Arial"/>
                <a:cs typeface="Arial"/>
              </a:rPr>
              <a:t>dụng phần </a:t>
            </a:r>
            <a:r>
              <a:rPr sz="1800" dirty="0">
                <a:latin typeface="Arial"/>
                <a:cs typeface="Arial"/>
              </a:rPr>
              <a:t>mềm </a:t>
            </a:r>
            <a:r>
              <a:rPr sz="1800" spc="-5" dirty="0">
                <a:latin typeface="Arial"/>
                <a:cs typeface="Arial"/>
              </a:rPr>
              <a:t>HT và ngăn </a:t>
            </a:r>
            <a:r>
              <a:rPr sz="1800" dirty="0">
                <a:latin typeface="Arial"/>
                <a:cs typeface="Arial"/>
              </a:rPr>
              <a:t>chặn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việc sử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dirty="0">
                <a:latin typeface="Arial"/>
                <a:cs typeface="Arial"/>
              </a:rPr>
              <a:t>trái </a:t>
            </a:r>
            <a:r>
              <a:rPr sz="1800" spc="-5" dirty="0">
                <a:latin typeface="Arial"/>
                <a:cs typeface="Arial"/>
              </a:rPr>
              <a:t>phép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phần </a:t>
            </a:r>
            <a:r>
              <a:rPr sz="1800" dirty="0">
                <a:latin typeface="Arial"/>
                <a:cs typeface="Arial"/>
              </a:rPr>
              <a:t>mềm </a:t>
            </a:r>
            <a:r>
              <a:rPr sz="1800" spc="-5" dirty="0">
                <a:latin typeface="Arial"/>
                <a:cs typeface="Arial"/>
              </a:rPr>
              <a:t>HT </a:t>
            </a:r>
            <a:r>
              <a:rPr sz="1800" dirty="0">
                <a:latin typeface="Arial"/>
                <a:cs typeface="Arial"/>
              </a:rPr>
              <a:t>và các </a:t>
            </a:r>
            <a:r>
              <a:rPr sz="1800" spc="-5" dirty="0">
                <a:latin typeface="Arial"/>
                <a:cs typeface="Arial"/>
              </a:rPr>
              <a:t>chương </a:t>
            </a:r>
            <a:r>
              <a:rPr sz="1800" dirty="0">
                <a:latin typeface="Arial"/>
                <a:cs typeface="Arial"/>
              </a:rPr>
              <a:t>trình máy </a:t>
            </a:r>
            <a:r>
              <a:rPr sz="1800" spc="-5" dirty="0">
                <a:latin typeface="Arial"/>
                <a:cs typeface="Arial"/>
              </a:rPr>
              <a:t>tính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khác.</a:t>
            </a:r>
            <a:endParaRPr sz="1800">
              <a:latin typeface="Arial"/>
              <a:cs typeface="Arial"/>
            </a:endParaRPr>
          </a:p>
          <a:p>
            <a:pPr marL="355600" marR="314325" indent="-342900">
              <a:lnSpc>
                <a:spcPct val="80000"/>
              </a:lnSpc>
              <a:spcBef>
                <a:spcPts val="434"/>
              </a:spcBef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i="1" dirty="0">
                <a:latin typeface="Arial"/>
                <a:cs typeface="Arial"/>
              </a:rPr>
              <a:t>Kiểm soát </a:t>
            </a:r>
            <a:r>
              <a:rPr sz="1800" i="1" spc="-5" dirty="0">
                <a:latin typeface="Arial"/>
                <a:cs typeface="Arial"/>
              </a:rPr>
              <a:t>phần cứng: </a:t>
            </a:r>
            <a:r>
              <a:rPr sz="1800" dirty="0">
                <a:latin typeface="Arial"/>
                <a:cs typeface="Arial"/>
              </a:rPr>
              <a:t>chỉ cho </a:t>
            </a:r>
            <a:r>
              <a:rPr sz="1800" spc="-5" dirty="0">
                <a:latin typeface="Arial"/>
                <a:cs typeface="Arial"/>
              </a:rPr>
              <a:t>phép người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-5" dirty="0">
                <a:latin typeface="Arial"/>
                <a:cs typeface="Arial"/>
              </a:rPr>
              <a:t>quyền </a:t>
            </a:r>
            <a:r>
              <a:rPr sz="1800" dirty="0">
                <a:latin typeface="Arial"/>
                <a:cs typeface="Arial"/>
              </a:rPr>
              <a:t>mới được sử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phần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cứng,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tránh </a:t>
            </a:r>
            <a:r>
              <a:rPr sz="1800" spc="-5" dirty="0">
                <a:latin typeface="Arial"/>
                <a:cs typeface="Arial"/>
              </a:rPr>
              <a:t>hiểm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họa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cháy,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ẩm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mốc</a:t>
            </a:r>
            <a:r>
              <a:rPr sz="1800" spc="-5" dirty="0">
                <a:latin typeface="Arial"/>
                <a:cs typeface="Arial"/>
              </a:rPr>
              <a:t> hoặc nhiệt </a:t>
            </a:r>
            <a:r>
              <a:rPr sz="1800" dirty="0">
                <a:latin typeface="Arial"/>
                <a:cs typeface="Arial"/>
              </a:rPr>
              <a:t>độ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quá</a:t>
            </a:r>
            <a:r>
              <a:rPr sz="1800" dirty="0">
                <a:latin typeface="Arial"/>
                <a:cs typeface="Arial"/>
              </a:rPr>
              <a:t> cao.</a:t>
            </a:r>
            <a:endParaRPr sz="1800">
              <a:latin typeface="Arial"/>
              <a:cs typeface="Arial"/>
            </a:endParaRPr>
          </a:p>
          <a:p>
            <a:pPr marL="355600" marR="369570" indent="-342900">
              <a:lnSpc>
                <a:spcPct val="80000"/>
              </a:lnSpc>
              <a:spcBef>
                <a:spcPts val="430"/>
              </a:spcBef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i="1" dirty="0">
                <a:latin typeface="Arial"/>
                <a:cs typeface="Arial"/>
              </a:rPr>
              <a:t>Kiểm soát </a:t>
            </a:r>
            <a:r>
              <a:rPr sz="1800" i="1" spc="-5" dirty="0">
                <a:latin typeface="Arial"/>
                <a:cs typeface="Arial"/>
              </a:rPr>
              <a:t>an </a:t>
            </a:r>
            <a:r>
              <a:rPr sz="1800" i="1" dirty="0">
                <a:latin typeface="Arial"/>
                <a:cs typeface="Arial"/>
              </a:rPr>
              <a:t>toàn </a:t>
            </a:r>
            <a:r>
              <a:rPr sz="1800" i="1" spc="-5" dirty="0">
                <a:latin typeface="Arial"/>
                <a:cs typeface="Arial"/>
              </a:rPr>
              <a:t>dữ </a:t>
            </a:r>
            <a:r>
              <a:rPr sz="1800" i="1" dirty="0">
                <a:latin typeface="Arial"/>
                <a:cs typeface="Arial"/>
              </a:rPr>
              <a:t>liệ</a:t>
            </a:r>
            <a:r>
              <a:rPr sz="1800" dirty="0">
                <a:latin typeface="Arial"/>
                <a:cs typeface="Arial"/>
              </a:rPr>
              <a:t>u: đảm </a:t>
            </a:r>
            <a:r>
              <a:rPr sz="1800" spc="-5" dirty="0">
                <a:latin typeface="Arial"/>
                <a:cs typeface="Arial"/>
              </a:rPr>
              <a:t>bảo </a:t>
            </a:r>
            <a:r>
              <a:rPr sz="1800" dirty="0">
                <a:latin typeface="Arial"/>
                <a:cs typeface="Arial"/>
              </a:rPr>
              <a:t>các tệp </a:t>
            </a:r>
            <a:r>
              <a:rPr sz="1800" spc="-5" dirty="0">
                <a:latin typeface="Arial"/>
                <a:cs typeface="Arial"/>
              </a:rPr>
              <a:t>dữ liẹu nghiệp </a:t>
            </a:r>
            <a:r>
              <a:rPr sz="1800" dirty="0">
                <a:latin typeface="Arial"/>
                <a:cs typeface="Arial"/>
              </a:rPr>
              <a:t>vụ không </a:t>
            </a:r>
            <a:r>
              <a:rPr sz="1800" spc="-5" dirty="0">
                <a:latin typeface="Arial"/>
                <a:cs typeface="Arial"/>
              </a:rPr>
              <a:t>bị </a:t>
            </a:r>
            <a:r>
              <a:rPr sz="1800" spc="-4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cập trái </a:t>
            </a:r>
            <a:r>
              <a:rPr sz="1800" spc="-5" dirty="0">
                <a:latin typeface="Arial"/>
                <a:cs typeface="Arial"/>
              </a:rPr>
              <a:t>phép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và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đúng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sự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phân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ngưừoi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-5" dirty="0">
                <a:latin typeface="Arial"/>
                <a:cs typeface="Arial"/>
              </a:rPr>
              <a:t>dụng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434"/>
              </a:spcBef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i="1" dirty="0">
                <a:latin typeface="Arial"/>
                <a:cs typeface="Arial"/>
              </a:rPr>
              <a:t>Kiểm soát </a:t>
            </a:r>
            <a:r>
              <a:rPr sz="1800" i="1" spc="-5" dirty="0">
                <a:latin typeface="Arial"/>
                <a:cs typeface="Arial"/>
              </a:rPr>
              <a:t>hành chính</a:t>
            </a:r>
            <a:r>
              <a:rPr sz="1800" spc="-5" dirty="0">
                <a:latin typeface="Arial"/>
                <a:cs typeface="Arial"/>
              </a:rPr>
              <a:t>: là những quy </a:t>
            </a:r>
            <a:r>
              <a:rPr sz="1800" dirty="0">
                <a:latin typeface="Arial"/>
                <a:cs typeface="Arial"/>
              </a:rPr>
              <a:t>tắc </a:t>
            </a:r>
            <a:r>
              <a:rPr sz="1800" spc="-5" dirty="0">
                <a:latin typeface="Arial"/>
                <a:cs typeface="Arial"/>
              </a:rPr>
              <a:t>thủ </a:t>
            </a:r>
            <a:r>
              <a:rPr sz="1800" dirty="0">
                <a:latin typeface="Arial"/>
                <a:cs typeface="Arial"/>
              </a:rPr>
              <a:t>tục chính </a:t>
            </a:r>
            <a:r>
              <a:rPr sz="1800" spc="-5" dirty="0">
                <a:latin typeface="Arial"/>
                <a:cs typeface="Arial"/>
              </a:rPr>
              <a:t>thức </a:t>
            </a:r>
            <a:r>
              <a:rPr sz="1800" dirty="0">
                <a:latin typeface="Arial"/>
                <a:cs typeface="Arial"/>
              </a:rPr>
              <a:t>nhằm đảm bảo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sự tuân thủ các </a:t>
            </a:r>
            <a:r>
              <a:rPr sz="1800" spc="-5" dirty="0">
                <a:latin typeface="Arial"/>
                <a:cs typeface="Arial"/>
              </a:rPr>
              <a:t>biện pháp </a:t>
            </a:r>
            <a:r>
              <a:rPr sz="1800" dirty="0">
                <a:latin typeface="Arial"/>
                <a:cs typeface="Arial"/>
              </a:rPr>
              <a:t>kiểm soát </a:t>
            </a:r>
            <a:r>
              <a:rPr sz="1800" spc="-5" dirty="0">
                <a:latin typeface="Arial"/>
                <a:cs typeface="Arial"/>
              </a:rPr>
              <a:t>HT </a:t>
            </a:r>
            <a:r>
              <a:rPr sz="1800" dirty="0">
                <a:latin typeface="Arial"/>
                <a:cs typeface="Arial"/>
              </a:rPr>
              <a:t>ở mức tổng thể và mức </a:t>
            </a:r>
            <a:r>
              <a:rPr sz="1800" spc="-5" dirty="0">
                <a:latin typeface="Arial"/>
                <a:cs typeface="Arial"/>
              </a:rPr>
              <a:t>ứng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dụng.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 </a:t>
            </a:r>
            <a:r>
              <a:rPr sz="1800" spc="-5" dirty="0">
                <a:latin typeface="Arial"/>
                <a:cs typeface="Arial"/>
              </a:rPr>
              <a:t>biện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pháp </a:t>
            </a:r>
            <a:r>
              <a:rPr sz="1800" dirty="0">
                <a:latin typeface="Arial"/>
                <a:cs typeface="Arial"/>
              </a:rPr>
              <a:t>kiểm soát</a:t>
            </a:r>
            <a:r>
              <a:rPr sz="1800" spc="-5" dirty="0">
                <a:latin typeface="Arial"/>
                <a:cs typeface="Arial"/>
              </a:rPr>
              <a:t> hành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chính </a:t>
            </a:r>
            <a:r>
              <a:rPr sz="1800" spc="-5" dirty="0">
                <a:latin typeface="Arial"/>
                <a:cs typeface="Arial"/>
              </a:rPr>
              <a:t>quan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trọng nhất:</a:t>
            </a:r>
            <a:endParaRPr sz="1800">
              <a:latin typeface="Arial"/>
              <a:cs typeface="Arial"/>
            </a:endParaRPr>
          </a:p>
          <a:p>
            <a:pPr marL="755650" marR="118110" indent="-285750">
              <a:lnSpc>
                <a:spcPct val="80000"/>
              </a:lnSpc>
              <a:spcBef>
                <a:spcPts val="365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	Phân chia </a:t>
            </a:r>
            <a:r>
              <a:rPr sz="1500" spc="-5" dirty="0">
                <a:latin typeface="Arial"/>
                <a:cs typeface="Arial"/>
              </a:rPr>
              <a:t>trách nhiệm </a:t>
            </a:r>
            <a:r>
              <a:rPr sz="1500" dirty="0">
                <a:latin typeface="Arial"/>
                <a:cs typeface="Arial"/>
              </a:rPr>
              <a:t>và công việc </a:t>
            </a:r>
            <a:r>
              <a:rPr sz="1500" spc="-5" dirty="0">
                <a:latin typeface="Arial"/>
                <a:cs typeface="Arial"/>
              </a:rPr>
              <a:t>giữa </a:t>
            </a:r>
            <a:r>
              <a:rPr sz="1500" dirty="0">
                <a:latin typeface="Arial"/>
                <a:cs typeface="Arial"/>
              </a:rPr>
              <a:t>các </a:t>
            </a:r>
            <a:r>
              <a:rPr sz="1500" spc="-5" dirty="0">
                <a:latin typeface="Arial"/>
                <a:cs typeface="Arial"/>
              </a:rPr>
              <a:t>thành </a:t>
            </a:r>
            <a:r>
              <a:rPr sz="1500" dirty="0">
                <a:latin typeface="Arial"/>
                <a:cs typeface="Arial"/>
              </a:rPr>
              <a:t>viên </a:t>
            </a:r>
            <a:r>
              <a:rPr sz="1500" spc="-5" dirty="0">
                <a:latin typeface="Arial"/>
                <a:cs typeface="Arial"/>
              </a:rPr>
              <a:t>nhằm tránh </a:t>
            </a:r>
            <a:r>
              <a:rPr sz="1500" dirty="0">
                <a:latin typeface="Arial"/>
                <a:cs typeface="Arial"/>
              </a:rPr>
              <a:t>trùng </a:t>
            </a:r>
            <a:r>
              <a:rPr sz="1500" spc="-5" dirty="0">
                <a:latin typeface="Arial"/>
                <a:cs typeface="Arial"/>
              </a:rPr>
              <a:t>lặp </a:t>
            </a:r>
            <a:r>
              <a:rPr sz="1500" dirty="0">
                <a:latin typeface="Arial"/>
                <a:cs typeface="Arial"/>
              </a:rPr>
              <a:t>công </a:t>
            </a:r>
            <a:r>
              <a:rPr sz="1500" spc="-4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việc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và </a:t>
            </a:r>
            <a:r>
              <a:rPr sz="1500" spc="-5" dirty="0">
                <a:latin typeface="Arial"/>
                <a:cs typeface="Arial"/>
              </a:rPr>
              <a:t>giảm </a:t>
            </a:r>
            <a:r>
              <a:rPr sz="1500" dirty="0">
                <a:latin typeface="Arial"/>
                <a:cs typeface="Arial"/>
              </a:rPr>
              <a:t>thiểu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rủi ro.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	</a:t>
            </a:r>
            <a:r>
              <a:rPr sz="1500" spc="-5" dirty="0">
                <a:latin typeface="Arial"/>
                <a:cs typeface="Arial"/>
              </a:rPr>
              <a:t>Ban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hành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các </a:t>
            </a:r>
            <a:r>
              <a:rPr sz="1500" spc="-5" dirty="0">
                <a:latin typeface="Arial"/>
                <a:cs typeface="Arial"/>
              </a:rPr>
              <a:t>văn bản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pháp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quy chính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thức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về </a:t>
            </a:r>
            <a:r>
              <a:rPr sz="1500" spc="-5" dirty="0">
                <a:latin typeface="Arial"/>
                <a:cs typeface="Arial"/>
              </a:rPr>
              <a:t>kiểm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soát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HTTT.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	Giám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sát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các</a:t>
            </a:r>
            <a:r>
              <a:rPr sz="1500" spc="-5" dirty="0">
                <a:latin typeface="Arial"/>
                <a:cs typeface="Arial"/>
              </a:rPr>
              <a:t> đối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tượng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liên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quan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đến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quá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trình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kiểm soát </a:t>
            </a:r>
            <a:r>
              <a:rPr sz="1500" spc="-35" dirty="0">
                <a:latin typeface="Arial"/>
                <a:cs typeface="Arial"/>
              </a:rPr>
              <a:t>HTTT.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5839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Kiểm</a:t>
            </a:r>
            <a:r>
              <a:rPr sz="4400" spc="-15" dirty="0"/>
              <a:t> soát</a:t>
            </a:r>
            <a:r>
              <a:rPr sz="4400" spc="-10" dirty="0"/>
              <a:t> </a:t>
            </a:r>
            <a:r>
              <a:rPr sz="4400" spc="-5" dirty="0"/>
              <a:t>mức</a:t>
            </a:r>
            <a:r>
              <a:rPr sz="4400" spc="-20" dirty="0"/>
              <a:t> </a:t>
            </a:r>
            <a:r>
              <a:rPr sz="4400" dirty="0"/>
              <a:t>ứng </a:t>
            </a:r>
            <a:r>
              <a:rPr sz="4400" spc="-5" dirty="0"/>
              <a:t>dụng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909559" cy="45859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20320">
              <a:lnSpc>
                <a:spcPts val="2110"/>
              </a:lnSpc>
              <a:spcBef>
                <a:spcPts val="610"/>
              </a:spcBef>
            </a:pPr>
            <a:r>
              <a:rPr sz="2200" spc="-5" dirty="0">
                <a:latin typeface="Arial"/>
                <a:cs typeface="Arial"/>
              </a:rPr>
              <a:t>Là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hình</a:t>
            </a:r>
            <a:r>
              <a:rPr sz="2200" dirty="0">
                <a:latin typeface="Arial"/>
                <a:cs typeface="Arial"/>
              </a:rPr>
              <a:t> thức kiểm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soát </a:t>
            </a:r>
            <a:r>
              <a:rPr sz="2200" spc="-5" dirty="0">
                <a:latin typeface="Arial"/>
                <a:cs typeface="Arial"/>
              </a:rPr>
              <a:t>giới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hạn</a:t>
            </a:r>
            <a:r>
              <a:rPr sz="2200" dirty="0">
                <a:latin typeface="Arial"/>
                <a:cs typeface="Arial"/>
              </a:rPr>
              <a:t> trong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phạm</a:t>
            </a:r>
            <a:r>
              <a:rPr sz="2200" dirty="0">
                <a:latin typeface="Arial"/>
                <a:cs typeface="Arial"/>
              </a:rPr>
              <a:t> vi một </a:t>
            </a:r>
            <a:r>
              <a:rPr sz="2200" spc="-5" dirty="0">
                <a:latin typeface="Arial"/>
                <a:cs typeface="Arial"/>
              </a:rPr>
              <a:t>UD,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bao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gồm </a:t>
            </a:r>
            <a:r>
              <a:rPr sz="2200" dirty="0">
                <a:latin typeface="Arial"/>
                <a:cs typeface="Arial"/>
              </a:rPr>
              <a:t>các thủ tục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thủ công và tự</a:t>
            </a:r>
            <a:r>
              <a:rPr sz="2200" spc="-5" dirty="0">
                <a:latin typeface="Arial"/>
                <a:cs typeface="Arial"/>
              </a:rPr>
              <a:t> động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nhằm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đảm</a:t>
            </a:r>
            <a:r>
              <a:rPr sz="2200" dirty="0">
                <a:latin typeface="Arial"/>
                <a:cs typeface="Arial"/>
              </a:rPr>
              <a:t> rằng </a:t>
            </a:r>
            <a:r>
              <a:rPr sz="2200" spc="-5" dirty="0">
                <a:latin typeface="Arial"/>
                <a:cs typeface="Arial"/>
              </a:rPr>
              <a:t>chỉ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những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dữ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liệu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lệ</a:t>
            </a:r>
            <a:r>
              <a:rPr sz="2200" dirty="0">
                <a:latin typeface="Arial"/>
                <a:cs typeface="Arial"/>
              </a:rPr>
              <a:t> mới</a:t>
            </a:r>
            <a:r>
              <a:rPr sz="2200" spc="-5" dirty="0">
                <a:latin typeface="Arial"/>
                <a:cs typeface="Arial"/>
              </a:rPr>
              <a:t> được Ud</a:t>
            </a:r>
            <a:r>
              <a:rPr sz="2200" dirty="0">
                <a:latin typeface="Arial"/>
                <a:cs typeface="Arial"/>
              </a:rPr>
              <a:t> xử 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dirty="0">
                <a:latin typeface="Arial"/>
                <a:cs typeface="Arial"/>
              </a:rPr>
              <a:t> một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cách </a:t>
            </a:r>
            <a:r>
              <a:rPr sz="2200" spc="-5" dirty="0">
                <a:latin typeface="Arial"/>
                <a:cs typeface="Arial"/>
              </a:rPr>
              <a:t>đầy đủ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chính xác. Kiểm soát mức </a:t>
            </a:r>
            <a:r>
              <a:rPr sz="2200" spc="-5" dirty="0">
                <a:latin typeface="Arial"/>
                <a:cs typeface="Arial"/>
              </a:rPr>
              <a:t>Ud </a:t>
            </a:r>
            <a:r>
              <a:rPr sz="2200" dirty="0">
                <a:latin typeface="Arial"/>
                <a:cs typeface="Arial"/>
              </a:rPr>
              <a:t>cần xuyên </a:t>
            </a:r>
            <a:r>
              <a:rPr sz="2200" spc="-5" dirty="0">
                <a:latin typeface="Arial"/>
                <a:cs typeface="Arial"/>
              </a:rPr>
              <a:t>suốt quá </a:t>
            </a:r>
            <a:r>
              <a:rPr sz="2200" dirty="0">
                <a:latin typeface="Arial"/>
                <a:cs typeface="Arial"/>
              </a:rPr>
              <a:t>trình xử </a:t>
            </a:r>
            <a:r>
              <a:rPr sz="2200" spc="-5" dirty="0">
                <a:latin typeface="Arial"/>
                <a:cs typeface="Arial"/>
              </a:rPr>
              <a:t>lý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đuwocj </a:t>
            </a:r>
            <a:r>
              <a:rPr sz="2200" dirty="0">
                <a:latin typeface="Arial"/>
                <a:cs typeface="Arial"/>
              </a:rPr>
              <a:t>chia thành ba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nhóm: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i="1" dirty="0">
                <a:latin typeface="Arial"/>
                <a:cs typeface="Arial"/>
              </a:rPr>
              <a:t>Kiểm soát </a:t>
            </a:r>
            <a:r>
              <a:rPr sz="2200" i="1" spc="-5" dirty="0">
                <a:latin typeface="Arial"/>
                <a:cs typeface="Arial"/>
              </a:rPr>
              <a:t>đầu </a:t>
            </a:r>
            <a:r>
              <a:rPr sz="2200" i="1" dirty="0">
                <a:latin typeface="Arial"/>
                <a:cs typeface="Arial"/>
              </a:rPr>
              <a:t>vào</a:t>
            </a:r>
            <a:r>
              <a:rPr sz="2200" dirty="0">
                <a:latin typeface="Arial"/>
                <a:cs typeface="Arial"/>
              </a:rPr>
              <a:t>: kiểm </a:t>
            </a:r>
            <a:r>
              <a:rPr sz="2200" spc="-5" dirty="0">
                <a:latin typeface="Arial"/>
                <a:cs typeface="Arial"/>
              </a:rPr>
              <a:t>tra </a:t>
            </a:r>
            <a:r>
              <a:rPr sz="2200" dirty="0">
                <a:latin typeface="Arial"/>
                <a:cs typeface="Arial"/>
              </a:rPr>
              <a:t>tính chính xác và </a:t>
            </a:r>
            <a:r>
              <a:rPr sz="2200" spc="-5" dirty="0">
                <a:latin typeface="Arial"/>
                <a:cs typeface="Arial"/>
              </a:rPr>
              <a:t>đầy đủ </a:t>
            </a:r>
            <a:r>
              <a:rPr sz="2200" dirty="0">
                <a:latin typeface="Arial"/>
                <a:cs typeface="Arial"/>
              </a:rPr>
              <a:t>của </a:t>
            </a:r>
            <a:r>
              <a:rPr sz="2200" spc="-5" dirty="0">
                <a:latin typeface="Arial"/>
                <a:cs typeface="Arial"/>
              </a:rPr>
              <a:t>DL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khi </a:t>
            </a:r>
            <a:r>
              <a:rPr sz="2200" spc="-5" dirty="0">
                <a:latin typeface="Arial"/>
                <a:cs typeface="Arial"/>
              </a:rPr>
              <a:t>nhập.</a:t>
            </a:r>
            <a:r>
              <a:rPr sz="2200" dirty="0">
                <a:latin typeface="Arial"/>
                <a:cs typeface="Arial"/>
              </a:rPr>
              <a:t> Ví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dụ như</a:t>
            </a:r>
            <a:r>
              <a:rPr sz="2200" dirty="0">
                <a:latin typeface="Arial"/>
                <a:cs typeface="Arial"/>
              </a:rPr>
              <a:t> chỉ cho </a:t>
            </a:r>
            <a:r>
              <a:rPr sz="2200" spc="-5" dirty="0">
                <a:latin typeface="Arial"/>
                <a:cs typeface="Arial"/>
              </a:rPr>
              <a:t>phép</a:t>
            </a:r>
            <a:r>
              <a:rPr sz="2200" dirty="0">
                <a:latin typeface="Arial"/>
                <a:cs typeface="Arial"/>
              </a:rPr>
              <a:t> một số </a:t>
            </a:r>
            <a:r>
              <a:rPr sz="2200" spc="-5" dirty="0">
                <a:latin typeface="Arial"/>
                <a:cs typeface="Arial"/>
              </a:rPr>
              <a:t>nhân</a:t>
            </a:r>
            <a:r>
              <a:rPr sz="2200" dirty="0">
                <a:latin typeface="Arial"/>
                <a:cs typeface="Arial"/>
              </a:rPr>
              <a:t> viên của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phòng KD mới </a:t>
            </a:r>
            <a:r>
              <a:rPr sz="2200" spc="-5" dirty="0">
                <a:latin typeface="Arial"/>
                <a:cs typeface="Arial"/>
              </a:rPr>
              <a:t>được phép thực hiện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giao dịch bán hàng </a:t>
            </a:r>
            <a:r>
              <a:rPr sz="2200" dirty="0">
                <a:latin typeface="Arial"/>
                <a:cs typeface="Arial"/>
              </a:rPr>
              <a:t> trên HT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nhập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đơn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hàng,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hoặc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giảm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lỗi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chuyển </a:t>
            </a:r>
            <a:r>
              <a:rPr sz="2200" spc="-5" dirty="0">
                <a:latin typeface="Arial"/>
                <a:cs typeface="Arial"/>
              </a:rPr>
              <a:t>Dl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 </a:t>
            </a:r>
            <a:r>
              <a:rPr sz="2200" spc="-5" dirty="0">
                <a:latin typeface="Arial"/>
                <a:cs typeface="Arial"/>
              </a:rPr>
              <a:t>dạng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này </a:t>
            </a:r>
            <a:r>
              <a:rPr sz="2200" dirty="0">
                <a:latin typeface="Arial"/>
                <a:cs typeface="Arial"/>
              </a:rPr>
              <a:t>sang </a:t>
            </a:r>
            <a:r>
              <a:rPr sz="2200" spc="-5" dirty="0">
                <a:latin typeface="Arial"/>
                <a:cs typeface="Arial"/>
              </a:rPr>
              <a:t>dạng </a:t>
            </a:r>
            <a:r>
              <a:rPr sz="2200" dirty="0">
                <a:latin typeface="Arial"/>
                <a:cs typeface="Arial"/>
              </a:rPr>
              <a:t>khác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thì khuyến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cáo </a:t>
            </a:r>
            <a:r>
              <a:rPr sz="2200" spc="-5" dirty="0">
                <a:latin typeface="Arial"/>
                <a:cs typeface="Arial"/>
              </a:rPr>
              <a:t>nên</a:t>
            </a:r>
            <a:r>
              <a:rPr sz="2200" dirty="0">
                <a:latin typeface="Arial"/>
                <a:cs typeface="Arial"/>
              </a:rPr>
              <a:t> sử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dụng</a:t>
            </a:r>
            <a:r>
              <a:rPr sz="2200" dirty="0">
                <a:latin typeface="Arial"/>
                <a:cs typeface="Arial"/>
              </a:rPr>
              <a:t> các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thiết bị </a:t>
            </a:r>
            <a:r>
              <a:rPr sz="2200" dirty="0">
                <a:latin typeface="Arial"/>
                <a:cs typeface="Arial"/>
              </a:rPr>
              <a:t> POS.</a:t>
            </a:r>
            <a:endParaRPr sz="2200">
              <a:latin typeface="Arial"/>
              <a:cs typeface="Arial"/>
            </a:endParaRPr>
          </a:p>
          <a:p>
            <a:pPr marL="355600" marR="38735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i="1" dirty="0">
                <a:latin typeface="Arial"/>
                <a:cs typeface="Arial"/>
              </a:rPr>
              <a:t>Kiểm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soát xử lý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đảm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bảo</a:t>
            </a:r>
            <a:r>
              <a:rPr sz="2200" dirty="0">
                <a:latin typeface="Arial"/>
                <a:cs typeface="Arial"/>
              </a:rPr>
              <a:t> các</a:t>
            </a:r>
            <a:r>
              <a:rPr sz="2200" spc="-5" dirty="0">
                <a:latin typeface="Arial"/>
                <a:cs typeface="Arial"/>
              </a:rPr>
              <a:t> dữ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liệu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cập</a:t>
            </a:r>
            <a:r>
              <a:rPr sz="2200" spc="-5" dirty="0">
                <a:latin typeface="Arial"/>
                <a:cs typeface="Arial"/>
              </a:rPr>
              <a:t> nhật</a:t>
            </a:r>
            <a:r>
              <a:rPr sz="2200" dirty="0">
                <a:latin typeface="Arial"/>
                <a:cs typeface="Arial"/>
              </a:rPr>
              <a:t> một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chính xác và</a:t>
            </a:r>
            <a:r>
              <a:rPr sz="2200" spc="-5" dirty="0">
                <a:latin typeface="Arial"/>
                <a:cs typeface="Arial"/>
              </a:rPr>
              <a:t> đầy đủ,</a:t>
            </a:r>
            <a:r>
              <a:rPr sz="2200" dirty="0">
                <a:latin typeface="Arial"/>
                <a:cs typeface="Arial"/>
              </a:rPr>
              <a:t> ví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dụ</a:t>
            </a:r>
            <a:r>
              <a:rPr sz="2200" dirty="0">
                <a:latin typeface="Arial"/>
                <a:cs typeface="Arial"/>
              </a:rPr>
              <a:t> như kiểm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 </a:t>
            </a:r>
            <a:r>
              <a:rPr sz="2200" dirty="0">
                <a:latin typeface="Arial"/>
                <a:cs typeface="Arial"/>
              </a:rPr>
              <a:t>tính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lệ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dữ liệu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quá</a:t>
            </a:r>
            <a:r>
              <a:rPr sz="2200" dirty="0">
                <a:latin typeface="Arial"/>
                <a:cs typeface="Arial"/>
              </a:rPr>
              <a:t> trình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nhập hoặc cập nhật dữ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liệu.</a:t>
            </a:r>
            <a:endParaRPr sz="2200">
              <a:latin typeface="Arial"/>
              <a:cs typeface="Arial"/>
            </a:endParaRPr>
          </a:p>
          <a:p>
            <a:pPr marL="355600" marR="346075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i="1" dirty="0">
                <a:latin typeface="Arial"/>
                <a:cs typeface="Arial"/>
              </a:rPr>
              <a:t>Kiểm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soát</a:t>
            </a:r>
            <a:r>
              <a:rPr sz="2200" i="1" spc="-5" dirty="0">
                <a:latin typeface="Arial"/>
                <a:cs typeface="Arial"/>
              </a:rPr>
              <a:t> đầu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ra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đảm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bảo</a:t>
            </a:r>
            <a:r>
              <a:rPr sz="2200" dirty="0">
                <a:latin typeface="Arial"/>
                <a:cs typeface="Arial"/>
              </a:rPr>
              <a:t> các kết </a:t>
            </a:r>
            <a:r>
              <a:rPr sz="2200" spc="-5" dirty="0">
                <a:latin typeface="Arial"/>
                <a:cs typeface="Arial"/>
              </a:rPr>
              <a:t>quả </a:t>
            </a:r>
            <a:r>
              <a:rPr sz="2200" dirty="0">
                <a:latin typeface="Arial"/>
                <a:cs typeface="Arial"/>
              </a:rPr>
              <a:t>xử</a:t>
            </a:r>
            <a:r>
              <a:rPr sz="2200" spc="-5" dirty="0">
                <a:latin typeface="Arial"/>
                <a:cs typeface="Arial"/>
              </a:rPr>
              <a:t> lý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chính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xác,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đầy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đủ</a:t>
            </a:r>
            <a:r>
              <a:rPr sz="2200" dirty="0">
                <a:latin typeface="Arial"/>
                <a:cs typeface="Arial"/>
              </a:rPr>
              <a:t> và </a:t>
            </a:r>
            <a:r>
              <a:rPr sz="2200" spc="-5" dirty="0">
                <a:latin typeface="Arial"/>
                <a:cs typeface="Arial"/>
              </a:rPr>
              <a:t>được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phân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phối đến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chính</a:t>
            </a:r>
            <a:r>
              <a:rPr sz="2200" spc="-5" dirty="0">
                <a:latin typeface="Arial"/>
                <a:cs typeface="Arial"/>
              </a:rPr>
              <a:t> đối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tượng</a:t>
            </a:r>
            <a:r>
              <a:rPr sz="2200" dirty="0">
                <a:latin typeface="Arial"/>
                <a:cs typeface="Arial"/>
              </a:rPr>
              <a:t> sử</a:t>
            </a:r>
            <a:r>
              <a:rPr sz="2200" spc="-5" dirty="0">
                <a:latin typeface="Arial"/>
                <a:cs typeface="Arial"/>
              </a:rPr>
              <a:t> dụng.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66541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Chính</a:t>
            </a:r>
            <a:r>
              <a:rPr sz="4400" spc="-15" dirty="0"/>
              <a:t> </a:t>
            </a:r>
            <a:r>
              <a:rPr sz="4400" spc="-5" dirty="0"/>
              <a:t>sách</a:t>
            </a:r>
            <a:r>
              <a:rPr sz="4400" spc="-15" dirty="0"/>
              <a:t> </a:t>
            </a:r>
            <a:r>
              <a:rPr sz="4400" spc="-5" dirty="0"/>
              <a:t>an </a:t>
            </a:r>
            <a:r>
              <a:rPr sz="4400" spc="-10" dirty="0"/>
              <a:t>toàn </a:t>
            </a:r>
            <a:r>
              <a:rPr sz="4400" spc="-5" dirty="0"/>
              <a:t>thông</a:t>
            </a:r>
            <a:r>
              <a:rPr sz="4400" spc="5" dirty="0"/>
              <a:t> </a:t>
            </a:r>
            <a:r>
              <a:rPr sz="4400" spc="-5" dirty="0"/>
              <a:t>tin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9371"/>
            <a:ext cx="7822565" cy="4222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Information</a:t>
            </a:r>
            <a:r>
              <a:rPr sz="2700" spc="-5" dirty="0">
                <a:latin typeface="Arial"/>
                <a:cs typeface="Arial"/>
              </a:rPr>
              <a:t> Security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Policy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là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văn bản </a:t>
            </a:r>
            <a:r>
              <a:rPr sz="2700" dirty="0">
                <a:latin typeface="Arial"/>
                <a:cs typeface="Arial"/>
              </a:rPr>
              <a:t>viết </a:t>
            </a:r>
            <a:r>
              <a:rPr sz="2700" spc="-5" dirty="0">
                <a:latin typeface="Arial"/>
                <a:cs typeface="Arial"/>
              </a:rPr>
              <a:t>trong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dó quy định </a:t>
            </a:r>
            <a:r>
              <a:rPr sz="2700" dirty="0">
                <a:latin typeface="Arial"/>
                <a:cs typeface="Arial"/>
              </a:rPr>
              <a:t>rõ </a:t>
            </a:r>
            <a:r>
              <a:rPr sz="2700" spc="-5" dirty="0">
                <a:latin typeface="Arial"/>
                <a:cs typeface="Arial"/>
              </a:rPr>
              <a:t>những gì được phép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những gì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không được phép đối </a:t>
            </a:r>
            <a:r>
              <a:rPr sz="2700" dirty="0">
                <a:latin typeface="Arial"/>
                <a:cs typeface="Arial"/>
              </a:rPr>
              <a:t>với việc 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TT trong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tổ </a:t>
            </a:r>
            <a:r>
              <a:rPr sz="2700" spc="-5" dirty="0">
                <a:latin typeface="Arial"/>
                <a:cs typeface="Arial"/>
              </a:rPr>
              <a:t>chức, những hình </a:t>
            </a:r>
            <a:r>
              <a:rPr sz="2700" dirty="0">
                <a:latin typeface="Arial"/>
                <a:cs typeface="Arial"/>
              </a:rPr>
              <a:t>thức </a:t>
            </a:r>
            <a:r>
              <a:rPr sz="2700" spc="-5" dirty="0">
                <a:latin typeface="Arial"/>
                <a:cs typeface="Arial"/>
              </a:rPr>
              <a:t>xử lý tương ứng nếu </a:t>
            </a:r>
            <a:r>
              <a:rPr sz="2700" dirty="0">
                <a:latin typeface="Arial"/>
                <a:cs typeface="Arial"/>
              </a:rPr>
              <a:t>vi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phạm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điều </a:t>
            </a:r>
            <a:r>
              <a:rPr sz="2700" dirty="0">
                <a:latin typeface="Arial"/>
                <a:cs typeface="Arial"/>
              </a:rPr>
              <a:t>khoản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trong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văn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bản </a:t>
            </a:r>
            <a:r>
              <a:rPr sz="2700" spc="-55" dirty="0">
                <a:latin typeface="Arial"/>
                <a:cs typeface="Arial"/>
              </a:rPr>
              <a:t>này.</a:t>
            </a:r>
            <a:endParaRPr sz="2700">
              <a:latin typeface="Arial"/>
              <a:cs typeface="Arial"/>
            </a:endParaRPr>
          </a:p>
          <a:p>
            <a:pPr marL="355600" marR="50165" indent="-342900">
              <a:lnSpc>
                <a:spcPts val="292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Mỗi tổ </a:t>
            </a:r>
            <a:r>
              <a:rPr sz="2700" spc="-5" dirty="0">
                <a:latin typeface="Arial"/>
                <a:cs typeface="Arial"/>
              </a:rPr>
              <a:t>chức phải có một chính sách an </a:t>
            </a:r>
            <a:r>
              <a:rPr sz="2700" dirty="0">
                <a:latin typeface="Arial"/>
                <a:cs typeface="Arial"/>
              </a:rPr>
              <a:t>toàn </a:t>
            </a:r>
            <a:r>
              <a:rPr sz="2700" spc="-5" dirty="0">
                <a:latin typeface="Arial"/>
                <a:cs typeface="Arial"/>
              </a:rPr>
              <a:t>TT </a:t>
            </a:r>
            <a:r>
              <a:rPr sz="2700" dirty="0">
                <a:latin typeface="Arial"/>
                <a:cs typeface="Arial"/>
              </a:rPr>
              <a:t> minh </a:t>
            </a:r>
            <a:r>
              <a:rPr sz="2700" spc="-5" dirty="0">
                <a:latin typeface="Arial"/>
                <a:cs typeface="Arial"/>
              </a:rPr>
              <a:t>bạch, </a:t>
            </a:r>
            <a:r>
              <a:rPr sz="2700" dirty="0">
                <a:latin typeface="Arial"/>
                <a:cs typeface="Arial"/>
              </a:rPr>
              <a:t>rõ </a:t>
            </a:r>
            <a:r>
              <a:rPr sz="2700" spc="-5" dirty="0">
                <a:latin typeface="Arial"/>
                <a:cs typeface="Arial"/>
              </a:rPr>
              <a:t>ràng và được văn bản hóa. Nếu tổ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 không có chính </a:t>
            </a:r>
            <a:r>
              <a:rPr sz="2700" spc="-5" dirty="0">
                <a:latin typeface="Arial"/>
                <a:cs typeface="Arial"/>
              </a:rPr>
              <a:t>sách an </a:t>
            </a:r>
            <a:r>
              <a:rPr sz="2700" dirty="0">
                <a:latin typeface="Arial"/>
                <a:cs typeface="Arial"/>
              </a:rPr>
              <a:t>toàn TT thì sẽ có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thể chịu </a:t>
            </a:r>
            <a:r>
              <a:rPr sz="2700" spc="-5" dirty="0">
                <a:latin typeface="Arial"/>
                <a:cs typeface="Arial"/>
              </a:rPr>
              <a:t>nhiều </a:t>
            </a:r>
            <a:r>
              <a:rPr sz="2700" dirty="0">
                <a:latin typeface="Arial"/>
                <a:cs typeface="Arial"/>
              </a:rPr>
              <a:t>rủi ro (vi </a:t>
            </a:r>
            <a:r>
              <a:rPr sz="2700" spc="-5" dirty="0">
                <a:latin typeface="Arial"/>
                <a:cs typeface="Arial"/>
              </a:rPr>
              <a:t>phạm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điều luật quốc </a:t>
            </a:r>
            <a:r>
              <a:rPr sz="2700" dirty="0">
                <a:latin typeface="Arial"/>
                <a:cs typeface="Arial"/>
              </a:rPr>
              <a:t> tế </a:t>
            </a:r>
            <a:r>
              <a:rPr sz="2700" spc="-5" dirty="0">
                <a:latin typeface="Arial"/>
                <a:cs typeface="Arial"/>
              </a:rPr>
              <a:t>hoặc quốc gia hoặc của ngành, hoặc không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được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chấp</a:t>
            </a:r>
            <a:r>
              <a:rPr sz="2700" spc="-5" dirty="0">
                <a:latin typeface="Arial"/>
                <a:cs typeface="Arial"/>
              </a:rPr>
              <a:t> nhận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tham </a:t>
            </a:r>
            <a:r>
              <a:rPr sz="2700" spc="-5" dirty="0">
                <a:latin typeface="Arial"/>
                <a:cs typeface="Arial"/>
              </a:rPr>
              <a:t>gia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bảo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hiểm…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0981"/>
            <a:ext cx="7315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Chính</a:t>
            </a:r>
            <a:r>
              <a:rPr spc="-15" dirty="0"/>
              <a:t> </a:t>
            </a:r>
            <a:r>
              <a:rPr dirty="0"/>
              <a:t>sách</a:t>
            </a:r>
            <a:r>
              <a:rPr spc="-10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spc="-15" dirty="0"/>
              <a:t>toàn</a:t>
            </a:r>
            <a:r>
              <a:rPr spc="-10" dirty="0"/>
              <a:t> </a:t>
            </a:r>
            <a:r>
              <a:rPr dirty="0"/>
              <a:t>thông</a:t>
            </a:r>
            <a:r>
              <a:rPr spc="-25" dirty="0"/>
              <a:t> </a:t>
            </a:r>
            <a:r>
              <a:rPr dirty="0"/>
              <a:t>tin</a:t>
            </a:r>
            <a:r>
              <a:rPr spc="-10" dirty="0"/>
              <a:t> </a:t>
            </a:r>
            <a:r>
              <a:rPr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861300" cy="38487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92075">
              <a:lnSpc>
                <a:spcPct val="80000"/>
              </a:lnSpc>
              <a:spcBef>
                <a:spcPts val="630"/>
              </a:spcBef>
            </a:pP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đối tượng </a:t>
            </a:r>
            <a:r>
              <a:rPr sz="2200" dirty="0">
                <a:latin typeface="Arial"/>
                <a:cs typeface="Arial"/>
              </a:rPr>
              <a:t>tham </a:t>
            </a:r>
            <a:r>
              <a:rPr sz="2200" spc="-5" dirty="0">
                <a:latin typeface="Arial"/>
                <a:cs typeface="Arial"/>
              </a:rPr>
              <a:t>gia </a:t>
            </a:r>
            <a:r>
              <a:rPr sz="2200" dirty="0">
                <a:latin typeface="Arial"/>
                <a:cs typeface="Arial"/>
              </a:rPr>
              <a:t>xây </a:t>
            </a:r>
            <a:r>
              <a:rPr sz="2200" spc="-5" dirty="0">
                <a:latin typeface="Arial"/>
                <a:cs typeface="Arial"/>
              </a:rPr>
              <a:t>dựng chính </a:t>
            </a:r>
            <a:r>
              <a:rPr sz="2200" dirty="0">
                <a:latin typeface="Arial"/>
                <a:cs typeface="Arial"/>
              </a:rPr>
              <a:t>sách </a:t>
            </a:r>
            <a:r>
              <a:rPr sz="2200" spc="-5" dirty="0">
                <a:latin typeface="Arial"/>
                <a:cs typeface="Arial"/>
              </a:rPr>
              <a:t>an </a:t>
            </a:r>
            <a:r>
              <a:rPr sz="2200" dirty="0">
                <a:latin typeface="Arial"/>
                <a:cs typeface="Arial"/>
              </a:rPr>
              <a:t>toàn TT trong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chức:</a:t>
            </a:r>
            <a:endParaRPr sz="2200">
              <a:latin typeface="Arial"/>
              <a:cs typeface="Arial"/>
            </a:endParaRPr>
          </a:p>
          <a:p>
            <a:pPr marL="355600" marR="511175" indent="-342900">
              <a:lnSpc>
                <a:spcPct val="80000"/>
              </a:lnSpc>
              <a:spcBef>
                <a:spcPts val="52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Đại diện </a:t>
            </a:r>
            <a:r>
              <a:rPr sz="2200" dirty="0">
                <a:latin typeface="Arial"/>
                <a:cs typeface="Arial"/>
              </a:rPr>
              <a:t>của tất cả các nhóm người sử </a:t>
            </a:r>
            <a:r>
              <a:rPr sz="2200" spc="-5" dirty="0">
                <a:latin typeface="Arial"/>
                <a:cs typeface="Arial"/>
              </a:rPr>
              <a:t>dụng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người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hưởng lợi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phải được </a:t>
            </a:r>
            <a:r>
              <a:rPr sz="2200" dirty="0">
                <a:latin typeface="Arial"/>
                <a:cs typeface="Arial"/>
              </a:rPr>
              <a:t>tham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gia </a:t>
            </a:r>
            <a:r>
              <a:rPr sz="2200" dirty="0">
                <a:latin typeface="Arial"/>
                <a:cs typeface="Arial"/>
              </a:rPr>
              <a:t>vào </a:t>
            </a:r>
            <a:r>
              <a:rPr sz="2200" spc="-5" dirty="0">
                <a:latin typeface="Arial"/>
                <a:cs typeface="Arial"/>
              </a:rPr>
              <a:t>ủy ban</a:t>
            </a:r>
            <a:r>
              <a:rPr sz="2200" dirty="0">
                <a:latin typeface="Arial"/>
                <a:cs typeface="Arial"/>
              </a:rPr>
              <a:t> chính sách</a:t>
            </a:r>
            <a:r>
              <a:rPr sz="2200" spc="-5" dirty="0">
                <a:latin typeface="Arial"/>
                <a:cs typeface="Arial"/>
              </a:rPr>
              <a:t> an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toàn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nhà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</a:t>
            </a:r>
            <a:r>
              <a:rPr sz="2200" dirty="0">
                <a:latin typeface="Arial"/>
                <a:cs typeface="Arial"/>
              </a:rPr>
              <a:t> lý,</a:t>
            </a:r>
            <a:r>
              <a:rPr sz="2200" spc="-5" dirty="0">
                <a:latin typeface="Arial"/>
                <a:cs typeface="Arial"/>
              </a:rPr>
              <a:t> những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người </a:t>
            </a:r>
            <a:r>
              <a:rPr sz="2200" dirty="0">
                <a:latin typeface="Arial"/>
                <a:cs typeface="Arial"/>
              </a:rPr>
              <a:t>có trách </a:t>
            </a:r>
            <a:r>
              <a:rPr sz="2200" spc="-5" dirty="0">
                <a:latin typeface="Arial"/>
                <a:cs typeface="Arial"/>
              </a:rPr>
              <a:t>nhiệmvà</a:t>
            </a:r>
            <a:r>
              <a:rPr sz="2200" dirty="0">
                <a:latin typeface="Arial"/>
                <a:cs typeface="Arial"/>
              </a:rPr>
              <a:t> thực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 </a:t>
            </a:r>
            <a:r>
              <a:rPr sz="2200" dirty="0">
                <a:latin typeface="Arial"/>
                <a:cs typeface="Arial"/>
              </a:rPr>
              <a:t> chính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sách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 toàn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thông tin </a:t>
            </a:r>
            <a:r>
              <a:rPr sz="2200" spc="-5" dirty="0">
                <a:latin typeface="Arial"/>
                <a:cs typeface="Arial"/>
              </a:rPr>
              <a:t>phải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hỗ</a:t>
            </a:r>
            <a:r>
              <a:rPr sz="2200" dirty="0">
                <a:latin typeface="Arial"/>
                <a:cs typeface="Arial"/>
              </a:rPr>
              <a:t> trự cho chính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sách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này.</a:t>
            </a:r>
            <a:endParaRPr sz="2200">
              <a:latin typeface="Arial"/>
              <a:cs typeface="Arial"/>
            </a:endParaRPr>
          </a:p>
          <a:p>
            <a:pPr marL="355600" marR="25781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Nhân </a:t>
            </a:r>
            <a:r>
              <a:rPr sz="2200" dirty="0">
                <a:latin typeface="Arial"/>
                <a:cs typeface="Arial"/>
              </a:rPr>
              <a:t>viên trong tổ chức </a:t>
            </a:r>
            <a:r>
              <a:rPr sz="2200" spc="-5" dirty="0">
                <a:latin typeface="Arial"/>
                <a:cs typeface="Arial"/>
              </a:rPr>
              <a:t>phải được đọc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được hỏi </a:t>
            </a:r>
            <a:r>
              <a:rPr sz="2200" dirty="0">
                <a:latin typeface="Arial"/>
                <a:cs typeface="Arial"/>
              </a:rPr>
              <a:t>ý kiến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về</a:t>
            </a:r>
            <a:r>
              <a:rPr sz="2200" spc="-5" dirty="0">
                <a:latin typeface="Arial"/>
                <a:cs typeface="Arial"/>
              </a:rPr>
              <a:t> nội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dung </a:t>
            </a:r>
            <a:r>
              <a:rPr sz="2200" dirty="0">
                <a:latin typeface="Arial"/>
                <a:cs typeface="Arial"/>
              </a:rPr>
              <a:t>và tính rõ ràng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 văn</a:t>
            </a:r>
            <a:r>
              <a:rPr sz="2200" spc="-5" dirty="0">
                <a:latin typeface="Arial"/>
                <a:cs typeface="Arial"/>
              </a:rPr>
              <a:t> bản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toàn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TT.</a:t>
            </a:r>
            <a:endParaRPr sz="2200">
              <a:latin typeface="Arial"/>
              <a:cs typeface="Arial"/>
            </a:endParaRPr>
          </a:p>
          <a:p>
            <a:pPr marL="12700" marR="5715">
              <a:lnSpc>
                <a:spcPts val="2110"/>
              </a:lnSpc>
              <a:spcBef>
                <a:spcPts val="509"/>
              </a:spcBef>
            </a:pPr>
            <a:r>
              <a:rPr sz="2200" spc="-5" dirty="0">
                <a:latin typeface="Arial"/>
                <a:cs typeface="Arial"/>
              </a:rPr>
              <a:t>Ủy ban</a:t>
            </a:r>
            <a:r>
              <a:rPr sz="2200" dirty="0">
                <a:latin typeface="Arial"/>
                <a:cs typeface="Arial"/>
              </a:rPr>
              <a:t> chính </a:t>
            </a:r>
            <a:r>
              <a:rPr sz="2200" spc="-5" dirty="0">
                <a:latin typeface="Arial"/>
                <a:cs typeface="Arial"/>
              </a:rPr>
              <a:t>sách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 toàn thông tin </a:t>
            </a:r>
            <a:r>
              <a:rPr sz="2200" spc="-5" dirty="0">
                <a:latin typeface="Arial"/>
                <a:cs typeface="Arial"/>
              </a:rPr>
              <a:t>phải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họp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đều đặn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đảm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bảo chính </a:t>
            </a:r>
            <a:r>
              <a:rPr sz="2200" dirty="0">
                <a:latin typeface="Arial"/>
                <a:cs typeface="Arial"/>
              </a:rPr>
              <a:t>sách </a:t>
            </a:r>
            <a:r>
              <a:rPr sz="2200" spc="-5" dirty="0">
                <a:latin typeface="Arial"/>
                <a:cs typeface="Arial"/>
              </a:rPr>
              <a:t>an </a:t>
            </a:r>
            <a:r>
              <a:rPr sz="2200" dirty="0">
                <a:latin typeface="Arial"/>
                <a:cs typeface="Arial"/>
              </a:rPr>
              <a:t>toàn TT </a:t>
            </a:r>
            <a:r>
              <a:rPr sz="2200" spc="-5" dirty="0">
                <a:latin typeface="Arial"/>
                <a:cs typeface="Arial"/>
              </a:rPr>
              <a:t>đáp ứng </a:t>
            </a:r>
            <a:r>
              <a:rPr sz="2200" dirty="0">
                <a:latin typeface="Arial"/>
                <a:cs typeface="Arial"/>
              </a:rPr>
              <a:t>yêu cầu của tổ chức, </a:t>
            </a:r>
            <a:r>
              <a:rPr sz="2200" spc="-5" dirty="0">
                <a:latin typeface="Arial"/>
                <a:cs typeface="Arial"/>
              </a:rPr>
              <a:t>tuân </a:t>
            </a:r>
            <a:r>
              <a:rPr sz="2200" dirty="0">
                <a:latin typeface="Arial"/>
                <a:cs typeface="Arial"/>
              </a:rPr>
              <a:t> thủ các </a:t>
            </a:r>
            <a:r>
              <a:rPr sz="2200" spc="-5" dirty="0">
                <a:latin typeface="Arial"/>
                <a:cs typeface="Arial"/>
              </a:rPr>
              <a:t>điều luật hiện hành </a:t>
            </a:r>
            <a:r>
              <a:rPr sz="2200" dirty="0">
                <a:latin typeface="Arial"/>
                <a:cs typeface="Arial"/>
              </a:rPr>
              <a:t>vì môi trường </a:t>
            </a:r>
            <a:r>
              <a:rPr sz="2200" spc="-5" dirty="0">
                <a:latin typeface="Arial"/>
                <a:cs typeface="Arial"/>
              </a:rPr>
              <a:t>pháp </a:t>
            </a:r>
            <a:r>
              <a:rPr sz="2200" dirty="0">
                <a:latin typeface="Arial"/>
                <a:cs typeface="Arial"/>
              </a:rPr>
              <a:t>lý và công </a:t>
            </a:r>
            <a:r>
              <a:rPr sz="2200" spc="-5" dirty="0">
                <a:latin typeface="Arial"/>
                <a:cs typeface="Arial"/>
              </a:rPr>
              <a:t>nghệ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luôn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 sự thay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đổi.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0981"/>
            <a:ext cx="7315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Chính</a:t>
            </a:r>
            <a:r>
              <a:rPr spc="5" dirty="0"/>
              <a:t> </a:t>
            </a:r>
            <a:r>
              <a:rPr dirty="0"/>
              <a:t>sách</a:t>
            </a:r>
            <a:r>
              <a:rPr spc="-5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spc="-15" dirty="0"/>
              <a:t>toàn</a:t>
            </a:r>
            <a:r>
              <a:rPr spc="-5" dirty="0"/>
              <a:t> </a:t>
            </a:r>
            <a:r>
              <a:rPr dirty="0"/>
              <a:t>thông</a:t>
            </a:r>
            <a:r>
              <a:rPr spc="-25" dirty="0"/>
              <a:t> </a:t>
            </a:r>
            <a:r>
              <a:rPr dirty="0"/>
              <a:t>tin</a:t>
            </a:r>
            <a:r>
              <a:rPr spc="-5" dirty="0"/>
              <a:t> 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777480" cy="44151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188595">
              <a:lnSpc>
                <a:spcPct val="80000"/>
              </a:lnSpc>
              <a:spcBef>
                <a:spcPts val="820"/>
              </a:spcBef>
            </a:pPr>
            <a:r>
              <a:rPr sz="3000" spc="-5" dirty="0">
                <a:latin typeface="Arial"/>
                <a:cs typeface="Arial"/>
              </a:rPr>
              <a:t>Các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nội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dung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cơ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bản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của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chính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sách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toàn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thông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tin:</a:t>
            </a:r>
            <a:endParaRPr sz="3000">
              <a:latin typeface="Arial"/>
              <a:cs typeface="Arial"/>
            </a:endParaRPr>
          </a:p>
          <a:p>
            <a:pPr marL="355600" marR="236854" indent="-342900">
              <a:lnSpc>
                <a:spcPts val="288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i="1" spc="-5" dirty="0">
                <a:latin typeface="Arial"/>
                <a:cs typeface="Arial"/>
              </a:rPr>
              <a:t>Chính </a:t>
            </a:r>
            <a:r>
              <a:rPr sz="3000" i="1" dirty="0">
                <a:latin typeface="Arial"/>
                <a:cs typeface="Arial"/>
              </a:rPr>
              <a:t>sách về kiểm soát truy cập </a:t>
            </a:r>
            <a:r>
              <a:rPr sz="3000" i="1" spc="-5" dirty="0">
                <a:latin typeface="Arial"/>
                <a:cs typeface="Arial"/>
              </a:rPr>
              <a:t>TT</a:t>
            </a:r>
            <a:r>
              <a:rPr sz="3000" spc="-5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mật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khẩu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truy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cập,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kiểm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soát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truy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cập,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mã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hóa,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hạ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tầng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khóa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công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cộng.</a:t>
            </a:r>
            <a:endParaRPr sz="3000">
              <a:latin typeface="Arial"/>
              <a:cs typeface="Arial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Chính </a:t>
            </a:r>
            <a:r>
              <a:rPr sz="3000" i="1" dirty="0">
                <a:latin typeface="Arial"/>
                <a:cs typeface="Arial"/>
              </a:rPr>
              <a:t>sách về truy cập </a:t>
            </a:r>
            <a:r>
              <a:rPr sz="3000" i="1" spc="-5" dirty="0">
                <a:latin typeface="Arial"/>
                <a:cs typeface="Arial"/>
              </a:rPr>
              <a:t>TT </a:t>
            </a:r>
            <a:r>
              <a:rPr sz="3000" i="1" dirty="0">
                <a:latin typeface="Arial"/>
                <a:cs typeface="Arial"/>
              </a:rPr>
              <a:t>từ </a:t>
            </a:r>
            <a:r>
              <a:rPr sz="3000" i="1" spc="-5" dirty="0">
                <a:latin typeface="Arial"/>
                <a:cs typeface="Arial"/>
              </a:rPr>
              <a:t>bên </a:t>
            </a:r>
            <a:r>
              <a:rPr sz="3000" i="1" spc="-10" dirty="0">
                <a:latin typeface="Arial"/>
                <a:cs typeface="Arial"/>
              </a:rPr>
              <a:t>ngoài</a:t>
            </a:r>
            <a:r>
              <a:rPr sz="3000" spc="-10" dirty="0">
                <a:latin typeface="Arial"/>
                <a:cs typeface="Arial"/>
              </a:rPr>
              <a:t>: </a:t>
            </a:r>
            <a:r>
              <a:rPr sz="3000" spc="-5" dirty="0">
                <a:latin typeface="Arial"/>
                <a:cs typeface="Arial"/>
              </a:rPr>
              <a:t>an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toàn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mạng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Internet,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truy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cập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mạng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riêng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ảo, </a:t>
            </a:r>
            <a:r>
              <a:rPr sz="3000" spc="-82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Web,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Internet</a:t>
            </a:r>
            <a:r>
              <a:rPr sz="3000" spc="-5" dirty="0">
                <a:latin typeface="Arial"/>
                <a:cs typeface="Arial"/>
              </a:rPr>
              <a:t> và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email.</a:t>
            </a:r>
            <a:endParaRPr sz="3000">
              <a:latin typeface="Arial"/>
              <a:cs typeface="Arial"/>
            </a:endParaRPr>
          </a:p>
          <a:p>
            <a:pPr marL="355600" marR="520700" indent="-342900" algn="just">
              <a:lnSpc>
                <a:spcPct val="80000"/>
              </a:lnSpc>
              <a:spcBef>
                <a:spcPts val="74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80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Chính</a:t>
            </a:r>
            <a:r>
              <a:rPr sz="3000" i="1" spc="-2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sách</a:t>
            </a:r>
            <a:r>
              <a:rPr sz="3000" i="1" spc="-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về</a:t>
            </a:r>
            <a:r>
              <a:rPr sz="3000" i="1" spc="-1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người</a:t>
            </a:r>
            <a:r>
              <a:rPr sz="3000" i="1" spc="-1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sử</a:t>
            </a:r>
            <a:r>
              <a:rPr sz="3000" i="1" spc="-5" dirty="0">
                <a:latin typeface="Arial"/>
                <a:cs typeface="Arial"/>
              </a:rPr>
              <a:t> dụng</a:t>
            </a:r>
            <a:r>
              <a:rPr sz="3000" i="1" spc="-1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và</a:t>
            </a:r>
            <a:r>
              <a:rPr sz="3000" i="1" spc="-1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an</a:t>
            </a:r>
            <a:r>
              <a:rPr sz="3000" i="1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toàn </a:t>
            </a:r>
            <a:r>
              <a:rPr sz="3000" i="1" spc="-8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thiết</a:t>
            </a:r>
            <a:r>
              <a:rPr sz="3000" i="1" spc="-10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bị:</a:t>
            </a:r>
            <a:r>
              <a:rPr sz="3000" i="1" spc="8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điều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khoản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sử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dụng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hợp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lệ,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kiến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trúc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mạng,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ninh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đối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với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thiết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bị.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0981"/>
            <a:ext cx="7315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Chính</a:t>
            </a:r>
            <a:r>
              <a:rPr spc="5" dirty="0"/>
              <a:t> </a:t>
            </a:r>
            <a:r>
              <a:rPr dirty="0"/>
              <a:t>sách</a:t>
            </a:r>
            <a:r>
              <a:rPr spc="-5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spc="-15" dirty="0"/>
              <a:t>toàn</a:t>
            </a:r>
            <a:r>
              <a:rPr spc="-5" dirty="0"/>
              <a:t> </a:t>
            </a:r>
            <a:r>
              <a:rPr dirty="0"/>
              <a:t>thông</a:t>
            </a:r>
            <a:r>
              <a:rPr spc="-25" dirty="0"/>
              <a:t> </a:t>
            </a:r>
            <a:r>
              <a:rPr dirty="0"/>
              <a:t>tin</a:t>
            </a:r>
            <a:r>
              <a:rPr spc="-5" dirty="0"/>
              <a:t> 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841615" cy="43846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402590" algn="just">
              <a:lnSpc>
                <a:spcPct val="80000"/>
              </a:lnSpc>
              <a:spcBef>
                <a:spcPts val="630"/>
              </a:spcBef>
            </a:pPr>
            <a:r>
              <a:rPr sz="2200" dirty="0">
                <a:latin typeface="Arial"/>
                <a:cs typeface="Arial"/>
              </a:rPr>
              <a:t>Một số </a:t>
            </a:r>
            <a:r>
              <a:rPr sz="2200" spc="-5" dirty="0">
                <a:latin typeface="Arial"/>
                <a:cs typeface="Arial"/>
              </a:rPr>
              <a:t>điều </a:t>
            </a:r>
            <a:r>
              <a:rPr sz="2200" dirty="0">
                <a:latin typeface="Arial"/>
                <a:cs typeface="Arial"/>
              </a:rPr>
              <a:t>cần lưu ý trong việc </a:t>
            </a:r>
            <a:r>
              <a:rPr sz="2200" spc="-5" dirty="0">
                <a:latin typeface="Arial"/>
                <a:cs typeface="Arial"/>
              </a:rPr>
              <a:t>quản </a:t>
            </a:r>
            <a:r>
              <a:rPr sz="2200" dirty="0">
                <a:latin typeface="Arial"/>
                <a:cs typeface="Arial"/>
              </a:rPr>
              <a:t>trị chính sách an toàn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thông</a:t>
            </a:r>
            <a:r>
              <a:rPr sz="2200" dirty="0">
                <a:latin typeface="Arial"/>
                <a:cs typeface="Arial"/>
              </a:rPr>
              <a:t> tin:</a:t>
            </a:r>
            <a:endParaRPr sz="220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Phải tạo </a:t>
            </a:r>
            <a:r>
              <a:rPr sz="2200" spc="-5" dirty="0">
                <a:latin typeface="Arial"/>
                <a:cs typeface="Arial"/>
              </a:rPr>
              <a:t>điều </a:t>
            </a:r>
            <a:r>
              <a:rPr sz="2200" dirty="0">
                <a:latin typeface="Arial"/>
                <a:cs typeface="Arial"/>
              </a:rPr>
              <a:t>kiện thuận lợi cho các </a:t>
            </a:r>
            <a:r>
              <a:rPr sz="2200" spc="-5" dirty="0">
                <a:latin typeface="Arial"/>
                <a:cs typeface="Arial"/>
              </a:rPr>
              <a:t>nhân viên </a:t>
            </a:r>
            <a:r>
              <a:rPr sz="2200" dirty="0">
                <a:latin typeface="Arial"/>
                <a:cs typeface="Arial"/>
              </a:rPr>
              <a:t>trong </a:t>
            </a:r>
            <a:r>
              <a:rPr sz="2200" spc="-5" dirty="0">
                <a:latin typeface="Arial"/>
                <a:cs typeface="Arial"/>
              </a:rPr>
              <a:t>việc tìm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kiếm </a:t>
            </a:r>
            <a:r>
              <a:rPr sz="2200" spc="-5" dirty="0">
                <a:latin typeface="Arial"/>
                <a:cs typeface="Arial"/>
              </a:rPr>
              <a:t>tham </a:t>
            </a:r>
            <a:r>
              <a:rPr sz="2200" dirty="0">
                <a:latin typeface="Arial"/>
                <a:cs typeface="Arial"/>
              </a:rPr>
              <a:t>khảo </a:t>
            </a:r>
            <a:r>
              <a:rPr sz="2200" spc="-5" dirty="0">
                <a:latin typeface="Arial"/>
                <a:cs typeface="Arial"/>
              </a:rPr>
              <a:t>phiên bản </a:t>
            </a:r>
            <a:r>
              <a:rPr sz="2200" dirty="0">
                <a:latin typeface="Arial"/>
                <a:cs typeface="Arial"/>
              </a:rPr>
              <a:t>mới </a:t>
            </a:r>
            <a:r>
              <a:rPr sz="2200" spc="-5" dirty="0">
                <a:latin typeface="Arial"/>
                <a:cs typeface="Arial"/>
              </a:rPr>
              <a:t>nhất </a:t>
            </a:r>
            <a:r>
              <a:rPr sz="2200" dirty="0">
                <a:latin typeface="Arial"/>
                <a:cs typeface="Arial"/>
              </a:rPr>
              <a:t>của chính sách </a:t>
            </a:r>
            <a:r>
              <a:rPr sz="2200" spc="-5" dirty="0">
                <a:latin typeface="Arial"/>
                <a:cs typeface="Arial"/>
              </a:rPr>
              <a:t>an toàn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TT.</a:t>
            </a:r>
            <a:endParaRPr sz="2200">
              <a:latin typeface="Arial"/>
              <a:cs typeface="Arial"/>
            </a:endParaRPr>
          </a:p>
          <a:p>
            <a:pPr marL="355600" marR="14097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Vẫn</a:t>
            </a:r>
            <a:r>
              <a:rPr sz="2200" spc="-5" dirty="0">
                <a:latin typeface="Arial"/>
                <a:cs typeface="Arial"/>
              </a:rPr>
              <a:t> phải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duy</a:t>
            </a:r>
            <a:r>
              <a:rPr sz="2200" dirty="0">
                <a:latin typeface="Arial"/>
                <a:cs typeface="Arial"/>
              </a:rPr>
              <a:t> trì</a:t>
            </a:r>
            <a:r>
              <a:rPr sz="2200" spc="-5" dirty="0">
                <a:latin typeface="Arial"/>
                <a:cs typeface="Arial"/>
              </a:rPr>
              <a:t> híh</a:t>
            </a:r>
            <a:r>
              <a:rPr sz="2200" dirty="0">
                <a:latin typeface="Arial"/>
                <a:cs typeface="Arial"/>
              </a:rPr>
              <a:t> thức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thông</a:t>
            </a:r>
            <a:r>
              <a:rPr sz="2200" spc="-5" dirty="0">
                <a:latin typeface="Arial"/>
                <a:cs typeface="Arial"/>
              </a:rPr>
              <a:t> báo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bằng</a:t>
            </a:r>
            <a:r>
              <a:rPr sz="2200" dirty="0">
                <a:latin typeface="Arial"/>
                <a:cs typeface="Arial"/>
              </a:rPr>
              <a:t> văn</a:t>
            </a:r>
            <a:r>
              <a:rPr sz="2200" spc="-5" dirty="0">
                <a:latin typeface="Arial"/>
                <a:cs typeface="Arial"/>
              </a:rPr>
              <a:t> bản</a:t>
            </a:r>
            <a:r>
              <a:rPr sz="2200" dirty="0">
                <a:latin typeface="Arial"/>
                <a:cs typeface="Arial"/>
              </a:rPr>
              <a:t> chính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sách </a:t>
            </a:r>
            <a:r>
              <a:rPr sz="2200" spc="-5" dirty="0">
                <a:latin typeface="Arial"/>
                <a:cs typeface="Arial"/>
              </a:rPr>
              <a:t>an </a:t>
            </a:r>
            <a:r>
              <a:rPr sz="2200" dirty="0">
                <a:latin typeface="Arial"/>
                <a:cs typeface="Arial"/>
              </a:rPr>
              <a:t>toàn thông tin của tổ chức tới tất cả các </a:t>
            </a:r>
            <a:r>
              <a:rPr sz="2200" spc="-5" dirty="0">
                <a:latin typeface="Arial"/>
                <a:cs typeface="Arial"/>
              </a:rPr>
              <a:t>nhân </a:t>
            </a:r>
            <a:r>
              <a:rPr sz="2200" dirty="0">
                <a:latin typeface="Arial"/>
                <a:cs typeface="Arial"/>
              </a:rPr>
              <a:t>viên,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đính </a:t>
            </a:r>
            <a:r>
              <a:rPr sz="2200" dirty="0">
                <a:latin typeface="Arial"/>
                <a:cs typeface="Arial"/>
              </a:rPr>
              <a:t>kèm thông tin về chính sách </a:t>
            </a:r>
            <a:r>
              <a:rPr sz="2200" spc="-5" dirty="0">
                <a:latin typeface="Arial"/>
                <a:cs typeface="Arial"/>
              </a:rPr>
              <a:t>an </a:t>
            </a:r>
            <a:r>
              <a:rPr sz="2200" dirty="0">
                <a:latin typeface="Arial"/>
                <a:cs typeface="Arial"/>
              </a:rPr>
              <a:t>toàn TT trong các tài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liệu </a:t>
            </a:r>
            <a:r>
              <a:rPr sz="2200" dirty="0">
                <a:latin typeface="Arial"/>
                <a:cs typeface="Arial"/>
              </a:rPr>
              <a:t>đào </a:t>
            </a:r>
            <a:r>
              <a:rPr sz="2200" spc="-5" dirty="0">
                <a:latin typeface="Arial"/>
                <a:cs typeface="Arial"/>
              </a:rPr>
              <a:t>tạo.</a:t>
            </a:r>
            <a:endParaRPr sz="2200">
              <a:latin typeface="Arial"/>
              <a:cs typeface="Arial"/>
            </a:endParaRPr>
          </a:p>
          <a:p>
            <a:pPr marL="355600" marR="77470" indent="-342900">
              <a:lnSpc>
                <a:spcPts val="2110"/>
              </a:lnSpc>
              <a:spcBef>
                <a:spcPts val="509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Chính sách </a:t>
            </a:r>
            <a:r>
              <a:rPr sz="2200" spc="-5" dirty="0">
                <a:latin typeface="Arial"/>
                <a:cs typeface="Arial"/>
              </a:rPr>
              <a:t>an </a:t>
            </a:r>
            <a:r>
              <a:rPr sz="2200" dirty="0">
                <a:latin typeface="Arial"/>
                <a:cs typeface="Arial"/>
              </a:rPr>
              <a:t>toàn TT của tổ chức </a:t>
            </a:r>
            <a:r>
              <a:rPr sz="2200" spc="-5" dirty="0">
                <a:latin typeface="Arial"/>
                <a:cs typeface="Arial"/>
              </a:rPr>
              <a:t>được gửi qua </a:t>
            </a:r>
            <a:r>
              <a:rPr sz="2200" dirty="0">
                <a:latin typeface="Arial"/>
                <a:cs typeface="Arial"/>
              </a:rPr>
              <a:t>e mail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hoặc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 đưa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lên</a:t>
            </a:r>
            <a:r>
              <a:rPr sz="2200" dirty="0">
                <a:latin typeface="Arial"/>
                <a:cs typeface="Arial"/>
              </a:rPr>
              <a:t> mạng Intranet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hoặc</a:t>
            </a:r>
            <a:r>
              <a:rPr sz="2200" dirty="0">
                <a:latin typeface="Arial"/>
                <a:cs typeface="Arial"/>
              </a:rPr>
              <a:t> mạng </a:t>
            </a:r>
            <a:r>
              <a:rPr sz="2200" spc="-5" dirty="0">
                <a:latin typeface="Arial"/>
                <a:cs typeface="Arial"/>
              </a:rPr>
              <a:t>nội bộ</a:t>
            </a:r>
            <a:r>
              <a:rPr sz="2200" dirty="0">
                <a:latin typeface="Arial"/>
                <a:cs typeface="Arial"/>
              </a:rPr>
              <a:t> có </a:t>
            </a:r>
            <a:r>
              <a:rPr sz="2200" spc="-5" dirty="0">
                <a:latin typeface="Arial"/>
                <a:cs typeface="Arial"/>
              </a:rPr>
              <a:t>bảo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mật </a:t>
            </a:r>
            <a:r>
              <a:rPr sz="2200" spc="-5" dirty="0">
                <a:latin typeface="Arial"/>
                <a:cs typeface="Arial"/>
              </a:rPr>
              <a:t>nhằm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mục </a:t>
            </a:r>
            <a:r>
              <a:rPr sz="2200" spc="-5" dirty="0">
                <a:latin typeface="Arial"/>
                <a:cs typeface="Arial"/>
              </a:rPr>
              <a:t>đích hỗ</a:t>
            </a:r>
            <a:r>
              <a:rPr sz="2200" dirty="0">
                <a:latin typeface="Arial"/>
                <a:cs typeface="Arial"/>
              </a:rPr>
              <a:t> trợ tra cứu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trực tuyến.</a:t>
            </a:r>
            <a:endParaRPr sz="2200">
              <a:latin typeface="Arial"/>
              <a:cs typeface="Arial"/>
            </a:endParaRPr>
          </a:p>
          <a:p>
            <a:pPr marL="355600" marR="99695" indent="-342900" algn="just">
              <a:lnSpc>
                <a:spcPct val="80000"/>
              </a:lnSpc>
              <a:spcBef>
                <a:spcPts val="55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Các nhân viên </a:t>
            </a:r>
            <a:r>
              <a:rPr sz="2200" dirty="0">
                <a:latin typeface="Arial"/>
                <a:cs typeface="Arial"/>
              </a:rPr>
              <a:t>mới </a:t>
            </a:r>
            <a:r>
              <a:rPr sz="2200" spc="-5" dirty="0">
                <a:latin typeface="Arial"/>
                <a:cs typeface="Arial"/>
              </a:rPr>
              <a:t>phải </a:t>
            </a:r>
            <a:r>
              <a:rPr sz="2200" dirty="0">
                <a:latin typeface="Arial"/>
                <a:cs typeface="Arial"/>
              </a:rPr>
              <a:t>có trách </a:t>
            </a:r>
            <a:r>
              <a:rPr sz="2200" spc="-5" dirty="0">
                <a:latin typeface="Arial"/>
                <a:cs typeface="Arial"/>
              </a:rPr>
              <a:t>nhiệm đọc </a:t>
            </a:r>
            <a:r>
              <a:rPr sz="2200" dirty="0">
                <a:latin typeface="Arial"/>
                <a:cs typeface="Arial"/>
              </a:rPr>
              <a:t>kỹ </a:t>
            </a:r>
            <a:r>
              <a:rPr sz="2200" spc="-5" dirty="0">
                <a:latin typeface="Arial"/>
                <a:cs typeface="Arial"/>
              </a:rPr>
              <a:t>văn bản </a:t>
            </a:r>
            <a:r>
              <a:rPr sz="2200" dirty="0">
                <a:latin typeface="Arial"/>
                <a:cs typeface="Arial"/>
              </a:rPr>
              <a:t>mới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nhất </a:t>
            </a:r>
            <a:r>
              <a:rPr sz="2200" dirty="0">
                <a:latin typeface="Arial"/>
                <a:cs typeface="Arial"/>
              </a:rPr>
              <a:t>về chính sách </a:t>
            </a:r>
            <a:r>
              <a:rPr sz="2200" spc="-5" dirty="0">
                <a:latin typeface="Arial"/>
                <a:cs typeface="Arial"/>
              </a:rPr>
              <a:t>an </a:t>
            </a:r>
            <a:r>
              <a:rPr sz="2200" dirty="0">
                <a:latin typeface="Arial"/>
                <a:cs typeface="Arial"/>
              </a:rPr>
              <a:t>toàn TT của tổ chức và ký </a:t>
            </a:r>
            <a:r>
              <a:rPr sz="2200" spc="-5" dirty="0">
                <a:latin typeface="Arial"/>
                <a:cs typeface="Arial"/>
              </a:rPr>
              <a:t>nhận </a:t>
            </a:r>
            <a:r>
              <a:rPr sz="2200" dirty="0">
                <a:latin typeface="Arial"/>
                <a:cs typeface="Arial"/>
              </a:rPr>
              <a:t>cam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tuân thủ </a:t>
            </a:r>
            <a:r>
              <a:rPr sz="2200" spc="-5" dirty="0">
                <a:latin typeface="Arial"/>
                <a:cs typeface="Arial"/>
              </a:rPr>
              <a:t>như </a:t>
            </a:r>
            <a:r>
              <a:rPr sz="2200" dirty="0">
                <a:latin typeface="Arial"/>
                <a:cs typeface="Arial"/>
              </a:rPr>
              <a:t>một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điều</a:t>
            </a:r>
            <a:r>
              <a:rPr sz="2200" dirty="0">
                <a:latin typeface="Arial"/>
                <a:cs typeface="Arial"/>
              </a:rPr>
              <a:t> kiện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 đồng</a:t>
            </a:r>
            <a:r>
              <a:rPr sz="2200" dirty="0">
                <a:latin typeface="Arial"/>
                <a:cs typeface="Arial"/>
              </a:rPr>
              <a:t> lao </a:t>
            </a:r>
            <a:r>
              <a:rPr sz="2200" spc="-5" dirty="0">
                <a:latin typeface="Arial"/>
                <a:cs typeface="Arial"/>
              </a:rPr>
              <a:t>động.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Lập</a:t>
            </a:r>
            <a:r>
              <a:rPr spc="-10" dirty="0"/>
              <a:t> </a:t>
            </a:r>
            <a:r>
              <a:rPr spc="-60" dirty="0"/>
              <a:t>kế</a:t>
            </a:r>
            <a:r>
              <a:rPr spc="-15" dirty="0"/>
              <a:t> </a:t>
            </a:r>
            <a:r>
              <a:rPr dirty="0"/>
              <a:t>hoạch</a:t>
            </a:r>
            <a:r>
              <a:rPr spc="-10" dirty="0"/>
              <a:t> </a:t>
            </a:r>
            <a:r>
              <a:rPr dirty="0"/>
              <a:t>duy</a:t>
            </a:r>
            <a:r>
              <a:rPr spc="-25" dirty="0"/>
              <a:t> </a:t>
            </a:r>
            <a:r>
              <a:rPr dirty="0"/>
              <a:t>trì</a:t>
            </a:r>
            <a:r>
              <a:rPr spc="-10" dirty="0"/>
              <a:t> hoạt</a:t>
            </a:r>
            <a:r>
              <a:rPr spc="-25" dirty="0"/>
              <a:t> </a:t>
            </a:r>
            <a:r>
              <a:rPr spc="-5" dirty="0">
                <a:latin typeface="Times New Roman"/>
                <a:cs typeface="Times New Roman"/>
              </a:rPr>
              <a:t>động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liên </a:t>
            </a:r>
            <a:r>
              <a:rPr spc="-890" dirty="0"/>
              <a:t> </a:t>
            </a:r>
            <a:r>
              <a:rPr dirty="0"/>
              <a:t>tục</a:t>
            </a:r>
            <a:r>
              <a:rPr spc="-5" dirty="0"/>
              <a:t> của </a:t>
            </a:r>
            <a:r>
              <a:rPr spc="-30" dirty="0"/>
              <a:t>tổ</a:t>
            </a:r>
            <a:r>
              <a:rPr spc="-5" dirty="0"/>
              <a:t> chức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920355" cy="451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0896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Business Continuity Planning –BCP là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việc xây dựng các kế </a:t>
            </a:r>
            <a:r>
              <a:rPr sz="3200" spc="-10" dirty="0">
                <a:latin typeface="Arial"/>
                <a:cs typeface="Arial"/>
              </a:rPr>
              <a:t>hoạch </a:t>
            </a:r>
            <a:r>
              <a:rPr sz="3200" spc="-5" dirty="0">
                <a:latin typeface="Arial"/>
                <a:cs typeface="Arial"/>
              </a:rPr>
              <a:t>nhằm </a:t>
            </a:r>
            <a:r>
              <a:rPr sz="3200" spc="-10" dirty="0">
                <a:latin typeface="Arial"/>
                <a:cs typeface="Arial"/>
              </a:rPr>
              <a:t>bảo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đảm các nhân viên và các tiến trình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nghiệp </a:t>
            </a:r>
            <a:r>
              <a:rPr sz="3200" spc="-5" dirty="0">
                <a:latin typeface="Arial"/>
                <a:cs typeface="Arial"/>
              </a:rPr>
              <a:t>vụ vẫn tiếp </a:t>
            </a:r>
            <a:r>
              <a:rPr sz="3200" spc="-10" dirty="0">
                <a:latin typeface="Arial"/>
                <a:cs typeface="Arial"/>
              </a:rPr>
              <a:t>tục </a:t>
            </a:r>
            <a:r>
              <a:rPr sz="3200" spc="-5" dirty="0">
                <a:latin typeface="Arial"/>
                <a:cs typeface="Arial"/>
              </a:rPr>
              <a:t>hoạt động </a:t>
            </a:r>
            <a:r>
              <a:rPr sz="3200" spc="-10" dirty="0">
                <a:latin typeface="Arial"/>
                <a:cs typeface="Arial"/>
              </a:rPr>
              <a:t>được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khi HTTT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gặp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sự cố bất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thường.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Một khi tổ chức không có khả </a:t>
            </a:r>
            <a:r>
              <a:rPr sz="3200" spc="-10" dirty="0">
                <a:latin typeface="Arial"/>
                <a:cs typeface="Arial"/>
              </a:rPr>
              <a:t>năng </a:t>
            </a:r>
            <a:r>
              <a:rPr sz="3200" spc="-5" dirty="0">
                <a:latin typeface="Arial"/>
                <a:cs typeface="Arial"/>
              </a:rPr>
              <a:t>khôi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phục hoạt động KD trong một khoảng thời </a:t>
            </a:r>
            <a:r>
              <a:rPr sz="3200" spc="-8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gian </a:t>
            </a:r>
            <a:r>
              <a:rPr sz="3200" spc="-5" dirty="0">
                <a:latin typeface="Arial"/>
                <a:cs typeface="Arial"/>
              </a:rPr>
              <a:t>xác định vì lý do sự cố thảm họa </a:t>
            </a:r>
            <a:r>
              <a:rPr sz="3200" spc="-10" dirty="0">
                <a:latin typeface="Arial"/>
                <a:cs typeface="Arial"/>
              </a:rPr>
              <a:t>ắt </a:t>
            </a:r>
            <a:r>
              <a:rPr sz="3200" spc="-5" dirty="0">
                <a:latin typeface="Arial"/>
                <a:cs typeface="Arial"/>
              </a:rPr>
              <a:t> sẽ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đến thất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bại trong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kinh</a:t>
            </a:r>
            <a:r>
              <a:rPr sz="3200" spc="-10" dirty="0">
                <a:latin typeface="Arial"/>
                <a:cs typeface="Arial"/>
              </a:rPr>
              <a:t> doanh.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Lập</a:t>
            </a:r>
            <a:r>
              <a:rPr spc="-10" dirty="0"/>
              <a:t> </a:t>
            </a:r>
            <a:r>
              <a:rPr spc="-60" dirty="0"/>
              <a:t>kế</a:t>
            </a:r>
            <a:r>
              <a:rPr spc="-15" dirty="0"/>
              <a:t> </a:t>
            </a:r>
            <a:r>
              <a:rPr dirty="0"/>
              <a:t>hoạch</a:t>
            </a:r>
            <a:r>
              <a:rPr spc="-10" dirty="0"/>
              <a:t> </a:t>
            </a:r>
            <a:r>
              <a:rPr dirty="0"/>
              <a:t>duy</a:t>
            </a:r>
            <a:r>
              <a:rPr spc="-25" dirty="0"/>
              <a:t> </a:t>
            </a:r>
            <a:r>
              <a:rPr dirty="0"/>
              <a:t>trì</a:t>
            </a:r>
            <a:r>
              <a:rPr spc="-10" dirty="0"/>
              <a:t> hoạt</a:t>
            </a:r>
            <a:r>
              <a:rPr spc="-25" dirty="0"/>
              <a:t> </a:t>
            </a:r>
            <a:r>
              <a:rPr spc="-5" dirty="0">
                <a:latin typeface="Times New Roman"/>
                <a:cs typeface="Times New Roman"/>
              </a:rPr>
              <a:t>động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liên </a:t>
            </a:r>
            <a:r>
              <a:rPr spc="-890" dirty="0"/>
              <a:t> </a:t>
            </a:r>
            <a:r>
              <a:rPr dirty="0"/>
              <a:t>tục</a:t>
            </a:r>
            <a:r>
              <a:rPr spc="-5" dirty="0"/>
              <a:t> của </a:t>
            </a:r>
            <a:r>
              <a:rPr spc="-30" dirty="0"/>
              <a:t>tổ</a:t>
            </a:r>
            <a:r>
              <a:rPr spc="5" dirty="0"/>
              <a:t> </a:t>
            </a:r>
            <a:r>
              <a:rPr spc="-5" dirty="0"/>
              <a:t>chức(tiếp)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862570" cy="445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Các </a:t>
            </a:r>
            <a:r>
              <a:rPr sz="2200" dirty="0">
                <a:latin typeface="Arial"/>
                <a:cs typeface="Arial"/>
              </a:rPr>
              <a:t>yêu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cầu</a:t>
            </a:r>
            <a:r>
              <a:rPr sz="2200" spc="-5" dirty="0">
                <a:latin typeface="Arial"/>
                <a:cs typeface="Arial"/>
              </a:rPr>
              <a:t> để duy </a:t>
            </a:r>
            <a:r>
              <a:rPr sz="2200" dirty="0">
                <a:latin typeface="Arial"/>
                <a:cs typeface="Arial"/>
              </a:rPr>
              <a:t>trì</a:t>
            </a:r>
            <a:r>
              <a:rPr sz="2200" spc="-5" dirty="0">
                <a:latin typeface="Arial"/>
                <a:cs typeface="Arial"/>
              </a:rPr>
              <a:t> hoạt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dirty="0">
                <a:latin typeface="Arial"/>
                <a:cs typeface="Arial"/>
              </a:rPr>
              <a:t> liên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tục: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ts val="2110"/>
              </a:lnSpc>
              <a:spcBef>
                <a:spcPts val="509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Thiết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 </a:t>
            </a:r>
            <a:r>
              <a:rPr sz="2200" spc="-5" dirty="0">
                <a:latin typeface="Arial"/>
                <a:cs typeface="Arial"/>
              </a:rPr>
              <a:t>nhiều</a:t>
            </a:r>
            <a:r>
              <a:rPr sz="2200" dirty="0">
                <a:latin typeface="Arial"/>
                <a:cs typeface="Arial"/>
              </a:rPr>
              <a:t> không </a:t>
            </a:r>
            <a:r>
              <a:rPr sz="2200" spc="-5" dirty="0">
                <a:latin typeface="Arial"/>
                <a:cs typeface="Arial"/>
              </a:rPr>
              <a:t>gian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việc</a:t>
            </a:r>
            <a:r>
              <a:rPr sz="2200" dirty="0">
                <a:latin typeface="Arial"/>
                <a:cs typeface="Arial"/>
              </a:rPr>
              <a:t> khác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nhau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nhân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viên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với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đầy </a:t>
            </a:r>
            <a:r>
              <a:rPr sz="2200" spc="-5" dirty="0">
                <a:latin typeface="Arial"/>
                <a:cs typeface="Arial"/>
              </a:rPr>
              <a:t>đủ</a:t>
            </a:r>
            <a:r>
              <a:rPr sz="2200" dirty="0">
                <a:latin typeface="Arial"/>
                <a:cs typeface="Arial"/>
              </a:rPr>
              <a:t> trang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bị </a:t>
            </a:r>
            <a:r>
              <a:rPr sz="2200" dirty="0">
                <a:latin typeface="Arial"/>
                <a:cs typeface="Arial"/>
              </a:rPr>
              <a:t>máy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tính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đường điện </a:t>
            </a:r>
            <a:r>
              <a:rPr sz="2200" dirty="0">
                <a:latin typeface="Arial"/>
                <a:cs typeface="Arial"/>
              </a:rPr>
              <a:t>thoại.</a:t>
            </a:r>
            <a:endParaRPr sz="2200">
              <a:latin typeface="Arial"/>
              <a:cs typeface="Arial"/>
            </a:endParaRPr>
          </a:p>
          <a:p>
            <a:pPr marL="355600" marR="146685" indent="-342900">
              <a:lnSpc>
                <a:spcPct val="8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Các</a:t>
            </a:r>
            <a:r>
              <a:rPr sz="2200" spc="-5" dirty="0">
                <a:latin typeface="Arial"/>
                <a:cs typeface="Arial"/>
              </a:rPr>
              <a:t> điểm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sao</a:t>
            </a:r>
            <a:r>
              <a:rPr sz="2200" dirty="0">
                <a:latin typeface="Arial"/>
                <a:cs typeface="Arial"/>
              </a:rPr>
              <a:t> lưu </a:t>
            </a:r>
            <a:r>
              <a:rPr sz="2200" spc="-5" dirty="0">
                <a:latin typeface="Arial"/>
                <a:cs typeface="Arial"/>
              </a:rPr>
              <a:t>CNTT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không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quá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gần nhưng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cũng</a:t>
            </a:r>
            <a:r>
              <a:rPr sz="2200" dirty="0">
                <a:latin typeface="Arial"/>
                <a:cs typeface="Arial"/>
              </a:rPr>
              <a:t> không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quá </a:t>
            </a:r>
            <a:r>
              <a:rPr sz="2200" dirty="0">
                <a:latin typeface="Arial"/>
                <a:cs typeface="Arial"/>
              </a:rPr>
              <a:t>xa </a:t>
            </a:r>
            <a:r>
              <a:rPr sz="2200" spc="-5" dirty="0">
                <a:latin typeface="Arial"/>
                <a:cs typeface="Arial"/>
              </a:rPr>
              <a:t>nhau</a:t>
            </a:r>
            <a:r>
              <a:rPr sz="2200" dirty="0">
                <a:latin typeface="Arial"/>
                <a:cs typeface="Arial"/>
              </a:rPr>
              <a:t> sao cho tiện </a:t>
            </a:r>
            <a:r>
              <a:rPr sz="2200" spc="-5" dirty="0">
                <a:latin typeface="Arial"/>
                <a:cs typeface="Arial"/>
              </a:rPr>
              <a:t>liên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lạc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nhưng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không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bị ảnh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hưởng </a:t>
            </a:r>
            <a:r>
              <a:rPr sz="2200" dirty="0">
                <a:latin typeface="Arial"/>
                <a:cs typeface="Arial"/>
              </a:rPr>
              <a:t>của thảm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họa </a:t>
            </a:r>
            <a:r>
              <a:rPr sz="2200" dirty="0">
                <a:latin typeface="Arial"/>
                <a:cs typeface="Arial"/>
              </a:rPr>
              <a:t>vùng.</a:t>
            </a:r>
            <a:endParaRPr sz="2200">
              <a:latin typeface="Arial"/>
              <a:cs typeface="Arial"/>
            </a:endParaRPr>
          </a:p>
          <a:p>
            <a:pPr marL="355600" marR="87630" indent="-342900">
              <a:lnSpc>
                <a:spcPts val="211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Có kế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hoạch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sơ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tán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phù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cập</a:t>
            </a:r>
            <a:r>
              <a:rPr sz="2200" spc="-5" dirty="0">
                <a:latin typeface="Arial"/>
                <a:cs typeface="Arial"/>
              </a:rPr>
              <a:t> nhật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nhất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5" dirty="0">
                <a:latin typeface="Arial"/>
                <a:cs typeface="Arial"/>
              </a:rPr>
              <a:t> đảm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bảo</a:t>
            </a:r>
            <a:r>
              <a:rPr sz="2200" dirty="0">
                <a:latin typeface="Arial"/>
                <a:cs typeface="Arial"/>
              </a:rPr>
              <a:t> mọ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nhân</a:t>
            </a:r>
            <a:r>
              <a:rPr sz="2200" dirty="0">
                <a:latin typeface="Arial"/>
                <a:cs typeface="Arial"/>
              </a:rPr>
              <a:t> viên </a:t>
            </a:r>
            <a:r>
              <a:rPr sz="2200" spc="-5" dirty="0">
                <a:latin typeface="Arial"/>
                <a:cs typeface="Arial"/>
              </a:rPr>
              <a:t>đều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biết</a:t>
            </a:r>
            <a:r>
              <a:rPr sz="2200" dirty="0">
                <a:latin typeface="Arial"/>
                <a:cs typeface="Arial"/>
              </a:rPr>
              <a:t> về kế </a:t>
            </a:r>
            <a:r>
              <a:rPr sz="2200" spc="-5" dirty="0">
                <a:latin typeface="Arial"/>
                <a:cs typeface="Arial"/>
              </a:rPr>
              <a:t>hoạch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 diễn </a:t>
            </a:r>
            <a:r>
              <a:rPr sz="2200" dirty="0">
                <a:latin typeface="Arial"/>
                <a:cs typeface="Arial"/>
              </a:rPr>
              <a:t>tập </a:t>
            </a:r>
            <a:r>
              <a:rPr sz="2200" spc="-5" dirty="0">
                <a:latin typeface="Arial"/>
                <a:cs typeface="Arial"/>
              </a:rPr>
              <a:t>trước.</a:t>
            </a:r>
            <a:endParaRPr sz="2200">
              <a:latin typeface="Arial"/>
              <a:cs typeface="Arial"/>
            </a:endParaRPr>
          </a:p>
          <a:p>
            <a:pPr marL="355600" marR="283210" indent="-342900" algn="just">
              <a:lnSpc>
                <a:spcPts val="2110"/>
              </a:lnSpc>
              <a:spcBef>
                <a:spcPts val="53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Sao </a:t>
            </a:r>
            <a:r>
              <a:rPr sz="2200" spc="-5" dirty="0">
                <a:latin typeface="Arial"/>
                <a:cs typeface="Arial"/>
              </a:rPr>
              <a:t>lưu dữ liệu </a:t>
            </a:r>
            <a:r>
              <a:rPr sz="2200" dirty="0">
                <a:latin typeface="Arial"/>
                <a:cs typeface="Arial"/>
              </a:rPr>
              <a:t>trên máy tính xách tay và máy chủ vì </a:t>
            </a:r>
            <a:r>
              <a:rPr sz="2200" spc="-5" dirty="0">
                <a:latin typeface="Arial"/>
                <a:cs typeface="Arial"/>
              </a:rPr>
              <a:t>lý do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nhiều dữ liệu quan </a:t>
            </a:r>
            <a:r>
              <a:rPr sz="2200" dirty="0">
                <a:latin typeface="Arial"/>
                <a:cs typeface="Arial"/>
              </a:rPr>
              <a:t>trọng của tổ chức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lưu </a:t>
            </a:r>
            <a:r>
              <a:rPr sz="2200" spc="-5" dirty="0">
                <a:latin typeface="Arial"/>
                <a:cs typeface="Arial"/>
              </a:rPr>
              <a:t>trữ </a:t>
            </a:r>
            <a:r>
              <a:rPr sz="2200" dirty="0">
                <a:latin typeface="Arial"/>
                <a:cs typeface="Arial"/>
              </a:rPr>
              <a:t>trên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thiết </a:t>
            </a:r>
            <a:r>
              <a:rPr sz="2200" spc="-5" dirty="0">
                <a:latin typeface="Arial"/>
                <a:cs typeface="Arial"/>
              </a:rPr>
              <a:t>bị này</a:t>
            </a:r>
            <a:r>
              <a:rPr sz="2200" dirty="0">
                <a:latin typeface="Arial"/>
                <a:cs typeface="Arial"/>
              </a:rPr>
              <a:t> chứ không </a:t>
            </a:r>
            <a:r>
              <a:rPr sz="2200" spc="-5" dirty="0">
                <a:latin typeface="Arial"/>
                <a:cs typeface="Arial"/>
              </a:rPr>
              <a:t>phải</a:t>
            </a:r>
            <a:r>
              <a:rPr sz="2200" dirty="0">
                <a:latin typeface="Arial"/>
                <a:cs typeface="Arial"/>
              </a:rPr>
              <a:t> ở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trung tâm </a:t>
            </a:r>
            <a:r>
              <a:rPr sz="2200" spc="-5" dirty="0">
                <a:latin typeface="Arial"/>
                <a:cs typeface="Arial"/>
              </a:rPr>
              <a:t>dữ liệu.</a:t>
            </a:r>
            <a:endParaRPr sz="2200">
              <a:latin typeface="Arial"/>
              <a:cs typeface="Arial"/>
            </a:endParaRPr>
          </a:p>
          <a:p>
            <a:pPr marL="355600" marR="301625" indent="-342900">
              <a:lnSpc>
                <a:spcPts val="2110"/>
              </a:lnSpc>
              <a:spcBef>
                <a:spcPts val="53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Giúp nhân viên </a:t>
            </a:r>
            <a:r>
              <a:rPr sz="2200" spc="-5" dirty="0">
                <a:latin typeface="Arial"/>
                <a:cs typeface="Arial"/>
              </a:rPr>
              <a:t>vượt qua </a:t>
            </a:r>
            <a:r>
              <a:rPr sz="2200" dirty="0">
                <a:latin typeface="Arial"/>
                <a:cs typeface="Arial"/>
              </a:rPr>
              <a:t>thảm </a:t>
            </a:r>
            <a:r>
              <a:rPr sz="2200" spc="-5" dirty="0">
                <a:latin typeface="Arial"/>
                <a:cs typeface="Arial"/>
              </a:rPr>
              <a:t>họa bằng cách cung cấp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danh bạ điện </a:t>
            </a:r>
            <a:r>
              <a:rPr sz="2200" dirty="0">
                <a:latin typeface="Arial"/>
                <a:cs typeface="Arial"/>
              </a:rPr>
              <a:t>thoại, </a:t>
            </a:r>
            <a:r>
              <a:rPr sz="2200" spc="-5" dirty="0">
                <a:latin typeface="Arial"/>
                <a:cs typeface="Arial"/>
              </a:rPr>
              <a:t>địa </a:t>
            </a:r>
            <a:r>
              <a:rPr sz="2200" dirty="0">
                <a:latin typeface="Arial"/>
                <a:cs typeface="Arial"/>
              </a:rPr>
              <a:t>chỉ e mail và thậm chí cả </a:t>
            </a:r>
            <a:r>
              <a:rPr sz="2200" spc="-5" dirty="0">
                <a:latin typeface="Arial"/>
                <a:cs typeface="Arial"/>
              </a:rPr>
              <a:t>anh bạ </a:t>
            </a:r>
            <a:r>
              <a:rPr sz="2200" dirty="0">
                <a:latin typeface="Arial"/>
                <a:cs typeface="Arial"/>
              </a:rPr>
              <a:t> Instan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Messenger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để họ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</a:t>
            </a:r>
            <a:r>
              <a:rPr sz="2200" spc="-5" dirty="0">
                <a:latin typeface="Arial"/>
                <a:cs typeface="Arial"/>
              </a:rPr>
              <a:t> điều </a:t>
            </a:r>
            <a:r>
              <a:rPr sz="2200" dirty="0">
                <a:latin typeface="Arial"/>
                <a:cs typeface="Arial"/>
              </a:rPr>
              <a:t>kiện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giao </a:t>
            </a:r>
            <a:r>
              <a:rPr sz="2200" dirty="0">
                <a:latin typeface="Arial"/>
                <a:cs typeface="Arial"/>
              </a:rPr>
              <a:t>tiếp, </a:t>
            </a:r>
            <a:r>
              <a:rPr sz="2200" spc="-5" dirty="0">
                <a:latin typeface="Arial"/>
                <a:cs typeface="Arial"/>
              </a:rPr>
              <a:t>liên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lạc </a:t>
            </a:r>
            <a:r>
              <a:rPr sz="2200" dirty="0">
                <a:latin typeface="Arial"/>
                <a:cs typeface="Arial"/>
              </a:rPr>
              <a:t>với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người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thân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5" dirty="0">
                <a:latin typeface="Arial"/>
                <a:cs typeface="Arial"/>
              </a:rPr>
              <a:t> đồng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nghiệp.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Lập</a:t>
            </a:r>
            <a:r>
              <a:rPr spc="-10" dirty="0"/>
              <a:t> </a:t>
            </a:r>
            <a:r>
              <a:rPr spc="-60" dirty="0"/>
              <a:t>kế</a:t>
            </a:r>
            <a:r>
              <a:rPr spc="-15" dirty="0"/>
              <a:t> </a:t>
            </a:r>
            <a:r>
              <a:rPr dirty="0"/>
              <a:t>hoạch</a:t>
            </a:r>
            <a:r>
              <a:rPr spc="-10" dirty="0"/>
              <a:t> </a:t>
            </a:r>
            <a:r>
              <a:rPr dirty="0"/>
              <a:t>duy</a:t>
            </a:r>
            <a:r>
              <a:rPr spc="-25" dirty="0"/>
              <a:t> </a:t>
            </a:r>
            <a:r>
              <a:rPr dirty="0"/>
              <a:t>trì</a:t>
            </a:r>
            <a:r>
              <a:rPr spc="-10" dirty="0"/>
              <a:t> hoạt</a:t>
            </a:r>
            <a:r>
              <a:rPr spc="-25" dirty="0"/>
              <a:t> </a:t>
            </a:r>
            <a:r>
              <a:rPr spc="-5" dirty="0">
                <a:latin typeface="Times New Roman"/>
                <a:cs typeface="Times New Roman"/>
              </a:rPr>
              <a:t>động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liên </a:t>
            </a:r>
            <a:r>
              <a:rPr spc="-890" dirty="0"/>
              <a:t> </a:t>
            </a:r>
            <a:r>
              <a:rPr dirty="0"/>
              <a:t>tục</a:t>
            </a:r>
            <a:r>
              <a:rPr spc="-5" dirty="0"/>
              <a:t> của </a:t>
            </a:r>
            <a:r>
              <a:rPr spc="-30" dirty="0"/>
              <a:t>tổ</a:t>
            </a:r>
            <a:r>
              <a:rPr spc="5" dirty="0"/>
              <a:t> </a:t>
            </a:r>
            <a:r>
              <a:rPr spc="-5" dirty="0"/>
              <a:t>chức(tiếp)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35900" cy="41408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17145" algn="just">
              <a:lnSpc>
                <a:spcPts val="2400"/>
              </a:lnSpc>
              <a:spcBef>
                <a:spcPts val="680"/>
              </a:spcBef>
            </a:pPr>
            <a:r>
              <a:rPr sz="2500" dirty="0">
                <a:latin typeface="Arial"/>
                <a:cs typeface="Arial"/>
              </a:rPr>
              <a:t>Quá trình </a:t>
            </a:r>
            <a:r>
              <a:rPr sz="2500" spc="-5" dirty="0">
                <a:latin typeface="Arial"/>
                <a:cs typeface="Arial"/>
              </a:rPr>
              <a:t>lập </a:t>
            </a:r>
            <a:r>
              <a:rPr sz="2500" dirty="0">
                <a:latin typeface="Arial"/>
                <a:cs typeface="Arial"/>
              </a:rPr>
              <a:t>kế </a:t>
            </a:r>
            <a:r>
              <a:rPr sz="2500" spc="-5" dirty="0">
                <a:latin typeface="Arial"/>
                <a:cs typeface="Arial"/>
              </a:rPr>
              <a:t>hoạch duy </a:t>
            </a:r>
            <a:r>
              <a:rPr sz="2500" dirty="0">
                <a:latin typeface="Arial"/>
                <a:cs typeface="Arial"/>
              </a:rPr>
              <a:t>trì hoạt động </a:t>
            </a:r>
            <a:r>
              <a:rPr sz="2500" spc="-5" dirty="0">
                <a:latin typeface="Arial"/>
                <a:cs typeface="Arial"/>
              </a:rPr>
              <a:t>liên </a:t>
            </a:r>
            <a:r>
              <a:rPr sz="2500" dirty="0">
                <a:latin typeface="Arial"/>
                <a:cs typeface="Arial"/>
              </a:rPr>
              <a:t>tục của tổ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 </a:t>
            </a:r>
            <a:r>
              <a:rPr sz="2500" spc="-5" dirty="0">
                <a:latin typeface="Arial"/>
                <a:cs typeface="Arial"/>
              </a:rPr>
              <a:t>được </a:t>
            </a:r>
            <a:r>
              <a:rPr sz="2500" dirty="0">
                <a:latin typeface="Arial"/>
                <a:cs typeface="Arial"/>
              </a:rPr>
              <a:t>bắt đầu </a:t>
            </a:r>
            <a:r>
              <a:rPr sz="2500" spc="-5" dirty="0">
                <a:latin typeface="Arial"/>
                <a:cs typeface="Arial"/>
              </a:rPr>
              <a:t>bằng </a:t>
            </a:r>
            <a:r>
              <a:rPr sz="2500" dirty="0">
                <a:latin typeface="Arial"/>
                <a:cs typeface="Arial"/>
              </a:rPr>
              <a:t>việc </a:t>
            </a:r>
            <a:r>
              <a:rPr sz="2500" spc="-5" dirty="0">
                <a:latin typeface="Arial"/>
                <a:cs typeface="Arial"/>
              </a:rPr>
              <a:t>phân </a:t>
            </a:r>
            <a:r>
              <a:rPr sz="2500" dirty="0">
                <a:latin typeface="Arial"/>
                <a:cs typeface="Arial"/>
              </a:rPr>
              <a:t>tích </a:t>
            </a:r>
            <a:r>
              <a:rPr sz="2500" spc="-5" dirty="0">
                <a:latin typeface="Arial"/>
                <a:cs typeface="Arial"/>
              </a:rPr>
              <a:t>ảnh hưởng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yếu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tố đến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hoạt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độnh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KD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việc sau:</a:t>
            </a:r>
            <a:endParaRPr sz="2500">
              <a:latin typeface="Arial"/>
              <a:cs typeface="Arial"/>
            </a:endParaRPr>
          </a:p>
          <a:p>
            <a:pPr marL="355600" marR="622935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Xác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các tiến trình </a:t>
            </a:r>
            <a:r>
              <a:rPr sz="2500" spc="-5" dirty="0">
                <a:latin typeface="Arial"/>
                <a:cs typeface="Arial"/>
              </a:rPr>
              <a:t>nghiệp </a:t>
            </a:r>
            <a:r>
              <a:rPr sz="2500" dirty="0">
                <a:latin typeface="Arial"/>
                <a:cs typeface="Arial"/>
              </a:rPr>
              <a:t>vụ và các </a:t>
            </a:r>
            <a:r>
              <a:rPr sz="2500" spc="-5" dirty="0">
                <a:latin typeface="Arial"/>
                <a:cs typeface="Arial"/>
              </a:rPr>
              <a:t>bộ phân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quan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trọng, </a:t>
            </a:r>
            <a:r>
              <a:rPr sz="2500" spc="-5" dirty="0">
                <a:latin typeface="Arial"/>
                <a:cs typeface="Arial"/>
              </a:rPr>
              <a:t>nhạy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cảm trong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chức.</a:t>
            </a:r>
            <a:endParaRPr sz="2500">
              <a:latin typeface="Arial"/>
              <a:cs typeface="Arial"/>
            </a:endParaRPr>
          </a:p>
          <a:p>
            <a:pPr marL="355600" marR="518159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Xác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mối </a:t>
            </a:r>
            <a:r>
              <a:rPr sz="2500" spc="-5" dirty="0">
                <a:latin typeface="Arial"/>
                <a:cs typeface="Arial"/>
              </a:rPr>
              <a:t>tương </a:t>
            </a:r>
            <a:r>
              <a:rPr sz="2500" dirty="0">
                <a:latin typeface="Arial"/>
                <a:cs typeface="Arial"/>
              </a:rPr>
              <a:t>tác </a:t>
            </a:r>
            <a:r>
              <a:rPr sz="2500" spc="-5" dirty="0">
                <a:latin typeface="Arial"/>
                <a:cs typeface="Arial"/>
              </a:rPr>
              <a:t>qua lại giữa </a:t>
            </a:r>
            <a:r>
              <a:rPr sz="2500" dirty="0">
                <a:latin typeface="Arial"/>
                <a:cs typeface="Arial"/>
              </a:rPr>
              <a:t>các tiến trình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nghiệp </a:t>
            </a:r>
            <a:r>
              <a:rPr sz="2500" dirty="0">
                <a:latin typeface="Arial"/>
                <a:cs typeface="Arial"/>
              </a:rPr>
              <a:t>vụ và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bộ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phạn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đó.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Xác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kiểm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tra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tất cả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 nguy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cơ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có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thể xảy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ra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đối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 các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HT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trên.</a:t>
            </a:r>
            <a:endParaRPr sz="2500">
              <a:latin typeface="Arial"/>
              <a:cs typeface="Arial"/>
            </a:endParaRPr>
          </a:p>
          <a:p>
            <a:pPr marL="355600" marR="220979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Xác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TT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tính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định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lượng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đối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6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mối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đe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dọa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đã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xác </a:t>
            </a:r>
            <a:r>
              <a:rPr sz="2500" spc="-5" dirty="0">
                <a:latin typeface="Arial"/>
                <a:cs typeface="Arial"/>
              </a:rPr>
              <a:t>định.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Đưa </a:t>
            </a:r>
            <a:r>
              <a:rPr sz="2500" dirty="0">
                <a:latin typeface="Arial"/>
                <a:cs typeface="Arial"/>
              </a:rPr>
              <a:t>ra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biện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pháp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khôi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phục HT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Lập</a:t>
            </a:r>
            <a:r>
              <a:rPr spc="-10" dirty="0"/>
              <a:t> </a:t>
            </a:r>
            <a:r>
              <a:rPr spc="-60" dirty="0"/>
              <a:t>kế</a:t>
            </a:r>
            <a:r>
              <a:rPr spc="-15" dirty="0"/>
              <a:t> </a:t>
            </a:r>
            <a:r>
              <a:rPr dirty="0"/>
              <a:t>hoạch</a:t>
            </a:r>
            <a:r>
              <a:rPr spc="-10" dirty="0"/>
              <a:t> </a:t>
            </a:r>
            <a:r>
              <a:rPr dirty="0"/>
              <a:t>duy</a:t>
            </a:r>
            <a:r>
              <a:rPr spc="-25" dirty="0"/>
              <a:t> </a:t>
            </a:r>
            <a:r>
              <a:rPr dirty="0"/>
              <a:t>trì</a:t>
            </a:r>
            <a:r>
              <a:rPr spc="-10" dirty="0"/>
              <a:t> hoạt</a:t>
            </a:r>
            <a:r>
              <a:rPr spc="-25" dirty="0"/>
              <a:t> </a:t>
            </a:r>
            <a:r>
              <a:rPr spc="-5" dirty="0">
                <a:latin typeface="Times New Roman"/>
                <a:cs typeface="Times New Roman"/>
              </a:rPr>
              <a:t>động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liên </a:t>
            </a:r>
            <a:r>
              <a:rPr spc="-890" dirty="0"/>
              <a:t> </a:t>
            </a:r>
            <a:r>
              <a:rPr dirty="0"/>
              <a:t>tục</a:t>
            </a:r>
            <a:r>
              <a:rPr spc="-5" dirty="0"/>
              <a:t> của </a:t>
            </a:r>
            <a:r>
              <a:rPr spc="-30" dirty="0"/>
              <a:t>tổ</a:t>
            </a:r>
            <a:r>
              <a:rPr spc="5" dirty="0"/>
              <a:t> </a:t>
            </a:r>
            <a:r>
              <a:rPr spc="-5" dirty="0"/>
              <a:t>chức(tiếp)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802880" cy="44335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89535" indent="-342900">
              <a:lnSpc>
                <a:spcPct val="8000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Các mức </a:t>
            </a:r>
            <a:r>
              <a:rPr sz="2200" spc="-5" dirty="0">
                <a:latin typeface="Arial"/>
                <a:cs typeface="Arial"/>
              </a:rPr>
              <a:t>độ </a:t>
            </a:r>
            <a:r>
              <a:rPr sz="2200" dirty="0">
                <a:latin typeface="Arial"/>
                <a:cs typeface="Arial"/>
              </a:rPr>
              <a:t>khẩn cấp trong việc </a:t>
            </a:r>
            <a:r>
              <a:rPr sz="2200" spc="-5" dirty="0">
                <a:latin typeface="Arial"/>
                <a:cs typeface="Arial"/>
              </a:rPr>
              <a:t>phục hồi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HT </a:t>
            </a:r>
            <a:r>
              <a:rPr sz="2200" dirty="0">
                <a:latin typeface="Arial"/>
                <a:cs typeface="Arial"/>
              </a:rPr>
              <a:t>sau thảm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họa 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HT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mức độ ưu tiên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thấp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(30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ngày).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HT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mức độ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ưu tiên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trung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bình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(7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ngày).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HT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mức độ ưu tiên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cao (72</a:t>
            </a:r>
            <a:r>
              <a:rPr sz="2000" spc="-10" dirty="0">
                <a:latin typeface="Arial"/>
                <a:cs typeface="Arial"/>
              </a:rPr>
              <a:t> giờ).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HT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mức độ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ưu tiên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rất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(24 giờ).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HT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mức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 ưu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tiên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cao nhất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(12 giờ).</a:t>
            </a:r>
            <a:endParaRPr sz="2000">
              <a:latin typeface="Arial"/>
              <a:cs typeface="Arial"/>
            </a:endParaRPr>
          </a:p>
          <a:p>
            <a:pPr marL="355600" marR="635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20" dirty="0">
                <a:latin typeface="Arial"/>
                <a:cs typeface="Arial"/>
              </a:rPr>
              <a:t>Trong </a:t>
            </a:r>
            <a:r>
              <a:rPr sz="2200" dirty="0">
                <a:latin typeface="Arial"/>
                <a:cs typeface="Arial"/>
              </a:rPr>
              <a:t>kế </a:t>
            </a:r>
            <a:r>
              <a:rPr sz="2200" spc="-5" dirty="0">
                <a:latin typeface="Arial"/>
                <a:cs typeface="Arial"/>
              </a:rPr>
              <a:t>hoạch </a:t>
            </a:r>
            <a:r>
              <a:rPr sz="2200" dirty="0">
                <a:latin typeface="Arial"/>
                <a:cs typeface="Arial"/>
              </a:rPr>
              <a:t>BCP cần xác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rõ: ai thực </a:t>
            </a:r>
            <a:r>
              <a:rPr sz="2200" spc="-5" dirty="0">
                <a:latin typeface="Arial"/>
                <a:cs typeface="Arial"/>
              </a:rPr>
              <a:t>hiện </a:t>
            </a:r>
            <a:r>
              <a:rPr sz="2200" dirty="0">
                <a:latin typeface="Arial"/>
                <a:cs typeface="Arial"/>
              </a:rPr>
              <a:t>công </a:t>
            </a:r>
            <a:r>
              <a:rPr sz="2200" spc="-5" dirty="0">
                <a:latin typeface="Arial"/>
                <a:cs typeface="Arial"/>
              </a:rPr>
              <a:t>việc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gì trong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điều</a:t>
            </a:r>
            <a:r>
              <a:rPr sz="2200" dirty="0">
                <a:latin typeface="Arial"/>
                <a:cs typeface="Arial"/>
              </a:rPr>
              <a:t> kiện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nào.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2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Cần phải </a:t>
            </a:r>
            <a:r>
              <a:rPr sz="2200" dirty="0">
                <a:latin typeface="Arial"/>
                <a:cs typeface="Arial"/>
              </a:rPr>
              <a:t>thử </a:t>
            </a:r>
            <a:r>
              <a:rPr sz="2200" spc="-5" dirty="0">
                <a:latin typeface="Arial"/>
                <a:cs typeface="Arial"/>
              </a:rPr>
              <a:t>nghiệm </a:t>
            </a:r>
            <a:r>
              <a:rPr sz="2200" dirty="0">
                <a:latin typeface="Arial"/>
                <a:cs typeface="Arial"/>
              </a:rPr>
              <a:t>kế </a:t>
            </a:r>
            <a:r>
              <a:rPr sz="2200" spc="-5" dirty="0">
                <a:latin typeface="Arial"/>
                <a:cs typeface="Arial"/>
              </a:rPr>
              <a:t>hoạch </a:t>
            </a:r>
            <a:r>
              <a:rPr sz="2200" dirty="0">
                <a:latin typeface="Arial"/>
                <a:cs typeface="Arial"/>
              </a:rPr>
              <a:t>BCP </a:t>
            </a:r>
            <a:r>
              <a:rPr sz="2200" spc="-5" dirty="0">
                <a:latin typeface="Arial"/>
                <a:cs typeface="Arial"/>
              </a:rPr>
              <a:t>bằng </a:t>
            </a:r>
            <a:r>
              <a:rPr sz="2200" dirty="0">
                <a:latin typeface="Arial"/>
                <a:cs typeface="Arial"/>
              </a:rPr>
              <a:t>cách yêu cầu các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nhân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viên</a:t>
            </a:r>
            <a:r>
              <a:rPr sz="2200" dirty="0">
                <a:latin typeface="Arial"/>
                <a:cs typeface="Arial"/>
              </a:rPr>
              <a:t> tạm </a:t>
            </a:r>
            <a:r>
              <a:rPr sz="2200" spc="-5" dirty="0">
                <a:latin typeface="Arial"/>
                <a:cs typeface="Arial"/>
              </a:rPr>
              <a:t>ngừng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công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việc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thường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nhật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phục</a:t>
            </a:r>
            <a:r>
              <a:rPr sz="2200" dirty="0">
                <a:latin typeface="Arial"/>
                <a:cs typeface="Arial"/>
              </a:rPr>
              <a:t> vụ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mục </a:t>
            </a:r>
            <a:r>
              <a:rPr sz="2200" spc="-5" dirty="0">
                <a:latin typeface="Arial"/>
                <a:cs typeface="Arial"/>
              </a:rPr>
              <a:t>đích</a:t>
            </a:r>
            <a:r>
              <a:rPr sz="2200" dirty="0">
                <a:latin typeface="Arial"/>
                <a:cs typeface="Arial"/>
              </a:rPr>
              <a:t> tạo </a:t>
            </a:r>
            <a:r>
              <a:rPr sz="2200" spc="-5" dirty="0">
                <a:latin typeface="Arial"/>
                <a:cs typeface="Arial"/>
              </a:rPr>
              <a:t>dựng </a:t>
            </a:r>
            <a:r>
              <a:rPr sz="2200" dirty="0">
                <a:latin typeface="Arial"/>
                <a:cs typeface="Arial"/>
              </a:rPr>
              <a:t>tình </a:t>
            </a:r>
            <a:r>
              <a:rPr sz="2200" spc="-5" dirty="0">
                <a:latin typeface="Arial"/>
                <a:cs typeface="Arial"/>
              </a:rPr>
              <a:t>huống</a:t>
            </a:r>
            <a:r>
              <a:rPr sz="2200" dirty="0">
                <a:latin typeface="Arial"/>
                <a:cs typeface="Arial"/>
              </a:rPr>
              <a:t> thảm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họa </a:t>
            </a:r>
            <a:r>
              <a:rPr sz="2200" dirty="0">
                <a:latin typeface="Arial"/>
                <a:cs typeface="Arial"/>
              </a:rPr>
              <a:t>và các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vị </a:t>
            </a:r>
            <a:r>
              <a:rPr sz="2200" spc="-5" dirty="0">
                <a:latin typeface="Arial"/>
                <a:cs typeface="Arial"/>
              </a:rPr>
              <a:t>trí công </a:t>
            </a:r>
            <a:r>
              <a:rPr sz="2200" dirty="0">
                <a:latin typeface="Arial"/>
                <a:cs typeface="Arial"/>
              </a:rPr>
              <a:t> việc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thực </a:t>
            </a:r>
            <a:r>
              <a:rPr sz="2200" spc="-5" dirty="0">
                <a:latin typeface="Arial"/>
                <a:cs typeface="Arial"/>
              </a:rPr>
              <a:t>hành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khắc phục</a:t>
            </a:r>
            <a:r>
              <a:rPr sz="2200" dirty="0">
                <a:latin typeface="Arial"/>
                <a:cs typeface="Arial"/>
              </a:rPr>
              <a:t> sự cố</a:t>
            </a:r>
            <a:r>
              <a:rPr sz="2200" spc="-5" dirty="0">
                <a:latin typeface="Arial"/>
                <a:cs typeface="Arial"/>
              </a:rPr>
              <a:t> heo</a:t>
            </a:r>
            <a:r>
              <a:rPr sz="2200" dirty="0">
                <a:latin typeface="Arial"/>
                <a:cs typeface="Arial"/>
              </a:rPr>
              <a:t> kế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hoạch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đã</a:t>
            </a:r>
            <a:r>
              <a:rPr sz="2200" dirty="0">
                <a:latin typeface="Arial"/>
                <a:cs typeface="Arial"/>
              </a:rPr>
              <a:t> xây </a:t>
            </a:r>
            <a:r>
              <a:rPr sz="2200" spc="-5" dirty="0">
                <a:latin typeface="Arial"/>
                <a:cs typeface="Arial"/>
              </a:rPr>
              <a:t>dựng.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Việc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thử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nghiệm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này </a:t>
            </a:r>
            <a:r>
              <a:rPr sz="2200" spc="-5" dirty="0">
                <a:latin typeface="Arial"/>
                <a:cs typeface="Arial"/>
              </a:rPr>
              <a:t>đòi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hỏi</a:t>
            </a:r>
            <a:r>
              <a:rPr sz="2200" dirty="0">
                <a:latin typeface="Arial"/>
                <a:cs typeface="Arial"/>
              </a:rPr>
              <a:t> chi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phí</a:t>
            </a:r>
            <a:r>
              <a:rPr sz="2200" dirty="0">
                <a:latin typeface="Arial"/>
                <a:cs typeface="Arial"/>
              </a:rPr>
              <a:t> thời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gian,</a:t>
            </a:r>
            <a:r>
              <a:rPr sz="2200" dirty="0">
                <a:latin typeface="Arial"/>
                <a:cs typeface="Arial"/>
              </a:rPr>
              <a:t> tiền </a:t>
            </a:r>
            <a:r>
              <a:rPr sz="2200" spc="-5" dirty="0">
                <a:latin typeface="Arial"/>
                <a:cs typeface="Arial"/>
              </a:rPr>
              <a:t>bạc,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các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nguồn lực </a:t>
            </a:r>
            <a:r>
              <a:rPr sz="2200" dirty="0">
                <a:latin typeface="Arial"/>
                <a:cs typeface="Arial"/>
              </a:rPr>
              <a:t>khác và </a:t>
            </a:r>
            <a:r>
              <a:rPr sz="2200" spc="-5" dirty="0">
                <a:latin typeface="Arial"/>
                <a:cs typeface="Arial"/>
              </a:rPr>
              <a:t>làm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giảm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năng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suất </a:t>
            </a:r>
            <a:r>
              <a:rPr sz="2200" spc="-5" dirty="0">
                <a:latin typeface="Arial"/>
                <a:cs typeface="Arial"/>
              </a:rPr>
              <a:t>lao động.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7845425" cy="1242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</a:t>
            </a:r>
            <a:r>
              <a:rPr spc="-10" dirty="0"/>
              <a:t> </a:t>
            </a:r>
            <a:r>
              <a:rPr spc="-5" dirty="0"/>
              <a:t>thách </a:t>
            </a:r>
            <a:r>
              <a:rPr dirty="0"/>
              <a:t>thức </a:t>
            </a:r>
            <a:r>
              <a:rPr spc="-5" dirty="0"/>
              <a:t>của</a:t>
            </a:r>
            <a:r>
              <a:rPr spc="-20" dirty="0"/>
              <a:t> </a:t>
            </a:r>
            <a:r>
              <a:rPr spc="-5" dirty="0"/>
              <a:t>môi</a:t>
            </a:r>
            <a:r>
              <a:rPr spc="-10" dirty="0"/>
              <a:t> </a:t>
            </a:r>
            <a:r>
              <a:rPr spc="-5" dirty="0"/>
              <a:t>tr</a:t>
            </a:r>
            <a:r>
              <a:rPr spc="-5" dirty="0">
                <a:latin typeface="Times New Roman"/>
                <a:cs typeface="Times New Roman"/>
              </a:rPr>
              <a:t>ường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KD</a:t>
            </a:r>
            <a:r>
              <a:rPr spc="-5" dirty="0"/>
              <a:t> </a:t>
            </a:r>
            <a:r>
              <a:rPr spc="-35" dirty="0"/>
              <a:t>và </a:t>
            </a:r>
            <a:r>
              <a:rPr spc="-890" dirty="0"/>
              <a:t> </a:t>
            </a:r>
            <a:r>
              <a:rPr spc="-5" dirty="0"/>
              <a:t>công </a:t>
            </a:r>
            <a:r>
              <a:rPr dirty="0"/>
              <a:t>nghệ</a:t>
            </a:r>
            <a:r>
              <a:rPr spc="-20" dirty="0"/>
              <a:t> </a:t>
            </a:r>
            <a:r>
              <a:rPr dirty="0"/>
              <a:t>hiện</a:t>
            </a:r>
            <a:r>
              <a:rPr spc="-5" dirty="0"/>
              <a:t> </a:t>
            </a:r>
            <a:r>
              <a:rPr spc="-25" dirty="0"/>
              <a:t>nay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872730" cy="46342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484505" indent="-342900">
              <a:lnSpc>
                <a:spcPts val="259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Mềm </a:t>
            </a:r>
            <a:r>
              <a:rPr sz="2700" spc="-5" dirty="0">
                <a:latin typeface="Arial"/>
                <a:cs typeface="Arial"/>
              </a:rPr>
              <a:t>dẻo, nhạy bén và rút ngắn thời gian phát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triển,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sản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xuất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chu kỳ</a:t>
            </a:r>
            <a:r>
              <a:rPr sz="2700" spc="-5" dirty="0">
                <a:latin typeface="Arial"/>
                <a:cs typeface="Arial"/>
              </a:rPr>
              <a:t> phân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phối</a:t>
            </a:r>
            <a:endParaRPr sz="2700">
              <a:latin typeface="Arial"/>
              <a:cs typeface="Arial"/>
            </a:endParaRPr>
          </a:p>
          <a:p>
            <a:pPr marL="355600" marR="862330" indent="-342900">
              <a:lnSpc>
                <a:spcPct val="8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Tái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thiết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tích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hợp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chéo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quy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trình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kinh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doanh.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Lợi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thế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cạnh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tranh,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chất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lượng</a:t>
            </a:r>
            <a:r>
              <a:rPr sz="2700" dirty="0">
                <a:latin typeface="Arial"/>
                <a:cs typeface="Arial"/>
              </a:rPr>
              <a:t> tổng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thể,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tập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trung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quản </a:t>
            </a:r>
            <a:r>
              <a:rPr sz="2700" dirty="0">
                <a:latin typeface="Arial"/>
                <a:cs typeface="Arial"/>
              </a:rPr>
              <a:t>lý KH.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Nhân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viên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trí</a:t>
            </a:r>
            <a:r>
              <a:rPr sz="2700" spc="-5" dirty="0">
                <a:latin typeface="Arial"/>
                <a:cs typeface="Arial"/>
              </a:rPr>
              <a:t> tuệ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có văn hóa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công nghệ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Thu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gọn,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nối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mạng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khuếch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tán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công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nghệ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Internet,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Intranet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là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hạ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tầng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HTTT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Tính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toán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khắp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nơi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hợp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tác</a:t>
            </a:r>
            <a:endParaRPr sz="2700">
              <a:latin typeface="Arial"/>
              <a:cs typeface="Arial"/>
            </a:endParaRPr>
          </a:p>
          <a:p>
            <a:pPr marL="355600" marR="404495" indent="-342900">
              <a:lnSpc>
                <a:spcPts val="2590"/>
              </a:lnSpc>
              <a:spcBef>
                <a:spcPts val="62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Quy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trình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phát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triển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mới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có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năng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tích </a:t>
            </a:r>
            <a:r>
              <a:rPr sz="2700" spc="-5" dirty="0">
                <a:latin typeface="Arial"/>
                <a:cs typeface="Arial"/>
              </a:rPr>
              <a:t>hợp chéo.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Lập</a:t>
            </a:r>
            <a:r>
              <a:rPr spc="-10" dirty="0"/>
              <a:t> </a:t>
            </a:r>
            <a:r>
              <a:rPr spc="-60" dirty="0"/>
              <a:t>kế</a:t>
            </a:r>
            <a:r>
              <a:rPr spc="-15" dirty="0"/>
              <a:t> </a:t>
            </a:r>
            <a:r>
              <a:rPr dirty="0"/>
              <a:t>hoạch</a:t>
            </a:r>
            <a:r>
              <a:rPr spc="-10" dirty="0"/>
              <a:t> </a:t>
            </a:r>
            <a:r>
              <a:rPr dirty="0"/>
              <a:t>duy</a:t>
            </a:r>
            <a:r>
              <a:rPr spc="-25" dirty="0"/>
              <a:t> </a:t>
            </a:r>
            <a:r>
              <a:rPr dirty="0"/>
              <a:t>trì</a:t>
            </a:r>
            <a:r>
              <a:rPr spc="-10" dirty="0"/>
              <a:t> hoạt</a:t>
            </a:r>
            <a:r>
              <a:rPr spc="-25" dirty="0"/>
              <a:t> </a:t>
            </a:r>
            <a:r>
              <a:rPr spc="-5" dirty="0">
                <a:latin typeface="Times New Roman"/>
                <a:cs typeface="Times New Roman"/>
              </a:rPr>
              <a:t>động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liên </a:t>
            </a:r>
            <a:r>
              <a:rPr spc="-890" dirty="0"/>
              <a:t> </a:t>
            </a:r>
            <a:r>
              <a:rPr dirty="0"/>
              <a:t>tục</a:t>
            </a:r>
            <a:r>
              <a:rPr spc="-5" dirty="0"/>
              <a:t> của </a:t>
            </a:r>
            <a:r>
              <a:rPr spc="-30" dirty="0"/>
              <a:t>tổ</a:t>
            </a:r>
            <a:r>
              <a:rPr spc="5" dirty="0"/>
              <a:t> </a:t>
            </a:r>
            <a:r>
              <a:rPr spc="-5" dirty="0"/>
              <a:t>chức(tiếp)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35900" cy="41408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17145" algn="just">
              <a:lnSpc>
                <a:spcPts val="2400"/>
              </a:lnSpc>
              <a:spcBef>
                <a:spcPts val="680"/>
              </a:spcBef>
            </a:pPr>
            <a:r>
              <a:rPr sz="2500" dirty="0">
                <a:latin typeface="Arial"/>
                <a:cs typeface="Arial"/>
              </a:rPr>
              <a:t>Quá trình </a:t>
            </a:r>
            <a:r>
              <a:rPr sz="2500" spc="-5" dirty="0">
                <a:latin typeface="Arial"/>
                <a:cs typeface="Arial"/>
              </a:rPr>
              <a:t>lập </a:t>
            </a:r>
            <a:r>
              <a:rPr sz="2500" dirty="0">
                <a:latin typeface="Arial"/>
                <a:cs typeface="Arial"/>
              </a:rPr>
              <a:t>kế </a:t>
            </a:r>
            <a:r>
              <a:rPr sz="2500" spc="-5" dirty="0">
                <a:latin typeface="Arial"/>
                <a:cs typeface="Arial"/>
              </a:rPr>
              <a:t>hoạch duy </a:t>
            </a:r>
            <a:r>
              <a:rPr sz="2500" dirty="0">
                <a:latin typeface="Arial"/>
                <a:cs typeface="Arial"/>
              </a:rPr>
              <a:t>trì hoạt động </a:t>
            </a:r>
            <a:r>
              <a:rPr sz="2500" spc="-5" dirty="0">
                <a:latin typeface="Arial"/>
                <a:cs typeface="Arial"/>
              </a:rPr>
              <a:t>liên </a:t>
            </a:r>
            <a:r>
              <a:rPr sz="2500" dirty="0">
                <a:latin typeface="Arial"/>
                <a:cs typeface="Arial"/>
              </a:rPr>
              <a:t>tục của tổ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 </a:t>
            </a:r>
            <a:r>
              <a:rPr sz="2500" spc="-5" dirty="0">
                <a:latin typeface="Arial"/>
                <a:cs typeface="Arial"/>
              </a:rPr>
              <a:t>được </a:t>
            </a:r>
            <a:r>
              <a:rPr sz="2500" dirty="0">
                <a:latin typeface="Arial"/>
                <a:cs typeface="Arial"/>
              </a:rPr>
              <a:t>bắt đầu </a:t>
            </a:r>
            <a:r>
              <a:rPr sz="2500" spc="-5" dirty="0">
                <a:latin typeface="Arial"/>
                <a:cs typeface="Arial"/>
              </a:rPr>
              <a:t>bằng </a:t>
            </a:r>
            <a:r>
              <a:rPr sz="2500" dirty="0">
                <a:latin typeface="Arial"/>
                <a:cs typeface="Arial"/>
              </a:rPr>
              <a:t>việc </a:t>
            </a:r>
            <a:r>
              <a:rPr sz="2500" spc="-5" dirty="0">
                <a:latin typeface="Arial"/>
                <a:cs typeface="Arial"/>
              </a:rPr>
              <a:t>phân </a:t>
            </a:r>
            <a:r>
              <a:rPr sz="2500" dirty="0">
                <a:latin typeface="Arial"/>
                <a:cs typeface="Arial"/>
              </a:rPr>
              <a:t>tích </a:t>
            </a:r>
            <a:r>
              <a:rPr sz="2500" spc="-5" dirty="0">
                <a:latin typeface="Arial"/>
                <a:cs typeface="Arial"/>
              </a:rPr>
              <a:t>ảnh hưởng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yếu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tố đến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hoạt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độnh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KD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việc sau:</a:t>
            </a:r>
            <a:endParaRPr sz="2500">
              <a:latin typeface="Arial"/>
              <a:cs typeface="Arial"/>
            </a:endParaRPr>
          </a:p>
          <a:p>
            <a:pPr marL="355600" marR="622935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Xác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các tiến trình </a:t>
            </a:r>
            <a:r>
              <a:rPr sz="2500" spc="-5" dirty="0">
                <a:latin typeface="Arial"/>
                <a:cs typeface="Arial"/>
              </a:rPr>
              <a:t>nghiệp </a:t>
            </a:r>
            <a:r>
              <a:rPr sz="2500" dirty="0">
                <a:latin typeface="Arial"/>
                <a:cs typeface="Arial"/>
              </a:rPr>
              <a:t>vụ và các </a:t>
            </a:r>
            <a:r>
              <a:rPr sz="2500" spc="-5" dirty="0">
                <a:latin typeface="Arial"/>
                <a:cs typeface="Arial"/>
              </a:rPr>
              <a:t>bộ phân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quan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trọng, </a:t>
            </a:r>
            <a:r>
              <a:rPr sz="2500" spc="-5" dirty="0">
                <a:latin typeface="Arial"/>
                <a:cs typeface="Arial"/>
              </a:rPr>
              <a:t>nhạy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cảm trong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chức.</a:t>
            </a:r>
            <a:endParaRPr sz="2500">
              <a:latin typeface="Arial"/>
              <a:cs typeface="Arial"/>
            </a:endParaRPr>
          </a:p>
          <a:p>
            <a:pPr marL="355600" marR="518159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Xác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mối </a:t>
            </a:r>
            <a:r>
              <a:rPr sz="2500" spc="-5" dirty="0">
                <a:latin typeface="Arial"/>
                <a:cs typeface="Arial"/>
              </a:rPr>
              <a:t>tương </a:t>
            </a:r>
            <a:r>
              <a:rPr sz="2500" dirty="0">
                <a:latin typeface="Arial"/>
                <a:cs typeface="Arial"/>
              </a:rPr>
              <a:t>tác </a:t>
            </a:r>
            <a:r>
              <a:rPr sz="2500" spc="-5" dirty="0">
                <a:latin typeface="Arial"/>
                <a:cs typeface="Arial"/>
              </a:rPr>
              <a:t>qua lại giữa </a:t>
            </a:r>
            <a:r>
              <a:rPr sz="2500" dirty="0">
                <a:latin typeface="Arial"/>
                <a:cs typeface="Arial"/>
              </a:rPr>
              <a:t>các tiến trình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nghiệp </a:t>
            </a:r>
            <a:r>
              <a:rPr sz="2500" dirty="0">
                <a:latin typeface="Arial"/>
                <a:cs typeface="Arial"/>
              </a:rPr>
              <a:t>vụ và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bộ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phạn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đó.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Xác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kiểm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tra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tất cả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 nguy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cơ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có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thể xảy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ra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đối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 các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HT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trên.</a:t>
            </a:r>
            <a:endParaRPr sz="2500">
              <a:latin typeface="Arial"/>
              <a:cs typeface="Arial"/>
            </a:endParaRPr>
          </a:p>
          <a:p>
            <a:pPr marL="355600" marR="220979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Xác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TT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tính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định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lượng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đối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6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mối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đe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dọa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đã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xác </a:t>
            </a:r>
            <a:r>
              <a:rPr sz="2500" spc="-5" dirty="0">
                <a:latin typeface="Arial"/>
                <a:cs typeface="Arial"/>
              </a:rPr>
              <a:t>định.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Đưa </a:t>
            </a:r>
            <a:r>
              <a:rPr sz="2500" dirty="0">
                <a:latin typeface="Arial"/>
                <a:cs typeface="Arial"/>
              </a:rPr>
              <a:t>ra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biện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pháp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khôi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phục HT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4030"/>
            <a:ext cx="7599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Quản</a:t>
            </a:r>
            <a:r>
              <a:rPr spc="-15" dirty="0"/>
              <a:t> </a:t>
            </a:r>
            <a:r>
              <a:rPr dirty="0"/>
              <a:t>trị</a:t>
            </a:r>
            <a:r>
              <a:rPr spc="-5" dirty="0"/>
              <a:t> </a:t>
            </a:r>
            <a:r>
              <a:rPr dirty="0"/>
              <a:t>dữ</a:t>
            </a:r>
            <a:r>
              <a:rPr spc="-20" dirty="0"/>
              <a:t> </a:t>
            </a:r>
            <a:r>
              <a:rPr dirty="0"/>
              <a:t>liệu</a:t>
            </a:r>
            <a:r>
              <a:rPr spc="-10" dirty="0"/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iện</a:t>
            </a:r>
            <a:r>
              <a:rPr spc="-10" dirty="0"/>
              <a:t> </a:t>
            </a:r>
            <a:r>
              <a:rPr dirty="0"/>
              <a:t>tử</a:t>
            </a:r>
            <a:r>
              <a:rPr spc="-5" dirty="0"/>
              <a:t> của</a:t>
            </a:r>
            <a:r>
              <a:rPr spc="-30" dirty="0"/>
              <a:t> </a:t>
            </a:r>
            <a:r>
              <a:rPr spc="-25" dirty="0"/>
              <a:t>tổ</a:t>
            </a:r>
            <a:r>
              <a:rPr spc="-5" dirty="0"/>
              <a:t> chức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98130" cy="38360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18415" indent="-342900" algn="just">
              <a:lnSpc>
                <a:spcPts val="2400"/>
              </a:lnSpc>
              <a:spcBef>
                <a:spcPts val="68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Electronic </a:t>
            </a:r>
            <a:r>
              <a:rPr sz="2500" spc="-5" dirty="0">
                <a:latin typeface="Arial"/>
                <a:cs typeface="Arial"/>
              </a:rPr>
              <a:t>Record Management </a:t>
            </a:r>
            <a:r>
              <a:rPr sz="2500" dirty="0">
                <a:latin typeface="Arial"/>
                <a:cs typeface="Arial"/>
              </a:rPr>
              <a:t>-ERM là một </a:t>
            </a:r>
            <a:r>
              <a:rPr sz="2500" spc="-5" dirty="0">
                <a:latin typeface="Arial"/>
                <a:cs typeface="Arial"/>
              </a:rPr>
              <a:t>phương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thức </a:t>
            </a:r>
            <a:r>
              <a:rPr sz="2500" spc="-5" dirty="0">
                <a:latin typeface="Arial"/>
                <a:cs typeface="Arial"/>
              </a:rPr>
              <a:t>quản </a:t>
            </a:r>
            <a:r>
              <a:rPr sz="2500" dirty="0">
                <a:latin typeface="Arial"/>
                <a:cs typeface="Arial"/>
              </a:rPr>
              <a:t>trị các tài </a:t>
            </a:r>
            <a:r>
              <a:rPr sz="2500" spc="-5" dirty="0">
                <a:latin typeface="Arial"/>
                <a:cs typeface="Arial"/>
              </a:rPr>
              <a:t>liệu điện </a:t>
            </a:r>
            <a:r>
              <a:rPr sz="2500" dirty="0">
                <a:latin typeface="Arial"/>
                <a:cs typeface="Arial"/>
              </a:rPr>
              <a:t>tử </a:t>
            </a:r>
            <a:r>
              <a:rPr sz="2500" spc="-5" dirty="0">
                <a:latin typeface="Arial"/>
                <a:cs typeface="Arial"/>
              </a:rPr>
              <a:t>quan </a:t>
            </a:r>
            <a:r>
              <a:rPr sz="2500" dirty="0">
                <a:latin typeface="Arial"/>
                <a:cs typeface="Arial"/>
              </a:rPr>
              <a:t>trọng trong </a:t>
            </a:r>
            <a:r>
              <a:rPr sz="2500" spc="-10" dirty="0">
                <a:latin typeface="Arial"/>
                <a:cs typeface="Arial"/>
              </a:rPr>
              <a:t>mỗi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 chức.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20"/>
              </a:spcBef>
              <a:tabLst>
                <a:tab pos="354965" algn="l"/>
                <a:tab pos="5600700" algn="l"/>
              </a:tabLst>
            </a:pPr>
            <a:r>
              <a:rPr sz="2500" dirty="0">
                <a:latin typeface="Arial"/>
                <a:cs typeface="Arial"/>
              </a:rPr>
              <a:t>•	Nhu cầu </a:t>
            </a:r>
            <a:r>
              <a:rPr sz="2500" spc="-5" dirty="0">
                <a:latin typeface="Arial"/>
                <a:cs typeface="Arial"/>
              </a:rPr>
              <a:t>quản </a:t>
            </a:r>
            <a:r>
              <a:rPr sz="2500" dirty="0">
                <a:latin typeface="Arial"/>
                <a:cs typeface="Arial"/>
              </a:rPr>
              <a:t>trị </a:t>
            </a:r>
            <a:r>
              <a:rPr sz="2500" spc="-5" dirty="0">
                <a:latin typeface="Arial"/>
                <a:cs typeface="Arial"/>
              </a:rPr>
              <a:t>dữ liệu điện </a:t>
            </a:r>
            <a:r>
              <a:rPr sz="2500" dirty="0">
                <a:latin typeface="Arial"/>
                <a:cs typeface="Arial"/>
              </a:rPr>
              <a:t>tử trong tổ chức </a:t>
            </a:r>
            <a:r>
              <a:rPr sz="2500" spc="-5" dirty="0">
                <a:latin typeface="Arial"/>
                <a:cs typeface="Arial"/>
              </a:rPr>
              <a:t>ngày </a:t>
            </a:r>
            <a:r>
              <a:rPr sz="2500" dirty="0">
                <a:latin typeface="Arial"/>
                <a:cs typeface="Arial"/>
              </a:rPr>
              <a:t> càng trở </a:t>
            </a:r>
            <a:r>
              <a:rPr sz="2500" spc="-5" dirty="0">
                <a:latin typeface="Arial"/>
                <a:cs typeface="Arial"/>
              </a:rPr>
              <a:t>nên </a:t>
            </a:r>
            <a:r>
              <a:rPr sz="2500" dirty="0">
                <a:latin typeface="Arial"/>
                <a:cs typeface="Arial"/>
              </a:rPr>
              <a:t>cần thiết khi các </a:t>
            </a:r>
            <a:r>
              <a:rPr sz="2500" spc="-5" dirty="0">
                <a:latin typeface="Arial"/>
                <a:cs typeface="Arial"/>
              </a:rPr>
              <a:t>nước </a:t>
            </a:r>
            <a:r>
              <a:rPr sz="2500" dirty="0">
                <a:latin typeface="Arial"/>
                <a:cs typeface="Arial"/>
              </a:rPr>
              <a:t>ban hành các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điều luật, </a:t>
            </a:r>
            <a:r>
              <a:rPr sz="2500" dirty="0">
                <a:latin typeface="Arial"/>
                <a:cs typeface="Arial"/>
              </a:rPr>
              <a:t>trong đó các tổ chức </a:t>
            </a:r>
            <a:r>
              <a:rPr sz="2500" spc="-5" dirty="0">
                <a:latin typeface="Arial"/>
                <a:cs typeface="Arial"/>
              </a:rPr>
              <a:t>phải </a:t>
            </a:r>
            <a:r>
              <a:rPr sz="2500" dirty="0">
                <a:latin typeface="Arial"/>
                <a:cs typeface="Arial"/>
              </a:rPr>
              <a:t>có trách </a:t>
            </a:r>
            <a:r>
              <a:rPr sz="2500" spc="-5" dirty="0">
                <a:latin typeface="Arial"/>
                <a:cs typeface="Arial"/>
              </a:rPr>
              <a:t>nhiệm </a:t>
            </a:r>
            <a:r>
              <a:rPr sz="2500" dirty="0">
                <a:latin typeface="Arial"/>
                <a:cs typeface="Arial"/>
              </a:rPr>
              <a:t> lưu trữ một số </a:t>
            </a:r>
            <a:r>
              <a:rPr sz="2500" spc="-5" dirty="0">
                <a:latin typeface="Arial"/>
                <a:cs typeface="Arial"/>
              </a:rPr>
              <a:t>nhất định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loại </a:t>
            </a:r>
            <a:r>
              <a:rPr sz="2500" dirty="0">
                <a:latin typeface="Arial"/>
                <a:cs typeface="Arial"/>
              </a:rPr>
              <a:t>dữ </a:t>
            </a:r>
            <a:r>
              <a:rPr sz="2500" spc="-5" dirty="0">
                <a:latin typeface="Arial"/>
                <a:cs typeface="Arial"/>
              </a:rPr>
              <a:t>liệu </a:t>
            </a:r>
            <a:r>
              <a:rPr sz="2500" dirty="0">
                <a:latin typeface="Arial"/>
                <a:cs typeface="Arial"/>
              </a:rPr>
              <a:t>trong một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khoảng thời </a:t>
            </a:r>
            <a:r>
              <a:rPr sz="2500" spc="-5" dirty="0">
                <a:latin typeface="Arial"/>
                <a:cs typeface="Arial"/>
              </a:rPr>
              <a:t>gian </a:t>
            </a:r>
            <a:r>
              <a:rPr sz="2500" dirty="0">
                <a:latin typeface="Arial"/>
                <a:cs typeface="Arial"/>
              </a:rPr>
              <a:t>theo </a:t>
            </a:r>
            <a:r>
              <a:rPr sz="2500" spc="-5" dirty="0">
                <a:latin typeface="Arial"/>
                <a:cs typeface="Arial"/>
              </a:rPr>
              <a:t>luật định. </a:t>
            </a:r>
            <a:r>
              <a:rPr sz="2500" dirty="0">
                <a:latin typeface="Arial"/>
                <a:cs typeface="Arial"/>
              </a:rPr>
              <a:t>Ví </a:t>
            </a:r>
            <a:r>
              <a:rPr sz="2500" spc="-5" dirty="0">
                <a:latin typeface="Arial"/>
                <a:cs typeface="Arial"/>
              </a:rPr>
              <a:t>dụ, luật </a:t>
            </a:r>
            <a:r>
              <a:rPr sz="2500" dirty="0">
                <a:latin typeface="Arial"/>
                <a:cs typeface="Arial"/>
              </a:rPr>
              <a:t>SOX ở Mỹ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quy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thời </a:t>
            </a:r>
            <a:r>
              <a:rPr sz="2500" spc="-5" dirty="0">
                <a:latin typeface="Arial"/>
                <a:cs typeface="Arial"/>
              </a:rPr>
              <a:t>gian lưu </a:t>
            </a:r>
            <a:r>
              <a:rPr sz="2500" dirty="0">
                <a:latin typeface="Arial"/>
                <a:cs typeface="Arial"/>
              </a:rPr>
              <a:t>trữ kiểm toán và </a:t>
            </a:r>
            <a:r>
              <a:rPr sz="2500" spc="-5" dirty="0">
                <a:latin typeface="Arial"/>
                <a:cs typeface="Arial"/>
              </a:rPr>
              <a:t>báo </a:t>
            </a:r>
            <a:r>
              <a:rPr sz="2500" dirty="0">
                <a:latin typeface="Arial"/>
                <a:cs typeface="Arial"/>
              </a:rPr>
              <a:t>cáo tài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chính của các công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ty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là 5 </a:t>
            </a:r>
            <a:r>
              <a:rPr sz="2500" spc="-10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ăm, </a:t>
            </a:r>
            <a:r>
              <a:rPr sz="2500" spc="5" dirty="0">
                <a:latin typeface="Arial"/>
                <a:cs typeface="Arial"/>
              </a:rPr>
              <a:t>l</a:t>
            </a:r>
            <a:r>
              <a:rPr sz="2500" spc="-5" dirty="0">
                <a:latin typeface="Arial"/>
                <a:cs typeface="Arial"/>
              </a:rPr>
              <a:t>uậ</a:t>
            </a:r>
            <a:r>
              <a:rPr sz="2500" dirty="0">
                <a:latin typeface="Arial"/>
                <a:cs typeface="Arial"/>
              </a:rPr>
              <a:t>t	HI</a:t>
            </a:r>
            <a:r>
              <a:rPr sz="2500" spc="-190" dirty="0">
                <a:latin typeface="Arial"/>
                <a:cs typeface="Arial"/>
              </a:rPr>
              <a:t>P</a:t>
            </a:r>
            <a:r>
              <a:rPr sz="2500" dirty="0">
                <a:latin typeface="Arial"/>
                <a:cs typeface="Arial"/>
              </a:rPr>
              <a:t>AA</a:t>
            </a:r>
            <a:r>
              <a:rPr sz="2500" spc="-1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quy </a:t>
            </a:r>
            <a:r>
              <a:rPr sz="2500" spc="-5" dirty="0">
                <a:latin typeface="Arial"/>
                <a:cs typeface="Arial"/>
              </a:rPr>
              <a:t>định  lưu </a:t>
            </a:r>
            <a:r>
              <a:rPr sz="2500" dirty="0">
                <a:latin typeface="Arial"/>
                <a:cs typeface="Arial"/>
              </a:rPr>
              <a:t>trữ các tài </a:t>
            </a:r>
            <a:r>
              <a:rPr sz="2500" spc="-5" dirty="0">
                <a:latin typeface="Arial"/>
                <a:cs typeface="Arial"/>
              </a:rPr>
              <a:t>liệu </a:t>
            </a:r>
            <a:r>
              <a:rPr sz="2500" dirty="0">
                <a:latin typeface="Arial"/>
                <a:cs typeface="Arial"/>
              </a:rPr>
              <a:t>y tế là 6 năm. </a:t>
            </a:r>
            <a:r>
              <a:rPr sz="2500" spc="-5" dirty="0">
                <a:latin typeface="Arial"/>
                <a:cs typeface="Arial"/>
              </a:rPr>
              <a:t>Nếu </a:t>
            </a:r>
            <a:r>
              <a:rPr sz="2500" dirty="0">
                <a:latin typeface="Arial"/>
                <a:cs typeface="Arial"/>
              </a:rPr>
              <a:t>tổ chức </a:t>
            </a:r>
            <a:r>
              <a:rPr sz="2500" spc="-5" dirty="0">
                <a:latin typeface="Arial"/>
                <a:cs typeface="Arial"/>
              </a:rPr>
              <a:t>nào </a:t>
            </a:r>
            <a:r>
              <a:rPr sz="2500" dirty="0">
                <a:latin typeface="Arial"/>
                <a:cs typeface="Arial"/>
              </a:rPr>
              <a:t> không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có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khả </a:t>
            </a:r>
            <a:r>
              <a:rPr sz="2500" spc="-5" dirty="0">
                <a:latin typeface="Arial"/>
                <a:cs typeface="Arial"/>
              </a:rPr>
              <a:t>năng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cung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cấp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thì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phải </a:t>
            </a:r>
            <a:r>
              <a:rPr sz="2500" dirty="0">
                <a:latin typeface="Arial"/>
                <a:cs typeface="Arial"/>
              </a:rPr>
              <a:t>chịu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phạt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Quản </a:t>
            </a:r>
            <a:r>
              <a:rPr dirty="0"/>
              <a:t>trị dữ liệu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iện tử </a:t>
            </a:r>
            <a:r>
              <a:rPr spc="-5" dirty="0"/>
              <a:t>của </a:t>
            </a:r>
            <a:r>
              <a:rPr spc="-25" dirty="0"/>
              <a:t>tổ </a:t>
            </a:r>
            <a:r>
              <a:rPr spc="-5" dirty="0"/>
              <a:t>chức </a:t>
            </a:r>
            <a:r>
              <a:rPr spc="-890" dirty="0"/>
              <a:t> </a:t>
            </a:r>
            <a:r>
              <a:rPr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61845"/>
            <a:ext cx="7815580" cy="421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20" dirty="0">
                <a:latin typeface="Arial"/>
                <a:cs typeface="Arial"/>
              </a:rPr>
              <a:t>Trách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nhiệm</a:t>
            </a:r>
            <a:r>
              <a:rPr sz="2000" spc="-5" dirty="0">
                <a:latin typeface="Arial"/>
                <a:cs typeface="Arial"/>
              </a:rPr>
              <a:t> chính của ủy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quản trị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dữ liệu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điện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tử: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Xác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định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tệp</a:t>
            </a:r>
            <a:r>
              <a:rPr sz="1800" spc="-5" dirty="0">
                <a:latin typeface="Arial"/>
                <a:cs typeface="Arial"/>
              </a:rPr>
              <a:t> dữ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liệu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cần</a:t>
            </a:r>
            <a:r>
              <a:rPr sz="1800" spc="-5" dirty="0">
                <a:latin typeface="Arial"/>
                <a:cs typeface="Arial"/>
              </a:rPr>
              <a:t> lưu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trữ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155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Đảm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bảo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5" dirty="0">
                <a:latin typeface="Arial"/>
                <a:cs typeface="Arial"/>
              </a:rPr>
              <a:t> phương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án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bảo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trì dữ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liệu.</a:t>
            </a:r>
            <a:endParaRPr sz="1800">
              <a:latin typeface="Arial"/>
              <a:cs typeface="Arial"/>
            </a:endParaRPr>
          </a:p>
          <a:p>
            <a:pPr marL="355600" marR="19050" indent="-342900">
              <a:lnSpc>
                <a:spcPts val="192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Giám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đốc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toàn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(Chieft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Information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Security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Officer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CISO)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 chức danh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công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việc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mới chịu</a:t>
            </a:r>
            <a:r>
              <a:rPr sz="2000" dirty="0">
                <a:latin typeface="Arial"/>
                <a:cs typeface="Arial"/>
              </a:rPr>
              <a:t> trách </a:t>
            </a:r>
            <a:r>
              <a:rPr sz="2000" spc="-10" dirty="0">
                <a:latin typeface="Arial"/>
                <a:cs typeface="Arial"/>
              </a:rPr>
              <a:t>nhiệm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đánh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giá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liên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tục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rủi ro liên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đến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toàn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thông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 chức,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xây dựng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triển khai các biện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pháp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đối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phó hiệu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quả.</a:t>
            </a:r>
            <a:endParaRPr sz="2000">
              <a:latin typeface="Arial"/>
              <a:cs typeface="Arial"/>
            </a:endParaRPr>
          </a:p>
          <a:p>
            <a:pPr marL="355600" marR="337185" indent="-342900">
              <a:lnSpc>
                <a:spcPct val="8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Arial"/>
                <a:cs typeface="Arial"/>
              </a:rPr>
              <a:t>CISO </a:t>
            </a:r>
            <a:r>
              <a:rPr sz="2000" dirty="0">
                <a:latin typeface="Arial"/>
                <a:cs typeface="Arial"/>
              </a:rPr>
              <a:t>càng trở </a:t>
            </a:r>
            <a:r>
              <a:rPr sz="2000" spc="-5" dirty="0">
                <a:latin typeface="Arial"/>
                <a:cs typeface="Arial"/>
              </a:rPr>
              <a:t>nên </a:t>
            </a:r>
            <a:r>
              <a:rPr sz="2000" dirty="0">
                <a:latin typeface="Arial"/>
                <a:cs typeface="Arial"/>
              </a:rPr>
              <a:t>cần thiết trong xu thế toàn cầu </a:t>
            </a:r>
            <a:r>
              <a:rPr sz="2000" spc="-5" dirty="0">
                <a:latin typeface="Arial"/>
                <a:cs typeface="Arial"/>
              </a:rPr>
              <a:t>hóa </a:t>
            </a:r>
            <a:r>
              <a:rPr sz="2000" dirty="0">
                <a:latin typeface="Arial"/>
                <a:cs typeface="Arial"/>
              </a:rPr>
              <a:t>của </a:t>
            </a:r>
            <a:r>
              <a:rPr sz="2000" spc="-5" dirty="0">
                <a:latin typeface="Arial"/>
                <a:cs typeface="Arial"/>
              </a:rPr>
              <a:t>nền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kinh tế với nguy </a:t>
            </a:r>
            <a:r>
              <a:rPr sz="2000" dirty="0">
                <a:latin typeface="Arial"/>
                <a:cs typeface="Arial"/>
              </a:rPr>
              <a:t>cơ </a:t>
            </a:r>
            <a:r>
              <a:rPr sz="2000" spc="-5" dirty="0">
                <a:latin typeface="Arial"/>
                <a:cs typeface="Arial"/>
              </a:rPr>
              <a:t>rủi ro </a:t>
            </a:r>
            <a:r>
              <a:rPr sz="2000" spc="-80" dirty="0">
                <a:latin typeface="Arial"/>
                <a:cs typeface="Arial"/>
              </a:rPr>
              <a:t>TT, </a:t>
            </a:r>
            <a:r>
              <a:rPr sz="2000" spc="-5" dirty="0">
                <a:latin typeface="Arial"/>
                <a:cs typeface="Arial"/>
              </a:rPr>
              <a:t>đặc biệt là các TT trên mạng </a:t>
            </a:r>
            <a:r>
              <a:rPr sz="2000" spc="-10" dirty="0">
                <a:latin typeface="Arial"/>
                <a:cs typeface="Arial"/>
              </a:rPr>
              <a:t>ngày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càng cao.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Xu thế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toàn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hóa trong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hoạt động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KD của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 công ty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thể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ở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một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vài khía cạnh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sau:</a:t>
            </a:r>
            <a:endParaRPr sz="2000">
              <a:latin typeface="Arial"/>
              <a:cs typeface="Arial"/>
            </a:endParaRPr>
          </a:p>
          <a:p>
            <a:pPr marL="755650" marR="5080" indent="-285750">
              <a:lnSpc>
                <a:spcPct val="80000"/>
              </a:lnSpc>
              <a:spcBef>
                <a:spcPts val="44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Nhiều tổ chức </a:t>
            </a:r>
            <a:r>
              <a:rPr sz="1800" dirty="0">
                <a:latin typeface="Arial"/>
                <a:cs typeface="Arial"/>
              </a:rPr>
              <a:t>và </a:t>
            </a:r>
            <a:r>
              <a:rPr sz="1800" spc="-5" dirty="0">
                <a:latin typeface="Arial"/>
                <a:cs typeface="Arial"/>
              </a:rPr>
              <a:t>công ty </a:t>
            </a:r>
            <a:r>
              <a:rPr sz="1800" dirty="0">
                <a:latin typeface="Arial"/>
                <a:cs typeface="Arial"/>
              </a:rPr>
              <a:t>đã tham </a:t>
            </a:r>
            <a:r>
              <a:rPr sz="1800" spc="-5" dirty="0">
                <a:latin typeface="Arial"/>
                <a:cs typeface="Arial"/>
              </a:rPr>
              <a:t>gia hợp </a:t>
            </a:r>
            <a:r>
              <a:rPr sz="1800" dirty="0">
                <a:latin typeface="Arial"/>
                <a:cs typeface="Arial"/>
              </a:rPr>
              <a:t>tác </a:t>
            </a:r>
            <a:r>
              <a:rPr sz="1800" spc="-5" dirty="0">
                <a:latin typeface="Arial"/>
                <a:cs typeface="Arial"/>
              </a:rPr>
              <a:t>trong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hiệp hội </a:t>
            </a:r>
            <a:r>
              <a:rPr sz="1800" dirty="0">
                <a:latin typeface="Arial"/>
                <a:cs typeface="Arial"/>
              </a:rPr>
              <a:t>cung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nhau nghiên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cứu, phát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triển, sản xuất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 thử</a:t>
            </a:r>
            <a:r>
              <a:rPr sz="1800" spc="-5" dirty="0">
                <a:latin typeface="Arial"/>
                <a:cs typeface="Arial"/>
              </a:rPr>
              <a:t> nghiẹm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sản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phẩm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mới.</a:t>
            </a:r>
            <a:endParaRPr sz="1800">
              <a:latin typeface="Arial"/>
              <a:cs typeface="Arial"/>
            </a:endParaRPr>
          </a:p>
          <a:p>
            <a:pPr marL="755650" marR="407034" indent="-285750">
              <a:lnSpc>
                <a:spcPts val="1730"/>
              </a:lnSpc>
              <a:spcBef>
                <a:spcPts val="415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Thuê</a:t>
            </a:r>
            <a:r>
              <a:rPr sz="1800" spc="-5" dirty="0">
                <a:latin typeface="Arial"/>
                <a:cs typeface="Arial"/>
              </a:rPr>
              <a:t> 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công ty</a:t>
            </a:r>
            <a:r>
              <a:rPr sz="1800" dirty="0">
                <a:latin typeface="Arial"/>
                <a:cs typeface="Arial"/>
              </a:rPr>
              <a:t> đối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tác xử</a:t>
            </a:r>
            <a:r>
              <a:rPr sz="1800" spc="-5" dirty="0">
                <a:latin typeface="Arial"/>
                <a:cs typeface="Arial"/>
              </a:rPr>
              <a:t> lý DL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 tổ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chức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đang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trở</a:t>
            </a:r>
            <a:r>
              <a:rPr sz="1800" dirty="0">
                <a:latin typeface="Arial"/>
                <a:cs typeface="Arial"/>
              </a:rPr>
              <a:t> thành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tình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trạng </a:t>
            </a:r>
            <a:r>
              <a:rPr sz="1800" spc="-5" dirty="0">
                <a:latin typeface="Arial"/>
                <a:cs typeface="Arial"/>
              </a:rPr>
              <a:t>phổ biến </a:t>
            </a:r>
            <a:r>
              <a:rPr sz="1800" dirty="0">
                <a:latin typeface="Arial"/>
                <a:cs typeface="Arial"/>
              </a:rPr>
              <a:t>ở </a:t>
            </a:r>
            <a:r>
              <a:rPr sz="1800" spc="-5" dirty="0">
                <a:latin typeface="Arial"/>
                <a:cs typeface="Arial"/>
              </a:rPr>
              <a:t>nhiều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tổ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chức.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Mộ số tổ ch</a:t>
            </a:r>
            <a:r>
              <a:rPr sz="1800" spc="5" dirty="0">
                <a:latin typeface="Arial"/>
                <a:cs typeface="Arial"/>
              </a:rPr>
              <a:t>ứ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-5" dirty="0">
                <a:latin typeface="Arial"/>
                <a:cs typeface="Arial"/>
              </a:rPr>
              <a:t>dụ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dịc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vụ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4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733044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Vấn</a:t>
            </a:r>
            <a:r>
              <a:rPr spc="-10" dirty="0"/>
              <a:t>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đạo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đức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30" dirty="0"/>
              <a:t>và</a:t>
            </a:r>
            <a:r>
              <a:rPr spc="-20" dirty="0"/>
              <a:t> </a:t>
            </a:r>
            <a:r>
              <a:rPr spc="-35" dirty="0"/>
              <a:t>xã</a:t>
            </a:r>
            <a:r>
              <a:rPr spc="-5" dirty="0"/>
              <a:t> </a:t>
            </a:r>
            <a:r>
              <a:rPr dirty="0"/>
              <a:t>hội</a:t>
            </a:r>
            <a:r>
              <a:rPr spc="-20" dirty="0"/>
              <a:t> </a:t>
            </a:r>
            <a:r>
              <a:rPr dirty="0"/>
              <a:t>liên</a:t>
            </a:r>
            <a:r>
              <a:rPr spc="-5" dirty="0"/>
              <a:t> </a:t>
            </a:r>
            <a:r>
              <a:rPr dirty="0"/>
              <a:t>quan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đế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20" dirty="0"/>
              <a:t>HTTT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734934" cy="353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349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Đạo đức KD là một vấn đề lớn đối với cá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hoạt động KD trong giai đoạn toàn cầu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hóa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nền kinh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tế.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Arial"/>
                <a:cs typeface="Arial"/>
              </a:rPr>
              <a:t>HTTT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là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cấu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thành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rất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quan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trọng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trong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 DNN và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tổ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kinh tế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xã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hội </a:t>
            </a:r>
            <a:r>
              <a:rPr sz="3200" spc="-5" dirty="0">
                <a:latin typeface="Arial"/>
                <a:cs typeface="Arial"/>
              </a:rPr>
              <a:t> ngày nay cũng phải xem xét dưới góc </a:t>
            </a:r>
            <a:r>
              <a:rPr sz="3200" spc="-10" dirty="0">
                <a:latin typeface="Arial"/>
                <a:cs typeface="Arial"/>
              </a:rPr>
              <a:t>độ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đạo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đức.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733044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Vấn</a:t>
            </a:r>
            <a:r>
              <a:rPr spc="-10" dirty="0"/>
              <a:t>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đạo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đức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30" dirty="0"/>
              <a:t>và</a:t>
            </a:r>
            <a:r>
              <a:rPr spc="-20" dirty="0"/>
              <a:t> </a:t>
            </a:r>
            <a:r>
              <a:rPr spc="-35" dirty="0"/>
              <a:t>xã</a:t>
            </a:r>
            <a:r>
              <a:rPr spc="-5" dirty="0"/>
              <a:t> </a:t>
            </a:r>
            <a:r>
              <a:rPr dirty="0"/>
              <a:t>hối</a:t>
            </a:r>
            <a:r>
              <a:rPr spc="-20" dirty="0"/>
              <a:t> </a:t>
            </a:r>
            <a:r>
              <a:rPr dirty="0"/>
              <a:t>liên</a:t>
            </a:r>
            <a:r>
              <a:rPr spc="-5" dirty="0"/>
              <a:t> </a:t>
            </a:r>
            <a:r>
              <a:rPr dirty="0"/>
              <a:t>quan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đế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20" dirty="0"/>
              <a:t>HTTT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9808" y="1596389"/>
            <a:ext cx="8102600" cy="673100"/>
            <a:chOff x="749808" y="1596389"/>
            <a:chExt cx="8102600" cy="673100"/>
          </a:xfrm>
        </p:grpSpPr>
        <p:sp>
          <p:nvSpPr>
            <p:cNvPr id="4" name="object 4"/>
            <p:cNvSpPr/>
            <p:nvPr/>
          </p:nvSpPr>
          <p:spPr>
            <a:xfrm>
              <a:off x="762381" y="1608962"/>
              <a:ext cx="8077200" cy="647700"/>
            </a:xfrm>
            <a:custGeom>
              <a:avLst/>
              <a:gdLst/>
              <a:ahLst/>
              <a:cxnLst/>
              <a:rect l="l" t="t" r="r" b="b"/>
              <a:pathLst>
                <a:path w="8077200" h="647700">
                  <a:moveTo>
                    <a:pt x="7969250" y="0"/>
                  </a:moveTo>
                  <a:lnTo>
                    <a:pt x="107950" y="0"/>
                  </a:lnTo>
                  <a:lnTo>
                    <a:pt x="65933" y="8491"/>
                  </a:lnTo>
                  <a:lnTo>
                    <a:pt x="31619" y="31638"/>
                  </a:lnTo>
                  <a:lnTo>
                    <a:pt x="8483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45"/>
                  </a:lnTo>
                  <a:lnTo>
                    <a:pt x="31619" y="616061"/>
                  </a:lnTo>
                  <a:lnTo>
                    <a:pt x="65933" y="639208"/>
                  </a:lnTo>
                  <a:lnTo>
                    <a:pt x="107950" y="647700"/>
                  </a:lnTo>
                  <a:lnTo>
                    <a:pt x="7969250" y="647700"/>
                  </a:lnTo>
                  <a:lnTo>
                    <a:pt x="8011245" y="639208"/>
                  </a:lnTo>
                  <a:lnTo>
                    <a:pt x="8045561" y="616061"/>
                  </a:lnTo>
                  <a:lnTo>
                    <a:pt x="8068708" y="581745"/>
                  </a:lnTo>
                  <a:lnTo>
                    <a:pt x="8077200" y="539750"/>
                  </a:lnTo>
                  <a:lnTo>
                    <a:pt x="8077200" y="107950"/>
                  </a:lnTo>
                  <a:lnTo>
                    <a:pt x="8068708" y="65954"/>
                  </a:lnTo>
                  <a:lnTo>
                    <a:pt x="8045561" y="31638"/>
                  </a:lnTo>
                  <a:lnTo>
                    <a:pt x="8011245" y="8491"/>
                  </a:lnTo>
                  <a:lnTo>
                    <a:pt x="7969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381" y="1608962"/>
              <a:ext cx="8077200" cy="647700"/>
            </a:xfrm>
            <a:custGeom>
              <a:avLst/>
              <a:gdLst/>
              <a:ahLst/>
              <a:cxnLst/>
              <a:rect l="l" t="t" r="r" b="b"/>
              <a:pathLst>
                <a:path w="8077200" h="647700">
                  <a:moveTo>
                    <a:pt x="0" y="107950"/>
                  </a:moveTo>
                  <a:lnTo>
                    <a:pt x="8483" y="65954"/>
                  </a:lnTo>
                  <a:lnTo>
                    <a:pt x="31619" y="31638"/>
                  </a:lnTo>
                  <a:lnTo>
                    <a:pt x="65933" y="8491"/>
                  </a:lnTo>
                  <a:lnTo>
                    <a:pt x="107950" y="0"/>
                  </a:lnTo>
                  <a:lnTo>
                    <a:pt x="7969250" y="0"/>
                  </a:lnTo>
                  <a:lnTo>
                    <a:pt x="8011245" y="8491"/>
                  </a:lnTo>
                  <a:lnTo>
                    <a:pt x="8045561" y="31638"/>
                  </a:lnTo>
                  <a:lnTo>
                    <a:pt x="8068708" y="65954"/>
                  </a:lnTo>
                  <a:lnTo>
                    <a:pt x="8077200" y="107950"/>
                  </a:lnTo>
                  <a:lnTo>
                    <a:pt x="8077200" y="539750"/>
                  </a:lnTo>
                  <a:lnTo>
                    <a:pt x="8068708" y="581745"/>
                  </a:lnTo>
                  <a:lnTo>
                    <a:pt x="8045561" y="616061"/>
                  </a:lnTo>
                  <a:lnTo>
                    <a:pt x="8011245" y="639208"/>
                  </a:lnTo>
                  <a:lnTo>
                    <a:pt x="7969250" y="647700"/>
                  </a:lnTo>
                  <a:lnTo>
                    <a:pt x="107950" y="647700"/>
                  </a:lnTo>
                  <a:lnTo>
                    <a:pt x="65933" y="639208"/>
                  </a:lnTo>
                  <a:lnTo>
                    <a:pt x="31619" y="616061"/>
                  </a:lnTo>
                  <a:lnTo>
                    <a:pt x="8483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9808" y="2321814"/>
            <a:ext cx="8102600" cy="673100"/>
            <a:chOff x="749808" y="2321814"/>
            <a:chExt cx="8102600" cy="673100"/>
          </a:xfrm>
        </p:grpSpPr>
        <p:sp>
          <p:nvSpPr>
            <p:cNvPr id="7" name="object 7"/>
            <p:cNvSpPr/>
            <p:nvPr/>
          </p:nvSpPr>
          <p:spPr>
            <a:xfrm>
              <a:off x="762381" y="2334387"/>
              <a:ext cx="8077200" cy="647700"/>
            </a:xfrm>
            <a:custGeom>
              <a:avLst/>
              <a:gdLst/>
              <a:ahLst/>
              <a:cxnLst/>
              <a:rect l="l" t="t" r="r" b="b"/>
              <a:pathLst>
                <a:path w="8077200" h="647700">
                  <a:moveTo>
                    <a:pt x="7969250" y="0"/>
                  </a:moveTo>
                  <a:lnTo>
                    <a:pt x="107950" y="0"/>
                  </a:lnTo>
                  <a:lnTo>
                    <a:pt x="65933" y="8491"/>
                  </a:lnTo>
                  <a:lnTo>
                    <a:pt x="31619" y="31638"/>
                  </a:lnTo>
                  <a:lnTo>
                    <a:pt x="8483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45"/>
                  </a:lnTo>
                  <a:lnTo>
                    <a:pt x="31619" y="616061"/>
                  </a:lnTo>
                  <a:lnTo>
                    <a:pt x="65933" y="639208"/>
                  </a:lnTo>
                  <a:lnTo>
                    <a:pt x="107950" y="647700"/>
                  </a:lnTo>
                  <a:lnTo>
                    <a:pt x="7969250" y="647700"/>
                  </a:lnTo>
                  <a:lnTo>
                    <a:pt x="8011245" y="639208"/>
                  </a:lnTo>
                  <a:lnTo>
                    <a:pt x="8045561" y="616061"/>
                  </a:lnTo>
                  <a:lnTo>
                    <a:pt x="8068708" y="581745"/>
                  </a:lnTo>
                  <a:lnTo>
                    <a:pt x="8077200" y="539750"/>
                  </a:lnTo>
                  <a:lnTo>
                    <a:pt x="8077200" y="107950"/>
                  </a:lnTo>
                  <a:lnTo>
                    <a:pt x="8068708" y="65954"/>
                  </a:lnTo>
                  <a:lnTo>
                    <a:pt x="8045561" y="31638"/>
                  </a:lnTo>
                  <a:lnTo>
                    <a:pt x="8011245" y="8491"/>
                  </a:lnTo>
                  <a:lnTo>
                    <a:pt x="7969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381" y="2334387"/>
              <a:ext cx="8077200" cy="647700"/>
            </a:xfrm>
            <a:custGeom>
              <a:avLst/>
              <a:gdLst/>
              <a:ahLst/>
              <a:cxnLst/>
              <a:rect l="l" t="t" r="r" b="b"/>
              <a:pathLst>
                <a:path w="8077200" h="647700">
                  <a:moveTo>
                    <a:pt x="0" y="107950"/>
                  </a:moveTo>
                  <a:lnTo>
                    <a:pt x="8483" y="65954"/>
                  </a:lnTo>
                  <a:lnTo>
                    <a:pt x="31619" y="31638"/>
                  </a:lnTo>
                  <a:lnTo>
                    <a:pt x="65933" y="8491"/>
                  </a:lnTo>
                  <a:lnTo>
                    <a:pt x="107950" y="0"/>
                  </a:lnTo>
                  <a:lnTo>
                    <a:pt x="7969250" y="0"/>
                  </a:lnTo>
                  <a:lnTo>
                    <a:pt x="8011245" y="8491"/>
                  </a:lnTo>
                  <a:lnTo>
                    <a:pt x="8045561" y="31638"/>
                  </a:lnTo>
                  <a:lnTo>
                    <a:pt x="8068708" y="65954"/>
                  </a:lnTo>
                  <a:lnTo>
                    <a:pt x="8077200" y="107950"/>
                  </a:lnTo>
                  <a:lnTo>
                    <a:pt x="8077200" y="539750"/>
                  </a:lnTo>
                  <a:lnTo>
                    <a:pt x="8068708" y="581745"/>
                  </a:lnTo>
                  <a:lnTo>
                    <a:pt x="8045561" y="616061"/>
                  </a:lnTo>
                  <a:lnTo>
                    <a:pt x="8011245" y="639208"/>
                  </a:lnTo>
                  <a:lnTo>
                    <a:pt x="7969250" y="647700"/>
                  </a:lnTo>
                  <a:lnTo>
                    <a:pt x="107950" y="647700"/>
                  </a:lnTo>
                  <a:lnTo>
                    <a:pt x="65933" y="639208"/>
                  </a:lnTo>
                  <a:lnTo>
                    <a:pt x="31619" y="616061"/>
                  </a:lnTo>
                  <a:lnTo>
                    <a:pt x="8483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49808" y="3047238"/>
            <a:ext cx="8102600" cy="673100"/>
            <a:chOff x="749808" y="3047238"/>
            <a:chExt cx="8102600" cy="673100"/>
          </a:xfrm>
        </p:grpSpPr>
        <p:sp>
          <p:nvSpPr>
            <p:cNvPr id="10" name="object 10"/>
            <p:cNvSpPr/>
            <p:nvPr/>
          </p:nvSpPr>
          <p:spPr>
            <a:xfrm>
              <a:off x="762381" y="3059811"/>
              <a:ext cx="8077200" cy="647700"/>
            </a:xfrm>
            <a:custGeom>
              <a:avLst/>
              <a:gdLst/>
              <a:ahLst/>
              <a:cxnLst/>
              <a:rect l="l" t="t" r="r" b="b"/>
              <a:pathLst>
                <a:path w="8077200" h="647700">
                  <a:moveTo>
                    <a:pt x="7969250" y="0"/>
                  </a:moveTo>
                  <a:lnTo>
                    <a:pt x="107950" y="0"/>
                  </a:lnTo>
                  <a:lnTo>
                    <a:pt x="65933" y="8491"/>
                  </a:lnTo>
                  <a:lnTo>
                    <a:pt x="31619" y="31638"/>
                  </a:lnTo>
                  <a:lnTo>
                    <a:pt x="8483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45"/>
                  </a:lnTo>
                  <a:lnTo>
                    <a:pt x="31619" y="616061"/>
                  </a:lnTo>
                  <a:lnTo>
                    <a:pt x="65933" y="639208"/>
                  </a:lnTo>
                  <a:lnTo>
                    <a:pt x="107950" y="647700"/>
                  </a:lnTo>
                  <a:lnTo>
                    <a:pt x="7969250" y="647700"/>
                  </a:lnTo>
                  <a:lnTo>
                    <a:pt x="8011245" y="639208"/>
                  </a:lnTo>
                  <a:lnTo>
                    <a:pt x="8045561" y="616061"/>
                  </a:lnTo>
                  <a:lnTo>
                    <a:pt x="8068708" y="581745"/>
                  </a:lnTo>
                  <a:lnTo>
                    <a:pt x="8077200" y="539750"/>
                  </a:lnTo>
                  <a:lnTo>
                    <a:pt x="8077200" y="107950"/>
                  </a:lnTo>
                  <a:lnTo>
                    <a:pt x="8068708" y="65954"/>
                  </a:lnTo>
                  <a:lnTo>
                    <a:pt x="8045561" y="31638"/>
                  </a:lnTo>
                  <a:lnTo>
                    <a:pt x="8011245" y="8491"/>
                  </a:lnTo>
                  <a:lnTo>
                    <a:pt x="7969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381" y="3059811"/>
              <a:ext cx="8077200" cy="647700"/>
            </a:xfrm>
            <a:custGeom>
              <a:avLst/>
              <a:gdLst/>
              <a:ahLst/>
              <a:cxnLst/>
              <a:rect l="l" t="t" r="r" b="b"/>
              <a:pathLst>
                <a:path w="8077200" h="647700">
                  <a:moveTo>
                    <a:pt x="0" y="107950"/>
                  </a:moveTo>
                  <a:lnTo>
                    <a:pt x="8483" y="65954"/>
                  </a:lnTo>
                  <a:lnTo>
                    <a:pt x="31619" y="31638"/>
                  </a:lnTo>
                  <a:lnTo>
                    <a:pt x="65933" y="8491"/>
                  </a:lnTo>
                  <a:lnTo>
                    <a:pt x="107950" y="0"/>
                  </a:lnTo>
                  <a:lnTo>
                    <a:pt x="7969250" y="0"/>
                  </a:lnTo>
                  <a:lnTo>
                    <a:pt x="8011245" y="8491"/>
                  </a:lnTo>
                  <a:lnTo>
                    <a:pt x="8045561" y="31638"/>
                  </a:lnTo>
                  <a:lnTo>
                    <a:pt x="8068708" y="65954"/>
                  </a:lnTo>
                  <a:lnTo>
                    <a:pt x="8077200" y="107950"/>
                  </a:lnTo>
                  <a:lnTo>
                    <a:pt x="8077200" y="539750"/>
                  </a:lnTo>
                  <a:lnTo>
                    <a:pt x="8068708" y="581745"/>
                  </a:lnTo>
                  <a:lnTo>
                    <a:pt x="8045561" y="616061"/>
                  </a:lnTo>
                  <a:lnTo>
                    <a:pt x="8011245" y="639208"/>
                  </a:lnTo>
                  <a:lnTo>
                    <a:pt x="7969250" y="647700"/>
                  </a:lnTo>
                  <a:lnTo>
                    <a:pt x="107950" y="647700"/>
                  </a:lnTo>
                  <a:lnTo>
                    <a:pt x="65933" y="639208"/>
                  </a:lnTo>
                  <a:lnTo>
                    <a:pt x="31619" y="616061"/>
                  </a:lnTo>
                  <a:lnTo>
                    <a:pt x="8483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49808" y="3772661"/>
            <a:ext cx="8102600" cy="673100"/>
            <a:chOff x="749808" y="3772661"/>
            <a:chExt cx="8102600" cy="673100"/>
          </a:xfrm>
        </p:grpSpPr>
        <p:sp>
          <p:nvSpPr>
            <p:cNvPr id="13" name="object 13"/>
            <p:cNvSpPr/>
            <p:nvPr/>
          </p:nvSpPr>
          <p:spPr>
            <a:xfrm>
              <a:off x="762381" y="3785234"/>
              <a:ext cx="8077200" cy="647700"/>
            </a:xfrm>
            <a:custGeom>
              <a:avLst/>
              <a:gdLst/>
              <a:ahLst/>
              <a:cxnLst/>
              <a:rect l="l" t="t" r="r" b="b"/>
              <a:pathLst>
                <a:path w="8077200" h="647700">
                  <a:moveTo>
                    <a:pt x="7969250" y="0"/>
                  </a:moveTo>
                  <a:lnTo>
                    <a:pt x="107950" y="0"/>
                  </a:lnTo>
                  <a:lnTo>
                    <a:pt x="65933" y="8491"/>
                  </a:lnTo>
                  <a:lnTo>
                    <a:pt x="31619" y="31638"/>
                  </a:lnTo>
                  <a:lnTo>
                    <a:pt x="8483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45"/>
                  </a:lnTo>
                  <a:lnTo>
                    <a:pt x="31619" y="616061"/>
                  </a:lnTo>
                  <a:lnTo>
                    <a:pt x="65933" y="639208"/>
                  </a:lnTo>
                  <a:lnTo>
                    <a:pt x="107950" y="647700"/>
                  </a:lnTo>
                  <a:lnTo>
                    <a:pt x="7969250" y="647700"/>
                  </a:lnTo>
                  <a:lnTo>
                    <a:pt x="8011245" y="639208"/>
                  </a:lnTo>
                  <a:lnTo>
                    <a:pt x="8045561" y="616061"/>
                  </a:lnTo>
                  <a:lnTo>
                    <a:pt x="8068708" y="581745"/>
                  </a:lnTo>
                  <a:lnTo>
                    <a:pt x="8077200" y="539750"/>
                  </a:lnTo>
                  <a:lnTo>
                    <a:pt x="8077200" y="107950"/>
                  </a:lnTo>
                  <a:lnTo>
                    <a:pt x="8068708" y="65954"/>
                  </a:lnTo>
                  <a:lnTo>
                    <a:pt x="8045561" y="31638"/>
                  </a:lnTo>
                  <a:lnTo>
                    <a:pt x="8011245" y="8491"/>
                  </a:lnTo>
                  <a:lnTo>
                    <a:pt x="7969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381" y="3785234"/>
              <a:ext cx="8077200" cy="647700"/>
            </a:xfrm>
            <a:custGeom>
              <a:avLst/>
              <a:gdLst/>
              <a:ahLst/>
              <a:cxnLst/>
              <a:rect l="l" t="t" r="r" b="b"/>
              <a:pathLst>
                <a:path w="8077200" h="647700">
                  <a:moveTo>
                    <a:pt x="0" y="107950"/>
                  </a:moveTo>
                  <a:lnTo>
                    <a:pt x="8483" y="65954"/>
                  </a:lnTo>
                  <a:lnTo>
                    <a:pt x="31619" y="31638"/>
                  </a:lnTo>
                  <a:lnTo>
                    <a:pt x="65933" y="8491"/>
                  </a:lnTo>
                  <a:lnTo>
                    <a:pt x="107950" y="0"/>
                  </a:lnTo>
                  <a:lnTo>
                    <a:pt x="7969250" y="0"/>
                  </a:lnTo>
                  <a:lnTo>
                    <a:pt x="8011245" y="8491"/>
                  </a:lnTo>
                  <a:lnTo>
                    <a:pt x="8045561" y="31638"/>
                  </a:lnTo>
                  <a:lnTo>
                    <a:pt x="8068708" y="65954"/>
                  </a:lnTo>
                  <a:lnTo>
                    <a:pt x="8077200" y="107950"/>
                  </a:lnTo>
                  <a:lnTo>
                    <a:pt x="8077200" y="539750"/>
                  </a:lnTo>
                  <a:lnTo>
                    <a:pt x="8068708" y="581745"/>
                  </a:lnTo>
                  <a:lnTo>
                    <a:pt x="8045561" y="616061"/>
                  </a:lnTo>
                  <a:lnTo>
                    <a:pt x="8011245" y="639208"/>
                  </a:lnTo>
                  <a:lnTo>
                    <a:pt x="7969250" y="647700"/>
                  </a:lnTo>
                  <a:lnTo>
                    <a:pt x="107950" y="647700"/>
                  </a:lnTo>
                  <a:lnTo>
                    <a:pt x="65933" y="639208"/>
                  </a:lnTo>
                  <a:lnTo>
                    <a:pt x="31619" y="616061"/>
                  </a:lnTo>
                  <a:lnTo>
                    <a:pt x="8483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49808" y="4498085"/>
            <a:ext cx="8102600" cy="672465"/>
            <a:chOff x="749808" y="4498085"/>
            <a:chExt cx="8102600" cy="672465"/>
          </a:xfrm>
        </p:grpSpPr>
        <p:sp>
          <p:nvSpPr>
            <p:cNvPr id="16" name="object 16"/>
            <p:cNvSpPr/>
            <p:nvPr/>
          </p:nvSpPr>
          <p:spPr>
            <a:xfrm>
              <a:off x="762381" y="4510658"/>
              <a:ext cx="8077200" cy="647065"/>
            </a:xfrm>
            <a:custGeom>
              <a:avLst/>
              <a:gdLst/>
              <a:ahLst/>
              <a:cxnLst/>
              <a:rect l="l" t="t" r="r" b="b"/>
              <a:pathLst>
                <a:path w="8077200" h="647064">
                  <a:moveTo>
                    <a:pt x="7969377" y="0"/>
                  </a:moveTo>
                  <a:lnTo>
                    <a:pt x="107822" y="0"/>
                  </a:lnTo>
                  <a:lnTo>
                    <a:pt x="65852" y="8471"/>
                  </a:lnTo>
                  <a:lnTo>
                    <a:pt x="31580" y="31575"/>
                  </a:lnTo>
                  <a:lnTo>
                    <a:pt x="8473" y="65847"/>
                  </a:lnTo>
                  <a:lnTo>
                    <a:pt x="0" y="107823"/>
                  </a:lnTo>
                  <a:lnTo>
                    <a:pt x="0" y="539115"/>
                  </a:lnTo>
                  <a:lnTo>
                    <a:pt x="8473" y="581090"/>
                  </a:lnTo>
                  <a:lnTo>
                    <a:pt x="31580" y="615362"/>
                  </a:lnTo>
                  <a:lnTo>
                    <a:pt x="65852" y="638466"/>
                  </a:lnTo>
                  <a:lnTo>
                    <a:pt x="107822" y="646938"/>
                  </a:lnTo>
                  <a:lnTo>
                    <a:pt x="7969377" y="646938"/>
                  </a:lnTo>
                  <a:lnTo>
                    <a:pt x="8011352" y="638466"/>
                  </a:lnTo>
                  <a:lnTo>
                    <a:pt x="8045624" y="615362"/>
                  </a:lnTo>
                  <a:lnTo>
                    <a:pt x="8068728" y="581090"/>
                  </a:lnTo>
                  <a:lnTo>
                    <a:pt x="8077200" y="539115"/>
                  </a:lnTo>
                  <a:lnTo>
                    <a:pt x="8077200" y="107823"/>
                  </a:lnTo>
                  <a:lnTo>
                    <a:pt x="8068728" y="65847"/>
                  </a:lnTo>
                  <a:lnTo>
                    <a:pt x="8045624" y="31575"/>
                  </a:lnTo>
                  <a:lnTo>
                    <a:pt x="8011352" y="8471"/>
                  </a:lnTo>
                  <a:lnTo>
                    <a:pt x="79693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381" y="4510658"/>
              <a:ext cx="8077200" cy="647065"/>
            </a:xfrm>
            <a:custGeom>
              <a:avLst/>
              <a:gdLst/>
              <a:ahLst/>
              <a:cxnLst/>
              <a:rect l="l" t="t" r="r" b="b"/>
              <a:pathLst>
                <a:path w="8077200" h="647064">
                  <a:moveTo>
                    <a:pt x="0" y="107823"/>
                  </a:moveTo>
                  <a:lnTo>
                    <a:pt x="8473" y="65847"/>
                  </a:lnTo>
                  <a:lnTo>
                    <a:pt x="31580" y="31575"/>
                  </a:lnTo>
                  <a:lnTo>
                    <a:pt x="65852" y="8471"/>
                  </a:lnTo>
                  <a:lnTo>
                    <a:pt x="107822" y="0"/>
                  </a:lnTo>
                  <a:lnTo>
                    <a:pt x="7969377" y="0"/>
                  </a:lnTo>
                  <a:lnTo>
                    <a:pt x="8011352" y="8471"/>
                  </a:lnTo>
                  <a:lnTo>
                    <a:pt x="8045624" y="31575"/>
                  </a:lnTo>
                  <a:lnTo>
                    <a:pt x="8068728" y="65847"/>
                  </a:lnTo>
                  <a:lnTo>
                    <a:pt x="8077200" y="107823"/>
                  </a:lnTo>
                  <a:lnTo>
                    <a:pt x="8077200" y="539115"/>
                  </a:lnTo>
                  <a:lnTo>
                    <a:pt x="8068728" y="581090"/>
                  </a:lnTo>
                  <a:lnTo>
                    <a:pt x="8045624" y="615362"/>
                  </a:lnTo>
                  <a:lnTo>
                    <a:pt x="8011352" y="638466"/>
                  </a:lnTo>
                  <a:lnTo>
                    <a:pt x="7969377" y="646938"/>
                  </a:lnTo>
                  <a:lnTo>
                    <a:pt x="107822" y="646938"/>
                  </a:lnTo>
                  <a:lnTo>
                    <a:pt x="65852" y="638466"/>
                  </a:lnTo>
                  <a:lnTo>
                    <a:pt x="31580" y="615362"/>
                  </a:lnTo>
                  <a:lnTo>
                    <a:pt x="8473" y="581090"/>
                  </a:lnTo>
                  <a:lnTo>
                    <a:pt x="0" y="539115"/>
                  </a:lnTo>
                  <a:lnTo>
                    <a:pt x="0" y="10782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49808" y="5222747"/>
            <a:ext cx="8102600" cy="673100"/>
            <a:chOff x="749808" y="5222747"/>
            <a:chExt cx="8102600" cy="673100"/>
          </a:xfrm>
        </p:grpSpPr>
        <p:sp>
          <p:nvSpPr>
            <p:cNvPr id="19" name="object 19"/>
            <p:cNvSpPr/>
            <p:nvPr/>
          </p:nvSpPr>
          <p:spPr>
            <a:xfrm>
              <a:off x="762381" y="5235320"/>
              <a:ext cx="8077200" cy="647700"/>
            </a:xfrm>
            <a:custGeom>
              <a:avLst/>
              <a:gdLst/>
              <a:ahLst/>
              <a:cxnLst/>
              <a:rect l="l" t="t" r="r" b="b"/>
              <a:pathLst>
                <a:path w="8077200" h="647700">
                  <a:moveTo>
                    <a:pt x="7969250" y="0"/>
                  </a:moveTo>
                  <a:lnTo>
                    <a:pt x="107950" y="0"/>
                  </a:lnTo>
                  <a:lnTo>
                    <a:pt x="65933" y="8491"/>
                  </a:lnTo>
                  <a:lnTo>
                    <a:pt x="31619" y="31638"/>
                  </a:lnTo>
                  <a:lnTo>
                    <a:pt x="8483" y="65954"/>
                  </a:lnTo>
                  <a:lnTo>
                    <a:pt x="0" y="107949"/>
                  </a:lnTo>
                  <a:lnTo>
                    <a:pt x="0" y="539749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699"/>
                  </a:lnTo>
                  <a:lnTo>
                    <a:pt x="7969250" y="647699"/>
                  </a:lnTo>
                  <a:lnTo>
                    <a:pt x="8011245" y="639216"/>
                  </a:lnTo>
                  <a:lnTo>
                    <a:pt x="8045561" y="616080"/>
                  </a:lnTo>
                  <a:lnTo>
                    <a:pt x="8068708" y="581766"/>
                  </a:lnTo>
                  <a:lnTo>
                    <a:pt x="8077200" y="539749"/>
                  </a:lnTo>
                  <a:lnTo>
                    <a:pt x="8077200" y="107949"/>
                  </a:lnTo>
                  <a:lnTo>
                    <a:pt x="8068708" y="65954"/>
                  </a:lnTo>
                  <a:lnTo>
                    <a:pt x="8045561" y="31638"/>
                  </a:lnTo>
                  <a:lnTo>
                    <a:pt x="8011245" y="8491"/>
                  </a:lnTo>
                  <a:lnTo>
                    <a:pt x="7969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381" y="5235320"/>
              <a:ext cx="8077200" cy="647700"/>
            </a:xfrm>
            <a:custGeom>
              <a:avLst/>
              <a:gdLst/>
              <a:ahLst/>
              <a:cxnLst/>
              <a:rect l="l" t="t" r="r" b="b"/>
              <a:pathLst>
                <a:path w="8077200" h="647700">
                  <a:moveTo>
                    <a:pt x="0" y="107949"/>
                  </a:moveTo>
                  <a:lnTo>
                    <a:pt x="8483" y="65954"/>
                  </a:lnTo>
                  <a:lnTo>
                    <a:pt x="31619" y="31638"/>
                  </a:lnTo>
                  <a:lnTo>
                    <a:pt x="65933" y="8491"/>
                  </a:lnTo>
                  <a:lnTo>
                    <a:pt x="107950" y="0"/>
                  </a:lnTo>
                  <a:lnTo>
                    <a:pt x="7969250" y="0"/>
                  </a:lnTo>
                  <a:lnTo>
                    <a:pt x="8011245" y="8491"/>
                  </a:lnTo>
                  <a:lnTo>
                    <a:pt x="8045561" y="31638"/>
                  </a:lnTo>
                  <a:lnTo>
                    <a:pt x="8068708" y="65954"/>
                  </a:lnTo>
                  <a:lnTo>
                    <a:pt x="8077200" y="107949"/>
                  </a:lnTo>
                  <a:lnTo>
                    <a:pt x="8077200" y="539749"/>
                  </a:lnTo>
                  <a:lnTo>
                    <a:pt x="8068708" y="581766"/>
                  </a:lnTo>
                  <a:lnTo>
                    <a:pt x="8045561" y="616080"/>
                  </a:lnTo>
                  <a:lnTo>
                    <a:pt x="8011245" y="639216"/>
                  </a:lnTo>
                  <a:lnTo>
                    <a:pt x="7969250" y="647699"/>
                  </a:lnTo>
                  <a:lnTo>
                    <a:pt x="107950" y="647699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83919" y="1673605"/>
            <a:ext cx="587883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Khái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niệm</a:t>
            </a:r>
            <a:r>
              <a:rPr sz="2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ạo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ức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Những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 khía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cạnh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ạo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ức </a:t>
            </a:r>
            <a:r>
              <a:rPr sz="2700" spc="-25" dirty="0">
                <a:solidFill>
                  <a:srgbClr val="FFFFFF"/>
                </a:solidFill>
                <a:latin typeface="Calibri"/>
                <a:cs typeface="Calibri"/>
              </a:rPr>
              <a:t>xã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 hội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của </a:t>
            </a:r>
            <a:r>
              <a:rPr sz="2700" spc="10" dirty="0">
                <a:solidFill>
                  <a:srgbClr val="FFFFFF"/>
                </a:solidFill>
                <a:latin typeface="Calibri"/>
                <a:cs typeface="Calibri"/>
              </a:rPr>
              <a:t>HTTT </a:t>
            </a:r>
            <a:r>
              <a:rPr sz="2700" spc="-5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việc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làm</a:t>
            </a:r>
            <a:endParaRPr sz="2700">
              <a:latin typeface="Calibri"/>
              <a:cs typeface="Calibri"/>
            </a:endParaRPr>
          </a:p>
          <a:p>
            <a:pPr marL="12700" marR="1798955">
              <a:lnSpc>
                <a:spcPct val="176300"/>
              </a:lnSpc>
              <a:tabLst>
                <a:tab pos="1932305" algn="l"/>
              </a:tabLst>
            </a:pP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CNTT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 tính	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cách</a:t>
            </a:r>
            <a:r>
              <a:rPr sz="2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2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ư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ời </a:t>
            </a:r>
            <a:r>
              <a:rPr sz="2700" spc="-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CNTT 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iều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kiện làm việc </a:t>
            </a:r>
            <a:r>
              <a:rPr sz="2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Calibri"/>
                <a:cs typeface="Calibri"/>
              </a:rPr>
              <a:t>Vấn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ề bảo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mật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cá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nhân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43611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Khái niệm</a:t>
            </a:r>
            <a:r>
              <a:rPr sz="4400" spc="-30" dirty="0"/>
              <a:t> </a:t>
            </a:r>
            <a:r>
              <a:rPr sz="4400" spc="-5" dirty="0">
                <a:latin typeface="Times New Roman"/>
                <a:cs typeface="Times New Roman"/>
              </a:rPr>
              <a:t>đạo</a:t>
            </a:r>
            <a:r>
              <a:rPr sz="4400" spc="-110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đức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590675"/>
          <a:ext cx="8096250" cy="472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20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giá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đạo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đức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dirty="0">
                          <a:latin typeface="Calibri"/>
                          <a:cs typeface="Calibri"/>
                        </a:rPr>
                        <a:t>Á</a:t>
                      </a:r>
                      <a:r>
                        <a:rPr sz="1800" b="1" i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đô</a:t>
                      </a:r>
                      <a:r>
                        <a:rPr sz="1800" b="1" i="1" spc="-5" dirty="0">
                          <a:latin typeface="Calibri"/>
                          <a:cs typeface="Calibri"/>
                        </a:rPr>
                        <a:t>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" dirty="0">
                          <a:latin typeface="Calibri"/>
                          <a:cs typeface="Calibri"/>
                        </a:rPr>
                        <a:t>Ph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ươ</a:t>
                      </a:r>
                      <a:r>
                        <a:rPr sz="1800" b="1" i="1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i="1" spc="-10" dirty="0">
                          <a:latin typeface="Calibri"/>
                          <a:cs typeface="Calibri"/>
                        </a:rPr>
                        <a:t>tây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1800" b="1" i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i="1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i="1" dirty="0">
                          <a:latin typeface="Calibri"/>
                          <a:cs typeface="Calibri"/>
                        </a:rPr>
                        <a:t>chung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Kyosei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(Nhật)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Sống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làm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việc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vì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lợi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ích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chung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Calibri"/>
                          <a:cs typeface="Calibri"/>
                        </a:rPr>
                        <a:t>Tự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nhân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Calibri"/>
                          <a:cs typeface="Calibri"/>
                        </a:rPr>
                        <a:t>Tôn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trọng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phẩm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Dharma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(Đạo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Hindu)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Hoàn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thành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những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bổn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phân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thừa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ế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Chủ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nghĩa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bình quân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0" dirty="0">
                          <a:latin typeface="Calibri"/>
                          <a:cs typeface="Calibri"/>
                        </a:rPr>
                        <a:t>Tôn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trọng quyền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ơ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bản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Sattutthi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(Đạo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phật)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21082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Tầm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trọng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những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dục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vòng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giới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hạn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(ngũ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giới)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Tham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chính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Công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dân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tốt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Zakat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(Đạo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hồi)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Nghĩa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phải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bố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thí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những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ười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èo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Nhân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quyền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5748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Khái</a:t>
            </a:r>
            <a:r>
              <a:rPr sz="4400" dirty="0"/>
              <a:t> </a:t>
            </a:r>
            <a:r>
              <a:rPr sz="4400" spc="-5" dirty="0"/>
              <a:t>niệm</a:t>
            </a:r>
            <a:r>
              <a:rPr sz="4400" spc="-25" dirty="0"/>
              <a:t> </a:t>
            </a:r>
            <a:r>
              <a:rPr sz="4400" spc="-5" dirty="0">
                <a:latin typeface="Times New Roman"/>
                <a:cs typeface="Times New Roman"/>
              </a:rPr>
              <a:t>đạo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đức</a:t>
            </a:r>
            <a:r>
              <a:rPr sz="4400" spc="-114" dirty="0">
                <a:latin typeface="Times New Roman"/>
                <a:cs typeface="Times New Roman"/>
              </a:rPr>
              <a:t> </a:t>
            </a:r>
            <a:r>
              <a:rPr sz="4400" spc="-5" dirty="0"/>
              <a:t>(tiếp)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793990" cy="398272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10795" indent="-342900">
              <a:lnSpc>
                <a:spcPts val="211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i="1" spc="-5" dirty="0">
                <a:latin typeface="Arial"/>
                <a:cs typeface="Arial"/>
              </a:rPr>
              <a:t>Luật</a:t>
            </a:r>
            <a:r>
              <a:rPr sz="2200" i="1" dirty="0">
                <a:latin typeface="Arial"/>
                <a:cs typeface="Arial"/>
              </a:rPr>
              <a:t> tự </a:t>
            </a:r>
            <a:r>
              <a:rPr sz="2200" i="1" spc="-5" dirty="0">
                <a:latin typeface="Arial"/>
                <a:cs typeface="Arial"/>
              </a:rPr>
              <a:t>nhiên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con </a:t>
            </a:r>
            <a:r>
              <a:rPr sz="2200" spc="-5" dirty="0">
                <a:latin typeface="Arial"/>
                <a:cs typeface="Arial"/>
              </a:rPr>
              <a:t>người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cần </a:t>
            </a:r>
            <a:r>
              <a:rPr sz="2200" spc="-5" dirty="0">
                <a:latin typeface="Arial"/>
                <a:cs typeface="Arial"/>
              </a:rPr>
              <a:t>phải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 phát </a:t>
            </a:r>
            <a:r>
              <a:rPr sz="2200" dirty="0">
                <a:latin typeface="Arial"/>
                <a:cs typeface="Arial"/>
              </a:rPr>
              <a:t>triển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sức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khỏe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đời </a:t>
            </a:r>
            <a:r>
              <a:rPr sz="2200" dirty="0">
                <a:latin typeface="Arial"/>
                <a:cs typeface="Arial"/>
              </a:rPr>
              <a:t>sống vật chất và tinh thần </a:t>
            </a:r>
            <a:r>
              <a:rPr sz="2200" spc="-5" dirty="0">
                <a:latin typeface="Arial"/>
                <a:cs typeface="Arial"/>
              </a:rPr>
              <a:t>của </a:t>
            </a:r>
            <a:r>
              <a:rPr sz="2200" dirty="0">
                <a:latin typeface="Arial"/>
                <a:cs typeface="Arial"/>
              </a:rPr>
              <a:t>mình, tuyên truyền và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đuổi</a:t>
            </a:r>
            <a:r>
              <a:rPr sz="2200" dirty="0">
                <a:latin typeface="Arial"/>
                <a:cs typeface="Arial"/>
              </a:rPr>
              <a:t> tri thức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thế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giới,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đuổi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hệ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gần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gũi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với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người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khác và </a:t>
            </a:r>
            <a:r>
              <a:rPr sz="2200" spc="-5" dirty="0">
                <a:latin typeface="Arial"/>
                <a:cs typeface="Arial"/>
              </a:rPr>
              <a:t>phục</a:t>
            </a:r>
            <a:r>
              <a:rPr sz="2200" dirty="0">
                <a:latin typeface="Arial"/>
                <a:cs typeface="Arial"/>
              </a:rPr>
              <a:t> tùng các </a:t>
            </a:r>
            <a:r>
              <a:rPr sz="2200" spc="-5" dirty="0">
                <a:latin typeface="Arial"/>
                <a:cs typeface="Arial"/>
              </a:rPr>
              <a:t>quyền</a:t>
            </a:r>
            <a:r>
              <a:rPr sz="2200" dirty="0">
                <a:latin typeface="Arial"/>
                <a:cs typeface="Arial"/>
              </a:rPr>
              <a:t> lực </a:t>
            </a:r>
            <a:r>
              <a:rPr sz="2200" spc="-5" dirty="0">
                <a:latin typeface="Arial"/>
                <a:cs typeface="Arial"/>
              </a:rPr>
              <a:t>pháp</a:t>
            </a:r>
            <a:r>
              <a:rPr sz="2200" dirty="0">
                <a:latin typeface="Arial"/>
                <a:cs typeface="Arial"/>
              </a:rPr>
              <a:t> lý.</a:t>
            </a:r>
            <a:endParaRPr sz="2200">
              <a:latin typeface="Arial"/>
              <a:cs typeface="Arial"/>
            </a:endParaRPr>
          </a:p>
          <a:p>
            <a:pPr marL="355600" marR="221615" indent="-342900">
              <a:lnSpc>
                <a:spcPct val="8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i="1" dirty="0">
                <a:latin typeface="Arial"/>
                <a:cs typeface="Arial"/>
              </a:rPr>
              <a:t>Thuyết vị </a:t>
            </a:r>
            <a:r>
              <a:rPr sz="2200" i="1" spc="-5" dirty="0">
                <a:latin typeface="Arial"/>
                <a:cs typeface="Arial"/>
              </a:rPr>
              <a:t>lợi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(Utilitarism): </a:t>
            </a:r>
            <a:r>
              <a:rPr sz="2200" spc="-5" dirty="0">
                <a:latin typeface="Arial"/>
                <a:cs typeface="Arial"/>
              </a:rPr>
              <a:t>Hoạt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 được quyền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dirty="0">
                <a:latin typeface="Arial"/>
                <a:cs typeface="Arial"/>
              </a:rPr>
              <a:t> tạo ra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những </a:t>
            </a:r>
            <a:r>
              <a:rPr sz="2200" dirty="0">
                <a:latin typeface="Arial"/>
                <a:cs typeface="Arial"/>
              </a:rPr>
              <a:t>cái </a:t>
            </a:r>
            <a:r>
              <a:rPr sz="2200" spc="-5" dirty="0">
                <a:latin typeface="Arial"/>
                <a:cs typeface="Arial"/>
              </a:rPr>
              <a:t>tốt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nhất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cho số </a:t>
            </a:r>
            <a:r>
              <a:rPr sz="2200" spc="-5" dirty="0">
                <a:latin typeface="Arial"/>
                <a:cs typeface="Arial"/>
              </a:rPr>
              <a:t>người đông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nhất.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i="1" dirty="0">
                <a:latin typeface="Arial"/>
                <a:cs typeface="Arial"/>
              </a:rPr>
              <a:t>Sự </a:t>
            </a:r>
            <a:r>
              <a:rPr sz="2200" i="1" spc="-5" dirty="0">
                <a:latin typeface="Arial"/>
                <a:cs typeface="Arial"/>
              </a:rPr>
              <a:t>tôn </a:t>
            </a:r>
            <a:r>
              <a:rPr sz="2200" i="1" dirty="0">
                <a:latin typeface="Arial"/>
                <a:cs typeface="Arial"/>
              </a:rPr>
              <a:t>trọng người khác: </a:t>
            </a:r>
            <a:r>
              <a:rPr sz="2200" dirty="0">
                <a:latin typeface="Arial"/>
                <a:cs typeface="Arial"/>
              </a:rPr>
              <a:t>con </a:t>
            </a:r>
            <a:r>
              <a:rPr sz="2200" spc="-5" dirty="0">
                <a:latin typeface="Arial"/>
                <a:cs typeface="Arial"/>
              </a:rPr>
              <a:t>người được </a:t>
            </a:r>
            <a:r>
              <a:rPr sz="2200" dirty="0">
                <a:latin typeface="Arial"/>
                <a:cs typeface="Arial"/>
              </a:rPr>
              <a:t>xem là mục </a:t>
            </a:r>
            <a:r>
              <a:rPr sz="2200" spc="-5" dirty="0">
                <a:latin typeface="Arial"/>
                <a:cs typeface="Arial"/>
              </a:rPr>
              <a:t>đích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chư </a:t>
            </a:r>
            <a:r>
              <a:rPr sz="2200" dirty="0">
                <a:latin typeface="Arial"/>
                <a:cs typeface="Arial"/>
              </a:rPr>
              <a:t>không </a:t>
            </a:r>
            <a:r>
              <a:rPr sz="2200" spc="-5" dirty="0">
                <a:latin typeface="Arial"/>
                <a:cs typeface="Arial"/>
              </a:rPr>
              <a:t>phải </a:t>
            </a:r>
            <a:r>
              <a:rPr sz="2200" dirty="0">
                <a:latin typeface="Arial"/>
                <a:cs typeface="Arial"/>
              </a:rPr>
              <a:t>là phương tiện cho mục </a:t>
            </a:r>
            <a:r>
              <a:rPr sz="2200" spc="-5" dirty="0">
                <a:latin typeface="Arial"/>
                <a:cs typeface="Arial"/>
              </a:rPr>
              <a:t>đích. Hoạt động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coi là</a:t>
            </a:r>
            <a:r>
              <a:rPr sz="2200" spc="-5" dirty="0">
                <a:latin typeface="Arial"/>
                <a:cs typeface="Arial"/>
              </a:rPr>
              <a:t> đúng</a:t>
            </a:r>
            <a:r>
              <a:rPr sz="2200" dirty="0">
                <a:latin typeface="Arial"/>
                <a:cs typeface="Arial"/>
              </a:rPr>
              <a:t> khi </a:t>
            </a:r>
            <a:r>
              <a:rPr sz="2200" spc="-5" dirty="0">
                <a:latin typeface="Arial"/>
                <a:cs typeface="Arial"/>
              </a:rPr>
              <a:t>người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hoạt động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đó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phải</a:t>
            </a:r>
            <a:r>
              <a:rPr sz="2200" dirty="0">
                <a:latin typeface="Arial"/>
                <a:cs typeface="Arial"/>
              </a:rPr>
              <a:t> chấp</a:t>
            </a:r>
            <a:r>
              <a:rPr sz="2200" spc="-5" dirty="0">
                <a:latin typeface="Arial"/>
                <a:cs typeface="Arial"/>
              </a:rPr>
              <a:t> nhận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quy tắc</a:t>
            </a:r>
            <a:r>
              <a:rPr sz="2200" spc="-5" dirty="0">
                <a:latin typeface="Arial"/>
                <a:cs typeface="Arial"/>
              </a:rPr>
              <a:t> đạo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đức đã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 những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hành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đó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giả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trước.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giá trị </a:t>
            </a:r>
            <a:r>
              <a:rPr sz="2200" spc="-5" dirty="0">
                <a:latin typeface="Arial"/>
                <a:cs typeface="Arial"/>
              </a:rPr>
              <a:t>đạo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đức </a:t>
            </a:r>
            <a:r>
              <a:rPr sz="2200" dirty="0">
                <a:latin typeface="Arial"/>
                <a:cs typeface="Arial"/>
              </a:rPr>
              <a:t>không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chỉ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những</a:t>
            </a:r>
            <a:r>
              <a:rPr sz="2200" dirty="0">
                <a:latin typeface="Arial"/>
                <a:cs typeface="Arial"/>
              </a:rPr>
              <a:t> khái </a:t>
            </a:r>
            <a:r>
              <a:rPr sz="2200" spc="-5" dirty="0">
                <a:latin typeface="Arial"/>
                <a:cs typeface="Arial"/>
              </a:rPr>
              <a:t>niệm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mà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 </a:t>
            </a:r>
            <a:r>
              <a:rPr sz="2200" spc="-5" dirty="0">
                <a:latin typeface="Arial"/>
                <a:cs typeface="Arial"/>
              </a:rPr>
              <a:t>người quan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niệm,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nó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bị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ảnh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hưởng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bởi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nền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tảng </a:t>
            </a:r>
            <a:r>
              <a:rPr sz="2200" spc="-5" dirty="0">
                <a:latin typeface="Arial"/>
                <a:cs typeface="Arial"/>
              </a:rPr>
              <a:t>văn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hóa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mỗi </a:t>
            </a:r>
            <a:r>
              <a:rPr sz="2200" spc="-5" dirty="0">
                <a:latin typeface="Arial"/>
                <a:cs typeface="Arial"/>
              </a:rPr>
              <a:t>người.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dirty="0">
                <a:latin typeface="Arial"/>
                <a:cs typeface="Arial"/>
              </a:rPr>
              <a:t> ví </a:t>
            </a:r>
            <a:r>
              <a:rPr sz="2200" spc="-5" dirty="0">
                <a:latin typeface="Arial"/>
                <a:cs typeface="Arial"/>
              </a:rPr>
              <a:t>dụ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nêu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trên </a:t>
            </a:r>
            <a:r>
              <a:rPr sz="2200" spc="-5" dirty="0">
                <a:latin typeface="Arial"/>
                <a:cs typeface="Arial"/>
              </a:rPr>
              <a:t>đều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hội</a:t>
            </a:r>
            <a:r>
              <a:rPr sz="2200" dirty="0">
                <a:latin typeface="Arial"/>
                <a:cs typeface="Arial"/>
              </a:rPr>
              <a:t> tụ về </a:t>
            </a:r>
            <a:r>
              <a:rPr sz="2200" spc="-5" dirty="0">
                <a:latin typeface="Arial"/>
                <a:cs typeface="Arial"/>
              </a:rPr>
              <a:t>ba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giá </a:t>
            </a:r>
            <a:r>
              <a:rPr sz="2200" dirty="0">
                <a:latin typeface="Arial"/>
                <a:cs typeface="Arial"/>
              </a:rPr>
              <a:t> trị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đạo </a:t>
            </a:r>
            <a:r>
              <a:rPr sz="2200" spc="-5" dirty="0">
                <a:latin typeface="Arial"/>
                <a:cs typeface="Arial"/>
              </a:rPr>
              <a:t>đức </a:t>
            </a:r>
            <a:r>
              <a:rPr sz="2200" dirty="0">
                <a:latin typeface="Arial"/>
                <a:cs typeface="Arial"/>
              </a:rPr>
              <a:t>cơ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Những</a:t>
            </a:r>
            <a:r>
              <a:rPr spc="-10" dirty="0"/>
              <a:t> </a:t>
            </a:r>
            <a:r>
              <a:rPr dirty="0"/>
              <a:t>khía</a:t>
            </a:r>
            <a:r>
              <a:rPr spc="-10" dirty="0"/>
              <a:t> cạnh</a:t>
            </a:r>
            <a:r>
              <a:rPr spc="-15" dirty="0"/>
              <a:t> </a:t>
            </a:r>
            <a:r>
              <a:rPr spc="-5" dirty="0">
                <a:latin typeface="Times New Roman"/>
                <a:cs typeface="Times New Roman"/>
              </a:rPr>
              <a:t>đạo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đức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30" dirty="0"/>
              <a:t>và</a:t>
            </a:r>
            <a:r>
              <a:rPr spc="-20" dirty="0"/>
              <a:t> </a:t>
            </a:r>
            <a:r>
              <a:rPr spc="-35" dirty="0"/>
              <a:t>xã</a:t>
            </a:r>
            <a:r>
              <a:rPr spc="-5" dirty="0"/>
              <a:t> </a:t>
            </a:r>
            <a:r>
              <a:rPr dirty="0"/>
              <a:t>hội </a:t>
            </a:r>
            <a:r>
              <a:rPr spc="-890" dirty="0"/>
              <a:t> </a:t>
            </a:r>
            <a:r>
              <a:rPr spc="-5" dirty="0"/>
              <a:t>của</a:t>
            </a:r>
            <a:r>
              <a:rPr spc="-10" dirty="0"/>
              <a:t> </a:t>
            </a:r>
            <a:r>
              <a:rPr spc="20" dirty="0"/>
              <a:t>HTTT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33359" cy="47504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3810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15" dirty="0">
                <a:latin typeface="Arial"/>
                <a:cs typeface="Arial"/>
              </a:rPr>
              <a:t>Việc </a:t>
            </a:r>
            <a:r>
              <a:rPr sz="2500" dirty="0">
                <a:latin typeface="Arial"/>
                <a:cs typeface="Arial"/>
              </a:rPr>
              <a:t>sử </a:t>
            </a:r>
            <a:r>
              <a:rPr sz="2500" spc="-5" dirty="0">
                <a:latin typeface="Arial"/>
                <a:cs typeface="Arial"/>
              </a:rPr>
              <a:t>dụng HTTT </a:t>
            </a:r>
            <a:r>
              <a:rPr sz="2500" dirty="0">
                <a:latin typeface="Arial"/>
                <a:cs typeface="Arial"/>
              </a:rPr>
              <a:t>trong KD có tác động </a:t>
            </a:r>
            <a:r>
              <a:rPr sz="2500" spc="-5" dirty="0">
                <a:latin typeface="Arial"/>
                <a:cs typeface="Arial"/>
              </a:rPr>
              <a:t>lớn tới </a:t>
            </a:r>
            <a:r>
              <a:rPr sz="2500" dirty="0">
                <a:latin typeface="Arial"/>
                <a:cs typeface="Arial"/>
              </a:rPr>
              <a:t>xã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hội </a:t>
            </a:r>
            <a:r>
              <a:rPr sz="2500" dirty="0">
                <a:latin typeface="Arial"/>
                <a:cs typeface="Arial"/>
              </a:rPr>
              <a:t>và do đó nó làm </a:t>
            </a:r>
            <a:r>
              <a:rPr sz="2500" spc="-5" dirty="0">
                <a:latin typeface="Arial"/>
                <a:cs typeface="Arial"/>
              </a:rPr>
              <a:t>tăng </a:t>
            </a:r>
            <a:r>
              <a:rPr sz="2500" dirty="0">
                <a:latin typeface="Arial"/>
                <a:cs typeface="Arial"/>
              </a:rPr>
              <a:t>thêm sự trầm trọng của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những vấn đề xã </a:t>
            </a:r>
            <a:r>
              <a:rPr sz="2500" spc="-5" dirty="0">
                <a:latin typeface="Arial"/>
                <a:cs typeface="Arial"/>
              </a:rPr>
              <a:t>hội phục </a:t>
            </a:r>
            <a:r>
              <a:rPr sz="2500" dirty="0">
                <a:latin typeface="Arial"/>
                <a:cs typeface="Arial"/>
              </a:rPr>
              <a:t>vụ </a:t>
            </a:r>
            <a:r>
              <a:rPr sz="2500" spc="-5" dirty="0">
                <a:latin typeface="Arial"/>
                <a:cs typeface="Arial"/>
              </a:rPr>
              <a:t>như: </a:t>
            </a:r>
            <a:r>
              <a:rPr sz="2500" dirty="0">
                <a:latin typeface="Arial"/>
                <a:cs typeface="Arial"/>
              </a:rPr>
              <a:t>vi </a:t>
            </a:r>
            <a:r>
              <a:rPr sz="2500" spc="-5" dirty="0">
                <a:latin typeface="Arial"/>
                <a:cs typeface="Arial"/>
              </a:rPr>
              <a:t>phạm </a:t>
            </a:r>
            <a:r>
              <a:rPr sz="2500" dirty="0">
                <a:latin typeface="Arial"/>
                <a:cs typeface="Arial"/>
              </a:rPr>
              <a:t>sự riêng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tư, </a:t>
            </a:r>
            <a:r>
              <a:rPr sz="2500" dirty="0">
                <a:latin typeface="Arial"/>
                <a:cs typeface="Arial"/>
              </a:rPr>
              <a:t>tội phạm, sức khỏe, </a:t>
            </a:r>
            <a:r>
              <a:rPr sz="2500" spc="-5" dirty="0">
                <a:latin typeface="Arial"/>
                <a:cs typeface="Arial"/>
              </a:rPr>
              <a:t>điều </a:t>
            </a:r>
            <a:r>
              <a:rPr sz="2500" dirty="0">
                <a:latin typeface="Arial"/>
                <a:cs typeface="Arial"/>
              </a:rPr>
              <a:t>kiện </a:t>
            </a:r>
            <a:r>
              <a:rPr sz="2500" spc="-5" dirty="0">
                <a:latin typeface="Arial"/>
                <a:cs typeface="Arial"/>
              </a:rPr>
              <a:t>làm </a:t>
            </a:r>
            <a:r>
              <a:rPr sz="2500" dirty="0">
                <a:latin typeface="Arial"/>
                <a:cs typeface="Arial"/>
              </a:rPr>
              <a:t>việc, </a:t>
            </a:r>
            <a:r>
              <a:rPr sz="2500" spc="-5" dirty="0">
                <a:latin typeface="Arial"/>
                <a:cs typeface="Arial"/>
              </a:rPr>
              <a:t>nhân </a:t>
            </a:r>
            <a:r>
              <a:rPr sz="2500" dirty="0">
                <a:latin typeface="Arial"/>
                <a:cs typeface="Arial"/>
              </a:rPr>
              <a:t> cách, việc </a:t>
            </a:r>
            <a:r>
              <a:rPr sz="2500" spc="-5" dirty="0">
                <a:latin typeface="Arial"/>
                <a:cs typeface="Arial"/>
              </a:rPr>
              <a:t>làm </a:t>
            </a:r>
            <a:r>
              <a:rPr sz="2500" dirty="0">
                <a:latin typeface="Arial"/>
                <a:cs typeface="Arial"/>
              </a:rPr>
              <a:t>và </a:t>
            </a:r>
            <a:r>
              <a:rPr sz="2500" spc="-5" dirty="0">
                <a:latin typeface="Arial"/>
                <a:cs typeface="Arial"/>
              </a:rPr>
              <a:t>những nghiên </a:t>
            </a:r>
            <a:r>
              <a:rPr sz="2500" dirty="0">
                <a:latin typeface="Arial"/>
                <a:cs typeface="Arial"/>
              </a:rPr>
              <a:t>cứu </a:t>
            </a:r>
            <a:r>
              <a:rPr sz="2500" spc="-5" dirty="0">
                <a:latin typeface="Arial"/>
                <a:cs typeface="Arial"/>
              </a:rPr>
              <a:t>giải pháp </a:t>
            </a:r>
            <a:r>
              <a:rPr sz="2500" dirty="0">
                <a:latin typeface="Arial"/>
                <a:cs typeface="Arial"/>
              </a:rPr>
              <a:t>xã </a:t>
            </a:r>
            <a:r>
              <a:rPr sz="2500" spc="-5" dirty="0">
                <a:latin typeface="Arial"/>
                <a:cs typeface="Arial"/>
              </a:rPr>
              <a:t>hội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qua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CNTT.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HTTT </a:t>
            </a:r>
            <a:r>
              <a:rPr sz="2500" dirty="0">
                <a:latin typeface="Arial"/>
                <a:cs typeface="Arial"/>
              </a:rPr>
              <a:t>có thể </a:t>
            </a:r>
            <a:r>
              <a:rPr sz="2500" spc="-5" dirty="0">
                <a:latin typeface="Arial"/>
                <a:cs typeface="Arial"/>
              </a:rPr>
              <a:t>mang lại những ảnh hưởng </a:t>
            </a:r>
            <a:r>
              <a:rPr sz="2500" dirty="0">
                <a:latin typeface="Arial"/>
                <a:cs typeface="Arial"/>
              </a:rPr>
              <a:t>có </a:t>
            </a:r>
            <a:r>
              <a:rPr sz="2500" spc="-5" dirty="0">
                <a:latin typeface="Arial"/>
                <a:cs typeface="Arial"/>
              </a:rPr>
              <a:t>lợi </a:t>
            </a:r>
            <a:r>
              <a:rPr sz="2500" dirty="0">
                <a:latin typeface="Arial"/>
                <a:cs typeface="Arial"/>
              </a:rPr>
              <a:t>cũng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như </a:t>
            </a:r>
            <a:r>
              <a:rPr sz="2500" spc="-5" dirty="0">
                <a:latin typeface="Arial"/>
                <a:cs typeface="Arial"/>
              </a:rPr>
              <a:t>bất lợi </a:t>
            </a:r>
            <a:r>
              <a:rPr sz="2500" dirty="0">
                <a:latin typeface="Arial"/>
                <a:cs typeface="Arial"/>
              </a:rPr>
              <a:t>trong </a:t>
            </a:r>
            <a:r>
              <a:rPr sz="2500" spc="-5" dirty="0">
                <a:latin typeface="Arial"/>
                <a:cs typeface="Arial"/>
              </a:rPr>
              <a:t>những </a:t>
            </a:r>
            <a:r>
              <a:rPr sz="2500" dirty="0">
                <a:latin typeface="Arial"/>
                <a:cs typeface="Arial"/>
              </a:rPr>
              <a:t>vấn đề </a:t>
            </a:r>
            <a:r>
              <a:rPr sz="2500" spc="-5" dirty="0">
                <a:latin typeface="Arial"/>
                <a:cs typeface="Arial"/>
              </a:rPr>
              <a:t>nêu </a:t>
            </a:r>
            <a:r>
              <a:rPr sz="2500" dirty="0">
                <a:latin typeface="Arial"/>
                <a:cs typeface="Arial"/>
              </a:rPr>
              <a:t>trên. </a:t>
            </a:r>
            <a:r>
              <a:rPr sz="2500" spc="-5" dirty="0">
                <a:latin typeface="Arial"/>
                <a:cs typeface="Arial"/>
              </a:rPr>
              <a:t>Chẳng hạn,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tin </a:t>
            </a:r>
            <a:r>
              <a:rPr sz="2500" spc="-5" dirty="0">
                <a:latin typeface="Arial"/>
                <a:cs typeface="Arial"/>
              </a:rPr>
              <a:t>học hóa </a:t>
            </a:r>
            <a:r>
              <a:rPr sz="2500" dirty="0">
                <a:latin typeface="Arial"/>
                <a:cs typeface="Arial"/>
              </a:rPr>
              <a:t>một </a:t>
            </a:r>
            <a:r>
              <a:rPr sz="2500" spc="-5" dirty="0">
                <a:latin typeface="Arial"/>
                <a:cs typeface="Arial"/>
              </a:rPr>
              <a:t>quy </a:t>
            </a:r>
            <a:r>
              <a:rPr sz="2500" dirty="0">
                <a:latin typeface="Arial"/>
                <a:cs typeface="Arial"/>
              </a:rPr>
              <a:t>trình sản xuất có thể </a:t>
            </a:r>
            <a:r>
              <a:rPr sz="2500" spc="-5" dirty="0">
                <a:latin typeface="Arial"/>
                <a:cs typeface="Arial"/>
              </a:rPr>
              <a:t>làm giảm </a:t>
            </a:r>
            <a:r>
              <a:rPr sz="2500" dirty="0">
                <a:latin typeface="Arial"/>
                <a:cs typeface="Arial"/>
              </a:rPr>
              <a:t> nhu cầu </a:t>
            </a:r>
            <a:r>
              <a:rPr sz="2500" spc="-5" dirty="0">
                <a:latin typeface="Arial"/>
                <a:cs typeface="Arial"/>
              </a:rPr>
              <a:t>lao </a:t>
            </a:r>
            <a:r>
              <a:rPr sz="2500" dirty="0">
                <a:latin typeface="Arial"/>
                <a:cs typeface="Arial"/>
              </a:rPr>
              <a:t>động, </a:t>
            </a:r>
            <a:r>
              <a:rPr sz="2500" spc="-5" dirty="0">
                <a:latin typeface="Arial"/>
                <a:cs typeface="Arial"/>
              </a:rPr>
              <a:t>giảm </a:t>
            </a:r>
            <a:r>
              <a:rPr sz="2500" dirty="0">
                <a:latin typeface="Arial"/>
                <a:cs typeface="Arial"/>
              </a:rPr>
              <a:t>sự thỏa mãn của </a:t>
            </a:r>
            <a:r>
              <a:rPr sz="2500" spc="-5" dirty="0">
                <a:latin typeface="Arial"/>
                <a:cs typeface="Arial"/>
              </a:rPr>
              <a:t>người </a:t>
            </a:r>
            <a:r>
              <a:rPr sz="2500" dirty="0">
                <a:latin typeface="Arial"/>
                <a:cs typeface="Arial"/>
              </a:rPr>
              <a:t>lao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động trong khi </a:t>
            </a:r>
            <a:r>
              <a:rPr sz="2500" spc="-5" dirty="0">
                <a:latin typeface="Arial"/>
                <a:cs typeface="Arial"/>
              </a:rPr>
              <a:t>nó </a:t>
            </a:r>
            <a:r>
              <a:rPr sz="2500" dirty="0">
                <a:latin typeface="Arial"/>
                <a:cs typeface="Arial"/>
              </a:rPr>
              <a:t>sản xuất ra sản </a:t>
            </a:r>
            <a:r>
              <a:rPr sz="2500" spc="-5" dirty="0">
                <a:latin typeface="Arial"/>
                <a:cs typeface="Arial"/>
              </a:rPr>
              <a:t>phẩm </a:t>
            </a:r>
            <a:r>
              <a:rPr sz="2500" dirty="0">
                <a:latin typeface="Arial"/>
                <a:cs typeface="Arial"/>
              </a:rPr>
              <a:t>có chất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lượng </a:t>
            </a:r>
            <a:r>
              <a:rPr sz="2500" dirty="0">
                <a:latin typeface="Arial"/>
                <a:cs typeface="Arial"/>
              </a:rPr>
              <a:t>cao </a:t>
            </a:r>
            <a:r>
              <a:rPr sz="2500" spc="-5" dirty="0">
                <a:latin typeface="Arial"/>
                <a:cs typeface="Arial"/>
              </a:rPr>
              <a:t>hơn </a:t>
            </a:r>
            <a:r>
              <a:rPr sz="2500" dirty="0">
                <a:latin typeface="Arial"/>
                <a:cs typeface="Arial"/>
              </a:rPr>
              <a:t>và giá thành thấp </a:t>
            </a:r>
            <a:r>
              <a:rPr sz="2500" spc="-5" dirty="0">
                <a:latin typeface="Arial"/>
                <a:cs typeface="Arial"/>
              </a:rPr>
              <a:t>hơn </a:t>
            </a:r>
            <a:r>
              <a:rPr sz="2500" dirty="0">
                <a:latin typeface="Arial"/>
                <a:cs typeface="Arial"/>
              </a:rPr>
              <a:t>=&gt; cần </a:t>
            </a:r>
            <a:r>
              <a:rPr sz="2500" spc="-5" dirty="0">
                <a:latin typeface="Arial"/>
                <a:cs typeface="Arial"/>
              </a:rPr>
              <a:t>phải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quản lý </a:t>
            </a:r>
            <a:r>
              <a:rPr sz="2500" dirty="0">
                <a:latin typeface="Arial"/>
                <a:cs typeface="Arial"/>
              </a:rPr>
              <a:t>các hoạt động của </a:t>
            </a:r>
            <a:r>
              <a:rPr sz="2500" spc="-5" dirty="0">
                <a:latin typeface="Arial"/>
                <a:cs typeface="Arial"/>
              </a:rPr>
              <a:t>HTTT </a:t>
            </a:r>
            <a:r>
              <a:rPr sz="2500" dirty="0">
                <a:latin typeface="Arial"/>
                <a:cs typeface="Arial"/>
              </a:rPr>
              <a:t>và của </a:t>
            </a:r>
            <a:r>
              <a:rPr sz="2500" spc="-5" dirty="0">
                <a:latin typeface="Arial"/>
                <a:cs typeface="Arial"/>
              </a:rPr>
              <a:t>những </a:t>
            </a:r>
            <a:r>
              <a:rPr sz="2500" dirty="0">
                <a:latin typeface="Arial"/>
                <a:cs typeface="Arial"/>
              </a:rPr>
              <a:t>thứ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khác sao cho </a:t>
            </a:r>
            <a:r>
              <a:rPr sz="2500" spc="-5" dirty="0">
                <a:latin typeface="Arial"/>
                <a:cs typeface="Arial"/>
              </a:rPr>
              <a:t>hạn </a:t>
            </a:r>
            <a:r>
              <a:rPr sz="2500" dirty="0">
                <a:latin typeface="Arial"/>
                <a:cs typeface="Arial"/>
              </a:rPr>
              <a:t>chế đến mức </a:t>
            </a:r>
            <a:r>
              <a:rPr sz="2500" spc="-5" dirty="0">
                <a:latin typeface="Arial"/>
                <a:cs typeface="Arial"/>
              </a:rPr>
              <a:t>thấp nhất </a:t>
            </a:r>
            <a:r>
              <a:rPr sz="2500" dirty="0">
                <a:latin typeface="Arial"/>
                <a:cs typeface="Arial"/>
              </a:rPr>
              <a:t>các tác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động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xấu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tối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đa hóa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 hoạt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động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có</a:t>
            </a:r>
            <a:r>
              <a:rPr sz="2500" spc="-5" dirty="0">
                <a:latin typeface="Arial"/>
                <a:cs typeface="Arial"/>
              </a:rPr>
              <a:t> lợi.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Bốn</a:t>
            </a:r>
            <a:r>
              <a:rPr spc="-10" dirty="0"/>
              <a:t> </a:t>
            </a:r>
            <a:r>
              <a:rPr spc="-15" dirty="0"/>
              <a:t>nguyên</a:t>
            </a:r>
            <a:r>
              <a:rPr dirty="0"/>
              <a:t> </a:t>
            </a:r>
            <a:r>
              <a:rPr spc="-15" dirty="0"/>
              <a:t>tắc </a:t>
            </a:r>
            <a:r>
              <a:rPr spc="-5" dirty="0">
                <a:latin typeface="Times New Roman"/>
                <a:cs typeface="Times New Roman"/>
              </a:rPr>
              <a:t>đạo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đức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của</a:t>
            </a:r>
            <a:r>
              <a:rPr spc="-10" dirty="0"/>
              <a:t> </a:t>
            </a:r>
            <a:r>
              <a:rPr spc="-5" dirty="0"/>
              <a:t>việc </a:t>
            </a:r>
            <a:r>
              <a:rPr spc="-890" dirty="0"/>
              <a:t> </a:t>
            </a:r>
            <a:r>
              <a:rPr dirty="0"/>
              <a:t>triển</a:t>
            </a:r>
            <a:r>
              <a:rPr spc="-5" dirty="0"/>
              <a:t> </a:t>
            </a:r>
            <a:r>
              <a:rPr dirty="0"/>
              <a:t>khai</a:t>
            </a:r>
            <a:r>
              <a:rPr spc="-5" dirty="0"/>
              <a:t> công</a:t>
            </a:r>
            <a:r>
              <a:rPr dirty="0"/>
              <a:t> nghệ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57490" cy="46742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i="1" dirty="0">
                <a:latin typeface="Arial"/>
                <a:cs typeface="Arial"/>
              </a:rPr>
              <a:t>Sự cân đối: </a:t>
            </a:r>
            <a:r>
              <a:rPr sz="2500" dirty="0">
                <a:latin typeface="Arial"/>
                <a:cs typeface="Arial"/>
              </a:rPr>
              <a:t>Cái tốt đẹp đạt </a:t>
            </a:r>
            <a:r>
              <a:rPr sz="2500" spc="-5" dirty="0">
                <a:latin typeface="Arial"/>
                <a:cs typeface="Arial"/>
              </a:rPr>
              <a:t>được qua </a:t>
            </a:r>
            <a:r>
              <a:rPr sz="2500" dirty="0">
                <a:latin typeface="Arial"/>
                <a:cs typeface="Arial"/>
              </a:rPr>
              <a:t>công </a:t>
            </a:r>
            <a:r>
              <a:rPr sz="2500" spc="-5" dirty="0">
                <a:latin typeface="Arial"/>
                <a:cs typeface="Arial"/>
              </a:rPr>
              <a:t>nghệ phải </a:t>
            </a:r>
            <a:r>
              <a:rPr sz="2500" spc="-68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lớn hơn</a:t>
            </a:r>
            <a:r>
              <a:rPr sz="2500" dirty="0">
                <a:latin typeface="Arial"/>
                <a:cs typeface="Arial"/>
              </a:rPr>
              <a:t> sự tổn</a:t>
            </a:r>
            <a:r>
              <a:rPr sz="2500" spc="-5" dirty="0">
                <a:latin typeface="Arial"/>
                <a:cs typeface="Arial"/>
              </a:rPr>
              <a:t> hại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 rủi ro.</a:t>
            </a:r>
            <a:endParaRPr sz="2500">
              <a:latin typeface="Arial"/>
              <a:cs typeface="Arial"/>
            </a:endParaRPr>
          </a:p>
          <a:p>
            <a:pPr marL="355600" marR="162560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i="1" dirty="0">
                <a:latin typeface="Arial"/>
                <a:cs typeface="Arial"/>
              </a:rPr>
              <a:t>Sự ưng thuận: </a:t>
            </a:r>
            <a:r>
              <a:rPr sz="2500" spc="-5" dirty="0">
                <a:latin typeface="Arial"/>
                <a:cs typeface="Arial"/>
              </a:rPr>
              <a:t>Những người </a:t>
            </a:r>
            <a:r>
              <a:rPr sz="2500" dirty="0">
                <a:latin typeface="Arial"/>
                <a:cs typeface="Arial"/>
              </a:rPr>
              <a:t>bị </a:t>
            </a:r>
            <a:r>
              <a:rPr sz="2500" spc="-5" dirty="0">
                <a:latin typeface="Arial"/>
                <a:cs typeface="Arial"/>
              </a:rPr>
              <a:t>ảnh hưởng bởi </a:t>
            </a:r>
            <a:r>
              <a:rPr sz="2500" dirty="0">
                <a:latin typeface="Arial"/>
                <a:cs typeface="Arial"/>
              </a:rPr>
              <a:t>công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nghệ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phải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được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hiểu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chấp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nhận </a:t>
            </a:r>
            <a:r>
              <a:rPr sz="2500" dirty="0">
                <a:latin typeface="Arial"/>
                <a:cs typeface="Arial"/>
              </a:rPr>
              <a:t>rủi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ro.</a:t>
            </a:r>
            <a:endParaRPr sz="2500">
              <a:latin typeface="Arial"/>
              <a:cs typeface="Arial"/>
            </a:endParaRPr>
          </a:p>
          <a:p>
            <a:pPr marL="355600" marR="139065" indent="-342900">
              <a:lnSpc>
                <a:spcPct val="8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i="1" spc="-5" dirty="0">
                <a:latin typeface="Arial"/>
                <a:cs typeface="Arial"/>
              </a:rPr>
              <a:t>Lợi lộc </a:t>
            </a:r>
            <a:r>
              <a:rPr sz="2500" i="1" dirty="0">
                <a:latin typeface="Arial"/>
                <a:cs typeface="Arial"/>
              </a:rPr>
              <a:t>và thua </a:t>
            </a:r>
            <a:r>
              <a:rPr sz="2500" i="1" spc="-5" dirty="0">
                <a:latin typeface="Arial"/>
                <a:cs typeface="Arial"/>
              </a:rPr>
              <a:t>thiệt</a:t>
            </a:r>
            <a:r>
              <a:rPr sz="2500" spc="-5" dirty="0">
                <a:latin typeface="Arial"/>
                <a:cs typeface="Arial"/>
              </a:rPr>
              <a:t>: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-5" dirty="0">
                <a:latin typeface="Arial"/>
                <a:cs typeface="Arial"/>
              </a:rPr>
              <a:t>HTTT phải được phân phối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một cách công </a:t>
            </a:r>
            <a:r>
              <a:rPr sz="2500" spc="-5" dirty="0">
                <a:latin typeface="Arial"/>
                <a:cs typeface="Arial"/>
              </a:rPr>
              <a:t>bằng. Những người được lợi </a:t>
            </a:r>
            <a:r>
              <a:rPr sz="2500" dirty="0">
                <a:latin typeface="Arial"/>
                <a:cs typeface="Arial"/>
              </a:rPr>
              <a:t>thì </a:t>
            </a:r>
            <a:r>
              <a:rPr sz="2500" spc="-5" dirty="0">
                <a:latin typeface="Arial"/>
                <a:cs typeface="Arial"/>
              </a:rPr>
              <a:t>phải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chia sẻ </a:t>
            </a:r>
            <a:r>
              <a:rPr sz="2500" spc="-5" dirty="0">
                <a:latin typeface="Arial"/>
                <a:cs typeface="Arial"/>
              </a:rPr>
              <a:t>hợp lý gánh nặng </a:t>
            </a:r>
            <a:r>
              <a:rPr sz="2500" dirty="0">
                <a:latin typeface="Arial"/>
                <a:cs typeface="Arial"/>
              </a:rPr>
              <a:t>rủi ro, </a:t>
            </a:r>
            <a:r>
              <a:rPr sz="2500" spc="-5" dirty="0">
                <a:latin typeface="Arial"/>
                <a:cs typeface="Arial"/>
              </a:rPr>
              <a:t>những người </a:t>
            </a:r>
            <a:r>
              <a:rPr sz="2500" dirty="0">
                <a:latin typeface="Arial"/>
                <a:cs typeface="Arial"/>
              </a:rPr>
              <a:t>không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được lợi </a:t>
            </a:r>
            <a:r>
              <a:rPr sz="2500" dirty="0">
                <a:latin typeface="Arial"/>
                <a:cs typeface="Arial"/>
              </a:rPr>
              <a:t>thì không </a:t>
            </a:r>
            <a:r>
              <a:rPr sz="2500" spc="-5" dirty="0">
                <a:latin typeface="Arial"/>
                <a:cs typeface="Arial"/>
              </a:rPr>
              <a:t>phải chịu </a:t>
            </a:r>
            <a:r>
              <a:rPr sz="2500" dirty="0">
                <a:latin typeface="Arial"/>
                <a:cs typeface="Arial"/>
              </a:rPr>
              <a:t>việc </a:t>
            </a:r>
            <a:r>
              <a:rPr sz="2500" spc="-5" dirty="0">
                <a:latin typeface="Arial"/>
                <a:cs typeface="Arial"/>
              </a:rPr>
              <a:t>tăng </a:t>
            </a:r>
            <a:r>
              <a:rPr sz="2500" dirty="0">
                <a:latin typeface="Arial"/>
                <a:cs typeface="Arial"/>
              </a:rPr>
              <a:t>rủi ro </a:t>
            </a:r>
            <a:r>
              <a:rPr sz="2500" spc="-5" dirty="0">
                <a:latin typeface="Arial"/>
                <a:cs typeface="Arial"/>
              </a:rPr>
              <a:t>quá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nhiều.</a:t>
            </a:r>
            <a:endParaRPr sz="2500">
              <a:latin typeface="Arial"/>
              <a:cs typeface="Arial"/>
            </a:endParaRPr>
          </a:p>
          <a:p>
            <a:pPr marL="355600" marR="353695" indent="-342900">
              <a:lnSpc>
                <a:spcPts val="24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i="1" dirty="0">
                <a:latin typeface="Arial"/>
                <a:cs typeface="Arial"/>
              </a:rPr>
              <a:t>Tối</a:t>
            </a:r>
            <a:r>
              <a:rPr sz="2500" i="1" spc="-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thiểu</a:t>
            </a:r>
            <a:r>
              <a:rPr sz="2500" i="1" spc="-20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hóa</a:t>
            </a:r>
            <a:r>
              <a:rPr sz="2500" i="1" spc="-1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rủi</a:t>
            </a:r>
            <a:r>
              <a:rPr sz="2500" i="1" spc="-5" dirty="0">
                <a:latin typeface="Arial"/>
                <a:cs typeface="Arial"/>
              </a:rPr>
              <a:t> ro</a:t>
            </a:r>
            <a:r>
              <a:rPr sz="2500" spc="-5" dirty="0">
                <a:latin typeface="Arial"/>
                <a:cs typeface="Arial"/>
              </a:rPr>
              <a:t>:</a:t>
            </a:r>
            <a:r>
              <a:rPr sz="2500" dirty="0">
                <a:latin typeface="Arial"/>
                <a:cs typeface="Arial"/>
              </a:rPr>
              <a:t> HTTT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phải được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triển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khai sao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cho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tránh</a:t>
            </a:r>
            <a:r>
              <a:rPr sz="2500" spc="-5" dirty="0">
                <a:latin typeface="Arial"/>
                <a:cs typeface="Arial"/>
              </a:rPr>
              <a:t> được </a:t>
            </a:r>
            <a:r>
              <a:rPr sz="2500" dirty="0">
                <a:latin typeface="Arial"/>
                <a:cs typeface="Arial"/>
              </a:rPr>
              <a:t>rủi ro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không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cần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thiết</a:t>
            </a:r>
            <a:endParaRPr sz="2500">
              <a:latin typeface="Arial"/>
              <a:cs typeface="Arial"/>
            </a:endParaRPr>
          </a:p>
          <a:p>
            <a:pPr marL="12700" marR="205104">
              <a:lnSpc>
                <a:spcPts val="2400"/>
              </a:lnSpc>
              <a:spcBef>
                <a:spcPts val="600"/>
              </a:spcBef>
            </a:pPr>
            <a:r>
              <a:rPr sz="2500" dirty="0">
                <a:latin typeface="Arial"/>
                <a:cs typeface="Arial"/>
              </a:rPr>
              <a:t>Mason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tóm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tắt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bốn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vấn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đề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đạo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đức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thông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tin</a:t>
            </a:r>
            <a:r>
              <a:rPr sz="2500" spc="-5" dirty="0">
                <a:latin typeface="Arial"/>
                <a:cs typeface="Arial"/>
              </a:rPr>
              <a:t> bằng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từ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viết tắt </a:t>
            </a:r>
            <a:r>
              <a:rPr sz="2500" spc="-185" dirty="0">
                <a:latin typeface="Arial"/>
                <a:cs typeface="Arial"/>
              </a:rPr>
              <a:t>P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190" dirty="0">
                <a:latin typeface="Arial"/>
                <a:cs typeface="Arial"/>
              </a:rPr>
              <a:t>P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1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(Privac</a:t>
            </a:r>
            <a:r>
              <a:rPr sz="2500" spc="-180" dirty="0">
                <a:latin typeface="Arial"/>
                <a:cs typeface="Arial"/>
              </a:rPr>
              <a:t>y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Accur</a:t>
            </a:r>
            <a:r>
              <a:rPr sz="2500" spc="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190" dirty="0">
                <a:latin typeface="Arial"/>
                <a:cs typeface="Arial"/>
              </a:rPr>
              <a:t>y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Property và  </a:t>
            </a:r>
            <a:r>
              <a:rPr sz="2500" spc="-5" dirty="0">
                <a:latin typeface="Arial"/>
                <a:cs typeface="Arial"/>
              </a:rPr>
              <a:t>Accessibility).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2265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Bốn</a:t>
            </a:r>
            <a:r>
              <a:rPr spc="-10" dirty="0"/>
              <a:t> </a:t>
            </a:r>
            <a:r>
              <a:rPr spc="-15" dirty="0"/>
              <a:t>nguyên</a:t>
            </a:r>
            <a:r>
              <a:rPr dirty="0"/>
              <a:t> </a:t>
            </a:r>
            <a:r>
              <a:rPr spc="-15" dirty="0"/>
              <a:t>tắc </a:t>
            </a:r>
            <a:r>
              <a:rPr spc="-5" dirty="0">
                <a:latin typeface="Times New Roman"/>
                <a:cs typeface="Times New Roman"/>
              </a:rPr>
              <a:t>đạo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đức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của</a:t>
            </a:r>
            <a:r>
              <a:rPr spc="-10" dirty="0"/>
              <a:t> </a:t>
            </a:r>
            <a:r>
              <a:rPr spc="-5" dirty="0"/>
              <a:t>việc </a:t>
            </a:r>
            <a:r>
              <a:rPr spc="-890" dirty="0"/>
              <a:t> </a:t>
            </a:r>
            <a:r>
              <a:rPr dirty="0"/>
              <a:t>triển</a:t>
            </a:r>
            <a:r>
              <a:rPr spc="-5" dirty="0"/>
              <a:t> </a:t>
            </a:r>
            <a:r>
              <a:rPr dirty="0"/>
              <a:t>khai</a:t>
            </a:r>
            <a:r>
              <a:rPr spc="-5" dirty="0"/>
              <a:t> công </a:t>
            </a:r>
            <a:r>
              <a:rPr dirty="0"/>
              <a:t>nghệ</a:t>
            </a:r>
            <a:r>
              <a:rPr spc="-5" dirty="0"/>
              <a:t> 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8609"/>
            <a:ext cx="7875905" cy="418655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266700">
              <a:lnSpc>
                <a:spcPts val="1440"/>
              </a:lnSpc>
              <a:spcBef>
                <a:spcPts val="445"/>
              </a:spcBef>
            </a:pPr>
            <a:r>
              <a:rPr sz="1500" spc="-5" dirty="0">
                <a:latin typeface="Arial"/>
                <a:cs typeface="Arial"/>
              </a:rPr>
              <a:t>Mason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tóm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t</a:t>
            </a:r>
            <a:r>
              <a:rPr sz="1500" spc="-5" dirty="0">
                <a:latin typeface="Arial"/>
                <a:cs typeface="Arial"/>
              </a:rPr>
              <a:t>ắ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bố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vấn </a:t>
            </a:r>
            <a:r>
              <a:rPr sz="1500" spc="-5" dirty="0">
                <a:latin typeface="Arial"/>
                <a:cs typeface="Arial"/>
              </a:rPr>
              <a:t>đ</a:t>
            </a:r>
            <a:r>
              <a:rPr sz="1500" dirty="0">
                <a:latin typeface="Arial"/>
                <a:cs typeface="Arial"/>
              </a:rPr>
              <a:t>ề</a:t>
            </a:r>
            <a:r>
              <a:rPr sz="1500" spc="-5" dirty="0">
                <a:latin typeface="Arial"/>
                <a:cs typeface="Arial"/>
              </a:rPr>
              <a:t> đạ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đứ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của thông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tin </a:t>
            </a:r>
            <a:r>
              <a:rPr sz="1500" spc="-5" dirty="0">
                <a:latin typeface="Arial"/>
                <a:cs typeface="Arial"/>
              </a:rPr>
              <a:t>bằn</a:t>
            </a:r>
            <a:r>
              <a:rPr sz="1500" dirty="0">
                <a:latin typeface="Arial"/>
                <a:cs typeface="Arial"/>
              </a:rPr>
              <a:t>g từ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viết tắt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114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14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(</a:t>
            </a:r>
            <a:r>
              <a:rPr sz="1500" dirty="0">
                <a:latin typeface="Arial"/>
                <a:cs typeface="Arial"/>
              </a:rPr>
              <a:t>Privac</a:t>
            </a:r>
            <a:r>
              <a:rPr sz="1500" spc="-114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Accurac</a:t>
            </a:r>
            <a:r>
              <a:rPr sz="1500" spc="-114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,  Property</a:t>
            </a:r>
            <a:r>
              <a:rPr sz="1500" spc="-5" dirty="0">
                <a:latin typeface="Arial"/>
                <a:cs typeface="Arial"/>
              </a:rPr>
              <a:t> và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Accessibility):</a:t>
            </a:r>
            <a:endParaRPr sz="1500">
              <a:latin typeface="Arial"/>
              <a:cs typeface="Arial"/>
            </a:endParaRPr>
          </a:p>
          <a:p>
            <a:pPr marL="355600" marR="127000" indent="-342900">
              <a:lnSpc>
                <a:spcPct val="8000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1500" dirty="0">
                <a:latin typeface="Arial"/>
                <a:cs typeface="Arial"/>
              </a:rPr>
              <a:t>•	Privacy </a:t>
            </a:r>
            <a:r>
              <a:rPr sz="1500" spc="-5" dirty="0">
                <a:latin typeface="Arial"/>
                <a:cs typeface="Arial"/>
              </a:rPr>
              <a:t>(tính riêng tư): </a:t>
            </a:r>
            <a:r>
              <a:rPr sz="1500" dirty="0">
                <a:latin typeface="Arial"/>
                <a:cs typeface="Arial"/>
              </a:rPr>
              <a:t>TT </a:t>
            </a:r>
            <a:r>
              <a:rPr sz="1500" spc="-5" dirty="0">
                <a:latin typeface="Arial"/>
                <a:cs typeface="Arial"/>
              </a:rPr>
              <a:t>nào </a:t>
            </a:r>
            <a:r>
              <a:rPr sz="1500" dirty="0">
                <a:latin typeface="Arial"/>
                <a:cs typeface="Arial"/>
              </a:rPr>
              <a:t>về </a:t>
            </a:r>
            <a:r>
              <a:rPr sz="1500" spc="-5" dirty="0">
                <a:latin typeface="Arial"/>
                <a:cs typeface="Arial"/>
              </a:rPr>
              <a:t>cá nhân </a:t>
            </a:r>
            <a:r>
              <a:rPr sz="1500" dirty="0">
                <a:latin typeface="Arial"/>
                <a:cs typeface="Arial"/>
              </a:rPr>
              <a:t>một </a:t>
            </a:r>
            <a:r>
              <a:rPr sz="1500" spc="-5" dirty="0">
                <a:latin typeface="Arial"/>
                <a:cs typeface="Arial"/>
              </a:rPr>
              <a:t>người hay </a:t>
            </a:r>
            <a:r>
              <a:rPr sz="1500" dirty="0">
                <a:latin typeface="Arial"/>
                <a:cs typeface="Arial"/>
              </a:rPr>
              <a:t>một tổ chức có thể </a:t>
            </a:r>
            <a:r>
              <a:rPr sz="1500" spc="-5" dirty="0">
                <a:latin typeface="Arial"/>
                <a:cs typeface="Arial"/>
              </a:rPr>
              <a:t>bộc </a:t>
            </a:r>
            <a:r>
              <a:rPr sz="1500" dirty="0">
                <a:latin typeface="Arial"/>
                <a:cs typeface="Arial"/>
              </a:rPr>
              <a:t>lộ ra 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cho những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người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khác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dưới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điều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kiện </a:t>
            </a:r>
            <a:r>
              <a:rPr sz="1500" spc="-5" dirty="0">
                <a:latin typeface="Arial"/>
                <a:cs typeface="Arial"/>
              </a:rPr>
              <a:t>nào?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Với </a:t>
            </a:r>
            <a:r>
              <a:rPr sz="1500" spc="-5" dirty="0">
                <a:latin typeface="Arial"/>
                <a:cs typeface="Arial"/>
              </a:rPr>
              <a:t>hình </a:t>
            </a:r>
            <a:r>
              <a:rPr sz="1500" dirty="0">
                <a:latin typeface="Arial"/>
                <a:cs typeface="Arial"/>
              </a:rPr>
              <a:t>thức</a:t>
            </a:r>
            <a:r>
              <a:rPr sz="1500" spc="-5" dirty="0">
                <a:latin typeface="Arial"/>
                <a:cs typeface="Arial"/>
              </a:rPr>
              <a:t> bỏ </a:t>
            </a:r>
            <a:r>
              <a:rPr sz="1500" dirty="0">
                <a:latin typeface="Arial"/>
                <a:cs typeface="Arial"/>
              </a:rPr>
              <a:t>vệ </a:t>
            </a:r>
            <a:r>
              <a:rPr sz="1500" spc="-5" dirty="0">
                <a:latin typeface="Arial"/>
                <a:cs typeface="Arial"/>
              </a:rPr>
              <a:t>nào?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Những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cái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gì </a:t>
            </a:r>
            <a:r>
              <a:rPr sz="1500" spc="-5" dirty="0">
                <a:latin typeface="Arial"/>
                <a:cs typeface="Arial"/>
              </a:rPr>
              <a:t>con </a:t>
            </a:r>
            <a:r>
              <a:rPr sz="1500" spc="-4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người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được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giữ </a:t>
            </a:r>
            <a:r>
              <a:rPr sz="1500" dirty="0">
                <a:latin typeface="Arial"/>
                <a:cs typeface="Arial"/>
              </a:rPr>
              <a:t>riêng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cho mình mà </a:t>
            </a:r>
            <a:r>
              <a:rPr sz="1500" spc="-5" dirty="0">
                <a:latin typeface="Arial"/>
                <a:cs typeface="Arial"/>
              </a:rPr>
              <a:t>không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cho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người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khác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biết?</a:t>
            </a:r>
            <a:endParaRPr sz="1500">
              <a:latin typeface="Arial"/>
              <a:cs typeface="Arial"/>
            </a:endParaRPr>
          </a:p>
          <a:p>
            <a:pPr marL="355600" marR="101600" indent="-342900">
              <a:lnSpc>
                <a:spcPct val="80000"/>
              </a:lnSpc>
              <a:spcBef>
                <a:spcPts val="360"/>
              </a:spcBef>
              <a:tabLst>
                <a:tab pos="354965" algn="l"/>
              </a:tabLst>
            </a:pPr>
            <a:r>
              <a:rPr sz="1500" dirty="0">
                <a:latin typeface="Arial"/>
                <a:cs typeface="Arial"/>
              </a:rPr>
              <a:t>•	</a:t>
            </a:r>
            <a:r>
              <a:rPr sz="1500" i="1" dirty="0">
                <a:latin typeface="Arial"/>
                <a:cs typeface="Arial"/>
              </a:rPr>
              <a:t>Accuracy</a:t>
            </a:r>
            <a:r>
              <a:rPr sz="1500" i="1" spc="-5" dirty="0">
                <a:latin typeface="Arial"/>
                <a:cs typeface="Arial"/>
              </a:rPr>
              <a:t> (tính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chính</a:t>
            </a:r>
            <a:r>
              <a:rPr sz="1500" i="1" dirty="0">
                <a:latin typeface="Arial"/>
                <a:cs typeface="Arial"/>
              </a:rPr>
              <a:t> xác):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Ai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chịu </a:t>
            </a:r>
            <a:r>
              <a:rPr sz="1500" spc="-5" dirty="0">
                <a:latin typeface="Arial"/>
                <a:cs typeface="Arial"/>
              </a:rPr>
              <a:t>trách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nhiệm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về tính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xác thực,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tin cậy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và </a:t>
            </a:r>
            <a:r>
              <a:rPr sz="1500" spc="-5" dirty="0">
                <a:latin typeface="Arial"/>
                <a:cs typeface="Arial"/>
              </a:rPr>
              <a:t>chính </a:t>
            </a:r>
            <a:r>
              <a:rPr sz="1500" dirty="0">
                <a:latin typeface="Arial"/>
                <a:cs typeface="Arial"/>
              </a:rPr>
              <a:t>xác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của </a:t>
            </a:r>
            <a:r>
              <a:rPr sz="1500" spc="-4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TT? Ai chịu </a:t>
            </a:r>
            <a:r>
              <a:rPr sz="1500" spc="-5" dirty="0">
                <a:latin typeface="Arial"/>
                <a:cs typeface="Arial"/>
              </a:rPr>
              <a:t>trách nhiệm </a:t>
            </a:r>
            <a:r>
              <a:rPr sz="1500" dirty="0">
                <a:latin typeface="Arial"/>
                <a:cs typeface="Arial"/>
              </a:rPr>
              <a:t>về </a:t>
            </a:r>
            <a:r>
              <a:rPr sz="1500" spc="-5" dirty="0">
                <a:latin typeface="Arial"/>
                <a:cs typeface="Arial"/>
              </a:rPr>
              <a:t>những </a:t>
            </a:r>
            <a:r>
              <a:rPr sz="1500" dirty="0">
                <a:latin typeface="Arial"/>
                <a:cs typeface="Arial"/>
              </a:rPr>
              <a:t>sai sót </a:t>
            </a:r>
            <a:r>
              <a:rPr sz="1500" spc="-5" dirty="0">
                <a:latin typeface="Arial"/>
                <a:cs typeface="Arial"/>
              </a:rPr>
              <a:t>trong </a:t>
            </a:r>
            <a:r>
              <a:rPr sz="1500" dirty="0">
                <a:latin typeface="Arial"/>
                <a:cs typeface="Arial"/>
              </a:rPr>
              <a:t>TT và </a:t>
            </a:r>
            <a:r>
              <a:rPr sz="1500" spc="-5" dirty="0">
                <a:latin typeface="Arial"/>
                <a:cs typeface="Arial"/>
              </a:rPr>
              <a:t>bên bị </a:t>
            </a:r>
            <a:r>
              <a:rPr sz="1500" dirty="0">
                <a:latin typeface="Arial"/>
                <a:cs typeface="Arial"/>
              </a:rPr>
              <a:t>tổn </a:t>
            </a:r>
            <a:r>
              <a:rPr sz="1500" spc="-5" dirty="0">
                <a:latin typeface="Arial"/>
                <a:cs typeface="Arial"/>
              </a:rPr>
              <a:t>thương </a:t>
            </a:r>
            <a:r>
              <a:rPr sz="1500" dirty="0">
                <a:latin typeface="Arial"/>
                <a:cs typeface="Arial"/>
              </a:rPr>
              <a:t>sẽ </a:t>
            </a:r>
            <a:r>
              <a:rPr sz="1500" spc="-5" dirty="0">
                <a:latin typeface="Arial"/>
                <a:cs typeface="Arial"/>
              </a:rPr>
              <a:t>được giải 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quyết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ntn?</a:t>
            </a:r>
            <a:endParaRPr sz="1500">
              <a:latin typeface="Arial"/>
              <a:cs typeface="Arial"/>
            </a:endParaRPr>
          </a:p>
          <a:p>
            <a:pPr marL="355600" marR="196215" indent="-342900">
              <a:lnSpc>
                <a:spcPts val="1440"/>
              </a:lnSpc>
              <a:spcBef>
                <a:spcPts val="345"/>
              </a:spcBef>
              <a:tabLst>
                <a:tab pos="354965" algn="l"/>
              </a:tabLst>
            </a:pPr>
            <a:r>
              <a:rPr sz="1500" dirty="0">
                <a:latin typeface="Arial"/>
                <a:cs typeface="Arial"/>
              </a:rPr>
              <a:t>•	</a:t>
            </a:r>
            <a:r>
              <a:rPr sz="1500" i="1" dirty="0">
                <a:latin typeface="Arial"/>
                <a:cs typeface="Arial"/>
              </a:rPr>
              <a:t>Property (Sở </a:t>
            </a:r>
            <a:r>
              <a:rPr sz="1500" i="1" spc="-5" dirty="0">
                <a:latin typeface="Arial"/>
                <a:cs typeface="Arial"/>
              </a:rPr>
              <a:t>hữu):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Ai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sở </a:t>
            </a:r>
            <a:r>
              <a:rPr sz="1500" spc="-5" dirty="0">
                <a:latin typeface="Arial"/>
                <a:cs typeface="Arial"/>
              </a:rPr>
              <a:t>hữu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TT?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Giá </a:t>
            </a:r>
            <a:r>
              <a:rPr sz="1500" spc="-5" dirty="0">
                <a:latin typeface="Arial"/>
                <a:cs typeface="Arial"/>
              </a:rPr>
              <a:t>trị đúng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và </a:t>
            </a:r>
            <a:r>
              <a:rPr sz="1500" spc="-5" dirty="0">
                <a:latin typeface="Arial"/>
                <a:cs typeface="Arial"/>
              </a:rPr>
              <a:t>hợp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lý </a:t>
            </a:r>
            <a:r>
              <a:rPr sz="1500" dirty="0">
                <a:latin typeface="Arial"/>
                <a:cs typeface="Arial"/>
              </a:rPr>
              <a:t>củ </a:t>
            </a:r>
            <a:r>
              <a:rPr sz="1500" spc="-5" dirty="0">
                <a:latin typeface="Arial"/>
                <a:cs typeface="Arial"/>
              </a:rPr>
              <a:t>anó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là bao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nhiêu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trong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trao </a:t>
            </a:r>
            <a:r>
              <a:rPr sz="1500" spc="-4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đổi </a:t>
            </a:r>
            <a:r>
              <a:rPr sz="1500" dirty="0">
                <a:latin typeface="Arial"/>
                <a:cs typeface="Arial"/>
              </a:rPr>
              <a:t>Ai </a:t>
            </a:r>
            <a:r>
              <a:rPr sz="1500" spc="-5" dirty="0">
                <a:latin typeface="Arial"/>
                <a:cs typeface="Arial"/>
              </a:rPr>
              <a:t>làm </a:t>
            </a:r>
            <a:r>
              <a:rPr sz="1500" dirty="0">
                <a:latin typeface="Arial"/>
                <a:cs typeface="Arial"/>
              </a:rPr>
              <a:t>chủ </a:t>
            </a:r>
            <a:r>
              <a:rPr sz="1500" spc="-5" dirty="0">
                <a:latin typeface="Arial"/>
                <a:cs typeface="Arial"/>
              </a:rPr>
              <a:t>những đường truyền </a:t>
            </a:r>
            <a:r>
              <a:rPr sz="1500" dirty="0">
                <a:latin typeface="Arial"/>
                <a:cs typeface="Arial"/>
              </a:rPr>
              <a:t>thông, </a:t>
            </a:r>
            <a:r>
              <a:rPr sz="1500" spc="-5" dirty="0">
                <a:latin typeface="Arial"/>
                <a:cs typeface="Arial"/>
              </a:rPr>
              <a:t>đặc biệt </a:t>
            </a:r>
            <a:r>
              <a:rPr sz="1500" dirty="0">
                <a:latin typeface="Arial"/>
                <a:cs typeface="Arial"/>
              </a:rPr>
              <a:t>là </a:t>
            </a:r>
            <a:r>
              <a:rPr sz="1500" spc="-5" dirty="0">
                <a:latin typeface="Arial"/>
                <a:cs typeface="Arial"/>
              </a:rPr>
              <a:t>những đường truyền qua </a:t>
            </a:r>
            <a:r>
              <a:rPr sz="1500" dirty="0">
                <a:latin typeface="Arial"/>
                <a:cs typeface="Arial"/>
              </a:rPr>
              <a:t>không 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gian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Việc</a:t>
            </a:r>
            <a:r>
              <a:rPr sz="1500" dirty="0">
                <a:latin typeface="Arial"/>
                <a:cs typeface="Arial"/>
              </a:rPr>
              <a:t> tiếp </a:t>
            </a:r>
            <a:r>
              <a:rPr sz="1500" spc="-5" dirty="0">
                <a:latin typeface="Arial"/>
                <a:cs typeface="Arial"/>
              </a:rPr>
              <a:t>cận</a:t>
            </a:r>
            <a:r>
              <a:rPr sz="1500" dirty="0">
                <a:latin typeface="Arial"/>
                <a:cs typeface="Arial"/>
              </a:rPr>
              <a:t> với </a:t>
            </a:r>
            <a:r>
              <a:rPr sz="1500" spc="-5" dirty="0">
                <a:latin typeface="Arial"/>
                <a:cs typeface="Arial"/>
              </a:rPr>
              <a:t>nguồn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lực hiếm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đó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được phân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bổ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ntn</a:t>
            </a:r>
            <a:endParaRPr sz="1500">
              <a:latin typeface="Arial"/>
              <a:cs typeface="Arial"/>
            </a:endParaRPr>
          </a:p>
          <a:p>
            <a:pPr marL="355600" marR="320040" indent="-342900">
              <a:lnSpc>
                <a:spcPts val="1440"/>
              </a:lnSpc>
              <a:spcBef>
                <a:spcPts val="365"/>
              </a:spcBef>
              <a:tabLst>
                <a:tab pos="354965" algn="l"/>
              </a:tabLst>
            </a:pPr>
            <a:r>
              <a:rPr sz="1500" dirty="0">
                <a:latin typeface="Arial"/>
                <a:cs typeface="Arial"/>
              </a:rPr>
              <a:t>•	</a:t>
            </a:r>
            <a:r>
              <a:rPr sz="1500" i="1" spc="-10" dirty="0">
                <a:latin typeface="Arial"/>
                <a:cs typeface="Arial"/>
              </a:rPr>
              <a:t>Accesibility(Truy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nhập):</a:t>
            </a:r>
            <a:r>
              <a:rPr sz="1500" i="1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nào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mà</a:t>
            </a:r>
            <a:r>
              <a:rPr sz="1500" dirty="0">
                <a:latin typeface="Arial"/>
                <a:cs typeface="Arial"/>
              </a:rPr>
              <a:t> một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người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hay </a:t>
            </a:r>
            <a:r>
              <a:rPr sz="1500" dirty="0">
                <a:latin typeface="Arial"/>
                <a:cs typeface="Arial"/>
              </a:rPr>
              <a:t>một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tổ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chức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được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quyền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hoặc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đặc </a:t>
            </a:r>
            <a:r>
              <a:rPr sz="1500" spc="-4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quyền</a:t>
            </a:r>
            <a:r>
              <a:rPr sz="1500" dirty="0">
                <a:latin typeface="Arial"/>
                <a:cs typeface="Arial"/>
              </a:rPr>
              <a:t> thu </a:t>
            </a:r>
            <a:r>
              <a:rPr sz="1500" spc="-5" dirty="0">
                <a:latin typeface="Arial"/>
                <a:cs typeface="Arial"/>
              </a:rPr>
              <a:t>được,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với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điều </a:t>
            </a:r>
            <a:r>
              <a:rPr sz="1500" dirty="0">
                <a:latin typeface="Arial"/>
                <a:cs typeface="Arial"/>
              </a:rPr>
              <a:t>kiện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nào?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Với sự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bảo</a:t>
            </a:r>
            <a:r>
              <a:rPr sz="1500" dirty="0">
                <a:latin typeface="Arial"/>
                <a:cs typeface="Arial"/>
              </a:rPr>
              <a:t> vệ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nào</a:t>
            </a:r>
            <a:endParaRPr sz="1500">
              <a:latin typeface="Arial"/>
              <a:cs typeface="Arial"/>
            </a:endParaRPr>
          </a:p>
          <a:p>
            <a:pPr marL="12700" marR="60960">
              <a:lnSpc>
                <a:spcPct val="80000"/>
              </a:lnSpc>
              <a:spcBef>
                <a:spcPts val="370"/>
              </a:spcBef>
            </a:pPr>
            <a:r>
              <a:rPr sz="1500" spc="-5" dirty="0">
                <a:latin typeface="Arial"/>
                <a:cs typeface="Arial"/>
              </a:rPr>
              <a:t>Để giải quyết </a:t>
            </a:r>
            <a:r>
              <a:rPr sz="1500" dirty="0">
                <a:latin typeface="Arial"/>
                <a:cs typeface="Arial"/>
              </a:rPr>
              <a:t>các vấn </a:t>
            </a:r>
            <a:r>
              <a:rPr sz="1500" spc="-5" dirty="0">
                <a:latin typeface="Arial"/>
                <a:cs typeface="Arial"/>
              </a:rPr>
              <a:t>để trên phải đề </a:t>
            </a:r>
            <a:r>
              <a:rPr sz="1500" dirty="0">
                <a:latin typeface="Arial"/>
                <a:cs typeface="Arial"/>
              </a:rPr>
              <a:t>xuất </a:t>
            </a:r>
            <a:r>
              <a:rPr sz="1500" spc="-5" dirty="0">
                <a:latin typeface="Arial"/>
                <a:cs typeface="Arial"/>
              </a:rPr>
              <a:t>những </a:t>
            </a:r>
            <a:r>
              <a:rPr sz="1500" dirty="0">
                <a:latin typeface="Arial"/>
                <a:cs typeface="Arial"/>
              </a:rPr>
              <a:t>thỏa thuận </a:t>
            </a:r>
            <a:r>
              <a:rPr sz="1500" spc="-5" dirty="0">
                <a:latin typeface="Arial"/>
                <a:cs typeface="Arial"/>
              </a:rPr>
              <a:t>đạo đức </a:t>
            </a:r>
            <a:r>
              <a:rPr sz="1500" dirty="0">
                <a:latin typeface="Arial"/>
                <a:cs typeface="Arial"/>
              </a:rPr>
              <a:t>mới trong </a:t>
            </a:r>
            <a:r>
              <a:rPr sz="1500" spc="-5" dirty="0">
                <a:latin typeface="Arial"/>
                <a:cs typeface="Arial"/>
              </a:rPr>
              <a:t>đó </a:t>
            </a:r>
            <a:r>
              <a:rPr sz="1500" dirty="0">
                <a:latin typeface="Arial"/>
                <a:cs typeface="Arial"/>
              </a:rPr>
              <a:t>HTTT sẽ </a:t>
            </a:r>
            <a:r>
              <a:rPr sz="1500" spc="-4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đảm bảo </a:t>
            </a:r>
            <a:r>
              <a:rPr sz="1500" dirty="0">
                <a:latin typeface="Arial"/>
                <a:cs typeface="Arial"/>
              </a:rPr>
              <a:t>cho mỗi cá </a:t>
            </a:r>
            <a:r>
              <a:rPr sz="1500" spc="-5" dirty="0">
                <a:latin typeface="Arial"/>
                <a:cs typeface="Arial"/>
              </a:rPr>
              <a:t>nhân phát huy </a:t>
            </a:r>
            <a:r>
              <a:rPr sz="1500" dirty="0">
                <a:latin typeface="Arial"/>
                <a:cs typeface="Arial"/>
              </a:rPr>
              <a:t>tốt </a:t>
            </a:r>
            <a:r>
              <a:rPr sz="1500" spc="-5" dirty="0">
                <a:latin typeface="Arial"/>
                <a:cs typeface="Arial"/>
              </a:rPr>
              <a:t>nhất </a:t>
            </a:r>
            <a:r>
              <a:rPr sz="1500" dirty="0">
                <a:latin typeface="Arial"/>
                <a:cs typeface="Arial"/>
              </a:rPr>
              <a:t>tiềm </a:t>
            </a:r>
            <a:r>
              <a:rPr sz="1500" spc="-5" dirty="0">
                <a:latin typeface="Arial"/>
                <a:cs typeface="Arial"/>
              </a:rPr>
              <a:t>năng </a:t>
            </a:r>
            <a:r>
              <a:rPr sz="1500" dirty="0">
                <a:latin typeface="Arial"/>
                <a:cs typeface="Arial"/>
              </a:rPr>
              <a:t>của mình. HTTT thiết kế ra </a:t>
            </a:r>
            <a:r>
              <a:rPr sz="1500" spc="-5" dirty="0">
                <a:latin typeface="Arial"/>
                <a:cs typeface="Arial"/>
              </a:rPr>
              <a:t>phải đảm 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bảo tính chính </a:t>
            </a:r>
            <a:r>
              <a:rPr sz="1500" dirty="0">
                <a:latin typeface="Arial"/>
                <a:cs typeface="Arial"/>
              </a:rPr>
              <a:t>xác và không xâm </a:t>
            </a:r>
            <a:r>
              <a:rPr sz="1500" spc="-5" dirty="0">
                <a:latin typeface="Arial"/>
                <a:cs typeface="Arial"/>
              </a:rPr>
              <a:t>phạm </a:t>
            </a:r>
            <a:r>
              <a:rPr sz="1500" dirty="0">
                <a:latin typeface="Arial"/>
                <a:cs typeface="Arial"/>
              </a:rPr>
              <a:t>sự </a:t>
            </a:r>
            <a:r>
              <a:rPr sz="1500" spc="-5" dirty="0">
                <a:latin typeface="Arial"/>
                <a:cs typeface="Arial"/>
              </a:rPr>
              <a:t>riêng tư </a:t>
            </a:r>
            <a:r>
              <a:rPr sz="1500" dirty="0">
                <a:latin typeface="Arial"/>
                <a:cs typeface="Arial"/>
              </a:rPr>
              <a:t>của con </a:t>
            </a:r>
            <a:r>
              <a:rPr sz="1500" spc="-5" dirty="0">
                <a:latin typeface="Arial"/>
                <a:cs typeface="Arial"/>
              </a:rPr>
              <a:t>người. Các kênh </a:t>
            </a:r>
            <a:r>
              <a:rPr sz="1500" dirty="0">
                <a:latin typeface="Arial"/>
                <a:cs typeface="Arial"/>
              </a:rPr>
              <a:t>TT </a:t>
            </a:r>
            <a:r>
              <a:rPr sz="1500" spc="-5" dirty="0">
                <a:latin typeface="Arial"/>
                <a:cs typeface="Arial"/>
              </a:rPr>
              <a:t>phải được 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bảo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vệ</a:t>
            </a:r>
            <a:r>
              <a:rPr sz="1500" spc="-5" dirty="0">
                <a:latin typeface="Arial"/>
                <a:cs typeface="Arial"/>
              </a:rPr>
              <a:t> và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được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lưu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trư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sao cho có thể</a:t>
            </a:r>
            <a:r>
              <a:rPr sz="1500" spc="-5" dirty="0">
                <a:latin typeface="Arial"/>
                <a:cs typeface="Arial"/>
              </a:rPr>
              <a:t> tránh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được những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hanh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fvi </a:t>
            </a:r>
            <a:r>
              <a:rPr sz="1500" spc="-5" dirty="0">
                <a:latin typeface="Arial"/>
                <a:cs typeface="Arial"/>
              </a:rPr>
              <a:t>vô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văn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hóa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và bị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đánh </a:t>
            </a:r>
            <a:r>
              <a:rPr sz="1500" spc="-4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cắp.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360"/>
              </a:spcBef>
            </a:pPr>
            <a:r>
              <a:rPr sz="1500" dirty="0">
                <a:latin typeface="Arial"/>
                <a:cs typeface="Arial"/>
              </a:rPr>
              <a:t>HTTT </a:t>
            </a:r>
            <a:r>
              <a:rPr sz="1500" spc="-5" dirty="0">
                <a:latin typeface="Arial"/>
                <a:cs typeface="Arial"/>
              </a:rPr>
              <a:t>phải được </a:t>
            </a:r>
            <a:r>
              <a:rPr sz="1500" dirty="0">
                <a:latin typeface="Arial"/>
                <a:cs typeface="Arial"/>
              </a:rPr>
              <a:t>thiết kế </a:t>
            </a:r>
            <a:r>
              <a:rPr sz="1500" spc="-5" dirty="0">
                <a:latin typeface="Arial"/>
                <a:cs typeface="Arial"/>
              </a:rPr>
              <a:t>để </a:t>
            </a:r>
            <a:r>
              <a:rPr sz="1500" dirty="0">
                <a:latin typeface="Arial"/>
                <a:cs typeface="Arial"/>
              </a:rPr>
              <a:t>TT </a:t>
            </a:r>
            <a:r>
              <a:rPr sz="1500" spc="-5" dirty="0">
                <a:latin typeface="Arial"/>
                <a:cs typeface="Arial"/>
              </a:rPr>
              <a:t>tránh bị </a:t>
            </a:r>
            <a:r>
              <a:rPr sz="1500" dirty="0">
                <a:latin typeface="Arial"/>
                <a:cs typeface="Arial"/>
              </a:rPr>
              <a:t>sử </a:t>
            </a:r>
            <a:r>
              <a:rPr sz="1500" spc="-5" dirty="0">
                <a:latin typeface="Arial"/>
                <a:cs typeface="Arial"/>
              </a:rPr>
              <a:t>dụng trái phép, </a:t>
            </a:r>
            <a:r>
              <a:rPr sz="1500" dirty="0">
                <a:latin typeface="Arial"/>
                <a:cs typeface="Arial"/>
              </a:rPr>
              <a:t>mất mát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hoặc phá </a:t>
            </a:r>
            <a:r>
              <a:rPr sz="1500" spc="-35" dirty="0">
                <a:latin typeface="Arial"/>
                <a:cs typeface="Arial"/>
              </a:rPr>
              <a:t>hủy. </a:t>
            </a:r>
            <a:r>
              <a:rPr sz="1500" dirty="0">
                <a:latin typeface="Arial"/>
                <a:cs typeface="Arial"/>
              </a:rPr>
              <a:t>Phát </a:t>
            </a:r>
            <a:r>
              <a:rPr sz="1500" spc="-5" dirty="0">
                <a:latin typeface="Arial"/>
                <a:cs typeface="Arial"/>
              </a:rPr>
              <a:t>triển, </a:t>
            </a:r>
            <a:r>
              <a:rPr sz="1500" spc="-4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bảo</a:t>
            </a:r>
            <a:r>
              <a:rPr sz="1500" dirty="0">
                <a:latin typeface="Arial"/>
                <a:cs typeface="Arial"/>
              </a:rPr>
              <a:t> vệ</a:t>
            </a:r>
            <a:r>
              <a:rPr sz="1500" spc="409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và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tăng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cường</a:t>
            </a:r>
            <a:r>
              <a:rPr sz="1500" dirty="0">
                <a:latin typeface="Arial"/>
                <a:cs typeface="Arial"/>
              </a:rPr>
              <a:t> các thỏa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thuận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như </a:t>
            </a:r>
            <a:r>
              <a:rPr sz="1500" dirty="0">
                <a:latin typeface="Arial"/>
                <a:cs typeface="Arial"/>
              </a:rPr>
              <a:t>vậy là</a:t>
            </a:r>
            <a:r>
              <a:rPr sz="1500" spc="-5" dirty="0">
                <a:latin typeface="Arial"/>
                <a:cs typeface="Arial"/>
              </a:rPr>
              <a:t> trách nhiệm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của </a:t>
            </a:r>
            <a:r>
              <a:rPr sz="1500" spc="-5" dirty="0">
                <a:latin typeface="Arial"/>
                <a:cs typeface="Arial"/>
              </a:rPr>
              <a:t>nhà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quản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lý,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chuyên viên 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HTTT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và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người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sử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dụng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cuối.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2265" marR="5080">
              <a:lnSpc>
                <a:spcPct val="100499"/>
              </a:lnSpc>
              <a:spcBef>
                <a:spcPts val="75"/>
              </a:spcBef>
            </a:pPr>
            <a:r>
              <a:rPr spc="-10" dirty="0"/>
              <a:t>Nguyên </a:t>
            </a:r>
            <a:r>
              <a:rPr dirty="0"/>
              <a:t>nhân </a:t>
            </a:r>
            <a:r>
              <a:rPr spc="-35" dirty="0"/>
              <a:t>và </a:t>
            </a:r>
            <a:r>
              <a:rPr spc="-5" dirty="0"/>
              <a:t>giải </a:t>
            </a:r>
            <a:r>
              <a:rPr dirty="0"/>
              <a:t>pháp nâng </a:t>
            </a:r>
            <a:r>
              <a:rPr spc="-10" dirty="0"/>
              <a:t>cao </a:t>
            </a:r>
            <a:r>
              <a:rPr spc="-890" dirty="0"/>
              <a:t> 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ă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lực</a:t>
            </a:r>
            <a:r>
              <a:rPr spc="-5" dirty="0"/>
              <a:t> </a:t>
            </a:r>
            <a:r>
              <a:rPr dirty="0"/>
              <a:t>quản</a:t>
            </a:r>
            <a:r>
              <a:rPr spc="-5" dirty="0"/>
              <a:t> </a:t>
            </a:r>
            <a:r>
              <a:rPr dirty="0"/>
              <a:t>trị</a:t>
            </a:r>
            <a:r>
              <a:rPr spc="-5" dirty="0"/>
              <a:t> </a:t>
            </a:r>
            <a:r>
              <a:rPr dirty="0"/>
              <a:t>nguồn</a:t>
            </a:r>
            <a:r>
              <a:rPr spc="-50" dirty="0"/>
              <a:t> </a:t>
            </a:r>
            <a:r>
              <a:rPr dirty="0"/>
              <a:t>lực</a:t>
            </a:r>
            <a:r>
              <a:rPr spc="-5" dirty="0"/>
              <a:t> </a:t>
            </a:r>
            <a:r>
              <a:rPr spc="15" dirty="0"/>
              <a:t>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61845"/>
            <a:ext cx="7903845" cy="459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Năng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lực của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nhiều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HTTT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quản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yếu: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Nỗ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lực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về </a:t>
            </a:r>
            <a:r>
              <a:rPr sz="1800" spc="-5" dirty="0">
                <a:latin typeface="Arial"/>
                <a:cs typeface="Arial"/>
              </a:rPr>
              <a:t>nguồn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lực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chưa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ưu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tiên </a:t>
            </a:r>
            <a:r>
              <a:rPr sz="1800" dirty="0">
                <a:latin typeface="Arial"/>
                <a:cs typeface="Arial"/>
              </a:rPr>
              <a:t>đúng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mức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Thiếu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hệ </a:t>
            </a:r>
            <a:r>
              <a:rPr sz="1800" dirty="0">
                <a:latin typeface="Arial"/>
                <a:cs typeface="Arial"/>
              </a:rPr>
              <a:t>xã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hội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trong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HTTT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HTTT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chưa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hiểu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rõ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môi </a:t>
            </a:r>
            <a:r>
              <a:rPr sz="1800" dirty="0">
                <a:latin typeface="Arial"/>
                <a:cs typeface="Arial"/>
              </a:rPr>
              <a:t>trường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KD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HTTT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chưa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đáp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ứng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yêu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đặt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HTTT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chưa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xem</a:t>
            </a:r>
            <a:r>
              <a:rPr sz="1800" spc="-5" dirty="0">
                <a:latin typeface="Arial"/>
                <a:cs typeface="Arial"/>
              </a:rPr>
              <a:t> là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nguồn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lực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sống</a:t>
            </a:r>
            <a:r>
              <a:rPr sz="1800" spc="-5" dirty="0">
                <a:latin typeface="Arial"/>
                <a:cs typeface="Arial"/>
              </a:rPr>
              <a:t> còn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HTTT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chưa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đạt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mục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đích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chính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155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HTTT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chưa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sự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lãnh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đạo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Giải pháp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nâng cao năng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lực quản trị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nguồn </a:t>
            </a:r>
            <a:r>
              <a:rPr sz="2000" spc="-5" dirty="0">
                <a:latin typeface="Arial"/>
                <a:cs typeface="Arial"/>
              </a:rPr>
              <a:t>lực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Có</a:t>
            </a:r>
            <a:r>
              <a:rPr sz="1800" dirty="0">
                <a:latin typeface="Arial"/>
                <a:cs typeface="Arial"/>
              </a:rPr>
              <a:t> sự </a:t>
            </a:r>
            <a:r>
              <a:rPr sz="1800" spc="-5" dirty="0">
                <a:latin typeface="Arial"/>
                <a:cs typeface="Arial"/>
              </a:rPr>
              <a:t>tham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gia tích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cực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cán</a:t>
            </a:r>
            <a:r>
              <a:rPr sz="1800" spc="-5" dirty="0">
                <a:latin typeface="Arial"/>
                <a:cs typeface="Arial"/>
              </a:rPr>
              <a:t> bộ quản lý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và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người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sử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dirty="0">
                <a:latin typeface="Arial"/>
                <a:cs typeface="Arial"/>
              </a:rPr>
              <a:t>cuối:</a:t>
            </a:r>
            <a:endParaRPr sz="1800">
              <a:latin typeface="Arial"/>
              <a:cs typeface="Arial"/>
            </a:endParaRPr>
          </a:p>
          <a:p>
            <a:pPr marL="1155700" marR="178435" indent="-228600">
              <a:lnSpc>
                <a:spcPts val="1440"/>
              </a:lnSpc>
              <a:spcBef>
                <a:spcPts val="350"/>
              </a:spcBef>
              <a:tabLst>
                <a:tab pos="1155700" algn="l"/>
              </a:tabLst>
            </a:pPr>
            <a:r>
              <a:rPr sz="1500" dirty="0">
                <a:latin typeface="Arial"/>
                <a:cs typeface="Arial"/>
              </a:rPr>
              <a:t>•	</a:t>
            </a:r>
            <a:r>
              <a:rPr sz="1500" spc="-5" dirty="0">
                <a:latin typeface="Arial"/>
                <a:cs typeface="Arial"/>
              </a:rPr>
              <a:t>Hội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đồng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điều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hành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nguồn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lực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TT: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lãnh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đạo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cao cấp </a:t>
            </a:r>
            <a:r>
              <a:rPr sz="1500" spc="-5" dirty="0">
                <a:latin typeface="Arial"/>
                <a:cs typeface="Arial"/>
              </a:rPr>
              <a:t>phát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triển </a:t>
            </a:r>
            <a:r>
              <a:rPr sz="1500" spc="-5" dirty="0">
                <a:latin typeface="Arial"/>
                <a:cs typeface="Arial"/>
              </a:rPr>
              <a:t>và điều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phối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kế </a:t>
            </a:r>
            <a:r>
              <a:rPr sz="1500" spc="-4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hoạch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nguồn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lực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TT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dài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hạn.</a:t>
            </a:r>
            <a:endParaRPr sz="1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  <a:tabLst>
                <a:tab pos="1155700" algn="l"/>
              </a:tabLst>
            </a:pPr>
            <a:r>
              <a:rPr sz="1500" dirty="0">
                <a:latin typeface="Arial"/>
                <a:cs typeface="Arial"/>
              </a:rPr>
              <a:t>•	</a:t>
            </a:r>
            <a:r>
              <a:rPr sz="1500" spc="-5" dirty="0">
                <a:latin typeface="Arial"/>
                <a:cs typeface="Arial"/>
              </a:rPr>
              <a:t>Các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nhà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quản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lý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cấp trung:</a:t>
            </a:r>
            <a:r>
              <a:rPr sz="1500" spc="-5" dirty="0">
                <a:latin typeface="Arial"/>
                <a:cs typeface="Arial"/>
              </a:rPr>
              <a:t> giám</a:t>
            </a:r>
            <a:r>
              <a:rPr sz="1500" dirty="0">
                <a:latin typeface="Arial"/>
                <a:cs typeface="Arial"/>
              </a:rPr>
              <a:t> sát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tiến </a:t>
            </a:r>
            <a:r>
              <a:rPr sz="1500" spc="-5" dirty="0">
                <a:latin typeface="Arial"/>
                <a:cs typeface="Arial"/>
              </a:rPr>
              <a:t>độ </a:t>
            </a:r>
            <a:r>
              <a:rPr sz="1500" dirty="0">
                <a:latin typeface="Arial"/>
                <a:cs typeface="Arial"/>
              </a:rPr>
              <a:t>của </a:t>
            </a:r>
            <a:r>
              <a:rPr sz="1500" spc="-5" dirty="0">
                <a:latin typeface="Arial"/>
                <a:cs typeface="Arial"/>
              </a:rPr>
              <a:t>những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dự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án HTTT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lớn.</a:t>
            </a:r>
            <a:endParaRPr sz="1500">
              <a:latin typeface="Arial"/>
              <a:cs typeface="Arial"/>
            </a:endParaRPr>
          </a:p>
          <a:p>
            <a:pPr marL="1155700" marR="240665" indent="-228600">
              <a:lnSpc>
                <a:spcPct val="80000"/>
              </a:lnSpc>
              <a:spcBef>
                <a:spcPts val="360"/>
              </a:spcBef>
              <a:tabLst>
                <a:tab pos="1155700" algn="l"/>
              </a:tabLst>
            </a:pPr>
            <a:r>
              <a:rPr sz="1500" dirty="0">
                <a:latin typeface="Arial"/>
                <a:cs typeface="Arial"/>
              </a:rPr>
              <a:t>•	</a:t>
            </a:r>
            <a:r>
              <a:rPr sz="1500" spc="-5" dirty="0">
                <a:latin typeface="Arial"/>
                <a:cs typeface="Arial"/>
              </a:rPr>
              <a:t>Người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dùng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cuối: chỉ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đạo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quản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lý </a:t>
            </a:r>
            <a:r>
              <a:rPr sz="1500" dirty="0">
                <a:latin typeface="Arial"/>
                <a:cs typeface="Arial"/>
              </a:rPr>
              <a:t>thiết</a:t>
            </a:r>
            <a:r>
              <a:rPr sz="1500" spc="-5" dirty="0">
                <a:latin typeface="Arial"/>
                <a:cs typeface="Arial"/>
              </a:rPr>
              <a:t> bị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CNTT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trong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các </a:t>
            </a:r>
            <a:r>
              <a:rPr sz="1500" spc="-5" dirty="0">
                <a:latin typeface="Arial"/>
                <a:cs typeface="Arial"/>
              </a:rPr>
              <a:t>đơn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vị KD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và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nhóm </a:t>
            </a:r>
            <a:r>
              <a:rPr sz="1500" spc="-4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làm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việc, bao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hàm </a:t>
            </a:r>
            <a:r>
              <a:rPr sz="1500" dirty="0">
                <a:latin typeface="Arial"/>
                <a:cs typeface="Arial"/>
              </a:rPr>
              <a:t>cả việc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tham </a:t>
            </a:r>
            <a:r>
              <a:rPr sz="1500" spc="-5" dirty="0">
                <a:latin typeface="Arial"/>
                <a:cs typeface="Arial"/>
              </a:rPr>
              <a:t>gia phát </a:t>
            </a:r>
            <a:r>
              <a:rPr sz="1500" dirty="0">
                <a:latin typeface="Arial"/>
                <a:cs typeface="Arial"/>
              </a:rPr>
              <a:t>triển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HTTT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chính.</a:t>
            </a:r>
            <a:endParaRPr sz="1500">
              <a:latin typeface="Arial"/>
              <a:cs typeface="Arial"/>
            </a:endParaRPr>
          </a:p>
          <a:p>
            <a:pPr marL="755650" marR="5080" indent="-285750">
              <a:lnSpc>
                <a:spcPct val="80000"/>
              </a:lnSpc>
              <a:spcBef>
                <a:spcPts val="425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Cần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xét tổ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chức</a:t>
            </a:r>
            <a:r>
              <a:rPr sz="1800" spc="-5" dirty="0">
                <a:latin typeface="Arial"/>
                <a:cs typeface="Arial"/>
              </a:rPr>
              <a:t> như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tô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chức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Kinh</a:t>
            </a:r>
            <a:r>
              <a:rPr sz="1800" spc="-5" dirty="0">
                <a:latin typeface="Arial"/>
                <a:cs typeface="Arial"/>
              </a:rPr>
              <a:t> tế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Xã</a:t>
            </a:r>
            <a:r>
              <a:rPr sz="1800" spc="-5" dirty="0">
                <a:latin typeface="Arial"/>
                <a:cs typeface="Arial"/>
              </a:rPr>
              <a:t> hội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Kỹ</a:t>
            </a:r>
            <a:r>
              <a:rPr sz="1800" spc="-5" dirty="0">
                <a:latin typeface="Arial"/>
                <a:cs typeface="Arial"/>
              </a:rPr>
              <a:t> thuật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với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yếu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tố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cấu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thành: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người,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nhiệm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vụ,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Công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nghệ,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Cấu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trúc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và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Văn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hóa.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39446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5" dirty="0"/>
              <a:t>CNTT</a:t>
            </a:r>
            <a:r>
              <a:rPr sz="4400" spc="-25" dirty="0"/>
              <a:t> </a:t>
            </a:r>
            <a:r>
              <a:rPr sz="4400" spc="-40" dirty="0"/>
              <a:t>và</a:t>
            </a:r>
            <a:r>
              <a:rPr sz="4400" spc="-5" dirty="0"/>
              <a:t> việc</a:t>
            </a:r>
            <a:r>
              <a:rPr sz="4400" spc="-25" dirty="0"/>
              <a:t> </a:t>
            </a:r>
            <a:r>
              <a:rPr sz="4400" spc="-5" dirty="0"/>
              <a:t>làm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917180" cy="38665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120650" indent="-342900">
              <a:lnSpc>
                <a:spcPct val="8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Ảnh </a:t>
            </a:r>
            <a:r>
              <a:rPr sz="3000" spc="-5" dirty="0">
                <a:latin typeface="Arial"/>
                <a:cs typeface="Arial"/>
              </a:rPr>
              <a:t>hưởng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5" dirty="0">
                <a:latin typeface="Arial"/>
                <a:cs typeface="Arial"/>
              </a:rPr>
              <a:t>CNTT đến </a:t>
            </a:r>
            <a:r>
              <a:rPr sz="3000" dirty="0">
                <a:latin typeface="Arial"/>
                <a:cs typeface="Arial"/>
              </a:rPr>
              <a:t>việc </a:t>
            </a:r>
            <a:r>
              <a:rPr sz="3000" spc="-5" dirty="0">
                <a:latin typeface="Arial"/>
                <a:cs typeface="Arial"/>
              </a:rPr>
              <a:t>làm là </a:t>
            </a:r>
            <a:r>
              <a:rPr sz="3000" dirty="0">
                <a:latin typeface="Arial"/>
                <a:cs typeface="Arial"/>
              </a:rPr>
              <a:t>vấn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đề đạo đức lớn </a:t>
            </a:r>
            <a:r>
              <a:rPr sz="3000" dirty="0">
                <a:latin typeface="Arial"/>
                <a:cs typeface="Arial"/>
              </a:rPr>
              <a:t>và có </a:t>
            </a:r>
            <a:r>
              <a:rPr sz="3000" spc="-5" dirty="0">
                <a:latin typeface="Arial"/>
                <a:cs typeface="Arial"/>
              </a:rPr>
              <a:t>quan hệ </a:t>
            </a:r>
            <a:r>
              <a:rPr sz="3000" dirty="0">
                <a:latin typeface="Arial"/>
                <a:cs typeface="Arial"/>
              </a:rPr>
              <a:t>trực tiếp tới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sử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dụng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máy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tính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mục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tiêu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tự </a:t>
            </a:r>
            <a:r>
              <a:rPr sz="3000" spc="-5" dirty="0">
                <a:latin typeface="Arial"/>
                <a:cs typeface="Arial"/>
              </a:rPr>
              <a:t>động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hóa.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CNTT </a:t>
            </a:r>
            <a:r>
              <a:rPr sz="3000" dirty="0">
                <a:latin typeface="Arial"/>
                <a:cs typeface="Arial"/>
              </a:rPr>
              <a:t>tạo ra việc </a:t>
            </a:r>
            <a:r>
              <a:rPr sz="3000" spc="-5" dirty="0">
                <a:latin typeface="Arial"/>
                <a:cs typeface="Arial"/>
              </a:rPr>
              <a:t>làm </a:t>
            </a:r>
            <a:r>
              <a:rPr sz="3000" dirty="0">
                <a:latin typeface="Arial"/>
                <a:cs typeface="Arial"/>
              </a:rPr>
              <a:t>mới </a:t>
            </a:r>
            <a:r>
              <a:rPr sz="3000" spc="-5" dirty="0">
                <a:latin typeface="Arial"/>
                <a:cs typeface="Arial"/>
              </a:rPr>
              <a:t>và năng </a:t>
            </a:r>
            <a:r>
              <a:rPr sz="3000" dirty="0">
                <a:latin typeface="Arial"/>
                <a:cs typeface="Arial"/>
              </a:rPr>
              <a:t>suất </a:t>
            </a:r>
            <a:r>
              <a:rPr sz="3000" spc="-5" dirty="0">
                <a:latin typeface="Arial"/>
                <a:cs typeface="Arial"/>
              </a:rPr>
              <a:t>lao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động</a:t>
            </a:r>
            <a:r>
              <a:rPr sz="3000" spc="1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nhưng</a:t>
            </a:r>
            <a:r>
              <a:rPr sz="3000" spc="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cũng</a:t>
            </a:r>
            <a:r>
              <a:rPr sz="3000" spc="114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là</a:t>
            </a:r>
            <a:r>
              <a:rPr sz="3000" spc="1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nguyên</a:t>
            </a:r>
            <a:r>
              <a:rPr sz="3000" spc="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nhân</a:t>
            </a:r>
            <a:r>
              <a:rPr sz="3000" spc="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giảm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đáng </a:t>
            </a:r>
            <a:r>
              <a:rPr sz="3000" dirty="0">
                <a:latin typeface="Arial"/>
                <a:cs typeface="Arial"/>
              </a:rPr>
              <a:t>kể một số </a:t>
            </a:r>
            <a:r>
              <a:rPr sz="3000" spc="-5" dirty="0">
                <a:latin typeface="Arial"/>
                <a:cs typeface="Arial"/>
              </a:rPr>
              <a:t>cơ hội </a:t>
            </a:r>
            <a:r>
              <a:rPr sz="3000" dirty="0">
                <a:latin typeface="Arial"/>
                <a:cs typeface="Arial"/>
              </a:rPr>
              <a:t>việc làm. </a:t>
            </a:r>
            <a:r>
              <a:rPr sz="3000" spc="-5" dirty="0">
                <a:latin typeface="Arial"/>
                <a:cs typeface="Arial"/>
              </a:rPr>
              <a:t>Do đó nhiều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người </a:t>
            </a:r>
            <a:r>
              <a:rPr sz="3000" dirty="0">
                <a:latin typeface="Arial"/>
                <a:cs typeface="Arial"/>
              </a:rPr>
              <a:t>có thể </a:t>
            </a:r>
            <a:r>
              <a:rPr sz="3000" spc="-5" dirty="0">
                <a:latin typeface="Arial"/>
                <a:cs typeface="Arial"/>
              </a:rPr>
              <a:t>bị </a:t>
            </a:r>
            <a:r>
              <a:rPr sz="3000" dirty="0">
                <a:latin typeface="Arial"/>
                <a:cs typeface="Arial"/>
              </a:rPr>
              <a:t>thất </a:t>
            </a:r>
            <a:r>
              <a:rPr sz="3000" spc="-10" dirty="0">
                <a:latin typeface="Arial"/>
                <a:cs typeface="Arial"/>
              </a:rPr>
              <a:t>nghiệp </a:t>
            </a:r>
            <a:r>
              <a:rPr sz="3000" spc="-5" dirty="0">
                <a:latin typeface="Arial"/>
                <a:cs typeface="Arial"/>
              </a:rPr>
              <a:t>nếu họ không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được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đào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tạo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lại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vị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trí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công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tác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mới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hoặc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trách</a:t>
            </a:r>
            <a:r>
              <a:rPr sz="3000" spc="-5" dirty="0">
                <a:latin typeface="Arial"/>
                <a:cs typeface="Arial"/>
              </a:rPr>
              <a:t> nhiệm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mới.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65817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5" dirty="0"/>
              <a:t>CNTT</a:t>
            </a:r>
            <a:r>
              <a:rPr sz="4400" spc="-10" dirty="0"/>
              <a:t> </a:t>
            </a:r>
            <a:r>
              <a:rPr sz="4400" spc="-40" dirty="0"/>
              <a:t>và</a:t>
            </a:r>
            <a:r>
              <a:rPr sz="4400" spc="10" dirty="0"/>
              <a:t> </a:t>
            </a:r>
            <a:r>
              <a:rPr sz="4400" spc="-5" dirty="0"/>
              <a:t>tính</a:t>
            </a:r>
            <a:r>
              <a:rPr sz="4400" dirty="0"/>
              <a:t> </a:t>
            </a:r>
            <a:r>
              <a:rPr sz="4400" spc="-10" dirty="0"/>
              <a:t>cách</a:t>
            </a:r>
            <a:r>
              <a:rPr sz="4400" spc="-5" dirty="0"/>
              <a:t> </a:t>
            </a:r>
            <a:r>
              <a:rPr sz="4400" spc="-10" dirty="0"/>
              <a:t>con</a:t>
            </a:r>
            <a:r>
              <a:rPr sz="4400" spc="-5" dirty="0"/>
              <a:t> </a:t>
            </a:r>
            <a:r>
              <a:rPr sz="4400" spc="-10" dirty="0"/>
              <a:t>ng</a:t>
            </a:r>
            <a:r>
              <a:rPr sz="4400" spc="-10" dirty="0">
                <a:latin typeface="Times New Roman"/>
                <a:cs typeface="Times New Roman"/>
              </a:rPr>
              <a:t>ười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919084" cy="418401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212725" indent="-342900">
              <a:lnSpc>
                <a:spcPts val="211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Một số ý kiến cho </a:t>
            </a:r>
            <a:r>
              <a:rPr sz="2200" spc="-5" dirty="0">
                <a:latin typeface="Arial"/>
                <a:cs typeface="Arial"/>
              </a:rPr>
              <a:t>rằng CNTT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ảnh hưởng </a:t>
            </a:r>
            <a:r>
              <a:rPr sz="2200" dirty="0">
                <a:latin typeface="Arial"/>
                <a:cs typeface="Arial"/>
              </a:rPr>
              <a:t>xấu </a:t>
            </a:r>
            <a:r>
              <a:rPr sz="2200" spc="-5" dirty="0">
                <a:latin typeface="Arial"/>
                <a:cs typeface="Arial"/>
              </a:rPr>
              <a:t>đến tính </a:t>
            </a:r>
            <a:r>
              <a:rPr sz="2200" dirty="0">
                <a:latin typeface="Arial"/>
                <a:cs typeface="Arial"/>
              </a:rPr>
              <a:t> cách con người. Một </a:t>
            </a:r>
            <a:r>
              <a:rPr sz="2200" spc="-5" dirty="0">
                <a:latin typeface="Arial"/>
                <a:cs typeface="Arial"/>
              </a:rPr>
              <a:t>HT </a:t>
            </a:r>
            <a:r>
              <a:rPr sz="2200" dirty="0">
                <a:latin typeface="Arial"/>
                <a:cs typeface="Arial"/>
              </a:rPr>
              <a:t>dựa trên máy tính </a:t>
            </a:r>
            <a:r>
              <a:rPr sz="2200" spc="-5" dirty="0">
                <a:latin typeface="Arial"/>
                <a:cs typeface="Arial"/>
              </a:rPr>
              <a:t>bị </a:t>
            </a:r>
            <a:r>
              <a:rPr sz="2200" dirty="0">
                <a:latin typeface="Arial"/>
                <a:cs typeface="Arial"/>
              </a:rPr>
              <a:t>cho </a:t>
            </a:r>
            <a:r>
              <a:rPr sz="2200" spc="-5" dirty="0">
                <a:latin typeface="Arial"/>
                <a:cs typeface="Arial"/>
              </a:rPr>
              <a:t>là HT phi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nhân </a:t>
            </a:r>
            <a:r>
              <a:rPr sz="2200" dirty="0">
                <a:latin typeface="Arial"/>
                <a:cs typeface="Arial"/>
              </a:rPr>
              <a:t>tính. </a:t>
            </a:r>
            <a:r>
              <a:rPr sz="2200" spc="-5" dirty="0">
                <a:latin typeface="Arial"/>
                <a:cs typeface="Arial"/>
              </a:rPr>
              <a:t>Nó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loại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bỏ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sự</a:t>
            </a:r>
            <a:r>
              <a:rPr sz="2200" spc="-5" dirty="0">
                <a:latin typeface="Arial"/>
                <a:cs typeface="Arial"/>
              </a:rPr>
              <a:t> hiện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diện</a:t>
            </a:r>
            <a:r>
              <a:rPr sz="2200" dirty="0">
                <a:latin typeface="Arial"/>
                <a:cs typeface="Arial"/>
              </a:rPr>
              <a:t> của </a:t>
            </a:r>
            <a:r>
              <a:rPr sz="2200" spc="-5" dirty="0">
                <a:latin typeface="Arial"/>
                <a:cs typeface="Arial"/>
              </a:rPr>
              <a:t>quan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hệ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giữa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những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 </a:t>
            </a:r>
            <a:r>
              <a:rPr sz="2200" spc="-5" dirty="0">
                <a:latin typeface="Arial"/>
                <a:cs typeface="Arial"/>
              </a:rPr>
              <a:t>người như </a:t>
            </a:r>
            <a:r>
              <a:rPr sz="2200" dirty="0">
                <a:latin typeface="Arial"/>
                <a:cs typeface="Arial"/>
              </a:rPr>
              <a:t>trong HT không máy tính, </a:t>
            </a:r>
            <a:r>
              <a:rPr sz="2200" spc="-5" dirty="0">
                <a:latin typeface="Arial"/>
                <a:cs typeface="Arial"/>
              </a:rPr>
              <a:t>Nhiều người </a:t>
            </a:r>
            <a:r>
              <a:rPr sz="2200" dirty="0">
                <a:latin typeface="Arial"/>
                <a:cs typeface="Arial"/>
              </a:rPr>
              <a:t>cảm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thấy </a:t>
            </a:r>
            <a:r>
              <a:rPr sz="2200" spc="-5" dirty="0">
                <a:latin typeface="Arial"/>
                <a:cs typeface="Arial"/>
              </a:rPr>
              <a:t>bị </a:t>
            </a:r>
            <a:r>
              <a:rPr sz="2200" dirty="0">
                <a:latin typeface="Arial"/>
                <a:cs typeface="Arial"/>
              </a:rPr>
              <a:t>mất </a:t>
            </a:r>
            <a:r>
              <a:rPr sz="2200" spc="-5" dirty="0">
                <a:latin typeface="Arial"/>
                <a:cs typeface="Arial"/>
              </a:rPr>
              <a:t>đi </a:t>
            </a:r>
            <a:r>
              <a:rPr sz="2200" dirty="0">
                <a:latin typeface="Arial"/>
                <a:cs typeface="Arial"/>
              </a:rPr>
              <a:t>tính </a:t>
            </a:r>
            <a:r>
              <a:rPr sz="2200" spc="-5" dirty="0">
                <a:latin typeface="Arial"/>
                <a:cs typeface="Arial"/>
              </a:rPr>
              <a:t>nhân dạng </a:t>
            </a:r>
            <a:r>
              <a:rPr sz="2200" dirty="0">
                <a:latin typeface="Arial"/>
                <a:cs typeface="Arial"/>
              </a:rPr>
              <a:t>của mình và chỉ cảm thấy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mình như </a:t>
            </a:r>
            <a:r>
              <a:rPr sz="2200" spc="-5" dirty="0">
                <a:latin typeface="Arial"/>
                <a:cs typeface="Arial"/>
              </a:rPr>
              <a:t>là</a:t>
            </a:r>
            <a:r>
              <a:rPr sz="2200" dirty="0">
                <a:latin typeface="Arial"/>
                <a:cs typeface="Arial"/>
              </a:rPr>
              <a:t> một </a:t>
            </a:r>
            <a:r>
              <a:rPr sz="2200" spc="-5" dirty="0">
                <a:latin typeface="Arial"/>
                <a:cs typeface="Arial"/>
              </a:rPr>
              <a:t>con </a:t>
            </a:r>
            <a:r>
              <a:rPr sz="2200" dirty="0">
                <a:latin typeface="Arial"/>
                <a:cs typeface="Arial"/>
              </a:rPr>
              <a:t>số.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60"/>
              </a:spcBef>
              <a:tabLst>
                <a:tab pos="354965" algn="l"/>
                <a:tab pos="6059170" algn="l"/>
              </a:tabLst>
            </a:pPr>
            <a:r>
              <a:rPr sz="2200" dirty="0">
                <a:latin typeface="Arial"/>
                <a:cs typeface="Arial"/>
              </a:rPr>
              <a:t>•	Một khía cạnh khác của sự mất cá tính </a:t>
            </a:r>
            <a:r>
              <a:rPr sz="2200" spc="-5" dirty="0">
                <a:latin typeface="Arial"/>
                <a:cs typeface="Arial"/>
              </a:rPr>
              <a:t>là </a:t>
            </a:r>
            <a:r>
              <a:rPr sz="2200" dirty="0">
                <a:latin typeface="Arial"/>
                <a:cs typeface="Arial"/>
              </a:rPr>
              <a:t>sự cứng </a:t>
            </a:r>
            <a:r>
              <a:rPr sz="2200" spc="-5" dirty="0">
                <a:latin typeface="Arial"/>
                <a:cs typeface="Arial"/>
              </a:rPr>
              <a:t>nhắc </a:t>
            </a:r>
            <a:r>
              <a:rPr sz="2200" dirty="0">
                <a:latin typeface="Arial"/>
                <a:cs typeface="Arial"/>
              </a:rPr>
              <a:t>khi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làm </a:t>
            </a:r>
            <a:r>
              <a:rPr sz="2200" dirty="0">
                <a:latin typeface="Arial"/>
                <a:cs typeface="Arial"/>
              </a:rPr>
              <a:t>việc với </a:t>
            </a:r>
            <a:r>
              <a:rPr sz="2200" spc="-5" dirty="0">
                <a:latin typeface="Arial"/>
                <a:cs typeface="Arial"/>
              </a:rPr>
              <a:t>những </a:t>
            </a:r>
            <a:r>
              <a:rPr sz="2200" dirty="0">
                <a:latin typeface="Arial"/>
                <a:cs typeface="Arial"/>
              </a:rPr>
              <a:t>HT </a:t>
            </a:r>
            <a:r>
              <a:rPr sz="2200" spc="-5" dirty="0">
                <a:latin typeface="Arial"/>
                <a:cs typeface="Arial"/>
              </a:rPr>
              <a:t>dựa </a:t>
            </a:r>
            <a:r>
              <a:rPr sz="2200" dirty="0">
                <a:latin typeface="Arial"/>
                <a:cs typeface="Arial"/>
              </a:rPr>
              <a:t>trên máy </a:t>
            </a:r>
            <a:r>
              <a:rPr sz="2200" spc="-5" dirty="0">
                <a:latin typeface="Arial"/>
                <a:cs typeface="Arial"/>
              </a:rPr>
              <a:t>tính. Nó đòi hỏi </a:t>
            </a:r>
            <a:r>
              <a:rPr sz="2200" dirty="0">
                <a:latin typeface="Arial"/>
                <a:cs typeface="Arial"/>
              </a:rPr>
              <a:t>sự </a:t>
            </a:r>
            <a:r>
              <a:rPr sz="2200" spc="-5" dirty="0">
                <a:latin typeface="Arial"/>
                <a:cs typeface="Arial"/>
              </a:rPr>
              <a:t>bám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dính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vào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thủ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tục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chi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tiết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khi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 </a:t>
            </a:r>
            <a:r>
              <a:rPr sz="2200" dirty="0">
                <a:latin typeface="Arial"/>
                <a:cs typeface="Arial"/>
              </a:rPr>
              <a:t>làm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việc.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Nhân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tính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bị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ảnh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hưởng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mạnh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khi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không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mềm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dẻo	</a:t>
            </a:r>
            <a:r>
              <a:rPr sz="2200" dirty="0">
                <a:latin typeface="Arial"/>
                <a:cs typeface="Arial"/>
              </a:rPr>
              <a:t>và không trắc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ẩn </a:t>
            </a:r>
            <a:r>
              <a:rPr sz="2200" dirty="0">
                <a:latin typeface="Arial"/>
                <a:cs typeface="Arial"/>
              </a:rPr>
              <a:t>khi con </a:t>
            </a:r>
            <a:r>
              <a:rPr sz="2200" spc="-5" dirty="0">
                <a:latin typeface="Arial"/>
                <a:cs typeface="Arial"/>
              </a:rPr>
              <a:t>người </a:t>
            </a:r>
            <a:r>
              <a:rPr sz="2200" dirty="0">
                <a:latin typeface="Arial"/>
                <a:cs typeface="Arial"/>
              </a:rPr>
              <a:t>mác </a:t>
            </a:r>
            <a:r>
              <a:rPr sz="2200" spc="-5" dirty="0">
                <a:latin typeface="Arial"/>
                <a:cs typeface="Arial"/>
              </a:rPr>
              <a:t>lỗi</a:t>
            </a:r>
            <a:r>
              <a:rPr sz="2200" dirty="0">
                <a:latin typeface="Arial"/>
                <a:cs typeface="Arial"/>
              </a:rPr>
              <a:t> sai sót.</a:t>
            </a:r>
            <a:r>
              <a:rPr sz="2200" spc="-5" dirty="0">
                <a:latin typeface="Arial"/>
                <a:cs typeface="Arial"/>
              </a:rPr>
              <a:t> Nhiều người đã</a:t>
            </a:r>
            <a:r>
              <a:rPr sz="2200" dirty="0">
                <a:latin typeface="Arial"/>
                <a:cs typeface="Arial"/>
              </a:rPr>
              <a:t> từng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quen </a:t>
            </a:r>
            <a:r>
              <a:rPr sz="2200" dirty="0">
                <a:latin typeface="Arial"/>
                <a:cs typeface="Arial"/>
              </a:rPr>
              <a:t> việc với một cửa </a:t>
            </a:r>
            <a:r>
              <a:rPr sz="2200" spc="-5" dirty="0">
                <a:latin typeface="Arial"/>
                <a:cs typeface="Arial"/>
              </a:rPr>
              <a:t>hàng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 Ht </a:t>
            </a:r>
            <a:r>
              <a:rPr sz="2200" dirty="0">
                <a:latin typeface="Arial"/>
                <a:cs typeface="Arial"/>
              </a:rPr>
              <a:t>thanh toán </a:t>
            </a:r>
            <a:r>
              <a:rPr sz="2200" spc="-5" dirty="0">
                <a:latin typeface="Arial"/>
                <a:cs typeface="Arial"/>
              </a:rPr>
              <a:t>bằng </a:t>
            </a:r>
            <a:r>
              <a:rPr sz="2200" dirty="0">
                <a:latin typeface="Arial"/>
                <a:cs typeface="Arial"/>
              </a:rPr>
              <a:t>máy cứ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khăng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khăng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đòi</a:t>
            </a:r>
            <a:r>
              <a:rPr sz="2200" dirty="0">
                <a:latin typeface="Arial"/>
                <a:cs typeface="Arial"/>
              </a:rPr>
              <a:t> tiền và </a:t>
            </a:r>
            <a:r>
              <a:rPr sz="2200" spc="-5" dirty="0">
                <a:latin typeface="Arial"/>
                <a:cs typeface="Arial"/>
              </a:rPr>
              <a:t>gửi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những</a:t>
            </a:r>
            <a:r>
              <a:rPr sz="2200" dirty="0">
                <a:latin typeface="Arial"/>
                <a:cs typeface="Arial"/>
              </a:rPr>
              <a:t> thông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báo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nhắc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nhở</a:t>
            </a:r>
            <a:r>
              <a:rPr sz="2200" dirty="0">
                <a:latin typeface="Arial"/>
                <a:cs typeface="Arial"/>
              </a:rPr>
              <a:t> cho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Khách hàng có tài khoản </a:t>
            </a:r>
            <a:r>
              <a:rPr sz="2200" spc="-5" dirty="0">
                <a:latin typeface="Arial"/>
                <a:cs typeface="Arial"/>
              </a:rPr>
              <a:t>đã </a:t>
            </a:r>
            <a:r>
              <a:rPr sz="2200" dirty="0">
                <a:latin typeface="Arial"/>
                <a:cs typeface="Arial"/>
              </a:rPr>
              <a:t>thanh toán </a:t>
            </a:r>
            <a:r>
              <a:rPr sz="2200" spc="-5" dirty="0">
                <a:latin typeface="Arial"/>
                <a:cs typeface="Arial"/>
              </a:rPr>
              <a:t>bất </a:t>
            </a:r>
            <a:r>
              <a:rPr sz="2200" dirty="0">
                <a:latin typeface="Arial"/>
                <a:cs typeface="Arial"/>
              </a:rPr>
              <a:t>chấp </a:t>
            </a:r>
            <a:r>
              <a:rPr sz="2200" spc="-5" dirty="0">
                <a:latin typeface="Arial"/>
                <a:cs typeface="Arial"/>
              </a:rPr>
              <a:t>những </a:t>
            </a:r>
            <a:r>
              <a:rPr sz="2200" dirty="0">
                <a:latin typeface="Arial"/>
                <a:cs typeface="Arial"/>
              </a:rPr>
              <a:t>cố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gắng sửa lỗi</a:t>
            </a:r>
            <a:r>
              <a:rPr sz="2200" dirty="0">
                <a:latin typeface="Arial"/>
                <a:cs typeface="Arial"/>
              </a:rPr>
              <a:t> của khách </a:t>
            </a:r>
            <a:r>
              <a:rPr sz="2200" spc="-5" dirty="0">
                <a:latin typeface="Arial"/>
                <a:cs typeface="Arial"/>
              </a:rPr>
              <a:t>hàng.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62160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5" dirty="0"/>
              <a:t>CNTT</a:t>
            </a:r>
            <a:r>
              <a:rPr sz="4400" spc="-5" dirty="0"/>
              <a:t> </a:t>
            </a:r>
            <a:r>
              <a:rPr sz="4400" spc="-40" dirty="0"/>
              <a:t>và</a:t>
            </a:r>
            <a:r>
              <a:rPr sz="4400" spc="15" dirty="0"/>
              <a:t> </a:t>
            </a:r>
            <a:r>
              <a:rPr sz="4400" spc="-5" dirty="0">
                <a:latin typeface="Times New Roman"/>
                <a:cs typeface="Times New Roman"/>
              </a:rPr>
              <a:t>đ</a:t>
            </a:r>
            <a:r>
              <a:rPr sz="4400" spc="-5" dirty="0"/>
              <a:t>iều</a:t>
            </a:r>
            <a:r>
              <a:rPr sz="4400" dirty="0"/>
              <a:t> </a:t>
            </a:r>
            <a:r>
              <a:rPr sz="4400" spc="-5" dirty="0"/>
              <a:t>kiện</a:t>
            </a:r>
            <a:r>
              <a:rPr sz="4400" spc="-10" dirty="0"/>
              <a:t> </a:t>
            </a:r>
            <a:r>
              <a:rPr sz="4400" spc="-5" dirty="0"/>
              <a:t>làm</a:t>
            </a:r>
            <a:r>
              <a:rPr sz="4400" dirty="0"/>
              <a:t> </a:t>
            </a:r>
            <a:r>
              <a:rPr sz="4400" spc="-10" dirty="0"/>
              <a:t>việc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912734" cy="45218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CNTT giúp loại bỏ </a:t>
            </a:r>
            <a:r>
              <a:rPr sz="2500" dirty="0">
                <a:latin typeface="Arial"/>
                <a:cs typeface="Arial"/>
              </a:rPr>
              <a:t>sự </a:t>
            </a:r>
            <a:r>
              <a:rPr sz="2500" spc="-5" dirty="0">
                <a:latin typeface="Arial"/>
                <a:cs typeface="Arial"/>
              </a:rPr>
              <a:t>nhàm chán </a:t>
            </a:r>
            <a:r>
              <a:rPr sz="2500" dirty="0">
                <a:latin typeface="Arial"/>
                <a:cs typeface="Arial"/>
              </a:rPr>
              <a:t>và </a:t>
            </a:r>
            <a:r>
              <a:rPr sz="2500" spc="-5" dirty="0">
                <a:latin typeface="Arial"/>
                <a:cs typeface="Arial"/>
              </a:rPr>
              <a:t>đơn điệu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 việc văn </a:t>
            </a:r>
            <a:r>
              <a:rPr sz="2500" spc="-5" dirty="0">
                <a:latin typeface="Arial"/>
                <a:cs typeface="Arial"/>
              </a:rPr>
              <a:t>phòng. </a:t>
            </a:r>
            <a:r>
              <a:rPr sz="2500" dirty="0">
                <a:latin typeface="Arial"/>
                <a:cs typeface="Arial"/>
              </a:rPr>
              <a:t>CNTT giúp </a:t>
            </a:r>
            <a:r>
              <a:rPr sz="2500" spc="-5" dirty="0">
                <a:latin typeface="Arial"/>
                <a:cs typeface="Arial"/>
              </a:rPr>
              <a:t>người </a:t>
            </a:r>
            <a:r>
              <a:rPr sz="2500" dirty="0">
                <a:latin typeface="Arial"/>
                <a:cs typeface="Arial"/>
              </a:rPr>
              <a:t>lao động tập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trung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vào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việc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thách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thức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hơn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thú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vị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hơn, </a:t>
            </a:r>
            <a:r>
              <a:rPr sz="2500" dirty="0">
                <a:latin typeface="Arial"/>
                <a:cs typeface="Arial"/>
              </a:rPr>
              <a:t>giúp nâng cao trình độ kỹ năng của </a:t>
            </a:r>
            <a:r>
              <a:rPr sz="2500" spc="-5" dirty="0">
                <a:latin typeface="Arial"/>
                <a:cs typeface="Arial"/>
              </a:rPr>
              <a:t>người </a:t>
            </a:r>
            <a:r>
              <a:rPr sz="2500" dirty="0">
                <a:latin typeface="Arial"/>
                <a:cs typeface="Arial"/>
              </a:rPr>
              <a:t>lao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động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=&gt;</a:t>
            </a:r>
            <a:r>
              <a:rPr sz="2500" spc="-5" dirty="0">
                <a:latin typeface="Arial"/>
                <a:cs typeface="Arial"/>
              </a:rPr>
              <a:t> CNTT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nâng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cấp chất</a:t>
            </a:r>
            <a:r>
              <a:rPr sz="2500" spc="-5" dirty="0">
                <a:latin typeface="Arial"/>
                <a:cs typeface="Arial"/>
              </a:rPr>
              <a:t> lượng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lao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động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 phát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triển chất </a:t>
            </a:r>
            <a:r>
              <a:rPr sz="2500" spc="-5" dirty="0">
                <a:latin typeface="Arial"/>
                <a:cs typeface="Arial"/>
              </a:rPr>
              <a:t>lượng điều </a:t>
            </a:r>
            <a:r>
              <a:rPr sz="2500" dirty="0">
                <a:latin typeface="Arial"/>
                <a:cs typeface="Arial"/>
              </a:rPr>
              <a:t>kiện </a:t>
            </a:r>
            <a:r>
              <a:rPr sz="2500" spc="-5" dirty="0">
                <a:latin typeface="Arial"/>
                <a:cs typeface="Arial"/>
              </a:rPr>
              <a:t>làm </a:t>
            </a:r>
            <a:r>
              <a:rPr sz="2500" dirty="0">
                <a:latin typeface="Arial"/>
                <a:cs typeface="Arial"/>
              </a:rPr>
              <a:t>việc và sự </a:t>
            </a:r>
            <a:r>
              <a:rPr sz="2500" spc="-5" dirty="0">
                <a:latin typeface="Arial"/>
                <a:cs typeface="Arial"/>
              </a:rPr>
              <a:t>hài </a:t>
            </a:r>
            <a:r>
              <a:rPr sz="2500" dirty="0">
                <a:latin typeface="Arial"/>
                <a:cs typeface="Arial"/>
              </a:rPr>
              <a:t>lòng đối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việc.</a:t>
            </a:r>
            <a:endParaRPr sz="2500">
              <a:latin typeface="Arial"/>
              <a:cs typeface="Arial"/>
            </a:endParaRPr>
          </a:p>
          <a:p>
            <a:pPr marL="355600" marR="233045" indent="-342900">
              <a:lnSpc>
                <a:spcPts val="24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Một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số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việc của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HTTT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còn khá</a:t>
            </a:r>
            <a:r>
              <a:rPr sz="2500" spc="-5" dirty="0">
                <a:latin typeface="Arial"/>
                <a:cs typeface="Arial"/>
              </a:rPr>
              <a:t> đơn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điệu </a:t>
            </a:r>
            <a:r>
              <a:rPr sz="2500" dirty="0">
                <a:latin typeface="Arial"/>
                <a:cs typeface="Arial"/>
              </a:rPr>
              <a:t>(nhập </a:t>
            </a:r>
            <a:r>
              <a:rPr sz="2500" spc="-6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dữ liệu, dùng </a:t>
            </a:r>
            <a:r>
              <a:rPr sz="2500" dirty="0">
                <a:latin typeface="Arial"/>
                <a:cs typeface="Arial"/>
              </a:rPr>
              <a:t>máy tính trong </a:t>
            </a:r>
            <a:r>
              <a:rPr sz="2500" spc="-5" dirty="0">
                <a:latin typeface="Arial"/>
                <a:cs typeface="Arial"/>
              </a:rPr>
              <a:t>điều </a:t>
            </a:r>
            <a:r>
              <a:rPr sz="2500" dirty="0">
                <a:latin typeface="Arial"/>
                <a:cs typeface="Arial"/>
              </a:rPr>
              <a:t>khiển tự động hóa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dây </a:t>
            </a:r>
            <a:r>
              <a:rPr sz="2500" dirty="0">
                <a:latin typeface="Arial"/>
                <a:cs typeface="Arial"/>
              </a:rPr>
              <a:t>truyền sản xuất,…) </a:t>
            </a:r>
            <a:r>
              <a:rPr sz="2500" spc="-5" dirty="0">
                <a:latin typeface="Arial"/>
                <a:cs typeface="Arial"/>
              </a:rPr>
              <a:t>làm giảm </a:t>
            </a:r>
            <a:r>
              <a:rPr sz="2500" dirty="0">
                <a:latin typeface="Arial"/>
                <a:cs typeface="Arial"/>
              </a:rPr>
              <a:t>sự </a:t>
            </a:r>
            <a:r>
              <a:rPr sz="2500" spc="-5" dirty="0">
                <a:latin typeface="Arial"/>
                <a:cs typeface="Arial"/>
              </a:rPr>
              <a:t>hưng phấn,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giảm </a:t>
            </a:r>
            <a:r>
              <a:rPr sz="2500" dirty="0">
                <a:latin typeface="Arial"/>
                <a:cs typeface="Arial"/>
              </a:rPr>
              <a:t>chất </a:t>
            </a:r>
            <a:r>
              <a:rPr sz="2500" spc="-5" dirty="0">
                <a:latin typeface="Arial"/>
                <a:cs typeface="Arial"/>
              </a:rPr>
              <a:t>lượng </a:t>
            </a:r>
            <a:r>
              <a:rPr sz="2500" dirty="0">
                <a:latin typeface="Arial"/>
                <a:cs typeface="Arial"/>
              </a:rPr>
              <a:t>công việc và tính sáng tạo của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người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lao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động.</a:t>
            </a:r>
            <a:endParaRPr sz="2500">
              <a:latin typeface="Arial"/>
              <a:cs typeface="Arial"/>
            </a:endParaRPr>
          </a:p>
          <a:p>
            <a:pPr marL="355600" marR="560705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Giám sát </a:t>
            </a:r>
            <a:r>
              <a:rPr sz="2500" spc="-5" dirty="0">
                <a:latin typeface="Arial"/>
                <a:cs typeface="Arial"/>
              </a:rPr>
              <a:t>người </a:t>
            </a:r>
            <a:r>
              <a:rPr sz="2500" dirty="0">
                <a:latin typeface="Arial"/>
                <a:cs typeface="Arial"/>
              </a:rPr>
              <a:t>lao </a:t>
            </a:r>
            <a:r>
              <a:rPr sz="2500" spc="-5" dirty="0">
                <a:latin typeface="Arial"/>
                <a:cs typeface="Arial"/>
              </a:rPr>
              <a:t>động bằng </a:t>
            </a:r>
            <a:r>
              <a:rPr sz="2500" dirty="0">
                <a:latin typeface="Arial"/>
                <a:cs typeface="Arial"/>
              </a:rPr>
              <a:t>máy tính là vấn đề </a:t>
            </a:r>
            <a:r>
              <a:rPr sz="2500" spc="-68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gây </a:t>
            </a:r>
            <a:r>
              <a:rPr sz="2500" dirty="0">
                <a:latin typeface="Arial"/>
                <a:cs typeface="Arial"/>
              </a:rPr>
              <a:t>tranh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cãi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về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mặt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đạo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đức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</a:t>
            </a:r>
            <a:r>
              <a:rPr sz="2500" spc="-5" dirty="0">
                <a:latin typeface="Arial"/>
                <a:cs typeface="Arial"/>
              </a:rPr>
              <a:t> UD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CNTT.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62585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85" dirty="0"/>
              <a:t>Vấn</a:t>
            </a:r>
            <a:r>
              <a:rPr sz="4400" spc="5" dirty="0"/>
              <a:t> </a:t>
            </a:r>
            <a:r>
              <a:rPr sz="4400" spc="-5" dirty="0">
                <a:latin typeface="Times New Roman"/>
                <a:cs typeface="Times New Roman"/>
              </a:rPr>
              <a:t>đề</a:t>
            </a:r>
            <a:r>
              <a:rPr sz="4400" spc="-105" dirty="0">
                <a:latin typeface="Times New Roman"/>
                <a:cs typeface="Times New Roman"/>
              </a:rPr>
              <a:t> </a:t>
            </a:r>
            <a:r>
              <a:rPr sz="4400" spc="-5" dirty="0"/>
              <a:t>bảo</a:t>
            </a:r>
            <a:r>
              <a:rPr sz="4400" spc="-10" dirty="0"/>
              <a:t> </a:t>
            </a:r>
            <a:r>
              <a:rPr sz="4400" spc="-20" dirty="0"/>
              <a:t>mật</a:t>
            </a:r>
            <a:r>
              <a:rPr sz="4400" spc="-5" dirty="0"/>
              <a:t> </a:t>
            </a:r>
            <a:r>
              <a:rPr sz="4400" spc="25" dirty="0"/>
              <a:t>TT</a:t>
            </a:r>
            <a:r>
              <a:rPr sz="4400" spc="-15" dirty="0"/>
              <a:t> cá</a:t>
            </a:r>
            <a:r>
              <a:rPr sz="4400" spc="-5" dirty="0"/>
              <a:t> nhân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61845"/>
            <a:ext cx="7799070" cy="386587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92075" indent="-342900">
              <a:lnSpc>
                <a:spcPts val="192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Bảo mật TT cá nhân (Privacy) là khả năng kiểm soát TT về </a:t>
            </a:r>
            <a:r>
              <a:rPr sz="2000" spc="-10" dirty="0">
                <a:latin typeface="Arial"/>
                <a:cs typeface="Arial"/>
              </a:rPr>
              <a:t>bản </a:t>
            </a:r>
            <a:r>
              <a:rPr sz="2000" spc="-5" dirty="0">
                <a:latin typeface="Arial"/>
                <a:cs typeface="Arial"/>
              </a:rPr>
              <a:t> thân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 </a:t>
            </a:r>
            <a:r>
              <a:rPr sz="2000" spc="-10" dirty="0">
                <a:latin typeface="Arial"/>
                <a:cs typeface="Arial"/>
              </a:rPr>
              <a:t>mỗi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 nhân.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HTTT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thực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năng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thu thập,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lưu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trữ, trao đổi và tìm kiếm TT </a:t>
            </a:r>
            <a:r>
              <a:rPr sz="2000" spc="-10" dirty="0">
                <a:latin typeface="Arial"/>
                <a:cs typeface="Arial"/>
              </a:rPr>
              <a:t>nhanh </a:t>
            </a:r>
            <a:r>
              <a:rPr sz="2000" spc="-5" dirty="0">
                <a:latin typeface="Arial"/>
                <a:cs typeface="Arial"/>
              </a:rPr>
              <a:t>hơn, dễ dàng hơn. Điều đó tác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động </a:t>
            </a:r>
            <a:r>
              <a:rPr sz="2000" dirty="0">
                <a:latin typeface="Arial"/>
                <a:cs typeface="Arial"/>
              </a:rPr>
              <a:t>tích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cực đến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quả và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hiệu lực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 </a:t>
            </a:r>
            <a:r>
              <a:rPr sz="2000" spc="-55" dirty="0">
                <a:latin typeface="Arial"/>
                <a:cs typeface="Arial"/>
              </a:rPr>
              <a:t>HTTT.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30" dirty="0">
                <a:latin typeface="Arial"/>
                <a:cs typeface="Arial"/>
              </a:rPr>
              <a:t>Tuy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nhiên,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sức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mạnh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đó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thể có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tác động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xấu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tới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quyền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riêng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tư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 mỗi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 </a:t>
            </a:r>
            <a:r>
              <a:rPr sz="2000" spc="-10" dirty="0">
                <a:latin typeface="Arial"/>
                <a:cs typeface="Arial"/>
              </a:rPr>
              <a:t>nhân.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Chẳng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hạn e-mail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bị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dõi,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 nhân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bị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thu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thập mỗi khi vào trang </a:t>
            </a:r>
            <a:r>
              <a:rPr sz="2000" spc="-15" dirty="0">
                <a:latin typeface="Arial"/>
                <a:cs typeface="Arial"/>
              </a:rPr>
              <a:t>Web. </a:t>
            </a:r>
            <a:r>
              <a:rPr sz="2000" spc="-10" dirty="0">
                <a:latin typeface="Arial"/>
                <a:cs typeface="Arial"/>
              </a:rPr>
              <a:t>Những </a:t>
            </a:r>
            <a:r>
              <a:rPr sz="2000" spc="-5" dirty="0">
                <a:latin typeface="Arial"/>
                <a:cs typeface="Arial"/>
              </a:rPr>
              <a:t>TT cá nhân riêng tư có trong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 CSDL của các tổ chức tín dụng, cơ quan chính phủ và các tổ </a:t>
            </a:r>
            <a:r>
              <a:rPr sz="2000" dirty="0">
                <a:latin typeface="Arial"/>
                <a:cs typeface="Arial"/>
              </a:rPr>
              <a:t> chức tư </a:t>
            </a:r>
            <a:r>
              <a:rPr sz="2000" spc="-5" dirty="0">
                <a:latin typeface="Arial"/>
                <a:cs typeface="Arial"/>
              </a:rPr>
              <a:t>nhân </a:t>
            </a:r>
            <a:r>
              <a:rPr sz="2000" dirty="0">
                <a:latin typeface="Arial"/>
                <a:cs typeface="Arial"/>
              </a:rPr>
              <a:t>khác có thể </a:t>
            </a:r>
            <a:r>
              <a:rPr sz="2000" spc="-5" dirty="0">
                <a:latin typeface="Arial"/>
                <a:cs typeface="Arial"/>
              </a:rPr>
              <a:t>bị đánh </a:t>
            </a:r>
            <a:r>
              <a:rPr sz="2000" dirty="0">
                <a:latin typeface="Arial"/>
                <a:cs typeface="Arial"/>
              </a:rPr>
              <a:t>cắp </a:t>
            </a:r>
            <a:r>
              <a:rPr sz="2000" spc="-5" dirty="0">
                <a:latin typeface="Arial"/>
                <a:cs typeface="Arial"/>
              </a:rPr>
              <a:t>hoặc bị lợi dụng. </a:t>
            </a:r>
            <a:r>
              <a:rPr sz="2000" spc="-1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sử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dụng trái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phép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những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như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vậy sẽ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hủy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hoại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nghiêm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trọng tính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riêng </a:t>
            </a:r>
            <a:r>
              <a:rPr sz="2000" dirty="0">
                <a:latin typeface="Arial"/>
                <a:cs typeface="Arial"/>
              </a:rPr>
              <a:t>tư</a:t>
            </a:r>
            <a:r>
              <a:rPr sz="2000" spc="-5" dirty="0">
                <a:latin typeface="Arial"/>
                <a:cs typeface="Arial"/>
              </a:rPr>
              <a:t> của các cá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nhân tham gia giao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dịch.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Một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sót </a:t>
            </a:r>
            <a:r>
              <a:rPr sz="2000" spc="-10" dirty="0">
                <a:latin typeface="Arial"/>
                <a:cs typeface="Arial"/>
              </a:rPr>
              <a:t>nhỏ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trong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CSDL </a:t>
            </a:r>
            <a:r>
              <a:rPr sz="2000" spc="-5" dirty="0">
                <a:latin typeface="Arial"/>
                <a:cs typeface="Arial"/>
              </a:rPr>
              <a:t>có thể làm sai lệch </a:t>
            </a:r>
            <a:r>
              <a:rPr sz="2000" spc="-10" dirty="0">
                <a:latin typeface="Arial"/>
                <a:cs typeface="Arial"/>
              </a:rPr>
              <a:t>nghiêm </a:t>
            </a:r>
            <a:r>
              <a:rPr sz="2000" dirty="0">
                <a:latin typeface="Arial"/>
                <a:cs typeface="Arial"/>
              </a:rPr>
              <a:t>trọng </a:t>
            </a:r>
            <a:r>
              <a:rPr sz="2000" spc="-5" dirty="0">
                <a:latin typeface="Arial"/>
                <a:cs typeface="Arial"/>
              </a:rPr>
              <a:t>trạng thái tín dụng cũng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như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danh tiếng của các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nhân.</a:t>
            </a:r>
            <a:endParaRPr sz="2000">
              <a:latin typeface="Arial"/>
              <a:cs typeface="Arial"/>
            </a:endParaRPr>
          </a:p>
          <a:p>
            <a:pPr marL="12700" marR="12700">
              <a:lnSpc>
                <a:spcPts val="1920"/>
              </a:lnSpc>
              <a:spcBef>
                <a:spcPts val="465"/>
              </a:spcBef>
            </a:pPr>
            <a:r>
              <a:rPr sz="2000" spc="-5" dirty="0">
                <a:latin typeface="Arial"/>
                <a:cs typeface="Arial"/>
              </a:rPr>
              <a:t>=&gt; CNTT làm cho vấn đề bảo mật TT cá nhân trở thành </a:t>
            </a:r>
            <a:r>
              <a:rPr sz="2000" spc="-10" dirty="0">
                <a:latin typeface="Arial"/>
                <a:cs typeface="Arial"/>
              </a:rPr>
              <a:t>nhậy </a:t>
            </a:r>
            <a:r>
              <a:rPr sz="2000" spc="-5" dirty="0">
                <a:latin typeface="Arial"/>
                <a:cs typeface="Arial"/>
              </a:rPr>
              <a:t>cảm và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 sự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quan tâm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thích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đáng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xã hội số hóa hiện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nay.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19323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0" dirty="0"/>
              <a:t>Kết</a:t>
            </a:r>
            <a:r>
              <a:rPr sz="4400" spc="-70" dirty="0"/>
              <a:t> </a:t>
            </a:r>
            <a:r>
              <a:rPr sz="4400" spc="-5" dirty="0"/>
              <a:t>luận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715884" cy="314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Nội dung chính của </a:t>
            </a:r>
            <a:r>
              <a:rPr sz="3200" spc="-10" dirty="0">
                <a:latin typeface="Arial"/>
                <a:cs typeface="Arial"/>
              </a:rPr>
              <a:t>phần </a:t>
            </a:r>
            <a:r>
              <a:rPr sz="3200" spc="-5" dirty="0">
                <a:latin typeface="Arial"/>
                <a:cs typeface="Arial"/>
              </a:rPr>
              <a:t>F là cung cấp cái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nhìn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tổng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quan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nhất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về:</a:t>
            </a:r>
            <a:endParaRPr sz="3200">
              <a:latin typeface="Arial"/>
              <a:cs typeface="Arial"/>
            </a:endParaRPr>
          </a:p>
          <a:p>
            <a:pPr marL="355600" marR="1905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Ứng dụng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CNTT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trong tổ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 cũng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như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phương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pháp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phát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triển </a:t>
            </a:r>
            <a:r>
              <a:rPr sz="3200" spc="-75" dirty="0">
                <a:latin typeface="Arial"/>
                <a:cs typeface="Arial"/>
              </a:rPr>
              <a:t>HTTT.</a:t>
            </a:r>
            <a:endParaRPr sz="3200">
              <a:latin typeface="Arial"/>
              <a:cs typeface="Arial"/>
            </a:endParaRPr>
          </a:p>
          <a:p>
            <a:pPr marL="355600" marR="59436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An toàn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HTTT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 vấn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đề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đạo đưc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liên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quan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đến HTTT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3649</Words>
  <Application>Microsoft Office PowerPoint</Application>
  <PresentationFormat>On-screen Show (4:3)</PresentationFormat>
  <Paragraphs>841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8" baseType="lpstr">
      <vt:lpstr>Arial</vt:lpstr>
      <vt:lpstr>Calibri</vt:lpstr>
      <vt:lpstr>Times New Roman</vt:lpstr>
      <vt:lpstr>Office Theme</vt:lpstr>
      <vt:lpstr>PHẦN F: QUẢN TRỊ CÁC  NGUỒN LỰC HTTT</vt:lpstr>
      <vt:lpstr>Nội dung</vt:lpstr>
      <vt:lpstr>CHƯƠNG 19: QUẢN TRỊ CÁC NGUỒN LỰC HTTT TRONG TỔ CHỨC</vt:lpstr>
      <vt:lpstr>Tổng quan về quản trị nguồn lực  HTTT</vt:lpstr>
      <vt:lpstr>Các khái niệm liên quan đến quản trị  nguồn lực thông tin</vt:lpstr>
      <vt:lpstr>Một số mục tiêu của quản trị nguồn  lực thông tin</vt:lpstr>
      <vt:lpstr>Một số vấn đề liên quan đến quản trị  nguồn lực thông tin</vt:lpstr>
      <vt:lpstr>Các thách thức của môi trường KD và  công nghệ hiện nay</vt:lpstr>
      <vt:lpstr>Nguyên nhân và giải pháp nâng cao  năng lực quản trị nguồn lực TT</vt:lpstr>
      <vt:lpstr>Phân cấp hợp lý quản trị nguồn lực  TT</vt:lpstr>
      <vt:lpstr>Các chức năng cơ bản của nguồn lực  thông tin</vt:lpstr>
      <vt:lpstr>CNTT là thành tố chiến lược cạnh  tranh</vt:lpstr>
      <vt:lpstr>Một số PP lập kế hoạch nguồn lực TT</vt:lpstr>
      <vt:lpstr>Một số PP lập kế hoạch nguồn lực TT  (tiếp)</vt:lpstr>
      <vt:lpstr>Mua sắm nguồn lực TT</vt:lpstr>
      <vt:lpstr>Một số lưu ý khi mua sắm nguồn lực  thông tin</vt:lpstr>
      <vt:lpstr>Một số lưu ý khi mua sắm nguồn lực  thông tin (tiếp)</vt:lpstr>
      <vt:lpstr>Quản trị nguồn nhân lực HTTT</vt:lpstr>
      <vt:lpstr>Vai trò và vị trí chức năng của HTTT  trong một tổ chức</vt:lpstr>
      <vt:lpstr>Các nhà lãnh đạo và quản lý</vt:lpstr>
      <vt:lpstr>Cán bộ và nhân viên bộ phận quản lý  HTTT</vt:lpstr>
      <vt:lpstr>Sơ đồ tổ chức của bộ phận chức năng  HTTT</vt:lpstr>
      <vt:lpstr>Tên các chức danh và trách nhiệm  của các cán bộ quản lý HTTT</vt:lpstr>
      <vt:lpstr>Tên các chức danh và trách nhiệm  của các cán bộ quản lý HTTT (Tiếp)</vt:lpstr>
      <vt:lpstr>Tên các chức danh và trách nhiệm  của các cán bộ quản lý HTTT (Tiếp)</vt:lpstr>
      <vt:lpstr>Tên các chức danh và trách nhiệm  của các cán bộ quản lý HTTT (Tiếp)</vt:lpstr>
      <vt:lpstr>Tên các chức danh và trách nhiệm  của các chuyên viên HTTT</vt:lpstr>
      <vt:lpstr>Tên các chức danh và trách nhiệm  của các chuyên viên HTTT (tiếp)</vt:lpstr>
      <vt:lpstr>Yêu cầu năng lực chuyên môn cơ bản đối với chuyên viên HTTT</vt:lpstr>
      <vt:lpstr>Yêu cầu năng lực chuyên môn cơ bản đối với chuyên viên HTTT (tiếp)</vt:lpstr>
      <vt:lpstr>Tốc độ tăng trưởng nghề nghiệp  HTTT (từ 2006 đến 2016)1</vt:lpstr>
      <vt:lpstr>Mức lương TB của một số chức danh  nghề nghiệp HTTT1</vt:lpstr>
      <vt:lpstr>Người sử dụng cuối (end users)</vt:lpstr>
      <vt:lpstr>Đầu tư cho CNTT trong doanh nghiệp</vt:lpstr>
      <vt:lpstr>Đánh giá hiệu quả đầu tư cho CNTT</vt:lpstr>
      <vt:lpstr>Giá trị và chi phí của HTTT</vt:lpstr>
      <vt:lpstr>UD CNTT tăng cường năng lực chuỗi  giá trị</vt:lpstr>
      <vt:lpstr>Vấn đề đảm bảo tính bền vững cho  các dự án CNTT</vt:lpstr>
      <vt:lpstr>Phân tích chi phí và lợi ích đối với UD  CNTT</vt:lpstr>
      <vt:lpstr>Phân cấp dự án CNTT</vt:lpstr>
      <vt:lpstr>Phân cấp dự án CNTT (tiếp)</vt:lpstr>
      <vt:lpstr>Ba cấp đầu tư của các HT kinh tế xã  hội</vt:lpstr>
      <vt:lpstr>Quy trình lập dự án CNTT trong tổ  chức doanh nghiệp</vt:lpstr>
      <vt:lpstr>Vấn đề đầu tư nguồn nhân lực CNTT</vt:lpstr>
      <vt:lpstr>Ba loại năng lực</vt:lpstr>
      <vt:lpstr>Sáu mức độ hiểu biết</vt:lpstr>
      <vt:lpstr>Quản trị tri thức</vt:lpstr>
      <vt:lpstr>Một số khái niệm cơ bản</vt:lpstr>
      <vt:lpstr>Các khái niệm liên quan đến tri thức</vt:lpstr>
      <vt:lpstr>Đực trưng của dữ liệu, thông tin và  tri thức</vt:lpstr>
      <vt:lpstr>Đặc trưng của dữ liệu, thông tin và  tri thức (tiếp)</vt:lpstr>
      <vt:lpstr>Quản trị tri thức</vt:lpstr>
      <vt:lpstr>Chu kỳ phát triển tri thức</vt:lpstr>
      <vt:lpstr>Vấn đề chia sẻ tri thức trong doanh  nghiệp</vt:lpstr>
      <vt:lpstr>Sử dụng nguồn lực CNTT trong tái  thiết kế quy trình KD</vt:lpstr>
      <vt:lpstr>CHƯƠNG 20: AN TOÀN HTTT  VÀ CÁC KHÍA CẠNH ĐẠO ĐỨC  XÃ HÔI</vt:lpstr>
      <vt:lpstr>Vấn đề an toàn HTTT</vt:lpstr>
      <vt:lpstr>Vấn đề an toàn HTTT</vt:lpstr>
      <vt:lpstr>Những nguy cơ tiềm ẩn đối với HTTT</vt:lpstr>
      <vt:lpstr>Tôi phạm điện tử và tội phạm  Internet</vt:lpstr>
      <vt:lpstr>Tôi phạm điện tử và tội phạm  Internet (tiếp)</vt:lpstr>
      <vt:lpstr>Tội phạm điện tử và tội phạm  Internet (tiếp)</vt:lpstr>
      <vt:lpstr>Các công nghệ an toàn thông tin</vt:lpstr>
      <vt:lpstr>Vấn đề bảo vệ người dùng Internet  trước nguy cơ tội phạm điện tử</vt:lpstr>
      <vt:lpstr>Vấn đề bảo vệ người dùng Internet  trước nguy cơ tội phạm điện tử (tiếp)</vt:lpstr>
      <vt:lpstr>An toàn TT trong kỹ thuật kỷ nguyên  số</vt:lpstr>
      <vt:lpstr>Quản trị rủi ro thông tin</vt:lpstr>
      <vt:lpstr>Quản trị rủi ro thông tin (tiếp)</vt:lpstr>
      <vt:lpstr>Các mức kiểm soát hệ thống thông  tin</vt:lpstr>
      <vt:lpstr>Kiểm soát tổng thể</vt:lpstr>
      <vt:lpstr>Kiểm soát mức ứng dụng</vt:lpstr>
      <vt:lpstr>Chính sách an toàn thông tin</vt:lpstr>
      <vt:lpstr>Chính sách an toàn thông tin (tiếp)</vt:lpstr>
      <vt:lpstr>Chính sách an toàn thông tin (tiếp)</vt:lpstr>
      <vt:lpstr>Chính sách an toàn thông tin (tiếp)</vt:lpstr>
      <vt:lpstr>Lập kế hoạch duy trì hoạt động liên  tục của tổ chức</vt:lpstr>
      <vt:lpstr>Lập kế hoạch duy trì hoạt động liên  tục của tổ chức(tiếp)</vt:lpstr>
      <vt:lpstr>Lập kế hoạch duy trì hoạt động liên  tục của tổ chức(tiếp)</vt:lpstr>
      <vt:lpstr>Lập kế hoạch duy trì hoạt động liên  tục của tổ chức(tiếp)</vt:lpstr>
      <vt:lpstr>Lập kế hoạch duy trì hoạt động liên  tục của tổ chức(tiếp)</vt:lpstr>
      <vt:lpstr>Quản trị dữ liệu điện tử của tổ chức</vt:lpstr>
      <vt:lpstr>Quản trị dữ liệu điện tử của tổ chức  (tiếp)</vt:lpstr>
      <vt:lpstr>Vấn đề đạo đức và xã hội liên quan đến HTTT</vt:lpstr>
      <vt:lpstr>Vấn đề đạo đức và xã hối liên quan đến HTTT</vt:lpstr>
      <vt:lpstr>Khái niệm đạo đức</vt:lpstr>
      <vt:lpstr>Khái niệm đạo đức (tiếp)</vt:lpstr>
      <vt:lpstr>Những khía cạnh đạo đức và xã hội  của HTTT</vt:lpstr>
      <vt:lpstr>Bốn nguyên tắc đạo đức của việc  triển khai công nghệ</vt:lpstr>
      <vt:lpstr>Bốn nguyên tắc đạo đức của việc  triển khai công nghệ (tiếp)</vt:lpstr>
      <vt:lpstr>CNTT và việc làm</vt:lpstr>
      <vt:lpstr>CNTT và tính cách con người</vt:lpstr>
      <vt:lpstr>CNTT và điều kiện làm việc</vt:lpstr>
      <vt:lpstr>Vấn đề bảo mật TT cá nhân</vt:lpstr>
      <vt:lpstr>Kết luận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F: QUẢN TRỊ CÁC  NGUỒN LỰC HTTT</dc:title>
  <cp:lastModifiedBy>Admin</cp:lastModifiedBy>
  <cp:revision>2</cp:revision>
  <dcterms:created xsi:type="dcterms:W3CDTF">2022-04-25T11:57:08Z</dcterms:created>
  <dcterms:modified xsi:type="dcterms:W3CDTF">2022-07-06T10:21:31Z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2015-06-15T00:00:00Z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2022-04-25T00:00:00Z</vt:filetime>
  </property>
</Properties>
</file>