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7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197" y="293589"/>
            <a:ext cx="82797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 smtClean="0"/>
              <a:t>Xây</a:t>
            </a:r>
            <a:r>
              <a:rPr spc="-5" dirty="0" smtClean="0"/>
              <a:t> </a:t>
            </a:r>
            <a:r>
              <a:rPr dirty="0"/>
              <a:t>dựng </a:t>
            </a:r>
            <a:r>
              <a:rPr spc="-5" dirty="0"/>
              <a:t>và </a:t>
            </a:r>
            <a:r>
              <a:rPr dirty="0"/>
              <a:t>quản </a:t>
            </a:r>
            <a:r>
              <a:rPr spc="-5" dirty="0"/>
              <a:t>lý</a:t>
            </a:r>
            <a:r>
              <a:rPr spc="-45" dirty="0"/>
              <a:t> </a:t>
            </a:r>
            <a:r>
              <a:rPr dirty="0"/>
              <a:t>HTTT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797" y="1172221"/>
            <a:ext cx="7402830" cy="39052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753110" lvl="1" indent="-74104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53745" algn="l"/>
              </a:tabLst>
            </a:pPr>
            <a:r>
              <a:rPr sz="3000" b="1" spc="-5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3000" b="1" dirty="0">
                <a:solidFill>
                  <a:srgbClr val="CC3300"/>
                </a:solidFill>
                <a:latin typeface="Arial"/>
                <a:cs typeface="Arial"/>
              </a:rPr>
              <a:t>dựng hệ thống thông</a:t>
            </a:r>
            <a:r>
              <a:rPr sz="3000" b="1" spc="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CC3300"/>
                </a:solidFill>
                <a:latin typeface="Arial"/>
                <a:cs typeface="Arial"/>
              </a:rPr>
              <a:t>tin</a:t>
            </a:r>
            <a:endParaRPr sz="3000">
              <a:latin typeface="Arial"/>
              <a:cs typeface="Arial"/>
            </a:endParaRPr>
          </a:p>
          <a:p>
            <a:pPr marL="1140460" lvl="2" indent="-112839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1141095" algn="l"/>
              </a:tabLst>
            </a:pP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Tổng quan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về xây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r>
              <a:rPr sz="32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  <a:p>
            <a:pPr marL="1140460" lvl="2" indent="-11283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41095" algn="l"/>
              </a:tabLst>
            </a:pP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Phương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pháp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xây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r>
              <a:rPr sz="32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  <a:p>
            <a:pPr marL="1140460" lvl="2" indent="-11283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41095" algn="l"/>
              </a:tabLst>
            </a:pP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Các công cụ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xây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r>
              <a:rPr sz="3200" spc="-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  <a:p>
            <a:pPr marL="753110" lvl="1" indent="-741045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753745" algn="l"/>
              </a:tabLst>
            </a:pPr>
            <a:r>
              <a:rPr sz="3000" b="1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3000" b="1" spc="-10" dirty="0">
                <a:solidFill>
                  <a:srgbClr val="CC3300"/>
                </a:solidFill>
                <a:latin typeface="Arial"/>
                <a:cs typeface="Arial"/>
              </a:rPr>
              <a:t>lý </a:t>
            </a:r>
            <a:r>
              <a:rPr sz="3000" b="1" dirty="0">
                <a:solidFill>
                  <a:srgbClr val="CC3300"/>
                </a:solidFill>
                <a:latin typeface="Arial"/>
                <a:cs typeface="Arial"/>
              </a:rPr>
              <a:t>hệ thống thông</a:t>
            </a:r>
            <a:r>
              <a:rPr sz="3000" b="1" spc="6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CC3300"/>
                </a:solidFill>
                <a:latin typeface="Arial"/>
                <a:cs typeface="Arial"/>
              </a:rPr>
              <a:t>tin</a:t>
            </a:r>
            <a:endParaRPr sz="3000">
              <a:latin typeface="Arial"/>
              <a:cs typeface="Arial"/>
            </a:endParaRPr>
          </a:p>
          <a:p>
            <a:pPr marL="1140460" lvl="2" indent="-112839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1141095" algn="l"/>
              </a:tabLst>
            </a:pP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lý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dự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án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xây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r>
              <a:rPr sz="32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  <a:p>
            <a:pPr marL="1140460" lvl="2" indent="-11283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41095" algn="l"/>
              </a:tabLst>
            </a:pP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Quản trị HTTT trong tổ chức,</a:t>
            </a:r>
            <a:r>
              <a:rPr sz="3200" spc="-1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DN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607" y="103089"/>
            <a:ext cx="81216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8483" y="915204"/>
            <a:ext cx="6113780" cy="202692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70510" indent="-257810">
              <a:lnSpc>
                <a:spcPct val="100000"/>
              </a:lnSpc>
              <a:spcBef>
                <a:spcPts val="1265"/>
              </a:spcBef>
              <a:buSzPct val="60000"/>
              <a:buFont typeface="Wingdings"/>
              <a:buChar char=""/>
              <a:tabLst>
                <a:tab pos="270510" algn="l"/>
              </a:tabLst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Mô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hình bản</a:t>
            </a:r>
            <a:r>
              <a:rPr sz="2800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mẫu</a:t>
            </a:r>
            <a:endParaRPr sz="2800">
              <a:latin typeface="Arial"/>
              <a:cs typeface="Arial"/>
            </a:endParaRPr>
          </a:p>
          <a:p>
            <a:pPr marL="31115" marR="5080" algn="just">
              <a:lnSpc>
                <a:spcPct val="100000"/>
              </a:lnSpc>
              <a:spcBef>
                <a:spcPts val="785"/>
              </a:spcBef>
            </a:pPr>
            <a:r>
              <a:rPr sz="2000" dirty="0">
                <a:latin typeface="Arial"/>
                <a:cs typeface="Arial"/>
              </a:rPr>
              <a:t>Nhanh chóng tạo ra </a:t>
            </a:r>
            <a:r>
              <a:rPr sz="2000" spc="-5" dirty="0">
                <a:latin typeface="Arial"/>
                <a:cs typeface="Arial"/>
              </a:rPr>
              <a:t>mô hình </a:t>
            </a:r>
            <a:r>
              <a:rPr sz="2000" dirty="0">
                <a:latin typeface="Arial"/>
                <a:cs typeface="Arial"/>
              </a:rPr>
              <a:t>làm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spc="-10" dirty="0">
                <a:latin typeface="Arial"/>
                <a:cs typeface="Arial"/>
              </a:rPr>
              <a:t>thực </a:t>
            </a:r>
            <a:r>
              <a:rPr sz="2000" spc="-5" dirty="0">
                <a:latin typeface="Arial"/>
                <a:cs typeface="Arial"/>
              </a:rPr>
              <a:t>nghiệm </a:t>
            </a:r>
            <a:r>
              <a:rPr sz="2000" spc="-15" dirty="0">
                <a:latin typeface="Arial"/>
                <a:cs typeface="Arial"/>
              </a:rPr>
              <a:t>để  </a:t>
            </a:r>
            <a:r>
              <a:rPr sz="2000" spc="-5" dirty="0">
                <a:latin typeface="Arial"/>
                <a:cs typeface="Arial"/>
              </a:rPr>
              <a:t>người </a:t>
            </a:r>
            <a:r>
              <a:rPr sz="2000" dirty="0">
                <a:latin typeface="Arial"/>
                <a:cs typeface="Arial"/>
              </a:rPr>
              <a:t>sử </a:t>
            </a:r>
            <a:r>
              <a:rPr sz="2000" spc="-5" dirty="0">
                <a:latin typeface="Arial"/>
                <a:cs typeface="Arial"/>
              </a:rPr>
              <a:t>dụng </a:t>
            </a:r>
            <a:r>
              <a:rPr sz="2000" dirty="0">
                <a:latin typeface="Arial"/>
                <a:cs typeface="Arial"/>
              </a:rPr>
              <a:t>xem </a:t>
            </a:r>
            <a:r>
              <a:rPr sz="2000" spc="-5" dirty="0">
                <a:latin typeface="Arial"/>
                <a:cs typeface="Arial"/>
              </a:rPr>
              <a:t>xét, </a:t>
            </a:r>
            <a:r>
              <a:rPr sz="2000" dirty="0">
                <a:latin typeface="Arial"/>
                <a:cs typeface="Arial"/>
              </a:rPr>
              <a:t>đánh giá, khi bản </a:t>
            </a:r>
            <a:r>
              <a:rPr sz="2000" spc="-5" dirty="0">
                <a:latin typeface="Arial"/>
                <a:cs typeface="Arial"/>
              </a:rPr>
              <a:t>mẫu hoàn  thiện </a:t>
            </a:r>
            <a:r>
              <a:rPr sz="2000" dirty="0">
                <a:latin typeface="Arial"/>
                <a:cs typeface="Arial"/>
              </a:rPr>
              <a:t>nó được đem sử dụng cho các bước </a:t>
            </a:r>
            <a:r>
              <a:rPr sz="2000" spc="-5" dirty="0">
                <a:latin typeface="Arial"/>
                <a:cs typeface="Arial"/>
              </a:rPr>
              <a:t>tiếp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theo.</a:t>
            </a:r>
            <a:endParaRPr sz="2000">
              <a:latin typeface="Arial"/>
              <a:cs typeface="Arial"/>
            </a:endParaRPr>
          </a:p>
          <a:p>
            <a:pPr marL="31115" algn="just">
              <a:lnSpc>
                <a:spcPct val="100000"/>
              </a:lnSpc>
              <a:spcBef>
                <a:spcPts val="605"/>
              </a:spcBef>
            </a:pPr>
            <a:r>
              <a:rPr sz="2000" b="1" spc="5" dirty="0">
                <a:solidFill>
                  <a:srgbClr val="001F5F"/>
                </a:solidFill>
                <a:latin typeface="Arial"/>
                <a:cs typeface="Arial"/>
              </a:rPr>
              <a:t>Ưu</a:t>
            </a:r>
            <a:r>
              <a:rPr sz="20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2993263"/>
            <a:ext cx="563880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PP </a:t>
            </a:r>
            <a:r>
              <a:rPr sz="1800" spc="-5" dirty="0">
                <a:latin typeface="Arial"/>
                <a:cs typeface="Arial"/>
              </a:rPr>
              <a:t>này có lợi khi mà </a:t>
            </a:r>
            <a:r>
              <a:rPr sz="1800" dirty="0">
                <a:latin typeface="Arial"/>
                <a:cs typeface="Arial"/>
              </a:rPr>
              <a:t>một số </a:t>
            </a:r>
            <a:r>
              <a:rPr sz="1800" spc="-5" dirty="0">
                <a:latin typeface="Arial"/>
                <a:cs typeface="Arial"/>
              </a:rPr>
              <a:t>thông tin hay giải pháp  cho nó còn chưa </a:t>
            </a:r>
            <a:r>
              <a:rPr sz="1800" spc="-10" dirty="0">
                <a:latin typeface="Arial"/>
                <a:cs typeface="Arial"/>
              </a:rPr>
              <a:t>được xác định, </a:t>
            </a:r>
            <a:r>
              <a:rPr sz="1800" spc="-5" dirty="0">
                <a:latin typeface="Arial"/>
                <a:cs typeface="Arial"/>
              </a:rPr>
              <a:t>và </a:t>
            </a:r>
            <a:r>
              <a:rPr sz="1800" dirty="0">
                <a:latin typeface="Arial"/>
                <a:cs typeface="Arial"/>
              </a:rPr>
              <a:t>rất </a:t>
            </a:r>
            <a:r>
              <a:rPr sz="1800" spc="-5" dirty="0">
                <a:latin typeface="Arial"/>
                <a:cs typeface="Arial"/>
              </a:rPr>
              <a:t>có lợi khi  </a:t>
            </a:r>
            <a:r>
              <a:rPr sz="1800" dirty="0">
                <a:latin typeface="Arial"/>
                <a:cs typeface="Arial"/>
              </a:rPr>
              <a:t>thiết kế </a:t>
            </a:r>
            <a:r>
              <a:rPr sz="1800" spc="-5" dirty="0">
                <a:latin typeface="Arial"/>
                <a:cs typeface="Arial"/>
              </a:rPr>
              <a:t>giao diện </a:t>
            </a:r>
            <a:r>
              <a:rPr sz="1800" spc="-10" dirty="0">
                <a:latin typeface="Arial"/>
                <a:cs typeface="Arial"/>
              </a:rPr>
              <a:t>người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dùng.</a:t>
            </a:r>
            <a:endParaRPr sz="1800">
              <a:latin typeface="Arial"/>
              <a:cs typeface="Arial"/>
            </a:endParaRPr>
          </a:p>
          <a:p>
            <a:pPr marL="299085" marR="6350" indent="-28702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Nhanh, không </a:t>
            </a:r>
            <a:r>
              <a:rPr sz="1800" spc="-10" dirty="0">
                <a:latin typeface="Arial"/>
                <a:cs typeface="Arial"/>
              </a:rPr>
              <a:t>đòi </a:t>
            </a:r>
            <a:r>
              <a:rPr sz="1800" dirty="0">
                <a:latin typeface="Arial"/>
                <a:cs typeface="Arial"/>
              </a:rPr>
              <a:t>hỏi </a:t>
            </a:r>
            <a:r>
              <a:rPr sz="1800" spc="-5" dirty="0">
                <a:latin typeface="Arial"/>
                <a:cs typeface="Arial"/>
              </a:rPr>
              <a:t>phải làm lại chương </a:t>
            </a:r>
            <a:r>
              <a:rPr sz="1800" dirty="0">
                <a:latin typeface="Arial"/>
                <a:cs typeface="Arial"/>
              </a:rPr>
              <a:t>trình, thiết  kế </a:t>
            </a:r>
            <a:r>
              <a:rPr sz="1800" spc="-5" dirty="0">
                <a:latin typeface="Arial"/>
                <a:cs typeface="Arial"/>
              </a:rPr>
              <a:t>lại hay </a:t>
            </a:r>
            <a:r>
              <a:rPr sz="1800" dirty="0">
                <a:latin typeface="Arial"/>
                <a:cs typeface="Arial"/>
              </a:rPr>
              <a:t>thử </a:t>
            </a:r>
            <a:r>
              <a:rPr sz="1800" spc="-5" dirty="0">
                <a:latin typeface="Arial"/>
                <a:cs typeface="Arial"/>
              </a:rPr>
              <a:t>nghiệm toàn diện </a:t>
            </a:r>
            <a:r>
              <a:rPr sz="1800" dirty="0">
                <a:latin typeface="Arial"/>
                <a:cs typeface="Arial"/>
              </a:rPr>
              <a:t>kết </a:t>
            </a:r>
            <a:r>
              <a:rPr sz="1800" spc="-10" dirty="0">
                <a:latin typeface="Arial"/>
                <a:cs typeface="Arial"/>
              </a:rPr>
              <a:t>quả </a:t>
            </a:r>
            <a:r>
              <a:rPr sz="1800" dirty="0">
                <a:latin typeface="Arial"/>
                <a:cs typeface="Arial"/>
              </a:rPr>
              <a:t>hệ </a:t>
            </a:r>
            <a:r>
              <a:rPr sz="1800" spc="-5" dirty="0">
                <a:latin typeface="Arial"/>
                <a:cs typeface="Arial"/>
              </a:rPr>
              <a:t>thống  nếu </a:t>
            </a:r>
            <a:r>
              <a:rPr sz="1800" spc="-10" dirty="0">
                <a:latin typeface="Arial"/>
                <a:cs typeface="Arial"/>
              </a:rPr>
              <a:t>bản </a:t>
            </a:r>
            <a:r>
              <a:rPr sz="1800" dirty="0">
                <a:latin typeface="Arial"/>
                <a:cs typeface="Arial"/>
              </a:rPr>
              <a:t>mẫu </a:t>
            </a:r>
            <a:r>
              <a:rPr sz="1800" spc="-5" dirty="0">
                <a:latin typeface="Arial"/>
                <a:cs typeface="Arial"/>
              </a:rPr>
              <a:t>làm việc </a:t>
            </a:r>
            <a:r>
              <a:rPr sz="1800" spc="-10" dirty="0">
                <a:latin typeface="Arial"/>
                <a:cs typeface="Arial"/>
              </a:rPr>
              <a:t>hợp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lý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381" y="4790313"/>
            <a:ext cx="1536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Nhược</a:t>
            </a:r>
            <a:r>
              <a:rPr sz="20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4607" y="5095961"/>
            <a:ext cx="4878705" cy="10782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Khó </a:t>
            </a:r>
            <a:r>
              <a:rPr sz="1800" spc="-5" dirty="0">
                <a:latin typeface="Arial"/>
                <a:cs typeface="Arial"/>
              </a:rPr>
              <a:t>khăn trong việc </a:t>
            </a:r>
            <a:r>
              <a:rPr sz="1800" spc="-10" dirty="0">
                <a:latin typeface="Arial"/>
                <a:cs typeface="Arial"/>
              </a:rPr>
              <a:t>bảo</a:t>
            </a:r>
            <a:r>
              <a:rPr sz="1800" dirty="0">
                <a:latin typeface="Arial"/>
                <a:cs typeface="Arial"/>
              </a:rPr>
              <a:t> trì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"/>
                <a:cs typeface="Arial"/>
              </a:rPr>
              <a:t>Việc </a:t>
            </a:r>
            <a:r>
              <a:rPr sz="1800" spc="-10" dirty="0">
                <a:latin typeface="Arial"/>
                <a:cs typeface="Arial"/>
              </a:rPr>
              <a:t>đảm bảo </a:t>
            </a:r>
            <a:r>
              <a:rPr sz="1800" dirty="0">
                <a:latin typeface="Arial"/>
                <a:cs typeface="Arial"/>
              </a:rPr>
              <a:t>kỹ </a:t>
            </a:r>
            <a:r>
              <a:rPr sz="1800" spc="-5" dirty="0">
                <a:latin typeface="Arial"/>
                <a:cs typeface="Arial"/>
              </a:rPr>
              <a:t>thuật có </a:t>
            </a:r>
            <a:r>
              <a:rPr sz="1800" dirty="0">
                <a:latin typeface="Arial"/>
                <a:cs typeface="Arial"/>
              </a:rPr>
              <a:t>thể </a:t>
            </a:r>
            <a:r>
              <a:rPr sz="1800" spc="-5" dirty="0">
                <a:latin typeface="Arial"/>
                <a:cs typeface="Arial"/>
              </a:rPr>
              <a:t>không hiệu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quả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"/>
                <a:cs typeface="Arial"/>
              </a:rPr>
              <a:t>Việc </a:t>
            </a:r>
            <a:r>
              <a:rPr sz="1800" spc="-5" dirty="0">
                <a:latin typeface="Arial"/>
                <a:cs typeface="Arial"/>
              </a:rPr>
              <a:t>làm tài liệu có </a:t>
            </a:r>
            <a:r>
              <a:rPr sz="1800" dirty="0">
                <a:latin typeface="Arial"/>
                <a:cs typeface="Arial"/>
              </a:rPr>
              <a:t>thể </a:t>
            </a:r>
            <a:r>
              <a:rPr sz="1800" spc="-5" dirty="0">
                <a:latin typeface="Arial"/>
                <a:cs typeface="Arial"/>
              </a:rPr>
              <a:t>không </a:t>
            </a:r>
            <a:r>
              <a:rPr sz="1800" dirty="0">
                <a:latin typeface="Arial"/>
                <a:cs typeface="Arial"/>
              </a:rPr>
              <a:t>kịp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thời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20165" y="1665541"/>
            <a:ext cx="1711960" cy="686435"/>
            <a:chOff x="7420165" y="1665541"/>
            <a:chExt cx="1711960" cy="686435"/>
          </a:xfrm>
        </p:grpSpPr>
        <p:sp>
          <p:nvSpPr>
            <p:cNvPr id="8" name="object 8"/>
            <p:cNvSpPr/>
            <p:nvPr/>
          </p:nvSpPr>
          <p:spPr>
            <a:xfrm>
              <a:off x="7424928" y="1670304"/>
              <a:ext cx="1702435" cy="676910"/>
            </a:xfrm>
            <a:custGeom>
              <a:avLst/>
              <a:gdLst/>
              <a:ahLst/>
              <a:cxnLst/>
              <a:rect l="l" t="t" r="r" b="b"/>
              <a:pathLst>
                <a:path w="1702434" h="676910">
                  <a:moveTo>
                    <a:pt x="1702307" y="0"/>
                  </a:moveTo>
                  <a:lnTo>
                    <a:pt x="0" y="0"/>
                  </a:lnTo>
                  <a:lnTo>
                    <a:pt x="0" y="676656"/>
                  </a:lnTo>
                  <a:lnTo>
                    <a:pt x="1702307" y="676656"/>
                  </a:lnTo>
                  <a:lnTo>
                    <a:pt x="1702307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4928" y="1670304"/>
              <a:ext cx="1702435" cy="676910"/>
            </a:xfrm>
            <a:custGeom>
              <a:avLst/>
              <a:gdLst/>
              <a:ahLst/>
              <a:cxnLst/>
              <a:rect l="l" t="t" r="r" b="b"/>
              <a:pathLst>
                <a:path w="1702434" h="676910">
                  <a:moveTo>
                    <a:pt x="0" y="676656"/>
                  </a:moveTo>
                  <a:lnTo>
                    <a:pt x="1702307" y="676656"/>
                  </a:lnTo>
                  <a:lnTo>
                    <a:pt x="1702307" y="0"/>
                  </a:lnTo>
                  <a:lnTo>
                    <a:pt x="0" y="0"/>
                  </a:lnTo>
                  <a:lnTo>
                    <a:pt x="0" y="676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24928" y="1670304"/>
            <a:ext cx="1702435" cy="6769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76580" marR="127000" indent="-439420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Arial"/>
                <a:cs typeface="Arial"/>
              </a:rPr>
              <a:t>Thu thập </a:t>
            </a:r>
            <a:r>
              <a:rPr sz="1400" dirty="0">
                <a:latin typeface="Arial"/>
                <a:cs typeface="Arial"/>
              </a:rPr>
              <a:t>thông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tin  cơ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bản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20165" y="2698813"/>
            <a:ext cx="1711960" cy="421005"/>
            <a:chOff x="7420165" y="2698813"/>
            <a:chExt cx="1711960" cy="421005"/>
          </a:xfrm>
        </p:grpSpPr>
        <p:sp>
          <p:nvSpPr>
            <p:cNvPr id="12" name="object 12"/>
            <p:cNvSpPr/>
            <p:nvPr/>
          </p:nvSpPr>
          <p:spPr>
            <a:xfrm>
              <a:off x="7424928" y="2703576"/>
              <a:ext cx="1702435" cy="411480"/>
            </a:xfrm>
            <a:custGeom>
              <a:avLst/>
              <a:gdLst/>
              <a:ahLst/>
              <a:cxnLst/>
              <a:rect l="l" t="t" r="r" b="b"/>
              <a:pathLst>
                <a:path w="1702434" h="411480">
                  <a:moveTo>
                    <a:pt x="170230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1702307" y="411479"/>
                  </a:lnTo>
                  <a:lnTo>
                    <a:pt x="17023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24928" y="2703576"/>
              <a:ext cx="1702435" cy="411480"/>
            </a:xfrm>
            <a:custGeom>
              <a:avLst/>
              <a:gdLst/>
              <a:ahLst/>
              <a:cxnLst/>
              <a:rect l="l" t="t" r="r" b="b"/>
              <a:pathLst>
                <a:path w="1702434" h="411480">
                  <a:moveTo>
                    <a:pt x="0" y="411479"/>
                  </a:moveTo>
                  <a:lnTo>
                    <a:pt x="1702307" y="411479"/>
                  </a:lnTo>
                  <a:lnTo>
                    <a:pt x="1702307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24928" y="2703576"/>
            <a:ext cx="1702435" cy="4114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330"/>
              </a:spcBef>
            </a:pPr>
            <a:r>
              <a:rPr sz="1200" dirty="0">
                <a:latin typeface="Arial"/>
                <a:cs typeface="Arial"/>
              </a:rPr>
              <a:t>Tạo mẫu đầu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tiên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5690" y="3489197"/>
            <a:ext cx="1702435" cy="582295"/>
          </a:xfrm>
          <a:prstGeom prst="rect">
            <a:avLst/>
          </a:prstGeom>
          <a:solidFill>
            <a:srgbClr val="CCFFCC"/>
          </a:solidFill>
          <a:ln w="19811">
            <a:solidFill>
              <a:srgbClr val="001F5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23850" marR="217804" indent="-100965">
              <a:lnSpc>
                <a:spcPct val="100000"/>
              </a:lnSpc>
              <a:spcBef>
                <a:spcPts val="310"/>
              </a:spcBef>
            </a:pPr>
            <a:r>
              <a:rPr sz="1400" spc="-15" dirty="0">
                <a:latin typeface="Arial"/>
                <a:cs typeface="Arial"/>
              </a:rPr>
              <a:t>Trình </a:t>
            </a:r>
            <a:r>
              <a:rPr sz="1400" spc="-5" dirty="0">
                <a:latin typeface="Arial"/>
                <a:cs typeface="Arial"/>
              </a:rPr>
              <a:t>diễn, lấy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ý  </a:t>
            </a:r>
            <a:r>
              <a:rPr sz="1400" spc="-5" dirty="0">
                <a:latin typeface="Arial"/>
                <a:cs typeface="Arial"/>
              </a:rPr>
              <a:t>kiến đánh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giá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4918" y="5363717"/>
            <a:ext cx="1896110" cy="581025"/>
          </a:xfrm>
          <a:prstGeom prst="rect">
            <a:avLst/>
          </a:prstGeom>
          <a:solidFill>
            <a:srgbClr val="92D050"/>
          </a:solidFill>
          <a:ln w="19811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Arial"/>
                <a:cs typeface="Arial"/>
              </a:rPr>
              <a:t>Hoàn </a:t>
            </a:r>
            <a:r>
              <a:rPr sz="1600" spc="-5" dirty="0">
                <a:latin typeface="Arial"/>
                <a:cs typeface="Arial"/>
              </a:rPr>
              <a:t>thiện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36345" y="2340101"/>
            <a:ext cx="1833880" cy="2689860"/>
            <a:chOff x="7336345" y="2340101"/>
            <a:chExt cx="1833880" cy="2689860"/>
          </a:xfrm>
        </p:grpSpPr>
        <p:sp>
          <p:nvSpPr>
            <p:cNvPr id="18" name="object 18"/>
            <p:cNvSpPr/>
            <p:nvPr/>
          </p:nvSpPr>
          <p:spPr>
            <a:xfrm>
              <a:off x="8216646" y="2340101"/>
              <a:ext cx="99060" cy="2096770"/>
            </a:xfrm>
            <a:custGeom>
              <a:avLst/>
              <a:gdLst/>
              <a:ahLst/>
              <a:cxnLst/>
              <a:rect l="l" t="t" r="r" b="b"/>
              <a:pathLst>
                <a:path w="99059" h="2096770">
                  <a:moveTo>
                    <a:pt x="76200" y="2020062"/>
                  </a:moveTo>
                  <a:lnTo>
                    <a:pt x="48006" y="2020062"/>
                  </a:lnTo>
                  <a:lnTo>
                    <a:pt x="48006" y="1728216"/>
                  </a:lnTo>
                  <a:lnTo>
                    <a:pt x="28194" y="1728216"/>
                  </a:lnTo>
                  <a:lnTo>
                    <a:pt x="28194" y="2020062"/>
                  </a:lnTo>
                  <a:lnTo>
                    <a:pt x="0" y="2020062"/>
                  </a:lnTo>
                  <a:lnTo>
                    <a:pt x="38100" y="2096262"/>
                  </a:lnTo>
                  <a:lnTo>
                    <a:pt x="69850" y="2032762"/>
                  </a:lnTo>
                  <a:lnTo>
                    <a:pt x="76200" y="2020062"/>
                  </a:lnTo>
                  <a:close/>
                </a:path>
                <a:path w="99059" h="2096770">
                  <a:moveTo>
                    <a:pt x="99060" y="1069086"/>
                  </a:moveTo>
                  <a:lnTo>
                    <a:pt x="70866" y="1069086"/>
                  </a:lnTo>
                  <a:lnTo>
                    <a:pt x="70866" y="775716"/>
                  </a:lnTo>
                  <a:lnTo>
                    <a:pt x="51054" y="775716"/>
                  </a:lnTo>
                  <a:lnTo>
                    <a:pt x="51054" y="1069086"/>
                  </a:lnTo>
                  <a:lnTo>
                    <a:pt x="22860" y="1069086"/>
                  </a:lnTo>
                  <a:lnTo>
                    <a:pt x="60960" y="1145286"/>
                  </a:lnTo>
                  <a:lnTo>
                    <a:pt x="92710" y="1081786"/>
                  </a:lnTo>
                  <a:lnTo>
                    <a:pt x="99060" y="1069086"/>
                  </a:lnTo>
                  <a:close/>
                </a:path>
                <a:path w="99059" h="2096770">
                  <a:moveTo>
                    <a:pt x="99060" y="293370"/>
                  </a:moveTo>
                  <a:lnTo>
                    <a:pt x="70866" y="293370"/>
                  </a:lnTo>
                  <a:lnTo>
                    <a:pt x="70866" y="0"/>
                  </a:lnTo>
                  <a:lnTo>
                    <a:pt x="51054" y="0"/>
                  </a:lnTo>
                  <a:lnTo>
                    <a:pt x="51054" y="293370"/>
                  </a:lnTo>
                  <a:lnTo>
                    <a:pt x="22860" y="293370"/>
                  </a:lnTo>
                  <a:lnTo>
                    <a:pt x="60960" y="369570"/>
                  </a:lnTo>
                  <a:lnTo>
                    <a:pt x="92710" y="306070"/>
                  </a:lnTo>
                  <a:lnTo>
                    <a:pt x="99060" y="29337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1107" y="4434839"/>
              <a:ext cx="1824355" cy="589915"/>
            </a:xfrm>
            <a:custGeom>
              <a:avLst/>
              <a:gdLst/>
              <a:ahLst/>
              <a:cxnLst/>
              <a:rect l="l" t="t" r="r" b="b"/>
              <a:pathLst>
                <a:path w="1824354" h="589914">
                  <a:moveTo>
                    <a:pt x="912114" y="0"/>
                  </a:moveTo>
                  <a:lnTo>
                    <a:pt x="0" y="294894"/>
                  </a:lnTo>
                  <a:lnTo>
                    <a:pt x="912114" y="589788"/>
                  </a:lnTo>
                  <a:lnTo>
                    <a:pt x="1824227" y="294894"/>
                  </a:lnTo>
                  <a:lnTo>
                    <a:pt x="912114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1107" y="4434839"/>
              <a:ext cx="1824355" cy="589915"/>
            </a:xfrm>
            <a:custGeom>
              <a:avLst/>
              <a:gdLst/>
              <a:ahLst/>
              <a:cxnLst/>
              <a:rect l="l" t="t" r="r" b="b"/>
              <a:pathLst>
                <a:path w="1824354" h="589914">
                  <a:moveTo>
                    <a:pt x="0" y="294894"/>
                  </a:moveTo>
                  <a:lnTo>
                    <a:pt x="912114" y="0"/>
                  </a:lnTo>
                  <a:lnTo>
                    <a:pt x="1824227" y="294894"/>
                  </a:lnTo>
                  <a:lnTo>
                    <a:pt x="912114" y="589788"/>
                  </a:lnTo>
                  <a:lnTo>
                    <a:pt x="0" y="29489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76793" y="4611751"/>
            <a:ext cx="586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Kết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luận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216645" y="4344733"/>
            <a:ext cx="3355340" cy="1049020"/>
            <a:chOff x="8216645" y="4344733"/>
            <a:chExt cx="3355340" cy="1049020"/>
          </a:xfrm>
        </p:grpSpPr>
        <p:sp>
          <p:nvSpPr>
            <p:cNvPr id="23" name="object 23"/>
            <p:cNvSpPr/>
            <p:nvPr/>
          </p:nvSpPr>
          <p:spPr>
            <a:xfrm>
              <a:off x="8216645" y="5025390"/>
              <a:ext cx="76200" cy="368300"/>
            </a:xfrm>
            <a:custGeom>
              <a:avLst/>
              <a:gdLst/>
              <a:ahLst/>
              <a:cxnLst/>
              <a:rect l="l" t="t" r="r" b="b"/>
              <a:pathLst>
                <a:path w="76200" h="368300">
                  <a:moveTo>
                    <a:pt x="28194" y="291846"/>
                  </a:moveTo>
                  <a:lnTo>
                    <a:pt x="0" y="291846"/>
                  </a:lnTo>
                  <a:lnTo>
                    <a:pt x="38100" y="368046"/>
                  </a:lnTo>
                  <a:lnTo>
                    <a:pt x="69850" y="304546"/>
                  </a:lnTo>
                  <a:lnTo>
                    <a:pt x="28194" y="304546"/>
                  </a:lnTo>
                  <a:lnTo>
                    <a:pt x="28194" y="291846"/>
                  </a:lnTo>
                  <a:close/>
                </a:path>
                <a:path w="76200" h="368300">
                  <a:moveTo>
                    <a:pt x="48005" y="0"/>
                  </a:moveTo>
                  <a:lnTo>
                    <a:pt x="28194" y="0"/>
                  </a:lnTo>
                  <a:lnTo>
                    <a:pt x="28194" y="304546"/>
                  </a:lnTo>
                  <a:lnTo>
                    <a:pt x="48005" y="304546"/>
                  </a:lnTo>
                  <a:lnTo>
                    <a:pt x="48005" y="0"/>
                  </a:lnTo>
                  <a:close/>
                </a:path>
                <a:path w="76200" h="368300">
                  <a:moveTo>
                    <a:pt x="76200" y="291846"/>
                  </a:moveTo>
                  <a:lnTo>
                    <a:pt x="48005" y="291846"/>
                  </a:lnTo>
                  <a:lnTo>
                    <a:pt x="48005" y="304546"/>
                  </a:lnTo>
                  <a:lnTo>
                    <a:pt x="69850" y="304546"/>
                  </a:lnTo>
                  <a:lnTo>
                    <a:pt x="76200" y="29184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64851" y="4349496"/>
              <a:ext cx="1702435" cy="744220"/>
            </a:xfrm>
            <a:custGeom>
              <a:avLst/>
              <a:gdLst/>
              <a:ahLst/>
              <a:cxnLst/>
              <a:rect l="l" t="t" r="r" b="b"/>
              <a:pathLst>
                <a:path w="1702434" h="744220">
                  <a:moveTo>
                    <a:pt x="851153" y="0"/>
                  </a:moveTo>
                  <a:lnTo>
                    <a:pt x="0" y="371855"/>
                  </a:lnTo>
                  <a:lnTo>
                    <a:pt x="851153" y="743711"/>
                  </a:lnTo>
                  <a:lnTo>
                    <a:pt x="1702307" y="371855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64851" y="4349496"/>
              <a:ext cx="1702435" cy="744220"/>
            </a:xfrm>
            <a:custGeom>
              <a:avLst/>
              <a:gdLst/>
              <a:ahLst/>
              <a:cxnLst/>
              <a:rect l="l" t="t" r="r" b="b"/>
              <a:pathLst>
                <a:path w="1702434" h="744220">
                  <a:moveTo>
                    <a:pt x="0" y="371855"/>
                  </a:moveTo>
                  <a:lnTo>
                    <a:pt x="851153" y="0"/>
                  </a:lnTo>
                  <a:lnTo>
                    <a:pt x="1702307" y="371855"/>
                  </a:lnTo>
                  <a:lnTo>
                    <a:pt x="851153" y="743711"/>
                  </a:lnTo>
                  <a:lnTo>
                    <a:pt x="0" y="3718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413872" y="4564126"/>
            <a:ext cx="607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Mẫu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tồi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01198" y="2512567"/>
            <a:ext cx="1142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Loại bỏ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mẫu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04095" y="3206318"/>
            <a:ext cx="13373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Bổ sung,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hoàn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thiện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58068" y="3887470"/>
            <a:ext cx="149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41379" y="4432503"/>
            <a:ext cx="149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33358" y="5044897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ố</a:t>
            </a:r>
            <a:r>
              <a:rPr sz="1600" spc="-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124950" y="2797301"/>
            <a:ext cx="2922270" cy="1971039"/>
            <a:chOff x="9124950" y="2797301"/>
            <a:chExt cx="2922270" cy="1971039"/>
          </a:xfrm>
        </p:grpSpPr>
        <p:sp>
          <p:nvSpPr>
            <p:cNvPr id="33" name="object 33"/>
            <p:cNvSpPr/>
            <p:nvPr/>
          </p:nvSpPr>
          <p:spPr>
            <a:xfrm>
              <a:off x="9124950" y="2797301"/>
              <a:ext cx="2912745" cy="1971039"/>
            </a:xfrm>
            <a:custGeom>
              <a:avLst/>
              <a:gdLst/>
              <a:ahLst/>
              <a:cxnLst/>
              <a:rect l="l" t="t" r="r" b="b"/>
              <a:pathLst>
                <a:path w="2912745" h="1971039">
                  <a:moveTo>
                    <a:pt x="740410" y="1932432"/>
                  </a:moveTo>
                  <a:lnTo>
                    <a:pt x="720598" y="1922526"/>
                  </a:lnTo>
                  <a:lnTo>
                    <a:pt x="664210" y="1894332"/>
                  </a:lnTo>
                  <a:lnTo>
                    <a:pt x="664210" y="1922526"/>
                  </a:lnTo>
                  <a:lnTo>
                    <a:pt x="41148" y="1922526"/>
                  </a:lnTo>
                  <a:lnTo>
                    <a:pt x="41148" y="1942338"/>
                  </a:lnTo>
                  <a:lnTo>
                    <a:pt x="664210" y="1942338"/>
                  </a:lnTo>
                  <a:lnTo>
                    <a:pt x="664210" y="1970532"/>
                  </a:lnTo>
                  <a:lnTo>
                    <a:pt x="720598" y="1942338"/>
                  </a:lnTo>
                  <a:lnTo>
                    <a:pt x="740410" y="1932432"/>
                  </a:lnTo>
                  <a:close/>
                </a:path>
                <a:path w="2912745" h="1971039">
                  <a:moveTo>
                    <a:pt x="2912745" y="28194"/>
                  </a:moveTo>
                  <a:lnTo>
                    <a:pt x="76200" y="28194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2912745" y="48006"/>
                  </a:lnTo>
                  <a:lnTo>
                    <a:pt x="2912745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67160" y="4721351"/>
              <a:ext cx="473075" cy="0"/>
            </a:xfrm>
            <a:custGeom>
              <a:avLst/>
              <a:gdLst/>
              <a:ahLst/>
              <a:cxnLst/>
              <a:rect l="l" t="t" r="r" b="b"/>
              <a:pathLst>
                <a:path w="473075">
                  <a:moveTo>
                    <a:pt x="0" y="0"/>
                  </a:moveTo>
                  <a:lnTo>
                    <a:pt x="47307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716005" y="2835401"/>
              <a:ext cx="1321435" cy="1887220"/>
            </a:xfrm>
            <a:custGeom>
              <a:avLst/>
              <a:gdLst/>
              <a:ahLst/>
              <a:cxnLst/>
              <a:rect l="l" t="t" r="r" b="b"/>
              <a:pathLst>
                <a:path w="1321434" h="1887220">
                  <a:moveTo>
                    <a:pt x="1321308" y="0"/>
                  </a:moveTo>
                  <a:lnTo>
                    <a:pt x="1321308" y="1887220"/>
                  </a:lnTo>
                </a:path>
                <a:path w="1321434" h="1887220">
                  <a:moveTo>
                    <a:pt x="0" y="1515237"/>
                  </a:moveTo>
                  <a:lnTo>
                    <a:pt x="0" y="943356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27997" y="3741546"/>
              <a:ext cx="1612265" cy="76200"/>
            </a:xfrm>
            <a:custGeom>
              <a:avLst/>
              <a:gdLst/>
              <a:ahLst/>
              <a:cxnLst/>
              <a:rect l="l" t="t" r="r" b="b"/>
              <a:pathLst>
                <a:path w="161226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8005"/>
                  </a:lnTo>
                  <a:lnTo>
                    <a:pt x="63500" y="48005"/>
                  </a:lnTo>
                  <a:lnTo>
                    <a:pt x="63500" y="28193"/>
                  </a:lnTo>
                  <a:lnTo>
                    <a:pt x="76200" y="28186"/>
                  </a:lnTo>
                  <a:lnTo>
                    <a:pt x="76200" y="0"/>
                  </a:lnTo>
                  <a:close/>
                </a:path>
                <a:path w="1612265" h="76200">
                  <a:moveTo>
                    <a:pt x="76200" y="28186"/>
                  </a:moveTo>
                  <a:lnTo>
                    <a:pt x="63500" y="28193"/>
                  </a:lnTo>
                  <a:lnTo>
                    <a:pt x="63500" y="48005"/>
                  </a:lnTo>
                  <a:lnTo>
                    <a:pt x="76200" y="47998"/>
                  </a:lnTo>
                  <a:lnTo>
                    <a:pt x="76200" y="28186"/>
                  </a:lnTo>
                  <a:close/>
                </a:path>
                <a:path w="1612265" h="76200">
                  <a:moveTo>
                    <a:pt x="76200" y="47998"/>
                  </a:moveTo>
                  <a:lnTo>
                    <a:pt x="63500" y="48005"/>
                  </a:lnTo>
                  <a:lnTo>
                    <a:pt x="76200" y="48005"/>
                  </a:lnTo>
                  <a:close/>
                </a:path>
                <a:path w="1612265" h="76200">
                  <a:moveTo>
                    <a:pt x="1611883" y="27304"/>
                  </a:moveTo>
                  <a:lnTo>
                    <a:pt x="76200" y="28186"/>
                  </a:lnTo>
                  <a:lnTo>
                    <a:pt x="76200" y="47998"/>
                  </a:lnTo>
                  <a:lnTo>
                    <a:pt x="1611883" y="47116"/>
                  </a:lnTo>
                  <a:lnTo>
                    <a:pt x="1611883" y="27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3951" y="2316479"/>
            <a:ext cx="6952615" cy="3556000"/>
            <a:chOff x="2663951" y="2316479"/>
            <a:chExt cx="6952615" cy="3556000"/>
          </a:xfrm>
        </p:grpSpPr>
        <p:sp>
          <p:nvSpPr>
            <p:cNvPr id="3" name="object 3"/>
            <p:cNvSpPr/>
            <p:nvPr/>
          </p:nvSpPr>
          <p:spPr>
            <a:xfrm>
              <a:off x="5733287" y="2316479"/>
              <a:ext cx="237832" cy="35554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5583" y="2417825"/>
              <a:ext cx="78105" cy="3395979"/>
            </a:xfrm>
            <a:custGeom>
              <a:avLst/>
              <a:gdLst/>
              <a:ahLst/>
              <a:cxnLst/>
              <a:rect l="l" t="t" r="r" b="b"/>
              <a:pathLst>
                <a:path w="78104" h="3395979">
                  <a:moveTo>
                    <a:pt x="38862" y="51815"/>
                  </a:moveTo>
                  <a:lnTo>
                    <a:pt x="25907" y="60451"/>
                  </a:lnTo>
                  <a:lnTo>
                    <a:pt x="25907" y="3395472"/>
                  </a:lnTo>
                  <a:lnTo>
                    <a:pt x="51815" y="3395472"/>
                  </a:lnTo>
                  <a:lnTo>
                    <a:pt x="51815" y="60451"/>
                  </a:lnTo>
                  <a:lnTo>
                    <a:pt x="38862" y="51815"/>
                  </a:lnTo>
                  <a:close/>
                </a:path>
                <a:path w="78104" h="3395979">
                  <a:moveTo>
                    <a:pt x="38862" y="0"/>
                  </a:moveTo>
                  <a:lnTo>
                    <a:pt x="0" y="77724"/>
                  </a:lnTo>
                  <a:lnTo>
                    <a:pt x="25907" y="60451"/>
                  </a:lnTo>
                  <a:lnTo>
                    <a:pt x="25907" y="51815"/>
                  </a:lnTo>
                  <a:lnTo>
                    <a:pt x="64769" y="51815"/>
                  </a:lnTo>
                  <a:lnTo>
                    <a:pt x="38862" y="0"/>
                  </a:lnTo>
                  <a:close/>
                </a:path>
                <a:path w="78104" h="3395979">
                  <a:moveTo>
                    <a:pt x="64769" y="51815"/>
                  </a:moveTo>
                  <a:lnTo>
                    <a:pt x="51815" y="51815"/>
                  </a:lnTo>
                  <a:lnTo>
                    <a:pt x="51815" y="60451"/>
                  </a:lnTo>
                  <a:lnTo>
                    <a:pt x="77724" y="77724"/>
                  </a:lnTo>
                  <a:lnTo>
                    <a:pt x="64769" y="51815"/>
                  </a:lnTo>
                  <a:close/>
                </a:path>
                <a:path w="78104" h="3395979">
                  <a:moveTo>
                    <a:pt x="38862" y="51815"/>
                  </a:moveTo>
                  <a:lnTo>
                    <a:pt x="25907" y="51815"/>
                  </a:lnTo>
                  <a:lnTo>
                    <a:pt x="25907" y="60451"/>
                  </a:lnTo>
                  <a:lnTo>
                    <a:pt x="38862" y="51815"/>
                  </a:lnTo>
                  <a:close/>
                </a:path>
                <a:path w="78104" h="3395979">
                  <a:moveTo>
                    <a:pt x="51815" y="51815"/>
                  </a:moveTo>
                  <a:lnTo>
                    <a:pt x="38862" y="51815"/>
                  </a:lnTo>
                  <a:lnTo>
                    <a:pt x="51815" y="60451"/>
                  </a:lnTo>
                  <a:lnTo>
                    <a:pt x="51815" y="5181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3951" y="4014254"/>
              <a:ext cx="6952488" cy="237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7385" y="4076700"/>
              <a:ext cx="6792595" cy="78105"/>
            </a:xfrm>
            <a:custGeom>
              <a:avLst/>
              <a:gdLst/>
              <a:ahLst/>
              <a:cxnLst/>
              <a:rect l="l" t="t" r="r" b="b"/>
              <a:pathLst>
                <a:path w="6792595" h="78104">
                  <a:moveTo>
                    <a:pt x="6740652" y="38862"/>
                  </a:moveTo>
                  <a:lnTo>
                    <a:pt x="6714744" y="77724"/>
                  </a:lnTo>
                  <a:lnTo>
                    <a:pt x="6766559" y="51816"/>
                  </a:lnTo>
                  <a:lnTo>
                    <a:pt x="6740652" y="51816"/>
                  </a:lnTo>
                  <a:lnTo>
                    <a:pt x="6740652" y="38862"/>
                  </a:lnTo>
                  <a:close/>
                </a:path>
                <a:path w="6792595" h="78104">
                  <a:moveTo>
                    <a:pt x="6732015" y="25907"/>
                  </a:moveTo>
                  <a:lnTo>
                    <a:pt x="0" y="25907"/>
                  </a:lnTo>
                  <a:lnTo>
                    <a:pt x="0" y="51816"/>
                  </a:lnTo>
                  <a:lnTo>
                    <a:pt x="6732015" y="51816"/>
                  </a:lnTo>
                  <a:lnTo>
                    <a:pt x="6740652" y="38862"/>
                  </a:lnTo>
                  <a:lnTo>
                    <a:pt x="6732015" y="25907"/>
                  </a:lnTo>
                  <a:close/>
                </a:path>
                <a:path w="6792595" h="78104">
                  <a:moveTo>
                    <a:pt x="6766559" y="25907"/>
                  </a:moveTo>
                  <a:lnTo>
                    <a:pt x="6740652" y="25907"/>
                  </a:lnTo>
                  <a:lnTo>
                    <a:pt x="6740652" y="51816"/>
                  </a:lnTo>
                  <a:lnTo>
                    <a:pt x="6766559" y="51816"/>
                  </a:lnTo>
                  <a:lnTo>
                    <a:pt x="6792467" y="38862"/>
                  </a:lnTo>
                  <a:lnTo>
                    <a:pt x="6766559" y="25907"/>
                  </a:lnTo>
                  <a:close/>
                </a:path>
                <a:path w="6792595" h="78104">
                  <a:moveTo>
                    <a:pt x="6714744" y="0"/>
                  </a:moveTo>
                  <a:lnTo>
                    <a:pt x="6740652" y="38862"/>
                  </a:lnTo>
                  <a:lnTo>
                    <a:pt x="6740652" y="25907"/>
                  </a:lnTo>
                  <a:lnTo>
                    <a:pt x="6766559" y="25907"/>
                  </a:lnTo>
                  <a:lnTo>
                    <a:pt x="67147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0039" y="2630423"/>
              <a:ext cx="3627119" cy="3080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5392" y="2666539"/>
              <a:ext cx="3521075" cy="2973070"/>
            </a:xfrm>
            <a:custGeom>
              <a:avLst/>
              <a:gdLst/>
              <a:ahLst/>
              <a:cxnLst/>
              <a:rect l="l" t="t" r="r" b="b"/>
              <a:pathLst>
                <a:path w="3521075" h="2973070">
                  <a:moveTo>
                    <a:pt x="1255795" y="1459944"/>
                  </a:moveTo>
                  <a:lnTo>
                    <a:pt x="1261946" y="1431709"/>
                  </a:lnTo>
                  <a:lnTo>
                    <a:pt x="1268091" y="1391547"/>
                  </a:lnTo>
                  <a:lnTo>
                    <a:pt x="1276528" y="1344358"/>
                  </a:lnTo>
                  <a:lnTo>
                    <a:pt x="1289558" y="1295042"/>
                  </a:lnTo>
                  <a:lnTo>
                    <a:pt x="1309482" y="1248498"/>
                  </a:lnTo>
                  <a:lnTo>
                    <a:pt x="1338599" y="1209627"/>
                  </a:lnTo>
                  <a:lnTo>
                    <a:pt x="1372429" y="1180724"/>
                  </a:lnTo>
                  <a:lnTo>
                    <a:pt x="1413577" y="1152110"/>
                  </a:lnTo>
                  <a:lnTo>
                    <a:pt x="1460357" y="1125038"/>
                  </a:lnTo>
                  <a:lnTo>
                    <a:pt x="1511082" y="1100761"/>
                  </a:lnTo>
                  <a:lnTo>
                    <a:pt x="1564067" y="1080531"/>
                  </a:lnTo>
                  <a:lnTo>
                    <a:pt x="1617624" y="1065602"/>
                  </a:lnTo>
                  <a:lnTo>
                    <a:pt x="1670069" y="1057227"/>
                  </a:lnTo>
                  <a:lnTo>
                    <a:pt x="1717064" y="1055152"/>
                  </a:lnTo>
                  <a:lnTo>
                    <a:pt x="1767353" y="1057035"/>
                  </a:lnTo>
                  <a:lnTo>
                    <a:pt x="1819478" y="1062748"/>
                  </a:lnTo>
                  <a:lnTo>
                    <a:pt x="1871983" y="1072165"/>
                  </a:lnTo>
                  <a:lnTo>
                    <a:pt x="1923411" y="1085161"/>
                  </a:lnTo>
                  <a:lnTo>
                    <a:pt x="1972303" y="1101608"/>
                  </a:lnTo>
                  <a:lnTo>
                    <a:pt x="2017204" y="1121379"/>
                  </a:lnTo>
                  <a:lnTo>
                    <a:pt x="2056657" y="1144349"/>
                  </a:lnTo>
                  <a:lnTo>
                    <a:pt x="2092489" y="1171719"/>
                  </a:lnTo>
                  <a:lnTo>
                    <a:pt x="2126880" y="1204190"/>
                  </a:lnTo>
                  <a:lnTo>
                    <a:pt x="2158902" y="1240745"/>
                  </a:lnTo>
                  <a:lnTo>
                    <a:pt x="2187626" y="1280366"/>
                  </a:lnTo>
                  <a:lnTo>
                    <a:pt x="2212123" y="1322035"/>
                  </a:lnTo>
                  <a:lnTo>
                    <a:pt x="2231465" y="1364734"/>
                  </a:lnTo>
                  <a:lnTo>
                    <a:pt x="2244722" y="1407444"/>
                  </a:lnTo>
                  <a:lnTo>
                    <a:pt x="2250967" y="1449149"/>
                  </a:lnTo>
                  <a:lnTo>
                    <a:pt x="2250184" y="1491793"/>
                  </a:lnTo>
                  <a:lnTo>
                    <a:pt x="2243345" y="1537243"/>
                  </a:lnTo>
                  <a:lnTo>
                    <a:pt x="2230860" y="1584224"/>
                  </a:lnTo>
                  <a:lnTo>
                    <a:pt x="2213137" y="1631458"/>
                  </a:lnTo>
                  <a:lnTo>
                    <a:pt x="2190586" y="1677667"/>
                  </a:lnTo>
                  <a:lnTo>
                    <a:pt x="2163617" y="1721576"/>
                  </a:lnTo>
                  <a:lnTo>
                    <a:pt x="2132638" y="1761907"/>
                  </a:lnTo>
                  <a:lnTo>
                    <a:pt x="2098059" y="1797383"/>
                  </a:lnTo>
                  <a:lnTo>
                    <a:pt x="2063534" y="1825899"/>
                  </a:lnTo>
                  <a:lnTo>
                    <a:pt x="2024694" y="1853089"/>
                  </a:lnTo>
                  <a:lnTo>
                    <a:pt x="1981991" y="1878541"/>
                  </a:lnTo>
                  <a:lnTo>
                    <a:pt x="1935879" y="1901842"/>
                  </a:lnTo>
                  <a:lnTo>
                    <a:pt x="1886812" y="1922578"/>
                  </a:lnTo>
                  <a:lnTo>
                    <a:pt x="1835244" y="1940338"/>
                  </a:lnTo>
                  <a:lnTo>
                    <a:pt x="1781629" y="1954708"/>
                  </a:lnTo>
                  <a:lnTo>
                    <a:pt x="1726419" y="1965275"/>
                  </a:lnTo>
                  <a:lnTo>
                    <a:pt x="1670069" y="1971627"/>
                  </a:lnTo>
                  <a:lnTo>
                    <a:pt x="1625545" y="1973770"/>
                  </a:lnTo>
                  <a:lnTo>
                    <a:pt x="1577626" y="1974039"/>
                  </a:lnTo>
                  <a:lnTo>
                    <a:pt x="1527059" y="1972435"/>
                  </a:lnTo>
                  <a:lnTo>
                    <a:pt x="1474593" y="1968955"/>
                  </a:lnTo>
                  <a:lnTo>
                    <a:pt x="1420974" y="1963601"/>
                  </a:lnTo>
                  <a:lnTo>
                    <a:pt x="1366952" y="1956371"/>
                  </a:lnTo>
                  <a:lnTo>
                    <a:pt x="1313273" y="1947265"/>
                  </a:lnTo>
                  <a:lnTo>
                    <a:pt x="1260687" y="1936283"/>
                  </a:lnTo>
                  <a:lnTo>
                    <a:pt x="1209940" y="1923425"/>
                  </a:lnTo>
                  <a:lnTo>
                    <a:pt x="1161781" y="1908689"/>
                  </a:lnTo>
                  <a:lnTo>
                    <a:pt x="1116957" y="1892075"/>
                  </a:lnTo>
                  <a:lnTo>
                    <a:pt x="1076217" y="1873583"/>
                  </a:lnTo>
                  <a:lnTo>
                    <a:pt x="1030767" y="1848384"/>
                  </a:lnTo>
                  <a:lnTo>
                    <a:pt x="986906" y="1819587"/>
                  </a:lnTo>
                  <a:lnTo>
                    <a:pt x="945064" y="1787557"/>
                  </a:lnTo>
                  <a:lnTo>
                    <a:pt x="905671" y="1752661"/>
                  </a:lnTo>
                  <a:lnTo>
                    <a:pt x="869159" y="1715262"/>
                  </a:lnTo>
                  <a:lnTo>
                    <a:pt x="835958" y="1675725"/>
                  </a:lnTo>
                  <a:lnTo>
                    <a:pt x="806499" y="1634416"/>
                  </a:lnTo>
                  <a:lnTo>
                    <a:pt x="781211" y="1591700"/>
                  </a:lnTo>
                  <a:lnTo>
                    <a:pt x="760526" y="1547941"/>
                  </a:lnTo>
                  <a:lnTo>
                    <a:pt x="744874" y="1503505"/>
                  </a:lnTo>
                  <a:lnTo>
                    <a:pt x="735122" y="1460956"/>
                  </a:lnTo>
                  <a:lnTo>
                    <a:pt x="729322" y="1414972"/>
                  </a:lnTo>
                  <a:lnTo>
                    <a:pt x="727225" y="1366367"/>
                  </a:lnTo>
                  <a:lnTo>
                    <a:pt x="728583" y="1315958"/>
                  </a:lnTo>
                  <a:lnTo>
                    <a:pt x="733148" y="1264558"/>
                  </a:lnTo>
                  <a:lnTo>
                    <a:pt x="740671" y="1212984"/>
                  </a:lnTo>
                  <a:lnTo>
                    <a:pt x="750904" y="1162050"/>
                  </a:lnTo>
                  <a:lnTo>
                    <a:pt x="763598" y="1112573"/>
                  </a:lnTo>
                  <a:lnTo>
                    <a:pt x="778505" y="1065366"/>
                  </a:lnTo>
                  <a:lnTo>
                    <a:pt x="795375" y="1021246"/>
                  </a:lnTo>
                  <a:lnTo>
                    <a:pt x="813962" y="981027"/>
                  </a:lnTo>
                  <a:lnTo>
                    <a:pt x="837456" y="940294"/>
                  </a:lnTo>
                  <a:lnTo>
                    <a:pt x="865077" y="901667"/>
                  </a:lnTo>
                  <a:lnTo>
                    <a:pt x="896310" y="865121"/>
                  </a:lnTo>
                  <a:lnTo>
                    <a:pt x="930640" y="830629"/>
                  </a:lnTo>
                  <a:lnTo>
                    <a:pt x="967553" y="798163"/>
                  </a:lnTo>
                  <a:lnTo>
                    <a:pt x="1006535" y="767698"/>
                  </a:lnTo>
                  <a:lnTo>
                    <a:pt x="1047071" y="739206"/>
                  </a:lnTo>
                  <a:lnTo>
                    <a:pt x="1088648" y="712661"/>
                  </a:lnTo>
                  <a:lnTo>
                    <a:pt x="1130750" y="688036"/>
                  </a:lnTo>
                  <a:lnTo>
                    <a:pt x="1172864" y="665305"/>
                  </a:lnTo>
                  <a:lnTo>
                    <a:pt x="1215634" y="644371"/>
                  </a:lnTo>
                  <a:lnTo>
                    <a:pt x="1259905" y="625151"/>
                  </a:lnTo>
                  <a:lnTo>
                    <a:pt x="1305578" y="607748"/>
                  </a:lnTo>
                  <a:lnTo>
                    <a:pt x="1352554" y="592269"/>
                  </a:lnTo>
                  <a:lnTo>
                    <a:pt x="1400734" y="578818"/>
                  </a:lnTo>
                  <a:lnTo>
                    <a:pt x="1450019" y="567501"/>
                  </a:lnTo>
                  <a:lnTo>
                    <a:pt x="1500309" y="558422"/>
                  </a:lnTo>
                  <a:lnTo>
                    <a:pt x="1551507" y="551688"/>
                  </a:lnTo>
                  <a:lnTo>
                    <a:pt x="1603512" y="547402"/>
                  </a:lnTo>
                  <a:lnTo>
                    <a:pt x="1656226" y="545671"/>
                  </a:lnTo>
                  <a:lnTo>
                    <a:pt x="1701486" y="546146"/>
                  </a:lnTo>
                  <a:lnTo>
                    <a:pt x="1748614" y="548309"/>
                  </a:lnTo>
                  <a:lnTo>
                    <a:pt x="1797216" y="552122"/>
                  </a:lnTo>
                  <a:lnTo>
                    <a:pt x="1846900" y="557548"/>
                  </a:lnTo>
                  <a:lnTo>
                    <a:pt x="1897274" y="564549"/>
                  </a:lnTo>
                  <a:lnTo>
                    <a:pt x="1947945" y="573087"/>
                  </a:lnTo>
                  <a:lnTo>
                    <a:pt x="1998521" y="583126"/>
                  </a:lnTo>
                  <a:lnTo>
                    <a:pt x="2048609" y="594627"/>
                  </a:lnTo>
                  <a:lnTo>
                    <a:pt x="2097817" y="607554"/>
                  </a:lnTo>
                  <a:lnTo>
                    <a:pt x="2145752" y="621868"/>
                  </a:lnTo>
                  <a:lnTo>
                    <a:pt x="2192022" y="637533"/>
                  </a:lnTo>
                  <a:lnTo>
                    <a:pt x="2236235" y="654510"/>
                  </a:lnTo>
                  <a:lnTo>
                    <a:pt x="2283351" y="674693"/>
                  </a:lnTo>
                  <a:lnTo>
                    <a:pt x="2330560" y="696813"/>
                  </a:lnTo>
                  <a:lnTo>
                    <a:pt x="2377452" y="720791"/>
                  </a:lnTo>
                  <a:lnTo>
                    <a:pt x="2423616" y="746549"/>
                  </a:lnTo>
                  <a:lnTo>
                    <a:pt x="2468642" y="774009"/>
                  </a:lnTo>
                  <a:lnTo>
                    <a:pt x="2512120" y="803091"/>
                  </a:lnTo>
                  <a:lnTo>
                    <a:pt x="2553638" y="833719"/>
                  </a:lnTo>
                  <a:lnTo>
                    <a:pt x="2592787" y="865812"/>
                  </a:lnTo>
                  <a:lnTo>
                    <a:pt x="2629156" y="899293"/>
                  </a:lnTo>
                  <a:lnTo>
                    <a:pt x="2662334" y="934084"/>
                  </a:lnTo>
                  <a:lnTo>
                    <a:pt x="2691911" y="970105"/>
                  </a:lnTo>
                  <a:lnTo>
                    <a:pt x="2720932" y="1011702"/>
                  </a:lnTo>
                  <a:lnTo>
                    <a:pt x="2747186" y="1055747"/>
                  </a:lnTo>
                  <a:lnTo>
                    <a:pt x="2770557" y="1101938"/>
                  </a:lnTo>
                  <a:lnTo>
                    <a:pt x="2790932" y="1149972"/>
                  </a:lnTo>
                  <a:lnTo>
                    <a:pt x="2808195" y="1199546"/>
                  </a:lnTo>
                  <a:lnTo>
                    <a:pt x="2822231" y="1250360"/>
                  </a:lnTo>
                  <a:lnTo>
                    <a:pt x="2832925" y="1302108"/>
                  </a:lnTo>
                  <a:lnTo>
                    <a:pt x="2840162" y="1354490"/>
                  </a:lnTo>
                  <a:lnTo>
                    <a:pt x="2843826" y="1407203"/>
                  </a:lnTo>
                  <a:lnTo>
                    <a:pt x="2843803" y="1459944"/>
                  </a:lnTo>
                  <a:lnTo>
                    <a:pt x="2841011" y="1505041"/>
                  </a:lnTo>
                  <a:lnTo>
                    <a:pt x="2835861" y="1552179"/>
                  </a:lnTo>
                  <a:lnTo>
                    <a:pt x="2828335" y="1600858"/>
                  </a:lnTo>
                  <a:lnTo>
                    <a:pt x="2818413" y="1650580"/>
                  </a:lnTo>
                  <a:lnTo>
                    <a:pt x="2806075" y="1700846"/>
                  </a:lnTo>
                  <a:lnTo>
                    <a:pt x="2791304" y="1751155"/>
                  </a:lnTo>
                  <a:lnTo>
                    <a:pt x="2774081" y="1801009"/>
                  </a:lnTo>
                  <a:lnTo>
                    <a:pt x="2754386" y="1849909"/>
                  </a:lnTo>
                  <a:lnTo>
                    <a:pt x="2732200" y="1897356"/>
                  </a:lnTo>
                  <a:lnTo>
                    <a:pt x="2707504" y="1942850"/>
                  </a:lnTo>
                  <a:lnTo>
                    <a:pt x="2680281" y="1985892"/>
                  </a:lnTo>
                  <a:lnTo>
                    <a:pt x="2650509" y="2025983"/>
                  </a:lnTo>
                  <a:lnTo>
                    <a:pt x="2620258" y="2061110"/>
                  </a:lnTo>
                  <a:lnTo>
                    <a:pt x="2587054" y="2095377"/>
                  </a:lnTo>
                  <a:lnTo>
                    <a:pt x="2551146" y="2128680"/>
                  </a:lnTo>
                  <a:lnTo>
                    <a:pt x="2512782" y="2160911"/>
                  </a:lnTo>
                  <a:lnTo>
                    <a:pt x="2472213" y="2191964"/>
                  </a:lnTo>
                  <a:lnTo>
                    <a:pt x="2429685" y="2221734"/>
                  </a:lnTo>
                  <a:lnTo>
                    <a:pt x="2385448" y="2250114"/>
                  </a:lnTo>
                  <a:lnTo>
                    <a:pt x="2339750" y="2276998"/>
                  </a:lnTo>
                  <a:lnTo>
                    <a:pt x="2292841" y="2302281"/>
                  </a:lnTo>
                  <a:lnTo>
                    <a:pt x="2244969" y="2325855"/>
                  </a:lnTo>
                  <a:lnTo>
                    <a:pt x="2196382" y="2347614"/>
                  </a:lnTo>
                  <a:lnTo>
                    <a:pt x="2147329" y="2367453"/>
                  </a:lnTo>
                  <a:lnTo>
                    <a:pt x="2098059" y="2385266"/>
                  </a:lnTo>
                  <a:lnTo>
                    <a:pt x="2054635" y="2399095"/>
                  </a:lnTo>
                  <a:lnTo>
                    <a:pt x="2009847" y="2411590"/>
                  </a:lnTo>
                  <a:lnTo>
                    <a:pt x="1963835" y="2422769"/>
                  </a:lnTo>
                  <a:lnTo>
                    <a:pt x="1916736" y="2432652"/>
                  </a:lnTo>
                  <a:lnTo>
                    <a:pt x="1868688" y="2441259"/>
                  </a:lnTo>
                  <a:lnTo>
                    <a:pt x="1819827" y="2448610"/>
                  </a:lnTo>
                  <a:lnTo>
                    <a:pt x="1770293" y="2454723"/>
                  </a:lnTo>
                  <a:lnTo>
                    <a:pt x="1720223" y="2459620"/>
                  </a:lnTo>
                  <a:lnTo>
                    <a:pt x="1669754" y="2463319"/>
                  </a:lnTo>
                  <a:lnTo>
                    <a:pt x="1619025" y="2465840"/>
                  </a:lnTo>
                  <a:lnTo>
                    <a:pt x="1568172" y="2467204"/>
                  </a:lnTo>
                  <a:lnTo>
                    <a:pt x="1517334" y="2467428"/>
                  </a:lnTo>
                  <a:lnTo>
                    <a:pt x="1466648" y="2466533"/>
                  </a:lnTo>
                  <a:lnTo>
                    <a:pt x="1416253" y="2464540"/>
                  </a:lnTo>
                  <a:lnTo>
                    <a:pt x="1366285" y="2461466"/>
                  </a:lnTo>
                  <a:lnTo>
                    <a:pt x="1319093" y="2457686"/>
                  </a:lnTo>
                  <a:lnTo>
                    <a:pt x="1270863" y="2453119"/>
                  </a:lnTo>
                  <a:lnTo>
                    <a:pt x="1221809" y="2447713"/>
                  </a:lnTo>
                  <a:lnTo>
                    <a:pt x="1172146" y="2441412"/>
                  </a:lnTo>
                  <a:lnTo>
                    <a:pt x="1122088" y="2434163"/>
                  </a:lnTo>
                  <a:lnTo>
                    <a:pt x="1071851" y="2425912"/>
                  </a:lnTo>
                  <a:lnTo>
                    <a:pt x="1021649" y="2416606"/>
                  </a:lnTo>
                  <a:lnTo>
                    <a:pt x="971696" y="2406189"/>
                  </a:lnTo>
                  <a:lnTo>
                    <a:pt x="922208" y="2394609"/>
                  </a:lnTo>
                  <a:lnTo>
                    <a:pt x="873399" y="2381811"/>
                  </a:lnTo>
                  <a:lnTo>
                    <a:pt x="825483" y="2367741"/>
                  </a:lnTo>
                  <a:lnTo>
                    <a:pt x="778676" y="2352345"/>
                  </a:lnTo>
                  <a:lnTo>
                    <a:pt x="733192" y="2335570"/>
                  </a:lnTo>
                  <a:lnTo>
                    <a:pt x="689246" y="2317361"/>
                  </a:lnTo>
                  <a:lnTo>
                    <a:pt x="647052" y="2297665"/>
                  </a:lnTo>
                  <a:lnTo>
                    <a:pt x="606825" y="2276427"/>
                  </a:lnTo>
                  <a:lnTo>
                    <a:pt x="565297" y="2251628"/>
                  </a:lnTo>
                  <a:lnTo>
                    <a:pt x="524414" y="2224423"/>
                  </a:lnTo>
                  <a:lnTo>
                    <a:pt x="484305" y="2195034"/>
                  </a:lnTo>
                  <a:lnTo>
                    <a:pt x="445095" y="2163688"/>
                  </a:lnTo>
                  <a:lnTo>
                    <a:pt x="406913" y="2130608"/>
                  </a:lnTo>
                  <a:lnTo>
                    <a:pt x="369886" y="2096018"/>
                  </a:lnTo>
                  <a:lnTo>
                    <a:pt x="334141" y="2060143"/>
                  </a:lnTo>
                  <a:lnTo>
                    <a:pt x="299805" y="2023209"/>
                  </a:lnTo>
                  <a:lnTo>
                    <a:pt x="267007" y="1985438"/>
                  </a:lnTo>
                  <a:lnTo>
                    <a:pt x="235872" y="1947055"/>
                  </a:lnTo>
                  <a:lnTo>
                    <a:pt x="206529" y="1908285"/>
                  </a:lnTo>
                  <a:lnTo>
                    <a:pt x="179105" y="1869352"/>
                  </a:lnTo>
                  <a:lnTo>
                    <a:pt x="153728" y="1830481"/>
                  </a:lnTo>
                  <a:lnTo>
                    <a:pt x="130523" y="1791896"/>
                  </a:lnTo>
                  <a:lnTo>
                    <a:pt x="109620" y="1753822"/>
                  </a:lnTo>
                  <a:lnTo>
                    <a:pt x="88081" y="1709804"/>
                  </a:lnTo>
                  <a:lnTo>
                    <a:pt x="68892" y="1664872"/>
                  </a:lnTo>
                  <a:lnTo>
                    <a:pt x="52052" y="1619145"/>
                  </a:lnTo>
                  <a:lnTo>
                    <a:pt x="37563" y="1572743"/>
                  </a:lnTo>
                  <a:lnTo>
                    <a:pt x="25424" y="1525784"/>
                  </a:lnTo>
                  <a:lnTo>
                    <a:pt x="15636" y="1478388"/>
                  </a:lnTo>
                  <a:lnTo>
                    <a:pt x="8199" y="1430672"/>
                  </a:lnTo>
                  <a:lnTo>
                    <a:pt x="3114" y="1382757"/>
                  </a:lnTo>
                  <a:lnTo>
                    <a:pt x="381" y="1334761"/>
                  </a:lnTo>
                  <a:lnTo>
                    <a:pt x="0" y="1286804"/>
                  </a:lnTo>
                  <a:lnTo>
                    <a:pt x="1971" y="1239003"/>
                  </a:lnTo>
                  <a:lnTo>
                    <a:pt x="6295" y="1191479"/>
                  </a:lnTo>
                  <a:lnTo>
                    <a:pt x="12973" y="1144349"/>
                  </a:lnTo>
                  <a:lnTo>
                    <a:pt x="21439" y="1100290"/>
                  </a:lnTo>
                  <a:lnTo>
                    <a:pt x="32207" y="1055357"/>
                  </a:lnTo>
                  <a:lnTo>
                    <a:pt x="45209" y="1009789"/>
                  </a:lnTo>
                  <a:lnTo>
                    <a:pt x="60380" y="963824"/>
                  </a:lnTo>
                  <a:lnTo>
                    <a:pt x="77653" y="917700"/>
                  </a:lnTo>
                  <a:lnTo>
                    <a:pt x="96962" y="871655"/>
                  </a:lnTo>
                  <a:lnTo>
                    <a:pt x="118240" y="825928"/>
                  </a:lnTo>
                  <a:lnTo>
                    <a:pt x="141422" y="780757"/>
                  </a:lnTo>
                  <a:lnTo>
                    <a:pt x="166440" y="736381"/>
                  </a:lnTo>
                  <a:lnTo>
                    <a:pt x="193228" y="693036"/>
                  </a:lnTo>
                  <a:lnTo>
                    <a:pt x="221720" y="650963"/>
                  </a:lnTo>
                  <a:lnTo>
                    <a:pt x="251850" y="610398"/>
                  </a:lnTo>
                  <a:lnTo>
                    <a:pt x="283551" y="571581"/>
                  </a:lnTo>
                  <a:lnTo>
                    <a:pt x="316757" y="534749"/>
                  </a:lnTo>
                  <a:lnTo>
                    <a:pt x="349432" y="501793"/>
                  </a:lnTo>
                  <a:lnTo>
                    <a:pt x="384045" y="469694"/>
                  </a:lnTo>
                  <a:lnTo>
                    <a:pt x="420498" y="438479"/>
                  </a:lnTo>
                  <a:lnTo>
                    <a:pt x="458693" y="408176"/>
                  </a:lnTo>
                  <a:lnTo>
                    <a:pt x="498532" y="378812"/>
                  </a:lnTo>
                  <a:lnTo>
                    <a:pt x="539917" y="350414"/>
                  </a:lnTo>
                  <a:lnTo>
                    <a:pt x="582752" y="323010"/>
                  </a:lnTo>
                  <a:lnTo>
                    <a:pt x="626938" y="296627"/>
                  </a:lnTo>
                  <a:lnTo>
                    <a:pt x="672376" y="271292"/>
                  </a:lnTo>
                  <a:lnTo>
                    <a:pt x="718971" y="247033"/>
                  </a:lnTo>
                  <a:lnTo>
                    <a:pt x="766623" y="223877"/>
                  </a:lnTo>
                  <a:lnTo>
                    <a:pt x="815235" y="201851"/>
                  </a:lnTo>
                  <a:lnTo>
                    <a:pt x="864710" y="180982"/>
                  </a:lnTo>
                  <a:lnTo>
                    <a:pt x="914948" y="161298"/>
                  </a:lnTo>
                  <a:lnTo>
                    <a:pt x="965854" y="142827"/>
                  </a:lnTo>
                  <a:lnTo>
                    <a:pt x="1009249" y="128204"/>
                  </a:lnTo>
                  <a:lnTo>
                    <a:pt x="1054042" y="114089"/>
                  </a:lnTo>
                  <a:lnTo>
                    <a:pt x="1100098" y="100535"/>
                  </a:lnTo>
                  <a:lnTo>
                    <a:pt x="1147281" y="87598"/>
                  </a:lnTo>
                  <a:lnTo>
                    <a:pt x="1195456" y="75330"/>
                  </a:lnTo>
                  <a:lnTo>
                    <a:pt x="1244487" y="63786"/>
                  </a:lnTo>
                  <a:lnTo>
                    <a:pt x="1294240" y="53020"/>
                  </a:lnTo>
                  <a:lnTo>
                    <a:pt x="1344579" y="43085"/>
                  </a:lnTo>
                  <a:lnTo>
                    <a:pt x="1395368" y="34036"/>
                  </a:lnTo>
                  <a:lnTo>
                    <a:pt x="1446472" y="25926"/>
                  </a:lnTo>
                  <a:lnTo>
                    <a:pt x="1497757" y="18810"/>
                  </a:lnTo>
                  <a:lnTo>
                    <a:pt x="1549085" y="12741"/>
                  </a:lnTo>
                  <a:lnTo>
                    <a:pt x="1600323" y="7774"/>
                  </a:lnTo>
                  <a:lnTo>
                    <a:pt x="1651334" y="3963"/>
                  </a:lnTo>
                  <a:lnTo>
                    <a:pt x="1701984" y="1360"/>
                  </a:lnTo>
                  <a:lnTo>
                    <a:pt x="1752136" y="21"/>
                  </a:lnTo>
                  <a:lnTo>
                    <a:pt x="1801657" y="0"/>
                  </a:lnTo>
                  <a:lnTo>
                    <a:pt x="1850409" y="1349"/>
                  </a:lnTo>
                  <a:lnTo>
                    <a:pt x="1899064" y="4125"/>
                  </a:lnTo>
                  <a:lnTo>
                    <a:pt x="1948257" y="8308"/>
                  </a:lnTo>
                  <a:lnTo>
                    <a:pt x="1997861" y="13840"/>
                  </a:lnTo>
                  <a:lnTo>
                    <a:pt x="2047750" y="20662"/>
                  </a:lnTo>
                  <a:lnTo>
                    <a:pt x="2097799" y="28716"/>
                  </a:lnTo>
                  <a:lnTo>
                    <a:pt x="2147881" y="37944"/>
                  </a:lnTo>
                  <a:lnTo>
                    <a:pt x="2197870" y="48287"/>
                  </a:lnTo>
                  <a:lnTo>
                    <a:pt x="2247641" y="59688"/>
                  </a:lnTo>
                  <a:lnTo>
                    <a:pt x="2297068" y="72088"/>
                  </a:lnTo>
                  <a:lnTo>
                    <a:pt x="2346024" y="85429"/>
                  </a:lnTo>
                  <a:lnTo>
                    <a:pt x="2394384" y="99652"/>
                  </a:lnTo>
                  <a:lnTo>
                    <a:pt x="2442022" y="114699"/>
                  </a:lnTo>
                  <a:lnTo>
                    <a:pt x="2488812" y="130512"/>
                  </a:lnTo>
                  <a:lnTo>
                    <a:pt x="2534627" y="147033"/>
                  </a:lnTo>
                  <a:lnTo>
                    <a:pt x="2579342" y="164203"/>
                  </a:lnTo>
                  <a:lnTo>
                    <a:pt x="2622831" y="181964"/>
                  </a:lnTo>
                  <a:lnTo>
                    <a:pt x="2664968" y="200258"/>
                  </a:lnTo>
                  <a:lnTo>
                    <a:pt x="2705627" y="219027"/>
                  </a:lnTo>
                  <a:lnTo>
                    <a:pt x="2753042" y="242382"/>
                  </a:lnTo>
                  <a:lnTo>
                    <a:pt x="2799484" y="266878"/>
                  </a:lnTo>
                  <a:lnTo>
                    <a:pt x="2844891" y="292510"/>
                  </a:lnTo>
                  <a:lnTo>
                    <a:pt x="2889198" y="319274"/>
                  </a:lnTo>
                  <a:lnTo>
                    <a:pt x="2932341" y="347165"/>
                  </a:lnTo>
                  <a:lnTo>
                    <a:pt x="2974255" y="376180"/>
                  </a:lnTo>
                  <a:lnTo>
                    <a:pt x="3014878" y="406313"/>
                  </a:lnTo>
                  <a:lnTo>
                    <a:pt x="3054143" y="437562"/>
                  </a:lnTo>
                  <a:lnTo>
                    <a:pt x="3091989" y="469920"/>
                  </a:lnTo>
                  <a:lnTo>
                    <a:pt x="3128349" y="503385"/>
                  </a:lnTo>
                  <a:lnTo>
                    <a:pt x="3163161" y="537951"/>
                  </a:lnTo>
                  <a:lnTo>
                    <a:pt x="3196359" y="573615"/>
                  </a:lnTo>
                  <a:lnTo>
                    <a:pt x="3227881" y="610372"/>
                  </a:lnTo>
                  <a:lnTo>
                    <a:pt x="3257661" y="648218"/>
                  </a:lnTo>
                  <a:lnTo>
                    <a:pt x="3285636" y="687149"/>
                  </a:lnTo>
                  <a:lnTo>
                    <a:pt x="3312237" y="727507"/>
                  </a:lnTo>
                  <a:lnTo>
                    <a:pt x="3337804" y="769544"/>
                  </a:lnTo>
                  <a:lnTo>
                    <a:pt x="3362215" y="813122"/>
                  </a:lnTo>
                  <a:lnTo>
                    <a:pt x="3385348" y="858101"/>
                  </a:lnTo>
                  <a:lnTo>
                    <a:pt x="3407081" y="904343"/>
                  </a:lnTo>
                  <a:lnTo>
                    <a:pt x="3427291" y="951707"/>
                  </a:lnTo>
                  <a:lnTo>
                    <a:pt x="3445855" y="1000056"/>
                  </a:lnTo>
                  <a:lnTo>
                    <a:pt x="3462652" y="1049250"/>
                  </a:lnTo>
                  <a:lnTo>
                    <a:pt x="3477560" y="1099150"/>
                  </a:lnTo>
                  <a:lnTo>
                    <a:pt x="3490454" y="1149617"/>
                  </a:lnTo>
                  <a:lnTo>
                    <a:pt x="3501214" y="1200512"/>
                  </a:lnTo>
                  <a:lnTo>
                    <a:pt x="3509717" y="1251696"/>
                  </a:lnTo>
                  <a:lnTo>
                    <a:pt x="3515840" y="1303029"/>
                  </a:lnTo>
                  <a:lnTo>
                    <a:pt x="3519462" y="1354373"/>
                  </a:lnTo>
                  <a:lnTo>
                    <a:pt x="3520459" y="1405588"/>
                  </a:lnTo>
                  <a:lnTo>
                    <a:pt x="3519273" y="1451456"/>
                  </a:lnTo>
                  <a:lnTo>
                    <a:pt x="3516390" y="1498764"/>
                  </a:lnTo>
                  <a:lnTo>
                    <a:pt x="3511813" y="1547279"/>
                  </a:lnTo>
                  <a:lnTo>
                    <a:pt x="3505546" y="1596764"/>
                  </a:lnTo>
                  <a:lnTo>
                    <a:pt x="3497591" y="1646988"/>
                  </a:lnTo>
                  <a:lnTo>
                    <a:pt x="3487953" y="1697714"/>
                  </a:lnTo>
                  <a:lnTo>
                    <a:pt x="3476635" y="1748710"/>
                  </a:lnTo>
                  <a:lnTo>
                    <a:pt x="3463640" y="1799741"/>
                  </a:lnTo>
                  <a:lnTo>
                    <a:pt x="3448971" y="1850572"/>
                  </a:lnTo>
                  <a:lnTo>
                    <a:pt x="3432633" y="1900970"/>
                  </a:lnTo>
                  <a:lnTo>
                    <a:pt x="3414628" y="1950700"/>
                  </a:lnTo>
                  <a:lnTo>
                    <a:pt x="3394960" y="1999528"/>
                  </a:lnTo>
                  <a:lnTo>
                    <a:pt x="3373633" y="2047220"/>
                  </a:lnTo>
                  <a:lnTo>
                    <a:pt x="3350649" y="2093542"/>
                  </a:lnTo>
                  <a:lnTo>
                    <a:pt x="3326012" y="2138260"/>
                  </a:lnTo>
                  <a:lnTo>
                    <a:pt x="3299725" y="2181138"/>
                  </a:lnTo>
                  <a:lnTo>
                    <a:pt x="3271793" y="2221944"/>
                  </a:lnTo>
                  <a:lnTo>
                    <a:pt x="3243395" y="2259045"/>
                  </a:lnTo>
                  <a:lnTo>
                    <a:pt x="3212631" y="2295364"/>
                  </a:lnTo>
                  <a:lnTo>
                    <a:pt x="3179673" y="2330882"/>
                  </a:lnTo>
                  <a:lnTo>
                    <a:pt x="3144695" y="2365582"/>
                  </a:lnTo>
                  <a:lnTo>
                    <a:pt x="3107871" y="2399445"/>
                  </a:lnTo>
                  <a:lnTo>
                    <a:pt x="3069374" y="2432454"/>
                  </a:lnTo>
                  <a:lnTo>
                    <a:pt x="3029377" y="2464590"/>
                  </a:lnTo>
                  <a:lnTo>
                    <a:pt x="2988054" y="2495835"/>
                  </a:lnTo>
                  <a:lnTo>
                    <a:pt x="2945578" y="2526173"/>
                  </a:lnTo>
                  <a:lnTo>
                    <a:pt x="2902122" y="2555583"/>
                  </a:lnTo>
                  <a:lnTo>
                    <a:pt x="2857860" y="2584049"/>
                  </a:lnTo>
                  <a:lnTo>
                    <a:pt x="2812966" y="2611552"/>
                  </a:lnTo>
                  <a:lnTo>
                    <a:pt x="2767612" y="2638074"/>
                  </a:lnTo>
                  <a:lnTo>
                    <a:pt x="2721972" y="2663598"/>
                  </a:lnTo>
                  <a:lnTo>
                    <a:pt x="2676219" y="2688105"/>
                  </a:lnTo>
                  <a:lnTo>
                    <a:pt x="2630527" y="2711577"/>
                  </a:lnTo>
                  <a:lnTo>
                    <a:pt x="2585069" y="2733996"/>
                  </a:lnTo>
                  <a:lnTo>
                    <a:pt x="2540019" y="2755344"/>
                  </a:lnTo>
                  <a:lnTo>
                    <a:pt x="2493780" y="2775444"/>
                  </a:lnTo>
                  <a:lnTo>
                    <a:pt x="2444963" y="2794184"/>
                  </a:lnTo>
                  <a:lnTo>
                    <a:pt x="2393987" y="2811641"/>
                  </a:lnTo>
                  <a:lnTo>
                    <a:pt x="2341274" y="2827894"/>
                  </a:lnTo>
                  <a:lnTo>
                    <a:pt x="2287244" y="2843023"/>
                  </a:lnTo>
                  <a:lnTo>
                    <a:pt x="2232317" y="2857104"/>
                  </a:lnTo>
                  <a:lnTo>
                    <a:pt x="2176913" y="2870217"/>
                  </a:lnTo>
                  <a:lnTo>
                    <a:pt x="2121453" y="2882441"/>
                  </a:lnTo>
                  <a:lnTo>
                    <a:pt x="2066357" y="2893853"/>
                  </a:lnTo>
                  <a:lnTo>
                    <a:pt x="2012045" y="2904533"/>
                  </a:lnTo>
                  <a:lnTo>
                    <a:pt x="1958938" y="2914559"/>
                  </a:lnTo>
                  <a:lnTo>
                    <a:pt x="1907456" y="2924009"/>
                  </a:lnTo>
                  <a:lnTo>
                    <a:pt x="1858019" y="2932963"/>
                  </a:lnTo>
                  <a:lnTo>
                    <a:pt x="1811048" y="2941497"/>
                  </a:lnTo>
                  <a:lnTo>
                    <a:pt x="1766962" y="2949692"/>
                  </a:lnTo>
                  <a:lnTo>
                    <a:pt x="1726184" y="2957626"/>
                  </a:lnTo>
                  <a:lnTo>
                    <a:pt x="1689131" y="2965376"/>
                  </a:lnTo>
                  <a:lnTo>
                    <a:pt x="1656226" y="2973022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09488" y="3723131"/>
              <a:ext cx="213995" cy="272415"/>
            </a:xfrm>
            <a:custGeom>
              <a:avLst/>
              <a:gdLst/>
              <a:ahLst/>
              <a:cxnLst/>
              <a:rect l="l" t="t" r="r" b="b"/>
              <a:pathLst>
                <a:path w="213995" h="272414">
                  <a:moveTo>
                    <a:pt x="162068" y="25558"/>
                  </a:moveTo>
                  <a:lnTo>
                    <a:pt x="113537" y="59563"/>
                  </a:lnTo>
                  <a:lnTo>
                    <a:pt x="73913" y="92583"/>
                  </a:lnTo>
                  <a:lnTo>
                    <a:pt x="42545" y="126746"/>
                  </a:lnTo>
                  <a:lnTo>
                    <a:pt x="21462" y="165989"/>
                  </a:lnTo>
                  <a:lnTo>
                    <a:pt x="9651" y="207772"/>
                  </a:lnTo>
                  <a:lnTo>
                    <a:pt x="4825" y="236474"/>
                  </a:lnTo>
                  <a:lnTo>
                    <a:pt x="3556" y="244983"/>
                  </a:lnTo>
                  <a:lnTo>
                    <a:pt x="2539" y="252603"/>
                  </a:lnTo>
                  <a:lnTo>
                    <a:pt x="1650" y="259461"/>
                  </a:lnTo>
                  <a:lnTo>
                    <a:pt x="0" y="270129"/>
                  </a:lnTo>
                  <a:lnTo>
                    <a:pt x="12446" y="272415"/>
                  </a:lnTo>
                  <a:lnTo>
                    <a:pt x="13335" y="267462"/>
                  </a:lnTo>
                  <a:lnTo>
                    <a:pt x="15239" y="254381"/>
                  </a:lnTo>
                  <a:lnTo>
                    <a:pt x="16128" y="246507"/>
                  </a:lnTo>
                  <a:lnTo>
                    <a:pt x="17399" y="238252"/>
                  </a:lnTo>
                  <a:lnTo>
                    <a:pt x="27050" y="189992"/>
                  </a:lnTo>
                  <a:lnTo>
                    <a:pt x="42037" y="151130"/>
                  </a:lnTo>
                  <a:lnTo>
                    <a:pt x="66548" y="117856"/>
                  </a:lnTo>
                  <a:lnTo>
                    <a:pt x="101091" y="85471"/>
                  </a:lnTo>
                  <a:lnTo>
                    <a:pt x="143383" y="53594"/>
                  </a:lnTo>
                  <a:lnTo>
                    <a:pt x="168760" y="36297"/>
                  </a:lnTo>
                  <a:lnTo>
                    <a:pt x="170687" y="27432"/>
                  </a:lnTo>
                  <a:lnTo>
                    <a:pt x="162068" y="25558"/>
                  </a:lnTo>
                  <a:close/>
                </a:path>
                <a:path w="213995" h="272414">
                  <a:moveTo>
                    <a:pt x="195655" y="22098"/>
                  </a:moveTo>
                  <a:lnTo>
                    <a:pt x="167259" y="22098"/>
                  </a:lnTo>
                  <a:lnTo>
                    <a:pt x="174244" y="32766"/>
                  </a:lnTo>
                  <a:lnTo>
                    <a:pt x="168760" y="36297"/>
                  </a:lnTo>
                  <a:lnTo>
                    <a:pt x="163068" y="62484"/>
                  </a:lnTo>
                  <a:lnTo>
                    <a:pt x="195655" y="22098"/>
                  </a:lnTo>
                  <a:close/>
                </a:path>
                <a:path w="213995" h="272414">
                  <a:moveTo>
                    <a:pt x="167259" y="22098"/>
                  </a:moveTo>
                  <a:lnTo>
                    <a:pt x="162068" y="25558"/>
                  </a:lnTo>
                  <a:lnTo>
                    <a:pt x="170687" y="27432"/>
                  </a:lnTo>
                  <a:lnTo>
                    <a:pt x="168760" y="36297"/>
                  </a:lnTo>
                  <a:lnTo>
                    <a:pt x="174244" y="32766"/>
                  </a:lnTo>
                  <a:lnTo>
                    <a:pt x="167259" y="22098"/>
                  </a:lnTo>
                  <a:close/>
                </a:path>
                <a:path w="213995" h="272414">
                  <a:moveTo>
                    <a:pt x="213487" y="0"/>
                  </a:moveTo>
                  <a:lnTo>
                    <a:pt x="135636" y="19812"/>
                  </a:lnTo>
                  <a:lnTo>
                    <a:pt x="162068" y="25558"/>
                  </a:lnTo>
                  <a:lnTo>
                    <a:pt x="167259" y="22098"/>
                  </a:lnTo>
                  <a:lnTo>
                    <a:pt x="195655" y="22098"/>
                  </a:lnTo>
                  <a:lnTo>
                    <a:pt x="213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76388" y="2546604"/>
            <a:ext cx="1823085" cy="6540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40055" marR="356235" indent="-76200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Đánh giá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các  phương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án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6388" y="4768596"/>
            <a:ext cx="1823085" cy="6527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Arial"/>
                <a:cs typeface="Arial"/>
              </a:rPr>
              <a:t>Phát </a:t>
            </a:r>
            <a:r>
              <a:rPr sz="1400" b="1" dirty="0">
                <a:latin typeface="Arial"/>
                <a:cs typeface="Arial"/>
              </a:rPr>
              <a:t>triển </a:t>
            </a:r>
            <a:r>
              <a:rPr sz="1400" b="1" spc="-10" dirty="0">
                <a:latin typeface="Arial"/>
                <a:cs typeface="Arial"/>
              </a:rPr>
              <a:t>và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kiểm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tra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6623" y="4768596"/>
            <a:ext cx="1823085" cy="6527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407670" marR="3810" indent="-396240">
              <a:lnSpc>
                <a:spcPts val="1680"/>
              </a:lnSpc>
              <a:spcBef>
                <a:spcPts val="10"/>
              </a:spcBef>
            </a:pPr>
            <a:r>
              <a:rPr sz="1400" b="1" spc="-5" dirty="0">
                <a:latin typeface="Arial"/>
                <a:cs typeface="Arial"/>
              </a:rPr>
              <a:t>Lập kế hoạch cho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chi  trình kế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tiếp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0507" y="2546604"/>
            <a:ext cx="1823085" cy="914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9850" marR="62230" indent="-1270" algn="ctr">
              <a:lnSpc>
                <a:spcPts val="1680"/>
              </a:lnSpc>
              <a:spcBef>
                <a:spcPts val="20"/>
              </a:spcBef>
            </a:pPr>
            <a:r>
              <a:rPr sz="1400" b="1" dirty="0">
                <a:latin typeface="Arial"/>
                <a:cs typeface="Arial"/>
              </a:rPr>
              <a:t>Xác </a:t>
            </a:r>
            <a:r>
              <a:rPr sz="1400" b="1" spc="-5" dirty="0">
                <a:latin typeface="Arial"/>
                <a:cs typeface="Arial"/>
              </a:rPr>
              <a:t>định mục tiêu,  các phương án,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các  ràng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buộc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9800" y="2286000"/>
            <a:ext cx="7620000" cy="3657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599565" algn="ctr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Chu trình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1268095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Chu trình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605790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Chu trình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13457" y="161035"/>
            <a:ext cx="716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30604" y="905269"/>
            <a:ext cx="10097135" cy="129984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6235" indent="-257810">
              <a:lnSpc>
                <a:spcPct val="100000"/>
              </a:lnSpc>
              <a:spcBef>
                <a:spcPts val="935"/>
              </a:spcBef>
              <a:buSzPct val="64285"/>
              <a:buFont typeface="Wingdings"/>
              <a:buChar char=""/>
              <a:tabLst>
                <a:tab pos="356870" algn="l"/>
              </a:tabLst>
            </a:pP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Mô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hình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 kiểu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xoắn</a:t>
            </a:r>
            <a:r>
              <a:rPr sz="2800" spc="6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ốc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2320"/>
              </a:lnSpc>
              <a:spcBef>
                <a:spcPts val="1265"/>
              </a:spcBef>
            </a:pPr>
            <a:r>
              <a:rPr sz="2400" spc="-5" dirty="0">
                <a:latin typeface="Arial"/>
                <a:cs typeface="Arial"/>
              </a:rPr>
              <a:t>(Boehm, 1988 </a:t>
            </a:r>
            <a:r>
              <a:rPr sz="2400" dirty="0">
                <a:latin typeface="Arial"/>
                <a:cs typeface="Arial"/>
              </a:rPr>
              <a:t>): </a:t>
            </a:r>
            <a:r>
              <a:rPr sz="2000" dirty="0">
                <a:latin typeface="Arial"/>
                <a:cs typeface="Arial"/>
              </a:rPr>
              <a:t>qui trình này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nhấn mạnh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quản </a:t>
            </a:r>
            <a:r>
              <a:rPr sz="2000" spc="-5" dirty="0">
                <a:latin typeface="Arial"/>
                <a:cs typeface="Arial"/>
              </a:rPr>
              <a:t>lý </a:t>
            </a:r>
            <a:r>
              <a:rPr sz="2000" dirty="0">
                <a:latin typeface="Arial"/>
                <a:cs typeface="Arial"/>
              </a:rPr>
              <a:t>rủi ro,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trên khái </a:t>
            </a:r>
            <a:r>
              <a:rPr sz="2000" spc="-5" dirty="0">
                <a:latin typeface="Arial"/>
                <a:cs typeface="Arial"/>
              </a:rPr>
              <a:t>niệm </a:t>
            </a:r>
            <a:r>
              <a:rPr sz="2000" dirty="0">
                <a:latin typeface="Arial"/>
                <a:cs typeface="Arial"/>
              </a:rPr>
              <a:t>chu  trình phát triển, qui trình này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các chu trình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lặp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208245"/>
            <a:ext cx="81554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188" y="1003630"/>
            <a:ext cx="9893300" cy="3989704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69875" indent="-257810" algn="just">
              <a:lnSpc>
                <a:spcPct val="100000"/>
              </a:lnSpc>
              <a:spcBef>
                <a:spcPts val="1780"/>
              </a:spcBef>
              <a:buSzPct val="64285"/>
              <a:buFont typeface="Wingdings"/>
              <a:buChar char=""/>
              <a:tabLst>
                <a:tab pos="27051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Phát triển HT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do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sử dụng cuối cùng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thực</a:t>
            </a:r>
            <a:r>
              <a:rPr sz="2800" spc="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hiện</a:t>
            </a:r>
            <a:endParaRPr sz="2800">
              <a:latin typeface="Arial"/>
              <a:cs typeface="Arial"/>
            </a:endParaRPr>
          </a:p>
          <a:p>
            <a:pPr marL="365760" marR="5080" lvl="1" indent="-287020" algn="just">
              <a:lnSpc>
                <a:spcPct val="130000"/>
              </a:lnSpc>
              <a:spcBef>
                <a:spcPts val="635"/>
              </a:spcBef>
              <a:buChar char="•"/>
              <a:tabLst>
                <a:tab pos="366395" algn="l"/>
              </a:tabLst>
            </a:pP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dùng cuối cùng phát </a:t>
            </a:r>
            <a:r>
              <a:rPr sz="2600" spc="-5" dirty="0">
                <a:latin typeface="Arial"/>
                <a:cs typeface="Arial"/>
              </a:rPr>
              <a:t>triển </a:t>
            </a:r>
            <a:r>
              <a:rPr sz="2600" dirty="0">
                <a:latin typeface="Arial"/>
                <a:cs typeface="Arial"/>
              </a:rPr>
              <a:t>một phần </a:t>
            </a:r>
            <a:r>
              <a:rPr sz="2600" spc="-5" dirty="0">
                <a:latin typeface="Arial"/>
                <a:cs typeface="Arial"/>
              </a:rPr>
              <a:t>đáng </a:t>
            </a:r>
            <a:r>
              <a:rPr sz="2600" dirty="0">
                <a:latin typeface="Arial"/>
                <a:cs typeface="Arial"/>
              </a:rPr>
              <a:t>kể hệ thống  thông tin với sự giúp đỡ chút </a:t>
            </a:r>
            <a:r>
              <a:rPr sz="2600" spc="-5" dirty="0">
                <a:latin typeface="Arial"/>
                <a:cs typeface="Arial"/>
              </a:rPr>
              <a:t>ít </a:t>
            </a:r>
            <a:r>
              <a:rPr sz="2600" dirty="0">
                <a:latin typeface="Arial"/>
                <a:cs typeface="Arial"/>
              </a:rPr>
              <a:t>hay không chính thức của </a:t>
            </a:r>
            <a:r>
              <a:rPr sz="2600" spc="-5" dirty="0">
                <a:latin typeface="Arial"/>
                <a:cs typeface="Arial"/>
              </a:rPr>
              <a:t>các  </a:t>
            </a:r>
            <a:r>
              <a:rPr sz="2600" dirty="0">
                <a:latin typeface="Arial"/>
                <a:cs typeface="Arial"/>
              </a:rPr>
              <a:t>chuyên </a:t>
            </a:r>
            <a:r>
              <a:rPr sz="2600" spc="-5" dirty="0">
                <a:latin typeface="Arial"/>
                <a:cs typeface="Arial"/>
              </a:rPr>
              <a:t>gia </a:t>
            </a:r>
            <a:r>
              <a:rPr sz="2600" dirty="0">
                <a:latin typeface="Arial"/>
                <a:cs typeface="Arial"/>
              </a:rPr>
              <a:t>tin học. </a:t>
            </a:r>
            <a:r>
              <a:rPr sz="2600" spc="-5" dirty="0">
                <a:latin typeface="Arial"/>
                <a:cs typeface="Arial"/>
              </a:rPr>
              <a:t>Hiện tượng </a:t>
            </a:r>
            <a:r>
              <a:rPr sz="2600" dirty="0">
                <a:latin typeface="Arial"/>
                <a:cs typeface="Arial"/>
              </a:rPr>
              <a:t>này gọi </a:t>
            </a:r>
            <a:r>
              <a:rPr sz="2600" spc="-10" dirty="0">
                <a:latin typeface="Arial"/>
                <a:cs typeface="Arial"/>
              </a:rPr>
              <a:t>là </a:t>
            </a:r>
            <a:r>
              <a:rPr sz="2600" dirty="0">
                <a:latin typeface="Arial"/>
                <a:cs typeface="Arial"/>
              </a:rPr>
              <a:t>phát </a:t>
            </a:r>
            <a:r>
              <a:rPr sz="2600" spc="-5" dirty="0">
                <a:latin typeface="Arial"/>
                <a:cs typeface="Arial"/>
              </a:rPr>
              <a:t>triển </a:t>
            </a:r>
            <a:r>
              <a:rPr sz="2600" dirty="0">
                <a:latin typeface="Arial"/>
                <a:cs typeface="Arial"/>
              </a:rPr>
              <a:t>hệ thống </a:t>
            </a:r>
            <a:r>
              <a:rPr sz="2600" spc="-10" dirty="0">
                <a:latin typeface="Arial"/>
                <a:cs typeface="Arial"/>
              </a:rPr>
              <a:t>do  </a:t>
            </a: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sử dụng cuối cùng thực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hiện.</a:t>
            </a:r>
            <a:endParaRPr sz="2600">
              <a:latin typeface="Arial"/>
              <a:cs typeface="Arial"/>
            </a:endParaRPr>
          </a:p>
          <a:p>
            <a:pPr marL="365760" marR="5080" lvl="1" indent="-287020" algn="just">
              <a:lnSpc>
                <a:spcPct val="130000"/>
              </a:lnSpc>
              <a:spcBef>
                <a:spcPts val="1200"/>
              </a:spcBef>
              <a:buChar char="•"/>
              <a:tabLst>
                <a:tab pos="366395" algn="l"/>
              </a:tabLst>
            </a:pPr>
            <a:r>
              <a:rPr sz="2600" dirty="0">
                <a:latin typeface="Arial"/>
                <a:cs typeface="Arial"/>
              </a:rPr>
              <a:t>Để làm tốt thì </a:t>
            </a: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dùng cuối cần sự </a:t>
            </a:r>
            <a:r>
              <a:rPr sz="2600" spc="-5" dirty="0">
                <a:latin typeface="Arial"/>
                <a:cs typeface="Arial"/>
              </a:rPr>
              <a:t>trợ </a:t>
            </a:r>
            <a:r>
              <a:rPr sz="2600" dirty="0">
                <a:latin typeface="Arial"/>
                <a:cs typeface="Arial"/>
              </a:rPr>
              <a:t>giúp của một trung  tâm thông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tin.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161035"/>
            <a:ext cx="716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963" y="1144651"/>
            <a:ext cx="10473055" cy="508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1880" lvl="2" indent="-1059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072515" algn="l"/>
              </a:tabLst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Các công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cụ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trong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>
              <a:latin typeface="Arial"/>
              <a:cs typeface="Arial"/>
            </a:endParaRPr>
          </a:p>
          <a:p>
            <a:pPr marL="659130" lvl="3" indent="-457200" algn="just">
              <a:lnSpc>
                <a:spcPct val="100000"/>
              </a:lnSpc>
              <a:spcBef>
                <a:spcPts val="1945"/>
              </a:spcBef>
              <a:buFont typeface="Wingdings"/>
              <a:buChar char=""/>
              <a:tabLst>
                <a:tab pos="65913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Công cụ thủ</a:t>
            </a:r>
            <a:r>
              <a:rPr sz="26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công</a:t>
            </a:r>
            <a:endParaRPr sz="2600">
              <a:latin typeface="Arial"/>
              <a:cs typeface="Arial"/>
            </a:endParaRPr>
          </a:p>
          <a:p>
            <a:pPr marL="1116330" marR="5080" lvl="4" indent="-457200" algn="just">
              <a:lnSpc>
                <a:spcPct val="100000"/>
              </a:lnSpc>
              <a:buChar char="•"/>
              <a:tabLst>
                <a:tab pos="1116330" algn="l"/>
              </a:tabLst>
            </a:pP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sử dụng </a:t>
            </a:r>
            <a:r>
              <a:rPr sz="2600" spc="-5" dirty="0">
                <a:latin typeface="Arial"/>
                <a:cs typeface="Arial"/>
              </a:rPr>
              <a:t>trong </a:t>
            </a:r>
            <a:r>
              <a:rPr sz="2600" dirty="0">
                <a:latin typeface="Arial"/>
                <a:cs typeface="Arial"/>
              </a:rPr>
              <a:t>giai </a:t>
            </a:r>
            <a:r>
              <a:rPr sz="2600" spc="-5" dirty="0">
                <a:latin typeface="Arial"/>
                <a:cs typeface="Arial"/>
              </a:rPr>
              <a:t>đoạn </a:t>
            </a:r>
            <a:r>
              <a:rPr sz="2600" dirty="0">
                <a:latin typeface="Arial"/>
                <a:cs typeface="Arial"/>
              </a:rPr>
              <a:t>mô tả, tổng </a:t>
            </a:r>
            <a:r>
              <a:rPr sz="2600" spc="-5" dirty="0">
                <a:latin typeface="Arial"/>
                <a:cs typeface="Arial"/>
              </a:rPr>
              <a:t>hợp </a:t>
            </a:r>
            <a:r>
              <a:rPr sz="2600" dirty="0">
                <a:latin typeface="Arial"/>
                <a:cs typeface="Arial"/>
              </a:rPr>
              <a:t>các kết </a:t>
            </a:r>
            <a:r>
              <a:rPr sz="2600" spc="-5" dirty="0">
                <a:latin typeface="Arial"/>
                <a:cs typeface="Arial"/>
              </a:rPr>
              <a:t>quả  điều tra. </a:t>
            </a:r>
            <a:r>
              <a:rPr sz="2600" dirty="0">
                <a:latin typeface="Arial"/>
                <a:cs typeface="Arial"/>
              </a:rPr>
              <a:t>Các công cụ bao </a:t>
            </a:r>
            <a:r>
              <a:rPr sz="2600" spc="5" dirty="0">
                <a:latin typeface="Arial"/>
                <a:cs typeface="Arial"/>
              </a:rPr>
              <a:t>gồm: </a:t>
            </a:r>
            <a:r>
              <a:rPr sz="2600" dirty="0">
                <a:latin typeface="Arial"/>
                <a:cs typeface="Arial"/>
              </a:rPr>
              <a:t>cây quyết định, bảng quyết  định, bảng </a:t>
            </a:r>
            <a:r>
              <a:rPr sz="2600" spc="-5" dirty="0">
                <a:latin typeface="Arial"/>
                <a:cs typeface="Arial"/>
              </a:rPr>
              <a:t>điều </a:t>
            </a:r>
            <a:r>
              <a:rPr sz="2600" dirty="0">
                <a:latin typeface="Arial"/>
                <a:cs typeface="Arial"/>
              </a:rPr>
              <a:t>kiện, các công thức, kết </a:t>
            </a:r>
            <a:r>
              <a:rPr sz="2600" spc="-5" dirty="0">
                <a:latin typeface="Arial"/>
                <a:cs typeface="Arial"/>
              </a:rPr>
              <a:t>hợp </a:t>
            </a:r>
            <a:r>
              <a:rPr sz="2600" dirty="0">
                <a:latin typeface="Arial"/>
                <a:cs typeface="Arial"/>
              </a:rPr>
              <a:t>các vật chứng,  </a:t>
            </a:r>
            <a:r>
              <a:rPr sz="2600" spc="-5" dirty="0">
                <a:latin typeface="Arial"/>
                <a:cs typeface="Arial"/>
              </a:rPr>
              <a:t>lưu </a:t>
            </a:r>
            <a:r>
              <a:rPr sz="2600" dirty="0">
                <a:latin typeface="Arial"/>
                <a:cs typeface="Arial"/>
              </a:rPr>
              <a:t>đồ, </a:t>
            </a:r>
            <a:r>
              <a:rPr sz="2600" spc="-5" dirty="0">
                <a:latin typeface="Arial"/>
                <a:cs typeface="Arial"/>
              </a:rPr>
              <a:t>biểu </a:t>
            </a:r>
            <a:r>
              <a:rPr sz="2600" dirty="0">
                <a:latin typeface="Arial"/>
                <a:cs typeface="Arial"/>
              </a:rPr>
              <a:t>đồ ngữ cảnh, mô hình thực thể - liên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kết,…</a:t>
            </a:r>
            <a:endParaRPr sz="2600">
              <a:latin typeface="Arial"/>
              <a:cs typeface="Arial"/>
            </a:endParaRPr>
          </a:p>
          <a:p>
            <a:pPr marL="659130" lvl="3" indent="-457200" algn="just">
              <a:lnSpc>
                <a:spcPct val="100000"/>
              </a:lnSpc>
              <a:buFont typeface="Wingdings"/>
              <a:buChar char=""/>
              <a:tabLst>
                <a:tab pos="65913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Công cụ tin</a:t>
            </a:r>
            <a:r>
              <a:rPr sz="26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học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116330" marR="5080" lvl="4" indent="-457200" algn="just">
              <a:lnSpc>
                <a:spcPct val="100000"/>
              </a:lnSpc>
              <a:buChar char="•"/>
              <a:tabLst>
                <a:tab pos="1116330" algn="l"/>
              </a:tabLst>
            </a:pPr>
            <a:r>
              <a:rPr sz="2600" dirty="0">
                <a:latin typeface="Arial"/>
                <a:cs typeface="Arial"/>
              </a:rPr>
              <a:t>Phần mềm </a:t>
            </a:r>
            <a:r>
              <a:rPr sz="2600" spc="-5" dirty="0">
                <a:latin typeface="Arial"/>
                <a:cs typeface="Arial"/>
              </a:rPr>
              <a:t>lập </a:t>
            </a:r>
            <a:r>
              <a:rPr sz="2600" dirty="0">
                <a:latin typeface="Arial"/>
                <a:cs typeface="Arial"/>
              </a:rPr>
              <a:t>kế hoạch: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sử </a:t>
            </a:r>
            <a:r>
              <a:rPr sz="2600" spc="-5" dirty="0">
                <a:latin typeface="Arial"/>
                <a:cs typeface="Arial"/>
              </a:rPr>
              <a:t>dụng </a:t>
            </a:r>
            <a:r>
              <a:rPr sz="2600" dirty="0">
                <a:latin typeface="Arial"/>
                <a:cs typeface="Arial"/>
              </a:rPr>
              <a:t>trong giai đoạn </a:t>
            </a:r>
            <a:r>
              <a:rPr sz="2600" spc="-5" dirty="0">
                <a:latin typeface="Arial"/>
                <a:cs typeface="Arial"/>
              </a:rPr>
              <a:t>lập </a:t>
            </a:r>
            <a:r>
              <a:rPr sz="2600" dirty="0">
                <a:latin typeface="Arial"/>
                <a:cs typeface="Arial"/>
              </a:rPr>
              <a:t>kế  hoạch</a:t>
            </a:r>
            <a:endParaRPr sz="2600">
              <a:latin typeface="Arial"/>
              <a:cs typeface="Arial"/>
            </a:endParaRPr>
          </a:p>
          <a:p>
            <a:pPr marL="1116330" lvl="4" indent="-4572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1116330" algn="l"/>
              </a:tabLst>
            </a:pPr>
            <a:r>
              <a:rPr sz="2600" dirty="0">
                <a:latin typeface="Arial"/>
                <a:cs typeface="Arial"/>
              </a:rPr>
              <a:t>Phần mềm thiết kế: sử dụng trong giai đoạn thiết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kế</a:t>
            </a:r>
            <a:endParaRPr sz="2600">
              <a:latin typeface="Arial"/>
              <a:cs typeface="Arial"/>
            </a:endParaRPr>
          </a:p>
          <a:p>
            <a:pPr marL="1116330" marR="6985" lvl="4" indent="-457200" algn="just">
              <a:lnSpc>
                <a:spcPct val="100000"/>
              </a:lnSpc>
              <a:buChar char="•"/>
              <a:tabLst>
                <a:tab pos="1116330" algn="l"/>
              </a:tabLst>
            </a:pPr>
            <a:r>
              <a:rPr sz="2600" dirty="0">
                <a:latin typeface="Arial"/>
                <a:cs typeface="Arial"/>
              </a:rPr>
              <a:t>Các hệ quản </a:t>
            </a:r>
            <a:r>
              <a:rPr sz="2600" spc="-5" dirty="0">
                <a:latin typeface="Arial"/>
                <a:cs typeface="Arial"/>
              </a:rPr>
              <a:t>trị </a:t>
            </a:r>
            <a:r>
              <a:rPr sz="2600" dirty="0">
                <a:latin typeface="Arial"/>
                <a:cs typeface="Arial"/>
              </a:rPr>
              <a:t>cơ sở dữ </a:t>
            </a:r>
            <a:r>
              <a:rPr sz="2600" spc="-5" dirty="0">
                <a:latin typeface="Arial"/>
                <a:cs typeface="Arial"/>
              </a:rPr>
              <a:t>liệu, </a:t>
            </a:r>
            <a:r>
              <a:rPr sz="2600" dirty="0">
                <a:latin typeface="Arial"/>
                <a:cs typeface="Arial"/>
              </a:rPr>
              <a:t>các ngôn ngữ </a:t>
            </a:r>
            <a:r>
              <a:rPr sz="2600" spc="-5" dirty="0">
                <a:latin typeface="Arial"/>
                <a:cs typeface="Arial"/>
              </a:rPr>
              <a:t>lập </a:t>
            </a:r>
            <a:r>
              <a:rPr sz="2600" dirty="0">
                <a:latin typeface="Arial"/>
                <a:cs typeface="Arial"/>
              </a:rPr>
              <a:t>trình: sử dụng  trong giai đoạn </a:t>
            </a:r>
            <a:r>
              <a:rPr sz="2600" spc="-5" dirty="0">
                <a:latin typeface="Arial"/>
                <a:cs typeface="Arial"/>
              </a:rPr>
              <a:t>lập trình, </a:t>
            </a:r>
            <a:r>
              <a:rPr sz="2600" dirty="0">
                <a:latin typeface="Arial"/>
                <a:cs typeface="Arial"/>
              </a:rPr>
              <a:t>thử </a:t>
            </a:r>
            <a:r>
              <a:rPr sz="2600" spc="-5" dirty="0">
                <a:latin typeface="Arial"/>
                <a:cs typeface="Arial"/>
              </a:rPr>
              <a:t>nghiệm </a:t>
            </a:r>
            <a:r>
              <a:rPr sz="2600" dirty="0">
                <a:latin typeface="Arial"/>
                <a:cs typeface="Arial"/>
              </a:rPr>
              <a:t>và bảo </a:t>
            </a:r>
            <a:r>
              <a:rPr sz="2600" spc="-5" dirty="0">
                <a:latin typeface="Arial"/>
                <a:cs typeface="Arial"/>
              </a:rPr>
              <a:t>trì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HTTT.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103089"/>
            <a:ext cx="8079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/>
          <p:nvPr/>
        </p:nvSpPr>
        <p:spPr>
          <a:xfrm>
            <a:off x="2599944" y="2132076"/>
            <a:ext cx="1772920" cy="754380"/>
          </a:xfrm>
          <a:custGeom>
            <a:avLst/>
            <a:gdLst/>
            <a:ahLst/>
            <a:cxnLst/>
            <a:rect l="l" t="t" r="r" b="b"/>
            <a:pathLst>
              <a:path w="1772920" h="754380">
                <a:moveTo>
                  <a:pt x="0" y="754379"/>
                </a:moveTo>
                <a:lnTo>
                  <a:pt x="1772411" y="754379"/>
                </a:lnTo>
                <a:lnTo>
                  <a:pt x="1772411" y="0"/>
                </a:lnTo>
                <a:lnTo>
                  <a:pt x="0" y="0"/>
                </a:lnTo>
                <a:lnTo>
                  <a:pt x="0" y="7543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2494" y="2113915"/>
            <a:ext cx="16217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biểu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  </a:t>
            </a:r>
            <a:r>
              <a:rPr sz="1800" dirty="0">
                <a:latin typeface="Arial"/>
                <a:cs typeface="Arial"/>
              </a:rPr>
              <a:t>trao </a:t>
            </a:r>
            <a:r>
              <a:rPr sz="1800" spc="-5" dirty="0">
                <a:latin typeface="Arial"/>
                <a:cs typeface="Arial"/>
              </a:rPr>
              <a:t>đổi, tương  </a:t>
            </a:r>
            <a:r>
              <a:rPr sz="1800" dirty="0">
                <a:latin typeface="Arial"/>
                <a:cs typeface="Arial"/>
              </a:rPr>
              <a:t>tác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0115" y="2132076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504825" marR="72390" indent="-422275">
              <a:lnSpc>
                <a:spcPts val="2160"/>
              </a:lnSpc>
              <a:spcBef>
                <a:spcPts val="30"/>
              </a:spcBef>
            </a:pPr>
            <a:r>
              <a:rPr sz="1800" spc="-5" dirty="0">
                <a:latin typeface="Arial"/>
                <a:cs typeface="Arial"/>
              </a:rPr>
              <a:t>Sơ đồ biểu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  </a:t>
            </a:r>
            <a:r>
              <a:rPr sz="1800" dirty="0">
                <a:latin typeface="Arial"/>
                <a:cs typeface="Arial"/>
              </a:rPr>
              <a:t>tổ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chức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8743" y="2132076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601980" marR="160655" indent="-429895">
              <a:lnSpc>
                <a:spcPts val="2160"/>
              </a:lnSpc>
              <a:spcBef>
                <a:spcPts val="30"/>
              </a:spcBef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</a:t>
            </a:r>
            <a:r>
              <a:rPr sz="1800" dirty="0">
                <a:latin typeface="Arial"/>
                <a:cs typeface="Arial"/>
              </a:rPr>
              <a:t>vị trí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hệ  thống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9944" y="3642359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511809" marR="73025" indent="-429895">
              <a:lnSpc>
                <a:spcPts val="216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biểu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  </a:t>
            </a:r>
            <a:r>
              <a:rPr sz="1800" dirty="0">
                <a:latin typeface="Arial"/>
                <a:cs typeface="Arial"/>
              </a:rPr>
              <a:t>sự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kiện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0115" y="3642359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18110" marR="72390" indent="-35560">
              <a:lnSpc>
                <a:spcPts val="216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biểu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  </a:t>
            </a:r>
            <a:r>
              <a:rPr sz="1800" spc="-5" dirty="0">
                <a:latin typeface="Arial"/>
                <a:cs typeface="Arial"/>
              </a:rPr>
              <a:t>dòng công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việc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8743" y="3642359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01980" marR="128270" indent="-462280">
              <a:lnSpc>
                <a:spcPts val="216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xử lý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hệ  thống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0115" y="5152644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115"/>
              </a:lnSpc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</a:t>
            </a:r>
            <a:r>
              <a:rPr sz="1800" spc="-10" dirty="0">
                <a:latin typeface="Arial"/>
                <a:cs typeface="Arial"/>
              </a:rPr>
              <a:t>biểu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đối tượng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38743" y="5152644"/>
            <a:ext cx="177292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ts val="2115"/>
              </a:lnSpc>
            </a:pPr>
            <a:r>
              <a:rPr sz="1800" dirty="0">
                <a:latin typeface="Arial"/>
                <a:cs typeface="Arial"/>
              </a:rPr>
              <a:t>Sơ </a:t>
            </a:r>
            <a:r>
              <a:rPr sz="1800" spc="-5" dirty="0">
                <a:latin typeface="Arial"/>
                <a:cs typeface="Arial"/>
              </a:rPr>
              <a:t>đồ </a:t>
            </a:r>
            <a:r>
              <a:rPr sz="1800" spc="-10" dirty="0">
                <a:latin typeface="Arial"/>
                <a:cs typeface="Arial"/>
              </a:rPr>
              <a:t>biểu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diễn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mục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đích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8050" y="2264486"/>
            <a:ext cx="610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99"/>
                </a:solidFill>
                <a:latin typeface="Arial"/>
                <a:cs typeface="Arial"/>
              </a:rPr>
              <a:t>Who?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7236" y="2264486"/>
            <a:ext cx="812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99"/>
                </a:solidFill>
                <a:latin typeface="Arial"/>
                <a:cs typeface="Arial"/>
              </a:rPr>
              <a:t>Wh</a:t>
            </a:r>
            <a:r>
              <a:rPr sz="1800" spc="-10" dirty="0">
                <a:solidFill>
                  <a:srgbClr val="CC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CC0099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CC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CC0099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5565" y="3624198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CC0099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he</a:t>
            </a:r>
            <a:r>
              <a:rPr sz="1800" spc="-15" dirty="0">
                <a:solidFill>
                  <a:srgbClr val="CC0099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0002" y="4530344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What?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66965" y="3624198"/>
            <a:ext cx="59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CC0099"/>
                </a:solidFill>
                <a:latin typeface="Arial"/>
                <a:cs typeface="Arial"/>
              </a:rPr>
              <a:t>o</a:t>
            </a:r>
            <a:r>
              <a:rPr sz="1800" spc="-45" dirty="0">
                <a:solidFill>
                  <a:srgbClr val="CC0099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2292" y="4530344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99"/>
                </a:solidFill>
                <a:latin typeface="Arial"/>
                <a:cs typeface="Arial"/>
              </a:rPr>
              <a:t>Wh</a:t>
            </a:r>
            <a:r>
              <a:rPr sz="1800" spc="-25" dirty="0">
                <a:solidFill>
                  <a:srgbClr val="CC009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CC0099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20111" y="1962911"/>
            <a:ext cx="7772400" cy="4114800"/>
            <a:chOff x="2420111" y="1962911"/>
            <a:chExt cx="7772400" cy="4114800"/>
          </a:xfrm>
        </p:grpSpPr>
        <p:sp>
          <p:nvSpPr>
            <p:cNvPr id="19" name="object 19"/>
            <p:cNvSpPr/>
            <p:nvPr/>
          </p:nvSpPr>
          <p:spPr>
            <a:xfrm>
              <a:off x="2439161" y="1981961"/>
              <a:ext cx="7734300" cy="4076700"/>
            </a:xfrm>
            <a:custGeom>
              <a:avLst/>
              <a:gdLst/>
              <a:ahLst/>
              <a:cxnLst/>
              <a:rect l="l" t="t" r="r" b="b"/>
              <a:pathLst>
                <a:path w="7734300" h="4076700">
                  <a:moveTo>
                    <a:pt x="0" y="4076700"/>
                  </a:moveTo>
                  <a:lnTo>
                    <a:pt x="7734300" y="4076700"/>
                  </a:lnTo>
                  <a:lnTo>
                    <a:pt x="7734300" y="0"/>
                  </a:lnTo>
                  <a:lnTo>
                    <a:pt x="0" y="0"/>
                  </a:lnTo>
                  <a:lnTo>
                    <a:pt x="0" y="4076700"/>
                  </a:lnTo>
                  <a:close/>
                </a:path>
              </a:pathLst>
            </a:custGeom>
            <a:ln w="38100">
              <a:solidFill>
                <a:srgbClr val="95959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3919" y="2433827"/>
              <a:ext cx="645160" cy="304800"/>
            </a:xfrm>
            <a:custGeom>
              <a:avLst/>
              <a:gdLst/>
              <a:ahLst/>
              <a:cxnLst/>
              <a:rect l="l" t="t" r="r" b="b"/>
              <a:pathLst>
                <a:path w="645160" h="304800">
                  <a:moveTo>
                    <a:pt x="492251" y="0"/>
                  </a:moveTo>
                  <a:lnTo>
                    <a:pt x="492251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492251" y="228600"/>
                  </a:lnTo>
                  <a:lnTo>
                    <a:pt x="492251" y="304800"/>
                  </a:lnTo>
                  <a:lnTo>
                    <a:pt x="644651" y="152400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93919" y="2433827"/>
              <a:ext cx="645160" cy="304800"/>
            </a:xfrm>
            <a:custGeom>
              <a:avLst/>
              <a:gdLst/>
              <a:ahLst/>
              <a:cxnLst/>
              <a:rect l="l" t="t" r="r" b="b"/>
              <a:pathLst>
                <a:path w="645160" h="304800">
                  <a:moveTo>
                    <a:pt x="0" y="76200"/>
                  </a:moveTo>
                  <a:lnTo>
                    <a:pt x="492251" y="76200"/>
                  </a:lnTo>
                  <a:lnTo>
                    <a:pt x="492251" y="0"/>
                  </a:lnTo>
                  <a:lnTo>
                    <a:pt x="644651" y="152400"/>
                  </a:lnTo>
                  <a:lnTo>
                    <a:pt x="492251" y="304800"/>
                  </a:lnTo>
                  <a:lnTo>
                    <a:pt x="492251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34071" y="2433827"/>
              <a:ext cx="645160" cy="304800"/>
            </a:xfrm>
            <a:custGeom>
              <a:avLst/>
              <a:gdLst/>
              <a:ahLst/>
              <a:cxnLst/>
              <a:rect l="l" t="t" r="r" b="b"/>
              <a:pathLst>
                <a:path w="645159" h="304800">
                  <a:moveTo>
                    <a:pt x="492251" y="0"/>
                  </a:moveTo>
                  <a:lnTo>
                    <a:pt x="492251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492251" y="228600"/>
                  </a:lnTo>
                  <a:lnTo>
                    <a:pt x="492251" y="304800"/>
                  </a:lnTo>
                  <a:lnTo>
                    <a:pt x="644651" y="152400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4071" y="2433827"/>
              <a:ext cx="645160" cy="304800"/>
            </a:xfrm>
            <a:custGeom>
              <a:avLst/>
              <a:gdLst/>
              <a:ahLst/>
              <a:cxnLst/>
              <a:rect l="l" t="t" r="r" b="b"/>
              <a:pathLst>
                <a:path w="645159" h="304800">
                  <a:moveTo>
                    <a:pt x="0" y="76200"/>
                  </a:moveTo>
                  <a:lnTo>
                    <a:pt x="492251" y="76200"/>
                  </a:lnTo>
                  <a:lnTo>
                    <a:pt x="492251" y="0"/>
                  </a:lnTo>
                  <a:lnTo>
                    <a:pt x="644651" y="152400"/>
                  </a:lnTo>
                  <a:lnTo>
                    <a:pt x="492251" y="304800"/>
                  </a:lnTo>
                  <a:lnTo>
                    <a:pt x="492251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93919" y="3793235"/>
              <a:ext cx="645160" cy="303530"/>
            </a:xfrm>
            <a:custGeom>
              <a:avLst/>
              <a:gdLst/>
              <a:ahLst/>
              <a:cxnLst/>
              <a:rect l="l" t="t" r="r" b="b"/>
              <a:pathLst>
                <a:path w="645160" h="303529">
                  <a:moveTo>
                    <a:pt x="493013" y="0"/>
                  </a:moveTo>
                  <a:lnTo>
                    <a:pt x="493013" y="75818"/>
                  </a:lnTo>
                  <a:lnTo>
                    <a:pt x="0" y="75818"/>
                  </a:lnTo>
                  <a:lnTo>
                    <a:pt x="0" y="227456"/>
                  </a:lnTo>
                  <a:lnTo>
                    <a:pt x="493013" y="227456"/>
                  </a:lnTo>
                  <a:lnTo>
                    <a:pt x="493013" y="303275"/>
                  </a:lnTo>
                  <a:lnTo>
                    <a:pt x="644651" y="151637"/>
                  </a:lnTo>
                  <a:lnTo>
                    <a:pt x="493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3919" y="3793235"/>
              <a:ext cx="645160" cy="303530"/>
            </a:xfrm>
            <a:custGeom>
              <a:avLst/>
              <a:gdLst/>
              <a:ahLst/>
              <a:cxnLst/>
              <a:rect l="l" t="t" r="r" b="b"/>
              <a:pathLst>
                <a:path w="645160" h="303529">
                  <a:moveTo>
                    <a:pt x="0" y="75818"/>
                  </a:moveTo>
                  <a:lnTo>
                    <a:pt x="493013" y="75818"/>
                  </a:lnTo>
                  <a:lnTo>
                    <a:pt x="493013" y="0"/>
                  </a:lnTo>
                  <a:lnTo>
                    <a:pt x="644651" y="151637"/>
                  </a:lnTo>
                  <a:lnTo>
                    <a:pt x="493013" y="303275"/>
                  </a:lnTo>
                  <a:lnTo>
                    <a:pt x="493013" y="227456"/>
                  </a:lnTo>
                  <a:lnTo>
                    <a:pt x="0" y="227456"/>
                  </a:lnTo>
                  <a:lnTo>
                    <a:pt x="0" y="7581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34071" y="3793235"/>
              <a:ext cx="645160" cy="303530"/>
            </a:xfrm>
            <a:custGeom>
              <a:avLst/>
              <a:gdLst/>
              <a:ahLst/>
              <a:cxnLst/>
              <a:rect l="l" t="t" r="r" b="b"/>
              <a:pathLst>
                <a:path w="645159" h="303529">
                  <a:moveTo>
                    <a:pt x="493013" y="0"/>
                  </a:moveTo>
                  <a:lnTo>
                    <a:pt x="493013" y="75818"/>
                  </a:lnTo>
                  <a:lnTo>
                    <a:pt x="0" y="75818"/>
                  </a:lnTo>
                  <a:lnTo>
                    <a:pt x="0" y="227456"/>
                  </a:lnTo>
                  <a:lnTo>
                    <a:pt x="493013" y="227456"/>
                  </a:lnTo>
                  <a:lnTo>
                    <a:pt x="493013" y="303275"/>
                  </a:lnTo>
                  <a:lnTo>
                    <a:pt x="644651" y="151637"/>
                  </a:lnTo>
                  <a:lnTo>
                    <a:pt x="493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34071" y="3793235"/>
              <a:ext cx="645160" cy="303530"/>
            </a:xfrm>
            <a:custGeom>
              <a:avLst/>
              <a:gdLst/>
              <a:ahLst/>
              <a:cxnLst/>
              <a:rect l="l" t="t" r="r" b="b"/>
              <a:pathLst>
                <a:path w="645159" h="303529">
                  <a:moveTo>
                    <a:pt x="0" y="75818"/>
                  </a:moveTo>
                  <a:lnTo>
                    <a:pt x="493013" y="75818"/>
                  </a:lnTo>
                  <a:lnTo>
                    <a:pt x="493013" y="0"/>
                  </a:lnTo>
                  <a:lnTo>
                    <a:pt x="644651" y="151637"/>
                  </a:lnTo>
                  <a:lnTo>
                    <a:pt x="493013" y="303275"/>
                  </a:lnTo>
                  <a:lnTo>
                    <a:pt x="493013" y="227456"/>
                  </a:lnTo>
                  <a:lnTo>
                    <a:pt x="0" y="227456"/>
                  </a:lnTo>
                  <a:lnTo>
                    <a:pt x="0" y="7581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06311" y="3038855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241172" y="0"/>
                  </a:moveTo>
                  <a:lnTo>
                    <a:pt x="80390" y="0"/>
                  </a:lnTo>
                  <a:lnTo>
                    <a:pt x="80390" y="331978"/>
                  </a:lnTo>
                  <a:lnTo>
                    <a:pt x="0" y="331978"/>
                  </a:lnTo>
                  <a:lnTo>
                    <a:pt x="160782" y="452628"/>
                  </a:lnTo>
                  <a:lnTo>
                    <a:pt x="321563" y="331978"/>
                  </a:lnTo>
                  <a:lnTo>
                    <a:pt x="241172" y="331978"/>
                  </a:lnTo>
                  <a:lnTo>
                    <a:pt x="241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06311" y="3038855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0" y="331978"/>
                  </a:moveTo>
                  <a:lnTo>
                    <a:pt x="80390" y="331978"/>
                  </a:lnTo>
                  <a:lnTo>
                    <a:pt x="80390" y="0"/>
                  </a:lnTo>
                  <a:lnTo>
                    <a:pt x="241172" y="0"/>
                  </a:lnTo>
                  <a:lnTo>
                    <a:pt x="241172" y="331978"/>
                  </a:lnTo>
                  <a:lnTo>
                    <a:pt x="321563" y="331978"/>
                  </a:lnTo>
                  <a:lnTo>
                    <a:pt x="160782" y="452628"/>
                  </a:lnTo>
                  <a:lnTo>
                    <a:pt x="0" y="33197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06311" y="4547616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241172" y="0"/>
                  </a:moveTo>
                  <a:lnTo>
                    <a:pt x="80390" y="0"/>
                  </a:lnTo>
                  <a:lnTo>
                    <a:pt x="80390" y="331977"/>
                  </a:lnTo>
                  <a:lnTo>
                    <a:pt x="0" y="331977"/>
                  </a:lnTo>
                  <a:lnTo>
                    <a:pt x="160782" y="452627"/>
                  </a:lnTo>
                  <a:lnTo>
                    <a:pt x="321563" y="331977"/>
                  </a:lnTo>
                  <a:lnTo>
                    <a:pt x="241172" y="331977"/>
                  </a:lnTo>
                  <a:lnTo>
                    <a:pt x="241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06311" y="4547616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0" y="331977"/>
                  </a:moveTo>
                  <a:lnTo>
                    <a:pt x="80390" y="331977"/>
                  </a:lnTo>
                  <a:lnTo>
                    <a:pt x="80390" y="0"/>
                  </a:lnTo>
                  <a:lnTo>
                    <a:pt x="241172" y="0"/>
                  </a:lnTo>
                  <a:lnTo>
                    <a:pt x="241172" y="331977"/>
                  </a:lnTo>
                  <a:lnTo>
                    <a:pt x="321563" y="331977"/>
                  </a:lnTo>
                  <a:lnTo>
                    <a:pt x="160782" y="452627"/>
                  </a:lnTo>
                  <a:lnTo>
                    <a:pt x="0" y="3319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44940" y="4547616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241173" y="0"/>
                  </a:moveTo>
                  <a:lnTo>
                    <a:pt x="80390" y="0"/>
                  </a:lnTo>
                  <a:lnTo>
                    <a:pt x="80390" y="331977"/>
                  </a:lnTo>
                  <a:lnTo>
                    <a:pt x="0" y="331977"/>
                  </a:lnTo>
                  <a:lnTo>
                    <a:pt x="160781" y="452627"/>
                  </a:lnTo>
                  <a:lnTo>
                    <a:pt x="321563" y="331977"/>
                  </a:lnTo>
                  <a:lnTo>
                    <a:pt x="241173" y="331977"/>
                  </a:lnTo>
                  <a:lnTo>
                    <a:pt x="241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44940" y="4547616"/>
              <a:ext cx="321945" cy="452755"/>
            </a:xfrm>
            <a:custGeom>
              <a:avLst/>
              <a:gdLst/>
              <a:ahLst/>
              <a:cxnLst/>
              <a:rect l="l" t="t" r="r" b="b"/>
              <a:pathLst>
                <a:path w="321945" h="452754">
                  <a:moveTo>
                    <a:pt x="0" y="331977"/>
                  </a:moveTo>
                  <a:lnTo>
                    <a:pt x="80390" y="331977"/>
                  </a:lnTo>
                  <a:lnTo>
                    <a:pt x="80390" y="0"/>
                  </a:lnTo>
                  <a:lnTo>
                    <a:pt x="241173" y="0"/>
                  </a:lnTo>
                  <a:lnTo>
                    <a:pt x="241173" y="331977"/>
                  </a:lnTo>
                  <a:lnTo>
                    <a:pt x="321563" y="331977"/>
                  </a:lnTo>
                  <a:lnTo>
                    <a:pt x="160781" y="452627"/>
                  </a:lnTo>
                  <a:lnTo>
                    <a:pt x="0" y="3319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714" y="6202781"/>
            <a:ext cx="332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Mô hình hóa </a:t>
            </a:r>
            <a:r>
              <a:rPr sz="1800" spc="-10" dirty="0">
                <a:latin typeface="Arial"/>
                <a:cs typeface="Arial"/>
              </a:rPr>
              <a:t>hoạt động </a:t>
            </a:r>
            <a:r>
              <a:rPr sz="1800" spc="-5" dirty="0">
                <a:latin typeface="Arial"/>
                <a:cs typeface="Arial"/>
              </a:rPr>
              <a:t>hệ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thống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4988" y="919714"/>
            <a:ext cx="7910195" cy="8026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595"/>
              </a:spcBef>
            </a:pP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3.1.3. Các công cụ trong xây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600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Biểu đồ phân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cấp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chức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năng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(Functional Hierachical Decomposition</a:t>
            </a:r>
            <a:r>
              <a:rPr sz="1800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Diagram)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5843" y="1905000"/>
            <a:ext cx="4296155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03089"/>
            <a:ext cx="80760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6083" y="985485"/>
            <a:ext cx="9730740" cy="462407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930"/>
              </a:spcBef>
              <a:buSzPct val="69230"/>
              <a:buFont typeface="Wingdings"/>
              <a:buChar char=""/>
              <a:tabLst>
                <a:tab pos="270510" algn="l"/>
              </a:tabLst>
            </a:pP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Biểu đồ phân cấp chức năng (FHD-Function Hierarchy</a:t>
            </a:r>
            <a:r>
              <a:rPr sz="2600" spc="-6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Diagram)</a:t>
            </a:r>
            <a:endParaRPr sz="2600">
              <a:latin typeface="Arial"/>
              <a:cs typeface="Arial"/>
            </a:endParaRPr>
          </a:p>
          <a:p>
            <a:pPr marL="264160" algn="just">
              <a:lnSpc>
                <a:spcPct val="100000"/>
              </a:lnSpc>
              <a:spcBef>
                <a:spcPts val="1685"/>
              </a:spcBef>
            </a:pPr>
            <a:r>
              <a:rPr sz="2400" spc="-5" dirty="0">
                <a:latin typeface="Arial"/>
                <a:cs typeface="Arial"/>
              </a:rPr>
              <a:t>Là công </a:t>
            </a:r>
            <a:r>
              <a:rPr sz="2400" dirty="0">
                <a:latin typeface="Arial"/>
                <a:cs typeface="Arial"/>
              </a:rPr>
              <a:t>cụ </a:t>
            </a:r>
            <a:r>
              <a:rPr sz="2400" spc="-5" dirty="0">
                <a:latin typeface="Arial"/>
                <a:cs typeface="Arial"/>
              </a:rPr>
              <a:t>để mô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1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nghiệp </a:t>
            </a:r>
            <a:r>
              <a:rPr sz="2400" dirty="0">
                <a:latin typeface="Arial"/>
                <a:cs typeface="Arial"/>
              </a:rPr>
              <a:t>vụ</a:t>
            </a:r>
            <a:r>
              <a:rPr sz="2400" spc="5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qua</a:t>
            </a:r>
            <a:endParaRPr sz="2400">
              <a:latin typeface="Arial"/>
              <a:cs typeface="Arial"/>
            </a:endParaRPr>
          </a:p>
          <a:p>
            <a:pPr marL="264160" algn="just">
              <a:lnSpc>
                <a:spcPct val="100000"/>
              </a:lnSpc>
              <a:spcBef>
                <a:spcPts val="140"/>
              </a:spcBef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phân rã có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thứ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bậc các chức năng</a:t>
            </a:r>
            <a:endParaRPr sz="2400">
              <a:latin typeface="Arial"/>
              <a:cs typeface="Arial"/>
            </a:endParaRPr>
          </a:p>
          <a:p>
            <a:pPr marL="721995" marR="3101975" lvl="1" indent="-342900" algn="just">
              <a:lnSpc>
                <a:spcPct val="105000"/>
              </a:lnSpc>
              <a:spcBef>
                <a:spcPts val="1405"/>
              </a:spcBef>
              <a:buChar char="•"/>
              <a:tabLst>
                <a:tab pos="721995" algn="l"/>
              </a:tabLst>
            </a:pPr>
            <a:r>
              <a:rPr sz="2400" spc="-5" dirty="0">
                <a:latin typeface="Arial"/>
                <a:cs typeface="Arial"/>
              </a:rPr>
              <a:t>Cho phép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phân rã dần </a:t>
            </a:r>
            <a:r>
              <a:rPr sz="2400" dirty="0">
                <a:latin typeface="Arial"/>
                <a:cs typeface="Arial"/>
              </a:rPr>
              <a:t>các chức năng  mức </a:t>
            </a:r>
            <a:r>
              <a:rPr sz="2400" spc="-5" dirty="0">
                <a:latin typeface="Arial"/>
                <a:cs typeface="Arial"/>
              </a:rPr>
              <a:t>cao thành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chi tiết </a:t>
            </a:r>
            <a:r>
              <a:rPr sz="2400" spc="-5" dirty="0">
                <a:latin typeface="Arial"/>
                <a:cs typeface="Arial"/>
              </a:rPr>
              <a:t>nhỏ hơn  và </a:t>
            </a:r>
            <a:r>
              <a:rPr sz="2400" dirty="0">
                <a:latin typeface="Arial"/>
                <a:cs typeface="Arial"/>
              </a:rPr>
              <a:t>kết </a:t>
            </a:r>
            <a:r>
              <a:rPr sz="2400" spc="-5" dirty="0">
                <a:latin typeface="Arial"/>
                <a:cs typeface="Arial"/>
              </a:rPr>
              <a:t>quả </a:t>
            </a:r>
            <a:r>
              <a:rPr sz="2400" dirty="0">
                <a:latin typeface="Arial"/>
                <a:cs typeface="Arial"/>
              </a:rPr>
              <a:t>cuối </a:t>
            </a:r>
            <a:r>
              <a:rPr sz="2400" spc="-5" dirty="0">
                <a:latin typeface="Arial"/>
                <a:cs typeface="Arial"/>
              </a:rPr>
              <a:t>cùng </a:t>
            </a:r>
            <a:r>
              <a:rPr sz="2400" dirty="0">
                <a:latin typeface="Arial"/>
                <a:cs typeface="Arial"/>
              </a:rPr>
              <a:t>thu </a:t>
            </a:r>
            <a:r>
              <a:rPr sz="2400" spc="-5" dirty="0">
                <a:latin typeface="Arial"/>
                <a:cs typeface="Arial"/>
              </a:rPr>
              <a:t>được một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cây 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chức năng.</a:t>
            </a:r>
            <a:endParaRPr sz="2400">
              <a:latin typeface="Arial"/>
              <a:cs typeface="Arial"/>
            </a:endParaRPr>
          </a:p>
          <a:p>
            <a:pPr marL="721995" marR="3105150" lvl="1" indent="-342900" algn="just">
              <a:lnSpc>
                <a:spcPct val="105000"/>
              </a:lnSpc>
              <a:spcBef>
                <a:spcPts val="1095"/>
              </a:spcBef>
              <a:buChar char="•"/>
              <a:tabLst>
                <a:tab pos="721995" algn="l"/>
              </a:tabLst>
            </a:pPr>
            <a:r>
              <a:rPr sz="2400" spc="-5" dirty="0">
                <a:latin typeface="Arial"/>
                <a:cs typeface="Arial"/>
              </a:rPr>
              <a:t>Cây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này xác định </a:t>
            </a:r>
            <a:r>
              <a:rPr sz="2400" dirty="0">
                <a:latin typeface="Arial"/>
                <a:cs typeface="Arial"/>
              </a:rPr>
              <a:t>một cách </a:t>
            </a:r>
            <a:r>
              <a:rPr sz="2400" spc="-10" dirty="0">
                <a:latin typeface="Arial"/>
                <a:cs typeface="Arial"/>
              </a:rPr>
              <a:t>rõ  </a:t>
            </a:r>
            <a:r>
              <a:rPr sz="2400" spc="-5" dirty="0">
                <a:latin typeface="Arial"/>
                <a:cs typeface="Arial"/>
              </a:rPr>
              <a:t>ràng, dễ hiểu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công </a:t>
            </a:r>
            <a:r>
              <a:rPr sz="2400" b="1" spc="-10" dirty="0">
                <a:solidFill>
                  <a:srgbClr val="001F5F"/>
                </a:solidFill>
                <a:latin typeface="Arial"/>
                <a:cs typeface="Arial"/>
              </a:rPr>
              <a:t>việc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cần làm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hệ  thống.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242027"/>
            <a:ext cx="8079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1084" y="926403"/>
            <a:ext cx="10265410" cy="506984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75"/>
              </a:spcBef>
              <a:buSzPct val="64285"/>
              <a:buFont typeface="Wingdings"/>
              <a:buChar char=""/>
              <a:tabLst>
                <a:tab pos="27051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Đặc điểm và mục đích của</a:t>
            </a:r>
            <a:r>
              <a:rPr sz="2800" spc="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FHD</a:t>
            </a:r>
            <a:endParaRPr sz="2800">
              <a:latin typeface="Arial"/>
              <a:cs typeface="Arial"/>
            </a:endParaRPr>
          </a:p>
          <a:p>
            <a:pPr marL="360045" lvl="1" indent="-287655">
              <a:lnSpc>
                <a:spcPct val="100000"/>
              </a:lnSpc>
              <a:spcBef>
                <a:spcPts val="1270"/>
              </a:spcBef>
              <a:buChar char="•"/>
              <a:tabLst>
                <a:tab pos="360045" algn="l"/>
                <a:tab pos="3606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Đặc điểm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605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Cung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cấp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một cách nhìn khái quát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về chức</a:t>
            </a:r>
            <a:r>
              <a:rPr sz="24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Dễ thành</a:t>
            </a:r>
            <a:r>
              <a:rPr sz="24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lập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Có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tính chất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tĩnh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Thiếu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vắng sự trao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đổi thông tin giữa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các chức</a:t>
            </a:r>
            <a:r>
              <a:rPr sz="24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endParaRPr sz="2400">
              <a:latin typeface="Arial"/>
              <a:cs typeface="Arial"/>
            </a:endParaRPr>
          </a:p>
          <a:p>
            <a:pPr marL="360045" lvl="1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360045" algn="l"/>
                <a:tab pos="36068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Mục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đích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Xác định phạm vi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của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hệ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thống cần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phân</a:t>
            </a:r>
            <a:r>
              <a:rPr sz="24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tích</a:t>
            </a:r>
            <a:endParaRPr sz="2400">
              <a:latin typeface="Arial"/>
              <a:cs typeface="Arial"/>
            </a:endParaRPr>
          </a:p>
          <a:p>
            <a:pPr marL="817244" lvl="2" indent="-287655">
              <a:lnSpc>
                <a:spcPct val="100000"/>
              </a:lnSpc>
              <a:spcBef>
                <a:spcPts val="575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Giúp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phát hiện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đ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ược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chức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năng thiếu hoặc trùng</a:t>
            </a:r>
            <a:r>
              <a:rPr sz="240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lặp</a:t>
            </a:r>
            <a:endParaRPr sz="2400">
              <a:latin typeface="Arial"/>
              <a:cs typeface="Arial"/>
            </a:endParaRPr>
          </a:p>
          <a:p>
            <a:pPr marL="817244" marR="5080" lvl="2" indent="-287020">
              <a:lnSpc>
                <a:spcPct val="100000"/>
              </a:lnSpc>
              <a:spcBef>
                <a:spcPts val="630"/>
              </a:spcBef>
              <a:buChar char="•"/>
              <a:tabLst>
                <a:tab pos="817244" algn="l"/>
                <a:tab pos="81788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Thuận lợi khi hợp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tác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giữa phân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tích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viên và người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sử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dụng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quá 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phát triển hệ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 thống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1" y="214342"/>
            <a:ext cx="78506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176" y="966876"/>
            <a:ext cx="10276840" cy="314642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89560" indent="-258445">
              <a:lnSpc>
                <a:spcPct val="100000"/>
              </a:lnSpc>
              <a:spcBef>
                <a:spcPts val="1415"/>
              </a:spcBef>
              <a:buSzPct val="64285"/>
              <a:buFont typeface="Wingdings"/>
              <a:buChar char=""/>
              <a:tabLst>
                <a:tab pos="290195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ký pháp sử</a:t>
            </a:r>
            <a:r>
              <a:rPr sz="2800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dụng</a:t>
            </a:r>
            <a:endParaRPr sz="2800">
              <a:latin typeface="Arial"/>
              <a:cs typeface="Arial"/>
            </a:endParaRPr>
          </a:p>
          <a:p>
            <a:pPr marL="469900" marR="201930" indent="-457200">
              <a:lnSpc>
                <a:spcPts val="3130"/>
              </a:lnSpc>
              <a:spcBef>
                <a:spcPts val="1614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Arial"/>
                <a:cs typeface="Arial"/>
              </a:rPr>
              <a:t>Chức </a:t>
            </a:r>
            <a:r>
              <a:rPr sz="2800" b="1" spc="-5" dirty="0">
                <a:latin typeface="Arial"/>
                <a:cs typeface="Arial"/>
              </a:rPr>
              <a:t>năng </a:t>
            </a:r>
            <a:r>
              <a:rPr sz="2800" spc="-5" dirty="0">
                <a:latin typeface="Arial"/>
                <a:cs typeface="Arial"/>
              </a:rPr>
              <a:t>là </a:t>
            </a:r>
            <a:r>
              <a:rPr sz="2800" dirty="0">
                <a:latin typeface="Arial"/>
                <a:cs typeface="Arial"/>
              </a:rPr>
              <a:t>công </a:t>
            </a:r>
            <a:r>
              <a:rPr sz="2800" spc="-5" dirty="0">
                <a:latin typeface="Arial"/>
                <a:cs typeface="Arial"/>
              </a:rPr>
              <a:t>việc tổ chức </a:t>
            </a:r>
            <a:r>
              <a:rPr sz="2800" dirty="0">
                <a:latin typeface="Arial"/>
                <a:cs typeface="Arial"/>
              </a:rPr>
              <a:t>cần làm và </a:t>
            </a:r>
            <a:r>
              <a:rPr sz="2800" spc="-5" dirty="0">
                <a:latin typeface="Arial"/>
                <a:cs typeface="Arial"/>
              </a:rPr>
              <a:t>được </a:t>
            </a:r>
            <a:r>
              <a:rPr sz="2800" dirty="0">
                <a:latin typeface="Arial"/>
                <a:cs typeface="Arial"/>
              </a:rPr>
              <a:t>phân theo  </a:t>
            </a:r>
            <a:r>
              <a:rPr sz="2800" spc="-5" dirty="0">
                <a:latin typeface="Arial"/>
                <a:cs typeface="Arial"/>
              </a:rPr>
              <a:t>nhiều mức từ </a:t>
            </a:r>
            <a:r>
              <a:rPr sz="2800" dirty="0">
                <a:latin typeface="Arial"/>
                <a:cs typeface="Arial"/>
              </a:rPr>
              <a:t>tổng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dirty="0">
                <a:latin typeface="Arial"/>
                <a:cs typeface="Arial"/>
              </a:rPr>
              <a:t>đến chi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tiết.</a:t>
            </a:r>
            <a:endParaRPr sz="2800">
              <a:latin typeface="Arial"/>
              <a:cs typeface="Arial"/>
            </a:endParaRPr>
          </a:p>
          <a:p>
            <a:pPr marL="870585" lvl="1" indent="-457834">
              <a:lnSpc>
                <a:spcPct val="100000"/>
              </a:lnSpc>
              <a:spcBef>
                <a:spcPts val="1140"/>
              </a:spcBef>
              <a:buChar char="•"/>
              <a:tabLst>
                <a:tab pos="870585" algn="l"/>
                <a:tab pos="871219" algn="l"/>
              </a:tabLst>
            </a:pPr>
            <a:r>
              <a:rPr sz="2400" spc="-5" dirty="0">
                <a:latin typeface="Arial"/>
                <a:cs typeface="Arial"/>
              </a:rPr>
              <a:t>Tên </a:t>
            </a:r>
            <a:r>
              <a:rPr sz="2400" dirty="0">
                <a:latin typeface="Arial"/>
                <a:cs typeface="Arial"/>
              </a:rPr>
              <a:t>của chức </a:t>
            </a:r>
            <a:r>
              <a:rPr sz="2400" spc="-5" dirty="0">
                <a:latin typeface="Arial"/>
                <a:cs typeface="Arial"/>
              </a:rPr>
              <a:t>năng là một </a:t>
            </a:r>
            <a:r>
              <a:rPr sz="2400" dirty="0">
                <a:latin typeface="Arial"/>
                <a:cs typeface="Arial"/>
              </a:rPr>
              <a:t>mệnh </a:t>
            </a:r>
            <a:r>
              <a:rPr sz="2400" spc="-5" dirty="0">
                <a:latin typeface="Arial"/>
                <a:cs typeface="Arial"/>
              </a:rPr>
              <a:t>đề động </a:t>
            </a:r>
            <a:r>
              <a:rPr sz="2400" dirty="0">
                <a:latin typeface="Arial"/>
                <a:cs typeface="Arial"/>
              </a:rPr>
              <a:t>từ, </a:t>
            </a:r>
            <a:r>
              <a:rPr sz="2400" spc="-5" dirty="0">
                <a:latin typeface="Arial"/>
                <a:cs typeface="Arial"/>
              </a:rPr>
              <a:t>gồm động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và bổ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ngữ.</a:t>
            </a:r>
            <a:endParaRPr sz="2400">
              <a:latin typeface="Arial"/>
              <a:cs typeface="Arial"/>
            </a:endParaRPr>
          </a:p>
          <a:p>
            <a:pPr marL="870585" lvl="1" indent="-457834">
              <a:lnSpc>
                <a:spcPct val="100000"/>
              </a:lnSpc>
              <a:spcBef>
                <a:spcPts val="905"/>
              </a:spcBef>
              <a:buChar char="•"/>
              <a:tabLst>
                <a:tab pos="870585" algn="l"/>
                <a:tab pos="871219" algn="l"/>
              </a:tabLst>
            </a:pPr>
            <a:r>
              <a:rPr sz="2400" spc="-5" dirty="0">
                <a:latin typeface="Arial"/>
                <a:cs typeface="Arial"/>
              </a:rPr>
              <a:t>Ký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hiệu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Arial"/>
                <a:cs typeface="Arial"/>
              </a:rPr>
              <a:t>Quan hệ phân </a:t>
            </a:r>
            <a:r>
              <a:rPr sz="2800" b="1" dirty="0">
                <a:latin typeface="Arial"/>
                <a:cs typeface="Arial"/>
              </a:rPr>
              <a:t>cấp </a:t>
            </a:r>
            <a:r>
              <a:rPr sz="2800" b="1" spc="-10" dirty="0">
                <a:latin typeface="Arial"/>
                <a:cs typeface="Arial"/>
              </a:rPr>
              <a:t>chức </a:t>
            </a:r>
            <a:r>
              <a:rPr sz="2800" b="1" spc="-5" dirty="0">
                <a:latin typeface="Arial"/>
                <a:cs typeface="Arial"/>
              </a:rPr>
              <a:t>năng </a:t>
            </a:r>
            <a:r>
              <a:rPr sz="2800" spc="-5" dirty="0">
                <a:latin typeface="Arial"/>
                <a:cs typeface="Arial"/>
              </a:rPr>
              <a:t>được biểu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diễn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1068" y="4343400"/>
            <a:ext cx="4994148" cy="1476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3195827"/>
            <a:ext cx="17526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1" y="214342"/>
            <a:ext cx="81554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683" y="1134872"/>
            <a:ext cx="3508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95"/>
              </a:spcBef>
              <a:buSzPct val="64285"/>
              <a:buFont typeface="Wingdings"/>
              <a:buChar char=""/>
              <a:tabLst>
                <a:tab pos="27051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Cách thức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xây</a:t>
            </a:r>
            <a:r>
              <a:rPr sz="2800" spc="-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176" y="1582673"/>
            <a:ext cx="4229100" cy="1061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các chức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Phân rã dần </a:t>
            </a:r>
            <a:r>
              <a:rPr sz="2400" dirty="0">
                <a:latin typeface="Arial"/>
                <a:cs typeface="Arial"/>
              </a:rPr>
              <a:t>các chức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1366" y="2178557"/>
            <a:ext cx="1481455" cy="59309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lý</a:t>
            </a:r>
            <a:r>
              <a:rPr sz="14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bán</a:t>
            </a:r>
            <a:r>
              <a:rPr sz="1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3481" y="3362705"/>
            <a:ext cx="1111250" cy="601345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87655" marR="204470" indent="-78105">
              <a:lnSpc>
                <a:spcPts val="1680"/>
              </a:lnSpc>
              <a:spcBef>
                <a:spcPts val="10"/>
              </a:spcBef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QL</a:t>
            </a:r>
            <a:r>
              <a:rPr sz="1400" b="1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Kinh  doanh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9485" y="3362705"/>
            <a:ext cx="1036319" cy="601345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10820" marR="100965" indent="-104139">
              <a:lnSpc>
                <a:spcPts val="1680"/>
              </a:lnSpc>
              <a:spcBef>
                <a:spcPts val="10"/>
              </a:spcBef>
            </a:pPr>
            <a:r>
              <a:rPr sz="1400" spc="-5" dirty="0">
                <a:solidFill>
                  <a:srgbClr val="CC3300"/>
                </a:solidFill>
                <a:latin typeface="Arial"/>
                <a:cs typeface="Arial"/>
              </a:rPr>
              <a:t>Hoạt</a:t>
            </a:r>
            <a:r>
              <a:rPr sz="1400" spc="-9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C3300"/>
                </a:solidFill>
                <a:latin typeface="Arial"/>
                <a:cs typeface="Arial"/>
              </a:rPr>
              <a:t>động  Kế</a:t>
            </a:r>
            <a:r>
              <a:rPr sz="1400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C3300"/>
                </a:solidFill>
                <a:latin typeface="Arial"/>
                <a:cs typeface="Arial"/>
              </a:rPr>
              <a:t>toán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31502" y="3362705"/>
            <a:ext cx="1111250" cy="601345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98145" marR="59690" indent="-329565">
              <a:lnSpc>
                <a:spcPts val="1680"/>
              </a:lnSpc>
              <a:spcBef>
                <a:spcPts val="10"/>
              </a:spcBef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lý</a:t>
            </a:r>
            <a:r>
              <a:rPr sz="1400" b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tồn  kho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7257" y="2771394"/>
            <a:ext cx="3333115" cy="591820"/>
          </a:xfrm>
          <a:custGeom>
            <a:avLst/>
            <a:gdLst/>
            <a:ahLst/>
            <a:cxnLst/>
            <a:rect l="l" t="t" r="r" b="b"/>
            <a:pathLst>
              <a:path w="3333115" h="591820">
                <a:moveTo>
                  <a:pt x="0" y="196595"/>
                </a:moveTo>
                <a:lnTo>
                  <a:pt x="3331464" y="198119"/>
                </a:lnTo>
              </a:path>
              <a:path w="3333115" h="591820">
                <a:moveTo>
                  <a:pt x="0" y="196595"/>
                </a:moveTo>
                <a:lnTo>
                  <a:pt x="0" y="591311"/>
                </a:lnTo>
              </a:path>
              <a:path w="3333115" h="591820">
                <a:moveTo>
                  <a:pt x="1604772" y="0"/>
                </a:moveTo>
                <a:lnTo>
                  <a:pt x="1604772" y="591311"/>
                </a:lnTo>
              </a:path>
              <a:path w="3333115" h="591820">
                <a:moveTo>
                  <a:pt x="3331464" y="196595"/>
                </a:moveTo>
                <a:lnTo>
                  <a:pt x="3332988" y="591311"/>
                </a:lnTo>
              </a:path>
            </a:pathLst>
          </a:custGeom>
          <a:ln w="28956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45473" y="4546853"/>
            <a:ext cx="1109980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06680" marR="99060" indent="121920">
              <a:lnSpc>
                <a:spcPts val="1680"/>
              </a:lnSpc>
              <a:spcBef>
                <a:spcPts val="15"/>
              </a:spcBef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400" b="1" spc="5" dirty="0">
                <a:solidFill>
                  <a:srgbClr val="001F5F"/>
                </a:solidFill>
                <a:latin typeface="Arial"/>
                <a:cs typeface="Arial"/>
              </a:rPr>
              <a:t>lý 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nhập</a:t>
            </a:r>
            <a:r>
              <a:rPr sz="1400" b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8390" y="4546853"/>
            <a:ext cx="864235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49554" marR="97155" indent="-142240">
              <a:lnSpc>
                <a:spcPts val="168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Quản</a:t>
            </a:r>
            <a:r>
              <a:rPr sz="14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lý 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xuất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9385" y="4546853"/>
            <a:ext cx="864235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95275" marR="76200" indent="-207645">
              <a:lnSpc>
                <a:spcPts val="168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Báo</a:t>
            </a:r>
            <a:r>
              <a:rPr sz="14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cáo 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tồn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9373" y="4546853"/>
            <a:ext cx="741045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QL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Bán</a:t>
            </a:r>
            <a:r>
              <a:rPr sz="1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lẻ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3481" y="4546853"/>
            <a:ext cx="988060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84455" marR="78740" indent="81915">
              <a:lnSpc>
                <a:spcPts val="168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400" b="1" spc="5" dirty="0">
                <a:solidFill>
                  <a:srgbClr val="001F5F"/>
                </a:solidFill>
                <a:latin typeface="Arial"/>
                <a:cs typeface="Arial"/>
              </a:rPr>
              <a:t>lý 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đơn</a:t>
            </a:r>
            <a:r>
              <a:rPr sz="14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4478" y="4546853"/>
            <a:ext cx="864235" cy="59182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78740" marR="71120" indent="27305">
              <a:lnSpc>
                <a:spcPts val="168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lý 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công</a:t>
            </a:r>
            <a:r>
              <a:rPr sz="14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nợ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30405" y="1976437"/>
            <a:ext cx="6550659" cy="3362325"/>
            <a:chOff x="5530405" y="1976437"/>
            <a:chExt cx="6550659" cy="3362325"/>
          </a:xfrm>
        </p:grpSpPr>
        <p:sp>
          <p:nvSpPr>
            <p:cNvPr id="17" name="object 17"/>
            <p:cNvSpPr/>
            <p:nvPr/>
          </p:nvSpPr>
          <p:spPr>
            <a:xfrm>
              <a:off x="6029705" y="3955542"/>
              <a:ext cx="5430520" cy="591820"/>
            </a:xfrm>
            <a:custGeom>
              <a:avLst/>
              <a:gdLst/>
              <a:ahLst/>
              <a:cxnLst/>
              <a:rect l="l" t="t" r="r" b="b"/>
              <a:pathLst>
                <a:path w="5430520" h="591820">
                  <a:moveTo>
                    <a:pt x="0" y="393191"/>
                  </a:moveTo>
                  <a:lnTo>
                    <a:pt x="1975103" y="393191"/>
                  </a:lnTo>
                </a:path>
                <a:path w="5430520" h="591820">
                  <a:moveTo>
                    <a:pt x="0" y="393191"/>
                  </a:moveTo>
                  <a:lnTo>
                    <a:pt x="0" y="591311"/>
                  </a:lnTo>
                </a:path>
                <a:path w="5430520" h="591820">
                  <a:moveTo>
                    <a:pt x="1975103" y="393191"/>
                  </a:moveTo>
                  <a:lnTo>
                    <a:pt x="1975103" y="591311"/>
                  </a:lnTo>
                </a:path>
                <a:path w="5430520" h="591820">
                  <a:moveTo>
                    <a:pt x="987551" y="0"/>
                  </a:moveTo>
                  <a:lnTo>
                    <a:pt x="987551" y="591311"/>
                  </a:lnTo>
                </a:path>
                <a:path w="5430520" h="591820">
                  <a:moveTo>
                    <a:pt x="3209544" y="393191"/>
                  </a:moveTo>
                  <a:lnTo>
                    <a:pt x="5430012" y="393191"/>
                  </a:lnTo>
                </a:path>
                <a:path w="5430520" h="591820">
                  <a:moveTo>
                    <a:pt x="3209544" y="393191"/>
                  </a:moveTo>
                  <a:lnTo>
                    <a:pt x="3209544" y="591311"/>
                  </a:lnTo>
                </a:path>
                <a:path w="5430520" h="591820">
                  <a:moveTo>
                    <a:pt x="5430012" y="393191"/>
                  </a:moveTo>
                  <a:lnTo>
                    <a:pt x="5430012" y="591311"/>
                  </a:lnTo>
                </a:path>
                <a:path w="5430520" h="591820">
                  <a:moveTo>
                    <a:pt x="4319016" y="0"/>
                  </a:moveTo>
                  <a:lnTo>
                    <a:pt x="4319016" y="591311"/>
                  </a:lnTo>
                </a:path>
              </a:pathLst>
            </a:custGeom>
            <a:ln w="28956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5167" y="1981200"/>
              <a:ext cx="6541134" cy="3352800"/>
            </a:xfrm>
            <a:custGeom>
              <a:avLst/>
              <a:gdLst/>
              <a:ahLst/>
              <a:cxnLst/>
              <a:rect l="l" t="t" r="r" b="b"/>
              <a:pathLst>
                <a:path w="6541134" h="3352800">
                  <a:moveTo>
                    <a:pt x="0" y="3352800"/>
                  </a:moveTo>
                  <a:lnTo>
                    <a:pt x="6541008" y="3352800"/>
                  </a:lnTo>
                  <a:lnTo>
                    <a:pt x="6541008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512932" y="1245234"/>
            <a:ext cx="115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Chức</a:t>
            </a:r>
            <a:r>
              <a:rPr sz="18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05543" y="1560575"/>
            <a:ext cx="1600200" cy="609600"/>
          </a:xfrm>
          <a:custGeom>
            <a:avLst/>
            <a:gdLst/>
            <a:ahLst/>
            <a:cxnLst/>
            <a:rect l="l" t="t" r="r" b="b"/>
            <a:pathLst>
              <a:path w="1600200" h="609600">
                <a:moveTo>
                  <a:pt x="160020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286235" y="2313559"/>
            <a:ext cx="7219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Quan  hệ</a:t>
            </a:r>
            <a:r>
              <a:rPr sz="18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bao  hàm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91571" y="26670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9906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94829" y="5484977"/>
            <a:ext cx="363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Biểu đồ phân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cấp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chức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r>
              <a:rPr sz="18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(FHD)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8472" y="2951988"/>
            <a:ext cx="4524756" cy="286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242027"/>
            <a:ext cx="81554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1084" y="908984"/>
            <a:ext cx="10038080" cy="484251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710"/>
              </a:spcBef>
              <a:buSzPct val="64285"/>
              <a:buFont typeface="Wingdings"/>
              <a:buChar char=""/>
              <a:tabLst>
                <a:tab pos="27051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Nguyên tắc xây dựng</a:t>
            </a:r>
            <a:r>
              <a:rPr sz="2800" spc="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FHD</a:t>
            </a:r>
            <a:endParaRPr sz="2800">
              <a:latin typeface="Arial"/>
              <a:cs typeface="Arial"/>
            </a:endParaRPr>
          </a:p>
          <a:p>
            <a:pPr marL="415925" lvl="1" indent="-343535">
              <a:lnSpc>
                <a:spcPct val="100000"/>
              </a:lnSpc>
              <a:spcBef>
                <a:spcPts val="1270"/>
              </a:spcBef>
              <a:buChar char="•"/>
              <a:tabLst>
                <a:tab pos="415925" algn="l"/>
                <a:tab pos="41655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Những</a:t>
            </a:r>
            <a:r>
              <a:rPr sz="22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chức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cùng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chung</a:t>
            </a:r>
            <a:r>
              <a:rPr sz="22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lĩnh</a:t>
            </a:r>
            <a:r>
              <a:rPr sz="22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vực,</a:t>
            </a:r>
            <a:r>
              <a:rPr sz="22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được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đặt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chung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trong</a:t>
            </a:r>
            <a:r>
              <a:rPr sz="22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r>
              <a:rPr sz="2200" spc="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chức</a:t>
            </a:r>
            <a:endParaRPr sz="2200">
              <a:latin typeface="Arial"/>
              <a:cs typeface="Arial"/>
            </a:endParaRPr>
          </a:p>
          <a:p>
            <a:pPr marL="415925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năng cha</a:t>
            </a:r>
            <a:endParaRPr sz="2200">
              <a:latin typeface="Arial"/>
              <a:cs typeface="Arial"/>
            </a:endParaRPr>
          </a:p>
          <a:p>
            <a:pPr marL="415925" marR="5080" lvl="1" indent="-342900">
              <a:lnSpc>
                <a:spcPct val="10000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15" dirty="0">
                <a:solidFill>
                  <a:srgbClr val="001F5F"/>
                </a:solidFill>
                <a:latin typeface="Arial"/>
                <a:cs typeface="Arial"/>
              </a:rPr>
              <a:t>Việc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thực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hiện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tất cả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các chức năng ở mức dưới trực tiếp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phải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đảm bảo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thực 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hiện được chức năng mức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trên</a:t>
            </a:r>
            <a:endParaRPr sz="2200">
              <a:latin typeface="Arial"/>
              <a:cs typeface="Arial"/>
            </a:endParaRPr>
          </a:p>
          <a:p>
            <a:pPr marL="415925" lvl="1" indent="-343535">
              <a:lnSpc>
                <a:spcPct val="10000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Chức năng phải được phát biểu rõ ràng, không gây hiểu</a:t>
            </a:r>
            <a:r>
              <a:rPr sz="2200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lầm</a:t>
            </a:r>
            <a:endParaRPr sz="2200">
              <a:latin typeface="Arial"/>
              <a:cs typeface="Arial"/>
            </a:endParaRPr>
          </a:p>
          <a:p>
            <a:pPr marL="415925" marR="5080" lvl="1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415925" algn="l"/>
                <a:tab pos="41655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Một chức năng cấp thấp nhất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chỉ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nên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một nhiệm vụ do một hoặc một vài 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cá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nhân đảm</a:t>
            </a:r>
            <a:r>
              <a:rPr sz="2200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nhiệm.</a:t>
            </a:r>
            <a:endParaRPr sz="2200">
              <a:latin typeface="Arial"/>
              <a:cs typeface="Arial"/>
            </a:endParaRPr>
          </a:p>
          <a:p>
            <a:pPr marL="415925" lvl="1" indent="-343535">
              <a:lnSpc>
                <a:spcPct val="10000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Xây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dựng các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chức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năng không quá nhiều</a:t>
            </a:r>
            <a:r>
              <a:rPr sz="22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mức.</a:t>
            </a:r>
            <a:endParaRPr sz="2200">
              <a:latin typeface="Arial"/>
              <a:cs typeface="Arial"/>
            </a:endParaRPr>
          </a:p>
          <a:p>
            <a:pPr marL="415925" lvl="1" indent="-343535">
              <a:lnSpc>
                <a:spcPct val="10000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Ở mỗi mức, các chức năng cùng mức sắp xếp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trên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cùng một hàng, cùng</a:t>
            </a:r>
            <a:r>
              <a:rPr sz="2200" spc="5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endParaRPr sz="2200">
              <a:latin typeface="Arial"/>
              <a:cs typeface="Arial"/>
            </a:endParaRPr>
          </a:p>
          <a:p>
            <a:pPr marL="415925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dạng</a:t>
            </a:r>
            <a:endParaRPr sz="2200">
              <a:latin typeface="Arial"/>
              <a:cs typeface="Arial"/>
            </a:endParaRPr>
          </a:p>
          <a:p>
            <a:pPr marL="415925" marR="5715" lvl="1" indent="-342900">
              <a:lnSpc>
                <a:spcPct val="100000"/>
              </a:lnSpc>
              <a:buChar char="•"/>
              <a:tabLst>
                <a:tab pos="415925" algn="l"/>
                <a:tab pos="416559" algn="l"/>
              </a:tabLst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Sơ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đồ cần bố trí cân đối, rõ ràng để dễ kiểm tra, theo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dõi, có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thể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trình bày 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trong nhiều</a:t>
            </a:r>
            <a:r>
              <a:rPr sz="22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trang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9244" y="2104644"/>
            <a:ext cx="9587865" cy="3467100"/>
            <a:chOff x="809244" y="2104644"/>
            <a:chExt cx="9587865" cy="3467100"/>
          </a:xfrm>
        </p:grpSpPr>
        <p:sp>
          <p:nvSpPr>
            <p:cNvPr id="3" name="object 3"/>
            <p:cNvSpPr/>
            <p:nvPr/>
          </p:nvSpPr>
          <p:spPr>
            <a:xfrm>
              <a:off x="809244" y="2104644"/>
              <a:ext cx="4181855" cy="3467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63005" y="2137410"/>
              <a:ext cx="4620895" cy="1630680"/>
            </a:xfrm>
            <a:custGeom>
              <a:avLst/>
              <a:gdLst/>
              <a:ahLst/>
              <a:cxnLst/>
              <a:rect l="l" t="t" r="r" b="b"/>
              <a:pathLst>
                <a:path w="4620895" h="1630679">
                  <a:moveTo>
                    <a:pt x="4620768" y="0"/>
                  </a:moveTo>
                  <a:lnTo>
                    <a:pt x="815340" y="0"/>
                  </a:lnTo>
                  <a:lnTo>
                    <a:pt x="0" y="815339"/>
                  </a:lnTo>
                  <a:lnTo>
                    <a:pt x="815340" y="1630679"/>
                  </a:lnTo>
                  <a:lnTo>
                    <a:pt x="4620768" y="1630679"/>
                  </a:lnTo>
                  <a:lnTo>
                    <a:pt x="4620768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3005" y="2137410"/>
              <a:ext cx="4620895" cy="1630680"/>
            </a:xfrm>
            <a:custGeom>
              <a:avLst/>
              <a:gdLst/>
              <a:ahLst/>
              <a:cxnLst/>
              <a:rect l="l" t="t" r="r" b="b"/>
              <a:pathLst>
                <a:path w="4620895" h="1630679">
                  <a:moveTo>
                    <a:pt x="4620768" y="1630679"/>
                  </a:moveTo>
                  <a:lnTo>
                    <a:pt x="815340" y="1630679"/>
                  </a:lnTo>
                  <a:lnTo>
                    <a:pt x="0" y="815339"/>
                  </a:lnTo>
                  <a:lnTo>
                    <a:pt x="815340" y="0"/>
                  </a:lnTo>
                  <a:lnTo>
                    <a:pt x="4620768" y="0"/>
                  </a:lnTo>
                  <a:lnTo>
                    <a:pt x="4620768" y="1630679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29000" y="103089"/>
            <a:ext cx="360705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Mục</a:t>
            </a:r>
            <a:r>
              <a:rPr spc="-100" dirty="0"/>
              <a:t> </a:t>
            </a:r>
            <a:r>
              <a:rPr dirty="0"/>
              <a:t>tiêu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3" y="2457145"/>
            <a:ext cx="3143250" cy="9385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ct val="86200"/>
              </a:lnSpc>
              <a:spcBef>
                <a:spcPts val="459"/>
              </a:spcBef>
            </a:pPr>
            <a:r>
              <a:rPr sz="2200" spc="-5" dirty="0">
                <a:latin typeface="Arial"/>
                <a:cs typeface="Arial"/>
              </a:rPr>
              <a:t>- Quy trình xây dựng một  </a:t>
            </a:r>
            <a:r>
              <a:rPr sz="2200" spc="-55" dirty="0">
                <a:latin typeface="Arial"/>
                <a:cs typeface="Arial"/>
              </a:rPr>
              <a:t>HTTT, </a:t>
            </a:r>
            <a:r>
              <a:rPr sz="2200" spc="-5" dirty="0">
                <a:latin typeface="Arial"/>
                <a:cs typeface="Arial"/>
              </a:rPr>
              <a:t>các phương pháp,  công cụ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dụng,..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34648" y="2124392"/>
            <a:ext cx="5462270" cy="3776979"/>
            <a:chOff x="4934648" y="2124392"/>
            <a:chExt cx="5462270" cy="3776979"/>
          </a:xfrm>
        </p:grpSpPr>
        <p:sp>
          <p:nvSpPr>
            <p:cNvPr id="9" name="object 9"/>
            <p:cNvSpPr/>
            <p:nvPr/>
          </p:nvSpPr>
          <p:spPr>
            <a:xfrm>
              <a:off x="4947665" y="2137409"/>
              <a:ext cx="1632585" cy="1630680"/>
            </a:xfrm>
            <a:custGeom>
              <a:avLst/>
              <a:gdLst/>
              <a:ahLst/>
              <a:cxnLst/>
              <a:rect l="l" t="t" r="r" b="b"/>
              <a:pathLst>
                <a:path w="1632584" h="1630679">
                  <a:moveTo>
                    <a:pt x="816101" y="0"/>
                  </a:moveTo>
                  <a:lnTo>
                    <a:pt x="768149" y="1383"/>
                  </a:lnTo>
                  <a:lnTo>
                    <a:pt x="720926" y="5484"/>
                  </a:lnTo>
                  <a:lnTo>
                    <a:pt x="674510" y="12226"/>
                  </a:lnTo>
                  <a:lnTo>
                    <a:pt x="628976" y="21531"/>
                  </a:lnTo>
                  <a:lnTo>
                    <a:pt x="584402" y="33324"/>
                  </a:lnTo>
                  <a:lnTo>
                    <a:pt x="540863" y="47528"/>
                  </a:lnTo>
                  <a:lnTo>
                    <a:pt x="498437" y="64067"/>
                  </a:lnTo>
                  <a:lnTo>
                    <a:pt x="457199" y="82864"/>
                  </a:lnTo>
                  <a:lnTo>
                    <a:pt x="417228" y="103843"/>
                  </a:lnTo>
                  <a:lnTo>
                    <a:pt x="378598" y="126928"/>
                  </a:lnTo>
                  <a:lnTo>
                    <a:pt x="341387" y="152041"/>
                  </a:lnTo>
                  <a:lnTo>
                    <a:pt x="305670" y="179107"/>
                  </a:lnTo>
                  <a:lnTo>
                    <a:pt x="271526" y="208049"/>
                  </a:lnTo>
                  <a:lnTo>
                    <a:pt x="239029" y="238791"/>
                  </a:lnTo>
                  <a:lnTo>
                    <a:pt x="208258" y="271256"/>
                  </a:lnTo>
                  <a:lnTo>
                    <a:pt x="179287" y="305368"/>
                  </a:lnTo>
                  <a:lnTo>
                    <a:pt x="152195" y="341050"/>
                  </a:lnTo>
                  <a:lnTo>
                    <a:pt x="127056" y="378227"/>
                  </a:lnTo>
                  <a:lnTo>
                    <a:pt x="103949" y="416820"/>
                  </a:lnTo>
                  <a:lnTo>
                    <a:pt x="82949" y="456755"/>
                  </a:lnTo>
                  <a:lnTo>
                    <a:pt x="64133" y="497955"/>
                  </a:lnTo>
                  <a:lnTo>
                    <a:pt x="47577" y="540342"/>
                  </a:lnTo>
                  <a:lnTo>
                    <a:pt x="33358" y="583842"/>
                  </a:lnTo>
                  <a:lnTo>
                    <a:pt x="21553" y="628376"/>
                  </a:lnTo>
                  <a:lnTo>
                    <a:pt x="12238" y="673870"/>
                  </a:lnTo>
                  <a:lnTo>
                    <a:pt x="5490" y="720246"/>
                  </a:lnTo>
                  <a:lnTo>
                    <a:pt x="1385" y="767428"/>
                  </a:lnTo>
                  <a:lnTo>
                    <a:pt x="0" y="815339"/>
                  </a:lnTo>
                  <a:lnTo>
                    <a:pt x="1385" y="863251"/>
                  </a:lnTo>
                  <a:lnTo>
                    <a:pt x="5490" y="910433"/>
                  </a:lnTo>
                  <a:lnTo>
                    <a:pt x="12238" y="956809"/>
                  </a:lnTo>
                  <a:lnTo>
                    <a:pt x="21553" y="1002303"/>
                  </a:lnTo>
                  <a:lnTo>
                    <a:pt x="33358" y="1046837"/>
                  </a:lnTo>
                  <a:lnTo>
                    <a:pt x="47577" y="1090337"/>
                  </a:lnTo>
                  <a:lnTo>
                    <a:pt x="64133" y="1132724"/>
                  </a:lnTo>
                  <a:lnTo>
                    <a:pt x="82949" y="1173924"/>
                  </a:lnTo>
                  <a:lnTo>
                    <a:pt x="103949" y="1213859"/>
                  </a:lnTo>
                  <a:lnTo>
                    <a:pt x="127056" y="1252452"/>
                  </a:lnTo>
                  <a:lnTo>
                    <a:pt x="152195" y="1289629"/>
                  </a:lnTo>
                  <a:lnTo>
                    <a:pt x="179287" y="1325311"/>
                  </a:lnTo>
                  <a:lnTo>
                    <a:pt x="208258" y="1359423"/>
                  </a:lnTo>
                  <a:lnTo>
                    <a:pt x="239029" y="1391888"/>
                  </a:lnTo>
                  <a:lnTo>
                    <a:pt x="271526" y="1422630"/>
                  </a:lnTo>
                  <a:lnTo>
                    <a:pt x="305670" y="1451572"/>
                  </a:lnTo>
                  <a:lnTo>
                    <a:pt x="341387" y="1478638"/>
                  </a:lnTo>
                  <a:lnTo>
                    <a:pt x="378598" y="1503751"/>
                  </a:lnTo>
                  <a:lnTo>
                    <a:pt x="417228" y="1526836"/>
                  </a:lnTo>
                  <a:lnTo>
                    <a:pt x="457200" y="1547815"/>
                  </a:lnTo>
                  <a:lnTo>
                    <a:pt x="498437" y="1566612"/>
                  </a:lnTo>
                  <a:lnTo>
                    <a:pt x="540863" y="1583151"/>
                  </a:lnTo>
                  <a:lnTo>
                    <a:pt x="584402" y="1597355"/>
                  </a:lnTo>
                  <a:lnTo>
                    <a:pt x="628976" y="1609148"/>
                  </a:lnTo>
                  <a:lnTo>
                    <a:pt x="674510" y="1618453"/>
                  </a:lnTo>
                  <a:lnTo>
                    <a:pt x="720926" y="1625195"/>
                  </a:lnTo>
                  <a:lnTo>
                    <a:pt x="768149" y="1629296"/>
                  </a:lnTo>
                  <a:lnTo>
                    <a:pt x="816101" y="1630679"/>
                  </a:lnTo>
                  <a:lnTo>
                    <a:pt x="864054" y="1629296"/>
                  </a:lnTo>
                  <a:lnTo>
                    <a:pt x="911277" y="1625195"/>
                  </a:lnTo>
                  <a:lnTo>
                    <a:pt x="957693" y="1618453"/>
                  </a:lnTo>
                  <a:lnTo>
                    <a:pt x="1003227" y="1609148"/>
                  </a:lnTo>
                  <a:lnTo>
                    <a:pt x="1047801" y="1597355"/>
                  </a:lnTo>
                  <a:lnTo>
                    <a:pt x="1091340" y="1583151"/>
                  </a:lnTo>
                  <a:lnTo>
                    <a:pt x="1133766" y="1566612"/>
                  </a:lnTo>
                  <a:lnTo>
                    <a:pt x="1175004" y="1547815"/>
                  </a:lnTo>
                  <a:lnTo>
                    <a:pt x="1214975" y="1526836"/>
                  </a:lnTo>
                  <a:lnTo>
                    <a:pt x="1253605" y="1503751"/>
                  </a:lnTo>
                  <a:lnTo>
                    <a:pt x="1290816" y="1478638"/>
                  </a:lnTo>
                  <a:lnTo>
                    <a:pt x="1326533" y="1451572"/>
                  </a:lnTo>
                  <a:lnTo>
                    <a:pt x="1360677" y="1422630"/>
                  </a:lnTo>
                  <a:lnTo>
                    <a:pt x="1393174" y="1391888"/>
                  </a:lnTo>
                  <a:lnTo>
                    <a:pt x="1423945" y="1359423"/>
                  </a:lnTo>
                  <a:lnTo>
                    <a:pt x="1452916" y="1325311"/>
                  </a:lnTo>
                  <a:lnTo>
                    <a:pt x="1480008" y="1289629"/>
                  </a:lnTo>
                  <a:lnTo>
                    <a:pt x="1505147" y="1252452"/>
                  </a:lnTo>
                  <a:lnTo>
                    <a:pt x="1528254" y="1213859"/>
                  </a:lnTo>
                  <a:lnTo>
                    <a:pt x="1549254" y="1173924"/>
                  </a:lnTo>
                  <a:lnTo>
                    <a:pt x="1568070" y="1132724"/>
                  </a:lnTo>
                  <a:lnTo>
                    <a:pt x="1584626" y="1090337"/>
                  </a:lnTo>
                  <a:lnTo>
                    <a:pt x="1598845" y="1046837"/>
                  </a:lnTo>
                  <a:lnTo>
                    <a:pt x="1610650" y="1002303"/>
                  </a:lnTo>
                  <a:lnTo>
                    <a:pt x="1619965" y="956809"/>
                  </a:lnTo>
                  <a:lnTo>
                    <a:pt x="1626713" y="910433"/>
                  </a:lnTo>
                  <a:lnTo>
                    <a:pt x="1630818" y="863251"/>
                  </a:lnTo>
                  <a:lnTo>
                    <a:pt x="1632204" y="815339"/>
                  </a:lnTo>
                  <a:lnTo>
                    <a:pt x="1630818" y="767428"/>
                  </a:lnTo>
                  <a:lnTo>
                    <a:pt x="1626713" y="720246"/>
                  </a:lnTo>
                  <a:lnTo>
                    <a:pt x="1619965" y="673870"/>
                  </a:lnTo>
                  <a:lnTo>
                    <a:pt x="1610650" y="628376"/>
                  </a:lnTo>
                  <a:lnTo>
                    <a:pt x="1598845" y="583842"/>
                  </a:lnTo>
                  <a:lnTo>
                    <a:pt x="1584626" y="540342"/>
                  </a:lnTo>
                  <a:lnTo>
                    <a:pt x="1568070" y="497955"/>
                  </a:lnTo>
                  <a:lnTo>
                    <a:pt x="1549254" y="456755"/>
                  </a:lnTo>
                  <a:lnTo>
                    <a:pt x="1528254" y="416820"/>
                  </a:lnTo>
                  <a:lnTo>
                    <a:pt x="1505147" y="378227"/>
                  </a:lnTo>
                  <a:lnTo>
                    <a:pt x="1480008" y="341050"/>
                  </a:lnTo>
                  <a:lnTo>
                    <a:pt x="1452916" y="305368"/>
                  </a:lnTo>
                  <a:lnTo>
                    <a:pt x="1423945" y="271256"/>
                  </a:lnTo>
                  <a:lnTo>
                    <a:pt x="1393174" y="238791"/>
                  </a:lnTo>
                  <a:lnTo>
                    <a:pt x="1360677" y="208049"/>
                  </a:lnTo>
                  <a:lnTo>
                    <a:pt x="1326533" y="179107"/>
                  </a:lnTo>
                  <a:lnTo>
                    <a:pt x="1290816" y="152041"/>
                  </a:lnTo>
                  <a:lnTo>
                    <a:pt x="1253605" y="126928"/>
                  </a:lnTo>
                  <a:lnTo>
                    <a:pt x="1214975" y="103843"/>
                  </a:lnTo>
                  <a:lnTo>
                    <a:pt x="1175003" y="82864"/>
                  </a:lnTo>
                  <a:lnTo>
                    <a:pt x="1133766" y="64067"/>
                  </a:lnTo>
                  <a:lnTo>
                    <a:pt x="1091340" y="47528"/>
                  </a:lnTo>
                  <a:lnTo>
                    <a:pt x="1047801" y="33324"/>
                  </a:lnTo>
                  <a:lnTo>
                    <a:pt x="1003227" y="21531"/>
                  </a:lnTo>
                  <a:lnTo>
                    <a:pt x="957693" y="12226"/>
                  </a:lnTo>
                  <a:lnTo>
                    <a:pt x="911277" y="5484"/>
                  </a:lnTo>
                  <a:lnTo>
                    <a:pt x="864054" y="1383"/>
                  </a:lnTo>
                  <a:lnTo>
                    <a:pt x="816101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7665" y="2137409"/>
              <a:ext cx="1632585" cy="1630680"/>
            </a:xfrm>
            <a:custGeom>
              <a:avLst/>
              <a:gdLst/>
              <a:ahLst/>
              <a:cxnLst/>
              <a:rect l="l" t="t" r="r" b="b"/>
              <a:pathLst>
                <a:path w="1632584" h="1630679">
                  <a:moveTo>
                    <a:pt x="0" y="815339"/>
                  </a:moveTo>
                  <a:lnTo>
                    <a:pt x="1385" y="767428"/>
                  </a:lnTo>
                  <a:lnTo>
                    <a:pt x="5490" y="720246"/>
                  </a:lnTo>
                  <a:lnTo>
                    <a:pt x="12238" y="673870"/>
                  </a:lnTo>
                  <a:lnTo>
                    <a:pt x="21553" y="628376"/>
                  </a:lnTo>
                  <a:lnTo>
                    <a:pt x="33358" y="583842"/>
                  </a:lnTo>
                  <a:lnTo>
                    <a:pt x="47577" y="540342"/>
                  </a:lnTo>
                  <a:lnTo>
                    <a:pt x="64133" y="497955"/>
                  </a:lnTo>
                  <a:lnTo>
                    <a:pt x="82949" y="456755"/>
                  </a:lnTo>
                  <a:lnTo>
                    <a:pt x="103949" y="416820"/>
                  </a:lnTo>
                  <a:lnTo>
                    <a:pt x="127056" y="378227"/>
                  </a:lnTo>
                  <a:lnTo>
                    <a:pt x="152195" y="341050"/>
                  </a:lnTo>
                  <a:lnTo>
                    <a:pt x="179287" y="305368"/>
                  </a:lnTo>
                  <a:lnTo>
                    <a:pt x="208258" y="271256"/>
                  </a:lnTo>
                  <a:lnTo>
                    <a:pt x="239029" y="238791"/>
                  </a:lnTo>
                  <a:lnTo>
                    <a:pt x="271526" y="208049"/>
                  </a:lnTo>
                  <a:lnTo>
                    <a:pt x="305670" y="179107"/>
                  </a:lnTo>
                  <a:lnTo>
                    <a:pt x="341387" y="152041"/>
                  </a:lnTo>
                  <a:lnTo>
                    <a:pt x="378598" y="126928"/>
                  </a:lnTo>
                  <a:lnTo>
                    <a:pt x="417228" y="103843"/>
                  </a:lnTo>
                  <a:lnTo>
                    <a:pt x="457199" y="82864"/>
                  </a:lnTo>
                  <a:lnTo>
                    <a:pt x="498437" y="64067"/>
                  </a:lnTo>
                  <a:lnTo>
                    <a:pt x="540863" y="47528"/>
                  </a:lnTo>
                  <a:lnTo>
                    <a:pt x="584402" y="33324"/>
                  </a:lnTo>
                  <a:lnTo>
                    <a:pt x="628976" y="21531"/>
                  </a:lnTo>
                  <a:lnTo>
                    <a:pt x="674510" y="12226"/>
                  </a:lnTo>
                  <a:lnTo>
                    <a:pt x="720926" y="5484"/>
                  </a:lnTo>
                  <a:lnTo>
                    <a:pt x="768149" y="1383"/>
                  </a:lnTo>
                  <a:lnTo>
                    <a:pt x="816101" y="0"/>
                  </a:lnTo>
                  <a:lnTo>
                    <a:pt x="864054" y="1383"/>
                  </a:lnTo>
                  <a:lnTo>
                    <a:pt x="911277" y="5484"/>
                  </a:lnTo>
                  <a:lnTo>
                    <a:pt x="957693" y="12226"/>
                  </a:lnTo>
                  <a:lnTo>
                    <a:pt x="1003227" y="21531"/>
                  </a:lnTo>
                  <a:lnTo>
                    <a:pt x="1047801" y="33324"/>
                  </a:lnTo>
                  <a:lnTo>
                    <a:pt x="1091340" y="47528"/>
                  </a:lnTo>
                  <a:lnTo>
                    <a:pt x="1133766" y="64067"/>
                  </a:lnTo>
                  <a:lnTo>
                    <a:pt x="1175003" y="82864"/>
                  </a:lnTo>
                  <a:lnTo>
                    <a:pt x="1214975" y="103843"/>
                  </a:lnTo>
                  <a:lnTo>
                    <a:pt x="1253605" y="126928"/>
                  </a:lnTo>
                  <a:lnTo>
                    <a:pt x="1290816" y="152041"/>
                  </a:lnTo>
                  <a:lnTo>
                    <a:pt x="1326533" y="179107"/>
                  </a:lnTo>
                  <a:lnTo>
                    <a:pt x="1360677" y="208049"/>
                  </a:lnTo>
                  <a:lnTo>
                    <a:pt x="1393174" y="238791"/>
                  </a:lnTo>
                  <a:lnTo>
                    <a:pt x="1423945" y="271256"/>
                  </a:lnTo>
                  <a:lnTo>
                    <a:pt x="1452916" y="305368"/>
                  </a:lnTo>
                  <a:lnTo>
                    <a:pt x="1480008" y="341050"/>
                  </a:lnTo>
                  <a:lnTo>
                    <a:pt x="1505147" y="378227"/>
                  </a:lnTo>
                  <a:lnTo>
                    <a:pt x="1528254" y="416820"/>
                  </a:lnTo>
                  <a:lnTo>
                    <a:pt x="1549254" y="456755"/>
                  </a:lnTo>
                  <a:lnTo>
                    <a:pt x="1568070" y="497955"/>
                  </a:lnTo>
                  <a:lnTo>
                    <a:pt x="1584626" y="540342"/>
                  </a:lnTo>
                  <a:lnTo>
                    <a:pt x="1598845" y="583842"/>
                  </a:lnTo>
                  <a:lnTo>
                    <a:pt x="1610650" y="628376"/>
                  </a:lnTo>
                  <a:lnTo>
                    <a:pt x="1619965" y="673870"/>
                  </a:lnTo>
                  <a:lnTo>
                    <a:pt x="1626713" y="720246"/>
                  </a:lnTo>
                  <a:lnTo>
                    <a:pt x="1630818" y="767428"/>
                  </a:lnTo>
                  <a:lnTo>
                    <a:pt x="1632204" y="815339"/>
                  </a:lnTo>
                  <a:lnTo>
                    <a:pt x="1630818" y="863251"/>
                  </a:lnTo>
                  <a:lnTo>
                    <a:pt x="1626713" y="910433"/>
                  </a:lnTo>
                  <a:lnTo>
                    <a:pt x="1619965" y="956809"/>
                  </a:lnTo>
                  <a:lnTo>
                    <a:pt x="1610650" y="1002303"/>
                  </a:lnTo>
                  <a:lnTo>
                    <a:pt x="1598845" y="1046837"/>
                  </a:lnTo>
                  <a:lnTo>
                    <a:pt x="1584626" y="1090337"/>
                  </a:lnTo>
                  <a:lnTo>
                    <a:pt x="1568070" y="1132724"/>
                  </a:lnTo>
                  <a:lnTo>
                    <a:pt x="1549254" y="1173924"/>
                  </a:lnTo>
                  <a:lnTo>
                    <a:pt x="1528254" y="1213859"/>
                  </a:lnTo>
                  <a:lnTo>
                    <a:pt x="1505147" y="1252452"/>
                  </a:lnTo>
                  <a:lnTo>
                    <a:pt x="1480008" y="1289629"/>
                  </a:lnTo>
                  <a:lnTo>
                    <a:pt x="1452916" y="1325311"/>
                  </a:lnTo>
                  <a:lnTo>
                    <a:pt x="1423945" y="1359423"/>
                  </a:lnTo>
                  <a:lnTo>
                    <a:pt x="1393174" y="1391888"/>
                  </a:lnTo>
                  <a:lnTo>
                    <a:pt x="1360677" y="1422630"/>
                  </a:lnTo>
                  <a:lnTo>
                    <a:pt x="1326533" y="1451572"/>
                  </a:lnTo>
                  <a:lnTo>
                    <a:pt x="1290816" y="1478638"/>
                  </a:lnTo>
                  <a:lnTo>
                    <a:pt x="1253605" y="1503751"/>
                  </a:lnTo>
                  <a:lnTo>
                    <a:pt x="1214975" y="1526836"/>
                  </a:lnTo>
                  <a:lnTo>
                    <a:pt x="1175004" y="1547815"/>
                  </a:lnTo>
                  <a:lnTo>
                    <a:pt x="1133766" y="1566612"/>
                  </a:lnTo>
                  <a:lnTo>
                    <a:pt x="1091340" y="1583151"/>
                  </a:lnTo>
                  <a:lnTo>
                    <a:pt x="1047801" y="1597355"/>
                  </a:lnTo>
                  <a:lnTo>
                    <a:pt x="1003227" y="1609148"/>
                  </a:lnTo>
                  <a:lnTo>
                    <a:pt x="957693" y="1618453"/>
                  </a:lnTo>
                  <a:lnTo>
                    <a:pt x="911277" y="1625195"/>
                  </a:lnTo>
                  <a:lnTo>
                    <a:pt x="864054" y="1629296"/>
                  </a:lnTo>
                  <a:lnTo>
                    <a:pt x="816101" y="1630679"/>
                  </a:lnTo>
                  <a:lnTo>
                    <a:pt x="768149" y="1629296"/>
                  </a:lnTo>
                  <a:lnTo>
                    <a:pt x="720926" y="1625195"/>
                  </a:lnTo>
                  <a:lnTo>
                    <a:pt x="674510" y="1618453"/>
                  </a:lnTo>
                  <a:lnTo>
                    <a:pt x="628976" y="1609148"/>
                  </a:lnTo>
                  <a:lnTo>
                    <a:pt x="584402" y="1597355"/>
                  </a:lnTo>
                  <a:lnTo>
                    <a:pt x="540863" y="1583151"/>
                  </a:lnTo>
                  <a:lnTo>
                    <a:pt x="498437" y="1566612"/>
                  </a:lnTo>
                  <a:lnTo>
                    <a:pt x="457200" y="1547815"/>
                  </a:lnTo>
                  <a:lnTo>
                    <a:pt x="417228" y="1526836"/>
                  </a:lnTo>
                  <a:lnTo>
                    <a:pt x="378598" y="1503751"/>
                  </a:lnTo>
                  <a:lnTo>
                    <a:pt x="341387" y="1478638"/>
                  </a:lnTo>
                  <a:lnTo>
                    <a:pt x="305670" y="1451572"/>
                  </a:lnTo>
                  <a:lnTo>
                    <a:pt x="271526" y="1422630"/>
                  </a:lnTo>
                  <a:lnTo>
                    <a:pt x="239029" y="1391888"/>
                  </a:lnTo>
                  <a:lnTo>
                    <a:pt x="208258" y="1359423"/>
                  </a:lnTo>
                  <a:lnTo>
                    <a:pt x="179287" y="1325311"/>
                  </a:lnTo>
                  <a:lnTo>
                    <a:pt x="152195" y="1289629"/>
                  </a:lnTo>
                  <a:lnTo>
                    <a:pt x="127056" y="1252452"/>
                  </a:lnTo>
                  <a:lnTo>
                    <a:pt x="103949" y="1213859"/>
                  </a:lnTo>
                  <a:lnTo>
                    <a:pt x="82949" y="1173924"/>
                  </a:lnTo>
                  <a:lnTo>
                    <a:pt x="64133" y="1132724"/>
                  </a:lnTo>
                  <a:lnTo>
                    <a:pt x="47577" y="1090337"/>
                  </a:lnTo>
                  <a:lnTo>
                    <a:pt x="33358" y="1046837"/>
                  </a:lnTo>
                  <a:lnTo>
                    <a:pt x="21553" y="1002303"/>
                  </a:lnTo>
                  <a:lnTo>
                    <a:pt x="12238" y="956809"/>
                  </a:lnTo>
                  <a:lnTo>
                    <a:pt x="5490" y="910433"/>
                  </a:lnTo>
                  <a:lnTo>
                    <a:pt x="1385" y="863251"/>
                  </a:lnTo>
                  <a:lnTo>
                    <a:pt x="0" y="8153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63005" y="4255769"/>
              <a:ext cx="4620895" cy="1632585"/>
            </a:xfrm>
            <a:custGeom>
              <a:avLst/>
              <a:gdLst/>
              <a:ahLst/>
              <a:cxnLst/>
              <a:rect l="l" t="t" r="r" b="b"/>
              <a:pathLst>
                <a:path w="4620895" h="1632585">
                  <a:moveTo>
                    <a:pt x="4620768" y="0"/>
                  </a:moveTo>
                  <a:lnTo>
                    <a:pt x="816101" y="0"/>
                  </a:lnTo>
                  <a:lnTo>
                    <a:pt x="0" y="816101"/>
                  </a:lnTo>
                  <a:lnTo>
                    <a:pt x="816101" y="1632203"/>
                  </a:lnTo>
                  <a:lnTo>
                    <a:pt x="4620768" y="1632203"/>
                  </a:lnTo>
                  <a:lnTo>
                    <a:pt x="462076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63005" y="4255769"/>
              <a:ext cx="4620895" cy="1632585"/>
            </a:xfrm>
            <a:custGeom>
              <a:avLst/>
              <a:gdLst/>
              <a:ahLst/>
              <a:cxnLst/>
              <a:rect l="l" t="t" r="r" b="b"/>
              <a:pathLst>
                <a:path w="4620895" h="1632585">
                  <a:moveTo>
                    <a:pt x="4620768" y="1632203"/>
                  </a:moveTo>
                  <a:lnTo>
                    <a:pt x="816101" y="1632203"/>
                  </a:lnTo>
                  <a:lnTo>
                    <a:pt x="0" y="816101"/>
                  </a:lnTo>
                  <a:lnTo>
                    <a:pt x="816101" y="0"/>
                  </a:lnTo>
                  <a:lnTo>
                    <a:pt x="4620768" y="0"/>
                  </a:lnTo>
                  <a:lnTo>
                    <a:pt x="4620768" y="16322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78573" y="4432553"/>
            <a:ext cx="3257550" cy="12274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86200"/>
              </a:lnSpc>
              <a:spcBef>
                <a:spcPts val="459"/>
              </a:spcBef>
            </a:pPr>
            <a:r>
              <a:rPr sz="2200" spc="-5" dirty="0">
                <a:latin typeface="Arial"/>
                <a:cs typeface="Arial"/>
              </a:rPr>
              <a:t>- Quản trị một dự án xây  dựng và quản trị </a:t>
            </a:r>
            <a:r>
              <a:rPr sz="2200" spc="-15" dirty="0">
                <a:latin typeface="Arial"/>
                <a:cs typeface="Arial"/>
              </a:rPr>
              <a:t>một  </a:t>
            </a:r>
            <a:r>
              <a:rPr sz="2200" spc="-10" dirty="0">
                <a:latin typeface="Arial"/>
                <a:cs typeface="Arial"/>
              </a:rPr>
              <a:t>HTTT </a:t>
            </a:r>
            <a:r>
              <a:rPr sz="2200" spc="-5" dirty="0">
                <a:latin typeface="Arial"/>
                <a:cs typeface="Arial"/>
              </a:rPr>
              <a:t>khi đã được xây  dựng và đưa vào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dụng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34711" y="4242815"/>
            <a:ext cx="1658620" cy="1658620"/>
            <a:chOff x="4934711" y="4242815"/>
            <a:chExt cx="1658620" cy="1658620"/>
          </a:xfrm>
        </p:grpSpPr>
        <p:sp>
          <p:nvSpPr>
            <p:cNvPr id="15" name="object 15"/>
            <p:cNvSpPr/>
            <p:nvPr/>
          </p:nvSpPr>
          <p:spPr>
            <a:xfrm>
              <a:off x="4947665" y="4255769"/>
              <a:ext cx="1632585" cy="1632585"/>
            </a:xfrm>
            <a:custGeom>
              <a:avLst/>
              <a:gdLst/>
              <a:ahLst/>
              <a:cxnLst/>
              <a:rect l="l" t="t" r="r" b="b"/>
              <a:pathLst>
                <a:path w="1632584" h="1632585">
                  <a:moveTo>
                    <a:pt x="816101" y="0"/>
                  </a:moveTo>
                  <a:lnTo>
                    <a:pt x="768149" y="1385"/>
                  </a:lnTo>
                  <a:lnTo>
                    <a:pt x="720926" y="5490"/>
                  </a:lnTo>
                  <a:lnTo>
                    <a:pt x="674510" y="12238"/>
                  </a:lnTo>
                  <a:lnTo>
                    <a:pt x="628976" y="21553"/>
                  </a:lnTo>
                  <a:lnTo>
                    <a:pt x="584402" y="33358"/>
                  </a:lnTo>
                  <a:lnTo>
                    <a:pt x="540863" y="47577"/>
                  </a:lnTo>
                  <a:lnTo>
                    <a:pt x="498437" y="64133"/>
                  </a:lnTo>
                  <a:lnTo>
                    <a:pt x="457199" y="82949"/>
                  </a:lnTo>
                  <a:lnTo>
                    <a:pt x="417228" y="103949"/>
                  </a:lnTo>
                  <a:lnTo>
                    <a:pt x="378598" y="127056"/>
                  </a:lnTo>
                  <a:lnTo>
                    <a:pt x="341387" y="152195"/>
                  </a:lnTo>
                  <a:lnTo>
                    <a:pt x="305670" y="179287"/>
                  </a:lnTo>
                  <a:lnTo>
                    <a:pt x="271526" y="208258"/>
                  </a:lnTo>
                  <a:lnTo>
                    <a:pt x="239029" y="239029"/>
                  </a:lnTo>
                  <a:lnTo>
                    <a:pt x="208258" y="271526"/>
                  </a:lnTo>
                  <a:lnTo>
                    <a:pt x="179287" y="305670"/>
                  </a:lnTo>
                  <a:lnTo>
                    <a:pt x="152195" y="341387"/>
                  </a:lnTo>
                  <a:lnTo>
                    <a:pt x="127056" y="378598"/>
                  </a:lnTo>
                  <a:lnTo>
                    <a:pt x="103949" y="417228"/>
                  </a:lnTo>
                  <a:lnTo>
                    <a:pt x="82949" y="457200"/>
                  </a:lnTo>
                  <a:lnTo>
                    <a:pt x="64133" y="498437"/>
                  </a:lnTo>
                  <a:lnTo>
                    <a:pt x="47577" y="540863"/>
                  </a:lnTo>
                  <a:lnTo>
                    <a:pt x="33358" y="584402"/>
                  </a:lnTo>
                  <a:lnTo>
                    <a:pt x="21553" y="628976"/>
                  </a:lnTo>
                  <a:lnTo>
                    <a:pt x="12238" y="674510"/>
                  </a:lnTo>
                  <a:lnTo>
                    <a:pt x="5490" y="720926"/>
                  </a:lnTo>
                  <a:lnTo>
                    <a:pt x="1385" y="768149"/>
                  </a:lnTo>
                  <a:lnTo>
                    <a:pt x="0" y="816101"/>
                  </a:lnTo>
                  <a:lnTo>
                    <a:pt x="1385" y="864054"/>
                  </a:lnTo>
                  <a:lnTo>
                    <a:pt x="5490" y="911277"/>
                  </a:lnTo>
                  <a:lnTo>
                    <a:pt x="12238" y="957693"/>
                  </a:lnTo>
                  <a:lnTo>
                    <a:pt x="21553" y="1003227"/>
                  </a:lnTo>
                  <a:lnTo>
                    <a:pt x="33358" y="1047801"/>
                  </a:lnTo>
                  <a:lnTo>
                    <a:pt x="47577" y="1091340"/>
                  </a:lnTo>
                  <a:lnTo>
                    <a:pt x="64133" y="1133766"/>
                  </a:lnTo>
                  <a:lnTo>
                    <a:pt x="82949" y="1175003"/>
                  </a:lnTo>
                  <a:lnTo>
                    <a:pt x="103949" y="1214975"/>
                  </a:lnTo>
                  <a:lnTo>
                    <a:pt x="127056" y="1253605"/>
                  </a:lnTo>
                  <a:lnTo>
                    <a:pt x="152195" y="1290816"/>
                  </a:lnTo>
                  <a:lnTo>
                    <a:pt x="179287" y="1326533"/>
                  </a:lnTo>
                  <a:lnTo>
                    <a:pt x="208258" y="1360677"/>
                  </a:lnTo>
                  <a:lnTo>
                    <a:pt x="239029" y="1393174"/>
                  </a:lnTo>
                  <a:lnTo>
                    <a:pt x="271526" y="1423945"/>
                  </a:lnTo>
                  <a:lnTo>
                    <a:pt x="305670" y="1452916"/>
                  </a:lnTo>
                  <a:lnTo>
                    <a:pt x="341387" y="1480008"/>
                  </a:lnTo>
                  <a:lnTo>
                    <a:pt x="378598" y="1505147"/>
                  </a:lnTo>
                  <a:lnTo>
                    <a:pt x="417228" y="1528254"/>
                  </a:lnTo>
                  <a:lnTo>
                    <a:pt x="457200" y="1549254"/>
                  </a:lnTo>
                  <a:lnTo>
                    <a:pt x="498437" y="1568070"/>
                  </a:lnTo>
                  <a:lnTo>
                    <a:pt x="540863" y="1584626"/>
                  </a:lnTo>
                  <a:lnTo>
                    <a:pt x="584402" y="1598845"/>
                  </a:lnTo>
                  <a:lnTo>
                    <a:pt x="628976" y="1610650"/>
                  </a:lnTo>
                  <a:lnTo>
                    <a:pt x="674510" y="1619965"/>
                  </a:lnTo>
                  <a:lnTo>
                    <a:pt x="720926" y="1626713"/>
                  </a:lnTo>
                  <a:lnTo>
                    <a:pt x="768149" y="1630818"/>
                  </a:lnTo>
                  <a:lnTo>
                    <a:pt x="816101" y="1632203"/>
                  </a:lnTo>
                  <a:lnTo>
                    <a:pt x="864054" y="1630818"/>
                  </a:lnTo>
                  <a:lnTo>
                    <a:pt x="911277" y="1626713"/>
                  </a:lnTo>
                  <a:lnTo>
                    <a:pt x="957693" y="1619965"/>
                  </a:lnTo>
                  <a:lnTo>
                    <a:pt x="1003227" y="1610650"/>
                  </a:lnTo>
                  <a:lnTo>
                    <a:pt x="1047801" y="1598845"/>
                  </a:lnTo>
                  <a:lnTo>
                    <a:pt x="1091340" y="1584626"/>
                  </a:lnTo>
                  <a:lnTo>
                    <a:pt x="1133766" y="1568070"/>
                  </a:lnTo>
                  <a:lnTo>
                    <a:pt x="1175004" y="1549254"/>
                  </a:lnTo>
                  <a:lnTo>
                    <a:pt x="1214975" y="1528254"/>
                  </a:lnTo>
                  <a:lnTo>
                    <a:pt x="1253605" y="1505147"/>
                  </a:lnTo>
                  <a:lnTo>
                    <a:pt x="1290816" y="1480008"/>
                  </a:lnTo>
                  <a:lnTo>
                    <a:pt x="1326533" y="1452916"/>
                  </a:lnTo>
                  <a:lnTo>
                    <a:pt x="1360677" y="1423945"/>
                  </a:lnTo>
                  <a:lnTo>
                    <a:pt x="1393174" y="1393174"/>
                  </a:lnTo>
                  <a:lnTo>
                    <a:pt x="1423945" y="1360677"/>
                  </a:lnTo>
                  <a:lnTo>
                    <a:pt x="1452916" y="1326533"/>
                  </a:lnTo>
                  <a:lnTo>
                    <a:pt x="1480008" y="1290816"/>
                  </a:lnTo>
                  <a:lnTo>
                    <a:pt x="1505147" y="1253605"/>
                  </a:lnTo>
                  <a:lnTo>
                    <a:pt x="1528254" y="1214975"/>
                  </a:lnTo>
                  <a:lnTo>
                    <a:pt x="1549254" y="1175003"/>
                  </a:lnTo>
                  <a:lnTo>
                    <a:pt x="1568070" y="1133766"/>
                  </a:lnTo>
                  <a:lnTo>
                    <a:pt x="1584626" y="1091340"/>
                  </a:lnTo>
                  <a:lnTo>
                    <a:pt x="1598845" y="1047801"/>
                  </a:lnTo>
                  <a:lnTo>
                    <a:pt x="1610650" y="1003227"/>
                  </a:lnTo>
                  <a:lnTo>
                    <a:pt x="1619965" y="957693"/>
                  </a:lnTo>
                  <a:lnTo>
                    <a:pt x="1626713" y="911277"/>
                  </a:lnTo>
                  <a:lnTo>
                    <a:pt x="1630818" y="864054"/>
                  </a:lnTo>
                  <a:lnTo>
                    <a:pt x="1632204" y="816101"/>
                  </a:lnTo>
                  <a:lnTo>
                    <a:pt x="1630818" y="768149"/>
                  </a:lnTo>
                  <a:lnTo>
                    <a:pt x="1626713" y="720926"/>
                  </a:lnTo>
                  <a:lnTo>
                    <a:pt x="1619965" y="674510"/>
                  </a:lnTo>
                  <a:lnTo>
                    <a:pt x="1610650" y="628976"/>
                  </a:lnTo>
                  <a:lnTo>
                    <a:pt x="1598845" y="584402"/>
                  </a:lnTo>
                  <a:lnTo>
                    <a:pt x="1584626" y="540863"/>
                  </a:lnTo>
                  <a:lnTo>
                    <a:pt x="1568070" y="498437"/>
                  </a:lnTo>
                  <a:lnTo>
                    <a:pt x="1549254" y="457199"/>
                  </a:lnTo>
                  <a:lnTo>
                    <a:pt x="1528254" y="417228"/>
                  </a:lnTo>
                  <a:lnTo>
                    <a:pt x="1505147" y="378598"/>
                  </a:lnTo>
                  <a:lnTo>
                    <a:pt x="1480008" y="341387"/>
                  </a:lnTo>
                  <a:lnTo>
                    <a:pt x="1452916" y="305670"/>
                  </a:lnTo>
                  <a:lnTo>
                    <a:pt x="1423945" y="271526"/>
                  </a:lnTo>
                  <a:lnTo>
                    <a:pt x="1393174" y="239029"/>
                  </a:lnTo>
                  <a:lnTo>
                    <a:pt x="1360677" y="208258"/>
                  </a:lnTo>
                  <a:lnTo>
                    <a:pt x="1326533" y="179287"/>
                  </a:lnTo>
                  <a:lnTo>
                    <a:pt x="1290816" y="152195"/>
                  </a:lnTo>
                  <a:lnTo>
                    <a:pt x="1253605" y="127056"/>
                  </a:lnTo>
                  <a:lnTo>
                    <a:pt x="1214975" y="103949"/>
                  </a:lnTo>
                  <a:lnTo>
                    <a:pt x="1175003" y="82949"/>
                  </a:lnTo>
                  <a:lnTo>
                    <a:pt x="1133766" y="64133"/>
                  </a:lnTo>
                  <a:lnTo>
                    <a:pt x="1091340" y="47577"/>
                  </a:lnTo>
                  <a:lnTo>
                    <a:pt x="1047801" y="33358"/>
                  </a:lnTo>
                  <a:lnTo>
                    <a:pt x="1003227" y="21553"/>
                  </a:lnTo>
                  <a:lnTo>
                    <a:pt x="957693" y="12238"/>
                  </a:lnTo>
                  <a:lnTo>
                    <a:pt x="911277" y="5490"/>
                  </a:lnTo>
                  <a:lnTo>
                    <a:pt x="864054" y="1385"/>
                  </a:lnTo>
                  <a:lnTo>
                    <a:pt x="816101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7665" y="4255769"/>
              <a:ext cx="1632585" cy="1632585"/>
            </a:xfrm>
            <a:custGeom>
              <a:avLst/>
              <a:gdLst/>
              <a:ahLst/>
              <a:cxnLst/>
              <a:rect l="l" t="t" r="r" b="b"/>
              <a:pathLst>
                <a:path w="1632584" h="1632585">
                  <a:moveTo>
                    <a:pt x="0" y="816101"/>
                  </a:moveTo>
                  <a:lnTo>
                    <a:pt x="1385" y="768149"/>
                  </a:lnTo>
                  <a:lnTo>
                    <a:pt x="5490" y="720926"/>
                  </a:lnTo>
                  <a:lnTo>
                    <a:pt x="12238" y="674510"/>
                  </a:lnTo>
                  <a:lnTo>
                    <a:pt x="21553" y="628976"/>
                  </a:lnTo>
                  <a:lnTo>
                    <a:pt x="33358" y="584402"/>
                  </a:lnTo>
                  <a:lnTo>
                    <a:pt x="47577" y="540863"/>
                  </a:lnTo>
                  <a:lnTo>
                    <a:pt x="64133" y="498437"/>
                  </a:lnTo>
                  <a:lnTo>
                    <a:pt x="82949" y="457200"/>
                  </a:lnTo>
                  <a:lnTo>
                    <a:pt x="103949" y="417228"/>
                  </a:lnTo>
                  <a:lnTo>
                    <a:pt x="127056" y="378598"/>
                  </a:lnTo>
                  <a:lnTo>
                    <a:pt x="152195" y="341387"/>
                  </a:lnTo>
                  <a:lnTo>
                    <a:pt x="179287" y="305670"/>
                  </a:lnTo>
                  <a:lnTo>
                    <a:pt x="208258" y="271526"/>
                  </a:lnTo>
                  <a:lnTo>
                    <a:pt x="239029" y="239029"/>
                  </a:lnTo>
                  <a:lnTo>
                    <a:pt x="271526" y="208258"/>
                  </a:lnTo>
                  <a:lnTo>
                    <a:pt x="305670" y="179287"/>
                  </a:lnTo>
                  <a:lnTo>
                    <a:pt x="341387" y="152195"/>
                  </a:lnTo>
                  <a:lnTo>
                    <a:pt x="378598" y="127056"/>
                  </a:lnTo>
                  <a:lnTo>
                    <a:pt x="417228" y="103949"/>
                  </a:lnTo>
                  <a:lnTo>
                    <a:pt x="457199" y="82949"/>
                  </a:lnTo>
                  <a:lnTo>
                    <a:pt x="498437" y="64133"/>
                  </a:lnTo>
                  <a:lnTo>
                    <a:pt x="540863" y="47577"/>
                  </a:lnTo>
                  <a:lnTo>
                    <a:pt x="584402" y="33358"/>
                  </a:lnTo>
                  <a:lnTo>
                    <a:pt x="628976" y="21553"/>
                  </a:lnTo>
                  <a:lnTo>
                    <a:pt x="674510" y="12238"/>
                  </a:lnTo>
                  <a:lnTo>
                    <a:pt x="720926" y="5490"/>
                  </a:lnTo>
                  <a:lnTo>
                    <a:pt x="768149" y="1385"/>
                  </a:lnTo>
                  <a:lnTo>
                    <a:pt x="816101" y="0"/>
                  </a:lnTo>
                  <a:lnTo>
                    <a:pt x="864054" y="1385"/>
                  </a:lnTo>
                  <a:lnTo>
                    <a:pt x="911277" y="5490"/>
                  </a:lnTo>
                  <a:lnTo>
                    <a:pt x="957693" y="12238"/>
                  </a:lnTo>
                  <a:lnTo>
                    <a:pt x="1003227" y="21553"/>
                  </a:lnTo>
                  <a:lnTo>
                    <a:pt x="1047801" y="33358"/>
                  </a:lnTo>
                  <a:lnTo>
                    <a:pt x="1091340" y="47577"/>
                  </a:lnTo>
                  <a:lnTo>
                    <a:pt x="1133766" y="64133"/>
                  </a:lnTo>
                  <a:lnTo>
                    <a:pt x="1175003" y="82949"/>
                  </a:lnTo>
                  <a:lnTo>
                    <a:pt x="1214975" y="103949"/>
                  </a:lnTo>
                  <a:lnTo>
                    <a:pt x="1253605" y="127056"/>
                  </a:lnTo>
                  <a:lnTo>
                    <a:pt x="1290816" y="152195"/>
                  </a:lnTo>
                  <a:lnTo>
                    <a:pt x="1326533" y="179287"/>
                  </a:lnTo>
                  <a:lnTo>
                    <a:pt x="1360677" y="208258"/>
                  </a:lnTo>
                  <a:lnTo>
                    <a:pt x="1393174" y="239029"/>
                  </a:lnTo>
                  <a:lnTo>
                    <a:pt x="1423945" y="271526"/>
                  </a:lnTo>
                  <a:lnTo>
                    <a:pt x="1452916" y="305670"/>
                  </a:lnTo>
                  <a:lnTo>
                    <a:pt x="1480008" y="341387"/>
                  </a:lnTo>
                  <a:lnTo>
                    <a:pt x="1505147" y="378598"/>
                  </a:lnTo>
                  <a:lnTo>
                    <a:pt x="1528254" y="417228"/>
                  </a:lnTo>
                  <a:lnTo>
                    <a:pt x="1549254" y="457199"/>
                  </a:lnTo>
                  <a:lnTo>
                    <a:pt x="1568070" y="498437"/>
                  </a:lnTo>
                  <a:lnTo>
                    <a:pt x="1584626" y="540863"/>
                  </a:lnTo>
                  <a:lnTo>
                    <a:pt x="1598845" y="584402"/>
                  </a:lnTo>
                  <a:lnTo>
                    <a:pt x="1610650" y="628976"/>
                  </a:lnTo>
                  <a:lnTo>
                    <a:pt x="1619965" y="674510"/>
                  </a:lnTo>
                  <a:lnTo>
                    <a:pt x="1626713" y="720926"/>
                  </a:lnTo>
                  <a:lnTo>
                    <a:pt x="1630818" y="768149"/>
                  </a:lnTo>
                  <a:lnTo>
                    <a:pt x="1632204" y="816101"/>
                  </a:lnTo>
                  <a:lnTo>
                    <a:pt x="1630818" y="864054"/>
                  </a:lnTo>
                  <a:lnTo>
                    <a:pt x="1626713" y="911277"/>
                  </a:lnTo>
                  <a:lnTo>
                    <a:pt x="1619965" y="957693"/>
                  </a:lnTo>
                  <a:lnTo>
                    <a:pt x="1610650" y="1003227"/>
                  </a:lnTo>
                  <a:lnTo>
                    <a:pt x="1598845" y="1047801"/>
                  </a:lnTo>
                  <a:lnTo>
                    <a:pt x="1584626" y="1091340"/>
                  </a:lnTo>
                  <a:lnTo>
                    <a:pt x="1568070" y="1133766"/>
                  </a:lnTo>
                  <a:lnTo>
                    <a:pt x="1549254" y="1175003"/>
                  </a:lnTo>
                  <a:lnTo>
                    <a:pt x="1528254" y="1214975"/>
                  </a:lnTo>
                  <a:lnTo>
                    <a:pt x="1505147" y="1253605"/>
                  </a:lnTo>
                  <a:lnTo>
                    <a:pt x="1480008" y="1290816"/>
                  </a:lnTo>
                  <a:lnTo>
                    <a:pt x="1452916" y="1326533"/>
                  </a:lnTo>
                  <a:lnTo>
                    <a:pt x="1423945" y="1360677"/>
                  </a:lnTo>
                  <a:lnTo>
                    <a:pt x="1393174" y="1393174"/>
                  </a:lnTo>
                  <a:lnTo>
                    <a:pt x="1360677" y="1423945"/>
                  </a:lnTo>
                  <a:lnTo>
                    <a:pt x="1326533" y="1452916"/>
                  </a:lnTo>
                  <a:lnTo>
                    <a:pt x="1290816" y="1480008"/>
                  </a:lnTo>
                  <a:lnTo>
                    <a:pt x="1253605" y="1505147"/>
                  </a:lnTo>
                  <a:lnTo>
                    <a:pt x="1214975" y="1528254"/>
                  </a:lnTo>
                  <a:lnTo>
                    <a:pt x="1175004" y="1549254"/>
                  </a:lnTo>
                  <a:lnTo>
                    <a:pt x="1133766" y="1568070"/>
                  </a:lnTo>
                  <a:lnTo>
                    <a:pt x="1091340" y="1584626"/>
                  </a:lnTo>
                  <a:lnTo>
                    <a:pt x="1047801" y="1598845"/>
                  </a:lnTo>
                  <a:lnTo>
                    <a:pt x="1003227" y="1610650"/>
                  </a:lnTo>
                  <a:lnTo>
                    <a:pt x="957693" y="1619965"/>
                  </a:lnTo>
                  <a:lnTo>
                    <a:pt x="911277" y="1626713"/>
                  </a:lnTo>
                  <a:lnTo>
                    <a:pt x="864054" y="1630818"/>
                  </a:lnTo>
                  <a:lnTo>
                    <a:pt x="816101" y="1632203"/>
                  </a:lnTo>
                  <a:lnTo>
                    <a:pt x="768149" y="1630818"/>
                  </a:lnTo>
                  <a:lnTo>
                    <a:pt x="720926" y="1626713"/>
                  </a:lnTo>
                  <a:lnTo>
                    <a:pt x="674510" y="1619965"/>
                  </a:lnTo>
                  <a:lnTo>
                    <a:pt x="628976" y="1610650"/>
                  </a:lnTo>
                  <a:lnTo>
                    <a:pt x="584402" y="1598845"/>
                  </a:lnTo>
                  <a:lnTo>
                    <a:pt x="540863" y="1584626"/>
                  </a:lnTo>
                  <a:lnTo>
                    <a:pt x="498437" y="1568070"/>
                  </a:lnTo>
                  <a:lnTo>
                    <a:pt x="457200" y="1549254"/>
                  </a:lnTo>
                  <a:lnTo>
                    <a:pt x="417228" y="1528254"/>
                  </a:lnTo>
                  <a:lnTo>
                    <a:pt x="378598" y="1505147"/>
                  </a:lnTo>
                  <a:lnTo>
                    <a:pt x="341387" y="1480008"/>
                  </a:lnTo>
                  <a:lnTo>
                    <a:pt x="305670" y="1452916"/>
                  </a:lnTo>
                  <a:lnTo>
                    <a:pt x="271526" y="1423945"/>
                  </a:lnTo>
                  <a:lnTo>
                    <a:pt x="239029" y="1393174"/>
                  </a:lnTo>
                  <a:lnTo>
                    <a:pt x="208258" y="1360677"/>
                  </a:lnTo>
                  <a:lnTo>
                    <a:pt x="179287" y="1326533"/>
                  </a:lnTo>
                  <a:lnTo>
                    <a:pt x="152195" y="1290816"/>
                  </a:lnTo>
                  <a:lnTo>
                    <a:pt x="127056" y="1253605"/>
                  </a:lnTo>
                  <a:lnTo>
                    <a:pt x="103949" y="1214975"/>
                  </a:lnTo>
                  <a:lnTo>
                    <a:pt x="82949" y="1175003"/>
                  </a:lnTo>
                  <a:lnTo>
                    <a:pt x="64133" y="1133766"/>
                  </a:lnTo>
                  <a:lnTo>
                    <a:pt x="47577" y="1091340"/>
                  </a:lnTo>
                  <a:lnTo>
                    <a:pt x="33358" y="1047801"/>
                  </a:lnTo>
                  <a:lnTo>
                    <a:pt x="21553" y="1003227"/>
                  </a:lnTo>
                  <a:lnTo>
                    <a:pt x="12238" y="957693"/>
                  </a:lnTo>
                  <a:lnTo>
                    <a:pt x="5490" y="911277"/>
                  </a:lnTo>
                  <a:lnTo>
                    <a:pt x="1385" y="864054"/>
                  </a:lnTo>
                  <a:lnTo>
                    <a:pt x="0" y="81610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161035"/>
            <a:ext cx="716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160" y="1058901"/>
            <a:ext cx="10274300" cy="43878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001394" lvl="2" indent="-989330" algn="just">
              <a:lnSpc>
                <a:spcPct val="100000"/>
              </a:lnSpc>
              <a:spcBef>
                <a:spcPts val="944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 algn="just">
              <a:lnSpc>
                <a:spcPct val="100000"/>
              </a:lnSpc>
              <a:spcBef>
                <a:spcPts val="800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 </a:t>
            </a:r>
            <a:r>
              <a:rPr sz="2600" spc="5" dirty="0">
                <a:solidFill>
                  <a:srgbClr val="001F5F"/>
                </a:solidFill>
                <a:latin typeface="Arial"/>
                <a:cs typeface="Arial"/>
              </a:rPr>
              <a:t>DFD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(Data Flow</a:t>
            </a:r>
            <a:r>
              <a:rPr sz="26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Diagram)</a:t>
            </a:r>
            <a:endParaRPr sz="2600">
              <a:latin typeface="Arial"/>
              <a:cs typeface="Arial"/>
            </a:endParaRPr>
          </a:p>
          <a:p>
            <a:pPr marL="955675" marR="5080" lvl="4" indent="-257810" algn="just">
              <a:lnSpc>
                <a:spcPct val="100000"/>
              </a:lnSpc>
              <a:spcBef>
                <a:spcPts val="655"/>
              </a:spcBef>
              <a:buClr>
                <a:srgbClr val="000000"/>
              </a:buClr>
              <a:buSzPct val="81818"/>
              <a:buChar char="•"/>
              <a:tabLst>
                <a:tab pos="95631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là một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công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cụ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sử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dụng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trong phân tích hệ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thống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nhằm </a:t>
            </a:r>
            <a:r>
              <a:rPr sz="2200" spc="-10" dirty="0">
                <a:solidFill>
                  <a:srgbClr val="CC3300"/>
                </a:solidFill>
                <a:latin typeface="Arial"/>
                <a:cs typeface="Arial"/>
              </a:rPr>
              <a:t>mô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hình hóa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tiến 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trình </a:t>
            </a:r>
            <a:r>
              <a:rPr sz="2200" spc="-10" dirty="0">
                <a:solidFill>
                  <a:srgbClr val="CC3300"/>
                </a:solidFill>
                <a:latin typeface="Arial"/>
                <a:cs typeface="Arial"/>
              </a:rPr>
              <a:t>xử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lý nghiệp</a:t>
            </a:r>
            <a:r>
              <a:rPr sz="2200" spc="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vụ.</a:t>
            </a:r>
            <a:endParaRPr sz="2200">
              <a:latin typeface="Arial"/>
              <a:cs typeface="Arial"/>
            </a:endParaRPr>
          </a:p>
          <a:p>
            <a:pPr marL="955675" marR="6350" lvl="4" indent="-257810" algn="just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81818"/>
              <a:buChar char="•"/>
              <a:tabLst>
                <a:tab pos="95631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Tiếp cận chủ yếu theo hướng từ trên xuống: xem các hoạt động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xử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lý như  hộp đen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quan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tâm đến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việc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lưu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trữ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xử lý thông tin giữa các hộp đen  này</a:t>
            </a:r>
            <a:endParaRPr sz="2200">
              <a:latin typeface="Arial"/>
              <a:cs typeface="Arial"/>
            </a:endParaRPr>
          </a:p>
          <a:p>
            <a:pPr marL="955675" marR="6985" lvl="4" indent="-257810" algn="just">
              <a:lnSpc>
                <a:spcPct val="100000"/>
              </a:lnSpc>
              <a:spcBef>
                <a:spcPts val="605"/>
              </a:spcBef>
              <a:buClr>
                <a:srgbClr val="000000"/>
              </a:buClr>
              <a:buSzPct val="81818"/>
              <a:buChar char="•"/>
              <a:tabLst>
                <a:tab pos="95631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Mặc dù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dòng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dữ liệu biểu diễn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cả xử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lý lẫn dữ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liệu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hệ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thống,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nhưng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chú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ý  đến xử lý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hơn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là dữ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endParaRPr sz="2200">
              <a:latin typeface="Arial"/>
              <a:cs typeface="Arial"/>
            </a:endParaRPr>
          </a:p>
          <a:p>
            <a:pPr marL="955675" lvl="4" indent="-258445" algn="just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81818"/>
              <a:buChar char="•"/>
              <a:tabLst>
                <a:tab pos="95631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Gồm</a:t>
            </a:r>
            <a:r>
              <a:rPr sz="2200" spc="2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các</a:t>
            </a:r>
            <a:r>
              <a:rPr sz="2200" spc="2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nhóm</a:t>
            </a:r>
            <a:r>
              <a:rPr sz="220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phương</a:t>
            </a:r>
            <a:r>
              <a:rPr sz="2200" spc="2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pháp</a:t>
            </a:r>
            <a:r>
              <a:rPr sz="2200" spc="2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chính</a:t>
            </a:r>
            <a:r>
              <a:rPr sz="2200" spc="2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như</a:t>
            </a:r>
            <a:r>
              <a:rPr sz="2200" spc="2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sau:</a:t>
            </a:r>
            <a:r>
              <a:rPr sz="220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Tom</a:t>
            </a:r>
            <a:r>
              <a:rPr sz="220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DeMarco,</a:t>
            </a:r>
            <a:r>
              <a:rPr sz="2200" spc="2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Yourdon</a:t>
            </a:r>
            <a:r>
              <a:rPr sz="2200" spc="2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endParaRPr sz="2200">
              <a:latin typeface="Arial"/>
              <a:cs typeface="Arial"/>
            </a:endParaRPr>
          </a:p>
          <a:p>
            <a:pPr marL="955675" algn="just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Constantine, Gane &amp;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Sarson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266191"/>
            <a:ext cx="716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56888" y="3195827"/>
            <a:ext cx="949960" cy="708660"/>
            <a:chOff x="4056888" y="3195827"/>
            <a:chExt cx="949960" cy="708660"/>
          </a:xfrm>
        </p:grpSpPr>
        <p:sp>
          <p:nvSpPr>
            <p:cNvPr id="4" name="object 4"/>
            <p:cNvSpPr/>
            <p:nvPr/>
          </p:nvSpPr>
          <p:spPr>
            <a:xfrm>
              <a:off x="4061460" y="3200399"/>
              <a:ext cx="940435" cy="699770"/>
            </a:xfrm>
            <a:custGeom>
              <a:avLst/>
              <a:gdLst/>
              <a:ahLst/>
              <a:cxnLst/>
              <a:rect l="l" t="t" r="r" b="b"/>
              <a:pathLst>
                <a:path w="940435" h="699770">
                  <a:moveTo>
                    <a:pt x="470153" y="0"/>
                  </a:moveTo>
                  <a:lnTo>
                    <a:pt x="415313" y="2353"/>
                  </a:lnTo>
                  <a:lnTo>
                    <a:pt x="362334" y="9237"/>
                  </a:lnTo>
                  <a:lnTo>
                    <a:pt x="311568" y="20390"/>
                  </a:lnTo>
                  <a:lnTo>
                    <a:pt x="263367" y="35549"/>
                  </a:lnTo>
                  <a:lnTo>
                    <a:pt x="218085" y="54452"/>
                  </a:lnTo>
                  <a:lnTo>
                    <a:pt x="176073" y="76837"/>
                  </a:lnTo>
                  <a:lnTo>
                    <a:pt x="137683" y="102441"/>
                  </a:lnTo>
                  <a:lnTo>
                    <a:pt x="103269" y="131001"/>
                  </a:lnTo>
                  <a:lnTo>
                    <a:pt x="73183" y="162256"/>
                  </a:lnTo>
                  <a:lnTo>
                    <a:pt x="47777" y="195942"/>
                  </a:lnTo>
                  <a:lnTo>
                    <a:pt x="27403" y="231798"/>
                  </a:lnTo>
                  <a:lnTo>
                    <a:pt x="12414" y="269561"/>
                  </a:lnTo>
                  <a:lnTo>
                    <a:pt x="3162" y="308968"/>
                  </a:lnTo>
                  <a:lnTo>
                    <a:pt x="0" y="349758"/>
                  </a:lnTo>
                  <a:lnTo>
                    <a:pt x="3162" y="390547"/>
                  </a:lnTo>
                  <a:lnTo>
                    <a:pt x="12414" y="429954"/>
                  </a:lnTo>
                  <a:lnTo>
                    <a:pt x="27403" y="467717"/>
                  </a:lnTo>
                  <a:lnTo>
                    <a:pt x="47777" y="503573"/>
                  </a:lnTo>
                  <a:lnTo>
                    <a:pt x="73183" y="537259"/>
                  </a:lnTo>
                  <a:lnTo>
                    <a:pt x="103269" y="568514"/>
                  </a:lnTo>
                  <a:lnTo>
                    <a:pt x="137683" y="597074"/>
                  </a:lnTo>
                  <a:lnTo>
                    <a:pt x="176073" y="622678"/>
                  </a:lnTo>
                  <a:lnTo>
                    <a:pt x="218085" y="645063"/>
                  </a:lnTo>
                  <a:lnTo>
                    <a:pt x="263367" y="663966"/>
                  </a:lnTo>
                  <a:lnTo>
                    <a:pt x="311568" y="679125"/>
                  </a:lnTo>
                  <a:lnTo>
                    <a:pt x="362334" y="690278"/>
                  </a:lnTo>
                  <a:lnTo>
                    <a:pt x="415313" y="697162"/>
                  </a:lnTo>
                  <a:lnTo>
                    <a:pt x="470153" y="699516"/>
                  </a:lnTo>
                  <a:lnTo>
                    <a:pt x="524994" y="697162"/>
                  </a:lnTo>
                  <a:lnTo>
                    <a:pt x="577973" y="690278"/>
                  </a:lnTo>
                  <a:lnTo>
                    <a:pt x="628739" y="679125"/>
                  </a:lnTo>
                  <a:lnTo>
                    <a:pt x="676940" y="663966"/>
                  </a:lnTo>
                  <a:lnTo>
                    <a:pt x="722222" y="645063"/>
                  </a:lnTo>
                  <a:lnTo>
                    <a:pt x="764234" y="622678"/>
                  </a:lnTo>
                  <a:lnTo>
                    <a:pt x="802624" y="597074"/>
                  </a:lnTo>
                  <a:lnTo>
                    <a:pt x="837038" y="568514"/>
                  </a:lnTo>
                  <a:lnTo>
                    <a:pt x="867124" y="537259"/>
                  </a:lnTo>
                  <a:lnTo>
                    <a:pt x="892530" y="503573"/>
                  </a:lnTo>
                  <a:lnTo>
                    <a:pt x="912904" y="467717"/>
                  </a:lnTo>
                  <a:lnTo>
                    <a:pt x="927893" y="429954"/>
                  </a:lnTo>
                  <a:lnTo>
                    <a:pt x="937145" y="390547"/>
                  </a:lnTo>
                  <a:lnTo>
                    <a:pt x="940307" y="349758"/>
                  </a:lnTo>
                  <a:lnTo>
                    <a:pt x="937145" y="308968"/>
                  </a:lnTo>
                  <a:lnTo>
                    <a:pt x="927893" y="269561"/>
                  </a:lnTo>
                  <a:lnTo>
                    <a:pt x="912904" y="231798"/>
                  </a:lnTo>
                  <a:lnTo>
                    <a:pt x="892530" y="195942"/>
                  </a:lnTo>
                  <a:lnTo>
                    <a:pt x="867124" y="162256"/>
                  </a:lnTo>
                  <a:lnTo>
                    <a:pt x="837038" y="131001"/>
                  </a:lnTo>
                  <a:lnTo>
                    <a:pt x="802624" y="102441"/>
                  </a:lnTo>
                  <a:lnTo>
                    <a:pt x="764234" y="76837"/>
                  </a:lnTo>
                  <a:lnTo>
                    <a:pt x="722222" y="54452"/>
                  </a:lnTo>
                  <a:lnTo>
                    <a:pt x="676940" y="35549"/>
                  </a:lnTo>
                  <a:lnTo>
                    <a:pt x="628739" y="20390"/>
                  </a:lnTo>
                  <a:lnTo>
                    <a:pt x="577973" y="9237"/>
                  </a:lnTo>
                  <a:lnTo>
                    <a:pt x="524994" y="2353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1460" y="3200399"/>
              <a:ext cx="940435" cy="699770"/>
            </a:xfrm>
            <a:custGeom>
              <a:avLst/>
              <a:gdLst/>
              <a:ahLst/>
              <a:cxnLst/>
              <a:rect l="l" t="t" r="r" b="b"/>
              <a:pathLst>
                <a:path w="940435" h="699770">
                  <a:moveTo>
                    <a:pt x="0" y="349758"/>
                  </a:moveTo>
                  <a:lnTo>
                    <a:pt x="3162" y="308968"/>
                  </a:lnTo>
                  <a:lnTo>
                    <a:pt x="12414" y="269561"/>
                  </a:lnTo>
                  <a:lnTo>
                    <a:pt x="27403" y="231798"/>
                  </a:lnTo>
                  <a:lnTo>
                    <a:pt x="47777" y="195942"/>
                  </a:lnTo>
                  <a:lnTo>
                    <a:pt x="73183" y="162256"/>
                  </a:lnTo>
                  <a:lnTo>
                    <a:pt x="103269" y="131001"/>
                  </a:lnTo>
                  <a:lnTo>
                    <a:pt x="137683" y="102441"/>
                  </a:lnTo>
                  <a:lnTo>
                    <a:pt x="176073" y="76837"/>
                  </a:lnTo>
                  <a:lnTo>
                    <a:pt x="218085" y="54452"/>
                  </a:lnTo>
                  <a:lnTo>
                    <a:pt x="263367" y="35549"/>
                  </a:lnTo>
                  <a:lnTo>
                    <a:pt x="311568" y="20390"/>
                  </a:lnTo>
                  <a:lnTo>
                    <a:pt x="362334" y="9237"/>
                  </a:lnTo>
                  <a:lnTo>
                    <a:pt x="415313" y="2353"/>
                  </a:lnTo>
                  <a:lnTo>
                    <a:pt x="470153" y="0"/>
                  </a:lnTo>
                  <a:lnTo>
                    <a:pt x="524994" y="2353"/>
                  </a:lnTo>
                  <a:lnTo>
                    <a:pt x="577973" y="9237"/>
                  </a:lnTo>
                  <a:lnTo>
                    <a:pt x="628739" y="20390"/>
                  </a:lnTo>
                  <a:lnTo>
                    <a:pt x="676940" y="35549"/>
                  </a:lnTo>
                  <a:lnTo>
                    <a:pt x="722222" y="54452"/>
                  </a:lnTo>
                  <a:lnTo>
                    <a:pt x="764234" y="76837"/>
                  </a:lnTo>
                  <a:lnTo>
                    <a:pt x="802624" y="102441"/>
                  </a:lnTo>
                  <a:lnTo>
                    <a:pt x="837038" y="131001"/>
                  </a:lnTo>
                  <a:lnTo>
                    <a:pt x="867124" y="162256"/>
                  </a:lnTo>
                  <a:lnTo>
                    <a:pt x="892530" y="195942"/>
                  </a:lnTo>
                  <a:lnTo>
                    <a:pt x="912904" y="231798"/>
                  </a:lnTo>
                  <a:lnTo>
                    <a:pt x="927893" y="269561"/>
                  </a:lnTo>
                  <a:lnTo>
                    <a:pt x="937145" y="308968"/>
                  </a:lnTo>
                  <a:lnTo>
                    <a:pt x="940307" y="349758"/>
                  </a:lnTo>
                  <a:lnTo>
                    <a:pt x="937145" y="390547"/>
                  </a:lnTo>
                  <a:lnTo>
                    <a:pt x="927893" y="429954"/>
                  </a:lnTo>
                  <a:lnTo>
                    <a:pt x="912904" y="467717"/>
                  </a:lnTo>
                  <a:lnTo>
                    <a:pt x="892530" y="503573"/>
                  </a:lnTo>
                  <a:lnTo>
                    <a:pt x="867124" y="537259"/>
                  </a:lnTo>
                  <a:lnTo>
                    <a:pt x="837038" y="568514"/>
                  </a:lnTo>
                  <a:lnTo>
                    <a:pt x="802624" y="597074"/>
                  </a:lnTo>
                  <a:lnTo>
                    <a:pt x="764234" y="622678"/>
                  </a:lnTo>
                  <a:lnTo>
                    <a:pt x="722222" y="645063"/>
                  </a:lnTo>
                  <a:lnTo>
                    <a:pt x="676940" y="663966"/>
                  </a:lnTo>
                  <a:lnTo>
                    <a:pt x="628739" y="679125"/>
                  </a:lnTo>
                  <a:lnTo>
                    <a:pt x="577973" y="690278"/>
                  </a:lnTo>
                  <a:lnTo>
                    <a:pt x="524994" y="697162"/>
                  </a:lnTo>
                  <a:lnTo>
                    <a:pt x="470153" y="699516"/>
                  </a:lnTo>
                  <a:lnTo>
                    <a:pt x="415313" y="697162"/>
                  </a:lnTo>
                  <a:lnTo>
                    <a:pt x="362334" y="690278"/>
                  </a:lnTo>
                  <a:lnTo>
                    <a:pt x="311568" y="679125"/>
                  </a:lnTo>
                  <a:lnTo>
                    <a:pt x="263367" y="663966"/>
                  </a:lnTo>
                  <a:lnTo>
                    <a:pt x="218085" y="645063"/>
                  </a:lnTo>
                  <a:lnTo>
                    <a:pt x="176073" y="622678"/>
                  </a:lnTo>
                  <a:lnTo>
                    <a:pt x="137683" y="597074"/>
                  </a:lnTo>
                  <a:lnTo>
                    <a:pt x="103269" y="568514"/>
                  </a:lnTo>
                  <a:lnTo>
                    <a:pt x="73183" y="537259"/>
                  </a:lnTo>
                  <a:lnTo>
                    <a:pt x="47777" y="503573"/>
                  </a:lnTo>
                  <a:lnTo>
                    <a:pt x="27403" y="467717"/>
                  </a:lnTo>
                  <a:lnTo>
                    <a:pt x="12414" y="429954"/>
                  </a:lnTo>
                  <a:lnTo>
                    <a:pt x="3162" y="390547"/>
                  </a:lnTo>
                  <a:lnTo>
                    <a:pt x="0" y="349758"/>
                  </a:lnTo>
                  <a:close/>
                </a:path>
                <a:path w="940435" h="699770">
                  <a:moveTo>
                    <a:pt x="77724" y="140208"/>
                  </a:moveTo>
                  <a:lnTo>
                    <a:pt x="861060" y="1402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666232" y="3195827"/>
            <a:ext cx="635635" cy="708660"/>
            <a:chOff x="5666232" y="3195827"/>
            <a:chExt cx="635635" cy="708660"/>
          </a:xfrm>
        </p:grpSpPr>
        <p:sp>
          <p:nvSpPr>
            <p:cNvPr id="7" name="object 7"/>
            <p:cNvSpPr/>
            <p:nvPr/>
          </p:nvSpPr>
          <p:spPr>
            <a:xfrm>
              <a:off x="5670804" y="3200399"/>
              <a:ext cx="626745" cy="699770"/>
            </a:xfrm>
            <a:custGeom>
              <a:avLst/>
              <a:gdLst/>
              <a:ahLst/>
              <a:cxnLst/>
              <a:rect l="l" t="t" r="r" b="b"/>
              <a:pathLst>
                <a:path w="626745" h="699770">
                  <a:moveTo>
                    <a:pt x="521970" y="0"/>
                  </a:moveTo>
                  <a:lnTo>
                    <a:pt x="104394" y="0"/>
                  </a:lnTo>
                  <a:lnTo>
                    <a:pt x="63757" y="8203"/>
                  </a:lnTo>
                  <a:lnTo>
                    <a:pt x="30575" y="30575"/>
                  </a:lnTo>
                  <a:lnTo>
                    <a:pt x="8203" y="63757"/>
                  </a:lnTo>
                  <a:lnTo>
                    <a:pt x="0" y="104394"/>
                  </a:lnTo>
                  <a:lnTo>
                    <a:pt x="0" y="595122"/>
                  </a:lnTo>
                  <a:lnTo>
                    <a:pt x="8203" y="635758"/>
                  </a:lnTo>
                  <a:lnTo>
                    <a:pt x="30575" y="668940"/>
                  </a:lnTo>
                  <a:lnTo>
                    <a:pt x="63757" y="691312"/>
                  </a:lnTo>
                  <a:lnTo>
                    <a:pt x="104394" y="699516"/>
                  </a:lnTo>
                  <a:lnTo>
                    <a:pt x="521970" y="699516"/>
                  </a:lnTo>
                  <a:lnTo>
                    <a:pt x="562606" y="691312"/>
                  </a:lnTo>
                  <a:lnTo>
                    <a:pt x="595788" y="668940"/>
                  </a:lnTo>
                  <a:lnTo>
                    <a:pt x="618160" y="635758"/>
                  </a:lnTo>
                  <a:lnTo>
                    <a:pt x="626363" y="595122"/>
                  </a:lnTo>
                  <a:lnTo>
                    <a:pt x="626363" y="104394"/>
                  </a:lnTo>
                  <a:lnTo>
                    <a:pt x="618160" y="63757"/>
                  </a:lnTo>
                  <a:lnTo>
                    <a:pt x="595788" y="30575"/>
                  </a:lnTo>
                  <a:lnTo>
                    <a:pt x="562606" y="8203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70804" y="3200399"/>
              <a:ext cx="626745" cy="699770"/>
            </a:xfrm>
            <a:custGeom>
              <a:avLst/>
              <a:gdLst/>
              <a:ahLst/>
              <a:cxnLst/>
              <a:rect l="l" t="t" r="r" b="b"/>
              <a:pathLst>
                <a:path w="626745" h="699770">
                  <a:moveTo>
                    <a:pt x="0" y="104394"/>
                  </a:moveTo>
                  <a:lnTo>
                    <a:pt x="8203" y="63757"/>
                  </a:lnTo>
                  <a:lnTo>
                    <a:pt x="30575" y="30575"/>
                  </a:lnTo>
                  <a:lnTo>
                    <a:pt x="63757" y="8203"/>
                  </a:lnTo>
                  <a:lnTo>
                    <a:pt x="104394" y="0"/>
                  </a:lnTo>
                  <a:lnTo>
                    <a:pt x="521970" y="0"/>
                  </a:lnTo>
                  <a:lnTo>
                    <a:pt x="562606" y="8203"/>
                  </a:lnTo>
                  <a:lnTo>
                    <a:pt x="595788" y="30575"/>
                  </a:lnTo>
                  <a:lnTo>
                    <a:pt x="618160" y="63757"/>
                  </a:lnTo>
                  <a:lnTo>
                    <a:pt x="626363" y="104394"/>
                  </a:lnTo>
                  <a:lnTo>
                    <a:pt x="626363" y="595122"/>
                  </a:lnTo>
                  <a:lnTo>
                    <a:pt x="618160" y="635758"/>
                  </a:lnTo>
                  <a:lnTo>
                    <a:pt x="595788" y="668940"/>
                  </a:lnTo>
                  <a:lnTo>
                    <a:pt x="562606" y="691312"/>
                  </a:lnTo>
                  <a:lnTo>
                    <a:pt x="521970" y="699516"/>
                  </a:lnTo>
                  <a:lnTo>
                    <a:pt x="104394" y="699516"/>
                  </a:lnTo>
                  <a:lnTo>
                    <a:pt x="63757" y="691312"/>
                  </a:lnTo>
                  <a:lnTo>
                    <a:pt x="30575" y="668940"/>
                  </a:lnTo>
                  <a:lnTo>
                    <a:pt x="8203" y="635758"/>
                  </a:lnTo>
                  <a:lnTo>
                    <a:pt x="0" y="595122"/>
                  </a:lnTo>
                  <a:lnTo>
                    <a:pt x="0" y="104394"/>
                  </a:lnTo>
                  <a:close/>
                </a:path>
                <a:path w="626745" h="699770">
                  <a:moveTo>
                    <a:pt x="0" y="140208"/>
                  </a:moveTo>
                  <a:lnTo>
                    <a:pt x="626363" y="1402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896867" y="4394200"/>
            <a:ext cx="1252855" cy="50800"/>
          </a:xfrm>
          <a:custGeom>
            <a:avLst/>
            <a:gdLst/>
            <a:ahLst/>
            <a:cxnLst/>
            <a:rect l="l" t="t" r="r" b="b"/>
            <a:pathLst>
              <a:path w="1252854" h="50800">
                <a:moveTo>
                  <a:pt x="1201928" y="25400"/>
                </a:moveTo>
                <a:lnTo>
                  <a:pt x="1176528" y="50800"/>
                </a:lnTo>
                <a:lnTo>
                  <a:pt x="1233678" y="31750"/>
                </a:lnTo>
                <a:lnTo>
                  <a:pt x="1201928" y="31750"/>
                </a:lnTo>
                <a:lnTo>
                  <a:pt x="1201928" y="25400"/>
                </a:lnTo>
                <a:close/>
              </a:path>
              <a:path w="1252854" h="50800">
                <a:moveTo>
                  <a:pt x="1195578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1195578" y="31750"/>
                </a:lnTo>
                <a:lnTo>
                  <a:pt x="1201928" y="25400"/>
                </a:lnTo>
                <a:lnTo>
                  <a:pt x="1195578" y="19050"/>
                </a:lnTo>
                <a:close/>
              </a:path>
              <a:path w="1252854" h="50800">
                <a:moveTo>
                  <a:pt x="1233678" y="19050"/>
                </a:moveTo>
                <a:lnTo>
                  <a:pt x="1201928" y="19050"/>
                </a:lnTo>
                <a:lnTo>
                  <a:pt x="1201928" y="31750"/>
                </a:lnTo>
                <a:lnTo>
                  <a:pt x="1233678" y="31750"/>
                </a:lnTo>
                <a:lnTo>
                  <a:pt x="1252728" y="25400"/>
                </a:lnTo>
                <a:lnTo>
                  <a:pt x="1233678" y="19050"/>
                </a:lnTo>
                <a:close/>
              </a:path>
              <a:path w="1252854" h="50800">
                <a:moveTo>
                  <a:pt x="1176528" y="0"/>
                </a:moveTo>
                <a:lnTo>
                  <a:pt x="1201928" y="25400"/>
                </a:lnTo>
                <a:lnTo>
                  <a:pt x="1201928" y="19050"/>
                </a:lnTo>
                <a:lnTo>
                  <a:pt x="1233678" y="19050"/>
                </a:lnTo>
                <a:lnTo>
                  <a:pt x="1176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8488" y="4432300"/>
            <a:ext cx="1252855" cy="50800"/>
          </a:xfrm>
          <a:custGeom>
            <a:avLst/>
            <a:gdLst/>
            <a:ahLst/>
            <a:cxnLst/>
            <a:rect l="l" t="t" r="r" b="b"/>
            <a:pathLst>
              <a:path w="1252854" h="50800">
                <a:moveTo>
                  <a:pt x="1201928" y="25400"/>
                </a:moveTo>
                <a:lnTo>
                  <a:pt x="1176528" y="50800"/>
                </a:lnTo>
                <a:lnTo>
                  <a:pt x="1233678" y="31750"/>
                </a:lnTo>
                <a:lnTo>
                  <a:pt x="1201928" y="31750"/>
                </a:lnTo>
                <a:lnTo>
                  <a:pt x="1201928" y="25400"/>
                </a:lnTo>
                <a:close/>
              </a:path>
              <a:path w="1252854" h="50800">
                <a:moveTo>
                  <a:pt x="1195578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1195578" y="31750"/>
                </a:lnTo>
                <a:lnTo>
                  <a:pt x="1201928" y="25400"/>
                </a:lnTo>
                <a:lnTo>
                  <a:pt x="1195578" y="19050"/>
                </a:lnTo>
                <a:close/>
              </a:path>
              <a:path w="1252854" h="50800">
                <a:moveTo>
                  <a:pt x="1233678" y="19050"/>
                </a:moveTo>
                <a:lnTo>
                  <a:pt x="1201928" y="19050"/>
                </a:lnTo>
                <a:lnTo>
                  <a:pt x="1201928" y="31750"/>
                </a:lnTo>
                <a:lnTo>
                  <a:pt x="1233678" y="31750"/>
                </a:lnTo>
                <a:lnTo>
                  <a:pt x="1252728" y="25400"/>
                </a:lnTo>
                <a:lnTo>
                  <a:pt x="1233678" y="19050"/>
                </a:lnTo>
                <a:close/>
              </a:path>
              <a:path w="1252854" h="50800">
                <a:moveTo>
                  <a:pt x="1176528" y="0"/>
                </a:moveTo>
                <a:lnTo>
                  <a:pt x="1201928" y="25400"/>
                </a:lnTo>
                <a:lnTo>
                  <a:pt x="1201928" y="19050"/>
                </a:lnTo>
                <a:lnTo>
                  <a:pt x="1233678" y="19050"/>
                </a:lnTo>
                <a:lnTo>
                  <a:pt x="1176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22450" y="2064511"/>
          <a:ext cx="8340724" cy="4456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145"/>
                <a:gridCol w="393700"/>
                <a:gridCol w="1274445"/>
                <a:gridCol w="1668144"/>
                <a:gridCol w="3336290"/>
              </a:tblGrid>
              <a:tr h="1116329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Khái</a:t>
                      </a:r>
                      <a:r>
                        <a:rPr sz="2000" b="1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8270" marR="120650" indent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Ký hiệu  (DeMarco</a:t>
                      </a:r>
                      <a:r>
                        <a:rPr sz="2000" b="1" spc="-114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&amp;  Youdon)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 marR="339725" indent="2857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Ký hiệu  (Gane</a:t>
                      </a:r>
                      <a:r>
                        <a:rPr sz="2000" b="1" spc="-1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&amp;  Sarson)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Ý</a:t>
                      </a:r>
                      <a:r>
                        <a:rPr sz="20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nghĩa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80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Chức</a:t>
                      </a:r>
                      <a:r>
                        <a:rPr sz="2000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năng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0101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Một trong các hoạt</a:t>
                      </a:r>
                      <a:r>
                        <a:rPr sz="2000" spc="-1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động  bên trong</a:t>
                      </a:r>
                      <a:r>
                        <a:rPr sz="2000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HTTT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80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Dòng dữ</a:t>
                      </a:r>
                      <a:r>
                        <a:rPr sz="2000" spc="-7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liệu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543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Sự chuyển đổi thông</a:t>
                      </a:r>
                      <a:r>
                        <a:rPr sz="2000" spc="-1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tin  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giữa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các thành</a:t>
                      </a:r>
                      <a:r>
                        <a:rPr sz="2000" spc="-7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phần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520"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Kho dữ</a:t>
                      </a:r>
                      <a:r>
                        <a:rPr sz="2000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liệu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92075" marR="3676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Vùng chứa dữ 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liệu,</a:t>
                      </a:r>
                      <a:r>
                        <a:rPr sz="2000" spc="-10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thông  tin trong</a:t>
                      </a:r>
                      <a:r>
                        <a:rPr sz="2000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HTTT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814">
                <a:tc>
                  <a:txBody>
                    <a:bodyPr/>
                    <a:lstStyle/>
                    <a:p>
                      <a:pPr marL="91440" marR="606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Đầu  c</a:t>
                      </a:r>
                      <a:r>
                        <a:rPr sz="200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ối/Tác 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nhân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83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Một tác nhân bên</a:t>
                      </a:r>
                      <a:r>
                        <a:rPr sz="2000" spc="-1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ngoài  HTTT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513832" y="4966715"/>
            <a:ext cx="1252855" cy="279400"/>
          </a:xfrm>
          <a:custGeom>
            <a:avLst/>
            <a:gdLst/>
            <a:ahLst/>
            <a:cxnLst/>
            <a:rect l="l" t="t" r="r" b="b"/>
            <a:pathLst>
              <a:path w="1252854" h="279400">
                <a:moveTo>
                  <a:pt x="0" y="0"/>
                </a:moveTo>
                <a:lnTo>
                  <a:pt x="1252727" y="0"/>
                </a:lnTo>
              </a:path>
              <a:path w="1252854" h="279400">
                <a:moveTo>
                  <a:pt x="0" y="278891"/>
                </a:moveTo>
                <a:lnTo>
                  <a:pt x="1252727" y="278891"/>
                </a:lnTo>
              </a:path>
              <a:path w="1252854" h="279400">
                <a:moveTo>
                  <a:pt x="0" y="0"/>
                </a:moveTo>
                <a:lnTo>
                  <a:pt x="0" y="278891"/>
                </a:lnTo>
              </a:path>
              <a:path w="1252854" h="279400">
                <a:moveTo>
                  <a:pt x="156971" y="0"/>
                </a:moveTo>
                <a:lnTo>
                  <a:pt x="156971" y="2788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13832" y="5626608"/>
            <a:ext cx="1252855" cy="419100"/>
          </a:xfrm>
          <a:custGeom>
            <a:avLst/>
            <a:gdLst/>
            <a:ahLst/>
            <a:cxnLst/>
            <a:rect l="l" t="t" r="r" b="b"/>
            <a:pathLst>
              <a:path w="1252854" h="419100">
                <a:moveTo>
                  <a:pt x="0" y="419100"/>
                </a:moveTo>
                <a:lnTo>
                  <a:pt x="1252728" y="419100"/>
                </a:lnTo>
                <a:lnTo>
                  <a:pt x="1252728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0771" y="5626608"/>
            <a:ext cx="1252855" cy="419100"/>
          </a:xfrm>
          <a:custGeom>
            <a:avLst/>
            <a:gdLst/>
            <a:ahLst/>
            <a:cxnLst/>
            <a:rect l="l" t="t" r="r" b="b"/>
            <a:pathLst>
              <a:path w="1252854" h="419100">
                <a:moveTo>
                  <a:pt x="0" y="419100"/>
                </a:moveTo>
                <a:lnTo>
                  <a:pt x="1252727" y="419100"/>
                </a:lnTo>
                <a:lnTo>
                  <a:pt x="1252727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2283" y="945867"/>
            <a:ext cx="6494780" cy="100774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02030" lvl="2" indent="-989330">
              <a:lnSpc>
                <a:spcPct val="100000"/>
              </a:lnSpc>
              <a:spcBef>
                <a:spcPts val="74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3410" lvl="3" indent="-257810">
              <a:lnSpc>
                <a:spcPct val="100000"/>
              </a:lnSpc>
              <a:spcBef>
                <a:spcPts val="610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08245"/>
            <a:ext cx="77712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153" y="4249928"/>
            <a:ext cx="5474970" cy="1162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2545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  <a:tab pos="1173480" algn="l"/>
                <a:tab pos="1926589" algn="l"/>
                <a:tab pos="2693670" algn="l"/>
                <a:tab pos="3676650" algn="l"/>
                <a:tab pos="4382135" algn="l"/>
                <a:tab pos="5165725" algn="l"/>
              </a:tabLst>
            </a:pPr>
            <a:r>
              <a:rPr sz="2200" spc="-5" dirty="0">
                <a:latin typeface="Arial"/>
                <a:cs typeface="Arial"/>
              </a:rPr>
              <a:t>Biểu	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ễ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bằng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đ</a:t>
            </a:r>
            <a:r>
              <a:rPr sz="2200" dirty="0">
                <a:latin typeface="Arial"/>
                <a:cs typeface="Arial"/>
              </a:rPr>
              <a:t>ư</a:t>
            </a:r>
            <a:r>
              <a:rPr sz="2200" spc="-5" dirty="0">
                <a:latin typeface="Arial"/>
                <a:cs typeface="Arial"/>
              </a:rPr>
              <a:t>ờ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trò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tro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	có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545"/>
              </a:lnSpc>
            </a:pPr>
            <a:r>
              <a:rPr sz="2200" spc="-5" dirty="0">
                <a:latin typeface="Arial"/>
                <a:cs typeface="Arial"/>
              </a:rPr>
              <a:t>ghi nhãn.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Nhãn: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động từ + bổ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ngữ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684" y="969179"/>
            <a:ext cx="6494780" cy="31902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1394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362585">
              <a:lnSpc>
                <a:spcPct val="100000"/>
              </a:lnSpc>
              <a:spcBef>
                <a:spcPts val="1225"/>
              </a:spcBef>
            </a:pP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Chức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năng</a:t>
            </a:r>
            <a:endParaRPr sz="2200">
              <a:latin typeface="Arial"/>
              <a:cs typeface="Arial"/>
            </a:endParaRPr>
          </a:p>
          <a:p>
            <a:pPr marL="705485" indent="-343535">
              <a:lnSpc>
                <a:spcPts val="2550"/>
              </a:lnSpc>
              <a:spcBef>
                <a:spcPts val="1210"/>
              </a:spcBef>
              <a:buChar char="•"/>
              <a:tabLst>
                <a:tab pos="705485" algn="l"/>
                <a:tab pos="706120" algn="l"/>
              </a:tabLst>
            </a:pPr>
            <a:r>
              <a:rPr sz="2200" spc="-5" dirty="0">
                <a:latin typeface="Arial"/>
                <a:cs typeface="Arial"/>
              </a:rPr>
              <a:t>Khái niệm: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biểu đạt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thao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tác,</a:t>
            </a:r>
            <a:r>
              <a:rPr sz="2200" spc="45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nhiệm</a:t>
            </a:r>
            <a:endParaRPr sz="2200">
              <a:latin typeface="Arial"/>
              <a:cs typeface="Arial"/>
            </a:endParaRPr>
          </a:p>
          <a:p>
            <a:pPr marL="705485">
              <a:lnSpc>
                <a:spcPts val="2550"/>
              </a:lnSpc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vụ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hay tiến trình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xử</a:t>
            </a:r>
            <a:r>
              <a:rPr sz="22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lý.</a:t>
            </a:r>
            <a:endParaRPr sz="2200">
              <a:latin typeface="Arial"/>
              <a:cs typeface="Arial"/>
            </a:endParaRPr>
          </a:p>
          <a:p>
            <a:pPr marL="1162685" marR="673100" lvl="1" indent="-342900">
              <a:lnSpc>
                <a:spcPts val="2460"/>
              </a:lnSpc>
              <a:spcBef>
                <a:spcPts val="1445"/>
              </a:spcBef>
              <a:buClr>
                <a:srgbClr val="000000"/>
              </a:buClr>
              <a:buChar char="•"/>
              <a:tabLst>
                <a:tab pos="1162685" algn="l"/>
                <a:tab pos="116332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Chức năng phải biến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đổi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đầu vào </a:t>
            </a:r>
            <a:r>
              <a:rPr sz="2200" spc="5" dirty="0">
                <a:solidFill>
                  <a:srgbClr val="001F5F"/>
                </a:solidFill>
                <a:latin typeface="Arial"/>
                <a:cs typeface="Arial"/>
              </a:rPr>
              <a:t>(tổ 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chức,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bổ sung, tạo thông tin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mới).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6952" y="2622804"/>
            <a:ext cx="1304925" cy="1303020"/>
            <a:chOff x="7616952" y="2622804"/>
            <a:chExt cx="1304925" cy="1303020"/>
          </a:xfrm>
        </p:grpSpPr>
        <p:sp>
          <p:nvSpPr>
            <p:cNvPr id="6" name="object 6"/>
            <p:cNvSpPr/>
            <p:nvPr/>
          </p:nvSpPr>
          <p:spPr>
            <a:xfrm>
              <a:off x="7621524" y="2627376"/>
              <a:ext cx="1295400" cy="1294130"/>
            </a:xfrm>
            <a:custGeom>
              <a:avLst/>
              <a:gdLst/>
              <a:ahLst/>
              <a:cxnLst/>
              <a:rect l="l" t="t" r="r" b="b"/>
              <a:pathLst>
                <a:path w="1295400" h="1294129">
                  <a:moveTo>
                    <a:pt x="647700" y="0"/>
                  </a:moveTo>
                  <a:lnTo>
                    <a:pt x="599355" y="1774"/>
                  </a:lnTo>
                  <a:lnTo>
                    <a:pt x="551977" y="7015"/>
                  </a:lnTo>
                  <a:lnTo>
                    <a:pt x="505690" y="15596"/>
                  </a:lnTo>
                  <a:lnTo>
                    <a:pt x="460619" y="27394"/>
                  </a:lnTo>
                  <a:lnTo>
                    <a:pt x="416889" y="42281"/>
                  </a:lnTo>
                  <a:lnTo>
                    <a:pt x="374626" y="60135"/>
                  </a:lnTo>
                  <a:lnTo>
                    <a:pt x="333955" y="80828"/>
                  </a:lnTo>
                  <a:lnTo>
                    <a:pt x="295001" y="104236"/>
                  </a:lnTo>
                  <a:lnTo>
                    <a:pt x="257888" y="130234"/>
                  </a:lnTo>
                  <a:lnTo>
                    <a:pt x="222743" y="158697"/>
                  </a:lnTo>
                  <a:lnTo>
                    <a:pt x="189690" y="189499"/>
                  </a:lnTo>
                  <a:lnTo>
                    <a:pt x="158854" y="222516"/>
                  </a:lnTo>
                  <a:lnTo>
                    <a:pt x="130362" y="257622"/>
                  </a:lnTo>
                  <a:lnTo>
                    <a:pt x="104337" y="294692"/>
                  </a:lnTo>
                  <a:lnTo>
                    <a:pt x="80905" y="333601"/>
                  </a:lnTo>
                  <a:lnTo>
                    <a:pt x="60191" y="374223"/>
                  </a:lnTo>
                  <a:lnTo>
                    <a:pt x="42321" y="416434"/>
                  </a:lnTo>
                  <a:lnTo>
                    <a:pt x="27419" y="460109"/>
                  </a:lnTo>
                  <a:lnTo>
                    <a:pt x="15611" y="505122"/>
                  </a:lnTo>
                  <a:lnTo>
                    <a:pt x="7021" y="551347"/>
                  </a:lnTo>
                  <a:lnTo>
                    <a:pt x="1776" y="598661"/>
                  </a:lnTo>
                  <a:lnTo>
                    <a:pt x="0" y="646938"/>
                  </a:lnTo>
                  <a:lnTo>
                    <a:pt x="1776" y="695214"/>
                  </a:lnTo>
                  <a:lnTo>
                    <a:pt x="7021" y="742528"/>
                  </a:lnTo>
                  <a:lnTo>
                    <a:pt x="15611" y="788753"/>
                  </a:lnTo>
                  <a:lnTo>
                    <a:pt x="27419" y="833766"/>
                  </a:lnTo>
                  <a:lnTo>
                    <a:pt x="42321" y="877441"/>
                  </a:lnTo>
                  <a:lnTo>
                    <a:pt x="60191" y="919652"/>
                  </a:lnTo>
                  <a:lnTo>
                    <a:pt x="80905" y="960274"/>
                  </a:lnTo>
                  <a:lnTo>
                    <a:pt x="104337" y="999183"/>
                  </a:lnTo>
                  <a:lnTo>
                    <a:pt x="130362" y="1036253"/>
                  </a:lnTo>
                  <a:lnTo>
                    <a:pt x="158854" y="1071359"/>
                  </a:lnTo>
                  <a:lnTo>
                    <a:pt x="189690" y="1104376"/>
                  </a:lnTo>
                  <a:lnTo>
                    <a:pt x="222743" y="1135178"/>
                  </a:lnTo>
                  <a:lnTo>
                    <a:pt x="257888" y="1163641"/>
                  </a:lnTo>
                  <a:lnTo>
                    <a:pt x="295001" y="1189639"/>
                  </a:lnTo>
                  <a:lnTo>
                    <a:pt x="333955" y="1213047"/>
                  </a:lnTo>
                  <a:lnTo>
                    <a:pt x="374626" y="1233740"/>
                  </a:lnTo>
                  <a:lnTo>
                    <a:pt x="416889" y="1251594"/>
                  </a:lnTo>
                  <a:lnTo>
                    <a:pt x="460619" y="1266481"/>
                  </a:lnTo>
                  <a:lnTo>
                    <a:pt x="505690" y="1278279"/>
                  </a:lnTo>
                  <a:lnTo>
                    <a:pt x="551977" y="1286860"/>
                  </a:lnTo>
                  <a:lnTo>
                    <a:pt x="599355" y="1292101"/>
                  </a:lnTo>
                  <a:lnTo>
                    <a:pt x="647700" y="1293876"/>
                  </a:lnTo>
                  <a:lnTo>
                    <a:pt x="696044" y="1292101"/>
                  </a:lnTo>
                  <a:lnTo>
                    <a:pt x="743422" y="1286860"/>
                  </a:lnTo>
                  <a:lnTo>
                    <a:pt x="789709" y="1278279"/>
                  </a:lnTo>
                  <a:lnTo>
                    <a:pt x="834780" y="1266481"/>
                  </a:lnTo>
                  <a:lnTo>
                    <a:pt x="878510" y="1251594"/>
                  </a:lnTo>
                  <a:lnTo>
                    <a:pt x="920773" y="1233740"/>
                  </a:lnTo>
                  <a:lnTo>
                    <a:pt x="961444" y="1213047"/>
                  </a:lnTo>
                  <a:lnTo>
                    <a:pt x="1000398" y="1189639"/>
                  </a:lnTo>
                  <a:lnTo>
                    <a:pt x="1037511" y="1163641"/>
                  </a:lnTo>
                  <a:lnTo>
                    <a:pt x="1072656" y="1135178"/>
                  </a:lnTo>
                  <a:lnTo>
                    <a:pt x="1105709" y="1104376"/>
                  </a:lnTo>
                  <a:lnTo>
                    <a:pt x="1136545" y="1071359"/>
                  </a:lnTo>
                  <a:lnTo>
                    <a:pt x="1165037" y="1036253"/>
                  </a:lnTo>
                  <a:lnTo>
                    <a:pt x="1191062" y="999183"/>
                  </a:lnTo>
                  <a:lnTo>
                    <a:pt x="1214494" y="960274"/>
                  </a:lnTo>
                  <a:lnTo>
                    <a:pt x="1235208" y="919652"/>
                  </a:lnTo>
                  <a:lnTo>
                    <a:pt x="1253078" y="877441"/>
                  </a:lnTo>
                  <a:lnTo>
                    <a:pt x="1267980" y="833766"/>
                  </a:lnTo>
                  <a:lnTo>
                    <a:pt x="1279788" y="788753"/>
                  </a:lnTo>
                  <a:lnTo>
                    <a:pt x="1288378" y="742528"/>
                  </a:lnTo>
                  <a:lnTo>
                    <a:pt x="1293623" y="695214"/>
                  </a:lnTo>
                  <a:lnTo>
                    <a:pt x="1295400" y="646938"/>
                  </a:lnTo>
                  <a:lnTo>
                    <a:pt x="1293623" y="598661"/>
                  </a:lnTo>
                  <a:lnTo>
                    <a:pt x="1288378" y="551347"/>
                  </a:lnTo>
                  <a:lnTo>
                    <a:pt x="1279788" y="505122"/>
                  </a:lnTo>
                  <a:lnTo>
                    <a:pt x="1267980" y="460109"/>
                  </a:lnTo>
                  <a:lnTo>
                    <a:pt x="1253078" y="416434"/>
                  </a:lnTo>
                  <a:lnTo>
                    <a:pt x="1235208" y="374223"/>
                  </a:lnTo>
                  <a:lnTo>
                    <a:pt x="1214494" y="333601"/>
                  </a:lnTo>
                  <a:lnTo>
                    <a:pt x="1191062" y="294692"/>
                  </a:lnTo>
                  <a:lnTo>
                    <a:pt x="1165037" y="257622"/>
                  </a:lnTo>
                  <a:lnTo>
                    <a:pt x="1136545" y="222516"/>
                  </a:lnTo>
                  <a:lnTo>
                    <a:pt x="1105709" y="189499"/>
                  </a:lnTo>
                  <a:lnTo>
                    <a:pt x="1072656" y="158697"/>
                  </a:lnTo>
                  <a:lnTo>
                    <a:pt x="1037511" y="130234"/>
                  </a:lnTo>
                  <a:lnTo>
                    <a:pt x="1000398" y="104236"/>
                  </a:lnTo>
                  <a:lnTo>
                    <a:pt x="961444" y="80828"/>
                  </a:lnTo>
                  <a:lnTo>
                    <a:pt x="920773" y="60135"/>
                  </a:lnTo>
                  <a:lnTo>
                    <a:pt x="878510" y="42281"/>
                  </a:lnTo>
                  <a:lnTo>
                    <a:pt x="834780" y="27394"/>
                  </a:lnTo>
                  <a:lnTo>
                    <a:pt x="789709" y="15596"/>
                  </a:lnTo>
                  <a:lnTo>
                    <a:pt x="743422" y="7015"/>
                  </a:lnTo>
                  <a:lnTo>
                    <a:pt x="696044" y="177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1524" y="2627376"/>
              <a:ext cx="1295400" cy="1294130"/>
            </a:xfrm>
            <a:custGeom>
              <a:avLst/>
              <a:gdLst/>
              <a:ahLst/>
              <a:cxnLst/>
              <a:rect l="l" t="t" r="r" b="b"/>
              <a:pathLst>
                <a:path w="1295400" h="1294129">
                  <a:moveTo>
                    <a:pt x="0" y="646938"/>
                  </a:moveTo>
                  <a:lnTo>
                    <a:pt x="1776" y="598661"/>
                  </a:lnTo>
                  <a:lnTo>
                    <a:pt x="7021" y="551347"/>
                  </a:lnTo>
                  <a:lnTo>
                    <a:pt x="15611" y="505122"/>
                  </a:lnTo>
                  <a:lnTo>
                    <a:pt x="27419" y="460109"/>
                  </a:lnTo>
                  <a:lnTo>
                    <a:pt x="42321" y="416434"/>
                  </a:lnTo>
                  <a:lnTo>
                    <a:pt x="60191" y="374223"/>
                  </a:lnTo>
                  <a:lnTo>
                    <a:pt x="80905" y="333601"/>
                  </a:lnTo>
                  <a:lnTo>
                    <a:pt x="104337" y="294692"/>
                  </a:lnTo>
                  <a:lnTo>
                    <a:pt x="130362" y="257622"/>
                  </a:lnTo>
                  <a:lnTo>
                    <a:pt x="158854" y="222516"/>
                  </a:lnTo>
                  <a:lnTo>
                    <a:pt x="189690" y="189499"/>
                  </a:lnTo>
                  <a:lnTo>
                    <a:pt x="222743" y="158697"/>
                  </a:lnTo>
                  <a:lnTo>
                    <a:pt x="257888" y="130234"/>
                  </a:lnTo>
                  <a:lnTo>
                    <a:pt x="295001" y="104236"/>
                  </a:lnTo>
                  <a:lnTo>
                    <a:pt x="333955" y="80828"/>
                  </a:lnTo>
                  <a:lnTo>
                    <a:pt x="374626" y="60135"/>
                  </a:lnTo>
                  <a:lnTo>
                    <a:pt x="416889" y="42281"/>
                  </a:lnTo>
                  <a:lnTo>
                    <a:pt x="460619" y="27394"/>
                  </a:lnTo>
                  <a:lnTo>
                    <a:pt x="505690" y="15596"/>
                  </a:lnTo>
                  <a:lnTo>
                    <a:pt x="551977" y="7015"/>
                  </a:lnTo>
                  <a:lnTo>
                    <a:pt x="599355" y="1774"/>
                  </a:lnTo>
                  <a:lnTo>
                    <a:pt x="647700" y="0"/>
                  </a:lnTo>
                  <a:lnTo>
                    <a:pt x="696044" y="1774"/>
                  </a:lnTo>
                  <a:lnTo>
                    <a:pt x="743422" y="7015"/>
                  </a:lnTo>
                  <a:lnTo>
                    <a:pt x="789709" y="15596"/>
                  </a:lnTo>
                  <a:lnTo>
                    <a:pt x="834780" y="27394"/>
                  </a:lnTo>
                  <a:lnTo>
                    <a:pt x="878510" y="42281"/>
                  </a:lnTo>
                  <a:lnTo>
                    <a:pt x="920773" y="60135"/>
                  </a:lnTo>
                  <a:lnTo>
                    <a:pt x="961444" y="80828"/>
                  </a:lnTo>
                  <a:lnTo>
                    <a:pt x="1000398" y="104236"/>
                  </a:lnTo>
                  <a:lnTo>
                    <a:pt x="1037511" y="130234"/>
                  </a:lnTo>
                  <a:lnTo>
                    <a:pt x="1072656" y="158697"/>
                  </a:lnTo>
                  <a:lnTo>
                    <a:pt x="1105709" y="189499"/>
                  </a:lnTo>
                  <a:lnTo>
                    <a:pt x="1136545" y="222516"/>
                  </a:lnTo>
                  <a:lnTo>
                    <a:pt x="1165037" y="257622"/>
                  </a:lnTo>
                  <a:lnTo>
                    <a:pt x="1191062" y="294692"/>
                  </a:lnTo>
                  <a:lnTo>
                    <a:pt x="1214494" y="333601"/>
                  </a:lnTo>
                  <a:lnTo>
                    <a:pt x="1235208" y="374223"/>
                  </a:lnTo>
                  <a:lnTo>
                    <a:pt x="1253078" y="416434"/>
                  </a:lnTo>
                  <a:lnTo>
                    <a:pt x="1267980" y="460109"/>
                  </a:lnTo>
                  <a:lnTo>
                    <a:pt x="1279788" y="505122"/>
                  </a:lnTo>
                  <a:lnTo>
                    <a:pt x="1288378" y="551347"/>
                  </a:lnTo>
                  <a:lnTo>
                    <a:pt x="1293623" y="598661"/>
                  </a:lnTo>
                  <a:lnTo>
                    <a:pt x="1295400" y="646938"/>
                  </a:lnTo>
                  <a:lnTo>
                    <a:pt x="1293623" y="695214"/>
                  </a:lnTo>
                  <a:lnTo>
                    <a:pt x="1288378" y="742528"/>
                  </a:lnTo>
                  <a:lnTo>
                    <a:pt x="1279788" y="788753"/>
                  </a:lnTo>
                  <a:lnTo>
                    <a:pt x="1267980" y="833766"/>
                  </a:lnTo>
                  <a:lnTo>
                    <a:pt x="1253078" y="877441"/>
                  </a:lnTo>
                  <a:lnTo>
                    <a:pt x="1235208" y="919652"/>
                  </a:lnTo>
                  <a:lnTo>
                    <a:pt x="1214494" y="960274"/>
                  </a:lnTo>
                  <a:lnTo>
                    <a:pt x="1191062" y="999183"/>
                  </a:lnTo>
                  <a:lnTo>
                    <a:pt x="1165037" y="1036253"/>
                  </a:lnTo>
                  <a:lnTo>
                    <a:pt x="1136545" y="1071359"/>
                  </a:lnTo>
                  <a:lnTo>
                    <a:pt x="1105709" y="1104376"/>
                  </a:lnTo>
                  <a:lnTo>
                    <a:pt x="1072656" y="1135178"/>
                  </a:lnTo>
                  <a:lnTo>
                    <a:pt x="1037511" y="1163641"/>
                  </a:lnTo>
                  <a:lnTo>
                    <a:pt x="1000398" y="1189639"/>
                  </a:lnTo>
                  <a:lnTo>
                    <a:pt x="961444" y="1213047"/>
                  </a:lnTo>
                  <a:lnTo>
                    <a:pt x="920773" y="1233740"/>
                  </a:lnTo>
                  <a:lnTo>
                    <a:pt x="878510" y="1251594"/>
                  </a:lnTo>
                  <a:lnTo>
                    <a:pt x="834780" y="1266481"/>
                  </a:lnTo>
                  <a:lnTo>
                    <a:pt x="789709" y="1278279"/>
                  </a:lnTo>
                  <a:lnTo>
                    <a:pt x="743422" y="1286860"/>
                  </a:lnTo>
                  <a:lnTo>
                    <a:pt x="696044" y="1292101"/>
                  </a:lnTo>
                  <a:lnTo>
                    <a:pt x="647700" y="1293876"/>
                  </a:lnTo>
                  <a:lnTo>
                    <a:pt x="599355" y="1292101"/>
                  </a:lnTo>
                  <a:lnTo>
                    <a:pt x="551977" y="1286860"/>
                  </a:lnTo>
                  <a:lnTo>
                    <a:pt x="505690" y="1278279"/>
                  </a:lnTo>
                  <a:lnTo>
                    <a:pt x="460619" y="1266481"/>
                  </a:lnTo>
                  <a:lnTo>
                    <a:pt x="416889" y="1251594"/>
                  </a:lnTo>
                  <a:lnTo>
                    <a:pt x="374626" y="1233740"/>
                  </a:lnTo>
                  <a:lnTo>
                    <a:pt x="333955" y="1213047"/>
                  </a:lnTo>
                  <a:lnTo>
                    <a:pt x="295001" y="1189639"/>
                  </a:lnTo>
                  <a:lnTo>
                    <a:pt x="257888" y="1163641"/>
                  </a:lnTo>
                  <a:lnTo>
                    <a:pt x="222743" y="1135178"/>
                  </a:lnTo>
                  <a:lnTo>
                    <a:pt x="189690" y="1104376"/>
                  </a:lnTo>
                  <a:lnTo>
                    <a:pt x="158854" y="1071359"/>
                  </a:lnTo>
                  <a:lnTo>
                    <a:pt x="130362" y="1036253"/>
                  </a:lnTo>
                  <a:lnTo>
                    <a:pt x="104337" y="999183"/>
                  </a:lnTo>
                  <a:lnTo>
                    <a:pt x="80905" y="960274"/>
                  </a:lnTo>
                  <a:lnTo>
                    <a:pt x="60191" y="919652"/>
                  </a:lnTo>
                  <a:lnTo>
                    <a:pt x="42321" y="877441"/>
                  </a:lnTo>
                  <a:lnTo>
                    <a:pt x="27419" y="833766"/>
                  </a:lnTo>
                  <a:lnTo>
                    <a:pt x="15611" y="788753"/>
                  </a:lnTo>
                  <a:lnTo>
                    <a:pt x="7021" y="742528"/>
                  </a:lnTo>
                  <a:lnTo>
                    <a:pt x="1776" y="695214"/>
                  </a:lnTo>
                  <a:lnTo>
                    <a:pt x="0" y="646938"/>
                  </a:lnTo>
                  <a:close/>
                </a:path>
                <a:path w="1295400" h="1294129">
                  <a:moveTo>
                    <a:pt x="161544" y="214884"/>
                  </a:moveTo>
                  <a:lnTo>
                    <a:pt x="1132331" y="2148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96910" y="2929839"/>
            <a:ext cx="9448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Lập</a:t>
            </a:r>
            <a:r>
              <a:rPr sz="20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hoá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đơn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1471" y="2610992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21823" y="2621279"/>
            <a:ext cx="1304925" cy="1304925"/>
            <a:chOff x="10021823" y="2621279"/>
            <a:chExt cx="1304925" cy="1304925"/>
          </a:xfrm>
        </p:grpSpPr>
        <p:sp>
          <p:nvSpPr>
            <p:cNvPr id="11" name="object 11"/>
            <p:cNvSpPr/>
            <p:nvPr/>
          </p:nvSpPr>
          <p:spPr>
            <a:xfrm>
              <a:off x="10026395" y="2625851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6044" y="1293623"/>
                  </a:lnTo>
                  <a:lnTo>
                    <a:pt x="743422" y="1288378"/>
                  </a:lnTo>
                  <a:lnTo>
                    <a:pt x="789709" y="1279788"/>
                  </a:lnTo>
                  <a:lnTo>
                    <a:pt x="834780" y="1267980"/>
                  </a:lnTo>
                  <a:lnTo>
                    <a:pt x="878510" y="1253078"/>
                  </a:lnTo>
                  <a:lnTo>
                    <a:pt x="920773" y="1235208"/>
                  </a:lnTo>
                  <a:lnTo>
                    <a:pt x="961444" y="1214494"/>
                  </a:lnTo>
                  <a:lnTo>
                    <a:pt x="1000398" y="1191062"/>
                  </a:lnTo>
                  <a:lnTo>
                    <a:pt x="1037511" y="1165037"/>
                  </a:lnTo>
                  <a:lnTo>
                    <a:pt x="1072656" y="1136545"/>
                  </a:lnTo>
                  <a:lnTo>
                    <a:pt x="1105709" y="1105709"/>
                  </a:lnTo>
                  <a:lnTo>
                    <a:pt x="1136545" y="1072656"/>
                  </a:lnTo>
                  <a:lnTo>
                    <a:pt x="1165037" y="1037511"/>
                  </a:lnTo>
                  <a:lnTo>
                    <a:pt x="1191062" y="1000398"/>
                  </a:lnTo>
                  <a:lnTo>
                    <a:pt x="1214494" y="961444"/>
                  </a:lnTo>
                  <a:lnTo>
                    <a:pt x="1235208" y="920773"/>
                  </a:lnTo>
                  <a:lnTo>
                    <a:pt x="1253078" y="878510"/>
                  </a:lnTo>
                  <a:lnTo>
                    <a:pt x="1267980" y="834780"/>
                  </a:lnTo>
                  <a:lnTo>
                    <a:pt x="1279788" y="789709"/>
                  </a:lnTo>
                  <a:lnTo>
                    <a:pt x="1288378" y="743422"/>
                  </a:lnTo>
                  <a:lnTo>
                    <a:pt x="1293623" y="696044"/>
                  </a:lnTo>
                  <a:lnTo>
                    <a:pt x="1295400" y="647700"/>
                  </a:lnTo>
                  <a:lnTo>
                    <a:pt x="1293623" y="599355"/>
                  </a:lnTo>
                  <a:lnTo>
                    <a:pt x="1288378" y="551977"/>
                  </a:lnTo>
                  <a:lnTo>
                    <a:pt x="1279788" y="505690"/>
                  </a:lnTo>
                  <a:lnTo>
                    <a:pt x="1267980" y="460619"/>
                  </a:lnTo>
                  <a:lnTo>
                    <a:pt x="1253078" y="416889"/>
                  </a:lnTo>
                  <a:lnTo>
                    <a:pt x="1235208" y="374626"/>
                  </a:lnTo>
                  <a:lnTo>
                    <a:pt x="1214494" y="333955"/>
                  </a:lnTo>
                  <a:lnTo>
                    <a:pt x="1191062" y="295001"/>
                  </a:lnTo>
                  <a:lnTo>
                    <a:pt x="1165037" y="257888"/>
                  </a:lnTo>
                  <a:lnTo>
                    <a:pt x="1136545" y="222743"/>
                  </a:lnTo>
                  <a:lnTo>
                    <a:pt x="1105709" y="189690"/>
                  </a:lnTo>
                  <a:lnTo>
                    <a:pt x="1072656" y="158854"/>
                  </a:lnTo>
                  <a:lnTo>
                    <a:pt x="1037511" y="130362"/>
                  </a:lnTo>
                  <a:lnTo>
                    <a:pt x="1000398" y="104337"/>
                  </a:lnTo>
                  <a:lnTo>
                    <a:pt x="961444" y="80905"/>
                  </a:lnTo>
                  <a:lnTo>
                    <a:pt x="920773" y="60191"/>
                  </a:lnTo>
                  <a:lnTo>
                    <a:pt x="878510" y="42321"/>
                  </a:lnTo>
                  <a:lnTo>
                    <a:pt x="834780" y="27419"/>
                  </a:lnTo>
                  <a:lnTo>
                    <a:pt x="789709" y="15611"/>
                  </a:lnTo>
                  <a:lnTo>
                    <a:pt x="743422" y="7021"/>
                  </a:lnTo>
                  <a:lnTo>
                    <a:pt x="696044" y="17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26395" y="2625851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0" y="647700"/>
                  </a:moveTo>
                  <a:lnTo>
                    <a:pt x="1776" y="599355"/>
                  </a:lnTo>
                  <a:lnTo>
                    <a:pt x="7021" y="551977"/>
                  </a:lnTo>
                  <a:lnTo>
                    <a:pt x="15611" y="505690"/>
                  </a:lnTo>
                  <a:lnTo>
                    <a:pt x="27419" y="460619"/>
                  </a:lnTo>
                  <a:lnTo>
                    <a:pt x="42321" y="416889"/>
                  </a:lnTo>
                  <a:lnTo>
                    <a:pt x="60191" y="374626"/>
                  </a:lnTo>
                  <a:lnTo>
                    <a:pt x="80905" y="333955"/>
                  </a:lnTo>
                  <a:lnTo>
                    <a:pt x="104337" y="295001"/>
                  </a:lnTo>
                  <a:lnTo>
                    <a:pt x="130362" y="257888"/>
                  </a:lnTo>
                  <a:lnTo>
                    <a:pt x="158854" y="222743"/>
                  </a:lnTo>
                  <a:lnTo>
                    <a:pt x="189690" y="189690"/>
                  </a:lnTo>
                  <a:lnTo>
                    <a:pt x="222743" y="158854"/>
                  </a:lnTo>
                  <a:lnTo>
                    <a:pt x="257888" y="130362"/>
                  </a:lnTo>
                  <a:lnTo>
                    <a:pt x="295001" y="104337"/>
                  </a:lnTo>
                  <a:lnTo>
                    <a:pt x="333955" y="80905"/>
                  </a:lnTo>
                  <a:lnTo>
                    <a:pt x="374626" y="60191"/>
                  </a:lnTo>
                  <a:lnTo>
                    <a:pt x="416889" y="42321"/>
                  </a:lnTo>
                  <a:lnTo>
                    <a:pt x="460619" y="27419"/>
                  </a:lnTo>
                  <a:lnTo>
                    <a:pt x="505690" y="15611"/>
                  </a:lnTo>
                  <a:lnTo>
                    <a:pt x="551977" y="7021"/>
                  </a:lnTo>
                  <a:lnTo>
                    <a:pt x="599355" y="1776"/>
                  </a:lnTo>
                  <a:lnTo>
                    <a:pt x="647700" y="0"/>
                  </a:lnTo>
                  <a:lnTo>
                    <a:pt x="696044" y="1776"/>
                  </a:lnTo>
                  <a:lnTo>
                    <a:pt x="743422" y="7021"/>
                  </a:lnTo>
                  <a:lnTo>
                    <a:pt x="789709" y="15611"/>
                  </a:lnTo>
                  <a:lnTo>
                    <a:pt x="834780" y="27419"/>
                  </a:lnTo>
                  <a:lnTo>
                    <a:pt x="878510" y="42321"/>
                  </a:lnTo>
                  <a:lnTo>
                    <a:pt x="920773" y="60191"/>
                  </a:lnTo>
                  <a:lnTo>
                    <a:pt x="961444" y="80905"/>
                  </a:lnTo>
                  <a:lnTo>
                    <a:pt x="1000398" y="104337"/>
                  </a:lnTo>
                  <a:lnTo>
                    <a:pt x="1037511" y="130362"/>
                  </a:lnTo>
                  <a:lnTo>
                    <a:pt x="1072656" y="158854"/>
                  </a:lnTo>
                  <a:lnTo>
                    <a:pt x="1105709" y="189690"/>
                  </a:lnTo>
                  <a:lnTo>
                    <a:pt x="1136545" y="222743"/>
                  </a:lnTo>
                  <a:lnTo>
                    <a:pt x="1165037" y="257888"/>
                  </a:lnTo>
                  <a:lnTo>
                    <a:pt x="1191062" y="295001"/>
                  </a:lnTo>
                  <a:lnTo>
                    <a:pt x="1214494" y="333955"/>
                  </a:lnTo>
                  <a:lnTo>
                    <a:pt x="1235208" y="374626"/>
                  </a:lnTo>
                  <a:lnTo>
                    <a:pt x="1253078" y="416889"/>
                  </a:lnTo>
                  <a:lnTo>
                    <a:pt x="1267980" y="460619"/>
                  </a:lnTo>
                  <a:lnTo>
                    <a:pt x="1279788" y="505690"/>
                  </a:lnTo>
                  <a:lnTo>
                    <a:pt x="1288378" y="551977"/>
                  </a:lnTo>
                  <a:lnTo>
                    <a:pt x="1293623" y="599355"/>
                  </a:lnTo>
                  <a:lnTo>
                    <a:pt x="1295400" y="647700"/>
                  </a:lnTo>
                  <a:lnTo>
                    <a:pt x="1293623" y="696044"/>
                  </a:lnTo>
                  <a:lnTo>
                    <a:pt x="1288378" y="743422"/>
                  </a:lnTo>
                  <a:lnTo>
                    <a:pt x="1279788" y="789709"/>
                  </a:lnTo>
                  <a:lnTo>
                    <a:pt x="1267980" y="834780"/>
                  </a:lnTo>
                  <a:lnTo>
                    <a:pt x="1253078" y="878510"/>
                  </a:lnTo>
                  <a:lnTo>
                    <a:pt x="1235208" y="920773"/>
                  </a:lnTo>
                  <a:lnTo>
                    <a:pt x="1214494" y="961444"/>
                  </a:lnTo>
                  <a:lnTo>
                    <a:pt x="1191062" y="1000398"/>
                  </a:lnTo>
                  <a:lnTo>
                    <a:pt x="1165037" y="1037511"/>
                  </a:lnTo>
                  <a:lnTo>
                    <a:pt x="1136545" y="1072656"/>
                  </a:lnTo>
                  <a:lnTo>
                    <a:pt x="1105709" y="1105709"/>
                  </a:lnTo>
                  <a:lnTo>
                    <a:pt x="1072656" y="1136545"/>
                  </a:lnTo>
                  <a:lnTo>
                    <a:pt x="1037511" y="1165037"/>
                  </a:lnTo>
                  <a:lnTo>
                    <a:pt x="1000398" y="1191062"/>
                  </a:lnTo>
                  <a:lnTo>
                    <a:pt x="961444" y="1214494"/>
                  </a:lnTo>
                  <a:lnTo>
                    <a:pt x="920773" y="1235208"/>
                  </a:lnTo>
                  <a:lnTo>
                    <a:pt x="878510" y="1253078"/>
                  </a:lnTo>
                  <a:lnTo>
                    <a:pt x="834780" y="1267980"/>
                  </a:lnTo>
                  <a:lnTo>
                    <a:pt x="789709" y="1279788"/>
                  </a:lnTo>
                  <a:lnTo>
                    <a:pt x="743422" y="1288378"/>
                  </a:lnTo>
                  <a:lnTo>
                    <a:pt x="696044" y="1293623"/>
                  </a:lnTo>
                  <a:lnTo>
                    <a:pt x="647700" y="1295400"/>
                  </a:lnTo>
                  <a:lnTo>
                    <a:pt x="599355" y="1293623"/>
                  </a:lnTo>
                  <a:lnTo>
                    <a:pt x="551977" y="1288378"/>
                  </a:lnTo>
                  <a:lnTo>
                    <a:pt x="505690" y="1279788"/>
                  </a:lnTo>
                  <a:lnTo>
                    <a:pt x="460619" y="1267980"/>
                  </a:lnTo>
                  <a:lnTo>
                    <a:pt x="416889" y="1253078"/>
                  </a:lnTo>
                  <a:lnTo>
                    <a:pt x="374626" y="1235208"/>
                  </a:lnTo>
                  <a:lnTo>
                    <a:pt x="333955" y="1214494"/>
                  </a:lnTo>
                  <a:lnTo>
                    <a:pt x="295001" y="1191062"/>
                  </a:lnTo>
                  <a:lnTo>
                    <a:pt x="257888" y="1165037"/>
                  </a:lnTo>
                  <a:lnTo>
                    <a:pt x="222743" y="1136545"/>
                  </a:lnTo>
                  <a:lnTo>
                    <a:pt x="189690" y="1105709"/>
                  </a:lnTo>
                  <a:lnTo>
                    <a:pt x="158854" y="1072656"/>
                  </a:lnTo>
                  <a:lnTo>
                    <a:pt x="130362" y="1037511"/>
                  </a:lnTo>
                  <a:lnTo>
                    <a:pt x="104337" y="1000398"/>
                  </a:lnTo>
                  <a:lnTo>
                    <a:pt x="80905" y="961444"/>
                  </a:lnTo>
                  <a:lnTo>
                    <a:pt x="60191" y="920773"/>
                  </a:lnTo>
                  <a:lnTo>
                    <a:pt x="42321" y="878510"/>
                  </a:lnTo>
                  <a:lnTo>
                    <a:pt x="27419" y="834780"/>
                  </a:lnTo>
                  <a:lnTo>
                    <a:pt x="15611" y="789709"/>
                  </a:lnTo>
                  <a:lnTo>
                    <a:pt x="7021" y="743422"/>
                  </a:lnTo>
                  <a:lnTo>
                    <a:pt x="1776" y="696044"/>
                  </a:lnTo>
                  <a:lnTo>
                    <a:pt x="0" y="647700"/>
                  </a:lnTo>
                  <a:close/>
                </a:path>
                <a:path w="1295400" h="1295400">
                  <a:moveTo>
                    <a:pt x="161544" y="214884"/>
                  </a:moveTo>
                  <a:lnTo>
                    <a:pt x="1133855" y="2164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099040" y="2929508"/>
            <a:ext cx="11531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71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Tính tồn  kho vật</a:t>
            </a:r>
            <a:r>
              <a:rPr sz="20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tư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27232" y="2610992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92961" y="4449889"/>
            <a:ext cx="1304925" cy="1228725"/>
            <a:chOff x="7692961" y="4449889"/>
            <a:chExt cx="1304925" cy="1228725"/>
          </a:xfrm>
        </p:grpSpPr>
        <p:sp>
          <p:nvSpPr>
            <p:cNvPr id="16" name="object 16"/>
            <p:cNvSpPr/>
            <p:nvPr/>
          </p:nvSpPr>
          <p:spPr>
            <a:xfrm>
              <a:off x="7697723" y="4454652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647700" y="0"/>
                  </a:moveTo>
                  <a:lnTo>
                    <a:pt x="599355" y="1672"/>
                  </a:lnTo>
                  <a:lnTo>
                    <a:pt x="551977" y="6609"/>
                  </a:lnTo>
                  <a:lnTo>
                    <a:pt x="505690" y="14694"/>
                  </a:lnTo>
                  <a:lnTo>
                    <a:pt x="460619" y="25809"/>
                  </a:lnTo>
                  <a:lnTo>
                    <a:pt x="416889" y="39836"/>
                  </a:lnTo>
                  <a:lnTo>
                    <a:pt x="374626" y="56657"/>
                  </a:lnTo>
                  <a:lnTo>
                    <a:pt x="333955" y="76154"/>
                  </a:lnTo>
                  <a:lnTo>
                    <a:pt x="295001" y="98209"/>
                  </a:lnTo>
                  <a:lnTo>
                    <a:pt x="257888" y="122704"/>
                  </a:lnTo>
                  <a:lnTo>
                    <a:pt x="222743" y="149523"/>
                  </a:lnTo>
                  <a:lnTo>
                    <a:pt x="189690" y="178546"/>
                  </a:lnTo>
                  <a:lnTo>
                    <a:pt x="158854" y="209655"/>
                  </a:lnTo>
                  <a:lnTo>
                    <a:pt x="130362" y="242734"/>
                  </a:lnTo>
                  <a:lnTo>
                    <a:pt x="104337" y="277664"/>
                  </a:lnTo>
                  <a:lnTo>
                    <a:pt x="80905" y="314327"/>
                  </a:lnTo>
                  <a:lnTo>
                    <a:pt x="60191" y="352606"/>
                  </a:lnTo>
                  <a:lnTo>
                    <a:pt x="42321" y="392382"/>
                  </a:lnTo>
                  <a:lnTo>
                    <a:pt x="27419" y="433537"/>
                  </a:lnTo>
                  <a:lnTo>
                    <a:pt x="15611" y="475955"/>
                  </a:lnTo>
                  <a:lnTo>
                    <a:pt x="7021" y="519516"/>
                  </a:lnTo>
                  <a:lnTo>
                    <a:pt x="1776" y="564104"/>
                  </a:lnTo>
                  <a:lnTo>
                    <a:pt x="0" y="609600"/>
                  </a:lnTo>
                  <a:lnTo>
                    <a:pt x="1776" y="655095"/>
                  </a:lnTo>
                  <a:lnTo>
                    <a:pt x="7021" y="699683"/>
                  </a:lnTo>
                  <a:lnTo>
                    <a:pt x="15611" y="743244"/>
                  </a:lnTo>
                  <a:lnTo>
                    <a:pt x="27419" y="785662"/>
                  </a:lnTo>
                  <a:lnTo>
                    <a:pt x="42321" y="826817"/>
                  </a:lnTo>
                  <a:lnTo>
                    <a:pt x="60191" y="866593"/>
                  </a:lnTo>
                  <a:lnTo>
                    <a:pt x="80905" y="904872"/>
                  </a:lnTo>
                  <a:lnTo>
                    <a:pt x="104337" y="941535"/>
                  </a:lnTo>
                  <a:lnTo>
                    <a:pt x="130362" y="976465"/>
                  </a:lnTo>
                  <a:lnTo>
                    <a:pt x="158854" y="1009544"/>
                  </a:lnTo>
                  <a:lnTo>
                    <a:pt x="189690" y="1040653"/>
                  </a:lnTo>
                  <a:lnTo>
                    <a:pt x="222743" y="1069676"/>
                  </a:lnTo>
                  <a:lnTo>
                    <a:pt x="257888" y="1096495"/>
                  </a:lnTo>
                  <a:lnTo>
                    <a:pt x="295001" y="1120990"/>
                  </a:lnTo>
                  <a:lnTo>
                    <a:pt x="333955" y="1143045"/>
                  </a:lnTo>
                  <a:lnTo>
                    <a:pt x="374626" y="1162542"/>
                  </a:lnTo>
                  <a:lnTo>
                    <a:pt x="416889" y="1179363"/>
                  </a:lnTo>
                  <a:lnTo>
                    <a:pt x="460619" y="1193390"/>
                  </a:lnTo>
                  <a:lnTo>
                    <a:pt x="505690" y="1204505"/>
                  </a:lnTo>
                  <a:lnTo>
                    <a:pt x="551977" y="1212590"/>
                  </a:lnTo>
                  <a:lnTo>
                    <a:pt x="599355" y="1217527"/>
                  </a:lnTo>
                  <a:lnTo>
                    <a:pt x="647700" y="1219200"/>
                  </a:lnTo>
                  <a:lnTo>
                    <a:pt x="696044" y="1217527"/>
                  </a:lnTo>
                  <a:lnTo>
                    <a:pt x="743422" y="1212590"/>
                  </a:lnTo>
                  <a:lnTo>
                    <a:pt x="789709" y="1204505"/>
                  </a:lnTo>
                  <a:lnTo>
                    <a:pt x="834780" y="1193390"/>
                  </a:lnTo>
                  <a:lnTo>
                    <a:pt x="878510" y="1179363"/>
                  </a:lnTo>
                  <a:lnTo>
                    <a:pt x="920773" y="1162542"/>
                  </a:lnTo>
                  <a:lnTo>
                    <a:pt x="961444" y="1143045"/>
                  </a:lnTo>
                  <a:lnTo>
                    <a:pt x="1000398" y="1120990"/>
                  </a:lnTo>
                  <a:lnTo>
                    <a:pt x="1037511" y="1096495"/>
                  </a:lnTo>
                  <a:lnTo>
                    <a:pt x="1072656" y="1069676"/>
                  </a:lnTo>
                  <a:lnTo>
                    <a:pt x="1105709" y="1040653"/>
                  </a:lnTo>
                  <a:lnTo>
                    <a:pt x="1136545" y="1009544"/>
                  </a:lnTo>
                  <a:lnTo>
                    <a:pt x="1165037" y="976465"/>
                  </a:lnTo>
                  <a:lnTo>
                    <a:pt x="1191062" y="941535"/>
                  </a:lnTo>
                  <a:lnTo>
                    <a:pt x="1214494" y="904872"/>
                  </a:lnTo>
                  <a:lnTo>
                    <a:pt x="1235208" y="866593"/>
                  </a:lnTo>
                  <a:lnTo>
                    <a:pt x="1253078" y="826817"/>
                  </a:lnTo>
                  <a:lnTo>
                    <a:pt x="1267980" y="785662"/>
                  </a:lnTo>
                  <a:lnTo>
                    <a:pt x="1279788" y="743244"/>
                  </a:lnTo>
                  <a:lnTo>
                    <a:pt x="1288378" y="699683"/>
                  </a:lnTo>
                  <a:lnTo>
                    <a:pt x="1293623" y="655095"/>
                  </a:lnTo>
                  <a:lnTo>
                    <a:pt x="1295400" y="609600"/>
                  </a:lnTo>
                  <a:lnTo>
                    <a:pt x="1293623" y="564104"/>
                  </a:lnTo>
                  <a:lnTo>
                    <a:pt x="1288378" y="519516"/>
                  </a:lnTo>
                  <a:lnTo>
                    <a:pt x="1279788" y="475955"/>
                  </a:lnTo>
                  <a:lnTo>
                    <a:pt x="1267980" y="433537"/>
                  </a:lnTo>
                  <a:lnTo>
                    <a:pt x="1253078" y="392382"/>
                  </a:lnTo>
                  <a:lnTo>
                    <a:pt x="1235208" y="352606"/>
                  </a:lnTo>
                  <a:lnTo>
                    <a:pt x="1214494" y="314327"/>
                  </a:lnTo>
                  <a:lnTo>
                    <a:pt x="1191062" y="277664"/>
                  </a:lnTo>
                  <a:lnTo>
                    <a:pt x="1165037" y="242734"/>
                  </a:lnTo>
                  <a:lnTo>
                    <a:pt x="1136545" y="209655"/>
                  </a:lnTo>
                  <a:lnTo>
                    <a:pt x="1105709" y="178546"/>
                  </a:lnTo>
                  <a:lnTo>
                    <a:pt x="1072656" y="149523"/>
                  </a:lnTo>
                  <a:lnTo>
                    <a:pt x="1037511" y="122704"/>
                  </a:lnTo>
                  <a:lnTo>
                    <a:pt x="1000398" y="98209"/>
                  </a:lnTo>
                  <a:lnTo>
                    <a:pt x="961444" y="76154"/>
                  </a:lnTo>
                  <a:lnTo>
                    <a:pt x="920773" y="56657"/>
                  </a:lnTo>
                  <a:lnTo>
                    <a:pt x="878510" y="39836"/>
                  </a:lnTo>
                  <a:lnTo>
                    <a:pt x="834780" y="25809"/>
                  </a:lnTo>
                  <a:lnTo>
                    <a:pt x="789709" y="14694"/>
                  </a:lnTo>
                  <a:lnTo>
                    <a:pt x="743422" y="6609"/>
                  </a:lnTo>
                  <a:lnTo>
                    <a:pt x="696044" y="1672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97723" y="4454652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0" y="609600"/>
                  </a:moveTo>
                  <a:lnTo>
                    <a:pt x="1776" y="564104"/>
                  </a:lnTo>
                  <a:lnTo>
                    <a:pt x="7021" y="519516"/>
                  </a:lnTo>
                  <a:lnTo>
                    <a:pt x="15611" y="475955"/>
                  </a:lnTo>
                  <a:lnTo>
                    <a:pt x="27419" y="433537"/>
                  </a:lnTo>
                  <a:lnTo>
                    <a:pt x="42321" y="392382"/>
                  </a:lnTo>
                  <a:lnTo>
                    <a:pt x="60191" y="352606"/>
                  </a:lnTo>
                  <a:lnTo>
                    <a:pt x="80905" y="314327"/>
                  </a:lnTo>
                  <a:lnTo>
                    <a:pt x="104337" y="277664"/>
                  </a:lnTo>
                  <a:lnTo>
                    <a:pt x="130362" y="242734"/>
                  </a:lnTo>
                  <a:lnTo>
                    <a:pt x="158854" y="209655"/>
                  </a:lnTo>
                  <a:lnTo>
                    <a:pt x="189690" y="178546"/>
                  </a:lnTo>
                  <a:lnTo>
                    <a:pt x="222743" y="149523"/>
                  </a:lnTo>
                  <a:lnTo>
                    <a:pt x="257888" y="122704"/>
                  </a:lnTo>
                  <a:lnTo>
                    <a:pt x="295001" y="98209"/>
                  </a:lnTo>
                  <a:lnTo>
                    <a:pt x="333955" y="76154"/>
                  </a:lnTo>
                  <a:lnTo>
                    <a:pt x="374626" y="56657"/>
                  </a:lnTo>
                  <a:lnTo>
                    <a:pt x="416889" y="39836"/>
                  </a:lnTo>
                  <a:lnTo>
                    <a:pt x="460619" y="25809"/>
                  </a:lnTo>
                  <a:lnTo>
                    <a:pt x="505690" y="14694"/>
                  </a:lnTo>
                  <a:lnTo>
                    <a:pt x="551977" y="6609"/>
                  </a:lnTo>
                  <a:lnTo>
                    <a:pt x="599355" y="1672"/>
                  </a:lnTo>
                  <a:lnTo>
                    <a:pt x="647700" y="0"/>
                  </a:lnTo>
                  <a:lnTo>
                    <a:pt x="696044" y="1672"/>
                  </a:lnTo>
                  <a:lnTo>
                    <a:pt x="743422" y="6609"/>
                  </a:lnTo>
                  <a:lnTo>
                    <a:pt x="789709" y="14694"/>
                  </a:lnTo>
                  <a:lnTo>
                    <a:pt x="834780" y="25809"/>
                  </a:lnTo>
                  <a:lnTo>
                    <a:pt x="878510" y="39836"/>
                  </a:lnTo>
                  <a:lnTo>
                    <a:pt x="920773" y="56657"/>
                  </a:lnTo>
                  <a:lnTo>
                    <a:pt x="961444" y="76154"/>
                  </a:lnTo>
                  <a:lnTo>
                    <a:pt x="1000398" y="98209"/>
                  </a:lnTo>
                  <a:lnTo>
                    <a:pt x="1037511" y="122704"/>
                  </a:lnTo>
                  <a:lnTo>
                    <a:pt x="1072656" y="149523"/>
                  </a:lnTo>
                  <a:lnTo>
                    <a:pt x="1105709" y="178546"/>
                  </a:lnTo>
                  <a:lnTo>
                    <a:pt x="1136545" y="209655"/>
                  </a:lnTo>
                  <a:lnTo>
                    <a:pt x="1165037" y="242734"/>
                  </a:lnTo>
                  <a:lnTo>
                    <a:pt x="1191062" y="277664"/>
                  </a:lnTo>
                  <a:lnTo>
                    <a:pt x="1214494" y="314327"/>
                  </a:lnTo>
                  <a:lnTo>
                    <a:pt x="1235208" y="352606"/>
                  </a:lnTo>
                  <a:lnTo>
                    <a:pt x="1253078" y="392382"/>
                  </a:lnTo>
                  <a:lnTo>
                    <a:pt x="1267980" y="433537"/>
                  </a:lnTo>
                  <a:lnTo>
                    <a:pt x="1279788" y="475955"/>
                  </a:lnTo>
                  <a:lnTo>
                    <a:pt x="1288378" y="519516"/>
                  </a:lnTo>
                  <a:lnTo>
                    <a:pt x="1293623" y="564104"/>
                  </a:lnTo>
                  <a:lnTo>
                    <a:pt x="1295400" y="609600"/>
                  </a:lnTo>
                  <a:lnTo>
                    <a:pt x="1293623" y="655095"/>
                  </a:lnTo>
                  <a:lnTo>
                    <a:pt x="1288378" y="699683"/>
                  </a:lnTo>
                  <a:lnTo>
                    <a:pt x="1279788" y="743244"/>
                  </a:lnTo>
                  <a:lnTo>
                    <a:pt x="1267980" y="785662"/>
                  </a:lnTo>
                  <a:lnTo>
                    <a:pt x="1253078" y="826817"/>
                  </a:lnTo>
                  <a:lnTo>
                    <a:pt x="1235208" y="866593"/>
                  </a:lnTo>
                  <a:lnTo>
                    <a:pt x="1214494" y="904872"/>
                  </a:lnTo>
                  <a:lnTo>
                    <a:pt x="1191062" y="941535"/>
                  </a:lnTo>
                  <a:lnTo>
                    <a:pt x="1165037" y="976465"/>
                  </a:lnTo>
                  <a:lnTo>
                    <a:pt x="1136545" y="1009544"/>
                  </a:lnTo>
                  <a:lnTo>
                    <a:pt x="1105709" y="1040653"/>
                  </a:lnTo>
                  <a:lnTo>
                    <a:pt x="1072656" y="1069676"/>
                  </a:lnTo>
                  <a:lnTo>
                    <a:pt x="1037511" y="1096495"/>
                  </a:lnTo>
                  <a:lnTo>
                    <a:pt x="1000398" y="1120990"/>
                  </a:lnTo>
                  <a:lnTo>
                    <a:pt x="961444" y="1143045"/>
                  </a:lnTo>
                  <a:lnTo>
                    <a:pt x="920773" y="1162542"/>
                  </a:lnTo>
                  <a:lnTo>
                    <a:pt x="878510" y="1179363"/>
                  </a:lnTo>
                  <a:lnTo>
                    <a:pt x="834780" y="1193390"/>
                  </a:lnTo>
                  <a:lnTo>
                    <a:pt x="789709" y="1204505"/>
                  </a:lnTo>
                  <a:lnTo>
                    <a:pt x="743422" y="1212590"/>
                  </a:lnTo>
                  <a:lnTo>
                    <a:pt x="696044" y="1217527"/>
                  </a:lnTo>
                  <a:lnTo>
                    <a:pt x="647700" y="1219200"/>
                  </a:lnTo>
                  <a:lnTo>
                    <a:pt x="599355" y="1217527"/>
                  </a:lnTo>
                  <a:lnTo>
                    <a:pt x="551977" y="1212590"/>
                  </a:lnTo>
                  <a:lnTo>
                    <a:pt x="505690" y="1204505"/>
                  </a:lnTo>
                  <a:lnTo>
                    <a:pt x="460619" y="1193390"/>
                  </a:lnTo>
                  <a:lnTo>
                    <a:pt x="416889" y="1179363"/>
                  </a:lnTo>
                  <a:lnTo>
                    <a:pt x="374626" y="1162542"/>
                  </a:lnTo>
                  <a:lnTo>
                    <a:pt x="333955" y="1143045"/>
                  </a:lnTo>
                  <a:lnTo>
                    <a:pt x="295001" y="1120990"/>
                  </a:lnTo>
                  <a:lnTo>
                    <a:pt x="257888" y="1096495"/>
                  </a:lnTo>
                  <a:lnTo>
                    <a:pt x="222743" y="1069676"/>
                  </a:lnTo>
                  <a:lnTo>
                    <a:pt x="189690" y="1040653"/>
                  </a:lnTo>
                  <a:lnTo>
                    <a:pt x="158854" y="1009544"/>
                  </a:lnTo>
                  <a:lnTo>
                    <a:pt x="130362" y="976465"/>
                  </a:lnTo>
                  <a:lnTo>
                    <a:pt x="104337" y="941535"/>
                  </a:lnTo>
                  <a:lnTo>
                    <a:pt x="80905" y="904872"/>
                  </a:lnTo>
                  <a:lnTo>
                    <a:pt x="60191" y="866593"/>
                  </a:lnTo>
                  <a:lnTo>
                    <a:pt x="42321" y="826817"/>
                  </a:lnTo>
                  <a:lnTo>
                    <a:pt x="27419" y="785662"/>
                  </a:lnTo>
                  <a:lnTo>
                    <a:pt x="15611" y="743244"/>
                  </a:lnTo>
                  <a:lnTo>
                    <a:pt x="7021" y="699683"/>
                  </a:lnTo>
                  <a:lnTo>
                    <a:pt x="1776" y="655095"/>
                  </a:lnTo>
                  <a:lnTo>
                    <a:pt x="0" y="609600"/>
                  </a:lnTo>
                  <a:close/>
                </a:path>
                <a:path w="1295400" h="1219200">
                  <a:moveTo>
                    <a:pt x="161544" y="202692"/>
                  </a:moveTo>
                  <a:lnTo>
                    <a:pt x="1132331" y="20421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09686" y="4739766"/>
            <a:ext cx="8731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Tồn</a:t>
            </a:r>
            <a:r>
              <a:rPr sz="20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vật 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tư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97671" y="4440173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1F5F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95509" y="4597145"/>
            <a:ext cx="1282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1F5F"/>
                </a:solidFill>
                <a:latin typeface="Arial"/>
                <a:cs typeface="Arial"/>
              </a:rPr>
              <a:t>Sai </a:t>
            </a:r>
            <a:r>
              <a:rPr sz="1800" i="1" dirty="0">
                <a:solidFill>
                  <a:srgbClr val="001F5F"/>
                </a:solidFill>
                <a:latin typeface="Arial"/>
                <a:cs typeface="Arial"/>
              </a:rPr>
              <a:t>cách</a:t>
            </a:r>
            <a:r>
              <a:rPr sz="1800" i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1F5F"/>
                </a:solidFill>
                <a:latin typeface="Arial"/>
                <a:cs typeface="Arial"/>
              </a:rPr>
              <a:t>đặt  tên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915400" y="4791202"/>
            <a:ext cx="801370" cy="147955"/>
          </a:xfrm>
          <a:custGeom>
            <a:avLst/>
            <a:gdLst/>
            <a:ahLst/>
            <a:cxnLst/>
            <a:rect l="l" t="t" r="r" b="b"/>
            <a:pathLst>
              <a:path w="801370" h="147954">
                <a:moveTo>
                  <a:pt x="799210" y="0"/>
                </a:moveTo>
                <a:lnTo>
                  <a:pt x="698626" y="14478"/>
                </a:lnTo>
                <a:lnTo>
                  <a:pt x="700404" y="27050"/>
                </a:lnTo>
                <a:lnTo>
                  <a:pt x="800989" y="12573"/>
                </a:lnTo>
                <a:lnTo>
                  <a:pt x="799210" y="0"/>
                </a:lnTo>
                <a:close/>
              </a:path>
              <a:path w="801370" h="147954">
                <a:moveTo>
                  <a:pt x="660907" y="19812"/>
                </a:moveTo>
                <a:lnTo>
                  <a:pt x="560324" y="34162"/>
                </a:lnTo>
                <a:lnTo>
                  <a:pt x="562101" y="46736"/>
                </a:lnTo>
                <a:lnTo>
                  <a:pt x="662685" y="32385"/>
                </a:lnTo>
                <a:lnTo>
                  <a:pt x="660907" y="19812"/>
                </a:lnTo>
                <a:close/>
              </a:path>
              <a:path w="801370" h="147954">
                <a:moveTo>
                  <a:pt x="522604" y="39624"/>
                </a:moveTo>
                <a:lnTo>
                  <a:pt x="422021" y="53975"/>
                </a:lnTo>
                <a:lnTo>
                  <a:pt x="423799" y="66548"/>
                </a:lnTo>
                <a:lnTo>
                  <a:pt x="524382" y="52197"/>
                </a:lnTo>
                <a:lnTo>
                  <a:pt x="522604" y="39624"/>
                </a:lnTo>
                <a:close/>
              </a:path>
              <a:path w="801370" h="147954">
                <a:moveTo>
                  <a:pt x="384301" y="59309"/>
                </a:moveTo>
                <a:lnTo>
                  <a:pt x="283718" y="73660"/>
                </a:lnTo>
                <a:lnTo>
                  <a:pt x="285496" y="86233"/>
                </a:lnTo>
                <a:lnTo>
                  <a:pt x="386079" y="71881"/>
                </a:lnTo>
                <a:lnTo>
                  <a:pt x="384301" y="59309"/>
                </a:lnTo>
                <a:close/>
              </a:path>
              <a:path w="801370" h="147954">
                <a:moveTo>
                  <a:pt x="245999" y="79121"/>
                </a:moveTo>
                <a:lnTo>
                  <a:pt x="145415" y="93472"/>
                </a:lnTo>
                <a:lnTo>
                  <a:pt x="147193" y="106045"/>
                </a:lnTo>
                <a:lnTo>
                  <a:pt x="247776" y="91693"/>
                </a:lnTo>
                <a:lnTo>
                  <a:pt x="245999" y="79121"/>
                </a:lnTo>
                <a:close/>
              </a:path>
              <a:path w="801370" h="147954">
                <a:moveTo>
                  <a:pt x="70103" y="72136"/>
                </a:moveTo>
                <a:lnTo>
                  <a:pt x="0" y="120650"/>
                </a:lnTo>
                <a:lnTo>
                  <a:pt x="80772" y="147574"/>
                </a:lnTo>
                <a:lnTo>
                  <a:pt x="55957" y="119761"/>
                </a:lnTo>
                <a:lnTo>
                  <a:pt x="51180" y="119761"/>
                </a:lnTo>
                <a:lnTo>
                  <a:pt x="49402" y="107187"/>
                </a:lnTo>
                <a:lnTo>
                  <a:pt x="53566" y="106589"/>
                </a:lnTo>
                <a:lnTo>
                  <a:pt x="70103" y="72136"/>
                </a:lnTo>
                <a:close/>
              </a:path>
              <a:path w="801370" h="147954">
                <a:moveTo>
                  <a:pt x="53566" y="106589"/>
                </a:moveTo>
                <a:lnTo>
                  <a:pt x="49402" y="107187"/>
                </a:lnTo>
                <a:lnTo>
                  <a:pt x="51180" y="119761"/>
                </a:lnTo>
                <a:lnTo>
                  <a:pt x="55414" y="119152"/>
                </a:lnTo>
                <a:lnTo>
                  <a:pt x="50292" y="113411"/>
                </a:lnTo>
                <a:lnTo>
                  <a:pt x="53566" y="106589"/>
                </a:lnTo>
                <a:close/>
              </a:path>
              <a:path w="801370" h="147954">
                <a:moveTo>
                  <a:pt x="55414" y="119152"/>
                </a:moveTo>
                <a:lnTo>
                  <a:pt x="51180" y="119761"/>
                </a:lnTo>
                <a:lnTo>
                  <a:pt x="55957" y="119761"/>
                </a:lnTo>
                <a:lnTo>
                  <a:pt x="55414" y="119152"/>
                </a:lnTo>
                <a:close/>
              </a:path>
              <a:path w="801370" h="147954">
                <a:moveTo>
                  <a:pt x="107696" y="98806"/>
                </a:moveTo>
                <a:lnTo>
                  <a:pt x="53566" y="106589"/>
                </a:lnTo>
                <a:lnTo>
                  <a:pt x="50292" y="113411"/>
                </a:lnTo>
                <a:lnTo>
                  <a:pt x="55414" y="119152"/>
                </a:lnTo>
                <a:lnTo>
                  <a:pt x="109474" y="111379"/>
                </a:lnTo>
                <a:lnTo>
                  <a:pt x="107696" y="98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6323" y="4759452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1" y="242027"/>
            <a:ext cx="7698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5845" y="3649192"/>
            <a:ext cx="1231900" cy="8547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Ký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hiệu: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Tên: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3744467"/>
            <a:ext cx="2209800" cy="428625"/>
          </a:xfrm>
          <a:custGeom>
            <a:avLst/>
            <a:gdLst/>
            <a:ahLst/>
            <a:cxnLst/>
            <a:rect l="l" t="t" r="r" b="b"/>
            <a:pathLst>
              <a:path w="2209800" h="428625">
                <a:moveTo>
                  <a:pt x="0" y="428243"/>
                </a:moveTo>
                <a:lnTo>
                  <a:pt x="2209800" y="428243"/>
                </a:lnTo>
                <a:lnTo>
                  <a:pt x="2209800" y="0"/>
                </a:lnTo>
                <a:lnTo>
                  <a:pt x="0" y="0"/>
                </a:lnTo>
                <a:lnTo>
                  <a:pt x="0" y="4282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4267200"/>
            <a:ext cx="3886200" cy="731520"/>
          </a:xfrm>
          <a:custGeom>
            <a:avLst/>
            <a:gdLst/>
            <a:ahLst/>
            <a:cxnLst/>
            <a:rect l="l" t="t" r="r" b="b"/>
            <a:pathLst>
              <a:path w="3886200" h="731520">
                <a:moveTo>
                  <a:pt x="0" y="731519"/>
                </a:moveTo>
                <a:lnTo>
                  <a:pt x="3886200" y="731519"/>
                </a:lnTo>
                <a:lnTo>
                  <a:pt x="3886200" y="0"/>
                </a:lnTo>
                <a:lnTo>
                  <a:pt x="0" y="0"/>
                </a:lnTo>
                <a:lnTo>
                  <a:pt x="0" y="7315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2033" y="3614673"/>
            <a:ext cx="3206115" cy="143637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330"/>
              </a:spcBef>
            </a:pPr>
            <a:r>
              <a:rPr sz="2400" spc="-5" dirty="0">
                <a:latin typeface="Arial"/>
                <a:cs typeface="Arial"/>
              </a:rPr>
              <a:t>Tên </a:t>
            </a:r>
            <a:r>
              <a:rPr sz="2400" dirty="0">
                <a:latin typeface="Arial"/>
                <a:cs typeface="Arial"/>
              </a:rPr>
              <a:t>tác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nhân</a:t>
            </a:r>
            <a:endParaRPr sz="2400">
              <a:latin typeface="Arial"/>
              <a:cs typeface="Arial"/>
            </a:endParaRPr>
          </a:p>
          <a:p>
            <a:pPr marL="643890" marR="5080" indent="-631825">
              <a:lnSpc>
                <a:spcPct val="100000"/>
              </a:lnSpc>
              <a:spcBef>
                <a:spcPts val="123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Tên tác nhân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danh 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từ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(cụm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danh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từ)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7162" y="3797807"/>
            <a:ext cx="2133600" cy="391795"/>
          </a:xfrm>
          <a:custGeom>
            <a:avLst/>
            <a:gdLst/>
            <a:ahLst/>
            <a:cxnLst/>
            <a:rect l="l" t="t" r="r" b="b"/>
            <a:pathLst>
              <a:path w="2133600" h="391795">
                <a:moveTo>
                  <a:pt x="2133600" y="333756"/>
                </a:moveTo>
                <a:lnTo>
                  <a:pt x="86868" y="333756"/>
                </a:lnTo>
                <a:lnTo>
                  <a:pt x="86868" y="304800"/>
                </a:lnTo>
                <a:lnTo>
                  <a:pt x="0" y="348234"/>
                </a:lnTo>
                <a:lnTo>
                  <a:pt x="86868" y="391668"/>
                </a:lnTo>
                <a:lnTo>
                  <a:pt x="86868" y="362712"/>
                </a:lnTo>
                <a:lnTo>
                  <a:pt x="2133600" y="362712"/>
                </a:lnTo>
                <a:lnTo>
                  <a:pt x="2133600" y="333756"/>
                </a:lnTo>
                <a:close/>
              </a:path>
              <a:path w="2133600" h="391795">
                <a:moveTo>
                  <a:pt x="2133600" y="43434"/>
                </a:moveTo>
                <a:lnTo>
                  <a:pt x="2104644" y="28956"/>
                </a:lnTo>
                <a:lnTo>
                  <a:pt x="2046732" y="0"/>
                </a:lnTo>
                <a:lnTo>
                  <a:pt x="2046732" y="28956"/>
                </a:lnTo>
                <a:lnTo>
                  <a:pt x="0" y="28956"/>
                </a:lnTo>
                <a:lnTo>
                  <a:pt x="0" y="57912"/>
                </a:lnTo>
                <a:lnTo>
                  <a:pt x="2046732" y="57912"/>
                </a:lnTo>
                <a:lnTo>
                  <a:pt x="2046732" y="86868"/>
                </a:lnTo>
                <a:lnTo>
                  <a:pt x="2104644" y="57912"/>
                </a:lnTo>
                <a:lnTo>
                  <a:pt x="2133600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9883" y="966512"/>
            <a:ext cx="10430510" cy="26695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2030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3410" lvl="3" indent="-257810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749935" marR="5080" lvl="4" indent="-343535">
              <a:lnSpc>
                <a:spcPct val="90000"/>
              </a:lnSpc>
              <a:spcBef>
                <a:spcPts val="625"/>
              </a:spcBef>
              <a:buClr>
                <a:srgbClr val="000000"/>
              </a:buClr>
              <a:buChar char="•"/>
              <a:tabLst>
                <a:tab pos="749935" algn="l"/>
                <a:tab pos="750570" algn="l"/>
                <a:tab pos="3988435" algn="l"/>
              </a:tabLst>
            </a:pP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Tác nhân ngoài: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một, một </a:t>
            </a:r>
            <a:r>
              <a:rPr sz="2400" spc="-5" dirty="0">
                <a:latin typeface="Arial"/>
                <a:cs typeface="Arial"/>
              </a:rPr>
              <a:t>nhóm người hay </a:t>
            </a:r>
            <a:r>
              <a:rPr sz="2400" dirty="0">
                <a:latin typeface="Arial"/>
                <a:cs typeface="Arial"/>
              </a:rPr>
              <a:t>tổ </a:t>
            </a:r>
            <a:r>
              <a:rPr sz="2400" spc="-5" dirty="0">
                <a:latin typeface="Arial"/>
                <a:cs typeface="Arial"/>
              </a:rPr>
              <a:t>chức, hệ </a:t>
            </a:r>
            <a:r>
              <a:rPr sz="2400" dirty="0">
                <a:latin typeface="Arial"/>
                <a:cs typeface="Arial"/>
              </a:rPr>
              <a:t>thống </a:t>
            </a:r>
            <a:r>
              <a:rPr sz="2400" spc="-5" dirty="0">
                <a:latin typeface="Arial"/>
                <a:cs typeface="Arial"/>
              </a:rPr>
              <a:t>khác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ở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bên ngoài phạm</a:t>
            </a:r>
            <a:r>
              <a:rPr sz="2400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vi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của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hệ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thống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đang nghiên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cứu </a:t>
            </a:r>
            <a:r>
              <a:rPr sz="2400" spc="-5" dirty="0">
                <a:latin typeface="Arial"/>
                <a:cs typeface="Arial"/>
              </a:rPr>
              <a:t>nhưng có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tương tác,  trao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đổi thông tin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thống.</a:t>
            </a:r>
            <a:endParaRPr sz="2400">
              <a:latin typeface="Arial"/>
              <a:cs typeface="Arial"/>
            </a:endParaRPr>
          </a:p>
          <a:p>
            <a:pPr marL="864235" lvl="4" indent="-457834">
              <a:lnSpc>
                <a:spcPct val="100000"/>
              </a:lnSpc>
              <a:spcBef>
                <a:spcPts val="1105"/>
              </a:spcBef>
              <a:buChar char="•"/>
              <a:tabLst>
                <a:tab pos="864235" algn="l"/>
                <a:tab pos="864869" algn="l"/>
              </a:tabLst>
            </a:pPr>
            <a:r>
              <a:rPr sz="2400" spc="-5" dirty="0">
                <a:latin typeface="Arial"/>
                <a:cs typeface="Arial"/>
              </a:rPr>
              <a:t>Độc lập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838753" y="4708969"/>
            <a:ext cx="834390" cy="648335"/>
            <a:chOff x="9838753" y="4708969"/>
            <a:chExt cx="834390" cy="648335"/>
          </a:xfrm>
        </p:grpSpPr>
        <p:sp>
          <p:nvSpPr>
            <p:cNvPr id="10" name="object 10"/>
            <p:cNvSpPr/>
            <p:nvPr/>
          </p:nvSpPr>
          <p:spPr>
            <a:xfrm>
              <a:off x="9843516" y="4713732"/>
              <a:ext cx="824865" cy="638810"/>
            </a:xfrm>
            <a:custGeom>
              <a:avLst/>
              <a:gdLst/>
              <a:ahLst/>
              <a:cxnLst/>
              <a:rect l="l" t="t" r="r" b="b"/>
              <a:pathLst>
                <a:path w="824865" h="638810">
                  <a:moveTo>
                    <a:pt x="412241" y="0"/>
                  </a:moveTo>
                  <a:lnTo>
                    <a:pt x="360524" y="2488"/>
                  </a:lnTo>
                  <a:lnTo>
                    <a:pt x="310725" y="9754"/>
                  </a:lnTo>
                  <a:lnTo>
                    <a:pt x="263231" y="21497"/>
                  </a:lnTo>
                  <a:lnTo>
                    <a:pt x="218429" y="37419"/>
                  </a:lnTo>
                  <a:lnTo>
                    <a:pt x="176703" y="57219"/>
                  </a:lnTo>
                  <a:lnTo>
                    <a:pt x="138441" y="80597"/>
                  </a:lnTo>
                  <a:lnTo>
                    <a:pt x="104028" y="107255"/>
                  </a:lnTo>
                  <a:lnTo>
                    <a:pt x="73850" y="136892"/>
                  </a:lnTo>
                  <a:lnTo>
                    <a:pt x="48293" y="169208"/>
                  </a:lnTo>
                  <a:lnTo>
                    <a:pt x="27744" y="203905"/>
                  </a:lnTo>
                  <a:lnTo>
                    <a:pt x="12588" y="240682"/>
                  </a:lnTo>
                  <a:lnTo>
                    <a:pt x="3211" y="279239"/>
                  </a:lnTo>
                  <a:lnTo>
                    <a:pt x="0" y="319278"/>
                  </a:lnTo>
                  <a:lnTo>
                    <a:pt x="3211" y="359316"/>
                  </a:lnTo>
                  <a:lnTo>
                    <a:pt x="12588" y="397873"/>
                  </a:lnTo>
                  <a:lnTo>
                    <a:pt x="27744" y="434650"/>
                  </a:lnTo>
                  <a:lnTo>
                    <a:pt x="48293" y="469347"/>
                  </a:lnTo>
                  <a:lnTo>
                    <a:pt x="73850" y="501663"/>
                  </a:lnTo>
                  <a:lnTo>
                    <a:pt x="104028" y="531300"/>
                  </a:lnTo>
                  <a:lnTo>
                    <a:pt x="138441" y="557958"/>
                  </a:lnTo>
                  <a:lnTo>
                    <a:pt x="176703" y="581336"/>
                  </a:lnTo>
                  <a:lnTo>
                    <a:pt x="218429" y="601136"/>
                  </a:lnTo>
                  <a:lnTo>
                    <a:pt x="263231" y="617058"/>
                  </a:lnTo>
                  <a:lnTo>
                    <a:pt x="310725" y="628801"/>
                  </a:lnTo>
                  <a:lnTo>
                    <a:pt x="360524" y="636067"/>
                  </a:lnTo>
                  <a:lnTo>
                    <a:pt x="412241" y="638556"/>
                  </a:lnTo>
                  <a:lnTo>
                    <a:pt x="463959" y="636067"/>
                  </a:lnTo>
                  <a:lnTo>
                    <a:pt x="513758" y="628801"/>
                  </a:lnTo>
                  <a:lnTo>
                    <a:pt x="561252" y="617058"/>
                  </a:lnTo>
                  <a:lnTo>
                    <a:pt x="606054" y="601136"/>
                  </a:lnTo>
                  <a:lnTo>
                    <a:pt x="647780" y="581336"/>
                  </a:lnTo>
                  <a:lnTo>
                    <a:pt x="686042" y="557958"/>
                  </a:lnTo>
                  <a:lnTo>
                    <a:pt x="720455" y="531300"/>
                  </a:lnTo>
                  <a:lnTo>
                    <a:pt x="750633" y="501663"/>
                  </a:lnTo>
                  <a:lnTo>
                    <a:pt x="776190" y="469347"/>
                  </a:lnTo>
                  <a:lnTo>
                    <a:pt x="796739" y="434650"/>
                  </a:lnTo>
                  <a:lnTo>
                    <a:pt x="811895" y="397873"/>
                  </a:lnTo>
                  <a:lnTo>
                    <a:pt x="821272" y="359316"/>
                  </a:lnTo>
                  <a:lnTo>
                    <a:pt x="824483" y="319278"/>
                  </a:lnTo>
                  <a:lnTo>
                    <a:pt x="821272" y="279239"/>
                  </a:lnTo>
                  <a:lnTo>
                    <a:pt x="811895" y="240682"/>
                  </a:lnTo>
                  <a:lnTo>
                    <a:pt x="796739" y="203905"/>
                  </a:lnTo>
                  <a:lnTo>
                    <a:pt x="776190" y="169208"/>
                  </a:lnTo>
                  <a:lnTo>
                    <a:pt x="750633" y="136892"/>
                  </a:lnTo>
                  <a:lnTo>
                    <a:pt x="720455" y="107255"/>
                  </a:lnTo>
                  <a:lnTo>
                    <a:pt x="686042" y="80597"/>
                  </a:lnTo>
                  <a:lnTo>
                    <a:pt x="647780" y="57219"/>
                  </a:lnTo>
                  <a:lnTo>
                    <a:pt x="606054" y="37419"/>
                  </a:lnTo>
                  <a:lnTo>
                    <a:pt x="561252" y="21497"/>
                  </a:lnTo>
                  <a:lnTo>
                    <a:pt x="513758" y="9754"/>
                  </a:lnTo>
                  <a:lnTo>
                    <a:pt x="463959" y="2488"/>
                  </a:lnTo>
                  <a:lnTo>
                    <a:pt x="412241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43516" y="4713732"/>
              <a:ext cx="824865" cy="638810"/>
            </a:xfrm>
            <a:custGeom>
              <a:avLst/>
              <a:gdLst/>
              <a:ahLst/>
              <a:cxnLst/>
              <a:rect l="l" t="t" r="r" b="b"/>
              <a:pathLst>
                <a:path w="824865" h="638810">
                  <a:moveTo>
                    <a:pt x="0" y="319278"/>
                  </a:moveTo>
                  <a:lnTo>
                    <a:pt x="3211" y="279239"/>
                  </a:lnTo>
                  <a:lnTo>
                    <a:pt x="12588" y="240682"/>
                  </a:lnTo>
                  <a:lnTo>
                    <a:pt x="27744" y="203905"/>
                  </a:lnTo>
                  <a:lnTo>
                    <a:pt x="48293" y="169208"/>
                  </a:lnTo>
                  <a:lnTo>
                    <a:pt x="73850" y="136892"/>
                  </a:lnTo>
                  <a:lnTo>
                    <a:pt x="104028" y="107255"/>
                  </a:lnTo>
                  <a:lnTo>
                    <a:pt x="138441" y="80597"/>
                  </a:lnTo>
                  <a:lnTo>
                    <a:pt x="176703" y="57219"/>
                  </a:lnTo>
                  <a:lnTo>
                    <a:pt x="218429" y="37419"/>
                  </a:lnTo>
                  <a:lnTo>
                    <a:pt x="263231" y="21497"/>
                  </a:lnTo>
                  <a:lnTo>
                    <a:pt x="310725" y="9754"/>
                  </a:lnTo>
                  <a:lnTo>
                    <a:pt x="360524" y="2488"/>
                  </a:lnTo>
                  <a:lnTo>
                    <a:pt x="412241" y="0"/>
                  </a:lnTo>
                  <a:lnTo>
                    <a:pt x="463959" y="2488"/>
                  </a:lnTo>
                  <a:lnTo>
                    <a:pt x="513758" y="9754"/>
                  </a:lnTo>
                  <a:lnTo>
                    <a:pt x="561252" y="21497"/>
                  </a:lnTo>
                  <a:lnTo>
                    <a:pt x="606054" y="37419"/>
                  </a:lnTo>
                  <a:lnTo>
                    <a:pt x="647780" y="57219"/>
                  </a:lnTo>
                  <a:lnTo>
                    <a:pt x="686042" y="80597"/>
                  </a:lnTo>
                  <a:lnTo>
                    <a:pt x="720455" y="107255"/>
                  </a:lnTo>
                  <a:lnTo>
                    <a:pt x="750633" y="136892"/>
                  </a:lnTo>
                  <a:lnTo>
                    <a:pt x="776190" y="169208"/>
                  </a:lnTo>
                  <a:lnTo>
                    <a:pt x="796739" y="203905"/>
                  </a:lnTo>
                  <a:lnTo>
                    <a:pt x="811895" y="240682"/>
                  </a:lnTo>
                  <a:lnTo>
                    <a:pt x="821272" y="279239"/>
                  </a:lnTo>
                  <a:lnTo>
                    <a:pt x="824483" y="319278"/>
                  </a:lnTo>
                  <a:lnTo>
                    <a:pt x="821272" y="359316"/>
                  </a:lnTo>
                  <a:lnTo>
                    <a:pt x="811895" y="397873"/>
                  </a:lnTo>
                  <a:lnTo>
                    <a:pt x="796739" y="434650"/>
                  </a:lnTo>
                  <a:lnTo>
                    <a:pt x="776190" y="469347"/>
                  </a:lnTo>
                  <a:lnTo>
                    <a:pt x="750633" y="501663"/>
                  </a:lnTo>
                  <a:lnTo>
                    <a:pt x="720455" y="531300"/>
                  </a:lnTo>
                  <a:lnTo>
                    <a:pt x="686042" y="557958"/>
                  </a:lnTo>
                  <a:lnTo>
                    <a:pt x="647780" y="581336"/>
                  </a:lnTo>
                  <a:lnTo>
                    <a:pt x="606054" y="601136"/>
                  </a:lnTo>
                  <a:lnTo>
                    <a:pt x="561252" y="617058"/>
                  </a:lnTo>
                  <a:lnTo>
                    <a:pt x="513758" y="628801"/>
                  </a:lnTo>
                  <a:lnTo>
                    <a:pt x="463959" y="636067"/>
                  </a:lnTo>
                  <a:lnTo>
                    <a:pt x="412241" y="638556"/>
                  </a:lnTo>
                  <a:lnTo>
                    <a:pt x="360524" y="636067"/>
                  </a:lnTo>
                  <a:lnTo>
                    <a:pt x="310725" y="628801"/>
                  </a:lnTo>
                  <a:lnTo>
                    <a:pt x="263231" y="617058"/>
                  </a:lnTo>
                  <a:lnTo>
                    <a:pt x="218429" y="601136"/>
                  </a:lnTo>
                  <a:lnTo>
                    <a:pt x="176703" y="581336"/>
                  </a:lnTo>
                  <a:lnTo>
                    <a:pt x="138441" y="557958"/>
                  </a:lnTo>
                  <a:lnTo>
                    <a:pt x="104028" y="531300"/>
                  </a:lnTo>
                  <a:lnTo>
                    <a:pt x="73850" y="501663"/>
                  </a:lnTo>
                  <a:lnTo>
                    <a:pt x="48293" y="469347"/>
                  </a:lnTo>
                  <a:lnTo>
                    <a:pt x="27744" y="434650"/>
                  </a:lnTo>
                  <a:lnTo>
                    <a:pt x="12588" y="397873"/>
                  </a:lnTo>
                  <a:lnTo>
                    <a:pt x="3211" y="359316"/>
                  </a:lnTo>
                  <a:lnTo>
                    <a:pt x="0" y="31927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52684" y="4836921"/>
            <a:ext cx="408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Hệ 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ống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53437" y="4241101"/>
            <a:ext cx="1083945" cy="477520"/>
            <a:chOff x="8453437" y="4241101"/>
            <a:chExt cx="1083945" cy="477520"/>
          </a:xfrm>
        </p:grpSpPr>
        <p:sp>
          <p:nvSpPr>
            <p:cNvPr id="14" name="object 14"/>
            <p:cNvSpPr/>
            <p:nvPr/>
          </p:nvSpPr>
          <p:spPr>
            <a:xfrm>
              <a:off x="8458200" y="4245864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1074420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1074420" y="467868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8200" y="4245864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0" y="467868"/>
                  </a:moveTo>
                  <a:lnTo>
                    <a:pt x="1074420" y="467868"/>
                  </a:lnTo>
                  <a:lnTo>
                    <a:pt x="1074420" y="0"/>
                  </a:lnTo>
                  <a:lnTo>
                    <a:pt x="0" y="0"/>
                  </a:lnTo>
                  <a:lnTo>
                    <a:pt x="0" y="4678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30233" y="4273372"/>
            <a:ext cx="53149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Kh</a:t>
            </a:r>
            <a:r>
              <a:rPr sz="1400" spc="-10" dirty="0">
                <a:latin typeface="Arial"/>
                <a:cs typeface="Arial"/>
              </a:rPr>
              <a:t>á</a:t>
            </a:r>
            <a:r>
              <a:rPr sz="1400" dirty="0">
                <a:latin typeface="Arial"/>
                <a:cs typeface="Arial"/>
              </a:rPr>
              <a:t>ch</a:t>
            </a:r>
            <a:endParaRPr sz="14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479345" y="5381053"/>
            <a:ext cx="1083945" cy="477520"/>
            <a:chOff x="8479345" y="5381053"/>
            <a:chExt cx="1083945" cy="477520"/>
          </a:xfrm>
        </p:grpSpPr>
        <p:sp>
          <p:nvSpPr>
            <p:cNvPr id="18" name="object 18"/>
            <p:cNvSpPr/>
            <p:nvPr/>
          </p:nvSpPr>
          <p:spPr>
            <a:xfrm>
              <a:off x="8484107" y="5385815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1074420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1074420" y="467868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84107" y="5385815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0" y="467868"/>
                  </a:moveTo>
                  <a:lnTo>
                    <a:pt x="1074420" y="467868"/>
                  </a:lnTo>
                  <a:lnTo>
                    <a:pt x="1074420" y="0"/>
                  </a:lnTo>
                  <a:lnTo>
                    <a:pt x="0" y="0"/>
                  </a:lnTo>
                  <a:lnTo>
                    <a:pt x="0" y="4678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32697" y="5413349"/>
            <a:ext cx="7772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Phòng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kế  toán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891837" y="5362765"/>
            <a:ext cx="1083945" cy="477520"/>
            <a:chOff x="10891837" y="5362765"/>
            <a:chExt cx="1083945" cy="477520"/>
          </a:xfrm>
        </p:grpSpPr>
        <p:sp>
          <p:nvSpPr>
            <p:cNvPr id="22" name="object 22"/>
            <p:cNvSpPr/>
            <p:nvPr/>
          </p:nvSpPr>
          <p:spPr>
            <a:xfrm>
              <a:off x="10896600" y="5367528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1074420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1074420" y="467868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96600" y="5367528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0" y="467868"/>
                  </a:moveTo>
                  <a:lnTo>
                    <a:pt x="1074420" y="467868"/>
                  </a:lnTo>
                  <a:lnTo>
                    <a:pt x="1074420" y="0"/>
                  </a:lnTo>
                  <a:lnTo>
                    <a:pt x="0" y="0"/>
                  </a:lnTo>
                  <a:lnTo>
                    <a:pt x="0" y="4678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987531" y="5395976"/>
            <a:ext cx="894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Ngân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891837" y="4248721"/>
            <a:ext cx="1083945" cy="477520"/>
            <a:chOff x="10891837" y="4248721"/>
            <a:chExt cx="1083945" cy="477520"/>
          </a:xfrm>
        </p:grpSpPr>
        <p:sp>
          <p:nvSpPr>
            <p:cNvPr id="26" name="object 26"/>
            <p:cNvSpPr/>
            <p:nvPr/>
          </p:nvSpPr>
          <p:spPr>
            <a:xfrm>
              <a:off x="10896600" y="4253484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1074420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1074420" y="467868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896600" y="4253484"/>
              <a:ext cx="1074420" cy="467995"/>
            </a:xfrm>
            <a:custGeom>
              <a:avLst/>
              <a:gdLst/>
              <a:ahLst/>
              <a:cxnLst/>
              <a:rect l="l" t="t" r="r" b="b"/>
              <a:pathLst>
                <a:path w="1074420" h="467995">
                  <a:moveTo>
                    <a:pt x="0" y="467868"/>
                  </a:moveTo>
                  <a:lnTo>
                    <a:pt x="1074420" y="467868"/>
                  </a:lnTo>
                  <a:lnTo>
                    <a:pt x="1074420" y="0"/>
                  </a:lnTo>
                  <a:lnTo>
                    <a:pt x="0" y="0"/>
                  </a:lnTo>
                  <a:lnTo>
                    <a:pt x="0" y="4678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040871" y="4280992"/>
            <a:ext cx="78803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Nhà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cung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cấp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438131" y="4448543"/>
            <a:ext cx="1576070" cy="1309370"/>
            <a:chOff x="9438131" y="4448543"/>
            <a:chExt cx="1576070" cy="1309370"/>
          </a:xfrm>
        </p:grpSpPr>
        <p:sp>
          <p:nvSpPr>
            <p:cNvPr id="30" name="object 30"/>
            <p:cNvSpPr/>
            <p:nvPr/>
          </p:nvSpPr>
          <p:spPr>
            <a:xfrm>
              <a:off x="10427207" y="4456175"/>
              <a:ext cx="516635" cy="4892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548365" y="4479416"/>
              <a:ext cx="358140" cy="328930"/>
            </a:xfrm>
            <a:custGeom>
              <a:avLst/>
              <a:gdLst/>
              <a:ahLst/>
              <a:cxnLst/>
              <a:rect l="l" t="t" r="r" b="b"/>
              <a:pathLst>
                <a:path w="358140" h="328929">
                  <a:moveTo>
                    <a:pt x="31114" y="247776"/>
                  </a:moveTo>
                  <a:lnTo>
                    <a:pt x="0" y="328929"/>
                  </a:lnTo>
                  <a:lnTo>
                    <a:pt x="83565" y="305180"/>
                  </a:lnTo>
                  <a:lnTo>
                    <a:pt x="74050" y="294766"/>
                  </a:lnTo>
                  <a:lnTo>
                    <a:pt x="56514" y="294766"/>
                  </a:lnTo>
                  <a:lnTo>
                    <a:pt x="39115" y="275589"/>
                  </a:lnTo>
                  <a:lnTo>
                    <a:pt x="48603" y="266917"/>
                  </a:lnTo>
                  <a:lnTo>
                    <a:pt x="31114" y="247776"/>
                  </a:lnTo>
                  <a:close/>
                </a:path>
                <a:path w="358140" h="328929">
                  <a:moveTo>
                    <a:pt x="48603" y="266917"/>
                  </a:moveTo>
                  <a:lnTo>
                    <a:pt x="39115" y="275589"/>
                  </a:lnTo>
                  <a:lnTo>
                    <a:pt x="56514" y="294766"/>
                  </a:lnTo>
                  <a:lnTo>
                    <a:pt x="66068" y="286030"/>
                  </a:lnTo>
                  <a:lnTo>
                    <a:pt x="48603" y="266917"/>
                  </a:lnTo>
                  <a:close/>
                </a:path>
                <a:path w="358140" h="328929">
                  <a:moveTo>
                    <a:pt x="66068" y="286030"/>
                  </a:moveTo>
                  <a:lnTo>
                    <a:pt x="56514" y="294766"/>
                  </a:lnTo>
                  <a:lnTo>
                    <a:pt x="74050" y="294766"/>
                  </a:lnTo>
                  <a:lnTo>
                    <a:pt x="66068" y="286030"/>
                  </a:lnTo>
                  <a:close/>
                </a:path>
                <a:path w="358140" h="328929">
                  <a:moveTo>
                    <a:pt x="340613" y="0"/>
                  </a:moveTo>
                  <a:lnTo>
                    <a:pt x="48603" y="266917"/>
                  </a:lnTo>
                  <a:lnTo>
                    <a:pt x="66068" y="286030"/>
                  </a:lnTo>
                  <a:lnTo>
                    <a:pt x="358012" y="19049"/>
                  </a:lnTo>
                  <a:lnTo>
                    <a:pt x="34061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482327" y="4448543"/>
              <a:ext cx="600443" cy="4968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525507" y="4471034"/>
              <a:ext cx="440690" cy="337820"/>
            </a:xfrm>
            <a:custGeom>
              <a:avLst/>
              <a:gdLst/>
              <a:ahLst/>
              <a:cxnLst/>
              <a:rect l="l" t="t" r="r" b="b"/>
              <a:pathLst>
                <a:path w="440690" h="337820">
                  <a:moveTo>
                    <a:pt x="370512" y="301145"/>
                  </a:moveTo>
                  <a:lnTo>
                    <a:pt x="354838" y="321817"/>
                  </a:lnTo>
                  <a:lnTo>
                    <a:pt x="440309" y="337692"/>
                  </a:lnTo>
                  <a:lnTo>
                    <a:pt x="426121" y="308990"/>
                  </a:lnTo>
                  <a:lnTo>
                    <a:pt x="380873" y="308990"/>
                  </a:lnTo>
                  <a:lnTo>
                    <a:pt x="370512" y="301145"/>
                  </a:lnTo>
                  <a:close/>
                </a:path>
                <a:path w="440690" h="337820">
                  <a:moveTo>
                    <a:pt x="386179" y="280480"/>
                  </a:moveTo>
                  <a:lnTo>
                    <a:pt x="370512" y="301145"/>
                  </a:lnTo>
                  <a:lnTo>
                    <a:pt x="380873" y="308990"/>
                  </a:lnTo>
                  <a:lnTo>
                    <a:pt x="396494" y="288289"/>
                  </a:lnTo>
                  <a:lnTo>
                    <a:pt x="386179" y="280480"/>
                  </a:lnTo>
                  <a:close/>
                </a:path>
                <a:path w="440690" h="337820">
                  <a:moveTo>
                    <a:pt x="401827" y="259841"/>
                  </a:moveTo>
                  <a:lnTo>
                    <a:pt x="386179" y="280480"/>
                  </a:lnTo>
                  <a:lnTo>
                    <a:pt x="396494" y="288289"/>
                  </a:lnTo>
                  <a:lnTo>
                    <a:pt x="380873" y="308990"/>
                  </a:lnTo>
                  <a:lnTo>
                    <a:pt x="426121" y="308990"/>
                  </a:lnTo>
                  <a:lnTo>
                    <a:pt x="401827" y="259841"/>
                  </a:lnTo>
                  <a:close/>
                </a:path>
                <a:path w="440690" h="337820">
                  <a:moveTo>
                    <a:pt x="15748" y="0"/>
                  </a:moveTo>
                  <a:lnTo>
                    <a:pt x="0" y="20573"/>
                  </a:lnTo>
                  <a:lnTo>
                    <a:pt x="370512" y="301145"/>
                  </a:lnTo>
                  <a:lnTo>
                    <a:pt x="386179" y="280480"/>
                  </a:lnTo>
                  <a:lnTo>
                    <a:pt x="1574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97311" y="5228843"/>
              <a:ext cx="516635" cy="5105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39221" y="5250814"/>
              <a:ext cx="358775" cy="353060"/>
            </a:xfrm>
            <a:custGeom>
              <a:avLst/>
              <a:gdLst/>
              <a:ahLst/>
              <a:cxnLst/>
              <a:rect l="l" t="t" r="r" b="b"/>
              <a:pathLst>
                <a:path w="358775" h="353060">
                  <a:moveTo>
                    <a:pt x="293924" y="307294"/>
                  </a:moveTo>
                  <a:lnTo>
                    <a:pt x="275844" y="325755"/>
                  </a:lnTo>
                  <a:lnTo>
                    <a:pt x="358521" y="352501"/>
                  </a:lnTo>
                  <a:lnTo>
                    <a:pt x="346074" y="316357"/>
                  </a:lnTo>
                  <a:lnTo>
                    <a:pt x="303149" y="316357"/>
                  </a:lnTo>
                  <a:lnTo>
                    <a:pt x="293924" y="307294"/>
                  </a:lnTo>
                  <a:close/>
                </a:path>
                <a:path w="358775" h="353060">
                  <a:moveTo>
                    <a:pt x="312084" y="288752"/>
                  </a:moveTo>
                  <a:lnTo>
                    <a:pt x="293924" y="307294"/>
                  </a:lnTo>
                  <a:lnTo>
                    <a:pt x="303149" y="316357"/>
                  </a:lnTo>
                  <a:lnTo>
                    <a:pt x="321309" y="297815"/>
                  </a:lnTo>
                  <a:lnTo>
                    <a:pt x="312084" y="288752"/>
                  </a:lnTo>
                  <a:close/>
                </a:path>
                <a:path w="358775" h="353060">
                  <a:moveTo>
                    <a:pt x="330200" y="270256"/>
                  </a:moveTo>
                  <a:lnTo>
                    <a:pt x="312084" y="288752"/>
                  </a:lnTo>
                  <a:lnTo>
                    <a:pt x="321309" y="297815"/>
                  </a:lnTo>
                  <a:lnTo>
                    <a:pt x="303149" y="316357"/>
                  </a:lnTo>
                  <a:lnTo>
                    <a:pt x="346074" y="316357"/>
                  </a:lnTo>
                  <a:lnTo>
                    <a:pt x="330200" y="270256"/>
                  </a:lnTo>
                  <a:close/>
                </a:path>
                <a:path w="358775" h="353060">
                  <a:moveTo>
                    <a:pt x="18160" y="0"/>
                  </a:moveTo>
                  <a:lnTo>
                    <a:pt x="0" y="18542"/>
                  </a:lnTo>
                  <a:lnTo>
                    <a:pt x="293924" y="307294"/>
                  </a:lnTo>
                  <a:lnTo>
                    <a:pt x="312084" y="288752"/>
                  </a:lnTo>
                  <a:lnTo>
                    <a:pt x="1816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38131" y="5227319"/>
              <a:ext cx="574522" cy="530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59289" y="5250433"/>
              <a:ext cx="415290" cy="370840"/>
            </a:xfrm>
            <a:custGeom>
              <a:avLst/>
              <a:gdLst/>
              <a:ahLst/>
              <a:cxnLst/>
              <a:rect l="l" t="t" r="r" b="b"/>
              <a:pathLst>
                <a:path w="415290" h="370839">
                  <a:moveTo>
                    <a:pt x="32384" y="289686"/>
                  </a:moveTo>
                  <a:lnTo>
                    <a:pt x="0" y="370319"/>
                  </a:lnTo>
                  <a:lnTo>
                    <a:pt x="83946" y="347802"/>
                  </a:lnTo>
                  <a:lnTo>
                    <a:pt x="74414" y="337057"/>
                  </a:lnTo>
                  <a:lnTo>
                    <a:pt x="57023" y="337057"/>
                  </a:lnTo>
                  <a:lnTo>
                    <a:pt x="39877" y="317626"/>
                  </a:lnTo>
                  <a:lnTo>
                    <a:pt x="49556" y="309040"/>
                  </a:lnTo>
                  <a:lnTo>
                    <a:pt x="32384" y="289686"/>
                  </a:lnTo>
                  <a:close/>
                </a:path>
                <a:path w="415290" h="370839">
                  <a:moveTo>
                    <a:pt x="49556" y="309040"/>
                  </a:moveTo>
                  <a:lnTo>
                    <a:pt x="39877" y="317626"/>
                  </a:lnTo>
                  <a:lnTo>
                    <a:pt x="57023" y="337057"/>
                  </a:lnTo>
                  <a:lnTo>
                    <a:pt x="66752" y="328422"/>
                  </a:lnTo>
                  <a:lnTo>
                    <a:pt x="49556" y="309040"/>
                  </a:lnTo>
                  <a:close/>
                </a:path>
                <a:path w="415290" h="370839">
                  <a:moveTo>
                    <a:pt x="66752" y="328422"/>
                  </a:moveTo>
                  <a:lnTo>
                    <a:pt x="57023" y="337057"/>
                  </a:lnTo>
                  <a:lnTo>
                    <a:pt x="74414" y="337057"/>
                  </a:lnTo>
                  <a:lnTo>
                    <a:pt x="66752" y="328422"/>
                  </a:lnTo>
                  <a:close/>
                </a:path>
                <a:path w="415290" h="370839">
                  <a:moveTo>
                    <a:pt x="397890" y="0"/>
                  </a:moveTo>
                  <a:lnTo>
                    <a:pt x="49556" y="309040"/>
                  </a:lnTo>
                  <a:lnTo>
                    <a:pt x="66752" y="328422"/>
                  </a:lnTo>
                  <a:lnTo>
                    <a:pt x="415035" y="19303"/>
                  </a:lnTo>
                  <a:lnTo>
                    <a:pt x="39789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1" y="103089"/>
            <a:ext cx="8460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/>
          <p:nvPr/>
        </p:nvSpPr>
        <p:spPr>
          <a:xfrm>
            <a:off x="5105400" y="3799332"/>
            <a:ext cx="5559552" cy="72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8684" y="1007322"/>
            <a:ext cx="10053955" cy="31629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932815" lvl="2" indent="-920750">
              <a:lnSpc>
                <a:spcPct val="100000"/>
              </a:lnSpc>
              <a:spcBef>
                <a:spcPts val="450"/>
              </a:spcBef>
              <a:buAutoNum type="arabicPeriod" startAt="3"/>
              <a:tabLst>
                <a:tab pos="933450" algn="l"/>
              </a:tabLst>
            </a:pP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Các công cụ trong xây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600" spc="-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6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320"/>
              </a:spcBef>
              <a:buSzPct val="75000"/>
              <a:buFont typeface="Wingdings"/>
              <a:buChar char=""/>
              <a:tabLst>
                <a:tab pos="61341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Biểu đồ luồng dữ liệu</a:t>
            </a:r>
            <a:r>
              <a:rPr sz="24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4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  <a:spcBef>
                <a:spcPts val="1375"/>
              </a:spcBef>
            </a:pP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Tác nhân</a:t>
            </a:r>
            <a:r>
              <a:rPr sz="2200" spc="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trong:</a:t>
            </a:r>
            <a:endParaRPr sz="2200">
              <a:latin typeface="Arial"/>
              <a:cs typeface="Arial"/>
            </a:endParaRPr>
          </a:p>
          <a:p>
            <a:pPr marL="895985" lvl="4" indent="-457834">
              <a:lnSpc>
                <a:spcPts val="2550"/>
              </a:lnSpc>
              <a:spcBef>
                <a:spcPts val="1210"/>
              </a:spcBef>
              <a:buClr>
                <a:srgbClr val="000000"/>
              </a:buClr>
              <a:buChar char="•"/>
              <a:tabLst>
                <a:tab pos="895985" algn="l"/>
                <a:tab pos="89661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Khái</a:t>
            </a:r>
            <a:r>
              <a:rPr sz="22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niệm:</a:t>
            </a:r>
            <a:r>
              <a:rPr sz="22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là</a:t>
            </a:r>
            <a:r>
              <a:rPr sz="2200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r>
              <a:rPr sz="2200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79546"/>
                </a:solidFill>
                <a:latin typeface="Arial"/>
                <a:cs typeface="Arial"/>
              </a:rPr>
              <a:t>chức</a:t>
            </a:r>
            <a:r>
              <a:rPr sz="2200" spc="195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79546"/>
                </a:solidFill>
                <a:latin typeface="Arial"/>
                <a:cs typeface="Arial"/>
              </a:rPr>
              <a:t>năng</a:t>
            </a:r>
            <a:r>
              <a:rPr sz="2200" spc="170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hay</a:t>
            </a:r>
            <a:r>
              <a:rPr sz="2200" spc="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r>
              <a:rPr sz="2200" spc="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79546"/>
                </a:solidFill>
                <a:latin typeface="Arial"/>
                <a:cs typeface="Arial"/>
              </a:rPr>
              <a:t>hệ</a:t>
            </a:r>
            <a:r>
              <a:rPr sz="2200" spc="170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79546"/>
                </a:solidFill>
                <a:latin typeface="Arial"/>
                <a:cs typeface="Arial"/>
              </a:rPr>
              <a:t>thống</a:t>
            </a:r>
            <a:r>
              <a:rPr sz="2200" spc="190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79546"/>
                </a:solidFill>
                <a:latin typeface="Arial"/>
                <a:cs typeface="Arial"/>
              </a:rPr>
              <a:t>con</a:t>
            </a:r>
            <a:r>
              <a:rPr sz="2200" spc="180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của</a:t>
            </a:r>
            <a:r>
              <a:rPr sz="2200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hệ</a:t>
            </a:r>
            <a:r>
              <a:rPr sz="22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thống,</a:t>
            </a:r>
            <a:r>
              <a:rPr sz="22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được</a:t>
            </a:r>
            <a:endParaRPr sz="2200">
              <a:latin typeface="Arial"/>
              <a:cs typeface="Arial"/>
            </a:endParaRPr>
          </a:p>
          <a:p>
            <a:pPr marL="895985">
              <a:lnSpc>
                <a:spcPts val="2550"/>
              </a:lnSpc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mô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tả ở trang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khác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của biểu</a:t>
            </a:r>
            <a:r>
              <a:rPr sz="22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đồ.</a:t>
            </a:r>
            <a:endParaRPr sz="2200">
              <a:latin typeface="Arial"/>
              <a:cs typeface="Arial"/>
            </a:endParaRPr>
          </a:p>
          <a:p>
            <a:pPr marL="895985">
              <a:lnSpc>
                <a:spcPct val="100000"/>
              </a:lnSpc>
              <a:spcBef>
                <a:spcPts val="1215"/>
              </a:spcBef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Biểu diễn: bằng hình chữ nhật hở một phía, trên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ghi</a:t>
            </a:r>
            <a:r>
              <a:rPr sz="2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nhãn.</a:t>
            </a:r>
            <a:endParaRPr sz="2200">
              <a:latin typeface="Arial"/>
              <a:cs typeface="Arial"/>
            </a:endParaRPr>
          </a:p>
          <a:p>
            <a:pPr marL="895985" lvl="4" indent="-457834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Char char="•"/>
              <a:tabLst>
                <a:tab pos="895985" algn="l"/>
                <a:tab pos="896619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Nhãn: động từ + bổ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ngữ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974" y="176622"/>
            <a:ext cx="8539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723" y="2566161"/>
            <a:ext cx="203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5974" y="3082797"/>
            <a:ext cx="6608445" cy="10731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900" marR="5080" indent="-457200">
              <a:lnSpc>
                <a:spcPct val="93200"/>
              </a:lnSpc>
              <a:spcBef>
                <a:spcPts val="29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Luồng dữ liệu biểu diễn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di </a:t>
            </a:r>
            <a:r>
              <a:rPr sz="2400" dirty="0">
                <a:latin typeface="Arial"/>
                <a:cs typeface="Arial"/>
              </a:rPr>
              <a:t>chuyển </a:t>
            </a:r>
            <a:r>
              <a:rPr sz="2400" spc="-5" dirty="0">
                <a:latin typeface="Arial"/>
                <a:cs typeface="Arial"/>
              </a:rPr>
              <a:t>dữ liệu,  </a:t>
            </a:r>
            <a:r>
              <a:rPr sz="2400" dirty="0">
                <a:latin typeface="Arial"/>
                <a:cs typeface="Arial"/>
              </a:rPr>
              <a:t>thông tin từ thành </a:t>
            </a:r>
            <a:r>
              <a:rPr sz="2400" spc="-5" dirty="0">
                <a:latin typeface="Arial"/>
                <a:cs typeface="Arial"/>
              </a:rPr>
              <a:t>phần này đến </a:t>
            </a:r>
            <a:r>
              <a:rPr sz="2400" dirty="0">
                <a:latin typeface="Arial"/>
                <a:cs typeface="Arial"/>
              </a:rPr>
              <a:t>thành </a:t>
            </a:r>
            <a:r>
              <a:rPr sz="2400" spc="-5" dirty="0">
                <a:latin typeface="Arial"/>
                <a:cs typeface="Arial"/>
              </a:rPr>
              <a:t>phần  khác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mô hình dòng dữ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liệu.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5974" y="4130585"/>
            <a:ext cx="1582420" cy="985519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94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Ký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hiệu: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Tên: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60954" y="4453890"/>
            <a:ext cx="2095500" cy="58419"/>
          </a:xfrm>
          <a:custGeom>
            <a:avLst/>
            <a:gdLst/>
            <a:ahLst/>
            <a:cxnLst/>
            <a:rect l="l" t="t" r="r" b="b"/>
            <a:pathLst>
              <a:path w="2095500" h="58420">
                <a:moveTo>
                  <a:pt x="2052066" y="14478"/>
                </a:moveTo>
                <a:lnTo>
                  <a:pt x="2037587" y="14478"/>
                </a:lnTo>
                <a:lnTo>
                  <a:pt x="2037587" y="43434"/>
                </a:lnTo>
                <a:lnTo>
                  <a:pt x="2023099" y="43444"/>
                </a:lnTo>
                <a:lnTo>
                  <a:pt x="2008632" y="57912"/>
                </a:lnTo>
                <a:lnTo>
                  <a:pt x="2095499" y="28956"/>
                </a:lnTo>
                <a:lnTo>
                  <a:pt x="2052066" y="14478"/>
                </a:lnTo>
                <a:close/>
              </a:path>
              <a:path w="2095500" h="58420">
                <a:moveTo>
                  <a:pt x="2023120" y="14488"/>
                </a:moveTo>
                <a:lnTo>
                  <a:pt x="0" y="16002"/>
                </a:lnTo>
                <a:lnTo>
                  <a:pt x="0" y="44958"/>
                </a:lnTo>
                <a:lnTo>
                  <a:pt x="2023109" y="43434"/>
                </a:lnTo>
                <a:lnTo>
                  <a:pt x="2037587" y="28956"/>
                </a:lnTo>
                <a:lnTo>
                  <a:pt x="2023120" y="14488"/>
                </a:lnTo>
                <a:close/>
              </a:path>
              <a:path w="2095500" h="58420">
                <a:moveTo>
                  <a:pt x="2037587" y="28956"/>
                </a:moveTo>
                <a:lnTo>
                  <a:pt x="2023099" y="43444"/>
                </a:lnTo>
                <a:lnTo>
                  <a:pt x="2037587" y="43434"/>
                </a:lnTo>
                <a:lnTo>
                  <a:pt x="2037587" y="28956"/>
                </a:lnTo>
                <a:close/>
              </a:path>
              <a:path w="2095500" h="58420">
                <a:moveTo>
                  <a:pt x="2037587" y="14478"/>
                </a:moveTo>
                <a:lnTo>
                  <a:pt x="2023120" y="14488"/>
                </a:lnTo>
                <a:lnTo>
                  <a:pt x="2037587" y="28956"/>
                </a:lnTo>
                <a:lnTo>
                  <a:pt x="2037587" y="14478"/>
                </a:lnTo>
                <a:close/>
              </a:path>
              <a:path w="2095500" h="58420">
                <a:moveTo>
                  <a:pt x="2008632" y="0"/>
                </a:moveTo>
                <a:lnTo>
                  <a:pt x="2023120" y="14488"/>
                </a:lnTo>
                <a:lnTo>
                  <a:pt x="2052066" y="14478"/>
                </a:lnTo>
                <a:lnTo>
                  <a:pt x="2008632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74339" y="4045686"/>
            <a:ext cx="4325620" cy="12693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395"/>
              </a:spcBef>
            </a:pPr>
            <a:r>
              <a:rPr sz="2000" i="1" dirty="0">
                <a:latin typeface="Arial"/>
                <a:cs typeface="Arial"/>
              </a:rPr>
              <a:t>Tên dòng dữ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Tên dòng dữ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liệu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= nội dung dữ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0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di  chuyển, thông thường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cụm danh</a:t>
            </a:r>
            <a:r>
              <a:rPr sz="20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từ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0" y="936117"/>
            <a:ext cx="6494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3.1.3.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723" y="1297454"/>
            <a:ext cx="4455795" cy="114173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541655" indent="-258445">
              <a:lnSpc>
                <a:spcPct val="100000"/>
              </a:lnSpc>
              <a:spcBef>
                <a:spcPts val="1555"/>
              </a:spcBef>
              <a:buSzPct val="69230"/>
              <a:buFont typeface="Wingdings"/>
              <a:buChar char=""/>
              <a:tabLst>
                <a:tab pos="54229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Luồng dữ liệu </a:t>
            </a: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(Data</a:t>
            </a:r>
            <a:r>
              <a:rPr sz="2400" spc="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Flow)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24837" y="2130361"/>
            <a:ext cx="1266825" cy="1303655"/>
            <a:chOff x="8224837" y="2130361"/>
            <a:chExt cx="1266825" cy="1303655"/>
          </a:xfrm>
        </p:grpSpPr>
        <p:sp>
          <p:nvSpPr>
            <p:cNvPr id="11" name="object 11"/>
            <p:cNvSpPr/>
            <p:nvPr/>
          </p:nvSpPr>
          <p:spPr>
            <a:xfrm>
              <a:off x="8229600" y="2135123"/>
              <a:ext cx="1257300" cy="1294130"/>
            </a:xfrm>
            <a:custGeom>
              <a:avLst/>
              <a:gdLst/>
              <a:ahLst/>
              <a:cxnLst/>
              <a:rect l="l" t="t" r="r" b="b"/>
              <a:pathLst>
                <a:path w="1257300" h="1294129">
                  <a:moveTo>
                    <a:pt x="628650" y="0"/>
                  </a:moveTo>
                  <a:lnTo>
                    <a:pt x="581730" y="1774"/>
                  </a:lnTo>
                  <a:lnTo>
                    <a:pt x="535747" y="7015"/>
                  </a:lnTo>
                  <a:lnTo>
                    <a:pt x="490822" y="15596"/>
                  </a:lnTo>
                  <a:lnTo>
                    <a:pt x="447078" y="27394"/>
                  </a:lnTo>
                  <a:lnTo>
                    <a:pt x="404636" y="42281"/>
                  </a:lnTo>
                  <a:lnTo>
                    <a:pt x="363616" y="60135"/>
                  </a:lnTo>
                  <a:lnTo>
                    <a:pt x="324141" y="80828"/>
                  </a:lnTo>
                  <a:lnTo>
                    <a:pt x="286332" y="104236"/>
                  </a:lnTo>
                  <a:lnTo>
                    <a:pt x="250311" y="130234"/>
                  </a:lnTo>
                  <a:lnTo>
                    <a:pt x="216199" y="158697"/>
                  </a:lnTo>
                  <a:lnTo>
                    <a:pt x="184118" y="189499"/>
                  </a:lnTo>
                  <a:lnTo>
                    <a:pt x="154189" y="222516"/>
                  </a:lnTo>
                  <a:lnTo>
                    <a:pt x="126533" y="257622"/>
                  </a:lnTo>
                  <a:lnTo>
                    <a:pt x="101273" y="294692"/>
                  </a:lnTo>
                  <a:lnTo>
                    <a:pt x="78529" y="333601"/>
                  </a:lnTo>
                  <a:lnTo>
                    <a:pt x="58424" y="374223"/>
                  </a:lnTo>
                  <a:lnTo>
                    <a:pt x="41078" y="416434"/>
                  </a:lnTo>
                  <a:lnTo>
                    <a:pt x="26614" y="460109"/>
                  </a:lnTo>
                  <a:lnTo>
                    <a:pt x="15152" y="505122"/>
                  </a:lnTo>
                  <a:lnTo>
                    <a:pt x="6815" y="551347"/>
                  </a:lnTo>
                  <a:lnTo>
                    <a:pt x="1724" y="598661"/>
                  </a:lnTo>
                  <a:lnTo>
                    <a:pt x="0" y="646938"/>
                  </a:lnTo>
                  <a:lnTo>
                    <a:pt x="1724" y="695214"/>
                  </a:lnTo>
                  <a:lnTo>
                    <a:pt x="6815" y="742528"/>
                  </a:lnTo>
                  <a:lnTo>
                    <a:pt x="15152" y="788753"/>
                  </a:lnTo>
                  <a:lnTo>
                    <a:pt x="26614" y="833766"/>
                  </a:lnTo>
                  <a:lnTo>
                    <a:pt x="41078" y="877441"/>
                  </a:lnTo>
                  <a:lnTo>
                    <a:pt x="58424" y="919652"/>
                  </a:lnTo>
                  <a:lnTo>
                    <a:pt x="78529" y="960274"/>
                  </a:lnTo>
                  <a:lnTo>
                    <a:pt x="101273" y="999183"/>
                  </a:lnTo>
                  <a:lnTo>
                    <a:pt x="126533" y="1036253"/>
                  </a:lnTo>
                  <a:lnTo>
                    <a:pt x="154189" y="1071359"/>
                  </a:lnTo>
                  <a:lnTo>
                    <a:pt x="184118" y="1104376"/>
                  </a:lnTo>
                  <a:lnTo>
                    <a:pt x="216199" y="1135178"/>
                  </a:lnTo>
                  <a:lnTo>
                    <a:pt x="250311" y="1163641"/>
                  </a:lnTo>
                  <a:lnTo>
                    <a:pt x="286332" y="1189639"/>
                  </a:lnTo>
                  <a:lnTo>
                    <a:pt x="324141" y="1213047"/>
                  </a:lnTo>
                  <a:lnTo>
                    <a:pt x="363616" y="1233740"/>
                  </a:lnTo>
                  <a:lnTo>
                    <a:pt x="404636" y="1251594"/>
                  </a:lnTo>
                  <a:lnTo>
                    <a:pt x="447078" y="1266481"/>
                  </a:lnTo>
                  <a:lnTo>
                    <a:pt x="490822" y="1278279"/>
                  </a:lnTo>
                  <a:lnTo>
                    <a:pt x="535747" y="1286860"/>
                  </a:lnTo>
                  <a:lnTo>
                    <a:pt x="581730" y="1292101"/>
                  </a:lnTo>
                  <a:lnTo>
                    <a:pt x="628650" y="1293876"/>
                  </a:lnTo>
                  <a:lnTo>
                    <a:pt x="675569" y="1292101"/>
                  </a:lnTo>
                  <a:lnTo>
                    <a:pt x="721552" y="1286860"/>
                  </a:lnTo>
                  <a:lnTo>
                    <a:pt x="766477" y="1278279"/>
                  </a:lnTo>
                  <a:lnTo>
                    <a:pt x="810221" y="1266481"/>
                  </a:lnTo>
                  <a:lnTo>
                    <a:pt x="852663" y="1251594"/>
                  </a:lnTo>
                  <a:lnTo>
                    <a:pt x="893683" y="1233740"/>
                  </a:lnTo>
                  <a:lnTo>
                    <a:pt x="933158" y="1213047"/>
                  </a:lnTo>
                  <a:lnTo>
                    <a:pt x="970967" y="1189639"/>
                  </a:lnTo>
                  <a:lnTo>
                    <a:pt x="1006988" y="1163641"/>
                  </a:lnTo>
                  <a:lnTo>
                    <a:pt x="1041100" y="1135178"/>
                  </a:lnTo>
                  <a:lnTo>
                    <a:pt x="1073181" y="1104376"/>
                  </a:lnTo>
                  <a:lnTo>
                    <a:pt x="1103110" y="1071359"/>
                  </a:lnTo>
                  <a:lnTo>
                    <a:pt x="1130766" y="1036253"/>
                  </a:lnTo>
                  <a:lnTo>
                    <a:pt x="1156026" y="999183"/>
                  </a:lnTo>
                  <a:lnTo>
                    <a:pt x="1178770" y="960274"/>
                  </a:lnTo>
                  <a:lnTo>
                    <a:pt x="1198875" y="919652"/>
                  </a:lnTo>
                  <a:lnTo>
                    <a:pt x="1216221" y="877441"/>
                  </a:lnTo>
                  <a:lnTo>
                    <a:pt x="1230685" y="833766"/>
                  </a:lnTo>
                  <a:lnTo>
                    <a:pt x="1242147" y="788753"/>
                  </a:lnTo>
                  <a:lnTo>
                    <a:pt x="1250484" y="742528"/>
                  </a:lnTo>
                  <a:lnTo>
                    <a:pt x="1255575" y="695214"/>
                  </a:lnTo>
                  <a:lnTo>
                    <a:pt x="1257300" y="646938"/>
                  </a:lnTo>
                  <a:lnTo>
                    <a:pt x="1255575" y="598661"/>
                  </a:lnTo>
                  <a:lnTo>
                    <a:pt x="1250484" y="551347"/>
                  </a:lnTo>
                  <a:lnTo>
                    <a:pt x="1242147" y="505122"/>
                  </a:lnTo>
                  <a:lnTo>
                    <a:pt x="1230685" y="460109"/>
                  </a:lnTo>
                  <a:lnTo>
                    <a:pt x="1216221" y="416434"/>
                  </a:lnTo>
                  <a:lnTo>
                    <a:pt x="1198875" y="374223"/>
                  </a:lnTo>
                  <a:lnTo>
                    <a:pt x="1178770" y="333601"/>
                  </a:lnTo>
                  <a:lnTo>
                    <a:pt x="1156026" y="294692"/>
                  </a:lnTo>
                  <a:lnTo>
                    <a:pt x="1130766" y="257622"/>
                  </a:lnTo>
                  <a:lnTo>
                    <a:pt x="1103110" y="222516"/>
                  </a:lnTo>
                  <a:lnTo>
                    <a:pt x="1073181" y="189499"/>
                  </a:lnTo>
                  <a:lnTo>
                    <a:pt x="1041100" y="158697"/>
                  </a:lnTo>
                  <a:lnTo>
                    <a:pt x="1006988" y="130234"/>
                  </a:lnTo>
                  <a:lnTo>
                    <a:pt x="970967" y="104236"/>
                  </a:lnTo>
                  <a:lnTo>
                    <a:pt x="933158" y="80828"/>
                  </a:lnTo>
                  <a:lnTo>
                    <a:pt x="893683" y="60135"/>
                  </a:lnTo>
                  <a:lnTo>
                    <a:pt x="852663" y="42281"/>
                  </a:lnTo>
                  <a:lnTo>
                    <a:pt x="810221" y="27394"/>
                  </a:lnTo>
                  <a:lnTo>
                    <a:pt x="766477" y="15596"/>
                  </a:lnTo>
                  <a:lnTo>
                    <a:pt x="721552" y="7015"/>
                  </a:lnTo>
                  <a:lnTo>
                    <a:pt x="675569" y="1774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29600" y="2135123"/>
              <a:ext cx="1257300" cy="1294130"/>
            </a:xfrm>
            <a:custGeom>
              <a:avLst/>
              <a:gdLst/>
              <a:ahLst/>
              <a:cxnLst/>
              <a:rect l="l" t="t" r="r" b="b"/>
              <a:pathLst>
                <a:path w="1257300" h="1294129">
                  <a:moveTo>
                    <a:pt x="0" y="646938"/>
                  </a:moveTo>
                  <a:lnTo>
                    <a:pt x="1724" y="598661"/>
                  </a:lnTo>
                  <a:lnTo>
                    <a:pt x="6815" y="551347"/>
                  </a:lnTo>
                  <a:lnTo>
                    <a:pt x="15152" y="505122"/>
                  </a:lnTo>
                  <a:lnTo>
                    <a:pt x="26614" y="460109"/>
                  </a:lnTo>
                  <a:lnTo>
                    <a:pt x="41078" y="416434"/>
                  </a:lnTo>
                  <a:lnTo>
                    <a:pt x="58424" y="374223"/>
                  </a:lnTo>
                  <a:lnTo>
                    <a:pt x="78529" y="333601"/>
                  </a:lnTo>
                  <a:lnTo>
                    <a:pt x="101273" y="294692"/>
                  </a:lnTo>
                  <a:lnTo>
                    <a:pt x="126533" y="257622"/>
                  </a:lnTo>
                  <a:lnTo>
                    <a:pt x="154189" y="222516"/>
                  </a:lnTo>
                  <a:lnTo>
                    <a:pt x="184118" y="189499"/>
                  </a:lnTo>
                  <a:lnTo>
                    <a:pt x="216199" y="158697"/>
                  </a:lnTo>
                  <a:lnTo>
                    <a:pt x="250311" y="130234"/>
                  </a:lnTo>
                  <a:lnTo>
                    <a:pt x="286332" y="104236"/>
                  </a:lnTo>
                  <a:lnTo>
                    <a:pt x="324141" y="80828"/>
                  </a:lnTo>
                  <a:lnTo>
                    <a:pt x="363616" y="60135"/>
                  </a:lnTo>
                  <a:lnTo>
                    <a:pt x="404636" y="42281"/>
                  </a:lnTo>
                  <a:lnTo>
                    <a:pt x="447078" y="27394"/>
                  </a:lnTo>
                  <a:lnTo>
                    <a:pt x="490822" y="15596"/>
                  </a:lnTo>
                  <a:lnTo>
                    <a:pt x="535747" y="7015"/>
                  </a:lnTo>
                  <a:lnTo>
                    <a:pt x="581730" y="1774"/>
                  </a:lnTo>
                  <a:lnTo>
                    <a:pt x="628650" y="0"/>
                  </a:lnTo>
                  <a:lnTo>
                    <a:pt x="675569" y="1774"/>
                  </a:lnTo>
                  <a:lnTo>
                    <a:pt x="721552" y="7015"/>
                  </a:lnTo>
                  <a:lnTo>
                    <a:pt x="766477" y="15596"/>
                  </a:lnTo>
                  <a:lnTo>
                    <a:pt x="810221" y="27394"/>
                  </a:lnTo>
                  <a:lnTo>
                    <a:pt x="852663" y="42281"/>
                  </a:lnTo>
                  <a:lnTo>
                    <a:pt x="893683" y="60135"/>
                  </a:lnTo>
                  <a:lnTo>
                    <a:pt x="933158" y="80828"/>
                  </a:lnTo>
                  <a:lnTo>
                    <a:pt x="970967" y="104236"/>
                  </a:lnTo>
                  <a:lnTo>
                    <a:pt x="1006988" y="130234"/>
                  </a:lnTo>
                  <a:lnTo>
                    <a:pt x="1041100" y="158697"/>
                  </a:lnTo>
                  <a:lnTo>
                    <a:pt x="1073181" y="189499"/>
                  </a:lnTo>
                  <a:lnTo>
                    <a:pt x="1103110" y="222516"/>
                  </a:lnTo>
                  <a:lnTo>
                    <a:pt x="1130766" y="257622"/>
                  </a:lnTo>
                  <a:lnTo>
                    <a:pt x="1156026" y="294692"/>
                  </a:lnTo>
                  <a:lnTo>
                    <a:pt x="1178770" y="333601"/>
                  </a:lnTo>
                  <a:lnTo>
                    <a:pt x="1198875" y="374223"/>
                  </a:lnTo>
                  <a:lnTo>
                    <a:pt x="1216221" y="416434"/>
                  </a:lnTo>
                  <a:lnTo>
                    <a:pt x="1230685" y="460109"/>
                  </a:lnTo>
                  <a:lnTo>
                    <a:pt x="1242147" y="505122"/>
                  </a:lnTo>
                  <a:lnTo>
                    <a:pt x="1250484" y="551347"/>
                  </a:lnTo>
                  <a:lnTo>
                    <a:pt x="1255575" y="598661"/>
                  </a:lnTo>
                  <a:lnTo>
                    <a:pt x="1257300" y="646938"/>
                  </a:lnTo>
                  <a:lnTo>
                    <a:pt x="1255575" y="695214"/>
                  </a:lnTo>
                  <a:lnTo>
                    <a:pt x="1250484" y="742528"/>
                  </a:lnTo>
                  <a:lnTo>
                    <a:pt x="1242147" y="788753"/>
                  </a:lnTo>
                  <a:lnTo>
                    <a:pt x="1230685" y="833766"/>
                  </a:lnTo>
                  <a:lnTo>
                    <a:pt x="1216221" y="877441"/>
                  </a:lnTo>
                  <a:lnTo>
                    <a:pt x="1198875" y="919652"/>
                  </a:lnTo>
                  <a:lnTo>
                    <a:pt x="1178770" y="960274"/>
                  </a:lnTo>
                  <a:lnTo>
                    <a:pt x="1156026" y="999183"/>
                  </a:lnTo>
                  <a:lnTo>
                    <a:pt x="1130766" y="1036253"/>
                  </a:lnTo>
                  <a:lnTo>
                    <a:pt x="1103110" y="1071359"/>
                  </a:lnTo>
                  <a:lnTo>
                    <a:pt x="1073181" y="1104376"/>
                  </a:lnTo>
                  <a:lnTo>
                    <a:pt x="1041100" y="1135178"/>
                  </a:lnTo>
                  <a:lnTo>
                    <a:pt x="1006988" y="1163641"/>
                  </a:lnTo>
                  <a:lnTo>
                    <a:pt x="970967" y="1189639"/>
                  </a:lnTo>
                  <a:lnTo>
                    <a:pt x="933158" y="1213047"/>
                  </a:lnTo>
                  <a:lnTo>
                    <a:pt x="893683" y="1233740"/>
                  </a:lnTo>
                  <a:lnTo>
                    <a:pt x="852663" y="1251594"/>
                  </a:lnTo>
                  <a:lnTo>
                    <a:pt x="810221" y="1266481"/>
                  </a:lnTo>
                  <a:lnTo>
                    <a:pt x="766477" y="1278279"/>
                  </a:lnTo>
                  <a:lnTo>
                    <a:pt x="721552" y="1286860"/>
                  </a:lnTo>
                  <a:lnTo>
                    <a:pt x="675569" y="1292101"/>
                  </a:lnTo>
                  <a:lnTo>
                    <a:pt x="628650" y="1293876"/>
                  </a:lnTo>
                  <a:lnTo>
                    <a:pt x="581730" y="1292101"/>
                  </a:lnTo>
                  <a:lnTo>
                    <a:pt x="535747" y="1286860"/>
                  </a:lnTo>
                  <a:lnTo>
                    <a:pt x="490822" y="1278279"/>
                  </a:lnTo>
                  <a:lnTo>
                    <a:pt x="447078" y="1266481"/>
                  </a:lnTo>
                  <a:lnTo>
                    <a:pt x="404636" y="1251594"/>
                  </a:lnTo>
                  <a:lnTo>
                    <a:pt x="363616" y="1233740"/>
                  </a:lnTo>
                  <a:lnTo>
                    <a:pt x="324141" y="1213047"/>
                  </a:lnTo>
                  <a:lnTo>
                    <a:pt x="286332" y="1189639"/>
                  </a:lnTo>
                  <a:lnTo>
                    <a:pt x="250311" y="1163641"/>
                  </a:lnTo>
                  <a:lnTo>
                    <a:pt x="216199" y="1135178"/>
                  </a:lnTo>
                  <a:lnTo>
                    <a:pt x="184118" y="1104376"/>
                  </a:lnTo>
                  <a:lnTo>
                    <a:pt x="154189" y="1071359"/>
                  </a:lnTo>
                  <a:lnTo>
                    <a:pt x="126533" y="1036253"/>
                  </a:lnTo>
                  <a:lnTo>
                    <a:pt x="101273" y="999183"/>
                  </a:lnTo>
                  <a:lnTo>
                    <a:pt x="78529" y="960274"/>
                  </a:lnTo>
                  <a:lnTo>
                    <a:pt x="58424" y="919652"/>
                  </a:lnTo>
                  <a:lnTo>
                    <a:pt x="41078" y="877441"/>
                  </a:lnTo>
                  <a:lnTo>
                    <a:pt x="26614" y="833766"/>
                  </a:lnTo>
                  <a:lnTo>
                    <a:pt x="15152" y="788753"/>
                  </a:lnTo>
                  <a:lnTo>
                    <a:pt x="6815" y="742528"/>
                  </a:lnTo>
                  <a:lnTo>
                    <a:pt x="1724" y="695214"/>
                  </a:lnTo>
                  <a:lnTo>
                    <a:pt x="0" y="6469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23326" y="2036470"/>
            <a:ext cx="1072515" cy="11607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  <a:tabLst>
                <a:tab pos="420370" algn="l"/>
                <a:tab pos="951865" algn="l"/>
              </a:tabLst>
            </a:pPr>
            <a:r>
              <a:rPr sz="1600" u="sng" spc="-5" dirty="0">
                <a:solidFill>
                  <a:srgbClr val="4F6128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1	</a:t>
            </a:r>
            <a:endParaRPr sz="16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Tính tồn  kho</a:t>
            </a:r>
            <a:r>
              <a:rPr sz="1600" spc="-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nguyên  </a:t>
            </a: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vật</a:t>
            </a:r>
            <a:r>
              <a:rPr sz="1600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liệu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739437" y="2128837"/>
            <a:ext cx="1381125" cy="1304925"/>
            <a:chOff x="10739437" y="2128837"/>
            <a:chExt cx="1381125" cy="1304925"/>
          </a:xfrm>
        </p:grpSpPr>
        <p:sp>
          <p:nvSpPr>
            <p:cNvPr id="15" name="object 15"/>
            <p:cNvSpPr/>
            <p:nvPr/>
          </p:nvSpPr>
          <p:spPr>
            <a:xfrm>
              <a:off x="10744200" y="2133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6828" y="1626"/>
                  </a:lnTo>
                  <a:lnTo>
                    <a:pt x="588784" y="6431"/>
                  </a:lnTo>
                  <a:lnTo>
                    <a:pt x="541785" y="14305"/>
                  </a:lnTo>
                  <a:lnTo>
                    <a:pt x="495947" y="25140"/>
                  </a:lnTo>
                  <a:lnTo>
                    <a:pt x="451386" y="38824"/>
                  </a:lnTo>
                  <a:lnTo>
                    <a:pt x="408218" y="55250"/>
                  </a:lnTo>
                  <a:lnTo>
                    <a:pt x="366559" y="74307"/>
                  </a:lnTo>
                  <a:lnTo>
                    <a:pt x="326525" y="95886"/>
                  </a:lnTo>
                  <a:lnTo>
                    <a:pt x="288233" y="119877"/>
                  </a:lnTo>
                  <a:lnTo>
                    <a:pt x="251798" y="146171"/>
                  </a:lnTo>
                  <a:lnTo>
                    <a:pt x="217336" y="174658"/>
                  </a:lnTo>
                  <a:lnTo>
                    <a:pt x="184964" y="205229"/>
                  </a:lnTo>
                  <a:lnTo>
                    <a:pt x="154798" y="237774"/>
                  </a:lnTo>
                  <a:lnTo>
                    <a:pt x="126954" y="272183"/>
                  </a:lnTo>
                  <a:lnTo>
                    <a:pt x="101548" y="308347"/>
                  </a:lnTo>
                  <a:lnTo>
                    <a:pt x="78696" y="346157"/>
                  </a:lnTo>
                  <a:lnTo>
                    <a:pt x="58514" y="385503"/>
                  </a:lnTo>
                  <a:lnTo>
                    <a:pt x="41118" y="426275"/>
                  </a:lnTo>
                  <a:lnTo>
                    <a:pt x="26625" y="468365"/>
                  </a:lnTo>
                  <a:lnTo>
                    <a:pt x="15151" y="511661"/>
                  </a:lnTo>
                  <a:lnTo>
                    <a:pt x="6811" y="556056"/>
                  </a:lnTo>
                  <a:lnTo>
                    <a:pt x="1722" y="601438"/>
                  </a:lnTo>
                  <a:lnTo>
                    <a:pt x="0" y="647700"/>
                  </a:lnTo>
                  <a:lnTo>
                    <a:pt x="1722" y="693961"/>
                  </a:lnTo>
                  <a:lnTo>
                    <a:pt x="6811" y="739343"/>
                  </a:lnTo>
                  <a:lnTo>
                    <a:pt x="15151" y="783738"/>
                  </a:lnTo>
                  <a:lnTo>
                    <a:pt x="26625" y="827034"/>
                  </a:lnTo>
                  <a:lnTo>
                    <a:pt x="41118" y="869124"/>
                  </a:lnTo>
                  <a:lnTo>
                    <a:pt x="58514" y="909896"/>
                  </a:lnTo>
                  <a:lnTo>
                    <a:pt x="78696" y="949242"/>
                  </a:lnTo>
                  <a:lnTo>
                    <a:pt x="101548" y="987052"/>
                  </a:lnTo>
                  <a:lnTo>
                    <a:pt x="126954" y="1023216"/>
                  </a:lnTo>
                  <a:lnTo>
                    <a:pt x="154798" y="1057625"/>
                  </a:lnTo>
                  <a:lnTo>
                    <a:pt x="184964" y="1090170"/>
                  </a:lnTo>
                  <a:lnTo>
                    <a:pt x="217336" y="1120741"/>
                  </a:lnTo>
                  <a:lnTo>
                    <a:pt x="251798" y="1149228"/>
                  </a:lnTo>
                  <a:lnTo>
                    <a:pt x="288233" y="1175522"/>
                  </a:lnTo>
                  <a:lnTo>
                    <a:pt x="326525" y="1199513"/>
                  </a:lnTo>
                  <a:lnTo>
                    <a:pt x="366559" y="1221092"/>
                  </a:lnTo>
                  <a:lnTo>
                    <a:pt x="408218" y="1240149"/>
                  </a:lnTo>
                  <a:lnTo>
                    <a:pt x="451386" y="1256575"/>
                  </a:lnTo>
                  <a:lnTo>
                    <a:pt x="495947" y="1270259"/>
                  </a:lnTo>
                  <a:lnTo>
                    <a:pt x="541785" y="1281094"/>
                  </a:lnTo>
                  <a:lnTo>
                    <a:pt x="588784" y="1288968"/>
                  </a:lnTo>
                  <a:lnTo>
                    <a:pt x="636828" y="1293773"/>
                  </a:lnTo>
                  <a:lnTo>
                    <a:pt x="685800" y="1295400"/>
                  </a:lnTo>
                  <a:lnTo>
                    <a:pt x="734771" y="1293773"/>
                  </a:lnTo>
                  <a:lnTo>
                    <a:pt x="782815" y="1288968"/>
                  </a:lnTo>
                  <a:lnTo>
                    <a:pt x="829814" y="1281094"/>
                  </a:lnTo>
                  <a:lnTo>
                    <a:pt x="875652" y="1270259"/>
                  </a:lnTo>
                  <a:lnTo>
                    <a:pt x="920213" y="1256575"/>
                  </a:lnTo>
                  <a:lnTo>
                    <a:pt x="963381" y="1240149"/>
                  </a:lnTo>
                  <a:lnTo>
                    <a:pt x="1005040" y="1221092"/>
                  </a:lnTo>
                  <a:lnTo>
                    <a:pt x="1045074" y="1199513"/>
                  </a:lnTo>
                  <a:lnTo>
                    <a:pt x="1083366" y="1175522"/>
                  </a:lnTo>
                  <a:lnTo>
                    <a:pt x="1119801" y="1149228"/>
                  </a:lnTo>
                  <a:lnTo>
                    <a:pt x="1154263" y="1120741"/>
                  </a:lnTo>
                  <a:lnTo>
                    <a:pt x="1186635" y="1090170"/>
                  </a:lnTo>
                  <a:lnTo>
                    <a:pt x="1216801" y="1057625"/>
                  </a:lnTo>
                  <a:lnTo>
                    <a:pt x="1244645" y="1023216"/>
                  </a:lnTo>
                  <a:lnTo>
                    <a:pt x="1270051" y="987052"/>
                  </a:lnTo>
                  <a:lnTo>
                    <a:pt x="1292903" y="949242"/>
                  </a:lnTo>
                  <a:lnTo>
                    <a:pt x="1313085" y="909896"/>
                  </a:lnTo>
                  <a:lnTo>
                    <a:pt x="1330481" y="869124"/>
                  </a:lnTo>
                  <a:lnTo>
                    <a:pt x="1344974" y="827034"/>
                  </a:lnTo>
                  <a:lnTo>
                    <a:pt x="1356448" y="783738"/>
                  </a:lnTo>
                  <a:lnTo>
                    <a:pt x="1364788" y="739343"/>
                  </a:lnTo>
                  <a:lnTo>
                    <a:pt x="1369877" y="693961"/>
                  </a:lnTo>
                  <a:lnTo>
                    <a:pt x="1371600" y="647700"/>
                  </a:lnTo>
                  <a:lnTo>
                    <a:pt x="1369877" y="601438"/>
                  </a:lnTo>
                  <a:lnTo>
                    <a:pt x="1364788" y="556056"/>
                  </a:lnTo>
                  <a:lnTo>
                    <a:pt x="1356448" y="511661"/>
                  </a:lnTo>
                  <a:lnTo>
                    <a:pt x="1344974" y="468365"/>
                  </a:lnTo>
                  <a:lnTo>
                    <a:pt x="1330481" y="426275"/>
                  </a:lnTo>
                  <a:lnTo>
                    <a:pt x="1313085" y="385503"/>
                  </a:lnTo>
                  <a:lnTo>
                    <a:pt x="1292903" y="346157"/>
                  </a:lnTo>
                  <a:lnTo>
                    <a:pt x="1270051" y="308347"/>
                  </a:lnTo>
                  <a:lnTo>
                    <a:pt x="1244645" y="272183"/>
                  </a:lnTo>
                  <a:lnTo>
                    <a:pt x="1216801" y="237774"/>
                  </a:lnTo>
                  <a:lnTo>
                    <a:pt x="1186635" y="205229"/>
                  </a:lnTo>
                  <a:lnTo>
                    <a:pt x="1154263" y="174658"/>
                  </a:lnTo>
                  <a:lnTo>
                    <a:pt x="1119801" y="146171"/>
                  </a:lnTo>
                  <a:lnTo>
                    <a:pt x="1083366" y="119877"/>
                  </a:lnTo>
                  <a:lnTo>
                    <a:pt x="1045074" y="95886"/>
                  </a:lnTo>
                  <a:lnTo>
                    <a:pt x="1005040" y="74307"/>
                  </a:lnTo>
                  <a:lnTo>
                    <a:pt x="963381" y="55250"/>
                  </a:lnTo>
                  <a:lnTo>
                    <a:pt x="920213" y="38824"/>
                  </a:lnTo>
                  <a:lnTo>
                    <a:pt x="875652" y="25140"/>
                  </a:lnTo>
                  <a:lnTo>
                    <a:pt x="829814" y="14305"/>
                  </a:lnTo>
                  <a:lnTo>
                    <a:pt x="782815" y="6431"/>
                  </a:lnTo>
                  <a:lnTo>
                    <a:pt x="734771" y="162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44200" y="2133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0" y="647700"/>
                  </a:moveTo>
                  <a:lnTo>
                    <a:pt x="1722" y="601438"/>
                  </a:lnTo>
                  <a:lnTo>
                    <a:pt x="6811" y="556056"/>
                  </a:lnTo>
                  <a:lnTo>
                    <a:pt x="15151" y="511661"/>
                  </a:lnTo>
                  <a:lnTo>
                    <a:pt x="26625" y="468365"/>
                  </a:lnTo>
                  <a:lnTo>
                    <a:pt x="41118" y="426275"/>
                  </a:lnTo>
                  <a:lnTo>
                    <a:pt x="58514" y="385503"/>
                  </a:lnTo>
                  <a:lnTo>
                    <a:pt x="78696" y="346157"/>
                  </a:lnTo>
                  <a:lnTo>
                    <a:pt x="101548" y="308347"/>
                  </a:lnTo>
                  <a:lnTo>
                    <a:pt x="126954" y="272183"/>
                  </a:lnTo>
                  <a:lnTo>
                    <a:pt x="154798" y="237774"/>
                  </a:lnTo>
                  <a:lnTo>
                    <a:pt x="184964" y="205229"/>
                  </a:lnTo>
                  <a:lnTo>
                    <a:pt x="217336" y="174658"/>
                  </a:lnTo>
                  <a:lnTo>
                    <a:pt x="251798" y="146171"/>
                  </a:lnTo>
                  <a:lnTo>
                    <a:pt x="288233" y="119877"/>
                  </a:lnTo>
                  <a:lnTo>
                    <a:pt x="326525" y="95886"/>
                  </a:lnTo>
                  <a:lnTo>
                    <a:pt x="366559" y="74307"/>
                  </a:lnTo>
                  <a:lnTo>
                    <a:pt x="408218" y="55250"/>
                  </a:lnTo>
                  <a:lnTo>
                    <a:pt x="451386" y="38824"/>
                  </a:lnTo>
                  <a:lnTo>
                    <a:pt x="495947" y="25140"/>
                  </a:lnTo>
                  <a:lnTo>
                    <a:pt x="541785" y="14305"/>
                  </a:lnTo>
                  <a:lnTo>
                    <a:pt x="588784" y="6431"/>
                  </a:lnTo>
                  <a:lnTo>
                    <a:pt x="636828" y="1626"/>
                  </a:lnTo>
                  <a:lnTo>
                    <a:pt x="685800" y="0"/>
                  </a:lnTo>
                  <a:lnTo>
                    <a:pt x="734771" y="1626"/>
                  </a:lnTo>
                  <a:lnTo>
                    <a:pt x="782815" y="6431"/>
                  </a:lnTo>
                  <a:lnTo>
                    <a:pt x="829814" y="14305"/>
                  </a:lnTo>
                  <a:lnTo>
                    <a:pt x="875652" y="25140"/>
                  </a:lnTo>
                  <a:lnTo>
                    <a:pt x="920213" y="38824"/>
                  </a:lnTo>
                  <a:lnTo>
                    <a:pt x="963381" y="55250"/>
                  </a:lnTo>
                  <a:lnTo>
                    <a:pt x="1005040" y="74307"/>
                  </a:lnTo>
                  <a:lnTo>
                    <a:pt x="1045074" y="95886"/>
                  </a:lnTo>
                  <a:lnTo>
                    <a:pt x="1083366" y="119877"/>
                  </a:lnTo>
                  <a:lnTo>
                    <a:pt x="1119801" y="146171"/>
                  </a:lnTo>
                  <a:lnTo>
                    <a:pt x="1154263" y="174658"/>
                  </a:lnTo>
                  <a:lnTo>
                    <a:pt x="1186635" y="205229"/>
                  </a:lnTo>
                  <a:lnTo>
                    <a:pt x="1216801" y="237774"/>
                  </a:lnTo>
                  <a:lnTo>
                    <a:pt x="1244645" y="272183"/>
                  </a:lnTo>
                  <a:lnTo>
                    <a:pt x="1270051" y="308347"/>
                  </a:lnTo>
                  <a:lnTo>
                    <a:pt x="1292903" y="346157"/>
                  </a:lnTo>
                  <a:lnTo>
                    <a:pt x="1313085" y="385503"/>
                  </a:lnTo>
                  <a:lnTo>
                    <a:pt x="1330481" y="426275"/>
                  </a:lnTo>
                  <a:lnTo>
                    <a:pt x="1344974" y="468365"/>
                  </a:lnTo>
                  <a:lnTo>
                    <a:pt x="1356448" y="511661"/>
                  </a:lnTo>
                  <a:lnTo>
                    <a:pt x="1364788" y="556056"/>
                  </a:lnTo>
                  <a:lnTo>
                    <a:pt x="1369877" y="601438"/>
                  </a:lnTo>
                  <a:lnTo>
                    <a:pt x="1371600" y="647700"/>
                  </a:lnTo>
                  <a:lnTo>
                    <a:pt x="1369877" y="693961"/>
                  </a:lnTo>
                  <a:lnTo>
                    <a:pt x="1364788" y="739343"/>
                  </a:lnTo>
                  <a:lnTo>
                    <a:pt x="1356448" y="783738"/>
                  </a:lnTo>
                  <a:lnTo>
                    <a:pt x="1344974" y="827034"/>
                  </a:lnTo>
                  <a:lnTo>
                    <a:pt x="1330481" y="869124"/>
                  </a:lnTo>
                  <a:lnTo>
                    <a:pt x="1313085" y="909896"/>
                  </a:lnTo>
                  <a:lnTo>
                    <a:pt x="1292903" y="949242"/>
                  </a:lnTo>
                  <a:lnTo>
                    <a:pt x="1270051" y="987052"/>
                  </a:lnTo>
                  <a:lnTo>
                    <a:pt x="1244645" y="1023216"/>
                  </a:lnTo>
                  <a:lnTo>
                    <a:pt x="1216801" y="1057625"/>
                  </a:lnTo>
                  <a:lnTo>
                    <a:pt x="1186635" y="1090170"/>
                  </a:lnTo>
                  <a:lnTo>
                    <a:pt x="1154263" y="1120741"/>
                  </a:lnTo>
                  <a:lnTo>
                    <a:pt x="1119801" y="1149228"/>
                  </a:lnTo>
                  <a:lnTo>
                    <a:pt x="1083366" y="1175522"/>
                  </a:lnTo>
                  <a:lnTo>
                    <a:pt x="1045074" y="1199513"/>
                  </a:lnTo>
                  <a:lnTo>
                    <a:pt x="1005040" y="1221092"/>
                  </a:lnTo>
                  <a:lnTo>
                    <a:pt x="963381" y="1240149"/>
                  </a:lnTo>
                  <a:lnTo>
                    <a:pt x="920213" y="1256575"/>
                  </a:lnTo>
                  <a:lnTo>
                    <a:pt x="875652" y="1270259"/>
                  </a:lnTo>
                  <a:lnTo>
                    <a:pt x="829814" y="1281094"/>
                  </a:lnTo>
                  <a:lnTo>
                    <a:pt x="782815" y="1288968"/>
                  </a:lnTo>
                  <a:lnTo>
                    <a:pt x="734771" y="1293773"/>
                  </a:lnTo>
                  <a:lnTo>
                    <a:pt x="685800" y="1295400"/>
                  </a:lnTo>
                  <a:lnTo>
                    <a:pt x="636828" y="1293773"/>
                  </a:lnTo>
                  <a:lnTo>
                    <a:pt x="588784" y="1288968"/>
                  </a:lnTo>
                  <a:lnTo>
                    <a:pt x="541785" y="1281094"/>
                  </a:lnTo>
                  <a:lnTo>
                    <a:pt x="495947" y="1270259"/>
                  </a:lnTo>
                  <a:lnTo>
                    <a:pt x="451386" y="1256575"/>
                  </a:lnTo>
                  <a:lnTo>
                    <a:pt x="408218" y="1240149"/>
                  </a:lnTo>
                  <a:lnTo>
                    <a:pt x="366559" y="1221092"/>
                  </a:lnTo>
                  <a:lnTo>
                    <a:pt x="326525" y="1199513"/>
                  </a:lnTo>
                  <a:lnTo>
                    <a:pt x="288233" y="1175522"/>
                  </a:lnTo>
                  <a:lnTo>
                    <a:pt x="251798" y="1149228"/>
                  </a:lnTo>
                  <a:lnTo>
                    <a:pt x="217336" y="1120741"/>
                  </a:lnTo>
                  <a:lnTo>
                    <a:pt x="184964" y="1090170"/>
                  </a:lnTo>
                  <a:lnTo>
                    <a:pt x="154798" y="1057625"/>
                  </a:lnTo>
                  <a:lnTo>
                    <a:pt x="126954" y="1023216"/>
                  </a:lnTo>
                  <a:lnTo>
                    <a:pt x="101548" y="987052"/>
                  </a:lnTo>
                  <a:lnTo>
                    <a:pt x="78696" y="949242"/>
                  </a:lnTo>
                  <a:lnTo>
                    <a:pt x="58514" y="909896"/>
                  </a:lnTo>
                  <a:lnTo>
                    <a:pt x="41118" y="869124"/>
                  </a:lnTo>
                  <a:lnTo>
                    <a:pt x="26625" y="827034"/>
                  </a:lnTo>
                  <a:lnTo>
                    <a:pt x="15151" y="783738"/>
                  </a:lnTo>
                  <a:lnTo>
                    <a:pt x="6811" y="739343"/>
                  </a:lnTo>
                  <a:lnTo>
                    <a:pt x="1722" y="693961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903711" y="2036216"/>
            <a:ext cx="1054100" cy="14052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  <a:tabLst>
                <a:tab pos="457200" algn="l"/>
                <a:tab pos="1028065" algn="l"/>
              </a:tabLst>
            </a:pPr>
            <a:r>
              <a:rPr sz="1600" u="sng" spc="-5" dirty="0">
                <a:solidFill>
                  <a:srgbClr val="4F6128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2	</a:t>
            </a:r>
            <a:endParaRPr sz="1600">
              <a:latin typeface="Arial"/>
              <a:cs typeface="Arial"/>
            </a:endParaRPr>
          </a:p>
          <a:p>
            <a:pPr marL="31115" marR="21590" indent="-1905" algn="ctr">
              <a:lnSpc>
                <a:spcPct val="100000"/>
              </a:lnSpc>
              <a:spcBef>
                <a:spcPts val="630"/>
              </a:spcBef>
            </a:pP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Lập </a:t>
            </a: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phiếu 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đặt </a:t>
            </a: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mua 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nguyên</a:t>
            </a:r>
            <a:r>
              <a:rPr sz="1600" spc="-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vật  liệu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86900" y="2900679"/>
            <a:ext cx="1257300" cy="50800"/>
          </a:xfrm>
          <a:custGeom>
            <a:avLst/>
            <a:gdLst/>
            <a:ahLst/>
            <a:cxnLst/>
            <a:rect l="l" t="t" r="r" b="b"/>
            <a:pathLst>
              <a:path w="1257300" h="50800">
                <a:moveTo>
                  <a:pt x="1206500" y="25400"/>
                </a:moveTo>
                <a:lnTo>
                  <a:pt x="1181100" y="50800"/>
                </a:lnTo>
                <a:lnTo>
                  <a:pt x="1238250" y="31750"/>
                </a:lnTo>
                <a:lnTo>
                  <a:pt x="1206500" y="31750"/>
                </a:lnTo>
                <a:lnTo>
                  <a:pt x="1206500" y="25400"/>
                </a:lnTo>
                <a:close/>
              </a:path>
              <a:path w="1257300" h="50800">
                <a:moveTo>
                  <a:pt x="120015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1200150" y="31750"/>
                </a:lnTo>
                <a:lnTo>
                  <a:pt x="1206500" y="25400"/>
                </a:lnTo>
                <a:lnTo>
                  <a:pt x="1200150" y="19050"/>
                </a:lnTo>
                <a:close/>
              </a:path>
              <a:path w="1257300" h="50800">
                <a:moveTo>
                  <a:pt x="1238250" y="19050"/>
                </a:moveTo>
                <a:lnTo>
                  <a:pt x="1206500" y="19050"/>
                </a:lnTo>
                <a:lnTo>
                  <a:pt x="1206500" y="31750"/>
                </a:lnTo>
                <a:lnTo>
                  <a:pt x="1238250" y="31750"/>
                </a:lnTo>
                <a:lnTo>
                  <a:pt x="1257300" y="25400"/>
                </a:lnTo>
                <a:lnTo>
                  <a:pt x="1238250" y="19050"/>
                </a:lnTo>
                <a:close/>
              </a:path>
              <a:path w="1257300" h="50800">
                <a:moveTo>
                  <a:pt x="1181100" y="0"/>
                </a:moveTo>
                <a:lnTo>
                  <a:pt x="1206500" y="25400"/>
                </a:lnTo>
                <a:lnTo>
                  <a:pt x="1206500" y="19050"/>
                </a:lnTo>
                <a:lnTo>
                  <a:pt x="1238250" y="19050"/>
                </a:lnTo>
                <a:lnTo>
                  <a:pt x="1181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475469" y="2930398"/>
            <a:ext cx="13087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solidFill>
                  <a:srgbClr val="CC3300"/>
                </a:solidFill>
                <a:latin typeface="Arial"/>
                <a:cs typeface="Arial"/>
              </a:rPr>
              <a:t>Báo </a:t>
            </a:r>
            <a:r>
              <a:rPr sz="1400" i="1" dirty="0">
                <a:solidFill>
                  <a:srgbClr val="CC3300"/>
                </a:solidFill>
                <a:latin typeface="Arial"/>
                <a:cs typeface="Arial"/>
              </a:rPr>
              <a:t>cáo tồn</a:t>
            </a:r>
            <a:r>
              <a:rPr sz="1400" i="1" spc="-1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CC3300"/>
                </a:solidFill>
                <a:latin typeface="Arial"/>
                <a:cs typeface="Arial"/>
              </a:rPr>
              <a:t>kho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27769" y="4554092"/>
            <a:ext cx="706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4F6128"/>
                </a:solidFill>
                <a:latin typeface="Arial"/>
                <a:cs typeface="Arial"/>
              </a:rPr>
              <a:t>Hoá</a:t>
            </a:r>
            <a:r>
              <a:rPr sz="1400" i="1" spc="-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4F6128"/>
                </a:solidFill>
                <a:latin typeface="Arial"/>
                <a:cs typeface="Arial"/>
              </a:rPr>
              <a:t>đơn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64523" y="4706137"/>
            <a:ext cx="1297305" cy="226060"/>
            <a:chOff x="8764523" y="4706137"/>
            <a:chExt cx="1297305" cy="226060"/>
          </a:xfrm>
        </p:grpSpPr>
        <p:sp>
          <p:nvSpPr>
            <p:cNvPr id="22" name="object 22"/>
            <p:cNvSpPr/>
            <p:nvPr/>
          </p:nvSpPr>
          <p:spPr>
            <a:xfrm>
              <a:off x="8764523" y="4706137"/>
              <a:ext cx="1296924" cy="2255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07957" y="4775962"/>
              <a:ext cx="1143000" cy="50800"/>
            </a:xfrm>
            <a:custGeom>
              <a:avLst/>
              <a:gdLst/>
              <a:ahLst/>
              <a:cxnLst/>
              <a:rect l="l" t="t" r="r" b="b"/>
              <a:pathLst>
                <a:path w="1143000" h="50800">
                  <a:moveTo>
                    <a:pt x="1092200" y="25400"/>
                  </a:moveTo>
                  <a:lnTo>
                    <a:pt x="1066800" y="50800"/>
                  </a:lnTo>
                  <a:lnTo>
                    <a:pt x="1113281" y="35306"/>
                  </a:lnTo>
                  <a:lnTo>
                    <a:pt x="1092200" y="35306"/>
                  </a:lnTo>
                  <a:lnTo>
                    <a:pt x="1092200" y="25400"/>
                  </a:lnTo>
                  <a:close/>
                </a:path>
                <a:path w="1143000" h="50800">
                  <a:moveTo>
                    <a:pt x="1082294" y="15493"/>
                  </a:moveTo>
                  <a:lnTo>
                    <a:pt x="0" y="15493"/>
                  </a:lnTo>
                  <a:lnTo>
                    <a:pt x="0" y="35306"/>
                  </a:lnTo>
                  <a:lnTo>
                    <a:pt x="1082294" y="35306"/>
                  </a:lnTo>
                  <a:lnTo>
                    <a:pt x="1092200" y="25400"/>
                  </a:lnTo>
                  <a:lnTo>
                    <a:pt x="1082294" y="15493"/>
                  </a:lnTo>
                  <a:close/>
                </a:path>
                <a:path w="1143000" h="50800">
                  <a:moveTo>
                    <a:pt x="1113281" y="15493"/>
                  </a:moveTo>
                  <a:lnTo>
                    <a:pt x="1092200" y="15493"/>
                  </a:lnTo>
                  <a:lnTo>
                    <a:pt x="1092200" y="35306"/>
                  </a:lnTo>
                  <a:lnTo>
                    <a:pt x="1113281" y="35306"/>
                  </a:lnTo>
                  <a:lnTo>
                    <a:pt x="1143000" y="25400"/>
                  </a:lnTo>
                  <a:lnTo>
                    <a:pt x="1113281" y="15493"/>
                  </a:lnTo>
                  <a:close/>
                </a:path>
                <a:path w="1143000" h="50800">
                  <a:moveTo>
                    <a:pt x="1066800" y="0"/>
                  </a:moveTo>
                  <a:lnTo>
                    <a:pt x="1092200" y="25400"/>
                  </a:lnTo>
                  <a:lnTo>
                    <a:pt x="1092200" y="15493"/>
                  </a:lnTo>
                  <a:lnTo>
                    <a:pt x="1113281" y="15493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841993" y="4105402"/>
            <a:ext cx="2026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4F6128"/>
                </a:solidFill>
                <a:latin typeface="Arial"/>
                <a:cs typeface="Arial"/>
              </a:rPr>
              <a:t>Thông tin </a:t>
            </a:r>
            <a:r>
              <a:rPr sz="1400" i="1" spc="-5" dirty="0">
                <a:solidFill>
                  <a:srgbClr val="4F6128"/>
                </a:solidFill>
                <a:latin typeface="Arial"/>
                <a:cs typeface="Arial"/>
              </a:rPr>
              <a:t>ngày giao</a:t>
            </a:r>
            <a:r>
              <a:rPr sz="1400" i="1" spc="-1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4F6128"/>
                </a:solidFill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27769" y="5087873"/>
            <a:ext cx="165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4F6128"/>
                </a:solidFill>
                <a:latin typeface="Arial"/>
                <a:cs typeface="Arial"/>
              </a:rPr>
              <a:t>Thông tin thanh</a:t>
            </a:r>
            <a:r>
              <a:rPr sz="1400" i="1" spc="-1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4F6128"/>
                </a:solidFill>
                <a:latin typeface="Arial"/>
                <a:cs typeface="Arial"/>
              </a:rPr>
              <a:t>toán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64523" y="5239537"/>
            <a:ext cx="2364105" cy="226060"/>
            <a:chOff x="8764523" y="5239537"/>
            <a:chExt cx="2364105" cy="226060"/>
          </a:xfrm>
        </p:grpSpPr>
        <p:sp>
          <p:nvSpPr>
            <p:cNvPr id="27" name="object 27"/>
            <p:cNvSpPr/>
            <p:nvPr/>
          </p:nvSpPr>
          <p:spPr>
            <a:xfrm>
              <a:off x="8764523" y="5239537"/>
              <a:ext cx="2363724" cy="2255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07957" y="5309362"/>
              <a:ext cx="2209800" cy="50800"/>
            </a:xfrm>
            <a:custGeom>
              <a:avLst/>
              <a:gdLst/>
              <a:ahLst/>
              <a:cxnLst/>
              <a:rect l="l" t="t" r="r" b="b"/>
              <a:pathLst>
                <a:path w="2209800" h="50800">
                  <a:moveTo>
                    <a:pt x="2159000" y="25400"/>
                  </a:moveTo>
                  <a:lnTo>
                    <a:pt x="2133600" y="50800"/>
                  </a:lnTo>
                  <a:lnTo>
                    <a:pt x="2180081" y="35306"/>
                  </a:lnTo>
                  <a:lnTo>
                    <a:pt x="2159000" y="35306"/>
                  </a:lnTo>
                  <a:lnTo>
                    <a:pt x="2159000" y="25400"/>
                  </a:lnTo>
                  <a:close/>
                </a:path>
                <a:path w="2209800" h="50800">
                  <a:moveTo>
                    <a:pt x="2149094" y="15493"/>
                  </a:moveTo>
                  <a:lnTo>
                    <a:pt x="0" y="15493"/>
                  </a:lnTo>
                  <a:lnTo>
                    <a:pt x="0" y="35306"/>
                  </a:lnTo>
                  <a:lnTo>
                    <a:pt x="2149094" y="35306"/>
                  </a:lnTo>
                  <a:lnTo>
                    <a:pt x="2159000" y="25400"/>
                  </a:lnTo>
                  <a:lnTo>
                    <a:pt x="2149094" y="15493"/>
                  </a:lnTo>
                  <a:close/>
                </a:path>
                <a:path w="2209800" h="50800">
                  <a:moveTo>
                    <a:pt x="2180081" y="15493"/>
                  </a:moveTo>
                  <a:lnTo>
                    <a:pt x="2159000" y="15493"/>
                  </a:lnTo>
                  <a:lnTo>
                    <a:pt x="2159000" y="35306"/>
                  </a:lnTo>
                  <a:lnTo>
                    <a:pt x="2180081" y="35306"/>
                  </a:lnTo>
                  <a:lnTo>
                    <a:pt x="2209800" y="25400"/>
                  </a:lnTo>
                  <a:lnTo>
                    <a:pt x="2180081" y="15493"/>
                  </a:lnTo>
                  <a:close/>
                </a:path>
                <a:path w="2209800" h="50800">
                  <a:moveTo>
                    <a:pt x="2133600" y="0"/>
                  </a:moveTo>
                  <a:lnTo>
                    <a:pt x="2159000" y="25400"/>
                  </a:lnTo>
                  <a:lnTo>
                    <a:pt x="2159000" y="15493"/>
                  </a:lnTo>
                  <a:lnTo>
                    <a:pt x="2180081" y="15493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840723" y="4325137"/>
            <a:ext cx="2369820" cy="226060"/>
            <a:chOff x="8840723" y="4325137"/>
            <a:chExt cx="2369820" cy="226060"/>
          </a:xfrm>
        </p:grpSpPr>
        <p:sp>
          <p:nvSpPr>
            <p:cNvPr id="30" name="object 30"/>
            <p:cNvSpPr/>
            <p:nvPr/>
          </p:nvSpPr>
          <p:spPr>
            <a:xfrm>
              <a:off x="8840723" y="4325137"/>
              <a:ext cx="2369820" cy="2255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84157" y="4395343"/>
              <a:ext cx="2216150" cy="50800"/>
            </a:xfrm>
            <a:custGeom>
              <a:avLst/>
              <a:gdLst/>
              <a:ahLst/>
              <a:cxnLst/>
              <a:rect l="l" t="t" r="r" b="b"/>
              <a:pathLst>
                <a:path w="2216150" h="50800">
                  <a:moveTo>
                    <a:pt x="2186450" y="15366"/>
                  </a:moveTo>
                  <a:lnTo>
                    <a:pt x="2165096" y="15366"/>
                  </a:lnTo>
                  <a:lnTo>
                    <a:pt x="2165096" y="35178"/>
                  </a:lnTo>
                  <a:lnTo>
                    <a:pt x="2155241" y="35226"/>
                  </a:lnTo>
                  <a:lnTo>
                    <a:pt x="2139823" y="50799"/>
                  </a:lnTo>
                  <a:lnTo>
                    <a:pt x="2215896" y="25018"/>
                  </a:lnTo>
                  <a:lnTo>
                    <a:pt x="2186450" y="15366"/>
                  </a:lnTo>
                  <a:close/>
                </a:path>
                <a:path w="2216150" h="50800">
                  <a:moveTo>
                    <a:pt x="2155138" y="15414"/>
                  </a:moveTo>
                  <a:lnTo>
                    <a:pt x="0" y="25780"/>
                  </a:lnTo>
                  <a:lnTo>
                    <a:pt x="0" y="45592"/>
                  </a:lnTo>
                  <a:lnTo>
                    <a:pt x="2155241" y="35226"/>
                  </a:lnTo>
                  <a:lnTo>
                    <a:pt x="2165096" y="25272"/>
                  </a:lnTo>
                  <a:lnTo>
                    <a:pt x="2155138" y="15414"/>
                  </a:lnTo>
                  <a:close/>
                </a:path>
                <a:path w="2216150" h="50800">
                  <a:moveTo>
                    <a:pt x="2165096" y="25272"/>
                  </a:moveTo>
                  <a:lnTo>
                    <a:pt x="2155241" y="35226"/>
                  </a:lnTo>
                  <a:lnTo>
                    <a:pt x="2165096" y="35178"/>
                  </a:lnTo>
                  <a:lnTo>
                    <a:pt x="2165096" y="25272"/>
                  </a:lnTo>
                  <a:close/>
                </a:path>
                <a:path w="2216150" h="50800">
                  <a:moveTo>
                    <a:pt x="2165096" y="15366"/>
                  </a:moveTo>
                  <a:lnTo>
                    <a:pt x="2155138" y="15414"/>
                  </a:lnTo>
                  <a:lnTo>
                    <a:pt x="2165096" y="25272"/>
                  </a:lnTo>
                  <a:lnTo>
                    <a:pt x="2165096" y="15366"/>
                  </a:lnTo>
                  <a:close/>
                </a:path>
                <a:path w="2216150" h="50800">
                  <a:moveTo>
                    <a:pt x="2139569" y="0"/>
                  </a:moveTo>
                  <a:lnTo>
                    <a:pt x="2155138" y="15414"/>
                  </a:lnTo>
                  <a:lnTo>
                    <a:pt x="2186450" y="15366"/>
                  </a:lnTo>
                  <a:lnTo>
                    <a:pt x="21395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42027"/>
            <a:ext cx="77712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/>
          <p:nvPr/>
        </p:nvSpPr>
        <p:spPr>
          <a:xfrm>
            <a:off x="3200400" y="481584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5085588"/>
            <a:ext cx="1828800" cy="1905"/>
          </a:xfrm>
          <a:custGeom>
            <a:avLst/>
            <a:gdLst/>
            <a:ahLst/>
            <a:cxnLst/>
            <a:rect l="l" t="t" r="r" b="b"/>
            <a:pathLst>
              <a:path w="1828800" h="1904">
                <a:moveTo>
                  <a:pt x="0" y="0"/>
                </a:moveTo>
                <a:lnTo>
                  <a:pt x="182880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3490" y="4799203"/>
            <a:ext cx="1439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Tên kho dữ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liệu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25811" y="5494020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25811" y="5894832"/>
            <a:ext cx="1866900" cy="1905"/>
          </a:xfrm>
          <a:custGeom>
            <a:avLst/>
            <a:gdLst/>
            <a:ahLst/>
            <a:cxnLst/>
            <a:rect l="l" t="t" r="r" b="b"/>
            <a:pathLst>
              <a:path w="1866900" h="1904">
                <a:moveTo>
                  <a:pt x="0" y="0"/>
                </a:moveTo>
                <a:lnTo>
                  <a:pt x="186690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49281" y="5474919"/>
            <a:ext cx="1012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Hoá</a:t>
            </a:r>
            <a:r>
              <a:rPr sz="20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đơn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25811" y="4820411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25811" y="5221223"/>
            <a:ext cx="1866900" cy="1905"/>
          </a:xfrm>
          <a:custGeom>
            <a:avLst/>
            <a:gdLst/>
            <a:ahLst/>
            <a:cxnLst/>
            <a:rect l="l" t="t" r="r" b="b"/>
            <a:pathLst>
              <a:path w="1866900" h="1904">
                <a:moveTo>
                  <a:pt x="0" y="0"/>
                </a:moveTo>
                <a:lnTo>
                  <a:pt x="186690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42601" y="4801361"/>
            <a:ext cx="1226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Sổ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nhật</a:t>
            </a:r>
            <a:r>
              <a:rPr sz="20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ký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06000" y="4146803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0" y="4547615"/>
            <a:ext cx="1866900" cy="1905"/>
          </a:xfrm>
          <a:custGeom>
            <a:avLst/>
            <a:gdLst/>
            <a:ahLst/>
            <a:cxnLst/>
            <a:rect l="l" t="t" r="r" b="b"/>
            <a:pathLst>
              <a:path w="1866900" h="1904">
                <a:moveTo>
                  <a:pt x="0" y="0"/>
                </a:moveTo>
                <a:lnTo>
                  <a:pt x="1866900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05492" y="4127372"/>
            <a:ext cx="16630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Danh sách</a:t>
            </a:r>
            <a:r>
              <a:rPr sz="20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KH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683" y="892979"/>
            <a:ext cx="9519920" cy="29832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2030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3410" lvl="3" indent="-257810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782955" indent="-457834">
              <a:lnSpc>
                <a:spcPct val="100000"/>
              </a:lnSpc>
              <a:spcBef>
                <a:spcPts val="1810"/>
              </a:spcBef>
              <a:buClr>
                <a:srgbClr val="000000"/>
              </a:buClr>
              <a:buChar char="•"/>
              <a:tabLst>
                <a:tab pos="782320" algn="l"/>
                <a:tab pos="782955" algn="l"/>
              </a:tabLst>
            </a:pP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Kho dữ liệu</a:t>
            </a:r>
            <a:r>
              <a:rPr sz="2200" spc="-5" dirty="0">
                <a:latin typeface="Arial"/>
                <a:cs typeface="Arial"/>
              </a:rPr>
              <a:t>: để biểu diễn vùng chứa thông tin, dữ liệu bên trong</a:t>
            </a:r>
            <a:r>
              <a:rPr sz="2200" spc="1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HTTT</a:t>
            </a:r>
            <a:endParaRPr sz="2200">
              <a:latin typeface="Arial"/>
              <a:cs typeface="Arial"/>
            </a:endParaRPr>
          </a:p>
          <a:p>
            <a:pPr marL="782955" indent="-457834">
              <a:lnSpc>
                <a:spcPct val="100000"/>
              </a:lnSpc>
              <a:spcBef>
                <a:spcPts val="1455"/>
              </a:spcBef>
              <a:buClr>
                <a:srgbClr val="000000"/>
              </a:buClr>
              <a:buChar char="•"/>
              <a:tabLst>
                <a:tab pos="782320" algn="l"/>
                <a:tab pos="782955" algn="l"/>
              </a:tabLst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Lợi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ích của kho dữ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liệu:</a:t>
            </a:r>
            <a:endParaRPr sz="2200">
              <a:latin typeface="Arial"/>
              <a:cs typeface="Arial"/>
            </a:endParaRPr>
          </a:p>
          <a:p>
            <a:pPr marL="1125220" marR="1824989" lvl="1" indent="-342900">
              <a:lnSpc>
                <a:spcPts val="2460"/>
              </a:lnSpc>
              <a:spcBef>
                <a:spcPts val="1445"/>
              </a:spcBef>
              <a:buChar char="•"/>
              <a:tabLst>
                <a:tab pos="1125220" algn="l"/>
                <a:tab pos="1125855" algn="l"/>
                <a:tab pos="1767205" algn="l"/>
                <a:tab pos="2518410" algn="l"/>
                <a:tab pos="3333750" algn="l"/>
                <a:tab pos="3837304" algn="l"/>
                <a:tab pos="4725670" algn="l"/>
                <a:tab pos="5181600" algn="l"/>
                <a:tab pos="5513705" algn="l"/>
                <a:tab pos="5937250" algn="l"/>
                <a:tab pos="6456045" algn="l"/>
                <a:tab pos="7208520" algn="l"/>
              </a:tabLst>
            </a:pPr>
            <a:r>
              <a:rPr sz="2200" spc="-5" dirty="0">
                <a:latin typeface="Arial"/>
                <a:cs typeface="Arial"/>
              </a:rPr>
              <a:t>Cho	phép	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ề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đối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ư</a:t>
            </a:r>
            <a:r>
              <a:rPr sz="2200" spc="-5" dirty="0">
                <a:latin typeface="Arial"/>
                <a:cs typeface="Arial"/>
              </a:rPr>
              <a:t>ợng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ử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ó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ể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đồng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thời  truy xuất dữ liệu lưu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trữ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3938" y="3966717"/>
            <a:ext cx="692785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55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"/>
                <a:cs typeface="Arial"/>
              </a:rPr>
              <a:t>Cần </a:t>
            </a:r>
            <a:r>
              <a:rPr sz="2200" spc="-5" dirty="0">
                <a:latin typeface="Arial"/>
                <a:cs typeface="Arial"/>
              </a:rPr>
              <a:t>thiết phải lưu lại </a:t>
            </a:r>
            <a:r>
              <a:rPr sz="2200" spc="-10" dirty="0">
                <a:latin typeface="Arial"/>
                <a:cs typeface="Arial"/>
              </a:rPr>
              <a:t>dữ </a:t>
            </a:r>
            <a:r>
              <a:rPr sz="2200" spc="-5" dirty="0">
                <a:latin typeface="Arial"/>
                <a:cs typeface="Arial"/>
              </a:rPr>
              <a:t>liệu để cho các</a:t>
            </a:r>
            <a:r>
              <a:rPr sz="2200" spc="4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xử lý </a:t>
            </a:r>
            <a:r>
              <a:rPr sz="2200" spc="-5" dirty="0">
                <a:latin typeface="Arial"/>
                <a:cs typeface="Arial"/>
              </a:rPr>
              <a:t>sau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550"/>
              </a:lnSpc>
            </a:pPr>
            <a:r>
              <a:rPr sz="2200" spc="-5" dirty="0">
                <a:latin typeface="Arial"/>
                <a:cs typeface="Arial"/>
              </a:rPr>
              <a:t>cần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tới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3938" y="4730622"/>
            <a:ext cx="137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Ký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hiệu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165827"/>
            <a:ext cx="8079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919162"/>
            <a:ext cx="11182350" cy="5938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333" y="165827"/>
            <a:ext cx="8439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76312"/>
            <a:ext cx="11334750" cy="550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1" y="165827"/>
            <a:ext cx="78506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684" y="969179"/>
            <a:ext cx="7355205" cy="207200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1394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Một số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lưu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ý khi vẽ</a:t>
            </a:r>
            <a:r>
              <a:rPr sz="26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819785" indent="-457834">
              <a:lnSpc>
                <a:spcPct val="100000"/>
              </a:lnSpc>
              <a:spcBef>
                <a:spcPts val="1165"/>
              </a:spcBef>
              <a:buClr>
                <a:srgbClr val="000000"/>
              </a:buClr>
              <a:buChar char="•"/>
              <a:tabLst>
                <a:tab pos="819785" algn="l"/>
                <a:tab pos="820419" algn="l"/>
              </a:tabLst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Tác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nhân</a:t>
            </a:r>
            <a:endParaRPr sz="2400">
              <a:latin typeface="Arial"/>
              <a:cs typeface="Arial"/>
            </a:endParaRPr>
          </a:p>
          <a:p>
            <a:pPr marL="819785">
              <a:lnSpc>
                <a:spcPct val="100000"/>
              </a:lnSpc>
              <a:spcBef>
                <a:spcPts val="1240"/>
              </a:spcBef>
            </a:pPr>
            <a:r>
              <a:rPr sz="2000" dirty="0">
                <a:latin typeface="Arial"/>
                <a:cs typeface="Arial"/>
              </a:rPr>
              <a:t>Dữ </a:t>
            </a:r>
            <a:r>
              <a:rPr sz="2000" spc="-5" dirty="0">
                <a:latin typeface="Arial"/>
                <a:cs typeface="Arial"/>
              </a:rPr>
              <a:t>liệu </a:t>
            </a:r>
            <a:r>
              <a:rPr sz="2000" dirty="0">
                <a:latin typeface="Arial"/>
                <a:cs typeface="Arial"/>
              </a:rPr>
              <a:t>không di chuyển trực </a:t>
            </a:r>
            <a:r>
              <a:rPr sz="2000" spc="-5" dirty="0">
                <a:latin typeface="Arial"/>
                <a:cs typeface="Arial"/>
              </a:rPr>
              <a:t>tiếp giữa </a:t>
            </a:r>
            <a:r>
              <a:rPr sz="2000" dirty="0">
                <a:latin typeface="Arial"/>
                <a:cs typeface="Arial"/>
              </a:rPr>
              <a:t>các tác nhân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ngoài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8837" y="3416617"/>
            <a:ext cx="2524125" cy="415290"/>
            <a:chOff x="2128837" y="3416617"/>
            <a:chExt cx="2524125" cy="415290"/>
          </a:xfrm>
        </p:grpSpPr>
        <p:sp>
          <p:nvSpPr>
            <p:cNvPr id="5" name="object 5"/>
            <p:cNvSpPr/>
            <p:nvPr/>
          </p:nvSpPr>
          <p:spPr>
            <a:xfrm>
              <a:off x="3048000" y="3624579"/>
              <a:ext cx="685800" cy="50800"/>
            </a:xfrm>
            <a:custGeom>
              <a:avLst/>
              <a:gdLst/>
              <a:ahLst/>
              <a:cxnLst/>
              <a:rect l="l" t="t" r="r" b="b"/>
              <a:pathLst>
                <a:path w="685800" h="50800">
                  <a:moveTo>
                    <a:pt x="635000" y="25400"/>
                  </a:moveTo>
                  <a:lnTo>
                    <a:pt x="609600" y="50800"/>
                  </a:lnTo>
                  <a:lnTo>
                    <a:pt x="666750" y="31750"/>
                  </a:lnTo>
                  <a:lnTo>
                    <a:pt x="635000" y="31750"/>
                  </a:lnTo>
                  <a:lnTo>
                    <a:pt x="635000" y="25400"/>
                  </a:lnTo>
                  <a:close/>
                </a:path>
                <a:path w="685800" h="50800">
                  <a:moveTo>
                    <a:pt x="62865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28650" y="31750"/>
                  </a:lnTo>
                  <a:lnTo>
                    <a:pt x="635000" y="25400"/>
                  </a:lnTo>
                  <a:lnTo>
                    <a:pt x="628650" y="19050"/>
                  </a:lnTo>
                  <a:close/>
                </a:path>
                <a:path w="685800" h="50800">
                  <a:moveTo>
                    <a:pt x="666750" y="19050"/>
                  </a:moveTo>
                  <a:lnTo>
                    <a:pt x="635000" y="19050"/>
                  </a:lnTo>
                  <a:lnTo>
                    <a:pt x="635000" y="31750"/>
                  </a:lnTo>
                  <a:lnTo>
                    <a:pt x="666750" y="31750"/>
                  </a:lnTo>
                  <a:lnTo>
                    <a:pt x="685800" y="25400"/>
                  </a:lnTo>
                  <a:lnTo>
                    <a:pt x="666750" y="19050"/>
                  </a:lnTo>
                  <a:close/>
                </a:path>
                <a:path w="685800" h="50800">
                  <a:moveTo>
                    <a:pt x="609600" y="0"/>
                  </a:moveTo>
                  <a:lnTo>
                    <a:pt x="635000" y="25400"/>
                  </a:lnTo>
                  <a:lnTo>
                    <a:pt x="635000" y="19050"/>
                  </a:lnTo>
                  <a:lnTo>
                    <a:pt x="666750" y="190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600" y="3421379"/>
              <a:ext cx="2514600" cy="405765"/>
            </a:xfrm>
            <a:custGeom>
              <a:avLst/>
              <a:gdLst/>
              <a:ahLst/>
              <a:cxnLst/>
              <a:rect l="l" t="t" r="r" b="b"/>
              <a:pathLst>
                <a:path w="2514600" h="405764">
                  <a:moveTo>
                    <a:pt x="0" y="405384"/>
                  </a:moveTo>
                  <a:lnTo>
                    <a:pt x="914400" y="40538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  <a:path w="2514600" h="405764">
                  <a:moveTo>
                    <a:pt x="1600200" y="405384"/>
                  </a:moveTo>
                  <a:lnTo>
                    <a:pt x="2514600" y="405384"/>
                  </a:lnTo>
                  <a:lnTo>
                    <a:pt x="2514600" y="0"/>
                  </a:lnTo>
                  <a:lnTo>
                    <a:pt x="1600200" y="0"/>
                  </a:lnTo>
                  <a:lnTo>
                    <a:pt x="1600200" y="4053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29636" y="3445509"/>
            <a:ext cx="1922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12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1	</a:t>
            </a:r>
            <a:r>
              <a:rPr sz="2000" b="1" spc="-5" dirty="0">
                <a:latin typeface="Times New Roman"/>
                <a:cs typeface="Times New Roman"/>
              </a:rPr>
              <a:t>T2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77000" y="3340417"/>
            <a:ext cx="1326515" cy="579755"/>
            <a:chOff x="6477000" y="3340417"/>
            <a:chExt cx="1326515" cy="579755"/>
          </a:xfrm>
        </p:grpSpPr>
        <p:sp>
          <p:nvSpPr>
            <p:cNvPr id="9" name="object 9"/>
            <p:cNvSpPr/>
            <p:nvPr/>
          </p:nvSpPr>
          <p:spPr>
            <a:xfrm>
              <a:off x="6477000" y="3587749"/>
              <a:ext cx="495300" cy="50800"/>
            </a:xfrm>
            <a:custGeom>
              <a:avLst/>
              <a:gdLst/>
              <a:ahLst/>
              <a:cxnLst/>
              <a:rect l="l" t="t" r="r" b="b"/>
              <a:pathLst>
                <a:path w="495300" h="50800">
                  <a:moveTo>
                    <a:pt x="419226" y="0"/>
                  </a:moveTo>
                  <a:lnTo>
                    <a:pt x="438193" y="19157"/>
                  </a:lnTo>
                  <a:lnTo>
                    <a:pt x="444500" y="19176"/>
                  </a:lnTo>
                  <a:lnTo>
                    <a:pt x="444500" y="31876"/>
                  </a:lnTo>
                  <a:lnTo>
                    <a:pt x="438086" y="31876"/>
                  </a:lnTo>
                  <a:lnTo>
                    <a:pt x="418973" y="50800"/>
                  </a:lnTo>
                  <a:lnTo>
                    <a:pt x="476410" y="31876"/>
                  </a:lnTo>
                  <a:lnTo>
                    <a:pt x="444500" y="31876"/>
                  </a:lnTo>
                  <a:lnTo>
                    <a:pt x="476471" y="31856"/>
                  </a:lnTo>
                  <a:lnTo>
                    <a:pt x="495300" y="25654"/>
                  </a:lnTo>
                  <a:lnTo>
                    <a:pt x="419226" y="0"/>
                  </a:lnTo>
                  <a:close/>
                </a:path>
                <a:path w="495300" h="50800">
                  <a:moveTo>
                    <a:pt x="444500" y="25526"/>
                  </a:moveTo>
                  <a:lnTo>
                    <a:pt x="438106" y="31856"/>
                  </a:lnTo>
                  <a:lnTo>
                    <a:pt x="444500" y="31876"/>
                  </a:lnTo>
                  <a:lnTo>
                    <a:pt x="444500" y="25526"/>
                  </a:lnTo>
                  <a:close/>
                </a:path>
                <a:path w="495300" h="50800">
                  <a:moveTo>
                    <a:pt x="0" y="17779"/>
                  </a:moveTo>
                  <a:lnTo>
                    <a:pt x="0" y="30480"/>
                  </a:lnTo>
                  <a:lnTo>
                    <a:pt x="438106" y="31856"/>
                  </a:lnTo>
                  <a:lnTo>
                    <a:pt x="444500" y="25526"/>
                  </a:lnTo>
                  <a:lnTo>
                    <a:pt x="438193" y="19157"/>
                  </a:lnTo>
                  <a:lnTo>
                    <a:pt x="0" y="17779"/>
                  </a:lnTo>
                  <a:close/>
                </a:path>
                <a:path w="495300" h="50800">
                  <a:moveTo>
                    <a:pt x="438193" y="19157"/>
                  </a:moveTo>
                  <a:lnTo>
                    <a:pt x="444500" y="25526"/>
                  </a:lnTo>
                  <a:lnTo>
                    <a:pt x="444500" y="19176"/>
                  </a:lnTo>
                  <a:lnTo>
                    <a:pt x="438193" y="19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2300" y="3345179"/>
              <a:ext cx="826135" cy="570230"/>
            </a:xfrm>
            <a:custGeom>
              <a:avLst/>
              <a:gdLst/>
              <a:ahLst/>
              <a:cxnLst/>
              <a:rect l="l" t="t" r="r" b="b"/>
              <a:pathLst>
                <a:path w="826134" h="570229">
                  <a:moveTo>
                    <a:pt x="413003" y="0"/>
                  </a:moveTo>
                  <a:lnTo>
                    <a:pt x="356962" y="2602"/>
                  </a:lnTo>
                  <a:lnTo>
                    <a:pt x="303212" y="10182"/>
                  </a:lnTo>
                  <a:lnTo>
                    <a:pt x="252245" y="22401"/>
                  </a:lnTo>
                  <a:lnTo>
                    <a:pt x="204554" y="38918"/>
                  </a:lnTo>
                  <a:lnTo>
                    <a:pt x="160631" y="59393"/>
                  </a:lnTo>
                  <a:lnTo>
                    <a:pt x="120967" y="83486"/>
                  </a:lnTo>
                  <a:lnTo>
                    <a:pt x="86055" y="110857"/>
                  </a:lnTo>
                  <a:lnTo>
                    <a:pt x="56387" y="141167"/>
                  </a:lnTo>
                  <a:lnTo>
                    <a:pt x="32456" y="174075"/>
                  </a:lnTo>
                  <a:lnTo>
                    <a:pt x="14753" y="209241"/>
                  </a:lnTo>
                  <a:lnTo>
                    <a:pt x="3770" y="246325"/>
                  </a:lnTo>
                  <a:lnTo>
                    <a:pt x="0" y="284988"/>
                  </a:lnTo>
                  <a:lnTo>
                    <a:pt x="3770" y="323650"/>
                  </a:lnTo>
                  <a:lnTo>
                    <a:pt x="14753" y="360734"/>
                  </a:lnTo>
                  <a:lnTo>
                    <a:pt x="32456" y="395900"/>
                  </a:lnTo>
                  <a:lnTo>
                    <a:pt x="56388" y="428808"/>
                  </a:lnTo>
                  <a:lnTo>
                    <a:pt x="86055" y="459118"/>
                  </a:lnTo>
                  <a:lnTo>
                    <a:pt x="120967" y="486489"/>
                  </a:lnTo>
                  <a:lnTo>
                    <a:pt x="160631" y="510582"/>
                  </a:lnTo>
                  <a:lnTo>
                    <a:pt x="204554" y="531057"/>
                  </a:lnTo>
                  <a:lnTo>
                    <a:pt x="252245" y="547574"/>
                  </a:lnTo>
                  <a:lnTo>
                    <a:pt x="303212" y="559793"/>
                  </a:lnTo>
                  <a:lnTo>
                    <a:pt x="356962" y="567373"/>
                  </a:lnTo>
                  <a:lnTo>
                    <a:pt x="413003" y="569976"/>
                  </a:lnTo>
                  <a:lnTo>
                    <a:pt x="469045" y="567373"/>
                  </a:lnTo>
                  <a:lnTo>
                    <a:pt x="522795" y="559793"/>
                  </a:lnTo>
                  <a:lnTo>
                    <a:pt x="573762" y="547574"/>
                  </a:lnTo>
                  <a:lnTo>
                    <a:pt x="621453" y="531057"/>
                  </a:lnTo>
                  <a:lnTo>
                    <a:pt x="665376" y="510582"/>
                  </a:lnTo>
                  <a:lnTo>
                    <a:pt x="705040" y="486489"/>
                  </a:lnTo>
                  <a:lnTo>
                    <a:pt x="739952" y="459118"/>
                  </a:lnTo>
                  <a:lnTo>
                    <a:pt x="769620" y="428808"/>
                  </a:lnTo>
                  <a:lnTo>
                    <a:pt x="793551" y="395900"/>
                  </a:lnTo>
                  <a:lnTo>
                    <a:pt x="811254" y="360734"/>
                  </a:lnTo>
                  <a:lnTo>
                    <a:pt x="822237" y="323650"/>
                  </a:lnTo>
                  <a:lnTo>
                    <a:pt x="826007" y="284988"/>
                  </a:lnTo>
                  <a:lnTo>
                    <a:pt x="822237" y="246325"/>
                  </a:lnTo>
                  <a:lnTo>
                    <a:pt x="811254" y="209241"/>
                  </a:lnTo>
                  <a:lnTo>
                    <a:pt x="793551" y="174075"/>
                  </a:lnTo>
                  <a:lnTo>
                    <a:pt x="769619" y="141167"/>
                  </a:lnTo>
                  <a:lnTo>
                    <a:pt x="739952" y="110857"/>
                  </a:lnTo>
                  <a:lnTo>
                    <a:pt x="705040" y="83486"/>
                  </a:lnTo>
                  <a:lnTo>
                    <a:pt x="665376" y="59393"/>
                  </a:lnTo>
                  <a:lnTo>
                    <a:pt x="621453" y="38918"/>
                  </a:lnTo>
                  <a:lnTo>
                    <a:pt x="573762" y="22401"/>
                  </a:lnTo>
                  <a:lnTo>
                    <a:pt x="522795" y="10182"/>
                  </a:lnTo>
                  <a:lnTo>
                    <a:pt x="469045" y="2602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2300" y="3345179"/>
              <a:ext cx="826135" cy="570230"/>
            </a:xfrm>
            <a:custGeom>
              <a:avLst/>
              <a:gdLst/>
              <a:ahLst/>
              <a:cxnLst/>
              <a:rect l="l" t="t" r="r" b="b"/>
              <a:pathLst>
                <a:path w="826134" h="570229">
                  <a:moveTo>
                    <a:pt x="0" y="284988"/>
                  </a:moveTo>
                  <a:lnTo>
                    <a:pt x="3770" y="246325"/>
                  </a:lnTo>
                  <a:lnTo>
                    <a:pt x="14753" y="209241"/>
                  </a:lnTo>
                  <a:lnTo>
                    <a:pt x="32456" y="174075"/>
                  </a:lnTo>
                  <a:lnTo>
                    <a:pt x="56387" y="141167"/>
                  </a:lnTo>
                  <a:lnTo>
                    <a:pt x="86055" y="110857"/>
                  </a:lnTo>
                  <a:lnTo>
                    <a:pt x="120967" y="83486"/>
                  </a:lnTo>
                  <a:lnTo>
                    <a:pt x="160631" y="59393"/>
                  </a:lnTo>
                  <a:lnTo>
                    <a:pt x="204554" y="38918"/>
                  </a:lnTo>
                  <a:lnTo>
                    <a:pt x="252245" y="22401"/>
                  </a:lnTo>
                  <a:lnTo>
                    <a:pt x="303212" y="10182"/>
                  </a:lnTo>
                  <a:lnTo>
                    <a:pt x="356962" y="2602"/>
                  </a:lnTo>
                  <a:lnTo>
                    <a:pt x="413003" y="0"/>
                  </a:lnTo>
                  <a:lnTo>
                    <a:pt x="469045" y="2602"/>
                  </a:lnTo>
                  <a:lnTo>
                    <a:pt x="522795" y="10182"/>
                  </a:lnTo>
                  <a:lnTo>
                    <a:pt x="573762" y="22401"/>
                  </a:lnTo>
                  <a:lnTo>
                    <a:pt x="621453" y="38918"/>
                  </a:lnTo>
                  <a:lnTo>
                    <a:pt x="665376" y="59393"/>
                  </a:lnTo>
                  <a:lnTo>
                    <a:pt x="705040" y="83486"/>
                  </a:lnTo>
                  <a:lnTo>
                    <a:pt x="739952" y="110857"/>
                  </a:lnTo>
                  <a:lnTo>
                    <a:pt x="769619" y="141167"/>
                  </a:lnTo>
                  <a:lnTo>
                    <a:pt x="793551" y="174075"/>
                  </a:lnTo>
                  <a:lnTo>
                    <a:pt x="811254" y="209241"/>
                  </a:lnTo>
                  <a:lnTo>
                    <a:pt x="822237" y="246325"/>
                  </a:lnTo>
                  <a:lnTo>
                    <a:pt x="826007" y="284988"/>
                  </a:lnTo>
                  <a:lnTo>
                    <a:pt x="822237" y="323650"/>
                  </a:lnTo>
                  <a:lnTo>
                    <a:pt x="811254" y="360734"/>
                  </a:lnTo>
                  <a:lnTo>
                    <a:pt x="793551" y="395900"/>
                  </a:lnTo>
                  <a:lnTo>
                    <a:pt x="769620" y="428808"/>
                  </a:lnTo>
                  <a:lnTo>
                    <a:pt x="739952" y="459118"/>
                  </a:lnTo>
                  <a:lnTo>
                    <a:pt x="705040" y="486489"/>
                  </a:lnTo>
                  <a:lnTo>
                    <a:pt x="665376" y="510582"/>
                  </a:lnTo>
                  <a:lnTo>
                    <a:pt x="621453" y="531057"/>
                  </a:lnTo>
                  <a:lnTo>
                    <a:pt x="573762" y="547574"/>
                  </a:lnTo>
                  <a:lnTo>
                    <a:pt x="522795" y="559793"/>
                  </a:lnTo>
                  <a:lnTo>
                    <a:pt x="469045" y="567373"/>
                  </a:lnTo>
                  <a:lnTo>
                    <a:pt x="413003" y="569976"/>
                  </a:lnTo>
                  <a:lnTo>
                    <a:pt x="356962" y="567373"/>
                  </a:lnTo>
                  <a:lnTo>
                    <a:pt x="303212" y="559793"/>
                  </a:lnTo>
                  <a:lnTo>
                    <a:pt x="252245" y="547574"/>
                  </a:lnTo>
                  <a:lnTo>
                    <a:pt x="204554" y="531057"/>
                  </a:lnTo>
                  <a:lnTo>
                    <a:pt x="160631" y="510582"/>
                  </a:lnTo>
                  <a:lnTo>
                    <a:pt x="120967" y="486489"/>
                  </a:lnTo>
                  <a:lnTo>
                    <a:pt x="86055" y="459118"/>
                  </a:lnTo>
                  <a:lnTo>
                    <a:pt x="56388" y="428808"/>
                  </a:lnTo>
                  <a:lnTo>
                    <a:pt x="32456" y="395900"/>
                  </a:lnTo>
                  <a:lnTo>
                    <a:pt x="14753" y="360734"/>
                  </a:lnTo>
                  <a:lnTo>
                    <a:pt x="3770" y="323650"/>
                  </a:lnTo>
                  <a:lnTo>
                    <a:pt x="0" y="284988"/>
                  </a:lnTo>
                  <a:close/>
                </a:path>
                <a:path w="826134" h="570229">
                  <a:moveTo>
                    <a:pt x="103631" y="94487"/>
                  </a:moveTo>
                  <a:lnTo>
                    <a:pt x="722376" y="9448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33031" y="3468446"/>
            <a:ext cx="304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2400" y="3587877"/>
            <a:ext cx="660400" cy="50800"/>
          </a:xfrm>
          <a:custGeom>
            <a:avLst/>
            <a:gdLst/>
            <a:ahLst/>
            <a:cxnLst/>
            <a:rect l="l" t="t" r="r" b="b"/>
            <a:pathLst>
              <a:path w="660400" h="50800">
                <a:moveTo>
                  <a:pt x="583692" y="0"/>
                </a:moveTo>
                <a:lnTo>
                  <a:pt x="602727" y="19035"/>
                </a:lnTo>
                <a:lnTo>
                  <a:pt x="609092" y="19050"/>
                </a:lnTo>
                <a:lnTo>
                  <a:pt x="609092" y="31750"/>
                </a:lnTo>
                <a:lnTo>
                  <a:pt x="602742" y="31750"/>
                </a:lnTo>
                <a:lnTo>
                  <a:pt x="583692" y="50800"/>
                </a:lnTo>
                <a:lnTo>
                  <a:pt x="641129" y="31750"/>
                </a:lnTo>
                <a:lnTo>
                  <a:pt x="609092" y="31750"/>
                </a:lnTo>
                <a:lnTo>
                  <a:pt x="641172" y="31735"/>
                </a:lnTo>
                <a:lnTo>
                  <a:pt x="659892" y="25527"/>
                </a:lnTo>
                <a:lnTo>
                  <a:pt x="583692" y="0"/>
                </a:lnTo>
                <a:close/>
              </a:path>
              <a:path w="660400" h="50800">
                <a:moveTo>
                  <a:pt x="609092" y="25400"/>
                </a:moveTo>
                <a:lnTo>
                  <a:pt x="602756" y="31735"/>
                </a:lnTo>
                <a:lnTo>
                  <a:pt x="609092" y="31750"/>
                </a:lnTo>
                <a:lnTo>
                  <a:pt x="609092" y="25400"/>
                </a:lnTo>
                <a:close/>
              </a:path>
              <a:path w="660400" h="50800">
                <a:moveTo>
                  <a:pt x="0" y="17652"/>
                </a:moveTo>
                <a:lnTo>
                  <a:pt x="0" y="30353"/>
                </a:lnTo>
                <a:lnTo>
                  <a:pt x="602756" y="31735"/>
                </a:lnTo>
                <a:lnTo>
                  <a:pt x="609092" y="25400"/>
                </a:lnTo>
                <a:lnTo>
                  <a:pt x="602727" y="19035"/>
                </a:lnTo>
                <a:lnTo>
                  <a:pt x="0" y="17652"/>
                </a:lnTo>
                <a:close/>
              </a:path>
              <a:path w="660400" h="50800">
                <a:moveTo>
                  <a:pt x="602727" y="19035"/>
                </a:moveTo>
                <a:lnTo>
                  <a:pt x="609092" y="25400"/>
                </a:lnTo>
                <a:lnTo>
                  <a:pt x="609092" y="19050"/>
                </a:lnTo>
                <a:lnTo>
                  <a:pt x="602727" y="19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62600" y="3383279"/>
            <a:ext cx="914400" cy="4057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Times New Roman"/>
                <a:cs typeface="Times New Roman"/>
              </a:rPr>
              <a:t>T1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2480" y="3383279"/>
            <a:ext cx="914400" cy="4057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Times New Roman"/>
                <a:cs typeface="Times New Roman"/>
              </a:rPr>
              <a:t>T2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26079" y="3268979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914399" y="0"/>
                </a:moveTo>
                <a:lnTo>
                  <a:pt x="0" y="685800"/>
                </a:lnTo>
              </a:path>
              <a:path w="914400" h="685800">
                <a:moveTo>
                  <a:pt x="0" y="0"/>
                </a:moveTo>
                <a:lnTo>
                  <a:pt x="914399" y="68580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2206117" y="6444411"/>
            <a:ext cx="256539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35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371600"/>
            <a:ext cx="10088245" cy="4803366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55600" indent="-343535">
              <a:lnSpc>
                <a:spcPts val="3760"/>
              </a:lnSpc>
              <a:spcBef>
                <a:spcPts val="1660"/>
              </a:spcBef>
              <a:buSzPct val="56250"/>
              <a:buChar char="•"/>
              <a:tabLst>
                <a:tab pos="355600" algn="l"/>
                <a:tab pos="356235" algn="l"/>
              </a:tabLst>
            </a:pPr>
            <a:r>
              <a:rPr sz="3200" dirty="0" err="1" smtClean="0">
                <a:latin typeface="Arial"/>
                <a:cs typeface="Arial"/>
              </a:rPr>
              <a:t>Quá</a:t>
            </a:r>
            <a:r>
              <a:rPr sz="3200" dirty="0" smtClean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trình tin học hóa </a:t>
            </a:r>
            <a:r>
              <a:rPr sz="3200" dirty="0">
                <a:latin typeface="Arial"/>
                <a:cs typeface="Arial"/>
              </a:rPr>
              <a:t>các </a:t>
            </a:r>
            <a:r>
              <a:rPr sz="3200" spc="-10" dirty="0">
                <a:latin typeface="Arial"/>
                <a:cs typeface="Arial"/>
              </a:rPr>
              <a:t>hoạt động </a:t>
            </a:r>
            <a:r>
              <a:rPr sz="3200" dirty="0">
                <a:latin typeface="Arial"/>
                <a:cs typeface="Arial"/>
              </a:rPr>
              <a:t>của </a:t>
            </a:r>
            <a:r>
              <a:rPr sz="3200" spc="-5" dirty="0">
                <a:latin typeface="Arial"/>
                <a:cs typeface="Arial"/>
              </a:rPr>
              <a:t>tổ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chức</a:t>
            </a:r>
          </a:p>
          <a:p>
            <a:pPr marL="812800" marR="116205" lvl="1" indent="-342900">
              <a:lnSpc>
                <a:spcPts val="2690"/>
              </a:lnSpc>
              <a:spcBef>
                <a:spcPts val="565"/>
              </a:spcBef>
              <a:buSzPct val="64285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2800" spc="-5" dirty="0">
                <a:latin typeface="Arial"/>
                <a:cs typeface="Arial"/>
              </a:rPr>
              <a:t>Từng </a:t>
            </a:r>
            <a:r>
              <a:rPr sz="2800" dirty="0">
                <a:latin typeface="Arial"/>
                <a:cs typeface="Arial"/>
              </a:rPr>
              <a:t>phần: </a:t>
            </a:r>
            <a:r>
              <a:rPr sz="2800" spc="-5" dirty="0">
                <a:latin typeface="Arial"/>
                <a:cs typeface="Arial"/>
              </a:rPr>
              <a:t>Tin học hóa </a:t>
            </a:r>
            <a:r>
              <a:rPr sz="2800" dirty="0">
                <a:latin typeface="Arial"/>
                <a:cs typeface="Arial"/>
              </a:rPr>
              <a:t>từng </a:t>
            </a:r>
            <a:r>
              <a:rPr sz="2800" spc="-5" dirty="0">
                <a:latin typeface="Arial"/>
                <a:cs typeface="Arial"/>
              </a:rPr>
              <a:t>chức năng quản lý </a:t>
            </a:r>
            <a:r>
              <a:rPr sz="2800" dirty="0">
                <a:latin typeface="Arial"/>
                <a:cs typeface="Arial"/>
              </a:rPr>
              <a:t>theo </a:t>
            </a:r>
            <a:r>
              <a:rPr sz="2800" spc="-5" dirty="0">
                <a:latin typeface="Arial"/>
                <a:cs typeface="Arial"/>
              </a:rPr>
              <a:t>một  trình tự</a:t>
            </a:r>
            <a:endParaRPr sz="2800" dirty="0">
              <a:latin typeface="Arial"/>
              <a:cs typeface="Arial"/>
            </a:endParaRPr>
          </a:p>
          <a:p>
            <a:pPr marL="1270000" marR="620395" lvl="2" indent="-342900">
              <a:lnSpc>
                <a:spcPts val="2300"/>
              </a:lnSpc>
              <a:spcBef>
                <a:spcPts val="515"/>
              </a:spcBef>
              <a:buSzPct val="75000"/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400" dirty="0">
                <a:latin typeface="Arial"/>
                <a:cs typeface="Arial"/>
              </a:rPr>
              <a:t>Ưu </a:t>
            </a:r>
            <a:r>
              <a:rPr sz="2400" spc="-5" dirty="0">
                <a:latin typeface="Arial"/>
                <a:cs typeface="Arial"/>
              </a:rPr>
              <a:t>điểm: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đơn giản, đầu </a:t>
            </a:r>
            <a:r>
              <a:rPr sz="2400" dirty="0">
                <a:latin typeface="Arial"/>
                <a:cs typeface="Arial"/>
              </a:rPr>
              <a:t>tư </a:t>
            </a:r>
            <a:r>
              <a:rPr sz="2400" spc="-5" dirty="0">
                <a:latin typeface="Arial"/>
                <a:cs typeface="Arial"/>
              </a:rPr>
              <a:t>ban đầu không lớn, hệ  </a:t>
            </a:r>
            <a:r>
              <a:rPr sz="2400" dirty="0">
                <a:latin typeface="Arial"/>
                <a:cs typeface="Arial"/>
              </a:rPr>
              <a:t>thống mềm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dẻo</a:t>
            </a:r>
            <a:endParaRPr sz="2400" dirty="0">
              <a:latin typeface="Arial"/>
              <a:cs typeface="Arial"/>
            </a:endParaRPr>
          </a:p>
          <a:p>
            <a:pPr marL="1270000" marR="303530" lvl="2" indent="-342900">
              <a:lnSpc>
                <a:spcPts val="2300"/>
              </a:lnSpc>
              <a:spcBef>
                <a:spcPts val="509"/>
              </a:spcBef>
              <a:buSzPct val="75000"/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400" spc="-5" dirty="0">
                <a:latin typeface="Arial"/>
                <a:cs typeface="Arial"/>
              </a:rPr>
              <a:t>Nhược điểm: Không đảm bảo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nhất quán cao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toàn bộ  hệ thống, không tránh khỏi sự trùng lặp và dư </a:t>
            </a:r>
            <a:r>
              <a:rPr sz="2400" dirty="0">
                <a:latin typeface="Arial"/>
                <a:cs typeface="Arial"/>
              </a:rPr>
              <a:t>thừa thông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tin</a:t>
            </a:r>
          </a:p>
          <a:p>
            <a:pPr marL="812800" marR="5080" lvl="1" indent="-342900">
              <a:lnSpc>
                <a:spcPts val="2690"/>
              </a:lnSpc>
              <a:spcBef>
                <a:spcPts val="490"/>
              </a:spcBef>
              <a:buSzPct val="64285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2800" spc="-5" dirty="0">
                <a:latin typeface="Arial"/>
                <a:cs typeface="Arial"/>
              </a:rPr>
              <a:t>Toàn </a:t>
            </a:r>
            <a:r>
              <a:rPr sz="2800" dirty="0">
                <a:latin typeface="Arial"/>
                <a:cs typeface="Arial"/>
              </a:rPr>
              <a:t>bộ: </a:t>
            </a:r>
            <a:r>
              <a:rPr sz="2800" spc="-10" dirty="0">
                <a:latin typeface="Arial"/>
                <a:cs typeface="Arial"/>
              </a:rPr>
              <a:t>Tin </a:t>
            </a:r>
            <a:r>
              <a:rPr sz="2800" dirty="0">
                <a:latin typeface="Arial"/>
                <a:cs typeface="Arial"/>
              </a:rPr>
              <a:t>học hóa đồng </a:t>
            </a:r>
            <a:r>
              <a:rPr sz="2800" spc="-5" dirty="0">
                <a:latin typeface="Arial"/>
                <a:cs typeface="Arial"/>
              </a:rPr>
              <a:t>thời tất </a:t>
            </a:r>
            <a:r>
              <a:rPr sz="2800" dirty="0">
                <a:latin typeface="Arial"/>
                <a:cs typeface="Arial"/>
              </a:rPr>
              <a:t>cả các </a:t>
            </a:r>
            <a:r>
              <a:rPr sz="2800" spc="-5" dirty="0">
                <a:latin typeface="Arial"/>
                <a:cs typeface="Arial"/>
              </a:rPr>
              <a:t>chức </a:t>
            </a:r>
            <a:r>
              <a:rPr sz="2800" dirty="0">
                <a:latin typeface="Arial"/>
                <a:cs typeface="Arial"/>
              </a:rPr>
              <a:t>năng quản  </a:t>
            </a:r>
            <a:r>
              <a:rPr sz="2800" spc="-5" dirty="0">
                <a:latin typeface="Arial"/>
                <a:cs typeface="Arial"/>
              </a:rPr>
              <a:t>lý</a:t>
            </a:r>
            <a:endParaRPr sz="2800" dirty="0">
              <a:latin typeface="Arial"/>
              <a:cs typeface="Arial"/>
            </a:endParaRPr>
          </a:p>
          <a:p>
            <a:pPr marL="1270000" marR="704215" lvl="2" indent="-342900">
              <a:lnSpc>
                <a:spcPct val="80000"/>
              </a:lnSpc>
              <a:spcBef>
                <a:spcPts val="530"/>
              </a:spcBef>
              <a:buSzPct val="75000"/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400" dirty="0">
                <a:latin typeface="Arial"/>
                <a:cs typeface="Arial"/>
              </a:rPr>
              <a:t>Ưu </a:t>
            </a:r>
            <a:r>
              <a:rPr sz="2400" spc="-5" dirty="0">
                <a:latin typeface="Arial"/>
                <a:cs typeface="Arial"/>
              </a:rPr>
              <a:t>điểm: Hệ </a:t>
            </a:r>
            <a:r>
              <a:rPr sz="2400" dirty="0">
                <a:latin typeface="Arial"/>
                <a:cs typeface="Arial"/>
              </a:rPr>
              <a:t>thống </a:t>
            </a:r>
            <a:r>
              <a:rPr sz="2400" spc="-5" dirty="0">
                <a:latin typeface="Arial"/>
                <a:cs typeface="Arial"/>
              </a:rPr>
              <a:t>đảm bảo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nhất quán, Tránh được </a:t>
            </a:r>
            <a:r>
              <a:rPr sz="2400" dirty="0">
                <a:latin typeface="Arial"/>
                <a:cs typeface="Arial"/>
              </a:rPr>
              <a:t>sự  </a:t>
            </a:r>
            <a:r>
              <a:rPr sz="2400" spc="-5" dirty="0">
                <a:latin typeface="Arial"/>
                <a:cs typeface="Arial"/>
              </a:rPr>
              <a:t>trùng lặp, dư </a:t>
            </a:r>
            <a:r>
              <a:rPr sz="2400" dirty="0">
                <a:latin typeface="Arial"/>
                <a:cs typeface="Arial"/>
              </a:rPr>
              <a:t>thừa thông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tin</a:t>
            </a:r>
          </a:p>
          <a:p>
            <a:pPr marL="1270000" marR="337820" lvl="2" indent="-342900">
              <a:lnSpc>
                <a:spcPct val="80000"/>
              </a:lnSpc>
              <a:spcBef>
                <a:spcPts val="505"/>
              </a:spcBef>
              <a:buSzPct val="75000"/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400" spc="-5" dirty="0">
                <a:latin typeface="Arial"/>
                <a:cs typeface="Arial"/>
              </a:rPr>
              <a:t>Nhược điểm: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lâu, đầu </a:t>
            </a:r>
            <a:r>
              <a:rPr sz="2400" dirty="0">
                <a:latin typeface="Arial"/>
                <a:cs typeface="Arial"/>
              </a:rPr>
              <a:t>tư </a:t>
            </a:r>
            <a:r>
              <a:rPr sz="2400" spc="-5" dirty="0">
                <a:latin typeface="Arial"/>
                <a:cs typeface="Arial"/>
              </a:rPr>
              <a:t>ban đầu khá lớn, Hệ </a:t>
            </a:r>
            <a:r>
              <a:rPr sz="2400" dirty="0">
                <a:latin typeface="Arial"/>
                <a:cs typeface="Arial"/>
              </a:rPr>
              <a:t>thống  thiếu tính mềm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dẻo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1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193654"/>
            <a:ext cx="8079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 Xây </a:t>
            </a:r>
            <a:r>
              <a:rPr spc="-5" dirty="0"/>
              <a:t>dựng hệ thống </a:t>
            </a:r>
            <a:r>
              <a:rPr dirty="0"/>
              <a:t>thông</a:t>
            </a:r>
            <a:r>
              <a:rPr spc="-2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188" y="1033123"/>
            <a:ext cx="8975725" cy="35077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001394" lvl="2" indent="-989330">
              <a:lnSpc>
                <a:spcPct val="100000"/>
              </a:lnSpc>
              <a:spcBef>
                <a:spcPts val="1105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Phát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triển biểu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đồ luồng 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 DFD</a:t>
            </a:r>
            <a:endParaRPr sz="2600">
              <a:latin typeface="Arial"/>
              <a:cs typeface="Arial"/>
            </a:endParaRPr>
          </a:p>
          <a:p>
            <a:pPr marL="826135" marR="5080" indent="-457200">
              <a:lnSpc>
                <a:spcPts val="2680"/>
              </a:lnSpc>
              <a:spcBef>
                <a:spcPts val="950"/>
              </a:spcBef>
              <a:buChar char="•"/>
              <a:tabLst>
                <a:tab pos="826135" algn="l"/>
                <a:tab pos="826769" algn="l"/>
              </a:tabLst>
            </a:pPr>
            <a:r>
              <a:rPr sz="2400" spc="-5" dirty="0">
                <a:latin typeface="Arial"/>
                <a:cs typeface="Arial"/>
              </a:rPr>
              <a:t>Cho phép nhìn nhận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quá trình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nghiệp </a:t>
            </a:r>
            <a:r>
              <a:rPr sz="2400" dirty="0">
                <a:latin typeface="Arial"/>
                <a:cs typeface="Arial"/>
              </a:rPr>
              <a:t>vụ từ mức  </a:t>
            </a:r>
            <a:r>
              <a:rPr sz="2400" spc="-5" dirty="0">
                <a:latin typeface="Arial"/>
                <a:cs typeface="Arial"/>
              </a:rPr>
              <a:t>gộp </a:t>
            </a:r>
            <a:r>
              <a:rPr sz="2400" dirty="0">
                <a:latin typeface="Arial"/>
                <a:cs typeface="Arial"/>
              </a:rPr>
              <a:t>(tổng </a:t>
            </a:r>
            <a:r>
              <a:rPr sz="2400" spc="-5" dirty="0">
                <a:latin typeface="Arial"/>
                <a:cs typeface="Arial"/>
              </a:rPr>
              <a:t>quát) </a:t>
            </a:r>
            <a:r>
              <a:rPr sz="2400" dirty="0">
                <a:latin typeface="Arial"/>
                <a:cs typeface="Arial"/>
              </a:rPr>
              <a:t>tới mức </a:t>
            </a:r>
            <a:r>
              <a:rPr sz="2400" spc="-5" dirty="0">
                <a:latin typeface="Arial"/>
                <a:cs typeface="Arial"/>
              </a:rPr>
              <a:t>chi </a:t>
            </a:r>
            <a:r>
              <a:rPr sz="2400" dirty="0">
                <a:latin typeface="Arial"/>
                <a:cs typeface="Arial"/>
              </a:rPr>
              <a:t>tiết</a:t>
            </a:r>
            <a:endParaRPr sz="2400">
              <a:latin typeface="Arial"/>
              <a:cs typeface="Arial"/>
            </a:endParaRPr>
          </a:p>
          <a:p>
            <a:pPr marL="1112520" lvl="1" indent="-287020">
              <a:lnSpc>
                <a:spcPct val="100000"/>
              </a:lnSpc>
              <a:spcBef>
                <a:spcPts val="1235"/>
              </a:spcBef>
              <a:buChar char="•"/>
              <a:tabLst>
                <a:tab pos="1112520" algn="l"/>
                <a:tab pos="1113155" algn="l"/>
              </a:tabLst>
            </a:pPr>
            <a:r>
              <a:rPr sz="1600" spc="-5" dirty="0">
                <a:latin typeface="Arial"/>
                <a:cs typeface="Arial"/>
              </a:rPr>
              <a:t>Biểu đồ ngữ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cảnh</a:t>
            </a:r>
            <a:endParaRPr sz="1600">
              <a:latin typeface="Arial"/>
              <a:cs typeface="Arial"/>
            </a:endParaRPr>
          </a:p>
          <a:p>
            <a:pPr marL="1112520" lvl="1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1112520" algn="l"/>
                <a:tab pos="1113155" algn="l"/>
              </a:tabLst>
            </a:pPr>
            <a:r>
              <a:rPr sz="1600" spc="-5" dirty="0">
                <a:latin typeface="Arial"/>
                <a:cs typeface="Arial"/>
              </a:rPr>
              <a:t>Biểu đồ luồng dữ liệu mức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đỉnh</a:t>
            </a:r>
            <a:endParaRPr sz="1600">
              <a:latin typeface="Arial"/>
              <a:cs typeface="Arial"/>
            </a:endParaRPr>
          </a:p>
          <a:p>
            <a:pPr marL="1112520" lvl="1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1112520" algn="l"/>
                <a:tab pos="1113155" algn="l"/>
              </a:tabLst>
            </a:pPr>
            <a:r>
              <a:rPr sz="1600" spc="-5" dirty="0">
                <a:latin typeface="Arial"/>
                <a:cs typeface="Arial"/>
              </a:rPr>
              <a:t>Biểu đồ luồng dữ liệu mức </a:t>
            </a:r>
            <a:r>
              <a:rPr sz="1600" spc="-10" dirty="0">
                <a:latin typeface="Arial"/>
                <a:cs typeface="Arial"/>
              </a:rPr>
              <a:t>dưới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đỉnh</a:t>
            </a:r>
            <a:endParaRPr sz="1600">
              <a:latin typeface="Arial"/>
              <a:cs typeface="Arial"/>
            </a:endParaRPr>
          </a:p>
          <a:p>
            <a:pPr marL="711835" indent="-343535">
              <a:lnSpc>
                <a:spcPct val="100000"/>
              </a:lnSpc>
              <a:spcBef>
                <a:spcPts val="880"/>
              </a:spcBef>
              <a:buChar char="•"/>
              <a:tabLst>
                <a:tab pos="711835" algn="l"/>
                <a:tab pos="712470" algn="l"/>
              </a:tabLst>
            </a:pPr>
            <a:r>
              <a:rPr sz="2400" spc="-5" dirty="0">
                <a:latin typeface="Arial"/>
                <a:cs typeface="Arial"/>
              </a:rPr>
              <a:t>Phân rã </a:t>
            </a:r>
            <a:r>
              <a:rPr sz="2400" dirty="0">
                <a:latin typeface="Arial"/>
                <a:cs typeface="Arial"/>
              </a:rPr>
              <a:t>một chức </a:t>
            </a:r>
            <a:r>
              <a:rPr sz="2400" spc="-5" dirty="0">
                <a:latin typeface="Arial"/>
                <a:cs typeface="Arial"/>
              </a:rPr>
              <a:t>năng thành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DFD </a:t>
            </a:r>
            <a:r>
              <a:rPr sz="2400" dirty="0">
                <a:latin typeface="Arial"/>
                <a:cs typeface="Arial"/>
              </a:rPr>
              <a:t>mới </a:t>
            </a:r>
            <a:r>
              <a:rPr sz="2400" spc="-5" dirty="0">
                <a:latin typeface="Arial"/>
                <a:cs typeface="Arial"/>
              </a:rPr>
              <a:t>(nếu có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thể)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5244"/>
            <a:ext cx="83808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/>
          <p:nvPr/>
        </p:nvSpPr>
        <p:spPr>
          <a:xfrm>
            <a:off x="6248399" y="3255267"/>
            <a:ext cx="4184641" cy="2535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4683" y="922891"/>
            <a:ext cx="6564630" cy="46126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002030" lvl="2" indent="-989330">
              <a:lnSpc>
                <a:spcPct val="100000"/>
              </a:lnSpc>
              <a:spcBef>
                <a:spcPts val="111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công cụ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trong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xây dựng</a:t>
            </a:r>
            <a:r>
              <a:rPr sz="2800" spc="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3410" lvl="3" indent="-257810">
              <a:lnSpc>
                <a:spcPct val="100000"/>
              </a:lnSpc>
              <a:spcBef>
                <a:spcPts val="950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luồng 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750570">
              <a:lnSpc>
                <a:spcPct val="100000"/>
              </a:lnSpc>
              <a:spcBef>
                <a:spcPts val="670"/>
              </a:spcBef>
            </a:pPr>
            <a:r>
              <a:rPr sz="3200" dirty="0">
                <a:solidFill>
                  <a:srgbClr val="339933"/>
                </a:solidFill>
                <a:latin typeface="Arial"/>
                <a:cs typeface="Arial"/>
              </a:rPr>
              <a:t>DFD mức </a:t>
            </a:r>
            <a:r>
              <a:rPr sz="3200" spc="-5" dirty="0">
                <a:solidFill>
                  <a:srgbClr val="339933"/>
                </a:solidFill>
                <a:latin typeface="Arial"/>
                <a:cs typeface="Arial"/>
              </a:rPr>
              <a:t>ngữ cảnh/khung</a:t>
            </a:r>
            <a:r>
              <a:rPr sz="3200" spc="-10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9933"/>
                </a:solidFill>
                <a:latin typeface="Arial"/>
                <a:cs typeface="Arial"/>
              </a:rPr>
              <a:t>cảnh</a:t>
            </a:r>
            <a:endParaRPr sz="3200">
              <a:latin typeface="Arial"/>
              <a:cs typeface="Arial"/>
            </a:endParaRPr>
          </a:p>
          <a:p>
            <a:pPr marL="1131570" marR="2342515" lvl="4" indent="-457200" algn="just">
              <a:lnSpc>
                <a:spcPts val="2680"/>
              </a:lnSpc>
              <a:spcBef>
                <a:spcPts val="625"/>
              </a:spcBef>
              <a:buChar char="•"/>
              <a:tabLst>
                <a:tab pos="1131570" algn="l"/>
              </a:tabLst>
            </a:pPr>
            <a:r>
              <a:rPr sz="2400" spc="-5" dirty="0">
                <a:latin typeface="Arial"/>
                <a:cs typeface="Arial"/>
              </a:rPr>
              <a:t>Là mô hình hệ </a:t>
            </a:r>
            <a:r>
              <a:rPr sz="2400" dirty="0">
                <a:latin typeface="Arial"/>
                <a:cs typeface="Arial"/>
              </a:rPr>
              <a:t>thống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ở  mức tổng </a:t>
            </a:r>
            <a:r>
              <a:rPr sz="2400" spc="-5" dirty="0">
                <a:latin typeface="Arial"/>
                <a:cs typeface="Arial"/>
              </a:rPr>
              <a:t>quát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marL="1474470" lvl="5" indent="-342900" algn="just">
              <a:lnSpc>
                <a:spcPts val="2550"/>
              </a:lnSpc>
              <a:spcBef>
                <a:spcPts val="1160"/>
              </a:spcBef>
              <a:buChar char="•"/>
              <a:tabLst>
                <a:tab pos="1474470" algn="l"/>
              </a:tabLst>
            </a:pPr>
            <a:r>
              <a:rPr sz="2200" spc="-10" dirty="0">
                <a:latin typeface="Arial"/>
                <a:cs typeface="Arial"/>
              </a:rPr>
              <a:t>Cả </a:t>
            </a:r>
            <a:r>
              <a:rPr sz="2200" spc="-5" dirty="0">
                <a:latin typeface="Arial"/>
                <a:cs typeface="Arial"/>
              </a:rPr>
              <a:t>hệ </a:t>
            </a:r>
            <a:r>
              <a:rPr sz="2200" dirty="0">
                <a:latin typeface="Arial"/>
                <a:cs typeface="Arial"/>
              </a:rPr>
              <a:t>thống </a:t>
            </a:r>
            <a:r>
              <a:rPr sz="2200" spc="-5" dirty="0">
                <a:latin typeface="Arial"/>
                <a:cs typeface="Arial"/>
              </a:rPr>
              <a:t>như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3300"/>
                </a:solidFill>
                <a:latin typeface="Arial"/>
                <a:cs typeface="Arial"/>
              </a:rPr>
              <a:t>một</a:t>
            </a:r>
            <a:endParaRPr sz="2200">
              <a:latin typeface="Arial"/>
              <a:cs typeface="Arial"/>
            </a:endParaRPr>
          </a:p>
          <a:p>
            <a:pPr marL="1474470" algn="just">
              <a:lnSpc>
                <a:spcPts val="2550"/>
              </a:lnSpc>
            </a:pP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chức năng duy</a:t>
            </a:r>
            <a:r>
              <a:rPr sz="2200" b="1" spc="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nhất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474470" marR="1767839" lvl="5" indent="-342900" algn="just">
              <a:lnSpc>
                <a:spcPct val="93000"/>
              </a:lnSpc>
              <a:spcBef>
                <a:spcPts val="1100"/>
              </a:spcBef>
              <a:buChar char="•"/>
              <a:tabLst>
                <a:tab pos="1474470" algn="l"/>
              </a:tabLst>
            </a:pPr>
            <a:r>
              <a:rPr sz="2200" spc="-5" dirty="0">
                <a:latin typeface="Arial"/>
                <a:cs typeface="Arial"/>
              </a:rPr>
              <a:t>Các </a:t>
            </a: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tác </a:t>
            </a:r>
            <a:r>
              <a:rPr sz="2200" b="1" dirty="0">
                <a:solidFill>
                  <a:srgbClr val="FF3300"/>
                </a:solidFill>
                <a:latin typeface="Arial"/>
                <a:cs typeface="Arial"/>
              </a:rPr>
              <a:t>nhân ngoài </a:t>
            </a:r>
            <a:r>
              <a:rPr sz="2200" spc="-15" dirty="0">
                <a:latin typeface="Arial"/>
                <a:cs typeface="Arial"/>
              </a:rPr>
              <a:t>và  </a:t>
            </a:r>
            <a:r>
              <a:rPr sz="2200" spc="-5" dirty="0">
                <a:latin typeface="Arial"/>
                <a:cs typeface="Arial"/>
              </a:rPr>
              <a:t>các </a:t>
            </a:r>
            <a:r>
              <a:rPr sz="2200" b="1" dirty="0">
                <a:solidFill>
                  <a:srgbClr val="FF3300"/>
                </a:solidFill>
                <a:latin typeface="Arial"/>
                <a:cs typeface="Arial"/>
              </a:rPr>
              <a:t>luồng </a:t>
            </a: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dữ liệu </a:t>
            </a:r>
            <a:r>
              <a:rPr sz="2200" spc="-5" dirty="0">
                <a:latin typeface="Arial"/>
                <a:cs typeface="Arial"/>
              </a:rPr>
              <a:t>vào ra  từ tác </a:t>
            </a:r>
            <a:r>
              <a:rPr sz="2200" dirty="0">
                <a:latin typeface="Arial"/>
                <a:cs typeface="Arial"/>
              </a:rPr>
              <a:t>nhân </a:t>
            </a:r>
            <a:r>
              <a:rPr sz="2200" spc="-5" dirty="0">
                <a:latin typeface="Arial"/>
                <a:cs typeface="Arial"/>
              </a:rPr>
              <a:t>ngoài đến hệ  thống được xác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định.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8274"/>
            <a:ext cx="891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/>
          <p:nvPr/>
        </p:nvSpPr>
        <p:spPr>
          <a:xfrm>
            <a:off x="6966203" y="2667016"/>
            <a:ext cx="4606858" cy="3117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1188" y="912791"/>
            <a:ext cx="6494780" cy="55486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1394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-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solidFill>
                  <a:srgbClr val="339933"/>
                </a:solidFill>
                <a:latin typeface="Arial"/>
                <a:cs typeface="Arial"/>
              </a:rPr>
              <a:t>DFD mức</a:t>
            </a:r>
            <a:r>
              <a:rPr sz="2800" spc="2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9933"/>
                </a:solidFill>
                <a:latin typeface="Arial"/>
                <a:cs typeface="Arial"/>
              </a:rPr>
              <a:t>đỉnh</a:t>
            </a:r>
            <a:endParaRPr sz="2800">
              <a:latin typeface="Arial"/>
              <a:cs typeface="Arial"/>
            </a:endParaRPr>
          </a:p>
          <a:p>
            <a:pPr marL="1054735" marR="1010285" lvl="4" indent="-457200">
              <a:lnSpc>
                <a:spcPct val="110000"/>
              </a:lnSpc>
              <a:spcBef>
                <a:spcPts val="570"/>
              </a:spcBef>
              <a:buChar char="•"/>
              <a:tabLst>
                <a:tab pos="1054735" algn="l"/>
                <a:tab pos="1055370" algn="l"/>
              </a:tabLst>
            </a:pPr>
            <a:r>
              <a:rPr sz="2600" dirty="0">
                <a:latin typeface="Arial"/>
                <a:cs typeface="Arial"/>
              </a:rPr>
              <a:t>DFD </a:t>
            </a:r>
            <a:r>
              <a:rPr sz="2600" spc="-5" dirty="0">
                <a:latin typeface="Arial"/>
                <a:cs typeface="Arial"/>
              </a:rPr>
              <a:t>mức đỉnh được </a:t>
            </a:r>
            <a:r>
              <a:rPr sz="2600" dirty="0">
                <a:latin typeface="Arial"/>
                <a:cs typeface="Arial"/>
              </a:rPr>
              <a:t>phân </a:t>
            </a:r>
            <a:r>
              <a:rPr sz="2600" spc="-5" dirty="0">
                <a:latin typeface="Arial"/>
                <a:cs typeface="Arial"/>
              </a:rPr>
              <a:t>rã  từ </a:t>
            </a:r>
            <a:r>
              <a:rPr sz="2600" dirty="0">
                <a:latin typeface="Arial"/>
                <a:cs typeface="Arial"/>
              </a:rPr>
              <a:t>DFD mức ngữ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cảnh</a:t>
            </a:r>
            <a:endParaRPr sz="2600">
              <a:latin typeface="Arial"/>
              <a:cs typeface="Arial"/>
            </a:endParaRPr>
          </a:p>
          <a:p>
            <a:pPr marL="1054735" lvl="4" indent="-457834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Char char="•"/>
              <a:tabLst>
                <a:tab pos="1054735" algn="l"/>
                <a:tab pos="105537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Nguyên tắc phân</a:t>
            </a:r>
            <a:r>
              <a:rPr sz="26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rã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397635" marR="1012825" lvl="5" indent="-342900">
              <a:lnSpc>
                <a:spcPct val="110000"/>
              </a:lnSpc>
              <a:spcBef>
                <a:spcPts val="55"/>
              </a:spcBef>
              <a:buChar char="•"/>
              <a:tabLst>
                <a:tab pos="1397635" algn="l"/>
                <a:tab pos="1398270" algn="l"/>
                <a:tab pos="2167255" algn="l"/>
                <a:tab pos="2707005" algn="l"/>
                <a:tab pos="3479800" algn="l"/>
                <a:tab pos="4250690" algn="l"/>
                <a:tab pos="4851400" algn="l"/>
              </a:tabLst>
            </a:pPr>
            <a:r>
              <a:rPr sz="2200" spc="-5" dirty="0">
                <a:latin typeface="Arial"/>
                <a:cs typeface="Arial"/>
              </a:rPr>
              <a:t>Thay	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ế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ức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năng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bằng  các chức năng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</a:t>
            </a:r>
            <a:endParaRPr sz="2200">
              <a:latin typeface="Arial"/>
              <a:cs typeface="Arial"/>
            </a:endParaRPr>
          </a:p>
          <a:p>
            <a:pPr marL="1397635" lvl="5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1397635" algn="l"/>
                <a:tab pos="1398270" algn="l"/>
              </a:tabLst>
            </a:pPr>
            <a:r>
              <a:rPr sz="2200" spc="-5" dirty="0">
                <a:latin typeface="Arial"/>
                <a:cs typeface="Arial"/>
              </a:rPr>
              <a:t>Bảo toàn luồng dữ liệu, các</a:t>
            </a:r>
            <a:r>
              <a:rPr sz="2200" spc="5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tác</a:t>
            </a:r>
            <a:endParaRPr sz="2200">
              <a:latin typeface="Arial"/>
              <a:cs typeface="Arial"/>
            </a:endParaRPr>
          </a:p>
          <a:p>
            <a:pPr marL="139763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Arial"/>
                <a:cs typeface="Arial"/>
              </a:rPr>
              <a:t>nhân ngoài</a:t>
            </a:r>
            <a:endParaRPr sz="2200">
              <a:latin typeface="Arial"/>
              <a:cs typeface="Arial"/>
            </a:endParaRPr>
          </a:p>
          <a:p>
            <a:pPr marL="1397635" marR="1010285" lvl="5" indent="-342900" algn="just">
              <a:lnSpc>
                <a:spcPct val="110000"/>
              </a:lnSpc>
              <a:buChar char="•"/>
              <a:tabLst>
                <a:tab pos="1398270" algn="l"/>
              </a:tabLst>
            </a:pPr>
            <a:r>
              <a:rPr sz="2200" spc="-1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thể xuất hiện thêm các kho  dữ, luồng dữ liệu nội tại nếu cần  thiết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684" y="269473"/>
            <a:ext cx="86676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 Xây </a:t>
            </a:r>
            <a:r>
              <a:rPr spc="-5" dirty="0"/>
              <a:t>dựng hệ thống </a:t>
            </a:r>
            <a:r>
              <a:rPr dirty="0"/>
              <a:t>thông</a:t>
            </a:r>
            <a:r>
              <a:rPr spc="-2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684" y="969179"/>
            <a:ext cx="7008495" cy="52381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01394" lvl="2" indent="-989330">
              <a:lnSpc>
                <a:spcPct val="100000"/>
              </a:lnSpc>
              <a:spcBef>
                <a:spcPts val="110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2775" lvl="3" indent="-258445">
              <a:lnSpc>
                <a:spcPct val="100000"/>
              </a:lnSpc>
              <a:spcBef>
                <a:spcPts val="944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Biểu 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204"/>
              </a:spcBef>
            </a:pPr>
            <a:r>
              <a:rPr sz="2800" spc="-5" dirty="0">
                <a:solidFill>
                  <a:srgbClr val="339933"/>
                </a:solidFill>
                <a:latin typeface="Arial"/>
                <a:cs typeface="Arial"/>
              </a:rPr>
              <a:t>DFD mức dưới</a:t>
            </a:r>
            <a:r>
              <a:rPr sz="2800" spc="3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9933"/>
                </a:solidFill>
                <a:latin typeface="Arial"/>
                <a:cs typeface="Arial"/>
              </a:rPr>
              <a:t>đỉnh</a:t>
            </a:r>
            <a:endParaRPr sz="2800">
              <a:latin typeface="Arial"/>
              <a:cs typeface="Arial"/>
            </a:endParaRPr>
          </a:p>
          <a:p>
            <a:pPr marL="762635" lvl="4" indent="-343535">
              <a:lnSpc>
                <a:spcPct val="100000"/>
              </a:lnSpc>
              <a:spcBef>
                <a:spcPts val="245"/>
              </a:spcBef>
              <a:buChar char="•"/>
              <a:tabLst>
                <a:tab pos="762635" algn="l"/>
                <a:tab pos="763270" algn="l"/>
              </a:tabLst>
            </a:pPr>
            <a:r>
              <a:rPr sz="2000" dirty="0">
                <a:latin typeface="Arial"/>
                <a:cs typeface="Arial"/>
              </a:rPr>
              <a:t>Phân rã </a:t>
            </a:r>
            <a:r>
              <a:rPr sz="2000" spc="-5" dirty="0">
                <a:latin typeface="Arial"/>
                <a:cs typeface="Arial"/>
              </a:rPr>
              <a:t>từ </a:t>
            </a:r>
            <a:r>
              <a:rPr sz="2000" dirty="0">
                <a:latin typeface="Arial"/>
                <a:cs typeface="Arial"/>
              </a:rPr>
              <a:t>DFD mức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đỉnh</a:t>
            </a:r>
            <a:endParaRPr sz="2000">
              <a:latin typeface="Arial"/>
              <a:cs typeface="Arial"/>
            </a:endParaRPr>
          </a:p>
          <a:p>
            <a:pPr marL="762635" lvl="4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762635" algn="l"/>
                <a:tab pos="763270" algn="l"/>
              </a:tabLst>
            </a:pPr>
            <a:r>
              <a:rPr sz="2000" dirty="0">
                <a:latin typeface="Arial"/>
                <a:cs typeface="Arial"/>
              </a:rPr>
              <a:t>Các thành phần của </a:t>
            </a:r>
            <a:r>
              <a:rPr sz="2000" spc="-5" dirty="0">
                <a:latin typeface="Arial"/>
                <a:cs typeface="Arial"/>
              </a:rPr>
              <a:t>biểu </a:t>
            </a:r>
            <a:r>
              <a:rPr sz="2000" dirty="0">
                <a:latin typeface="Arial"/>
                <a:cs typeface="Arial"/>
              </a:rPr>
              <a:t>đồ được phát triển như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sau:</a:t>
            </a:r>
            <a:endParaRPr sz="2000">
              <a:latin typeface="Arial"/>
              <a:cs typeface="Arial"/>
            </a:endParaRPr>
          </a:p>
          <a:p>
            <a:pPr marL="1219835" marR="5080" lvl="5" indent="-342900">
              <a:lnSpc>
                <a:spcPct val="100000"/>
              </a:lnSpc>
              <a:spcBef>
                <a:spcPts val="605"/>
              </a:spcBef>
              <a:buClr>
                <a:srgbClr val="000000"/>
              </a:buClr>
              <a:buChar char="•"/>
              <a:tabLst>
                <a:tab pos="1219835" algn="l"/>
                <a:tab pos="1220470" algn="l"/>
                <a:tab pos="1982470" algn="l"/>
                <a:tab pos="2756535" algn="l"/>
                <a:tab pos="3460750" algn="l"/>
                <a:tab pos="3826510" algn="l"/>
                <a:tab pos="4530725" algn="l"/>
                <a:tab pos="5234940" algn="l"/>
                <a:tab pos="5783580" algn="l"/>
                <a:tab pos="6359525" algn="l"/>
              </a:tabLst>
            </a:pP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hứ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c	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nă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:	phân	rã	ch</a:t>
            </a:r>
            <a:r>
              <a:rPr sz="2000" spc="-15" dirty="0">
                <a:latin typeface="Arial"/>
                <a:cs typeface="Arial"/>
              </a:rPr>
              <a:t>ứ</a:t>
            </a:r>
            <a:r>
              <a:rPr sz="2000" dirty="0">
                <a:latin typeface="Arial"/>
                <a:cs typeface="Arial"/>
              </a:rPr>
              <a:t>c	</a:t>
            </a:r>
            <a:r>
              <a:rPr sz="2000" spc="-5" dirty="0">
                <a:latin typeface="Arial"/>
                <a:cs typeface="Arial"/>
              </a:rPr>
              <a:t>nă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	cấp	tr</a:t>
            </a:r>
            <a:r>
              <a:rPr sz="2000" spc="-10" dirty="0">
                <a:latin typeface="Arial"/>
                <a:cs typeface="Arial"/>
              </a:rPr>
              <a:t>ê</a:t>
            </a:r>
            <a:r>
              <a:rPr sz="2000" dirty="0">
                <a:latin typeface="Arial"/>
                <a:cs typeface="Arial"/>
              </a:rPr>
              <a:t>n	thà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h  chức năng cấp dưới thấp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hơn</a:t>
            </a:r>
            <a:endParaRPr sz="2000">
              <a:latin typeface="Arial"/>
              <a:cs typeface="Arial"/>
            </a:endParaRPr>
          </a:p>
          <a:p>
            <a:pPr marL="1219835" lvl="5" indent="-34353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1219835" algn="l"/>
                <a:tab pos="122047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Luồng dữ</a:t>
            </a:r>
            <a:r>
              <a:rPr sz="20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677670" lvl="6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1677670" algn="l"/>
                <a:tab pos="1678305" algn="l"/>
              </a:tabLst>
            </a:pPr>
            <a:r>
              <a:rPr sz="2000" dirty="0">
                <a:latin typeface="Arial"/>
                <a:cs typeface="Arial"/>
              </a:rPr>
              <a:t>Bảo toàn các </a:t>
            </a:r>
            <a:r>
              <a:rPr sz="2000" spc="-5" dirty="0">
                <a:latin typeface="Arial"/>
                <a:cs typeface="Arial"/>
              </a:rPr>
              <a:t>luồng </a:t>
            </a:r>
            <a:r>
              <a:rPr sz="2000" dirty="0">
                <a:latin typeface="Arial"/>
                <a:cs typeface="Arial"/>
              </a:rPr>
              <a:t>dữ </a:t>
            </a:r>
            <a:r>
              <a:rPr sz="2000" spc="-5" dirty="0">
                <a:latin typeface="Arial"/>
                <a:cs typeface="Arial"/>
              </a:rPr>
              <a:t>liệu vào/ra </a:t>
            </a:r>
            <a:r>
              <a:rPr sz="2000" dirty="0">
                <a:latin typeface="Arial"/>
                <a:cs typeface="Arial"/>
              </a:rPr>
              <a:t>ở mức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đỉnh</a:t>
            </a:r>
            <a:endParaRPr sz="2000">
              <a:latin typeface="Arial"/>
              <a:cs typeface="Arial"/>
            </a:endParaRPr>
          </a:p>
          <a:p>
            <a:pPr marL="1677670" lvl="6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1677670" algn="l"/>
                <a:tab pos="1678305" algn="l"/>
              </a:tabLst>
            </a:pPr>
            <a:r>
              <a:rPr sz="2000" dirty="0">
                <a:latin typeface="Arial"/>
                <a:cs typeface="Arial"/>
              </a:rPr>
              <a:t>Thêm </a:t>
            </a:r>
            <a:r>
              <a:rPr sz="2000" spc="-5" dirty="0">
                <a:latin typeface="Arial"/>
                <a:cs typeface="Arial"/>
              </a:rPr>
              <a:t>luồng </a:t>
            </a:r>
            <a:r>
              <a:rPr sz="2000" dirty="0">
                <a:latin typeface="Arial"/>
                <a:cs typeface="Arial"/>
              </a:rPr>
              <a:t>nội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bộ</a:t>
            </a:r>
            <a:endParaRPr sz="2000">
              <a:latin typeface="Arial"/>
              <a:cs typeface="Arial"/>
            </a:endParaRPr>
          </a:p>
          <a:p>
            <a:pPr marL="1219835" lvl="5" indent="-34353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1219835" algn="l"/>
                <a:tab pos="122047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Kho dữ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dần dần xuất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theo nhu cầu nội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bộ</a:t>
            </a:r>
            <a:endParaRPr sz="2000">
              <a:latin typeface="Arial"/>
              <a:cs typeface="Arial"/>
            </a:endParaRPr>
          </a:p>
          <a:p>
            <a:pPr marL="1219835" lvl="5" indent="-34353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1219835" algn="l"/>
                <a:tab pos="122047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Tác nhân ngoài</a:t>
            </a:r>
            <a:r>
              <a:rPr sz="2000" dirty="0">
                <a:latin typeface="Arial"/>
                <a:cs typeface="Arial"/>
              </a:rPr>
              <a:t>: Không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thêm</a:t>
            </a:r>
            <a:endParaRPr sz="2000">
              <a:latin typeface="Arial"/>
              <a:cs typeface="Arial"/>
            </a:endParaRPr>
          </a:p>
          <a:p>
            <a:pPr marL="1219835" lvl="5" indent="-34353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1219835" algn="l"/>
                <a:tab pos="122047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Tác nhân trong: </a:t>
            </a:r>
            <a:r>
              <a:rPr sz="2000" dirty="0">
                <a:latin typeface="Arial"/>
                <a:cs typeface="Arial"/>
              </a:rPr>
              <a:t>có thể xuất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7576" y="2514600"/>
            <a:ext cx="4151376" cy="3750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1" y="103089"/>
            <a:ext cx="80030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8483" y="1161259"/>
            <a:ext cx="10405745" cy="338645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02030" lvl="2" indent="-989330">
              <a:lnSpc>
                <a:spcPct val="100000"/>
              </a:lnSpc>
              <a:spcBef>
                <a:spcPts val="740"/>
              </a:spcBef>
              <a:buAutoNum type="arabicPeriod" startAt="3"/>
              <a:tabLst>
                <a:tab pos="100203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công cụ trong 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613410" lvl="3" indent="-257810">
              <a:lnSpc>
                <a:spcPct val="100000"/>
              </a:lnSpc>
              <a:spcBef>
                <a:spcPts val="610"/>
              </a:spcBef>
              <a:buSzPct val="69230"/>
              <a:buFont typeface="Wingdings"/>
              <a:buChar char=""/>
              <a:tabLst>
                <a:tab pos="613410" algn="l"/>
              </a:tabLst>
            </a:pP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Điều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kiện dừng phân rã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biểu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đồ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luồng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r>
              <a:rPr sz="26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001F5F"/>
                </a:solidFill>
                <a:latin typeface="Arial"/>
                <a:cs typeface="Arial"/>
              </a:rPr>
              <a:t>DFD</a:t>
            </a:r>
            <a:endParaRPr sz="2600">
              <a:latin typeface="Arial"/>
              <a:cs typeface="Arial"/>
            </a:endParaRPr>
          </a:p>
          <a:p>
            <a:pPr marL="671195" indent="-287655">
              <a:lnSpc>
                <a:spcPct val="100000"/>
              </a:lnSpc>
              <a:spcBef>
                <a:spcPts val="1090"/>
              </a:spcBef>
              <a:buChar char="•"/>
              <a:tabLst>
                <a:tab pos="671195" algn="l"/>
                <a:tab pos="67183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Khi một chức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năng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là một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quyết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định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hay một tính toán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đơn</a:t>
            </a:r>
            <a:r>
              <a:rPr sz="2200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giản</a:t>
            </a:r>
            <a:endParaRPr sz="2200">
              <a:latin typeface="Arial"/>
              <a:cs typeface="Arial"/>
            </a:endParaRPr>
          </a:p>
          <a:p>
            <a:pPr marL="671195" indent="-287655">
              <a:lnSpc>
                <a:spcPct val="100000"/>
              </a:lnSpc>
              <a:spcBef>
                <a:spcPts val="600"/>
              </a:spcBef>
              <a:buChar char="•"/>
              <a:tabLst>
                <a:tab pos="671195" algn="l"/>
                <a:tab pos="67183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Khi người dùng nhận ra được mọi công việc hoặc nhà phân tích đã lập</a:t>
            </a:r>
            <a:r>
              <a:rPr sz="2200" spc="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được</a:t>
            </a:r>
            <a:endParaRPr sz="2200">
              <a:latin typeface="Arial"/>
              <a:cs typeface="Arial"/>
            </a:endParaRPr>
          </a:p>
          <a:p>
            <a:pPr marL="671195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tài liệu chi tiết để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thực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hiện các nhiệm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vụ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phát triển hệ thống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một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cách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tuần</a:t>
            </a:r>
            <a:r>
              <a:rPr sz="220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tự.</a:t>
            </a:r>
            <a:endParaRPr sz="2200">
              <a:latin typeface="Arial"/>
              <a:cs typeface="Arial"/>
            </a:endParaRPr>
          </a:p>
          <a:p>
            <a:pPr marL="671195" indent="-287655">
              <a:lnSpc>
                <a:spcPct val="100000"/>
              </a:lnSpc>
              <a:spcBef>
                <a:spcPts val="605"/>
              </a:spcBef>
              <a:buChar char="•"/>
              <a:tabLst>
                <a:tab pos="671195" algn="l"/>
                <a:tab pos="67183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Khi mỗi luồng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dữ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liệu không cần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chia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nhỏ</a:t>
            </a:r>
            <a:r>
              <a:rPr sz="22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hơn</a:t>
            </a:r>
            <a:endParaRPr sz="2200">
              <a:latin typeface="Arial"/>
              <a:cs typeface="Arial"/>
            </a:endParaRPr>
          </a:p>
          <a:p>
            <a:pPr marL="671195" marR="474980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671195" algn="l"/>
                <a:tab pos="671830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Khi đã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chỉ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ra được mỗi nhiệm vụ/nghiệp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vụ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hoặc một giao dịch là một tiến  trình tách biệt hay thông tin hiển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thị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báo cáo là những luồng dữ liệu</a:t>
            </a:r>
            <a:r>
              <a:rPr sz="2200" spc="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đơn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453" y="29029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56701"/>
            <a:ext cx="7584440" cy="41579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62280" indent="-365125">
              <a:lnSpc>
                <a:spcPct val="100000"/>
              </a:lnSpc>
              <a:spcBef>
                <a:spcPts val="750"/>
              </a:spcBef>
              <a:buSzPct val="60000"/>
              <a:buFont typeface="Wingdings"/>
              <a:buChar char=""/>
              <a:tabLst>
                <a:tab pos="462280" algn="l"/>
                <a:tab pos="462915" algn="l"/>
              </a:tabLst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3.2.1.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Quản lý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 án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5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>
              <a:latin typeface="Arial"/>
              <a:cs typeface="Arial"/>
            </a:endParaRPr>
          </a:p>
          <a:p>
            <a:pPr marL="462280" indent="-365125">
              <a:lnSpc>
                <a:spcPct val="100000"/>
              </a:lnSpc>
              <a:spcBef>
                <a:spcPts val="610"/>
              </a:spcBef>
              <a:buClr>
                <a:srgbClr val="CC3300"/>
              </a:buClr>
              <a:buSzPct val="64285"/>
              <a:buFont typeface="Wingdings"/>
              <a:buChar char=""/>
              <a:tabLst>
                <a:tab pos="462280" algn="l"/>
                <a:tab pos="462915" algn="l"/>
              </a:tabLst>
            </a:pPr>
            <a:r>
              <a:rPr sz="2800" dirty="0">
                <a:latin typeface="Arial"/>
                <a:cs typeface="Arial"/>
              </a:rPr>
              <a:t>3.2.1.1. </a:t>
            </a:r>
            <a:r>
              <a:rPr sz="2800" spc="-5" dirty="0">
                <a:latin typeface="Arial"/>
                <a:cs typeface="Arial"/>
              </a:rPr>
              <a:t>Khái niệm:</a:t>
            </a:r>
            <a:endParaRPr sz="28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225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Dự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án: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60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Quản </a:t>
            </a:r>
            <a:r>
              <a:rPr sz="2000" spc="-5" dirty="0">
                <a:latin typeface="Arial"/>
                <a:cs typeface="Arial"/>
              </a:rPr>
              <a:t>lý </a:t>
            </a:r>
            <a:r>
              <a:rPr sz="2000" dirty="0">
                <a:latin typeface="Arial"/>
                <a:cs typeface="Arial"/>
              </a:rPr>
              <a:t>dự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án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85"/>
              </a:spcBef>
              <a:buClr>
                <a:srgbClr val="CC3300"/>
              </a:buClr>
              <a:buSzPct val="64285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C0504D"/>
                </a:solidFill>
                <a:latin typeface="Arial"/>
                <a:cs typeface="Arial"/>
              </a:rPr>
              <a:t>Một </a:t>
            </a: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số </a:t>
            </a:r>
            <a:r>
              <a:rPr sz="2800" spc="-5" dirty="0">
                <a:solidFill>
                  <a:srgbClr val="C0504D"/>
                </a:solidFill>
                <a:latin typeface="Arial"/>
                <a:cs typeface="Arial"/>
              </a:rPr>
              <a:t>tính </a:t>
            </a: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chất của dự án</a:t>
            </a:r>
            <a:endParaRPr sz="28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75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Mỗi dự án đều có mục tiêu, kết quả rõ ràng, cụ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thể.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60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Thời gian tồn tại của một dự án </a:t>
            </a:r>
            <a:r>
              <a:rPr sz="2000" spc="-5" dirty="0">
                <a:latin typeface="Arial"/>
                <a:cs typeface="Arial"/>
              </a:rPr>
              <a:t>là hữu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hạn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70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Sản phẩm phải mang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độc đáo, mới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lạ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55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Thường liên quan tới </a:t>
            </a:r>
            <a:r>
              <a:rPr sz="2000" spc="-5" dirty="0">
                <a:latin typeface="Arial"/>
                <a:cs typeface="Arial"/>
              </a:rPr>
              <a:t>nhiều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bên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55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Dự án mang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không chắc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chắn</a:t>
            </a:r>
            <a:endParaRPr sz="2000">
              <a:latin typeface="Arial"/>
              <a:cs typeface="Arial"/>
            </a:endParaRPr>
          </a:p>
          <a:p>
            <a:pPr marL="1270000" lvl="1" indent="-457834">
              <a:lnSpc>
                <a:spcPct val="100000"/>
              </a:lnSpc>
              <a:spcBef>
                <a:spcPts val="170"/>
              </a:spcBef>
              <a:buSzPct val="90000"/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Thường có nhiều dự án cùng tồn tại cùng một thời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điểm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723" y="48987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64828" y="2296604"/>
            <a:ext cx="2707005" cy="2707005"/>
            <a:chOff x="2564828" y="2296604"/>
            <a:chExt cx="2707005" cy="2707005"/>
          </a:xfrm>
        </p:grpSpPr>
        <p:sp>
          <p:nvSpPr>
            <p:cNvPr id="4" name="object 4"/>
            <p:cNvSpPr/>
            <p:nvPr/>
          </p:nvSpPr>
          <p:spPr>
            <a:xfrm>
              <a:off x="2577846" y="2309622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649986" y="0"/>
                  </a:moveTo>
                  <a:lnTo>
                    <a:pt x="601470" y="1782"/>
                  </a:lnTo>
                  <a:lnTo>
                    <a:pt x="553924" y="7046"/>
                  </a:lnTo>
                  <a:lnTo>
                    <a:pt x="507473" y="15665"/>
                  </a:lnTo>
                  <a:lnTo>
                    <a:pt x="462242" y="27515"/>
                  </a:lnTo>
                  <a:lnTo>
                    <a:pt x="418358" y="42469"/>
                  </a:lnTo>
                  <a:lnTo>
                    <a:pt x="375945" y="60402"/>
                  </a:lnTo>
                  <a:lnTo>
                    <a:pt x="335130" y="81189"/>
                  </a:lnTo>
                  <a:lnTo>
                    <a:pt x="296039" y="104703"/>
                  </a:lnTo>
                  <a:lnTo>
                    <a:pt x="258795" y="130820"/>
                  </a:lnTo>
                  <a:lnTo>
                    <a:pt x="223526" y="159413"/>
                  </a:lnTo>
                  <a:lnTo>
                    <a:pt x="190357" y="190357"/>
                  </a:lnTo>
                  <a:lnTo>
                    <a:pt x="159413" y="223526"/>
                  </a:lnTo>
                  <a:lnTo>
                    <a:pt x="130820" y="258795"/>
                  </a:lnTo>
                  <a:lnTo>
                    <a:pt x="104703" y="296039"/>
                  </a:lnTo>
                  <a:lnTo>
                    <a:pt x="81189" y="335130"/>
                  </a:lnTo>
                  <a:lnTo>
                    <a:pt x="60402" y="375945"/>
                  </a:lnTo>
                  <a:lnTo>
                    <a:pt x="42469" y="418358"/>
                  </a:lnTo>
                  <a:lnTo>
                    <a:pt x="27515" y="462242"/>
                  </a:lnTo>
                  <a:lnTo>
                    <a:pt x="15665" y="507473"/>
                  </a:lnTo>
                  <a:lnTo>
                    <a:pt x="7046" y="553924"/>
                  </a:lnTo>
                  <a:lnTo>
                    <a:pt x="1782" y="601470"/>
                  </a:lnTo>
                  <a:lnTo>
                    <a:pt x="0" y="649986"/>
                  </a:lnTo>
                  <a:lnTo>
                    <a:pt x="1782" y="698501"/>
                  </a:lnTo>
                  <a:lnTo>
                    <a:pt x="7046" y="746047"/>
                  </a:lnTo>
                  <a:lnTo>
                    <a:pt x="15665" y="792498"/>
                  </a:lnTo>
                  <a:lnTo>
                    <a:pt x="27515" y="837729"/>
                  </a:lnTo>
                  <a:lnTo>
                    <a:pt x="42469" y="881613"/>
                  </a:lnTo>
                  <a:lnTo>
                    <a:pt x="60402" y="924026"/>
                  </a:lnTo>
                  <a:lnTo>
                    <a:pt x="81189" y="964841"/>
                  </a:lnTo>
                  <a:lnTo>
                    <a:pt x="104703" y="1003932"/>
                  </a:lnTo>
                  <a:lnTo>
                    <a:pt x="130820" y="1041176"/>
                  </a:lnTo>
                  <a:lnTo>
                    <a:pt x="159413" y="1076445"/>
                  </a:lnTo>
                  <a:lnTo>
                    <a:pt x="190357" y="1109614"/>
                  </a:lnTo>
                  <a:lnTo>
                    <a:pt x="223526" y="1140558"/>
                  </a:lnTo>
                  <a:lnTo>
                    <a:pt x="258795" y="1169151"/>
                  </a:lnTo>
                  <a:lnTo>
                    <a:pt x="296039" y="1195268"/>
                  </a:lnTo>
                  <a:lnTo>
                    <a:pt x="335130" y="1218782"/>
                  </a:lnTo>
                  <a:lnTo>
                    <a:pt x="375945" y="1239569"/>
                  </a:lnTo>
                  <a:lnTo>
                    <a:pt x="418358" y="1257502"/>
                  </a:lnTo>
                  <a:lnTo>
                    <a:pt x="462242" y="1272456"/>
                  </a:lnTo>
                  <a:lnTo>
                    <a:pt x="507473" y="1284306"/>
                  </a:lnTo>
                  <a:lnTo>
                    <a:pt x="553924" y="1292925"/>
                  </a:lnTo>
                  <a:lnTo>
                    <a:pt x="601470" y="1298189"/>
                  </a:lnTo>
                  <a:lnTo>
                    <a:pt x="649986" y="1299971"/>
                  </a:lnTo>
                  <a:lnTo>
                    <a:pt x="698501" y="1298189"/>
                  </a:lnTo>
                  <a:lnTo>
                    <a:pt x="746047" y="1292925"/>
                  </a:lnTo>
                  <a:lnTo>
                    <a:pt x="792498" y="1284306"/>
                  </a:lnTo>
                  <a:lnTo>
                    <a:pt x="837729" y="1272456"/>
                  </a:lnTo>
                  <a:lnTo>
                    <a:pt x="881613" y="1257502"/>
                  </a:lnTo>
                  <a:lnTo>
                    <a:pt x="924026" y="1239569"/>
                  </a:lnTo>
                  <a:lnTo>
                    <a:pt x="964841" y="1218782"/>
                  </a:lnTo>
                  <a:lnTo>
                    <a:pt x="1003932" y="1195268"/>
                  </a:lnTo>
                  <a:lnTo>
                    <a:pt x="1041176" y="1169151"/>
                  </a:lnTo>
                  <a:lnTo>
                    <a:pt x="1076445" y="1140558"/>
                  </a:lnTo>
                  <a:lnTo>
                    <a:pt x="1109614" y="1109614"/>
                  </a:lnTo>
                  <a:lnTo>
                    <a:pt x="1140558" y="1076445"/>
                  </a:lnTo>
                  <a:lnTo>
                    <a:pt x="1169151" y="1041176"/>
                  </a:lnTo>
                  <a:lnTo>
                    <a:pt x="1195268" y="1003932"/>
                  </a:lnTo>
                  <a:lnTo>
                    <a:pt x="1218782" y="964841"/>
                  </a:lnTo>
                  <a:lnTo>
                    <a:pt x="1239569" y="924026"/>
                  </a:lnTo>
                  <a:lnTo>
                    <a:pt x="1257502" y="881613"/>
                  </a:lnTo>
                  <a:lnTo>
                    <a:pt x="1272456" y="837729"/>
                  </a:lnTo>
                  <a:lnTo>
                    <a:pt x="1284306" y="792498"/>
                  </a:lnTo>
                  <a:lnTo>
                    <a:pt x="1292925" y="746047"/>
                  </a:lnTo>
                  <a:lnTo>
                    <a:pt x="1298189" y="698501"/>
                  </a:lnTo>
                  <a:lnTo>
                    <a:pt x="1299971" y="649986"/>
                  </a:lnTo>
                  <a:lnTo>
                    <a:pt x="1298189" y="601470"/>
                  </a:lnTo>
                  <a:lnTo>
                    <a:pt x="1292925" y="553924"/>
                  </a:lnTo>
                  <a:lnTo>
                    <a:pt x="1284306" y="507473"/>
                  </a:lnTo>
                  <a:lnTo>
                    <a:pt x="1272456" y="462242"/>
                  </a:lnTo>
                  <a:lnTo>
                    <a:pt x="1257502" y="418358"/>
                  </a:lnTo>
                  <a:lnTo>
                    <a:pt x="1239569" y="375945"/>
                  </a:lnTo>
                  <a:lnTo>
                    <a:pt x="1218782" y="335130"/>
                  </a:lnTo>
                  <a:lnTo>
                    <a:pt x="1195268" y="296039"/>
                  </a:lnTo>
                  <a:lnTo>
                    <a:pt x="1169151" y="258795"/>
                  </a:lnTo>
                  <a:lnTo>
                    <a:pt x="1140558" y="223526"/>
                  </a:lnTo>
                  <a:lnTo>
                    <a:pt x="1109614" y="190357"/>
                  </a:lnTo>
                  <a:lnTo>
                    <a:pt x="1076445" y="159413"/>
                  </a:lnTo>
                  <a:lnTo>
                    <a:pt x="1041176" y="130820"/>
                  </a:lnTo>
                  <a:lnTo>
                    <a:pt x="1003932" y="104703"/>
                  </a:lnTo>
                  <a:lnTo>
                    <a:pt x="964841" y="81189"/>
                  </a:lnTo>
                  <a:lnTo>
                    <a:pt x="924026" y="60402"/>
                  </a:lnTo>
                  <a:lnTo>
                    <a:pt x="881613" y="42469"/>
                  </a:lnTo>
                  <a:lnTo>
                    <a:pt x="837729" y="27515"/>
                  </a:lnTo>
                  <a:lnTo>
                    <a:pt x="792498" y="15665"/>
                  </a:lnTo>
                  <a:lnTo>
                    <a:pt x="746047" y="7046"/>
                  </a:lnTo>
                  <a:lnTo>
                    <a:pt x="698501" y="1782"/>
                  </a:lnTo>
                  <a:lnTo>
                    <a:pt x="649986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77846" y="2309622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0" y="649986"/>
                  </a:moveTo>
                  <a:lnTo>
                    <a:pt x="1782" y="601470"/>
                  </a:lnTo>
                  <a:lnTo>
                    <a:pt x="7046" y="553924"/>
                  </a:lnTo>
                  <a:lnTo>
                    <a:pt x="15665" y="507473"/>
                  </a:lnTo>
                  <a:lnTo>
                    <a:pt x="27515" y="462242"/>
                  </a:lnTo>
                  <a:lnTo>
                    <a:pt x="42469" y="418358"/>
                  </a:lnTo>
                  <a:lnTo>
                    <a:pt x="60402" y="375945"/>
                  </a:lnTo>
                  <a:lnTo>
                    <a:pt x="81189" y="335130"/>
                  </a:lnTo>
                  <a:lnTo>
                    <a:pt x="104703" y="296039"/>
                  </a:lnTo>
                  <a:lnTo>
                    <a:pt x="130820" y="258795"/>
                  </a:lnTo>
                  <a:lnTo>
                    <a:pt x="159413" y="223526"/>
                  </a:lnTo>
                  <a:lnTo>
                    <a:pt x="190357" y="190357"/>
                  </a:lnTo>
                  <a:lnTo>
                    <a:pt x="223526" y="159413"/>
                  </a:lnTo>
                  <a:lnTo>
                    <a:pt x="258795" y="130820"/>
                  </a:lnTo>
                  <a:lnTo>
                    <a:pt x="296039" y="104703"/>
                  </a:lnTo>
                  <a:lnTo>
                    <a:pt x="335130" y="81189"/>
                  </a:lnTo>
                  <a:lnTo>
                    <a:pt x="375945" y="60402"/>
                  </a:lnTo>
                  <a:lnTo>
                    <a:pt x="418358" y="42469"/>
                  </a:lnTo>
                  <a:lnTo>
                    <a:pt x="462242" y="27515"/>
                  </a:lnTo>
                  <a:lnTo>
                    <a:pt x="507473" y="15665"/>
                  </a:lnTo>
                  <a:lnTo>
                    <a:pt x="553924" y="7046"/>
                  </a:lnTo>
                  <a:lnTo>
                    <a:pt x="601470" y="1782"/>
                  </a:lnTo>
                  <a:lnTo>
                    <a:pt x="649986" y="0"/>
                  </a:lnTo>
                  <a:lnTo>
                    <a:pt x="698501" y="1782"/>
                  </a:lnTo>
                  <a:lnTo>
                    <a:pt x="746047" y="7046"/>
                  </a:lnTo>
                  <a:lnTo>
                    <a:pt x="792498" y="15665"/>
                  </a:lnTo>
                  <a:lnTo>
                    <a:pt x="837729" y="27515"/>
                  </a:lnTo>
                  <a:lnTo>
                    <a:pt x="881613" y="42469"/>
                  </a:lnTo>
                  <a:lnTo>
                    <a:pt x="924026" y="60402"/>
                  </a:lnTo>
                  <a:lnTo>
                    <a:pt x="964841" y="81189"/>
                  </a:lnTo>
                  <a:lnTo>
                    <a:pt x="1003932" y="104703"/>
                  </a:lnTo>
                  <a:lnTo>
                    <a:pt x="1041176" y="130820"/>
                  </a:lnTo>
                  <a:lnTo>
                    <a:pt x="1076445" y="159413"/>
                  </a:lnTo>
                  <a:lnTo>
                    <a:pt x="1109614" y="190357"/>
                  </a:lnTo>
                  <a:lnTo>
                    <a:pt x="1140558" y="223526"/>
                  </a:lnTo>
                  <a:lnTo>
                    <a:pt x="1169151" y="258795"/>
                  </a:lnTo>
                  <a:lnTo>
                    <a:pt x="1195268" y="296039"/>
                  </a:lnTo>
                  <a:lnTo>
                    <a:pt x="1218782" y="335130"/>
                  </a:lnTo>
                  <a:lnTo>
                    <a:pt x="1239569" y="375945"/>
                  </a:lnTo>
                  <a:lnTo>
                    <a:pt x="1257502" y="418358"/>
                  </a:lnTo>
                  <a:lnTo>
                    <a:pt x="1272456" y="462242"/>
                  </a:lnTo>
                  <a:lnTo>
                    <a:pt x="1284306" y="507473"/>
                  </a:lnTo>
                  <a:lnTo>
                    <a:pt x="1292925" y="553924"/>
                  </a:lnTo>
                  <a:lnTo>
                    <a:pt x="1298189" y="601470"/>
                  </a:lnTo>
                  <a:lnTo>
                    <a:pt x="1299971" y="649986"/>
                  </a:lnTo>
                  <a:lnTo>
                    <a:pt x="1298189" y="698501"/>
                  </a:lnTo>
                  <a:lnTo>
                    <a:pt x="1292925" y="746047"/>
                  </a:lnTo>
                  <a:lnTo>
                    <a:pt x="1284306" y="792498"/>
                  </a:lnTo>
                  <a:lnTo>
                    <a:pt x="1272456" y="837729"/>
                  </a:lnTo>
                  <a:lnTo>
                    <a:pt x="1257502" y="881613"/>
                  </a:lnTo>
                  <a:lnTo>
                    <a:pt x="1239569" y="924026"/>
                  </a:lnTo>
                  <a:lnTo>
                    <a:pt x="1218782" y="964841"/>
                  </a:lnTo>
                  <a:lnTo>
                    <a:pt x="1195268" y="1003932"/>
                  </a:lnTo>
                  <a:lnTo>
                    <a:pt x="1169151" y="1041176"/>
                  </a:lnTo>
                  <a:lnTo>
                    <a:pt x="1140558" y="1076445"/>
                  </a:lnTo>
                  <a:lnTo>
                    <a:pt x="1109614" y="1109614"/>
                  </a:lnTo>
                  <a:lnTo>
                    <a:pt x="1076445" y="1140558"/>
                  </a:lnTo>
                  <a:lnTo>
                    <a:pt x="1041176" y="1169151"/>
                  </a:lnTo>
                  <a:lnTo>
                    <a:pt x="1003932" y="1195268"/>
                  </a:lnTo>
                  <a:lnTo>
                    <a:pt x="964841" y="1218782"/>
                  </a:lnTo>
                  <a:lnTo>
                    <a:pt x="924026" y="1239569"/>
                  </a:lnTo>
                  <a:lnTo>
                    <a:pt x="881613" y="1257502"/>
                  </a:lnTo>
                  <a:lnTo>
                    <a:pt x="837729" y="1272456"/>
                  </a:lnTo>
                  <a:lnTo>
                    <a:pt x="792498" y="1284306"/>
                  </a:lnTo>
                  <a:lnTo>
                    <a:pt x="746047" y="1292925"/>
                  </a:lnTo>
                  <a:lnTo>
                    <a:pt x="698501" y="1298189"/>
                  </a:lnTo>
                  <a:lnTo>
                    <a:pt x="649986" y="1299971"/>
                  </a:lnTo>
                  <a:lnTo>
                    <a:pt x="601470" y="1298189"/>
                  </a:lnTo>
                  <a:lnTo>
                    <a:pt x="553924" y="1292925"/>
                  </a:lnTo>
                  <a:lnTo>
                    <a:pt x="507473" y="1284306"/>
                  </a:lnTo>
                  <a:lnTo>
                    <a:pt x="462242" y="1272456"/>
                  </a:lnTo>
                  <a:lnTo>
                    <a:pt x="418358" y="1257502"/>
                  </a:lnTo>
                  <a:lnTo>
                    <a:pt x="375945" y="1239569"/>
                  </a:lnTo>
                  <a:lnTo>
                    <a:pt x="335130" y="1218782"/>
                  </a:lnTo>
                  <a:lnTo>
                    <a:pt x="296039" y="1195268"/>
                  </a:lnTo>
                  <a:lnTo>
                    <a:pt x="258795" y="1169151"/>
                  </a:lnTo>
                  <a:lnTo>
                    <a:pt x="223526" y="1140558"/>
                  </a:lnTo>
                  <a:lnTo>
                    <a:pt x="190357" y="1109614"/>
                  </a:lnTo>
                  <a:lnTo>
                    <a:pt x="159413" y="1076445"/>
                  </a:lnTo>
                  <a:lnTo>
                    <a:pt x="130820" y="1041176"/>
                  </a:lnTo>
                  <a:lnTo>
                    <a:pt x="104703" y="1003932"/>
                  </a:lnTo>
                  <a:lnTo>
                    <a:pt x="81189" y="964841"/>
                  </a:lnTo>
                  <a:lnTo>
                    <a:pt x="60402" y="924026"/>
                  </a:lnTo>
                  <a:lnTo>
                    <a:pt x="42469" y="881613"/>
                  </a:lnTo>
                  <a:lnTo>
                    <a:pt x="27515" y="837729"/>
                  </a:lnTo>
                  <a:lnTo>
                    <a:pt x="15665" y="792498"/>
                  </a:lnTo>
                  <a:lnTo>
                    <a:pt x="7046" y="746047"/>
                  </a:lnTo>
                  <a:lnTo>
                    <a:pt x="1782" y="698501"/>
                  </a:lnTo>
                  <a:lnTo>
                    <a:pt x="0" y="64998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95573" y="342734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186181" y="0"/>
                  </a:moveTo>
                  <a:lnTo>
                    <a:pt x="0" y="186181"/>
                  </a:lnTo>
                  <a:lnTo>
                    <a:pt x="122174" y="308228"/>
                  </a:lnTo>
                  <a:lnTo>
                    <a:pt x="60071" y="370331"/>
                  </a:lnTo>
                  <a:lnTo>
                    <a:pt x="337312" y="337312"/>
                  </a:lnTo>
                  <a:lnTo>
                    <a:pt x="370331" y="60071"/>
                  </a:lnTo>
                  <a:lnTo>
                    <a:pt x="308355" y="122174"/>
                  </a:lnTo>
                  <a:lnTo>
                    <a:pt x="186181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8590" y="3690366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649986" y="0"/>
                  </a:moveTo>
                  <a:lnTo>
                    <a:pt x="601470" y="1782"/>
                  </a:lnTo>
                  <a:lnTo>
                    <a:pt x="553924" y="7046"/>
                  </a:lnTo>
                  <a:lnTo>
                    <a:pt x="507473" y="15665"/>
                  </a:lnTo>
                  <a:lnTo>
                    <a:pt x="462242" y="27515"/>
                  </a:lnTo>
                  <a:lnTo>
                    <a:pt x="418358" y="42469"/>
                  </a:lnTo>
                  <a:lnTo>
                    <a:pt x="375945" y="60402"/>
                  </a:lnTo>
                  <a:lnTo>
                    <a:pt x="335130" y="81189"/>
                  </a:lnTo>
                  <a:lnTo>
                    <a:pt x="296039" y="104703"/>
                  </a:lnTo>
                  <a:lnTo>
                    <a:pt x="258795" y="130820"/>
                  </a:lnTo>
                  <a:lnTo>
                    <a:pt x="223526" y="159413"/>
                  </a:lnTo>
                  <a:lnTo>
                    <a:pt x="190357" y="190357"/>
                  </a:lnTo>
                  <a:lnTo>
                    <a:pt x="159413" y="223526"/>
                  </a:lnTo>
                  <a:lnTo>
                    <a:pt x="130820" y="258795"/>
                  </a:lnTo>
                  <a:lnTo>
                    <a:pt x="104703" y="296039"/>
                  </a:lnTo>
                  <a:lnTo>
                    <a:pt x="81189" y="335130"/>
                  </a:lnTo>
                  <a:lnTo>
                    <a:pt x="60402" y="375945"/>
                  </a:lnTo>
                  <a:lnTo>
                    <a:pt x="42469" y="418358"/>
                  </a:lnTo>
                  <a:lnTo>
                    <a:pt x="27515" y="462242"/>
                  </a:lnTo>
                  <a:lnTo>
                    <a:pt x="15665" y="507473"/>
                  </a:lnTo>
                  <a:lnTo>
                    <a:pt x="7046" y="553924"/>
                  </a:lnTo>
                  <a:lnTo>
                    <a:pt x="1782" y="601470"/>
                  </a:lnTo>
                  <a:lnTo>
                    <a:pt x="0" y="649985"/>
                  </a:lnTo>
                  <a:lnTo>
                    <a:pt x="1782" y="698501"/>
                  </a:lnTo>
                  <a:lnTo>
                    <a:pt x="7046" y="746047"/>
                  </a:lnTo>
                  <a:lnTo>
                    <a:pt x="15665" y="792498"/>
                  </a:lnTo>
                  <a:lnTo>
                    <a:pt x="27515" y="837729"/>
                  </a:lnTo>
                  <a:lnTo>
                    <a:pt x="42469" y="881613"/>
                  </a:lnTo>
                  <a:lnTo>
                    <a:pt x="60402" y="924026"/>
                  </a:lnTo>
                  <a:lnTo>
                    <a:pt x="81189" y="964841"/>
                  </a:lnTo>
                  <a:lnTo>
                    <a:pt x="104703" y="1003932"/>
                  </a:lnTo>
                  <a:lnTo>
                    <a:pt x="130820" y="1041176"/>
                  </a:lnTo>
                  <a:lnTo>
                    <a:pt x="159413" y="1076445"/>
                  </a:lnTo>
                  <a:lnTo>
                    <a:pt x="190357" y="1109614"/>
                  </a:lnTo>
                  <a:lnTo>
                    <a:pt x="223526" y="1140558"/>
                  </a:lnTo>
                  <a:lnTo>
                    <a:pt x="258795" y="1169151"/>
                  </a:lnTo>
                  <a:lnTo>
                    <a:pt x="296039" y="1195268"/>
                  </a:lnTo>
                  <a:lnTo>
                    <a:pt x="335130" y="1218782"/>
                  </a:lnTo>
                  <a:lnTo>
                    <a:pt x="375945" y="1239569"/>
                  </a:lnTo>
                  <a:lnTo>
                    <a:pt x="418358" y="1257502"/>
                  </a:lnTo>
                  <a:lnTo>
                    <a:pt x="462242" y="1272456"/>
                  </a:lnTo>
                  <a:lnTo>
                    <a:pt x="507473" y="1284306"/>
                  </a:lnTo>
                  <a:lnTo>
                    <a:pt x="553924" y="1292925"/>
                  </a:lnTo>
                  <a:lnTo>
                    <a:pt x="601470" y="1298189"/>
                  </a:lnTo>
                  <a:lnTo>
                    <a:pt x="649986" y="1299971"/>
                  </a:lnTo>
                  <a:lnTo>
                    <a:pt x="698501" y="1298189"/>
                  </a:lnTo>
                  <a:lnTo>
                    <a:pt x="746047" y="1292925"/>
                  </a:lnTo>
                  <a:lnTo>
                    <a:pt x="792498" y="1284306"/>
                  </a:lnTo>
                  <a:lnTo>
                    <a:pt x="837729" y="1272456"/>
                  </a:lnTo>
                  <a:lnTo>
                    <a:pt x="881613" y="1257502"/>
                  </a:lnTo>
                  <a:lnTo>
                    <a:pt x="924026" y="1239569"/>
                  </a:lnTo>
                  <a:lnTo>
                    <a:pt x="964841" y="1218782"/>
                  </a:lnTo>
                  <a:lnTo>
                    <a:pt x="1003932" y="1195268"/>
                  </a:lnTo>
                  <a:lnTo>
                    <a:pt x="1041176" y="1169151"/>
                  </a:lnTo>
                  <a:lnTo>
                    <a:pt x="1076445" y="1140558"/>
                  </a:lnTo>
                  <a:lnTo>
                    <a:pt x="1109614" y="1109614"/>
                  </a:lnTo>
                  <a:lnTo>
                    <a:pt x="1140558" y="1076445"/>
                  </a:lnTo>
                  <a:lnTo>
                    <a:pt x="1169151" y="1041176"/>
                  </a:lnTo>
                  <a:lnTo>
                    <a:pt x="1195268" y="1003932"/>
                  </a:lnTo>
                  <a:lnTo>
                    <a:pt x="1218782" y="964841"/>
                  </a:lnTo>
                  <a:lnTo>
                    <a:pt x="1239569" y="924026"/>
                  </a:lnTo>
                  <a:lnTo>
                    <a:pt x="1257502" y="881613"/>
                  </a:lnTo>
                  <a:lnTo>
                    <a:pt x="1272456" y="837729"/>
                  </a:lnTo>
                  <a:lnTo>
                    <a:pt x="1284306" y="792498"/>
                  </a:lnTo>
                  <a:lnTo>
                    <a:pt x="1292925" y="746047"/>
                  </a:lnTo>
                  <a:lnTo>
                    <a:pt x="1298189" y="698501"/>
                  </a:lnTo>
                  <a:lnTo>
                    <a:pt x="1299972" y="649985"/>
                  </a:lnTo>
                  <a:lnTo>
                    <a:pt x="1298189" y="601470"/>
                  </a:lnTo>
                  <a:lnTo>
                    <a:pt x="1292925" y="553924"/>
                  </a:lnTo>
                  <a:lnTo>
                    <a:pt x="1284306" y="507473"/>
                  </a:lnTo>
                  <a:lnTo>
                    <a:pt x="1272456" y="462242"/>
                  </a:lnTo>
                  <a:lnTo>
                    <a:pt x="1257502" y="418358"/>
                  </a:lnTo>
                  <a:lnTo>
                    <a:pt x="1239569" y="375945"/>
                  </a:lnTo>
                  <a:lnTo>
                    <a:pt x="1218782" y="335130"/>
                  </a:lnTo>
                  <a:lnTo>
                    <a:pt x="1195268" y="296039"/>
                  </a:lnTo>
                  <a:lnTo>
                    <a:pt x="1169151" y="258795"/>
                  </a:lnTo>
                  <a:lnTo>
                    <a:pt x="1140558" y="223526"/>
                  </a:lnTo>
                  <a:lnTo>
                    <a:pt x="1109614" y="190357"/>
                  </a:lnTo>
                  <a:lnTo>
                    <a:pt x="1076445" y="159413"/>
                  </a:lnTo>
                  <a:lnTo>
                    <a:pt x="1041176" y="130820"/>
                  </a:lnTo>
                  <a:lnTo>
                    <a:pt x="1003932" y="104703"/>
                  </a:lnTo>
                  <a:lnTo>
                    <a:pt x="964841" y="81189"/>
                  </a:lnTo>
                  <a:lnTo>
                    <a:pt x="924026" y="60402"/>
                  </a:lnTo>
                  <a:lnTo>
                    <a:pt x="881613" y="42469"/>
                  </a:lnTo>
                  <a:lnTo>
                    <a:pt x="837729" y="27515"/>
                  </a:lnTo>
                  <a:lnTo>
                    <a:pt x="792498" y="15665"/>
                  </a:lnTo>
                  <a:lnTo>
                    <a:pt x="746047" y="7046"/>
                  </a:lnTo>
                  <a:lnTo>
                    <a:pt x="698501" y="1782"/>
                  </a:lnTo>
                  <a:lnTo>
                    <a:pt x="649986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8590" y="3690366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0" y="649985"/>
                  </a:moveTo>
                  <a:lnTo>
                    <a:pt x="1782" y="601470"/>
                  </a:lnTo>
                  <a:lnTo>
                    <a:pt x="7046" y="553924"/>
                  </a:lnTo>
                  <a:lnTo>
                    <a:pt x="15665" y="507473"/>
                  </a:lnTo>
                  <a:lnTo>
                    <a:pt x="27515" y="462242"/>
                  </a:lnTo>
                  <a:lnTo>
                    <a:pt x="42469" y="418358"/>
                  </a:lnTo>
                  <a:lnTo>
                    <a:pt x="60402" y="375945"/>
                  </a:lnTo>
                  <a:lnTo>
                    <a:pt x="81189" y="335130"/>
                  </a:lnTo>
                  <a:lnTo>
                    <a:pt x="104703" y="296039"/>
                  </a:lnTo>
                  <a:lnTo>
                    <a:pt x="130820" y="258795"/>
                  </a:lnTo>
                  <a:lnTo>
                    <a:pt x="159413" y="223526"/>
                  </a:lnTo>
                  <a:lnTo>
                    <a:pt x="190357" y="190357"/>
                  </a:lnTo>
                  <a:lnTo>
                    <a:pt x="223526" y="159413"/>
                  </a:lnTo>
                  <a:lnTo>
                    <a:pt x="258795" y="130820"/>
                  </a:lnTo>
                  <a:lnTo>
                    <a:pt x="296039" y="104703"/>
                  </a:lnTo>
                  <a:lnTo>
                    <a:pt x="335130" y="81189"/>
                  </a:lnTo>
                  <a:lnTo>
                    <a:pt x="375945" y="60402"/>
                  </a:lnTo>
                  <a:lnTo>
                    <a:pt x="418358" y="42469"/>
                  </a:lnTo>
                  <a:lnTo>
                    <a:pt x="462242" y="27515"/>
                  </a:lnTo>
                  <a:lnTo>
                    <a:pt x="507473" y="15665"/>
                  </a:lnTo>
                  <a:lnTo>
                    <a:pt x="553924" y="7046"/>
                  </a:lnTo>
                  <a:lnTo>
                    <a:pt x="601470" y="1782"/>
                  </a:lnTo>
                  <a:lnTo>
                    <a:pt x="649986" y="0"/>
                  </a:lnTo>
                  <a:lnTo>
                    <a:pt x="698501" y="1782"/>
                  </a:lnTo>
                  <a:lnTo>
                    <a:pt x="746047" y="7046"/>
                  </a:lnTo>
                  <a:lnTo>
                    <a:pt x="792498" y="15665"/>
                  </a:lnTo>
                  <a:lnTo>
                    <a:pt x="837729" y="27515"/>
                  </a:lnTo>
                  <a:lnTo>
                    <a:pt x="881613" y="42469"/>
                  </a:lnTo>
                  <a:lnTo>
                    <a:pt x="924026" y="60402"/>
                  </a:lnTo>
                  <a:lnTo>
                    <a:pt x="964841" y="81189"/>
                  </a:lnTo>
                  <a:lnTo>
                    <a:pt x="1003932" y="104703"/>
                  </a:lnTo>
                  <a:lnTo>
                    <a:pt x="1041176" y="130820"/>
                  </a:lnTo>
                  <a:lnTo>
                    <a:pt x="1076445" y="159413"/>
                  </a:lnTo>
                  <a:lnTo>
                    <a:pt x="1109614" y="190357"/>
                  </a:lnTo>
                  <a:lnTo>
                    <a:pt x="1140558" y="223526"/>
                  </a:lnTo>
                  <a:lnTo>
                    <a:pt x="1169151" y="258795"/>
                  </a:lnTo>
                  <a:lnTo>
                    <a:pt x="1195268" y="296039"/>
                  </a:lnTo>
                  <a:lnTo>
                    <a:pt x="1218782" y="335130"/>
                  </a:lnTo>
                  <a:lnTo>
                    <a:pt x="1239569" y="375945"/>
                  </a:lnTo>
                  <a:lnTo>
                    <a:pt x="1257502" y="418358"/>
                  </a:lnTo>
                  <a:lnTo>
                    <a:pt x="1272456" y="462242"/>
                  </a:lnTo>
                  <a:lnTo>
                    <a:pt x="1284306" y="507473"/>
                  </a:lnTo>
                  <a:lnTo>
                    <a:pt x="1292925" y="553924"/>
                  </a:lnTo>
                  <a:lnTo>
                    <a:pt x="1298189" y="601470"/>
                  </a:lnTo>
                  <a:lnTo>
                    <a:pt x="1299972" y="649985"/>
                  </a:lnTo>
                  <a:lnTo>
                    <a:pt x="1298189" y="698501"/>
                  </a:lnTo>
                  <a:lnTo>
                    <a:pt x="1292925" y="746047"/>
                  </a:lnTo>
                  <a:lnTo>
                    <a:pt x="1284306" y="792498"/>
                  </a:lnTo>
                  <a:lnTo>
                    <a:pt x="1272456" y="837729"/>
                  </a:lnTo>
                  <a:lnTo>
                    <a:pt x="1257502" y="881613"/>
                  </a:lnTo>
                  <a:lnTo>
                    <a:pt x="1239569" y="924026"/>
                  </a:lnTo>
                  <a:lnTo>
                    <a:pt x="1218782" y="964841"/>
                  </a:lnTo>
                  <a:lnTo>
                    <a:pt x="1195268" y="1003932"/>
                  </a:lnTo>
                  <a:lnTo>
                    <a:pt x="1169151" y="1041176"/>
                  </a:lnTo>
                  <a:lnTo>
                    <a:pt x="1140558" y="1076445"/>
                  </a:lnTo>
                  <a:lnTo>
                    <a:pt x="1109614" y="1109614"/>
                  </a:lnTo>
                  <a:lnTo>
                    <a:pt x="1076445" y="1140558"/>
                  </a:lnTo>
                  <a:lnTo>
                    <a:pt x="1041176" y="1169151"/>
                  </a:lnTo>
                  <a:lnTo>
                    <a:pt x="1003932" y="1195268"/>
                  </a:lnTo>
                  <a:lnTo>
                    <a:pt x="964841" y="1218782"/>
                  </a:lnTo>
                  <a:lnTo>
                    <a:pt x="924026" y="1239569"/>
                  </a:lnTo>
                  <a:lnTo>
                    <a:pt x="881613" y="1257502"/>
                  </a:lnTo>
                  <a:lnTo>
                    <a:pt x="837729" y="1272456"/>
                  </a:lnTo>
                  <a:lnTo>
                    <a:pt x="792498" y="1284306"/>
                  </a:lnTo>
                  <a:lnTo>
                    <a:pt x="746047" y="1292925"/>
                  </a:lnTo>
                  <a:lnTo>
                    <a:pt x="698501" y="1298189"/>
                  </a:lnTo>
                  <a:lnTo>
                    <a:pt x="649986" y="1299971"/>
                  </a:lnTo>
                  <a:lnTo>
                    <a:pt x="601470" y="1298189"/>
                  </a:lnTo>
                  <a:lnTo>
                    <a:pt x="553924" y="1292925"/>
                  </a:lnTo>
                  <a:lnTo>
                    <a:pt x="507473" y="1284306"/>
                  </a:lnTo>
                  <a:lnTo>
                    <a:pt x="462242" y="1272456"/>
                  </a:lnTo>
                  <a:lnTo>
                    <a:pt x="418358" y="1257502"/>
                  </a:lnTo>
                  <a:lnTo>
                    <a:pt x="375945" y="1239569"/>
                  </a:lnTo>
                  <a:lnTo>
                    <a:pt x="335130" y="1218782"/>
                  </a:lnTo>
                  <a:lnTo>
                    <a:pt x="296039" y="1195268"/>
                  </a:lnTo>
                  <a:lnTo>
                    <a:pt x="258795" y="1169151"/>
                  </a:lnTo>
                  <a:lnTo>
                    <a:pt x="223526" y="1140558"/>
                  </a:lnTo>
                  <a:lnTo>
                    <a:pt x="190357" y="1109614"/>
                  </a:lnTo>
                  <a:lnTo>
                    <a:pt x="159413" y="1076445"/>
                  </a:lnTo>
                  <a:lnTo>
                    <a:pt x="130820" y="1041176"/>
                  </a:lnTo>
                  <a:lnTo>
                    <a:pt x="104703" y="1003932"/>
                  </a:lnTo>
                  <a:lnTo>
                    <a:pt x="81189" y="964841"/>
                  </a:lnTo>
                  <a:lnTo>
                    <a:pt x="60402" y="924026"/>
                  </a:lnTo>
                  <a:lnTo>
                    <a:pt x="42469" y="881613"/>
                  </a:lnTo>
                  <a:lnTo>
                    <a:pt x="27515" y="837729"/>
                  </a:lnTo>
                  <a:lnTo>
                    <a:pt x="15665" y="792498"/>
                  </a:lnTo>
                  <a:lnTo>
                    <a:pt x="7046" y="746047"/>
                  </a:lnTo>
                  <a:lnTo>
                    <a:pt x="1782" y="698501"/>
                  </a:lnTo>
                  <a:lnTo>
                    <a:pt x="0" y="64998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60901" y="4082288"/>
            <a:ext cx="893444" cy="47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89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Giai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đoạn</a:t>
            </a:r>
            <a:endParaRPr sz="1600">
              <a:latin typeface="Arial"/>
              <a:cs typeface="Arial"/>
            </a:endParaRPr>
          </a:p>
          <a:p>
            <a:pPr marL="22860">
              <a:lnSpc>
                <a:spcPts val="1789"/>
              </a:lnSpc>
            </a:pPr>
            <a:r>
              <a:rPr sz="1600" spc="-5" dirty="0">
                <a:latin typeface="Arial"/>
                <a:cs typeface="Arial"/>
              </a:rPr>
              <a:t>phát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triển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64828" y="4807584"/>
            <a:ext cx="1575435" cy="1576705"/>
            <a:chOff x="2564828" y="4807584"/>
            <a:chExt cx="1575435" cy="1576705"/>
          </a:xfrm>
        </p:grpSpPr>
        <p:sp>
          <p:nvSpPr>
            <p:cNvPr id="11" name="object 11"/>
            <p:cNvSpPr/>
            <p:nvPr/>
          </p:nvSpPr>
          <p:spPr>
            <a:xfrm>
              <a:off x="3769487" y="4807584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184150" y="0"/>
                  </a:moveTo>
                  <a:lnTo>
                    <a:pt x="62102" y="122046"/>
                  </a:lnTo>
                  <a:lnTo>
                    <a:pt x="0" y="60070"/>
                  </a:lnTo>
                  <a:lnTo>
                    <a:pt x="33020" y="337312"/>
                  </a:lnTo>
                  <a:lnTo>
                    <a:pt x="310261" y="370331"/>
                  </a:lnTo>
                  <a:lnTo>
                    <a:pt x="248158" y="308228"/>
                  </a:lnTo>
                  <a:lnTo>
                    <a:pt x="370332" y="186054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7846" y="5071109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649986" y="0"/>
                  </a:moveTo>
                  <a:lnTo>
                    <a:pt x="601470" y="1782"/>
                  </a:lnTo>
                  <a:lnTo>
                    <a:pt x="553924" y="7046"/>
                  </a:lnTo>
                  <a:lnTo>
                    <a:pt x="507473" y="15665"/>
                  </a:lnTo>
                  <a:lnTo>
                    <a:pt x="462242" y="27515"/>
                  </a:lnTo>
                  <a:lnTo>
                    <a:pt x="418358" y="42469"/>
                  </a:lnTo>
                  <a:lnTo>
                    <a:pt x="375945" y="60402"/>
                  </a:lnTo>
                  <a:lnTo>
                    <a:pt x="335130" y="81189"/>
                  </a:lnTo>
                  <a:lnTo>
                    <a:pt x="296039" y="104703"/>
                  </a:lnTo>
                  <a:lnTo>
                    <a:pt x="258795" y="130820"/>
                  </a:lnTo>
                  <a:lnTo>
                    <a:pt x="223526" y="159413"/>
                  </a:lnTo>
                  <a:lnTo>
                    <a:pt x="190357" y="190357"/>
                  </a:lnTo>
                  <a:lnTo>
                    <a:pt x="159413" y="223526"/>
                  </a:lnTo>
                  <a:lnTo>
                    <a:pt x="130820" y="258795"/>
                  </a:lnTo>
                  <a:lnTo>
                    <a:pt x="104703" y="296039"/>
                  </a:lnTo>
                  <a:lnTo>
                    <a:pt x="81189" y="335130"/>
                  </a:lnTo>
                  <a:lnTo>
                    <a:pt x="60402" y="375945"/>
                  </a:lnTo>
                  <a:lnTo>
                    <a:pt x="42469" y="418358"/>
                  </a:lnTo>
                  <a:lnTo>
                    <a:pt x="27515" y="462242"/>
                  </a:lnTo>
                  <a:lnTo>
                    <a:pt x="15665" y="507473"/>
                  </a:lnTo>
                  <a:lnTo>
                    <a:pt x="7046" y="553924"/>
                  </a:lnTo>
                  <a:lnTo>
                    <a:pt x="1782" y="601470"/>
                  </a:lnTo>
                  <a:lnTo>
                    <a:pt x="0" y="649985"/>
                  </a:lnTo>
                  <a:lnTo>
                    <a:pt x="1782" y="698495"/>
                  </a:lnTo>
                  <a:lnTo>
                    <a:pt x="7046" y="746036"/>
                  </a:lnTo>
                  <a:lnTo>
                    <a:pt x="15665" y="792483"/>
                  </a:lnTo>
                  <a:lnTo>
                    <a:pt x="27515" y="837710"/>
                  </a:lnTo>
                  <a:lnTo>
                    <a:pt x="42469" y="881592"/>
                  </a:lnTo>
                  <a:lnTo>
                    <a:pt x="60402" y="924004"/>
                  </a:lnTo>
                  <a:lnTo>
                    <a:pt x="81189" y="964818"/>
                  </a:lnTo>
                  <a:lnTo>
                    <a:pt x="104703" y="1003910"/>
                  </a:lnTo>
                  <a:lnTo>
                    <a:pt x="130820" y="1041154"/>
                  </a:lnTo>
                  <a:lnTo>
                    <a:pt x="159413" y="1076424"/>
                  </a:lnTo>
                  <a:lnTo>
                    <a:pt x="190357" y="1109595"/>
                  </a:lnTo>
                  <a:lnTo>
                    <a:pt x="223526" y="1140541"/>
                  </a:lnTo>
                  <a:lnTo>
                    <a:pt x="258795" y="1169136"/>
                  </a:lnTo>
                  <a:lnTo>
                    <a:pt x="296039" y="1195255"/>
                  </a:lnTo>
                  <a:lnTo>
                    <a:pt x="335130" y="1218772"/>
                  </a:lnTo>
                  <a:lnTo>
                    <a:pt x="375945" y="1239560"/>
                  </a:lnTo>
                  <a:lnTo>
                    <a:pt x="418358" y="1257496"/>
                  </a:lnTo>
                  <a:lnTo>
                    <a:pt x="462242" y="1272452"/>
                  </a:lnTo>
                  <a:lnTo>
                    <a:pt x="507473" y="1284303"/>
                  </a:lnTo>
                  <a:lnTo>
                    <a:pt x="553924" y="1292924"/>
                  </a:lnTo>
                  <a:lnTo>
                    <a:pt x="601470" y="1298189"/>
                  </a:lnTo>
                  <a:lnTo>
                    <a:pt x="649986" y="1299971"/>
                  </a:lnTo>
                  <a:lnTo>
                    <a:pt x="698501" y="1298189"/>
                  </a:lnTo>
                  <a:lnTo>
                    <a:pt x="746047" y="1292924"/>
                  </a:lnTo>
                  <a:lnTo>
                    <a:pt x="792498" y="1284303"/>
                  </a:lnTo>
                  <a:lnTo>
                    <a:pt x="837729" y="1272452"/>
                  </a:lnTo>
                  <a:lnTo>
                    <a:pt x="881613" y="1257496"/>
                  </a:lnTo>
                  <a:lnTo>
                    <a:pt x="924026" y="1239560"/>
                  </a:lnTo>
                  <a:lnTo>
                    <a:pt x="964841" y="1218772"/>
                  </a:lnTo>
                  <a:lnTo>
                    <a:pt x="1003932" y="1195255"/>
                  </a:lnTo>
                  <a:lnTo>
                    <a:pt x="1041176" y="1169136"/>
                  </a:lnTo>
                  <a:lnTo>
                    <a:pt x="1076445" y="1140541"/>
                  </a:lnTo>
                  <a:lnTo>
                    <a:pt x="1109614" y="1109595"/>
                  </a:lnTo>
                  <a:lnTo>
                    <a:pt x="1140558" y="1076424"/>
                  </a:lnTo>
                  <a:lnTo>
                    <a:pt x="1169151" y="1041154"/>
                  </a:lnTo>
                  <a:lnTo>
                    <a:pt x="1195268" y="1003910"/>
                  </a:lnTo>
                  <a:lnTo>
                    <a:pt x="1218782" y="964818"/>
                  </a:lnTo>
                  <a:lnTo>
                    <a:pt x="1239569" y="924004"/>
                  </a:lnTo>
                  <a:lnTo>
                    <a:pt x="1257502" y="881592"/>
                  </a:lnTo>
                  <a:lnTo>
                    <a:pt x="1272456" y="837710"/>
                  </a:lnTo>
                  <a:lnTo>
                    <a:pt x="1284306" y="792483"/>
                  </a:lnTo>
                  <a:lnTo>
                    <a:pt x="1292925" y="746036"/>
                  </a:lnTo>
                  <a:lnTo>
                    <a:pt x="1298189" y="698495"/>
                  </a:lnTo>
                  <a:lnTo>
                    <a:pt x="1299971" y="649985"/>
                  </a:lnTo>
                  <a:lnTo>
                    <a:pt x="1298189" y="601470"/>
                  </a:lnTo>
                  <a:lnTo>
                    <a:pt x="1292925" y="553924"/>
                  </a:lnTo>
                  <a:lnTo>
                    <a:pt x="1284306" y="507473"/>
                  </a:lnTo>
                  <a:lnTo>
                    <a:pt x="1272456" y="462242"/>
                  </a:lnTo>
                  <a:lnTo>
                    <a:pt x="1257502" y="418358"/>
                  </a:lnTo>
                  <a:lnTo>
                    <a:pt x="1239569" y="375945"/>
                  </a:lnTo>
                  <a:lnTo>
                    <a:pt x="1218782" y="335130"/>
                  </a:lnTo>
                  <a:lnTo>
                    <a:pt x="1195268" y="296039"/>
                  </a:lnTo>
                  <a:lnTo>
                    <a:pt x="1169151" y="258795"/>
                  </a:lnTo>
                  <a:lnTo>
                    <a:pt x="1140558" y="223526"/>
                  </a:lnTo>
                  <a:lnTo>
                    <a:pt x="1109614" y="190357"/>
                  </a:lnTo>
                  <a:lnTo>
                    <a:pt x="1076445" y="159413"/>
                  </a:lnTo>
                  <a:lnTo>
                    <a:pt x="1041176" y="130820"/>
                  </a:lnTo>
                  <a:lnTo>
                    <a:pt x="1003932" y="104703"/>
                  </a:lnTo>
                  <a:lnTo>
                    <a:pt x="964841" y="81189"/>
                  </a:lnTo>
                  <a:lnTo>
                    <a:pt x="924026" y="60402"/>
                  </a:lnTo>
                  <a:lnTo>
                    <a:pt x="881613" y="42469"/>
                  </a:lnTo>
                  <a:lnTo>
                    <a:pt x="837729" y="27515"/>
                  </a:lnTo>
                  <a:lnTo>
                    <a:pt x="792498" y="15665"/>
                  </a:lnTo>
                  <a:lnTo>
                    <a:pt x="746047" y="7046"/>
                  </a:lnTo>
                  <a:lnTo>
                    <a:pt x="698501" y="1782"/>
                  </a:lnTo>
                  <a:lnTo>
                    <a:pt x="649986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7846" y="5071109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79" h="1300479">
                  <a:moveTo>
                    <a:pt x="0" y="649985"/>
                  </a:moveTo>
                  <a:lnTo>
                    <a:pt x="1782" y="601470"/>
                  </a:lnTo>
                  <a:lnTo>
                    <a:pt x="7046" y="553924"/>
                  </a:lnTo>
                  <a:lnTo>
                    <a:pt x="15665" y="507473"/>
                  </a:lnTo>
                  <a:lnTo>
                    <a:pt x="27515" y="462242"/>
                  </a:lnTo>
                  <a:lnTo>
                    <a:pt x="42469" y="418358"/>
                  </a:lnTo>
                  <a:lnTo>
                    <a:pt x="60402" y="375945"/>
                  </a:lnTo>
                  <a:lnTo>
                    <a:pt x="81189" y="335130"/>
                  </a:lnTo>
                  <a:lnTo>
                    <a:pt x="104703" y="296039"/>
                  </a:lnTo>
                  <a:lnTo>
                    <a:pt x="130820" y="258795"/>
                  </a:lnTo>
                  <a:lnTo>
                    <a:pt x="159413" y="223526"/>
                  </a:lnTo>
                  <a:lnTo>
                    <a:pt x="190357" y="190357"/>
                  </a:lnTo>
                  <a:lnTo>
                    <a:pt x="223526" y="159413"/>
                  </a:lnTo>
                  <a:lnTo>
                    <a:pt x="258795" y="130820"/>
                  </a:lnTo>
                  <a:lnTo>
                    <a:pt x="296039" y="104703"/>
                  </a:lnTo>
                  <a:lnTo>
                    <a:pt x="335130" y="81189"/>
                  </a:lnTo>
                  <a:lnTo>
                    <a:pt x="375945" y="60402"/>
                  </a:lnTo>
                  <a:lnTo>
                    <a:pt x="418358" y="42469"/>
                  </a:lnTo>
                  <a:lnTo>
                    <a:pt x="462242" y="27515"/>
                  </a:lnTo>
                  <a:lnTo>
                    <a:pt x="507473" y="15665"/>
                  </a:lnTo>
                  <a:lnTo>
                    <a:pt x="553924" y="7046"/>
                  </a:lnTo>
                  <a:lnTo>
                    <a:pt x="601470" y="1782"/>
                  </a:lnTo>
                  <a:lnTo>
                    <a:pt x="649986" y="0"/>
                  </a:lnTo>
                  <a:lnTo>
                    <a:pt x="698501" y="1782"/>
                  </a:lnTo>
                  <a:lnTo>
                    <a:pt x="746047" y="7046"/>
                  </a:lnTo>
                  <a:lnTo>
                    <a:pt x="792498" y="15665"/>
                  </a:lnTo>
                  <a:lnTo>
                    <a:pt x="837729" y="27515"/>
                  </a:lnTo>
                  <a:lnTo>
                    <a:pt x="881613" y="42469"/>
                  </a:lnTo>
                  <a:lnTo>
                    <a:pt x="924026" y="60402"/>
                  </a:lnTo>
                  <a:lnTo>
                    <a:pt x="964841" y="81189"/>
                  </a:lnTo>
                  <a:lnTo>
                    <a:pt x="1003932" y="104703"/>
                  </a:lnTo>
                  <a:lnTo>
                    <a:pt x="1041176" y="130820"/>
                  </a:lnTo>
                  <a:lnTo>
                    <a:pt x="1076445" y="159413"/>
                  </a:lnTo>
                  <a:lnTo>
                    <a:pt x="1109614" y="190357"/>
                  </a:lnTo>
                  <a:lnTo>
                    <a:pt x="1140558" y="223526"/>
                  </a:lnTo>
                  <a:lnTo>
                    <a:pt x="1169151" y="258795"/>
                  </a:lnTo>
                  <a:lnTo>
                    <a:pt x="1195268" y="296039"/>
                  </a:lnTo>
                  <a:lnTo>
                    <a:pt x="1218782" y="335130"/>
                  </a:lnTo>
                  <a:lnTo>
                    <a:pt x="1239569" y="375945"/>
                  </a:lnTo>
                  <a:lnTo>
                    <a:pt x="1257502" y="418358"/>
                  </a:lnTo>
                  <a:lnTo>
                    <a:pt x="1272456" y="462242"/>
                  </a:lnTo>
                  <a:lnTo>
                    <a:pt x="1284306" y="507473"/>
                  </a:lnTo>
                  <a:lnTo>
                    <a:pt x="1292925" y="553924"/>
                  </a:lnTo>
                  <a:lnTo>
                    <a:pt x="1298189" y="601470"/>
                  </a:lnTo>
                  <a:lnTo>
                    <a:pt x="1299971" y="649985"/>
                  </a:lnTo>
                  <a:lnTo>
                    <a:pt x="1298189" y="698495"/>
                  </a:lnTo>
                  <a:lnTo>
                    <a:pt x="1292925" y="746036"/>
                  </a:lnTo>
                  <a:lnTo>
                    <a:pt x="1284306" y="792483"/>
                  </a:lnTo>
                  <a:lnTo>
                    <a:pt x="1272456" y="837710"/>
                  </a:lnTo>
                  <a:lnTo>
                    <a:pt x="1257502" y="881592"/>
                  </a:lnTo>
                  <a:lnTo>
                    <a:pt x="1239569" y="924004"/>
                  </a:lnTo>
                  <a:lnTo>
                    <a:pt x="1218782" y="964818"/>
                  </a:lnTo>
                  <a:lnTo>
                    <a:pt x="1195268" y="1003910"/>
                  </a:lnTo>
                  <a:lnTo>
                    <a:pt x="1169151" y="1041154"/>
                  </a:lnTo>
                  <a:lnTo>
                    <a:pt x="1140558" y="1076424"/>
                  </a:lnTo>
                  <a:lnTo>
                    <a:pt x="1109614" y="1109595"/>
                  </a:lnTo>
                  <a:lnTo>
                    <a:pt x="1076445" y="1140541"/>
                  </a:lnTo>
                  <a:lnTo>
                    <a:pt x="1041176" y="1169136"/>
                  </a:lnTo>
                  <a:lnTo>
                    <a:pt x="1003932" y="1195255"/>
                  </a:lnTo>
                  <a:lnTo>
                    <a:pt x="964841" y="1218772"/>
                  </a:lnTo>
                  <a:lnTo>
                    <a:pt x="924026" y="1239560"/>
                  </a:lnTo>
                  <a:lnTo>
                    <a:pt x="881613" y="1257496"/>
                  </a:lnTo>
                  <a:lnTo>
                    <a:pt x="837729" y="1272452"/>
                  </a:lnTo>
                  <a:lnTo>
                    <a:pt x="792498" y="1284303"/>
                  </a:lnTo>
                  <a:lnTo>
                    <a:pt x="746047" y="1292924"/>
                  </a:lnTo>
                  <a:lnTo>
                    <a:pt x="698501" y="1298189"/>
                  </a:lnTo>
                  <a:lnTo>
                    <a:pt x="649986" y="1299971"/>
                  </a:lnTo>
                  <a:lnTo>
                    <a:pt x="601470" y="1298189"/>
                  </a:lnTo>
                  <a:lnTo>
                    <a:pt x="553924" y="1292924"/>
                  </a:lnTo>
                  <a:lnTo>
                    <a:pt x="507473" y="1284303"/>
                  </a:lnTo>
                  <a:lnTo>
                    <a:pt x="462242" y="1272452"/>
                  </a:lnTo>
                  <a:lnTo>
                    <a:pt x="418358" y="1257496"/>
                  </a:lnTo>
                  <a:lnTo>
                    <a:pt x="375945" y="1239560"/>
                  </a:lnTo>
                  <a:lnTo>
                    <a:pt x="335130" y="1218772"/>
                  </a:lnTo>
                  <a:lnTo>
                    <a:pt x="296039" y="1195255"/>
                  </a:lnTo>
                  <a:lnTo>
                    <a:pt x="258795" y="1169136"/>
                  </a:lnTo>
                  <a:lnTo>
                    <a:pt x="223526" y="1140541"/>
                  </a:lnTo>
                  <a:lnTo>
                    <a:pt x="190357" y="1109595"/>
                  </a:lnTo>
                  <a:lnTo>
                    <a:pt x="159413" y="1076424"/>
                  </a:lnTo>
                  <a:lnTo>
                    <a:pt x="130820" y="1041154"/>
                  </a:lnTo>
                  <a:lnTo>
                    <a:pt x="104703" y="1003910"/>
                  </a:lnTo>
                  <a:lnTo>
                    <a:pt x="81189" y="964818"/>
                  </a:lnTo>
                  <a:lnTo>
                    <a:pt x="60402" y="924004"/>
                  </a:lnTo>
                  <a:lnTo>
                    <a:pt x="42469" y="881592"/>
                  </a:lnTo>
                  <a:lnTo>
                    <a:pt x="27515" y="837710"/>
                  </a:lnTo>
                  <a:lnTo>
                    <a:pt x="15665" y="792483"/>
                  </a:lnTo>
                  <a:lnTo>
                    <a:pt x="7046" y="746036"/>
                  </a:lnTo>
                  <a:lnTo>
                    <a:pt x="1782" y="698495"/>
                  </a:lnTo>
                  <a:lnTo>
                    <a:pt x="0" y="64998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80538" y="5463032"/>
            <a:ext cx="893444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2860" marR="5080" indent="-10795">
              <a:lnSpc>
                <a:spcPts val="1660"/>
              </a:lnSpc>
              <a:spcBef>
                <a:spcPts val="365"/>
              </a:spcBef>
            </a:pPr>
            <a:r>
              <a:rPr sz="1600" spc="-10" dirty="0">
                <a:latin typeface="Arial"/>
                <a:cs typeface="Arial"/>
              </a:rPr>
              <a:t>Giai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đoạn  </a:t>
            </a:r>
            <a:r>
              <a:rPr sz="1600" spc="-5" dirty="0">
                <a:latin typeface="Arial"/>
                <a:cs typeface="Arial"/>
              </a:rPr>
              <a:t>thực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hiện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85608" y="3677348"/>
            <a:ext cx="1574165" cy="1574800"/>
            <a:chOff x="1185608" y="3677348"/>
            <a:chExt cx="1574165" cy="1574800"/>
          </a:xfrm>
        </p:grpSpPr>
        <p:sp>
          <p:nvSpPr>
            <p:cNvPr id="16" name="object 16"/>
            <p:cNvSpPr/>
            <p:nvPr/>
          </p:nvSpPr>
          <p:spPr>
            <a:xfrm>
              <a:off x="2389251" y="4881498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39">
                  <a:moveTo>
                    <a:pt x="310261" y="0"/>
                  </a:moveTo>
                  <a:lnTo>
                    <a:pt x="33019" y="32893"/>
                  </a:lnTo>
                  <a:lnTo>
                    <a:pt x="0" y="310261"/>
                  </a:lnTo>
                  <a:lnTo>
                    <a:pt x="62103" y="248157"/>
                  </a:lnTo>
                  <a:lnTo>
                    <a:pt x="184276" y="370331"/>
                  </a:lnTo>
                  <a:lnTo>
                    <a:pt x="370331" y="184150"/>
                  </a:lnTo>
                  <a:lnTo>
                    <a:pt x="248285" y="61975"/>
                  </a:lnTo>
                  <a:lnTo>
                    <a:pt x="310261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8626" y="3690365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80" h="1300479">
                  <a:moveTo>
                    <a:pt x="649986" y="0"/>
                  </a:moveTo>
                  <a:lnTo>
                    <a:pt x="601470" y="1782"/>
                  </a:lnTo>
                  <a:lnTo>
                    <a:pt x="553924" y="7046"/>
                  </a:lnTo>
                  <a:lnTo>
                    <a:pt x="507473" y="15665"/>
                  </a:lnTo>
                  <a:lnTo>
                    <a:pt x="462242" y="27515"/>
                  </a:lnTo>
                  <a:lnTo>
                    <a:pt x="418358" y="42469"/>
                  </a:lnTo>
                  <a:lnTo>
                    <a:pt x="375945" y="60402"/>
                  </a:lnTo>
                  <a:lnTo>
                    <a:pt x="335130" y="81189"/>
                  </a:lnTo>
                  <a:lnTo>
                    <a:pt x="296039" y="104703"/>
                  </a:lnTo>
                  <a:lnTo>
                    <a:pt x="258795" y="130820"/>
                  </a:lnTo>
                  <a:lnTo>
                    <a:pt x="223526" y="159413"/>
                  </a:lnTo>
                  <a:lnTo>
                    <a:pt x="190357" y="190357"/>
                  </a:lnTo>
                  <a:lnTo>
                    <a:pt x="159413" y="223526"/>
                  </a:lnTo>
                  <a:lnTo>
                    <a:pt x="130820" y="258795"/>
                  </a:lnTo>
                  <a:lnTo>
                    <a:pt x="104703" y="296039"/>
                  </a:lnTo>
                  <a:lnTo>
                    <a:pt x="81189" y="335130"/>
                  </a:lnTo>
                  <a:lnTo>
                    <a:pt x="60402" y="375945"/>
                  </a:lnTo>
                  <a:lnTo>
                    <a:pt x="42469" y="418358"/>
                  </a:lnTo>
                  <a:lnTo>
                    <a:pt x="27515" y="462242"/>
                  </a:lnTo>
                  <a:lnTo>
                    <a:pt x="15665" y="507473"/>
                  </a:lnTo>
                  <a:lnTo>
                    <a:pt x="7046" y="553924"/>
                  </a:lnTo>
                  <a:lnTo>
                    <a:pt x="1782" y="601470"/>
                  </a:lnTo>
                  <a:lnTo>
                    <a:pt x="0" y="649985"/>
                  </a:lnTo>
                  <a:lnTo>
                    <a:pt x="1782" y="698501"/>
                  </a:lnTo>
                  <a:lnTo>
                    <a:pt x="7046" y="746047"/>
                  </a:lnTo>
                  <a:lnTo>
                    <a:pt x="15665" y="792498"/>
                  </a:lnTo>
                  <a:lnTo>
                    <a:pt x="27515" y="837729"/>
                  </a:lnTo>
                  <a:lnTo>
                    <a:pt x="42469" y="881613"/>
                  </a:lnTo>
                  <a:lnTo>
                    <a:pt x="60402" y="924026"/>
                  </a:lnTo>
                  <a:lnTo>
                    <a:pt x="81189" y="964841"/>
                  </a:lnTo>
                  <a:lnTo>
                    <a:pt x="104703" y="1003932"/>
                  </a:lnTo>
                  <a:lnTo>
                    <a:pt x="130820" y="1041176"/>
                  </a:lnTo>
                  <a:lnTo>
                    <a:pt x="159413" y="1076445"/>
                  </a:lnTo>
                  <a:lnTo>
                    <a:pt x="190357" y="1109614"/>
                  </a:lnTo>
                  <a:lnTo>
                    <a:pt x="223526" y="1140558"/>
                  </a:lnTo>
                  <a:lnTo>
                    <a:pt x="258795" y="1169151"/>
                  </a:lnTo>
                  <a:lnTo>
                    <a:pt x="296039" y="1195268"/>
                  </a:lnTo>
                  <a:lnTo>
                    <a:pt x="335130" y="1218782"/>
                  </a:lnTo>
                  <a:lnTo>
                    <a:pt x="375945" y="1239569"/>
                  </a:lnTo>
                  <a:lnTo>
                    <a:pt x="418358" y="1257502"/>
                  </a:lnTo>
                  <a:lnTo>
                    <a:pt x="462242" y="1272456"/>
                  </a:lnTo>
                  <a:lnTo>
                    <a:pt x="507473" y="1284306"/>
                  </a:lnTo>
                  <a:lnTo>
                    <a:pt x="553924" y="1292925"/>
                  </a:lnTo>
                  <a:lnTo>
                    <a:pt x="601470" y="1298189"/>
                  </a:lnTo>
                  <a:lnTo>
                    <a:pt x="649986" y="1299971"/>
                  </a:lnTo>
                  <a:lnTo>
                    <a:pt x="698501" y="1298189"/>
                  </a:lnTo>
                  <a:lnTo>
                    <a:pt x="746047" y="1292925"/>
                  </a:lnTo>
                  <a:lnTo>
                    <a:pt x="792498" y="1284306"/>
                  </a:lnTo>
                  <a:lnTo>
                    <a:pt x="837729" y="1272456"/>
                  </a:lnTo>
                  <a:lnTo>
                    <a:pt x="881613" y="1257502"/>
                  </a:lnTo>
                  <a:lnTo>
                    <a:pt x="924026" y="1239569"/>
                  </a:lnTo>
                  <a:lnTo>
                    <a:pt x="964841" y="1218782"/>
                  </a:lnTo>
                  <a:lnTo>
                    <a:pt x="1003932" y="1195268"/>
                  </a:lnTo>
                  <a:lnTo>
                    <a:pt x="1041176" y="1169151"/>
                  </a:lnTo>
                  <a:lnTo>
                    <a:pt x="1076445" y="1140558"/>
                  </a:lnTo>
                  <a:lnTo>
                    <a:pt x="1109614" y="1109614"/>
                  </a:lnTo>
                  <a:lnTo>
                    <a:pt x="1140558" y="1076445"/>
                  </a:lnTo>
                  <a:lnTo>
                    <a:pt x="1169151" y="1041176"/>
                  </a:lnTo>
                  <a:lnTo>
                    <a:pt x="1195268" y="1003932"/>
                  </a:lnTo>
                  <a:lnTo>
                    <a:pt x="1218782" y="964841"/>
                  </a:lnTo>
                  <a:lnTo>
                    <a:pt x="1239569" y="924026"/>
                  </a:lnTo>
                  <a:lnTo>
                    <a:pt x="1257502" y="881613"/>
                  </a:lnTo>
                  <a:lnTo>
                    <a:pt x="1272456" y="837729"/>
                  </a:lnTo>
                  <a:lnTo>
                    <a:pt x="1284306" y="792498"/>
                  </a:lnTo>
                  <a:lnTo>
                    <a:pt x="1292925" y="746047"/>
                  </a:lnTo>
                  <a:lnTo>
                    <a:pt x="1298189" y="698501"/>
                  </a:lnTo>
                  <a:lnTo>
                    <a:pt x="1299972" y="649985"/>
                  </a:lnTo>
                  <a:lnTo>
                    <a:pt x="1298189" y="601470"/>
                  </a:lnTo>
                  <a:lnTo>
                    <a:pt x="1292925" y="553924"/>
                  </a:lnTo>
                  <a:lnTo>
                    <a:pt x="1284306" y="507473"/>
                  </a:lnTo>
                  <a:lnTo>
                    <a:pt x="1272456" y="462242"/>
                  </a:lnTo>
                  <a:lnTo>
                    <a:pt x="1257502" y="418358"/>
                  </a:lnTo>
                  <a:lnTo>
                    <a:pt x="1239569" y="375945"/>
                  </a:lnTo>
                  <a:lnTo>
                    <a:pt x="1218782" y="335130"/>
                  </a:lnTo>
                  <a:lnTo>
                    <a:pt x="1195268" y="296039"/>
                  </a:lnTo>
                  <a:lnTo>
                    <a:pt x="1169151" y="258795"/>
                  </a:lnTo>
                  <a:lnTo>
                    <a:pt x="1140558" y="223526"/>
                  </a:lnTo>
                  <a:lnTo>
                    <a:pt x="1109614" y="190357"/>
                  </a:lnTo>
                  <a:lnTo>
                    <a:pt x="1076445" y="159413"/>
                  </a:lnTo>
                  <a:lnTo>
                    <a:pt x="1041176" y="130820"/>
                  </a:lnTo>
                  <a:lnTo>
                    <a:pt x="1003932" y="104703"/>
                  </a:lnTo>
                  <a:lnTo>
                    <a:pt x="964841" y="81189"/>
                  </a:lnTo>
                  <a:lnTo>
                    <a:pt x="924026" y="60402"/>
                  </a:lnTo>
                  <a:lnTo>
                    <a:pt x="881613" y="42469"/>
                  </a:lnTo>
                  <a:lnTo>
                    <a:pt x="837729" y="27515"/>
                  </a:lnTo>
                  <a:lnTo>
                    <a:pt x="792498" y="15665"/>
                  </a:lnTo>
                  <a:lnTo>
                    <a:pt x="746047" y="7046"/>
                  </a:lnTo>
                  <a:lnTo>
                    <a:pt x="698501" y="1782"/>
                  </a:lnTo>
                  <a:lnTo>
                    <a:pt x="64998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8626" y="3690365"/>
              <a:ext cx="1300480" cy="1300480"/>
            </a:xfrm>
            <a:custGeom>
              <a:avLst/>
              <a:gdLst/>
              <a:ahLst/>
              <a:cxnLst/>
              <a:rect l="l" t="t" r="r" b="b"/>
              <a:pathLst>
                <a:path w="1300480" h="1300479">
                  <a:moveTo>
                    <a:pt x="0" y="649985"/>
                  </a:moveTo>
                  <a:lnTo>
                    <a:pt x="1782" y="601470"/>
                  </a:lnTo>
                  <a:lnTo>
                    <a:pt x="7046" y="553924"/>
                  </a:lnTo>
                  <a:lnTo>
                    <a:pt x="15665" y="507473"/>
                  </a:lnTo>
                  <a:lnTo>
                    <a:pt x="27515" y="462242"/>
                  </a:lnTo>
                  <a:lnTo>
                    <a:pt x="42469" y="418358"/>
                  </a:lnTo>
                  <a:lnTo>
                    <a:pt x="60402" y="375945"/>
                  </a:lnTo>
                  <a:lnTo>
                    <a:pt x="81189" y="335130"/>
                  </a:lnTo>
                  <a:lnTo>
                    <a:pt x="104703" y="296039"/>
                  </a:lnTo>
                  <a:lnTo>
                    <a:pt x="130820" y="258795"/>
                  </a:lnTo>
                  <a:lnTo>
                    <a:pt x="159413" y="223526"/>
                  </a:lnTo>
                  <a:lnTo>
                    <a:pt x="190357" y="190357"/>
                  </a:lnTo>
                  <a:lnTo>
                    <a:pt x="223526" y="159413"/>
                  </a:lnTo>
                  <a:lnTo>
                    <a:pt x="258795" y="130820"/>
                  </a:lnTo>
                  <a:lnTo>
                    <a:pt x="296039" y="104703"/>
                  </a:lnTo>
                  <a:lnTo>
                    <a:pt x="335130" y="81189"/>
                  </a:lnTo>
                  <a:lnTo>
                    <a:pt x="375945" y="60402"/>
                  </a:lnTo>
                  <a:lnTo>
                    <a:pt x="418358" y="42469"/>
                  </a:lnTo>
                  <a:lnTo>
                    <a:pt x="462242" y="27515"/>
                  </a:lnTo>
                  <a:lnTo>
                    <a:pt x="507473" y="15665"/>
                  </a:lnTo>
                  <a:lnTo>
                    <a:pt x="553924" y="7046"/>
                  </a:lnTo>
                  <a:lnTo>
                    <a:pt x="601470" y="1782"/>
                  </a:lnTo>
                  <a:lnTo>
                    <a:pt x="649986" y="0"/>
                  </a:lnTo>
                  <a:lnTo>
                    <a:pt x="698501" y="1782"/>
                  </a:lnTo>
                  <a:lnTo>
                    <a:pt x="746047" y="7046"/>
                  </a:lnTo>
                  <a:lnTo>
                    <a:pt x="792498" y="15665"/>
                  </a:lnTo>
                  <a:lnTo>
                    <a:pt x="837729" y="27515"/>
                  </a:lnTo>
                  <a:lnTo>
                    <a:pt x="881613" y="42469"/>
                  </a:lnTo>
                  <a:lnTo>
                    <a:pt x="924026" y="60402"/>
                  </a:lnTo>
                  <a:lnTo>
                    <a:pt x="964841" y="81189"/>
                  </a:lnTo>
                  <a:lnTo>
                    <a:pt x="1003932" y="104703"/>
                  </a:lnTo>
                  <a:lnTo>
                    <a:pt x="1041176" y="130820"/>
                  </a:lnTo>
                  <a:lnTo>
                    <a:pt x="1076445" y="159413"/>
                  </a:lnTo>
                  <a:lnTo>
                    <a:pt x="1109614" y="190357"/>
                  </a:lnTo>
                  <a:lnTo>
                    <a:pt x="1140558" y="223526"/>
                  </a:lnTo>
                  <a:lnTo>
                    <a:pt x="1169151" y="258795"/>
                  </a:lnTo>
                  <a:lnTo>
                    <a:pt x="1195268" y="296039"/>
                  </a:lnTo>
                  <a:lnTo>
                    <a:pt x="1218782" y="335130"/>
                  </a:lnTo>
                  <a:lnTo>
                    <a:pt x="1239569" y="375945"/>
                  </a:lnTo>
                  <a:lnTo>
                    <a:pt x="1257502" y="418358"/>
                  </a:lnTo>
                  <a:lnTo>
                    <a:pt x="1272456" y="462242"/>
                  </a:lnTo>
                  <a:lnTo>
                    <a:pt x="1284306" y="507473"/>
                  </a:lnTo>
                  <a:lnTo>
                    <a:pt x="1292925" y="553924"/>
                  </a:lnTo>
                  <a:lnTo>
                    <a:pt x="1298189" y="601470"/>
                  </a:lnTo>
                  <a:lnTo>
                    <a:pt x="1299972" y="649985"/>
                  </a:lnTo>
                  <a:lnTo>
                    <a:pt x="1298189" y="698501"/>
                  </a:lnTo>
                  <a:lnTo>
                    <a:pt x="1292925" y="746047"/>
                  </a:lnTo>
                  <a:lnTo>
                    <a:pt x="1284306" y="792498"/>
                  </a:lnTo>
                  <a:lnTo>
                    <a:pt x="1272456" y="837729"/>
                  </a:lnTo>
                  <a:lnTo>
                    <a:pt x="1257502" y="881613"/>
                  </a:lnTo>
                  <a:lnTo>
                    <a:pt x="1239569" y="924026"/>
                  </a:lnTo>
                  <a:lnTo>
                    <a:pt x="1218782" y="964841"/>
                  </a:lnTo>
                  <a:lnTo>
                    <a:pt x="1195268" y="1003932"/>
                  </a:lnTo>
                  <a:lnTo>
                    <a:pt x="1169151" y="1041176"/>
                  </a:lnTo>
                  <a:lnTo>
                    <a:pt x="1140558" y="1076445"/>
                  </a:lnTo>
                  <a:lnTo>
                    <a:pt x="1109614" y="1109614"/>
                  </a:lnTo>
                  <a:lnTo>
                    <a:pt x="1076445" y="1140558"/>
                  </a:lnTo>
                  <a:lnTo>
                    <a:pt x="1041176" y="1169151"/>
                  </a:lnTo>
                  <a:lnTo>
                    <a:pt x="1003932" y="1195268"/>
                  </a:lnTo>
                  <a:lnTo>
                    <a:pt x="964841" y="1218782"/>
                  </a:lnTo>
                  <a:lnTo>
                    <a:pt x="924026" y="1239569"/>
                  </a:lnTo>
                  <a:lnTo>
                    <a:pt x="881613" y="1257502"/>
                  </a:lnTo>
                  <a:lnTo>
                    <a:pt x="837729" y="1272456"/>
                  </a:lnTo>
                  <a:lnTo>
                    <a:pt x="792498" y="1284306"/>
                  </a:lnTo>
                  <a:lnTo>
                    <a:pt x="746047" y="1292925"/>
                  </a:lnTo>
                  <a:lnTo>
                    <a:pt x="698501" y="1298189"/>
                  </a:lnTo>
                  <a:lnTo>
                    <a:pt x="649986" y="1299971"/>
                  </a:lnTo>
                  <a:lnTo>
                    <a:pt x="601470" y="1298189"/>
                  </a:lnTo>
                  <a:lnTo>
                    <a:pt x="553924" y="1292925"/>
                  </a:lnTo>
                  <a:lnTo>
                    <a:pt x="507473" y="1284306"/>
                  </a:lnTo>
                  <a:lnTo>
                    <a:pt x="462242" y="1272456"/>
                  </a:lnTo>
                  <a:lnTo>
                    <a:pt x="418358" y="1257502"/>
                  </a:lnTo>
                  <a:lnTo>
                    <a:pt x="375945" y="1239569"/>
                  </a:lnTo>
                  <a:lnTo>
                    <a:pt x="335130" y="1218782"/>
                  </a:lnTo>
                  <a:lnTo>
                    <a:pt x="296039" y="1195268"/>
                  </a:lnTo>
                  <a:lnTo>
                    <a:pt x="258795" y="1169151"/>
                  </a:lnTo>
                  <a:lnTo>
                    <a:pt x="223526" y="1140558"/>
                  </a:lnTo>
                  <a:lnTo>
                    <a:pt x="190357" y="1109614"/>
                  </a:lnTo>
                  <a:lnTo>
                    <a:pt x="159413" y="1076445"/>
                  </a:lnTo>
                  <a:lnTo>
                    <a:pt x="130820" y="1041176"/>
                  </a:lnTo>
                  <a:lnTo>
                    <a:pt x="104703" y="1003932"/>
                  </a:lnTo>
                  <a:lnTo>
                    <a:pt x="81189" y="964841"/>
                  </a:lnTo>
                  <a:lnTo>
                    <a:pt x="60402" y="924026"/>
                  </a:lnTo>
                  <a:lnTo>
                    <a:pt x="42469" y="881613"/>
                  </a:lnTo>
                  <a:lnTo>
                    <a:pt x="27515" y="837729"/>
                  </a:lnTo>
                  <a:lnTo>
                    <a:pt x="15665" y="792498"/>
                  </a:lnTo>
                  <a:lnTo>
                    <a:pt x="7046" y="746047"/>
                  </a:lnTo>
                  <a:lnTo>
                    <a:pt x="1782" y="698501"/>
                  </a:lnTo>
                  <a:lnTo>
                    <a:pt x="0" y="64998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00047" y="4082288"/>
            <a:ext cx="893444" cy="47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89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Giai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đoạn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ts val="1789"/>
              </a:lnSpc>
            </a:pPr>
            <a:r>
              <a:rPr sz="1600" spc="-5" dirty="0">
                <a:latin typeface="Arial"/>
                <a:cs typeface="Arial"/>
              </a:rPr>
              <a:t>kết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thúc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15336" y="3501263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60070" y="0"/>
                </a:moveTo>
                <a:lnTo>
                  <a:pt x="122174" y="61975"/>
                </a:lnTo>
                <a:lnTo>
                  <a:pt x="0" y="184150"/>
                </a:lnTo>
                <a:lnTo>
                  <a:pt x="186181" y="370331"/>
                </a:lnTo>
                <a:lnTo>
                  <a:pt x="308356" y="248157"/>
                </a:lnTo>
                <a:lnTo>
                  <a:pt x="370331" y="310261"/>
                </a:lnTo>
                <a:lnTo>
                  <a:pt x="337438" y="33020"/>
                </a:lnTo>
                <a:lnTo>
                  <a:pt x="60070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9040" y="1123280"/>
            <a:ext cx="11055985" cy="21628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505"/>
              </a:spcBef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3.2.1.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Quản lý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 án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405"/>
              </a:spcBef>
              <a:buClr>
                <a:srgbClr val="CC3300"/>
              </a:buClr>
              <a:buSzPct val="60000"/>
              <a:buChar char="•"/>
              <a:tabLst>
                <a:tab pos="469265" algn="l"/>
                <a:tab pos="469900" algn="l"/>
                <a:tab pos="4785995" algn="l"/>
                <a:tab pos="5243195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Vòng đời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của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 dự</a:t>
            </a:r>
            <a:r>
              <a:rPr sz="30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án	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•	Các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bên tham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gia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một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dự</a:t>
            </a:r>
            <a:r>
              <a:rPr sz="30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án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Arial"/>
              <a:cs typeface="Arial"/>
            </a:endParaRPr>
          </a:p>
          <a:p>
            <a:pPr marL="1994535" marR="8195945" indent="-10795" algn="just">
              <a:lnSpc>
                <a:spcPts val="1660"/>
              </a:lnSpc>
            </a:pPr>
            <a:r>
              <a:rPr sz="1600" spc="-10" dirty="0">
                <a:latin typeface="Arial"/>
                <a:cs typeface="Arial"/>
              </a:rPr>
              <a:t>Giai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đoạn  xây dựng  </a:t>
            </a:r>
            <a:r>
              <a:rPr sz="1600" spc="-5" dirty="0">
                <a:latin typeface="Arial"/>
                <a:cs typeface="Arial"/>
              </a:rPr>
              <a:t>ý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tưởng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23140" y="2689796"/>
            <a:ext cx="6122035" cy="2962910"/>
            <a:chOff x="5823140" y="2689796"/>
            <a:chExt cx="6122035" cy="2962910"/>
          </a:xfrm>
        </p:grpSpPr>
        <p:sp>
          <p:nvSpPr>
            <p:cNvPr id="23" name="object 23"/>
            <p:cNvSpPr/>
            <p:nvPr/>
          </p:nvSpPr>
          <p:spPr>
            <a:xfrm>
              <a:off x="5836158" y="3082289"/>
              <a:ext cx="6096000" cy="1405255"/>
            </a:xfrm>
            <a:custGeom>
              <a:avLst/>
              <a:gdLst/>
              <a:ahLst/>
              <a:cxnLst/>
              <a:rect l="l" t="t" r="r" b="b"/>
              <a:pathLst>
                <a:path w="6096000" h="1405254">
                  <a:moveTo>
                    <a:pt x="5955538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1264666"/>
                  </a:lnTo>
                  <a:lnTo>
                    <a:pt x="7158" y="1309071"/>
                  </a:lnTo>
                  <a:lnTo>
                    <a:pt x="27094" y="1347630"/>
                  </a:lnTo>
                  <a:lnTo>
                    <a:pt x="57497" y="1378033"/>
                  </a:lnTo>
                  <a:lnTo>
                    <a:pt x="96056" y="1397969"/>
                  </a:lnTo>
                  <a:lnTo>
                    <a:pt x="140462" y="1405128"/>
                  </a:lnTo>
                  <a:lnTo>
                    <a:pt x="5955538" y="1405128"/>
                  </a:lnTo>
                  <a:lnTo>
                    <a:pt x="5999943" y="1397969"/>
                  </a:lnTo>
                  <a:lnTo>
                    <a:pt x="6038502" y="1378033"/>
                  </a:lnTo>
                  <a:lnTo>
                    <a:pt x="6068905" y="1347630"/>
                  </a:lnTo>
                  <a:lnTo>
                    <a:pt x="6088841" y="1309071"/>
                  </a:lnTo>
                  <a:lnTo>
                    <a:pt x="6095999" y="1264666"/>
                  </a:lnTo>
                  <a:lnTo>
                    <a:pt x="6095999" y="140462"/>
                  </a:lnTo>
                  <a:lnTo>
                    <a:pt x="6088841" y="96056"/>
                  </a:lnTo>
                  <a:lnTo>
                    <a:pt x="6068905" y="57497"/>
                  </a:lnTo>
                  <a:lnTo>
                    <a:pt x="6038502" y="27094"/>
                  </a:lnTo>
                  <a:lnTo>
                    <a:pt x="5999943" y="7158"/>
                  </a:lnTo>
                  <a:lnTo>
                    <a:pt x="5955538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6158" y="3082289"/>
              <a:ext cx="6096000" cy="1405255"/>
            </a:xfrm>
            <a:custGeom>
              <a:avLst/>
              <a:gdLst/>
              <a:ahLst/>
              <a:cxnLst/>
              <a:rect l="l" t="t" r="r" b="b"/>
              <a:pathLst>
                <a:path w="6096000" h="1405254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5955538" y="0"/>
                  </a:lnTo>
                  <a:lnTo>
                    <a:pt x="5999943" y="7158"/>
                  </a:lnTo>
                  <a:lnTo>
                    <a:pt x="6038502" y="27094"/>
                  </a:lnTo>
                  <a:lnTo>
                    <a:pt x="6068905" y="57497"/>
                  </a:lnTo>
                  <a:lnTo>
                    <a:pt x="6088841" y="96056"/>
                  </a:lnTo>
                  <a:lnTo>
                    <a:pt x="6095999" y="140462"/>
                  </a:lnTo>
                  <a:lnTo>
                    <a:pt x="6095999" y="1264666"/>
                  </a:lnTo>
                  <a:lnTo>
                    <a:pt x="6088841" y="1309071"/>
                  </a:lnTo>
                  <a:lnTo>
                    <a:pt x="6068905" y="1347630"/>
                  </a:lnTo>
                  <a:lnTo>
                    <a:pt x="6038502" y="1378033"/>
                  </a:lnTo>
                  <a:lnTo>
                    <a:pt x="5999943" y="1397969"/>
                  </a:lnTo>
                  <a:lnTo>
                    <a:pt x="5955538" y="1405128"/>
                  </a:lnTo>
                  <a:lnTo>
                    <a:pt x="140462" y="1405128"/>
                  </a:lnTo>
                  <a:lnTo>
                    <a:pt x="96056" y="1397969"/>
                  </a:lnTo>
                  <a:lnTo>
                    <a:pt x="57497" y="1378033"/>
                  </a:lnTo>
                  <a:lnTo>
                    <a:pt x="27094" y="1347630"/>
                  </a:lnTo>
                  <a:lnTo>
                    <a:pt x="7158" y="1309071"/>
                  </a:lnTo>
                  <a:lnTo>
                    <a:pt x="0" y="1264666"/>
                  </a:lnTo>
                  <a:lnTo>
                    <a:pt x="0" y="140462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22086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957580" y="0"/>
                  </a:moveTo>
                  <a:lnTo>
                    <a:pt x="103124" y="0"/>
                  </a:lnTo>
                  <a:lnTo>
                    <a:pt x="63007" y="8112"/>
                  </a:lnTo>
                  <a:lnTo>
                    <a:pt x="30225" y="30225"/>
                  </a:lnTo>
                  <a:lnTo>
                    <a:pt x="8112" y="63007"/>
                  </a:lnTo>
                  <a:lnTo>
                    <a:pt x="0" y="103124"/>
                  </a:lnTo>
                  <a:lnTo>
                    <a:pt x="0" y="928624"/>
                  </a:lnTo>
                  <a:lnTo>
                    <a:pt x="8112" y="968740"/>
                  </a:lnTo>
                  <a:lnTo>
                    <a:pt x="30225" y="1001521"/>
                  </a:lnTo>
                  <a:lnTo>
                    <a:pt x="63007" y="1023635"/>
                  </a:lnTo>
                  <a:lnTo>
                    <a:pt x="103124" y="1031748"/>
                  </a:lnTo>
                  <a:lnTo>
                    <a:pt x="957580" y="1031748"/>
                  </a:lnTo>
                  <a:lnTo>
                    <a:pt x="997696" y="1023635"/>
                  </a:lnTo>
                  <a:lnTo>
                    <a:pt x="1030478" y="1001522"/>
                  </a:lnTo>
                  <a:lnTo>
                    <a:pt x="1052591" y="968740"/>
                  </a:lnTo>
                  <a:lnTo>
                    <a:pt x="1060704" y="928624"/>
                  </a:lnTo>
                  <a:lnTo>
                    <a:pt x="1060704" y="103124"/>
                  </a:lnTo>
                  <a:lnTo>
                    <a:pt x="1052591" y="63007"/>
                  </a:lnTo>
                  <a:lnTo>
                    <a:pt x="1030477" y="30225"/>
                  </a:lnTo>
                  <a:lnTo>
                    <a:pt x="997696" y="8112"/>
                  </a:lnTo>
                  <a:lnTo>
                    <a:pt x="9575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22086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0" y="103124"/>
                  </a:moveTo>
                  <a:lnTo>
                    <a:pt x="8112" y="63007"/>
                  </a:lnTo>
                  <a:lnTo>
                    <a:pt x="30225" y="30225"/>
                  </a:lnTo>
                  <a:lnTo>
                    <a:pt x="63007" y="8112"/>
                  </a:lnTo>
                  <a:lnTo>
                    <a:pt x="103124" y="0"/>
                  </a:lnTo>
                  <a:lnTo>
                    <a:pt x="957580" y="0"/>
                  </a:lnTo>
                  <a:lnTo>
                    <a:pt x="997696" y="8112"/>
                  </a:lnTo>
                  <a:lnTo>
                    <a:pt x="1030477" y="30225"/>
                  </a:lnTo>
                  <a:lnTo>
                    <a:pt x="1052591" y="63007"/>
                  </a:lnTo>
                  <a:lnTo>
                    <a:pt x="1060704" y="103124"/>
                  </a:lnTo>
                  <a:lnTo>
                    <a:pt x="1060704" y="928624"/>
                  </a:lnTo>
                  <a:lnTo>
                    <a:pt x="1052591" y="968740"/>
                  </a:lnTo>
                  <a:lnTo>
                    <a:pt x="1030478" y="1001522"/>
                  </a:lnTo>
                  <a:lnTo>
                    <a:pt x="997696" y="1023635"/>
                  </a:lnTo>
                  <a:lnTo>
                    <a:pt x="957580" y="1031748"/>
                  </a:lnTo>
                  <a:lnTo>
                    <a:pt x="103124" y="1031748"/>
                  </a:lnTo>
                  <a:lnTo>
                    <a:pt x="63007" y="1023635"/>
                  </a:lnTo>
                  <a:lnTo>
                    <a:pt x="30225" y="1001521"/>
                  </a:lnTo>
                  <a:lnTo>
                    <a:pt x="8112" y="968740"/>
                  </a:lnTo>
                  <a:lnTo>
                    <a:pt x="0" y="928624"/>
                  </a:lnTo>
                  <a:lnTo>
                    <a:pt x="0" y="1031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22086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1060704" y="0"/>
                  </a:moveTo>
                  <a:lnTo>
                    <a:pt x="0" y="0"/>
                  </a:lnTo>
                  <a:lnTo>
                    <a:pt x="0" y="1607693"/>
                  </a:lnTo>
                  <a:lnTo>
                    <a:pt x="8759" y="1651049"/>
                  </a:lnTo>
                  <a:lnTo>
                    <a:pt x="32639" y="1686452"/>
                  </a:lnTo>
                  <a:lnTo>
                    <a:pt x="68044" y="1710320"/>
                  </a:lnTo>
                  <a:lnTo>
                    <a:pt x="111378" y="1719072"/>
                  </a:lnTo>
                  <a:lnTo>
                    <a:pt x="949324" y="1719072"/>
                  </a:lnTo>
                  <a:lnTo>
                    <a:pt x="992659" y="1710320"/>
                  </a:lnTo>
                  <a:lnTo>
                    <a:pt x="1028064" y="1686452"/>
                  </a:lnTo>
                  <a:lnTo>
                    <a:pt x="1051944" y="1651049"/>
                  </a:lnTo>
                  <a:lnTo>
                    <a:pt x="1060704" y="1607693"/>
                  </a:lnTo>
                  <a:lnTo>
                    <a:pt x="1060704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22086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949324" y="1719072"/>
                  </a:moveTo>
                  <a:lnTo>
                    <a:pt x="111378" y="1719072"/>
                  </a:lnTo>
                  <a:lnTo>
                    <a:pt x="68044" y="1710320"/>
                  </a:lnTo>
                  <a:lnTo>
                    <a:pt x="32639" y="1686452"/>
                  </a:lnTo>
                  <a:lnTo>
                    <a:pt x="8759" y="1651049"/>
                  </a:lnTo>
                  <a:lnTo>
                    <a:pt x="0" y="1607693"/>
                  </a:lnTo>
                  <a:lnTo>
                    <a:pt x="0" y="0"/>
                  </a:lnTo>
                  <a:lnTo>
                    <a:pt x="1060704" y="0"/>
                  </a:lnTo>
                  <a:lnTo>
                    <a:pt x="1060704" y="1607693"/>
                  </a:lnTo>
                  <a:lnTo>
                    <a:pt x="1051944" y="1651049"/>
                  </a:lnTo>
                  <a:lnTo>
                    <a:pt x="1028064" y="1686452"/>
                  </a:lnTo>
                  <a:lnTo>
                    <a:pt x="992659" y="1710320"/>
                  </a:lnTo>
                  <a:lnTo>
                    <a:pt x="949324" y="17190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25666" y="4001261"/>
            <a:ext cx="652780" cy="5645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92710">
              <a:lnSpc>
                <a:spcPts val="1970"/>
              </a:lnSpc>
              <a:spcBef>
                <a:spcPts val="420"/>
              </a:spcBef>
            </a:pPr>
            <a:r>
              <a:rPr sz="1900" spc="-5" dirty="0">
                <a:latin typeface="Arial"/>
                <a:cs typeface="Arial"/>
              </a:rPr>
              <a:t>Nhà  tài</a:t>
            </a:r>
            <a:r>
              <a:rPr sz="1900" spc="-9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trợ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74928" y="2689796"/>
            <a:ext cx="1087120" cy="2962910"/>
            <a:chOff x="7174928" y="2689796"/>
            <a:chExt cx="1087120" cy="2962910"/>
          </a:xfrm>
        </p:grpSpPr>
        <p:sp>
          <p:nvSpPr>
            <p:cNvPr id="31" name="object 31"/>
            <p:cNvSpPr/>
            <p:nvPr/>
          </p:nvSpPr>
          <p:spPr>
            <a:xfrm>
              <a:off x="7187946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957579" y="0"/>
                  </a:moveTo>
                  <a:lnTo>
                    <a:pt x="103124" y="0"/>
                  </a:lnTo>
                  <a:lnTo>
                    <a:pt x="63007" y="8112"/>
                  </a:lnTo>
                  <a:lnTo>
                    <a:pt x="30225" y="30225"/>
                  </a:lnTo>
                  <a:lnTo>
                    <a:pt x="8112" y="63007"/>
                  </a:lnTo>
                  <a:lnTo>
                    <a:pt x="0" y="103124"/>
                  </a:lnTo>
                  <a:lnTo>
                    <a:pt x="0" y="928624"/>
                  </a:lnTo>
                  <a:lnTo>
                    <a:pt x="8112" y="968740"/>
                  </a:lnTo>
                  <a:lnTo>
                    <a:pt x="30225" y="1001521"/>
                  </a:lnTo>
                  <a:lnTo>
                    <a:pt x="63007" y="1023635"/>
                  </a:lnTo>
                  <a:lnTo>
                    <a:pt x="103124" y="1031748"/>
                  </a:lnTo>
                  <a:lnTo>
                    <a:pt x="957579" y="1031748"/>
                  </a:lnTo>
                  <a:lnTo>
                    <a:pt x="997696" y="1023635"/>
                  </a:lnTo>
                  <a:lnTo>
                    <a:pt x="1030477" y="1001522"/>
                  </a:lnTo>
                  <a:lnTo>
                    <a:pt x="1052591" y="968740"/>
                  </a:lnTo>
                  <a:lnTo>
                    <a:pt x="1060703" y="928624"/>
                  </a:lnTo>
                  <a:lnTo>
                    <a:pt x="1060703" y="103124"/>
                  </a:lnTo>
                  <a:lnTo>
                    <a:pt x="1052591" y="63007"/>
                  </a:lnTo>
                  <a:lnTo>
                    <a:pt x="1030477" y="30225"/>
                  </a:lnTo>
                  <a:lnTo>
                    <a:pt x="997696" y="8112"/>
                  </a:lnTo>
                  <a:lnTo>
                    <a:pt x="9575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87946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0" y="103124"/>
                  </a:moveTo>
                  <a:lnTo>
                    <a:pt x="8112" y="63007"/>
                  </a:lnTo>
                  <a:lnTo>
                    <a:pt x="30225" y="30225"/>
                  </a:lnTo>
                  <a:lnTo>
                    <a:pt x="63007" y="8112"/>
                  </a:lnTo>
                  <a:lnTo>
                    <a:pt x="103124" y="0"/>
                  </a:lnTo>
                  <a:lnTo>
                    <a:pt x="957579" y="0"/>
                  </a:lnTo>
                  <a:lnTo>
                    <a:pt x="997696" y="8112"/>
                  </a:lnTo>
                  <a:lnTo>
                    <a:pt x="1030477" y="30225"/>
                  </a:lnTo>
                  <a:lnTo>
                    <a:pt x="1052591" y="63007"/>
                  </a:lnTo>
                  <a:lnTo>
                    <a:pt x="1060703" y="103124"/>
                  </a:lnTo>
                  <a:lnTo>
                    <a:pt x="1060703" y="928624"/>
                  </a:lnTo>
                  <a:lnTo>
                    <a:pt x="1052591" y="968740"/>
                  </a:lnTo>
                  <a:lnTo>
                    <a:pt x="1030477" y="1001522"/>
                  </a:lnTo>
                  <a:lnTo>
                    <a:pt x="997696" y="1023635"/>
                  </a:lnTo>
                  <a:lnTo>
                    <a:pt x="957579" y="1031748"/>
                  </a:lnTo>
                  <a:lnTo>
                    <a:pt x="103124" y="1031748"/>
                  </a:lnTo>
                  <a:lnTo>
                    <a:pt x="63007" y="1023635"/>
                  </a:lnTo>
                  <a:lnTo>
                    <a:pt x="30225" y="1001521"/>
                  </a:lnTo>
                  <a:lnTo>
                    <a:pt x="8112" y="968740"/>
                  </a:lnTo>
                  <a:lnTo>
                    <a:pt x="0" y="928624"/>
                  </a:lnTo>
                  <a:lnTo>
                    <a:pt x="0" y="1031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87946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1060703" y="0"/>
                  </a:moveTo>
                  <a:lnTo>
                    <a:pt x="0" y="0"/>
                  </a:lnTo>
                  <a:lnTo>
                    <a:pt x="0" y="1607693"/>
                  </a:lnTo>
                  <a:lnTo>
                    <a:pt x="8759" y="1651049"/>
                  </a:lnTo>
                  <a:lnTo>
                    <a:pt x="32639" y="1686452"/>
                  </a:lnTo>
                  <a:lnTo>
                    <a:pt x="68044" y="1710320"/>
                  </a:lnTo>
                  <a:lnTo>
                    <a:pt x="111378" y="1719072"/>
                  </a:lnTo>
                  <a:lnTo>
                    <a:pt x="949325" y="1719072"/>
                  </a:lnTo>
                  <a:lnTo>
                    <a:pt x="992659" y="1710320"/>
                  </a:lnTo>
                  <a:lnTo>
                    <a:pt x="1028065" y="1686452"/>
                  </a:lnTo>
                  <a:lnTo>
                    <a:pt x="1051944" y="1651049"/>
                  </a:lnTo>
                  <a:lnTo>
                    <a:pt x="1060703" y="1607693"/>
                  </a:lnTo>
                  <a:lnTo>
                    <a:pt x="1060703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87946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949325" y="1719072"/>
                  </a:moveTo>
                  <a:lnTo>
                    <a:pt x="111378" y="1719072"/>
                  </a:lnTo>
                  <a:lnTo>
                    <a:pt x="68044" y="1710320"/>
                  </a:lnTo>
                  <a:lnTo>
                    <a:pt x="32639" y="1686452"/>
                  </a:lnTo>
                  <a:lnTo>
                    <a:pt x="8759" y="1651049"/>
                  </a:lnTo>
                  <a:lnTo>
                    <a:pt x="0" y="1607693"/>
                  </a:lnTo>
                  <a:lnTo>
                    <a:pt x="0" y="0"/>
                  </a:lnTo>
                  <a:lnTo>
                    <a:pt x="1060703" y="0"/>
                  </a:lnTo>
                  <a:lnTo>
                    <a:pt x="1060703" y="1607693"/>
                  </a:lnTo>
                  <a:lnTo>
                    <a:pt x="1051944" y="1651049"/>
                  </a:lnTo>
                  <a:lnTo>
                    <a:pt x="1028065" y="1686452"/>
                  </a:lnTo>
                  <a:lnTo>
                    <a:pt x="992659" y="1710320"/>
                  </a:lnTo>
                  <a:lnTo>
                    <a:pt x="949325" y="17190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390638" y="4001261"/>
            <a:ext cx="655955" cy="8147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-635" algn="ctr">
              <a:lnSpc>
                <a:spcPts val="1970"/>
              </a:lnSpc>
              <a:spcBef>
                <a:spcPts val="420"/>
              </a:spcBef>
            </a:pPr>
            <a:r>
              <a:rPr sz="1900" spc="-5" dirty="0">
                <a:latin typeface="Arial"/>
                <a:cs typeface="Arial"/>
              </a:rPr>
              <a:t>Giám  </a:t>
            </a:r>
            <a:r>
              <a:rPr sz="1900" spc="-10" dirty="0">
                <a:latin typeface="Arial"/>
                <a:cs typeface="Arial"/>
              </a:rPr>
              <a:t>đốc  </a:t>
            </a:r>
            <a:r>
              <a:rPr sz="1900" spc="-5" dirty="0">
                <a:latin typeface="Arial"/>
                <a:cs typeface="Arial"/>
              </a:rPr>
              <a:t>dự</a:t>
            </a:r>
            <a:r>
              <a:rPr sz="1900" spc="-9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án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342312" y="2717228"/>
            <a:ext cx="1099185" cy="2935605"/>
            <a:chOff x="8342312" y="2717228"/>
            <a:chExt cx="1099185" cy="2935605"/>
          </a:xfrm>
        </p:grpSpPr>
        <p:sp>
          <p:nvSpPr>
            <p:cNvPr id="37" name="object 37"/>
            <p:cNvSpPr/>
            <p:nvPr/>
          </p:nvSpPr>
          <p:spPr>
            <a:xfrm>
              <a:off x="8367522" y="2730246"/>
              <a:ext cx="1061085" cy="1030605"/>
            </a:xfrm>
            <a:custGeom>
              <a:avLst/>
              <a:gdLst/>
              <a:ahLst/>
              <a:cxnLst/>
              <a:rect l="l" t="t" r="r" b="b"/>
              <a:pathLst>
                <a:path w="1061084" h="1030604">
                  <a:moveTo>
                    <a:pt x="957706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26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7" y="1030223"/>
                  </a:lnTo>
                  <a:lnTo>
                    <a:pt x="957706" y="1030223"/>
                  </a:lnTo>
                  <a:lnTo>
                    <a:pt x="997803" y="1022131"/>
                  </a:lnTo>
                  <a:lnTo>
                    <a:pt x="1030541" y="1000061"/>
                  </a:lnTo>
                  <a:lnTo>
                    <a:pt x="1052611" y="967323"/>
                  </a:lnTo>
                  <a:lnTo>
                    <a:pt x="1060703" y="927226"/>
                  </a:lnTo>
                  <a:lnTo>
                    <a:pt x="1060703" y="102996"/>
                  </a:lnTo>
                  <a:lnTo>
                    <a:pt x="1052611" y="62900"/>
                  </a:lnTo>
                  <a:lnTo>
                    <a:pt x="1030541" y="30162"/>
                  </a:lnTo>
                  <a:lnTo>
                    <a:pt x="997803" y="8092"/>
                  </a:lnTo>
                  <a:lnTo>
                    <a:pt x="957706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67522" y="2730246"/>
              <a:ext cx="1061085" cy="1030605"/>
            </a:xfrm>
            <a:custGeom>
              <a:avLst/>
              <a:gdLst/>
              <a:ahLst/>
              <a:cxnLst/>
              <a:rect l="l" t="t" r="r" b="b"/>
              <a:pathLst>
                <a:path w="1061084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957706" y="0"/>
                  </a:lnTo>
                  <a:lnTo>
                    <a:pt x="997803" y="8092"/>
                  </a:lnTo>
                  <a:lnTo>
                    <a:pt x="1030541" y="30162"/>
                  </a:lnTo>
                  <a:lnTo>
                    <a:pt x="1052611" y="62900"/>
                  </a:lnTo>
                  <a:lnTo>
                    <a:pt x="1060703" y="102996"/>
                  </a:lnTo>
                  <a:lnTo>
                    <a:pt x="1060703" y="927226"/>
                  </a:lnTo>
                  <a:lnTo>
                    <a:pt x="1052611" y="967323"/>
                  </a:lnTo>
                  <a:lnTo>
                    <a:pt x="1030541" y="1000061"/>
                  </a:lnTo>
                  <a:lnTo>
                    <a:pt x="997803" y="1022131"/>
                  </a:lnTo>
                  <a:lnTo>
                    <a:pt x="957706" y="1030223"/>
                  </a:lnTo>
                  <a:lnTo>
                    <a:pt x="102997" y="1030223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6"/>
                  </a:lnTo>
                  <a:lnTo>
                    <a:pt x="0" y="1029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5329" y="3920490"/>
              <a:ext cx="1059180" cy="1719580"/>
            </a:xfrm>
            <a:custGeom>
              <a:avLst/>
              <a:gdLst/>
              <a:ahLst/>
              <a:cxnLst/>
              <a:rect l="l" t="t" r="r" b="b"/>
              <a:pathLst>
                <a:path w="1059179" h="1719579">
                  <a:moveTo>
                    <a:pt x="1059179" y="0"/>
                  </a:moveTo>
                  <a:lnTo>
                    <a:pt x="0" y="0"/>
                  </a:lnTo>
                  <a:lnTo>
                    <a:pt x="0" y="1607820"/>
                  </a:lnTo>
                  <a:lnTo>
                    <a:pt x="8739" y="1651129"/>
                  </a:lnTo>
                  <a:lnTo>
                    <a:pt x="32575" y="1686491"/>
                  </a:lnTo>
                  <a:lnTo>
                    <a:pt x="67937" y="1710331"/>
                  </a:lnTo>
                  <a:lnTo>
                    <a:pt x="111251" y="1719072"/>
                  </a:lnTo>
                  <a:lnTo>
                    <a:pt x="947927" y="1719072"/>
                  </a:lnTo>
                  <a:lnTo>
                    <a:pt x="991242" y="1710331"/>
                  </a:lnTo>
                  <a:lnTo>
                    <a:pt x="1026604" y="1686491"/>
                  </a:lnTo>
                  <a:lnTo>
                    <a:pt x="1050440" y="1651129"/>
                  </a:lnTo>
                  <a:lnTo>
                    <a:pt x="1059179" y="1607820"/>
                  </a:lnTo>
                  <a:lnTo>
                    <a:pt x="1059179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55329" y="3920490"/>
              <a:ext cx="1059180" cy="1719580"/>
            </a:xfrm>
            <a:custGeom>
              <a:avLst/>
              <a:gdLst/>
              <a:ahLst/>
              <a:cxnLst/>
              <a:rect l="l" t="t" r="r" b="b"/>
              <a:pathLst>
                <a:path w="1059179" h="1719579">
                  <a:moveTo>
                    <a:pt x="947927" y="1719072"/>
                  </a:moveTo>
                  <a:lnTo>
                    <a:pt x="111251" y="1719072"/>
                  </a:lnTo>
                  <a:lnTo>
                    <a:pt x="67937" y="1710331"/>
                  </a:lnTo>
                  <a:lnTo>
                    <a:pt x="32575" y="1686491"/>
                  </a:lnTo>
                  <a:lnTo>
                    <a:pt x="8739" y="1651129"/>
                  </a:lnTo>
                  <a:lnTo>
                    <a:pt x="0" y="1607820"/>
                  </a:lnTo>
                  <a:lnTo>
                    <a:pt x="0" y="0"/>
                  </a:lnTo>
                  <a:lnTo>
                    <a:pt x="1059179" y="0"/>
                  </a:lnTo>
                  <a:lnTo>
                    <a:pt x="1059179" y="1607820"/>
                  </a:lnTo>
                  <a:lnTo>
                    <a:pt x="1050440" y="1651129"/>
                  </a:lnTo>
                  <a:lnTo>
                    <a:pt x="1026604" y="1686491"/>
                  </a:lnTo>
                  <a:lnTo>
                    <a:pt x="991242" y="1710331"/>
                  </a:lnTo>
                  <a:lnTo>
                    <a:pt x="947927" y="17190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604631" y="4001261"/>
            <a:ext cx="561975" cy="13144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-635" algn="ctr">
              <a:lnSpc>
                <a:spcPts val="1970"/>
              </a:lnSpc>
              <a:spcBef>
                <a:spcPts val="420"/>
              </a:spcBef>
            </a:pPr>
            <a:r>
              <a:rPr sz="1900" spc="-5" dirty="0">
                <a:latin typeface="Arial"/>
                <a:cs typeface="Arial"/>
              </a:rPr>
              <a:t>Nhà  quản  </a:t>
            </a:r>
            <a:r>
              <a:rPr sz="1900" spc="-10" dirty="0">
                <a:latin typeface="Arial"/>
                <a:cs typeface="Arial"/>
              </a:rPr>
              <a:t>lý  </a:t>
            </a:r>
            <a:r>
              <a:rPr sz="1900" spc="-5" dirty="0">
                <a:latin typeface="Arial"/>
                <a:cs typeface="Arial"/>
              </a:rPr>
              <a:t>chức  năng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508172" y="2689796"/>
            <a:ext cx="1087120" cy="2962910"/>
            <a:chOff x="9508172" y="2689796"/>
            <a:chExt cx="1087120" cy="2962910"/>
          </a:xfrm>
        </p:grpSpPr>
        <p:sp>
          <p:nvSpPr>
            <p:cNvPr id="43" name="object 43"/>
            <p:cNvSpPr/>
            <p:nvPr/>
          </p:nvSpPr>
          <p:spPr>
            <a:xfrm>
              <a:off x="9521189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957579" y="0"/>
                  </a:moveTo>
                  <a:lnTo>
                    <a:pt x="103124" y="0"/>
                  </a:lnTo>
                  <a:lnTo>
                    <a:pt x="63007" y="8112"/>
                  </a:lnTo>
                  <a:lnTo>
                    <a:pt x="30225" y="30225"/>
                  </a:lnTo>
                  <a:lnTo>
                    <a:pt x="8112" y="63007"/>
                  </a:lnTo>
                  <a:lnTo>
                    <a:pt x="0" y="103124"/>
                  </a:lnTo>
                  <a:lnTo>
                    <a:pt x="0" y="928624"/>
                  </a:lnTo>
                  <a:lnTo>
                    <a:pt x="8112" y="968740"/>
                  </a:lnTo>
                  <a:lnTo>
                    <a:pt x="30225" y="1001521"/>
                  </a:lnTo>
                  <a:lnTo>
                    <a:pt x="63007" y="1023635"/>
                  </a:lnTo>
                  <a:lnTo>
                    <a:pt x="103124" y="1031748"/>
                  </a:lnTo>
                  <a:lnTo>
                    <a:pt x="957579" y="1031748"/>
                  </a:lnTo>
                  <a:lnTo>
                    <a:pt x="997696" y="1023635"/>
                  </a:lnTo>
                  <a:lnTo>
                    <a:pt x="1030477" y="1001522"/>
                  </a:lnTo>
                  <a:lnTo>
                    <a:pt x="1052591" y="968740"/>
                  </a:lnTo>
                  <a:lnTo>
                    <a:pt x="1060703" y="928624"/>
                  </a:lnTo>
                  <a:lnTo>
                    <a:pt x="1060703" y="103124"/>
                  </a:lnTo>
                  <a:lnTo>
                    <a:pt x="1052591" y="63007"/>
                  </a:lnTo>
                  <a:lnTo>
                    <a:pt x="1030477" y="30225"/>
                  </a:lnTo>
                  <a:lnTo>
                    <a:pt x="997696" y="8112"/>
                  </a:lnTo>
                  <a:lnTo>
                    <a:pt x="957579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21189" y="2702813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0" y="103124"/>
                  </a:moveTo>
                  <a:lnTo>
                    <a:pt x="8112" y="63007"/>
                  </a:lnTo>
                  <a:lnTo>
                    <a:pt x="30225" y="30225"/>
                  </a:lnTo>
                  <a:lnTo>
                    <a:pt x="63007" y="8112"/>
                  </a:lnTo>
                  <a:lnTo>
                    <a:pt x="103124" y="0"/>
                  </a:lnTo>
                  <a:lnTo>
                    <a:pt x="957579" y="0"/>
                  </a:lnTo>
                  <a:lnTo>
                    <a:pt x="997696" y="8112"/>
                  </a:lnTo>
                  <a:lnTo>
                    <a:pt x="1030477" y="30225"/>
                  </a:lnTo>
                  <a:lnTo>
                    <a:pt x="1052591" y="63007"/>
                  </a:lnTo>
                  <a:lnTo>
                    <a:pt x="1060703" y="103124"/>
                  </a:lnTo>
                  <a:lnTo>
                    <a:pt x="1060703" y="928624"/>
                  </a:lnTo>
                  <a:lnTo>
                    <a:pt x="1052591" y="968740"/>
                  </a:lnTo>
                  <a:lnTo>
                    <a:pt x="1030477" y="1001522"/>
                  </a:lnTo>
                  <a:lnTo>
                    <a:pt x="997696" y="1023635"/>
                  </a:lnTo>
                  <a:lnTo>
                    <a:pt x="957579" y="1031748"/>
                  </a:lnTo>
                  <a:lnTo>
                    <a:pt x="103124" y="1031748"/>
                  </a:lnTo>
                  <a:lnTo>
                    <a:pt x="63007" y="1023635"/>
                  </a:lnTo>
                  <a:lnTo>
                    <a:pt x="30225" y="1001521"/>
                  </a:lnTo>
                  <a:lnTo>
                    <a:pt x="8112" y="968740"/>
                  </a:lnTo>
                  <a:lnTo>
                    <a:pt x="0" y="928624"/>
                  </a:lnTo>
                  <a:lnTo>
                    <a:pt x="0" y="1031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21189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1060703" y="0"/>
                  </a:moveTo>
                  <a:lnTo>
                    <a:pt x="0" y="0"/>
                  </a:lnTo>
                  <a:lnTo>
                    <a:pt x="0" y="1607693"/>
                  </a:lnTo>
                  <a:lnTo>
                    <a:pt x="8759" y="1651049"/>
                  </a:lnTo>
                  <a:lnTo>
                    <a:pt x="32639" y="1686452"/>
                  </a:lnTo>
                  <a:lnTo>
                    <a:pt x="68044" y="1710320"/>
                  </a:lnTo>
                  <a:lnTo>
                    <a:pt x="111378" y="1719072"/>
                  </a:lnTo>
                  <a:lnTo>
                    <a:pt x="949325" y="1719072"/>
                  </a:lnTo>
                  <a:lnTo>
                    <a:pt x="992659" y="1710320"/>
                  </a:lnTo>
                  <a:lnTo>
                    <a:pt x="1028064" y="1686452"/>
                  </a:lnTo>
                  <a:lnTo>
                    <a:pt x="1051944" y="1651049"/>
                  </a:lnTo>
                  <a:lnTo>
                    <a:pt x="1060703" y="1607693"/>
                  </a:lnTo>
                  <a:lnTo>
                    <a:pt x="1060703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521189" y="3920489"/>
              <a:ext cx="1061085" cy="1719580"/>
            </a:xfrm>
            <a:custGeom>
              <a:avLst/>
              <a:gdLst/>
              <a:ahLst/>
              <a:cxnLst/>
              <a:rect l="l" t="t" r="r" b="b"/>
              <a:pathLst>
                <a:path w="1061084" h="1719579">
                  <a:moveTo>
                    <a:pt x="949325" y="1719072"/>
                  </a:moveTo>
                  <a:lnTo>
                    <a:pt x="111378" y="1719072"/>
                  </a:lnTo>
                  <a:lnTo>
                    <a:pt x="68044" y="1710320"/>
                  </a:lnTo>
                  <a:lnTo>
                    <a:pt x="32639" y="1686452"/>
                  </a:lnTo>
                  <a:lnTo>
                    <a:pt x="8759" y="1651049"/>
                  </a:lnTo>
                  <a:lnTo>
                    <a:pt x="0" y="1607693"/>
                  </a:lnTo>
                  <a:lnTo>
                    <a:pt x="0" y="0"/>
                  </a:lnTo>
                  <a:lnTo>
                    <a:pt x="1060703" y="0"/>
                  </a:lnTo>
                  <a:lnTo>
                    <a:pt x="1060703" y="1607693"/>
                  </a:lnTo>
                  <a:lnTo>
                    <a:pt x="1051944" y="1651049"/>
                  </a:lnTo>
                  <a:lnTo>
                    <a:pt x="1028064" y="1686452"/>
                  </a:lnTo>
                  <a:lnTo>
                    <a:pt x="992659" y="1710320"/>
                  </a:lnTo>
                  <a:lnTo>
                    <a:pt x="949325" y="17190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697973" y="4001261"/>
            <a:ext cx="708660" cy="5645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5725" marR="5080" indent="-73660">
              <a:lnSpc>
                <a:spcPts val="1970"/>
              </a:lnSpc>
              <a:spcBef>
                <a:spcPts val="420"/>
              </a:spcBef>
            </a:pPr>
            <a:r>
              <a:rPr sz="1900" spc="-5" dirty="0">
                <a:latin typeface="Arial"/>
                <a:cs typeface="Arial"/>
              </a:rPr>
              <a:t>Khách  hàng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657331" y="2689860"/>
            <a:ext cx="1103630" cy="2943225"/>
            <a:chOff x="10657331" y="2689860"/>
            <a:chExt cx="1103630" cy="2943225"/>
          </a:xfrm>
        </p:grpSpPr>
        <p:sp>
          <p:nvSpPr>
            <p:cNvPr id="49" name="object 49"/>
            <p:cNvSpPr/>
            <p:nvPr/>
          </p:nvSpPr>
          <p:spPr>
            <a:xfrm>
              <a:off x="10687049" y="2702814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957579" y="0"/>
                  </a:moveTo>
                  <a:lnTo>
                    <a:pt x="103124" y="0"/>
                  </a:lnTo>
                  <a:lnTo>
                    <a:pt x="63007" y="8112"/>
                  </a:lnTo>
                  <a:lnTo>
                    <a:pt x="30225" y="30225"/>
                  </a:lnTo>
                  <a:lnTo>
                    <a:pt x="8112" y="63007"/>
                  </a:lnTo>
                  <a:lnTo>
                    <a:pt x="0" y="103124"/>
                  </a:lnTo>
                  <a:lnTo>
                    <a:pt x="0" y="928624"/>
                  </a:lnTo>
                  <a:lnTo>
                    <a:pt x="8112" y="968740"/>
                  </a:lnTo>
                  <a:lnTo>
                    <a:pt x="30225" y="1001521"/>
                  </a:lnTo>
                  <a:lnTo>
                    <a:pt x="63007" y="1023635"/>
                  </a:lnTo>
                  <a:lnTo>
                    <a:pt x="103124" y="1031748"/>
                  </a:lnTo>
                  <a:lnTo>
                    <a:pt x="957579" y="1031748"/>
                  </a:lnTo>
                  <a:lnTo>
                    <a:pt x="997696" y="1023635"/>
                  </a:lnTo>
                  <a:lnTo>
                    <a:pt x="1030477" y="1001522"/>
                  </a:lnTo>
                  <a:lnTo>
                    <a:pt x="1052591" y="968740"/>
                  </a:lnTo>
                  <a:lnTo>
                    <a:pt x="1060703" y="928624"/>
                  </a:lnTo>
                  <a:lnTo>
                    <a:pt x="1060703" y="103124"/>
                  </a:lnTo>
                  <a:lnTo>
                    <a:pt x="1052591" y="63007"/>
                  </a:lnTo>
                  <a:lnTo>
                    <a:pt x="1030477" y="30225"/>
                  </a:lnTo>
                  <a:lnTo>
                    <a:pt x="997696" y="8112"/>
                  </a:lnTo>
                  <a:lnTo>
                    <a:pt x="957579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687049" y="2702814"/>
              <a:ext cx="1061085" cy="1031875"/>
            </a:xfrm>
            <a:custGeom>
              <a:avLst/>
              <a:gdLst/>
              <a:ahLst/>
              <a:cxnLst/>
              <a:rect l="l" t="t" r="r" b="b"/>
              <a:pathLst>
                <a:path w="1061084" h="1031875">
                  <a:moveTo>
                    <a:pt x="0" y="103124"/>
                  </a:moveTo>
                  <a:lnTo>
                    <a:pt x="8112" y="63007"/>
                  </a:lnTo>
                  <a:lnTo>
                    <a:pt x="30225" y="30225"/>
                  </a:lnTo>
                  <a:lnTo>
                    <a:pt x="63007" y="8112"/>
                  </a:lnTo>
                  <a:lnTo>
                    <a:pt x="103124" y="0"/>
                  </a:lnTo>
                  <a:lnTo>
                    <a:pt x="957579" y="0"/>
                  </a:lnTo>
                  <a:lnTo>
                    <a:pt x="997696" y="8112"/>
                  </a:lnTo>
                  <a:lnTo>
                    <a:pt x="1030477" y="30225"/>
                  </a:lnTo>
                  <a:lnTo>
                    <a:pt x="1052591" y="63007"/>
                  </a:lnTo>
                  <a:lnTo>
                    <a:pt x="1060703" y="103124"/>
                  </a:lnTo>
                  <a:lnTo>
                    <a:pt x="1060703" y="928624"/>
                  </a:lnTo>
                  <a:lnTo>
                    <a:pt x="1052591" y="968740"/>
                  </a:lnTo>
                  <a:lnTo>
                    <a:pt x="1030477" y="1001522"/>
                  </a:lnTo>
                  <a:lnTo>
                    <a:pt x="997696" y="1023635"/>
                  </a:lnTo>
                  <a:lnTo>
                    <a:pt x="957579" y="1031748"/>
                  </a:lnTo>
                  <a:lnTo>
                    <a:pt x="103124" y="1031748"/>
                  </a:lnTo>
                  <a:lnTo>
                    <a:pt x="63007" y="1023635"/>
                  </a:lnTo>
                  <a:lnTo>
                    <a:pt x="30225" y="1001521"/>
                  </a:lnTo>
                  <a:lnTo>
                    <a:pt x="8112" y="968740"/>
                  </a:lnTo>
                  <a:lnTo>
                    <a:pt x="0" y="928624"/>
                  </a:lnTo>
                  <a:lnTo>
                    <a:pt x="0" y="1031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70285" y="3902202"/>
              <a:ext cx="1061085" cy="1717675"/>
            </a:xfrm>
            <a:custGeom>
              <a:avLst/>
              <a:gdLst/>
              <a:ahLst/>
              <a:cxnLst/>
              <a:rect l="l" t="t" r="r" b="b"/>
              <a:pathLst>
                <a:path w="1061084" h="1717675">
                  <a:moveTo>
                    <a:pt x="1060704" y="0"/>
                  </a:moveTo>
                  <a:lnTo>
                    <a:pt x="0" y="0"/>
                  </a:lnTo>
                  <a:lnTo>
                    <a:pt x="0" y="1606169"/>
                  </a:lnTo>
                  <a:lnTo>
                    <a:pt x="8759" y="1649503"/>
                  </a:lnTo>
                  <a:lnTo>
                    <a:pt x="32638" y="1684909"/>
                  </a:lnTo>
                  <a:lnTo>
                    <a:pt x="68044" y="1708788"/>
                  </a:lnTo>
                  <a:lnTo>
                    <a:pt x="111379" y="1717548"/>
                  </a:lnTo>
                  <a:lnTo>
                    <a:pt x="949325" y="1717548"/>
                  </a:lnTo>
                  <a:lnTo>
                    <a:pt x="992659" y="1708788"/>
                  </a:lnTo>
                  <a:lnTo>
                    <a:pt x="1028065" y="1684909"/>
                  </a:lnTo>
                  <a:lnTo>
                    <a:pt x="1051944" y="1649503"/>
                  </a:lnTo>
                  <a:lnTo>
                    <a:pt x="1060704" y="1606169"/>
                  </a:lnTo>
                  <a:lnTo>
                    <a:pt x="1060704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670285" y="3902202"/>
              <a:ext cx="1061085" cy="1717675"/>
            </a:xfrm>
            <a:custGeom>
              <a:avLst/>
              <a:gdLst/>
              <a:ahLst/>
              <a:cxnLst/>
              <a:rect l="l" t="t" r="r" b="b"/>
              <a:pathLst>
                <a:path w="1061084" h="1717675">
                  <a:moveTo>
                    <a:pt x="949325" y="1717548"/>
                  </a:moveTo>
                  <a:lnTo>
                    <a:pt x="111379" y="1717548"/>
                  </a:lnTo>
                  <a:lnTo>
                    <a:pt x="68044" y="1708788"/>
                  </a:lnTo>
                  <a:lnTo>
                    <a:pt x="32638" y="1684909"/>
                  </a:lnTo>
                  <a:lnTo>
                    <a:pt x="8759" y="1649503"/>
                  </a:lnTo>
                  <a:lnTo>
                    <a:pt x="0" y="1606169"/>
                  </a:lnTo>
                  <a:lnTo>
                    <a:pt x="0" y="0"/>
                  </a:lnTo>
                  <a:lnTo>
                    <a:pt x="1060704" y="0"/>
                  </a:lnTo>
                  <a:lnTo>
                    <a:pt x="1060704" y="1606169"/>
                  </a:lnTo>
                  <a:lnTo>
                    <a:pt x="1051944" y="1649503"/>
                  </a:lnTo>
                  <a:lnTo>
                    <a:pt x="1028065" y="1684909"/>
                  </a:lnTo>
                  <a:lnTo>
                    <a:pt x="992659" y="1708788"/>
                  </a:lnTo>
                  <a:lnTo>
                    <a:pt x="949325" y="17175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926318" y="3981703"/>
            <a:ext cx="548005" cy="8147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0640" algn="just">
              <a:lnSpc>
                <a:spcPts val="1970"/>
              </a:lnSpc>
              <a:spcBef>
                <a:spcPts val="420"/>
              </a:spcBef>
            </a:pPr>
            <a:r>
              <a:rPr sz="1900" spc="-5" dirty="0">
                <a:latin typeface="Arial"/>
                <a:cs typeface="Arial"/>
              </a:rPr>
              <a:t>Nhà  cung  cấp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317" y="43116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44431" y="2371153"/>
            <a:ext cx="6006465" cy="3896360"/>
            <a:chOff x="2944431" y="2371153"/>
            <a:chExt cx="6006465" cy="3896360"/>
          </a:xfrm>
        </p:grpSpPr>
        <p:sp>
          <p:nvSpPr>
            <p:cNvPr id="4" name="object 4"/>
            <p:cNvSpPr/>
            <p:nvPr/>
          </p:nvSpPr>
          <p:spPr>
            <a:xfrm>
              <a:off x="2957449" y="2384171"/>
              <a:ext cx="817244" cy="3870325"/>
            </a:xfrm>
            <a:custGeom>
              <a:avLst/>
              <a:gdLst/>
              <a:ahLst/>
              <a:cxnLst/>
              <a:rect l="l" t="t" r="r" b="b"/>
              <a:pathLst>
                <a:path w="817245" h="3870325">
                  <a:moveTo>
                    <a:pt x="15239" y="0"/>
                  </a:moveTo>
                  <a:lnTo>
                    <a:pt x="48984" y="34327"/>
                  </a:lnTo>
                  <a:lnTo>
                    <a:pt x="82003" y="69096"/>
                  </a:lnTo>
                  <a:lnTo>
                    <a:pt x="114297" y="104296"/>
                  </a:lnTo>
                  <a:lnTo>
                    <a:pt x="145864" y="139918"/>
                  </a:lnTo>
                  <a:lnTo>
                    <a:pt x="176706" y="175953"/>
                  </a:lnTo>
                  <a:lnTo>
                    <a:pt x="206823" y="212391"/>
                  </a:lnTo>
                  <a:lnTo>
                    <a:pt x="236213" y="249222"/>
                  </a:lnTo>
                  <a:lnTo>
                    <a:pt x="264878" y="286437"/>
                  </a:lnTo>
                  <a:lnTo>
                    <a:pt x="292817" y="324026"/>
                  </a:lnTo>
                  <a:lnTo>
                    <a:pt x="320031" y="361979"/>
                  </a:lnTo>
                  <a:lnTo>
                    <a:pt x="346519" y="400287"/>
                  </a:lnTo>
                  <a:lnTo>
                    <a:pt x="372281" y="438941"/>
                  </a:lnTo>
                  <a:lnTo>
                    <a:pt x="397317" y="477930"/>
                  </a:lnTo>
                  <a:lnTo>
                    <a:pt x="421628" y="517246"/>
                  </a:lnTo>
                  <a:lnTo>
                    <a:pt x="445213" y="556878"/>
                  </a:lnTo>
                  <a:lnTo>
                    <a:pt x="468072" y="596817"/>
                  </a:lnTo>
                  <a:lnTo>
                    <a:pt x="490206" y="637054"/>
                  </a:lnTo>
                  <a:lnTo>
                    <a:pt x="511614" y="677578"/>
                  </a:lnTo>
                  <a:lnTo>
                    <a:pt x="532296" y="718380"/>
                  </a:lnTo>
                  <a:lnTo>
                    <a:pt x="552253" y="759451"/>
                  </a:lnTo>
                  <a:lnTo>
                    <a:pt x="571484" y="800781"/>
                  </a:lnTo>
                  <a:lnTo>
                    <a:pt x="589989" y="842361"/>
                  </a:lnTo>
                  <a:lnTo>
                    <a:pt x="607768" y="884180"/>
                  </a:lnTo>
                  <a:lnTo>
                    <a:pt x="624822" y="926230"/>
                  </a:lnTo>
                  <a:lnTo>
                    <a:pt x="641150" y="968500"/>
                  </a:lnTo>
                  <a:lnTo>
                    <a:pt x="656753" y="1010981"/>
                  </a:lnTo>
                  <a:lnTo>
                    <a:pt x="671629" y="1053664"/>
                  </a:lnTo>
                  <a:lnTo>
                    <a:pt x="685781" y="1096538"/>
                  </a:lnTo>
                  <a:lnTo>
                    <a:pt x="699206" y="1139595"/>
                  </a:lnTo>
                  <a:lnTo>
                    <a:pt x="711906" y="1182824"/>
                  </a:lnTo>
                  <a:lnTo>
                    <a:pt x="723879" y="1226217"/>
                  </a:lnTo>
                  <a:lnTo>
                    <a:pt x="735128" y="1269763"/>
                  </a:lnTo>
                  <a:lnTo>
                    <a:pt x="745650" y="1313453"/>
                  </a:lnTo>
                  <a:lnTo>
                    <a:pt x="755447" y="1357277"/>
                  </a:lnTo>
                  <a:lnTo>
                    <a:pt x="764518" y="1401226"/>
                  </a:lnTo>
                  <a:lnTo>
                    <a:pt x="772864" y="1445290"/>
                  </a:lnTo>
                  <a:lnTo>
                    <a:pt x="780484" y="1489460"/>
                  </a:lnTo>
                  <a:lnTo>
                    <a:pt x="787378" y="1533725"/>
                  </a:lnTo>
                  <a:lnTo>
                    <a:pt x="793546" y="1578077"/>
                  </a:lnTo>
                  <a:lnTo>
                    <a:pt x="798989" y="1622506"/>
                  </a:lnTo>
                  <a:lnTo>
                    <a:pt x="803706" y="1667001"/>
                  </a:lnTo>
                  <a:lnTo>
                    <a:pt x="807697" y="1711555"/>
                  </a:lnTo>
                  <a:lnTo>
                    <a:pt x="810963" y="1756156"/>
                  </a:lnTo>
                  <a:lnTo>
                    <a:pt x="813503" y="1800796"/>
                  </a:lnTo>
                  <a:lnTo>
                    <a:pt x="815317" y="1845464"/>
                  </a:lnTo>
                  <a:lnTo>
                    <a:pt x="816405" y="1890152"/>
                  </a:lnTo>
                  <a:lnTo>
                    <a:pt x="816768" y="1934849"/>
                  </a:lnTo>
                  <a:lnTo>
                    <a:pt x="816405" y="1979547"/>
                  </a:lnTo>
                  <a:lnTo>
                    <a:pt x="815317" y="2024234"/>
                  </a:lnTo>
                  <a:lnTo>
                    <a:pt x="813503" y="2068903"/>
                  </a:lnTo>
                  <a:lnTo>
                    <a:pt x="810963" y="2113543"/>
                  </a:lnTo>
                  <a:lnTo>
                    <a:pt x="807697" y="2158144"/>
                  </a:lnTo>
                  <a:lnTo>
                    <a:pt x="803706" y="2202698"/>
                  </a:lnTo>
                  <a:lnTo>
                    <a:pt x="798989" y="2247194"/>
                  </a:lnTo>
                  <a:lnTo>
                    <a:pt x="793546" y="2291622"/>
                  </a:lnTo>
                  <a:lnTo>
                    <a:pt x="787378" y="2335974"/>
                  </a:lnTo>
                  <a:lnTo>
                    <a:pt x="780484" y="2380240"/>
                  </a:lnTo>
                  <a:lnTo>
                    <a:pt x="772864" y="2424410"/>
                  </a:lnTo>
                  <a:lnTo>
                    <a:pt x="764518" y="2468474"/>
                  </a:lnTo>
                  <a:lnTo>
                    <a:pt x="755447" y="2512424"/>
                  </a:lnTo>
                  <a:lnTo>
                    <a:pt x="745650" y="2556248"/>
                  </a:lnTo>
                  <a:lnTo>
                    <a:pt x="735128" y="2599939"/>
                  </a:lnTo>
                  <a:lnTo>
                    <a:pt x="723879" y="2643485"/>
                  </a:lnTo>
                  <a:lnTo>
                    <a:pt x="711906" y="2686878"/>
                  </a:lnTo>
                  <a:lnTo>
                    <a:pt x="699206" y="2730108"/>
                  </a:lnTo>
                  <a:lnTo>
                    <a:pt x="685781" y="2773165"/>
                  </a:lnTo>
                  <a:lnTo>
                    <a:pt x="671629" y="2816040"/>
                  </a:lnTo>
                  <a:lnTo>
                    <a:pt x="656753" y="2858723"/>
                  </a:lnTo>
                  <a:lnTo>
                    <a:pt x="641150" y="2901205"/>
                  </a:lnTo>
                  <a:lnTo>
                    <a:pt x="624822" y="2943476"/>
                  </a:lnTo>
                  <a:lnTo>
                    <a:pt x="607768" y="2985526"/>
                  </a:lnTo>
                  <a:lnTo>
                    <a:pt x="589989" y="3027346"/>
                  </a:lnTo>
                  <a:lnTo>
                    <a:pt x="571484" y="3068926"/>
                  </a:lnTo>
                  <a:lnTo>
                    <a:pt x="552253" y="3110257"/>
                  </a:lnTo>
                  <a:lnTo>
                    <a:pt x="532296" y="3151328"/>
                  </a:lnTo>
                  <a:lnTo>
                    <a:pt x="511614" y="3192132"/>
                  </a:lnTo>
                  <a:lnTo>
                    <a:pt x="490206" y="3232657"/>
                  </a:lnTo>
                  <a:lnTo>
                    <a:pt x="468072" y="3272894"/>
                  </a:lnTo>
                  <a:lnTo>
                    <a:pt x="445213" y="3312834"/>
                  </a:lnTo>
                  <a:lnTo>
                    <a:pt x="421628" y="3352467"/>
                  </a:lnTo>
                  <a:lnTo>
                    <a:pt x="397317" y="3391783"/>
                  </a:lnTo>
                  <a:lnTo>
                    <a:pt x="372281" y="3430773"/>
                  </a:lnTo>
                  <a:lnTo>
                    <a:pt x="346519" y="3469428"/>
                  </a:lnTo>
                  <a:lnTo>
                    <a:pt x="320031" y="3507737"/>
                  </a:lnTo>
                  <a:lnTo>
                    <a:pt x="292817" y="3545692"/>
                  </a:lnTo>
                  <a:lnTo>
                    <a:pt x="264878" y="3583282"/>
                  </a:lnTo>
                  <a:lnTo>
                    <a:pt x="236213" y="3620497"/>
                  </a:lnTo>
                  <a:lnTo>
                    <a:pt x="206823" y="3657329"/>
                  </a:lnTo>
                  <a:lnTo>
                    <a:pt x="176706" y="3693768"/>
                  </a:lnTo>
                  <a:lnTo>
                    <a:pt x="145864" y="3729804"/>
                  </a:lnTo>
                  <a:lnTo>
                    <a:pt x="114297" y="3765428"/>
                  </a:lnTo>
                  <a:lnTo>
                    <a:pt x="82003" y="3800629"/>
                  </a:lnTo>
                  <a:lnTo>
                    <a:pt x="48984" y="3835399"/>
                  </a:lnTo>
                  <a:lnTo>
                    <a:pt x="15239" y="3869728"/>
                  </a:lnTo>
                  <a:lnTo>
                    <a:pt x="0" y="3854437"/>
                  </a:lnTo>
                  <a:lnTo>
                    <a:pt x="33832" y="3820011"/>
                  </a:lnTo>
                  <a:lnTo>
                    <a:pt x="66928" y="3785137"/>
                  </a:lnTo>
                  <a:lnTo>
                    <a:pt x="99289" y="3749827"/>
                  </a:lnTo>
                  <a:lnTo>
                    <a:pt x="130915" y="3714088"/>
                  </a:lnTo>
                  <a:lnTo>
                    <a:pt x="161805" y="3677933"/>
                  </a:lnTo>
                  <a:lnTo>
                    <a:pt x="191960" y="3641369"/>
                  </a:lnTo>
                  <a:lnTo>
                    <a:pt x="221379" y="3604408"/>
                  </a:lnTo>
                  <a:lnTo>
                    <a:pt x="250063" y="3567058"/>
                  </a:lnTo>
                  <a:lnTo>
                    <a:pt x="278011" y="3529331"/>
                  </a:lnTo>
                  <a:lnTo>
                    <a:pt x="305224" y="3491234"/>
                  </a:lnTo>
                  <a:lnTo>
                    <a:pt x="331701" y="3452779"/>
                  </a:lnTo>
                  <a:lnTo>
                    <a:pt x="357443" y="3413976"/>
                  </a:lnTo>
                  <a:lnTo>
                    <a:pt x="382450" y="3374833"/>
                  </a:lnTo>
                  <a:lnTo>
                    <a:pt x="406721" y="3335361"/>
                  </a:lnTo>
                  <a:lnTo>
                    <a:pt x="430256" y="3295570"/>
                  </a:lnTo>
                  <a:lnTo>
                    <a:pt x="453056" y="3255469"/>
                  </a:lnTo>
                  <a:lnTo>
                    <a:pt x="475120" y="3215068"/>
                  </a:lnTo>
                  <a:lnTo>
                    <a:pt x="496449" y="3174378"/>
                  </a:lnTo>
                  <a:lnTo>
                    <a:pt x="517043" y="3133408"/>
                  </a:lnTo>
                  <a:lnTo>
                    <a:pt x="536901" y="3092167"/>
                  </a:lnTo>
                  <a:lnTo>
                    <a:pt x="556023" y="3050666"/>
                  </a:lnTo>
                  <a:lnTo>
                    <a:pt x="574410" y="3008914"/>
                  </a:lnTo>
                  <a:lnTo>
                    <a:pt x="592062" y="2966922"/>
                  </a:lnTo>
                  <a:lnTo>
                    <a:pt x="608978" y="2924699"/>
                  </a:lnTo>
                  <a:lnTo>
                    <a:pt x="625158" y="2882254"/>
                  </a:lnTo>
                  <a:lnTo>
                    <a:pt x="640604" y="2839599"/>
                  </a:lnTo>
                  <a:lnTo>
                    <a:pt x="655313" y="2796742"/>
                  </a:lnTo>
                  <a:lnTo>
                    <a:pt x="669287" y="2753693"/>
                  </a:lnTo>
                  <a:lnTo>
                    <a:pt x="682526" y="2710463"/>
                  </a:lnTo>
                  <a:lnTo>
                    <a:pt x="695029" y="2667060"/>
                  </a:lnTo>
                  <a:lnTo>
                    <a:pt x="706797" y="2623496"/>
                  </a:lnTo>
                  <a:lnTo>
                    <a:pt x="717829" y="2579779"/>
                  </a:lnTo>
                  <a:lnTo>
                    <a:pt x="728126" y="2535920"/>
                  </a:lnTo>
                  <a:lnTo>
                    <a:pt x="737687" y="2491928"/>
                  </a:lnTo>
                  <a:lnTo>
                    <a:pt x="746513" y="2447813"/>
                  </a:lnTo>
                  <a:lnTo>
                    <a:pt x="754603" y="2403585"/>
                  </a:lnTo>
                  <a:lnTo>
                    <a:pt x="761958" y="2359254"/>
                  </a:lnTo>
                  <a:lnTo>
                    <a:pt x="768577" y="2314830"/>
                  </a:lnTo>
                  <a:lnTo>
                    <a:pt x="774461" y="2270322"/>
                  </a:lnTo>
                  <a:lnTo>
                    <a:pt x="779609" y="2225741"/>
                  </a:lnTo>
                  <a:lnTo>
                    <a:pt x="784022" y="2181095"/>
                  </a:lnTo>
                  <a:lnTo>
                    <a:pt x="787700" y="2136396"/>
                  </a:lnTo>
                  <a:lnTo>
                    <a:pt x="790642" y="2091652"/>
                  </a:lnTo>
                  <a:lnTo>
                    <a:pt x="792848" y="2046874"/>
                  </a:lnTo>
                  <a:lnTo>
                    <a:pt x="794319" y="2002071"/>
                  </a:lnTo>
                  <a:lnTo>
                    <a:pt x="795055" y="1957254"/>
                  </a:lnTo>
                  <a:lnTo>
                    <a:pt x="795055" y="1912432"/>
                  </a:lnTo>
                  <a:lnTo>
                    <a:pt x="794319" y="1867614"/>
                  </a:lnTo>
                  <a:lnTo>
                    <a:pt x="792848" y="1822812"/>
                  </a:lnTo>
                  <a:lnTo>
                    <a:pt x="790642" y="1778034"/>
                  </a:lnTo>
                  <a:lnTo>
                    <a:pt x="787700" y="1733290"/>
                  </a:lnTo>
                  <a:lnTo>
                    <a:pt x="784022" y="1688590"/>
                  </a:lnTo>
                  <a:lnTo>
                    <a:pt x="779609" y="1643945"/>
                  </a:lnTo>
                  <a:lnTo>
                    <a:pt x="774461" y="1599363"/>
                  </a:lnTo>
                  <a:lnTo>
                    <a:pt x="768577" y="1554855"/>
                  </a:lnTo>
                  <a:lnTo>
                    <a:pt x="761958" y="1510431"/>
                  </a:lnTo>
                  <a:lnTo>
                    <a:pt x="754603" y="1466100"/>
                  </a:lnTo>
                  <a:lnTo>
                    <a:pt x="746513" y="1421872"/>
                  </a:lnTo>
                  <a:lnTo>
                    <a:pt x="737687" y="1377757"/>
                  </a:lnTo>
                  <a:lnTo>
                    <a:pt x="728126" y="1333765"/>
                  </a:lnTo>
                  <a:lnTo>
                    <a:pt x="717829" y="1289906"/>
                  </a:lnTo>
                  <a:lnTo>
                    <a:pt x="706797" y="1246189"/>
                  </a:lnTo>
                  <a:lnTo>
                    <a:pt x="695029" y="1202624"/>
                  </a:lnTo>
                  <a:lnTo>
                    <a:pt x="682526" y="1159222"/>
                  </a:lnTo>
                  <a:lnTo>
                    <a:pt x="669287" y="1115991"/>
                  </a:lnTo>
                  <a:lnTo>
                    <a:pt x="655313" y="1072942"/>
                  </a:lnTo>
                  <a:lnTo>
                    <a:pt x="640604" y="1030085"/>
                  </a:lnTo>
                  <a:lnTo>
                    <a:pt x="625158" y="987429"/>
                  </a:lnTo>
                  <a:lnTo>
                    <a:pt x="608978" y="944985"/>
                  </a:lnTo>
                  <a:lnTo>
                    <a:pt x="592062" y="902761"/>
                  </a:lnTo>
                  <a:lnTo>
                    <a:pt x="574410" y="860769"/>
                  </a:lnTo>
                  <a:lnTo>
                    <a:pt x="556023" y="819017"/>
                  </a:lnTo>
                  <a:lnTo>
                    <a:pt x="536901" y="777516"/>
                  </a:lnTo>
                  <a:lnTo>
                    <a:pt x="517043" y="736275"/>
                  </a:lnTo>
                  <a:lnTo>
                    <a:pt x="496449" y="695304"/>
                  </a:lnTo>
                  <a:lnTo>
                    <a:pt x="475120" y="654614"/>
                  </a:lnTo>
                  <a:lnTo>
                    <a:pt x="453056" y="614213"/>
                  </a:lnTo>
                  <a:lnTo>
                    <a:pt x="430256" y="574112"/>
                  </a:lnTo>
                  <a:lnTo>
                    <a:pt x="406721" y="534320"/>
                  </a:lnTo>
                  <a:lnTo>
                    <a:pt x="382450" y="494848"/>
                  </a:lnTo>
                  <a:lnTo>
                    <a:pt x="357443" y="455705"/>
                  </a:lnTo>
                  <a:lnTo>
                    <a:pt x="331701" y="416901"/>
                  </a:lnTo>
                  <a:lnTo>
                    <a:pt x="305224" y="378446"/>
                  </a:lnTo>
                  <a:lnTo>
                    <a:pt x="278011" y="340349"/>
                  </a:lnTo>
                  <a:lnTo>
                    <a:pt x="250063" y="302621"/>
                  </a:lnTo>
                  <a:lnTo>
                    <a:pt x="221379" y="265271"/>
                  </a:lnTo>
                  <a:lnTo>
                    <a:pt x="191960" y="228309"/>
                  </a:lnTo>
                  <a:lnTo>
                    <a:pt x="161805" y="191745"/>
                  </a:lnTo>
                  <a:lnTo>
                    <a:pt x="130915" y="155589"/>
                  </a:lnTo>
                  <a:lnTo>
                    <a:pt x="99289" y="119851"/>
                  </a:lnTo>
                  <a:lnTo>
                    <a:pt x="66928" y="84540"/>
                  </a:lnTo>
                  <a:lnTo>
                    <a:pt x="33832" y="49666"/>
                  </a:lnTo>
                  <a:lnTo>
                    <a:pt x="0" y="15239"/>
                  </a:lnTo>
                  <a:lnTo>
                    <a:pt x="15239" y="0"/>
                  </a:lnTo>
                  <a:close/>
                </a:path>
              </a:pathLst>
            </a:custGeom>
            <a:ln w="25907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6610" y="2599182"/>
              <a:ext cx="5581015" cy="624840"/>
            </a:xfrm>
            <a:custGeom>
              <a:avLst/>
              <a:gdLst/>
              <a:ahLst/>
              <a:cxnLst/>
              <a:rect l="l" t="t" r="r" b="b"/>
              <a:pathLst>
                <a:path w="5581015" h="624839">
                  <a:moveTo>
                    <a:pt x="5580888" y="0"/>
                  </a:moveTo>
                  <a:lnTo>
                    <a:pt x="0" y="0"/>
                  </a:lnTo>
                  <a:lnTo>
                    <a:pt x="0" y="624839"/>
                  </a:lnTo>
                  <a:lnTo>
                    <a:pt x="5580888" y="624839"/>
                  </a:lnTo>
                  <a:lnTo>
                    <a:pt x="5580888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6610" y="2599182"/>
              <a:ext cx="5581015" cy="624840"/>
            </a:xfrm>
            <a:custGeom>
              <a:avLst/>
              <a:gdLst/>
              <a:ahLst/>
              <a:cxnLst/>
              <a:rect l="l" t="t" r="r" b="b"/>
              <a:pathLst>
                <a:path w="5581015" h="624839">
                  <a:moveTo>
                    <a:pt x="0" y="624839"/>
                  </a:moveTo>
                  <a:lnTo>
                    <a:pt x="5580888" y="624839"/>
                  </a:lnTo>
                  <a:lnTo>
                    <a:pt x="5580888" y="0"/>
                  </a:lnTo>
                  <a:lnTo>
                    <a:pt x="0" y="0"/>
                  </a:lnTo>
                  <a:lnTo>
                    <a:pt x="0" y="6248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6466" y="2521458"/>
              <a:ext cx="780415" cy="782320"/>
            </a:xfrm>
            <a:custGeom>
              <a:avLst/>
              <a:gdLst/>
              <a:ahLst/>
              <a:cxnLst/>
              <a:rect l="l" t="t" r="r" b="b"/>
              <a:pathLst>
                <a:path w="780414" h="782320">
                  <a:moveTo>
                    <a:pt x="390144" y="0"/>
                  </a:moveTo>
                  <a:lnTo>
                    <a:pt x="341195" y="3045"/>
                  </a:lnTo>
                  <a:lnTo>
                    <a:pt x="294064" y="11938"/>
                  </a:lnTo>
                  <a:lnTo>
                    <a:pt x="249115" y="26311"/>
                  </a:lnTo>
                  <a:lnTo>
                    <a:pt x="206713" y="45799"/>
                  </a:lnTo>
                  <a:lnTo>
                    <a:pt x="167225" y="70034"/>
                  </a:lnTo>
                  <a:lnTo>
                    <a:pt x="131014" y="98652"/>
                  </a:lnTo>
                  <a:lnTo>
                    <a:pt x="98446" y="131286"/>
                  </a:lnTo>
                  <a:lnTo>
                    <a:pt x="69887" y="167569"/>
                  </a:lnTo>
                  <a:lnTo>
                    <a:pt x="45701" y="207135"/>
                  </a:lnTo>
                  <a:lnTo>
                    <a:pt x="26255" y="249618"/>
                  </a:lnTo>
                  <a:lnTo>
                    <a:pt x="11912" y="294651"/>
                  </a:lnTo>
                  <a:lnTo>
                    <a:pt x="3038" y="341869"/>
                  </a:lnTo>
                  <a:lnTo>
                    <a:pt x="0" y="390905"/>
                  </a:lnTo>
                  <a:lnTo>
                    <a:pt x="3038" y="439942"/>
                  </a:lnTo>
                  <a:lnTo>
                    <a:pt x="11912" y="487160"/>
                  </a:lnTo>
                  <a:lnTo>
                    <a:pt x="26255" y="532193"/>
                  </a:lnTo>
                  <a:lnTo>
                    <a:pt x="45701" y="574676"/>
                  </a:lnTo>
                  <a:lnTo>
                    <a:pt x="69887" y="614242"/>
                  </a:lnTo>
                  <a:lnTo>
                    <a:pt x="98446" y="650525"/>
                  </a:lnTo>
                  <a:lnTo>
                    <a:pt x="131014" y="683159"/>
                  </a:lnTo>
                  <a:lnTo>
                    <a:pt x="167225" y="711777"/>
                  </a:lnTo>
                  <a:lnTo>
                    <a:pt x="206713" y="736012"/>
                  </a:lnTo>
                  <a:lnTo>
                    <a:pt x="249115" y="755500"/>
                  </a:lnTo>
                  <a:lnTo>
                    <a:pt x="294064" y="769873"/>
                  </a:lnTo>
                  <a:lnTo>
                    <a:pt x="341195" y="778766"/>
                  </a:lnTo>
                  <a:lnTo>
                    <a:pt x="390144" y="781812"/>
                  </a:lnTo>
                  <a:lnTo>
                    <a:pt x="439092" y="778766"/>
                  </a:lnTo>
                  <a:lnTo>
                    <a:pt x="486223" y="769873"/>
                  </a:lnTo>
                  <a:lnTo>
                    <a:pt x="531172" y="755500"/>
                  </a:lnTo>
                  <a:lnTo>
                    <a:pt x="573574" y="736012"/>
                  </a:lnTo>
                  <a:lnTo>
                    <a:pt x="613062" y="711777"/>
                  </a:lnTo>
                  <a:lnTo>
                    <a:pt x="649273" y="683159"/>
                  </a:lnTo>
                  <a:lnTo>
                    <a:pt x="681841" y="650525"/>
                  </a:lnTo>
                  <a:lnTo>
                    <a:pt x="710400" y="614242"/>
                  </a:lnTo>
                  <a:lnTo>
                    <a:pt x="734586" y="574676"/>
                  </a:lnTo>
                  <a:lnTo>
                    <a:pt x="754032" y="532193"/>
                  </a:lnTo>
                  <a:lnTo>
                    <a:pt x="768375" y="487160"/>
                  </a:lnTo>
                  <a:lnTo>
                    <a:pt x="777249" y="439942"/>
                  </a:lnTo>
                  <a:lnTo>
                    <a:pt x="780287" y="390905"/>
                  </a:lnTo>
                  <a:lnTo>
                    <a:pt x="777249" y="341869"/>
                  </a:lnTo>
                  <a:lnTo>
                    <a:pt x="768375" y="294651"/>
                  </a:lnTo>
                  <a:lnTo>
                    <a:pt x="754032" y="249618"/>
                  </a:lnTo>
                  <a:lnTo>
                    <a:pt x="734586" y="207135"/>
                  </a:lnTo>
                  <a:lnTo>
                    <a:pt x="710400" y="167569"/>
                  </a:lnTo>
                  <a:lnTo>
                    <a:pt x="681841" y="131286"/>
                  </a:lnTo>
                  <a:lnTo>
                    <a:pt x="649273" y="98652"/>
                  </a:lnTo>
                  <a:lnTo>
                    <a:pt x="613062" y="70034"/>
                  </a:lnTo>
                  <a:lnTo>
                    <a:pt x="573574" y="45799"/>
                  </a:lnTo>
                  <a:lnTo>
                    <a:pt x="531172" y="26311"/>
                  </a:lnTo>
                  <a:lnTo>
                    <a:pt x="486223" y="11938"/>
                  </a:lnTo>
                  <a:lnTo>
                    <a:pt x="439092" y="3045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6466" y="2521458"/>
              <a:ext cx="780415" cy="782320"/>
            </a:xfrm>
            <a:custGeom>
              <a:avLst/>
              <a:gdLst/>
              <a:ahLst/>
              <a:cxnLst/>
              <a:rect l="l" t="t" r="r" b="b"/>
              <a:pathLst>
                <a:path w="780414" h="782320">
                  <a:moveTo>
                    <a:pt x="0" y="390905"/>
                  </a:moveTo>
                  <a:lnTo>
                    <a:pt x="3038" y="341869"/>
                  </a:lnTo>
                  <a:lnTo>
                    <a:pt x="11912" y="294651"/>
                  </a:lnTo>
                  <a:lnTo>
                    <a:pt x="26255" y="249618"/>
                  </a:lnTo>
                  <a:lnTo>
                    <a:pt x="45701" y="207135"/>
                  </a:lnTo>
                  <a:lnTo>
                    <a:pt x="69887" y="167569"/>
                  </a:lnTo>
                  <a:lnTo>
                    <a:pt x="98446" y="131286"/>
                  </a:lnTo>
                  <a:lnTo>
                    <a:pt x="131014" y="98652"/>
                  </a:lnTo>
                  <a:lnTo>
                    <a:pt x="167225" y="70034"/>
                  </a:lnTo>
                  <a:lnTo>
                    <a:pt x="206713" y="45799"/>
                  </a:lnTo>
                  <a:lnTo>
                    <a:pt x="249115" y="26311"/>
                  </a:lnTo>
                  <a:lnTo>
                    <a:pt x="294064" y="11938"/>
                  </a:lnTo>
                  <a:lnTo>
                    <a:pt x="341195" y="3045"/>
                  </a:lnTo>
                  <a:lnTo>
                    <a:pt x="390144" y="0"/>
                  </a:lnTo>
                  <a:lnTo>
                    <a:pt x="439092" y="3045"/>
                  </a:lnTo>
                  <a:lnTo>
                    <a:pt x="486223" y="11938"/>
                  </a:lnTo>
                  <a:lnTo>
                    <a:pt x="531172" y="26311"/>
                  </a:lnTo>
                  <a:lnTo>
                    <a:pt x="573574" y="45799"/>
                  </a:lnTo>
                  <a:lnTo>
                    <a:pt x="613062" y="70034"/>
                  </a:lnTo>
                  <a:lnTo>
                    <a:pt x="649273" y="98652"/>
                  </a:lnTo>
                  <a:lnTo>
                    <a:pt x="681841" y="131286"/>
                  </a:lnTo>
                  <a:lnTo>
                    <a:pt x="710400" y="167569"/>
                  </a:lnTo>
                  <a:lnTo>
                    <a:pt x="734586" y="207135"/>
                  </a:lnTo>
                  <a:lnTo>
                    <a:pt x="754032" y="249618"/>
                  </a:lnTo>
                  <a:lnTo>
                    <a:pt x="768375" y="294651"/>
                  </a:lnTo>
                  <a:lnTo>
                    <a:pt x="777249" y="341869"/>
                  </a:lnTo>
                  <a:lnTo>
                    <a:pt x="780287" y="390905"/>
                  </a:lnTo>
                  <a:lnTo>
                    <a:pt x="777249" y="439942"/>
                  </a:lnTo>
                  <a:lnTo>
                    <a:pt x="768375" y="487160"/>
                  </a:lnTo>
                  <a:lnTo>
                    <a:pt x="754032" y="532193"/>
                  </a:lnTo>
                  <a:lnTo>
                    <a:pt x="734586" y="574676"/>
                  </a:lnTo>
                  <a:lnTo>
                    <a:pt x="710400" y="614242"/>
                  </a:lnTo>
                  <a:lnTo>
                    <a:pt x="681841" y="650525"/>
                  </a:lnTo>
                  <a:lnTo>
                    <a:pt x="649273" y="683159"/>
                  </a:lnTo>
                  <a:lnTo>
                    <a:pt x="613062" y="711777"/>
                  </a:lnTo>
                  <a:lnTo>
                    <a:pt x="573574" y="736012"/>
                  </a:lnTo>
                  <a:lnTo>
                    <a:pt x="531172" y="755500"/>
                  </a:lnTo>
                  <a:lnTo>
                    <a:pt x="486223" y="769873"/>
                  </a:lnTo>
                  <a:lnTo>
                    <a:pt x="439092" y="778766"/>
                  </a:lnTo>
                  <a:lnTo>
                    <a:pt x="390144" y="781812"/>
                  </a:lnTo>
                  <a:lnTo>
                    <a:pt x="341195" y="778766"/>
                  </a:lnTo>
                  <a:lnTo>
                    <a:pt x="294064" y="769873"/>
                  </a:lnTo>
                  <a:lnTo>
                    <a:pt x="249115" y="755500"/>
                  </a:lnTo>
                  <a:lnTo>
                    <a:pt x="206713" y="736012"/>
                  </a:lnTo>
                  <a:lnTo>
                    <a:pt x="167225" y="711777"/>
                  </a:lnTo>
                  <a:lnTo>
                    <a:pt x="131014" y="683159"/>
                  </a:lnTo>
                  <a:lnTo>
                    <a:pt x="98446" y="650525"/>
                  </a:lnTo>
                  <a:lnTo>
                    <a:pt x="69887" y="614242"/>
                  </a:lnTo>
                  <a:lnTo>
                    <a:pt x="45701" y="574676"/>
                  </a:lnTo>
                  <a:lnTo>
                    <a:pt x="26255" y="532193"/>
                  </a:lnTo>
                  <a:lnTo>
                    <a:pt x="11912" y="487160"/>
                  </a:lnTo>
                  <a:lnTo>
                    <a:pt x="3038" y="439942"/>
                  </a:lnTo>
                  <a:lnTo>
                    <a:pt x="0" y="39090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4750" y="3536441"/>
              <a:ext cx="5222875" cy="626745"/>
            </a:xfrm>
            <a:custGeom>
              <a:avLst/>
              <a:gdLst/>
              <a:ahLst/>
              <a:cxnLst/>
              <a:rect l="l" t="t" r="r" b="b"/>
              <a:pathLst>
                <a:path w="5222875" h="626745">
                  <a:moveTo>
                    <a:pt x="5222748" y="0"/>
                  </a:moveTo>
                  <a:lnTo>
                    <a:pt x="0" y="0"/>
                  </a:lnTo>
                  <a:lnTo>
                    <a:pt x="0" y="626364"/>
                  </a:lnTo>
                  <a:lnTo>
                    <a:pt x="5222748" y="626364"/>
                  </a:lnTo>
                  <a:lnTo>
                    <a:pt x="522274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4750" y="3536441"/>
              <a:ext cx="5222875" cy="626745"/>
            </a:xfrm>
            <a:custGeom>
              <a:avLst/>
              <a:gdLst/>
              <a:ahLst/>
              <a:cxnLst/>
              <a:rect l="l" t="t" r="r" b="b"/>
              <a:pathLst>
                <a:path w="5222875" h="626745">
                  <a:moveTo>
                    <a:pt x="0" y="626364"/>
                  </a:moveTo>
                  <a:lnTo>
                    <a:pt x="5222748" y="626364"/>
                  </a:lnTo>
                  <a:lnTo>
                    <a:pt x="5222748" y="0"/>
                  </a:lnTo>
                  <a:lnTo>
                    <a:pt x="0" y="0"/>
                  </a:lnTo>
                  <a:lnTo>
                    <a:pt x="0" y="6263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4606" y="3458718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390906" y="0"/>
                  </a:moveTo>
                  <a:lnTo>
                    <a:pt x="341869" y="3045"/>
                  </a:lnTo>
                  <a:lnTo>
                    <a:pt x="294651" y="11938"/>
                  </a:lnTo>
                  <a:lnTo>
                    <a:pt x="249618" y="26311"/>
                  </a:lnTo>
                  <a:lnTo>
                    <a:pt x="207135" y="45799"/>
                  </a:lnTo>
                  <a:lnTo>
                    <a:pt x="167569" y="70034"/>
                  </a:lnTo>
                  <a:lnTo>
                    <a:pt x="131286" y="98652"/>
                  </a:lnTo>
                  <a:lnTo>
                    <a:pt x="98652" y="131286"/>
                  </a:lnTo>
                  <a:lnTo>
                    <a:pt x="70034" y="167569"/>
                  </a:lnTo>
                  <a:lnTo>
                    <a:pt x="45799" y="207135"/>
                  </a:lnTo>
                  <a:lnTo>
                    <a:pt x="26311" y="249618"/>
                  </a:lnTo>
                  <a:lnTo>
                    <a:pt x="11938" y="294651"/>
                  </a:lnTo>
                  <a:lnTo>
                    <a:pt x="3045" y="341869"/>
                  </a:lnTo>
                  <a:lnTo>
                    <a:pt x="0" y="390906"/>
                  </a:lnTo>
                  <a:lnTo>
                    <a:pt x="3045" y="439942"/>
                  </a:lnTo>
                  <a:lnTo>
                    <a:pt x="11938" y="487160"/>
                  </a:lnTo>
                  <a:lnTo>
                    <a:pt x="26311" y="532193"/>
                  </a:lnTo>
                  <a:lnTo>
                    <a:pt x="45799" y="574676"/>
                  </a:lnTo>
                  <a:lnTo>
                    <a:pt x="70034" y="614242"/>
                  </a:lnTo>
                  <a:lnTo>
                    <a:pt x="98652" y="650525"/>
                  </a:lnTo>
                  <a:lnTo>
                    <a:pt x="131286" y="683159"/>
                  </a:lnTo>
                  <a:lnTo>
                    <a:pt x="167569" y="711777"/>
                  </a:lnTo>
                  <a:lnTo>
                    <a:pt x="207135" y="736012"/>
                  </a:lnTo>
                  <a:lnTo>
                    <a:pt x="249618" y="755500"/>
                  </a:lnTo>
                  <a:lnTo>
                    <a:pt x="294651" y="769873"/>
                  </a:lnTo>
                  <a:lnTo>
                    <a:pt x="341869" y="778766"/>
                  </a:lnTo>
                  <a:lnTo>
                    <a:pt x="390906" y="781812"/>
                  </a:lnTo>
                  <a:lnTo>
                    <a:pt x="439942" y="778766"/>
                  </a:lnTo>
                  <a:lnTo>
                    <a:pt x="487160" y="769873"/>
                  </a:lnTo>
                  <a:lnTo>
                    <a:pt x="532193" y="755500"/>
                  </a:lnTo>
                  <a:lnTo>
                    <a:pt x="574676" y="736012"/>
                  </a:lnTo>
                  <a:lnTo>
                    <a:pt x="614242" y="711777"/>
                  </a:lnTo>
                  <a:lnTo>
                    <a:pt x="650525" y="683159"/>
                  </a:lnTo>
                  <a:lnTo>
                    <a:pt x="683159" y="650525"/>
                  </a:lnTo>
                  <a:lnTo>
                    <a:pt x="711777" y="614242"/>
                  </a:lnTo>
                  <a:lnTo>
                    <a:pt x="736012" y="574676"/>
                  </a:lnTo>
                  <a:lnTo>
                    <a:pt x="755500" y="532193"/>
                  </a:lnTo>
                  <a:lnTo>
                    <a:pt x="769873" y="487160"/>
                  </a:lnTo>
                  <a:lnTo>
                    <a:pt x="778766" y="439942"/>
                  </a:lnTo>
                  <a:lnTo>
                    <a:pt x="781812" y="390906"/>
                  </a:lnTo>
                  <a:lnTo>
                    <a:pt x="778766" y="341869"/>
                  </a:lnTo>
                  <a:lnTo>
                    <a:pt x="769873" y="294651"/>
                  </a:lnTo>
                  <a:lnTo>
                    <a:pt x="755500" y="249618"/>
                  </a:lnTo>
                  <a:lnTo>
                    <a:pt x="736012" y="207135"/>
                  </a:lnTo>
                  <a:lnTo>
                    <a:pt x="711777" y="167569"/>
                  </a:lnTo>
                  <a:lnTo>
                    <a:pt x="683159" y="131286"/>
                  </a:lnTo>
                  <a:lnTo>
                    <a:pt x="650525" y="98652"/>
                  </a:lnTo>
                  <a:lnTo>
                    <a:pt x="614242" y="70034"/>
                  </a:lnTo>
                  <a:lnTo>
                    <a:pt x="574676" y="45799"/>
                  </a:lnTo>
                  <a:lnTo>
                    <a:pt x="532193" y="26311"/>
                  </a:lnTo>
                  <a:lnTo>
                    <a:pt x="487160" y="11938"/>
                  </a:lnTo>
                  <a:lnTo>
                    <a:pt x="439942" y="3045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4606" y="3458718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0" y="390906"/>
                  </a:moveTo>
                  <a:lnTo>
                    <a:pt x="3045" y="341869"/>
                  </a:lnTo>
                  <a:lnTo>
                    <a:pt x="11938" y="294651"/>
                  </a:lnTo>
                  <a:lnTo>
                    <a:pt x="26311" y="249618"/>
                  </a:lnTo>
                  <a:lnTo>
                    <a:pt x="45799" y="207135"/>
                  </a:lnTo>
                  <a:lnTo>
                    <a:pt x="70034" y="167569"/>
                  </a:lnTo>
                  <a:lnTo>
                    <a:pt x="98652" y="131286"/>
                  </a:lnTo>
                  <a:lnTo>
                    <a:pt x="131286" y="98652"/>
                  </a:lnTo>
                  <a:lnTo>
                    <a:pt x="167569" y="70034"/>
                  </a:lnTo>
                  <a:lnTo>
                    <a:pt x="207135" y="45799"/>
                  </a:lnTo>
                  <a:lnTo>
                    <a:pt x="249618" y="26311"/>
                  </a:lnTo>
                  <a:lnTo>
                    <a:pt x="294651" y="11938"/>
                  </a:lnTo>
                  <a:lnTo>
                    <a:pt x="341869" y="3045"/>
                  </a:lnTo>
                  <a:lnTo>
                    <a:pt x="390906" y="0"/>
                  </a:lnTo>
                  <a:lnTo>
                    <a:pt x="439942" y="3045"/>
                  </a:lnTo>
                  <a:lnTo>
                    <a:pt x="487160" y="11938"/>
                  </a:lnTo>
                  <a:lnTo>
                    <a:pt x="532193" y="26311"/>
                  </a:lnTo>
                  <a:lnTo>
                    <a:pt x="574676" y="45799"/>
                  </a:lnTo>
                  <a:lnTo>
                    <a:pt x="614242" y="70034"/>
                  </a:lnTo>
                  <a:lnTo>
                    <a:pt x="650525" y="98652"/>
                  </a:lnTo>
                  <a:lnTo>
                    <a:pt x="683159" y="131286"/>
                  </a:lnTo>
                  <a:lnTo>
                    <a:pt x="711777" y="167569"/>
                  </a:lnTo>
                  <a:lnTo>
                    <a:pt x="736012" y="207135"/>
                  </a:lnTo>
                  <a:lnTo>
                    <a:pt x="755500" y="249618"/>
                  </a:lnTo>
                  <a:lnTo>
                    <a:pt x="769873" y="294651"/>
                  </a:lnTo>
                  <a:lnTo>
                    <a:pt x="778766" y="341869"/>
                  </a:lnTo>
                  <a:lnTo>
                    <a:pt x="781812" y="390906"/>
                  </a:lnTo>
                  <a:lnTo>
                    <a:pt x="778766" y="439942"/>
                  </a:lnTo>
                  <a:lnTo>
                    <a:pt x="769873" y="487160"/>
                  </a:lnTo>
                  <a:lnTo>
                    <a:pt x="755500" y="532193"/>
                  </a:lnTo>
                  <a:lnTo>
                    <a:pt x="736012" y="574676"/>
                  </a:lnTo>
                  <a:lnTo>
                    <a:pt x="711777" y="614242"/>
                  </a:lnTo>
                  <a:lnTo>
                    <a:pt x="683159" y="650525"/>
                  </a:lnTo>
                  <a:lnTo>
                    <a:pt x="650525" y="683159"/>
                  </a:lnTo>
                  <a:lnTo>
                    <a:pt x="614242" y="711777"/>
                  </a:lnTo>
                  <a:lnTo>
                    <a:pt x="574676" y="736012"/>
                  </a:lnTo>
                  <a:lnTo>
                    <a:pt x="532193" y="755500"/>
                  </a:lnTo>
                  <a:lnTo>
                    <a:pt x="487160" y="769873"/>
                  </a:lnTo>
                  <a:lnTo>
                    <a:pt x="439942" y="778766"/>
                  </a:lnTo>
                  <a:lnTo>
                    <a:pt x="390906" y="781812"/>
                  </a:lnTo>
                  <a:lnTo>
                    <a:pt x="341869" y="778766"/>
                  </a:lnTo>
                  <a:lnTo>
                    <a:pt x="294651" y="769873"/>
                  </a:lnTo>
                  <a:lnTo>
                    <a:pt x="249618" y="755500"/>
                  </a:lnTo>
                  <a:lnTo>
                    <a:pt x="207135" y="736012"/>
                  </a:lnTo>
                  <a:lnTo>
                    <a:pt x="167569" y="711777"/>
                  </a:lnTo>
                  <a:lnTo>
                    <a:pt x="131286" y="683159"/>
                  </a:lnTo>
                  <a:lnTo>
                    <a:pt x="98652" y="650525"/>
                  </a:lnTo>
                  <a:lnTo>
                    <a:pt x="70034" y="614242"/>
                  </a:lnTo>
                  <a:lnTo>
                    <a:pt x="45799" y="574676"/>
                  </a:lnTo>
                  <a:lnTo>
                    <a:pt x="26311" y="532193"/>
                  </a:lnTo>
                  <a:lnTo>
                    <a:pt x="11938" y="487160"/>
                  </a:lnTo>
                  <a:lnTo>
                    <a:pt x="3045" y="439942"/>
                  </a:lnTo>
                  <a:lnTo>
                    <a:pt x="0" y="390906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14750" y="4475226"/>
              <a:ext cx="5222875" cy="624840"/>
            </a:xfrm>
            <a:custGeom>
              <a:avLst/>
              <a:gdLst/>
              <a:ahLst/>
              <a:cxnLst/>
              <a:rect l="l" t="t" r="r" b="b"/>
              <a:pathLst>
                <a:path w="5222875" h="624839">
                  <a:moveTo>
                    <a:pt x="522274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5222748" y="624840"/>
                  </a:lnTo>
                  <a:lnTo>
                    <a:pt x="5222748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14750" y="4475226"/>
              <a:ext cx="5222875" cy="624840"/>
            </a:xfrm>
            <a:custGeom>
              <a:avLst/>
              <a:gdLst/>
              <a:ahLst/>
              <a:cxnLst/>
              <a:rect l="l" t="t" r="r" b="b"/>
              <a:pathLst>
                <a:path w="5222875" h="624839">
                  <a:moveTo>
                    <a:pt x="0" y="624840"/>
                  </a:moveTo>
                  <a:lnTo>
                    <a:pt x="5222748" y="624840"/>
                  </a:lnTo>
                  <a:lnTo>
                    <a:pt x="5222748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4606" y="4397501"/>
              <a:ext cx="782320" cy="780415"/>
            </a:xfrm>
            <a:custGeom>
              <a:avLst/>
              <a:gdLst/>
              <a:ahLst/>
              <a:cxnLst/>
              <a:rect l="l" t="t" r="r" b="b"/>
              <a:pathLst>
                <a:path w="782320" h="780414">
                  <a:moveTo>
                    <a:pt x="390906" y="0"/>
                  </a:moveTo>
                  <a:lnTo>
                    <a:pt x="341869" y="3038"/>
                  </a:lnTo>
                  <a:lnTo>
                    <a:pt x="294651" y="11912"/>
                  </a:lnTo>
                  <a:lnTo>
                    <a:pt x="249618" y="26255"/>
                  </a:lnTo>
                  <a:lnTo>
                    <a:pt x="207135" y="45701"/>
                  </a:lnTo>
                  <a:lnTo>
                    <a:pt x="167569" y="69887"/>
                  </a:lnTo>
                  <a:lnTo>
                    <a:pt x="131286" y="98446"/>
                  </a:lnTo>
                  <a:lnTo>
                    <a:pt x="98652" y="131014"/>
                  </a:lnTo>
                  <a:lnTo>
                    <a:pt x="70034" y="167225"/>
                  </a:lnTo>
                  <a:lnTo>
                    <a:pt x="45799" y="206713"/>
                  </a:lnTo>
                  <a:lnTo>
                    <a:pt x="26311" y="249115"/>
                  </a:lnTo>
                  <a:lnTo>
                    <a:pt x="11938" y="294064"/>
                  </a:lnTo>
                  <a:lnTo>
                    <a:pt x="3045" y="341195"/>
                  </a:lnTo>
                  <a:lnTo>
                    <a:pt x="0" y="390144"/>
                  </a:lnTo>
                  <a:lnTo>
                    <a:pt x="3045" y="439092"/>
                  </a:lnTo>
                  <a:lnTo>
                    <a:pt x="11938" y="486223"/>
                  </a:lnTo>
                  <a:lnTo>
                    <a:pt x="26311" y="531172"/>
                  </a:lnTo>
                  <a:lnTo>
                    <a:pt x="45799" y="573574"/>
                  </a:lnTo>
                  <a:lnTo>
                    <a:pt x="70034" y="613062"/>
                  </a:lnTo>
                  <a:lnTo>
                    <a:pt x="98652" y="649273"/>
                  </a:lnTo>
                  <a:lnTo>
                    <a:pt x="131286" y="681841"/>
                  </a:lnTo>
                  <a:lnTo>
                    <a:pt x="167569" y="710400"/>
                  </a:lnTo>
                  <a:lnTo>
                    <a:pt x="207135" y="734586"/>
                  </a:lnTo>
                  <a:lnTo>
                    <a:pt x="249618" y="754032"/>
                  </a:lnTo>
                  <a:lnTo>
                    <a:pt x="294651" y="768375"/>
                  </a:lnTo>
                  <a:lnTo>
                    <a:pt x="341869" y="777249"/>
                  </a:lnTo>
                  <a:lnTo>
                    <a:pt x="390906" y="780288"/>
                  </a:lnTo>
                  <a:lnTo>
                    <a:pt x="439942" y="777249"/>
                  </a:lnTo>
                  <a:lnTo>
                    <a:pt x="487160" y="768375"/>
                  </a:lnTo>
                  <a:lnTo>
                    <a:pt x="532193" y="754032"/>
                  </a:lnTo>
                  <a:lnTo>
                    <a:pt x="574676" y="734586"/>
                  </a:lnTo>
                  <a:lnTo>
                    <a:pt x="614242" y="710400"/>
                  </a:lnTo>
                  <a:lnTo>
                    <a:pt x="650525" y="681841"/>
                  </a:lnTo>
                  <a:lnTo>
                    <a:pt x="683159" y="649273"/>
                  </a:lnTo>
                  <a:lnTo>
                    <a:pt x="711777" y="613062"/>
                  </a:lnTo>
                  <a:lnTo>
                    <a:pt x="736012" y="573574"/>
                  </a:lnTo>
                  <a:lnTo>
                    <a:pt x="755500" y="531172"/>
                  </a:lnTo>
                  <a:lnTo>
                    <a:pt x="769873" y="486223"/>
                  </a:lnTo>
                  <a:lnTo>
                    <a:pt x="778766" y="439092"/>
                  </a:lnTo>
                  <a:lnTo>
                    <a:pt x="781812" y="390144"/>
                  </a:lnTo>
                  <a:lnTo>
                    <a:pt x="778766" y="341195"/>
                  </a:lnTo>
                  <a:lnTo>
                    <a:pt x="769873" y="294064"/>
                  </a:lnTo>
                  <a:lnTo>
                    <a:pt x="755500" y="249115"/>
                  </a:lnTo>
                  <a:lnTo>
                    <a:pt x="736012" y="206713"/>
                  </a:lnTo>
                  <a:lnTo>
                    <a:pt x="711777" y="167225"/>
                  </a:lnTo>
                  <a:lnTo>
                    <a:pt x="683159" y="131014"/>
                  </a:lnTo>
                  <a:lnTo>
                    <a:pt x="650525" y="98446"/>
                  </a:lnTo>
                  <a:lnTo>
                    <a:pt x="614242" y="69887"/>
                  </a:lnTo>
                  <a:lnTo>
                    <a:pt x="574676" y="45701"/>
                  </a:lnTo>
                  <a:lnTo>
                    <a:pt x="532193" y="26255"/>
                  </a:lnTo>
                  <a:lnTo>
                    <a:pt x="487160" y="11912"/>
                  </a:lnTo>
                  <a:lnTo>
                    <a:pt x="439942" y="3038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4606" y="4397501"/>
              <a:ext cx="782320" cy="780415"/>
            </a:xfrm>
            <a:custGeom>
              <a:avLst/>
              <a:gdLst/>
              <a:ahLst/>
              <a:cxnLst/>
              <a:rect l="l" t="t" r="r" b="b"/>
              <a:pathLst>
                <a:path w="782320" h="780414">
                  <a:moveTo>
                    <a:pt x="0" y="390144"/>
                  </a:moveTo>
                  <a:lnTo>
                    <a:pt x="3045" y="341195"/>
                  </a:lnTo>
                  <a:lnTo>
                    <a:pt x="11938" y="294064"/>
                  </a:lnTo>
                  <a:lnTo>
                    <a:pt x="26311" y="249115"/>
                  </a:lnTo>
                  <a:lnTo>
                    <a:pt x="45799" y="206713"/>
                  </a:lnTo>
                  <a:lnTo>
                    <a:pt x="70034" y="167225"/>
                  </a:lnTo>
                  <a:lnTo>
                    <a:pt x="98652" y="131014"/>
                  </a:lnTo>
                  <a:lnTo>
                    <a:pt x="131286" y="98446"/>
                  </a:lnTo>
                  <a:lnTo>
                    <a:pt x="167569" y="69887"/>
                  </a:lnTo>
                  <a:lnTo>
                    <a:pt x="207135" y="45701"/>
                  </a:lnTo>
                  <a:lnTo>
                    <a:pt x="249618" y="26255"/>
                  </a:lnTo>
                  <a:lnTo>
                    <a:pt x="294651" y="11912"/>
                  </a:lnTo>
                  <a:lnTo>
                    <a:pt x="341869" y="3038"/>
                  </a:lnTo>
                  <a:lnTo>
                    <a:pt x="390906" y="0"/>
                  </a:lnTo>
                  <a:lnTo>
                    <a:pt x="439942" y="3038"/>
                  </a:lnTo>
                  <a:lnTo>
                    <a:pt x="487160" y="11912"/>
                  </a:lnTo>
                  <a:lnTo>
                    <a:pt x="532193" y="26255"/>
                  </a:lnTo>
                  <a:lnTo>
                    <a:pt x="574676" y="45701"/>
                  </a:lnTo>
                  <a:lnTo>
                    <a:pt x="614242" y="69887"/>
                  </a:lnTo>
                  <a:lnTo>
                    <a:pt x="650525" y="98446"/>
                  </a:lnTo>
                  <a:lnTo>
                    <a:pt x="683159" y="131014"/>
                  </a:lnTo>
                  <a:lnTo>
                    <a:pt x="711777" y="167225"/>
                  </a:lnTo>
                  <a:lnTo>
                    <a:pt x="736012" y="206713"/>
                  </a:lnTo>
                  <a:lnTo>
                    <a:pt x="755500" y="249115"/>
                  </a:lnTo>
                  <a:lnTo>
                    <a:pt x="769873" y="294064"/>
                  </a:lnTo>
                  <a:lnTo>
                    <a:pt x="778766" y="341195"/>
                  </a:lnTo>
                  <a:lnTo>
                    <a:pt x="781812" y="390144"/>
                  </a:lnTo>
                  <a:lnTo>
                    <a:pt x="778766" y="439092"/>
                  </a:lnTo>
                  <a:lnTo>
                    <a:pt x="769873" y="486223"/>
                  </a:lnTo>
                  <a:lnTo>
                    <a:pt x="755500" y="531172"/>
                  </a:lnTo>
                  <a:lnTo>
                    <a:pt x="736012" y="573574"/>
                  </a:lnTo>
                  <a:lnTo>
                    <a:pt x="711777" y="613062"/>
                  </a:lnTo>
                  <a:lnTo>
                    <a:pt x="683159" y="649273"/>
                  </a:lnTo>
                  <a:lnTo>
                    <a:pt x="650525" y="681841"/>
                  </a:lnTo>
                  <a:lnTo>
                    <a:pt x="614242" y="710400"/>
                  </a:lnTo>
                  <a:lnTo>
                    <a:pt x="574676" y="734586"/>
                  </a:lnTo>
                  <a:lnTo>
                    <a:pt x="532193" y="754032"/>
                  </a:lnTo>
                  <a:lnTo>
                    <a:pt x="487160" y="768375"/>
                  </a:lnTo>
                  <a:lnTo>
                    <a:pt x="439942" y="777249"/>
                  </a:lnTo>
                  <a:lnTo>
                    <a:pt x="390906" y="780288"/>
                  </a:lnTo>
                  <a:lnTo>
                    <a:pt x="341869" y="777249"/>
                  </a:lnTo>
                  <a:lnTo>
                    <a:pt x="294651" y="768375"/>
                  </a:lnTo>
                  <a:lnTo>
                    <a:pt x="249618" y="754032"/>
                  </a:lnTo>
                  <a:lnTo>
                    <a:pt x="207135" y="734586"/>
                  </a:lnTo>
                  <a:lnTo>
                    <a:pt x="167569" y="710400"/>
                  </a:lnTo>
                  <a:lnTo>
                    <a:pt x="131286" y="681841"/>
                  </a:lnTo>
                  <a:lnTo>
                    <a:pt x="98652" y="649273"/>
                  </a:lnTo>
                  <a:lnTo>
                    <a:pt x="70034" y="613062"/>
                  </a:lnTo>
                  <a:lnTo>
                    <a:pt x="45799" y="573574"/>
                  </a:lnTo>
                  <a:lnTo>
                    <a:pt x="26311" y="531172"/>
                  </a:lnTo>
                  <a:lnTo>
                    <a:pt x="11938" y="486223"/>
                  </a:lnTo>
                  <a:lnTo>
                    <a:pt x="3045" y="439092"/>
                  </a:lnTo>
                  <a:lnTo>
                    <a:pt x="0" y="39014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6610" y="5412486"/>
              <a:ext cx="5581015" cy="626745"/>
            </a:xfrm>
            <a:custGeom>
              <a:avLst/>
              <a:gdLst/>
              <a:ahLst/>
              <a:cxnLst/>
              <a:rect l="l" t="t" r="r" b="b"/>
              <a:pathLst>
                <a:path w="5581015" h="626745">
                  <a:moveTo>
                    <a:pt x="5580888" y="0"/>
                  </a:moveTo>
                  <a:lnTo>
                    <a:pt x="0" y="0"/>
                  </a:lnTo>
                  <a:lnTo>
                    <a:pt x="0" y="626363"/>
                  </a:lnTo>
                  <a:lnTo>
                    <a:pt x="5580888" y="626363"/>
                  </a:lnTo>
                  <a:lnTo>
                    <a:pt x="5580888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6610" y="5412486"/>
              <a:ext cx="5581015" cy="626745"/>
            </a:xfrm>
            <a:custGeom>
              <a:avLst/>
              <a:gdLst/>
              <a:ahLst/>
              <a:cxnLst/>
              <a:rect l="l" t="t" r="r" b="b"/>
              <a:pathLst>
                <a:path w="5581015" h="626745">
                  <a:moveTo>
                    <a:pt x="0" y="626363"/>
                  </a:moveTo>
                  <a:lnTo>
                    <a:pt x="5580888" y="626363"/>
                  </a:lnTo>
                  <a:lnTo>
                    <a:pt x="5580888" y="0"/>
                  </a:lnTo>
                  <a:lnTo>
                    <a:pt x="0" y="0"/>
                  </a:lnTo>
                  <a:lnTo>
                    <a:pt x="0" y="6263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35938" y="1089146"/>
            <a:ext cx="6638925" cy="486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>
              <a:lnSpc>
                <a:spcPct val="112100"/>
              </a:lnSpc>
              <a:spcBef>
                <a:spcPts val="100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3.2.1.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lý dự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án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 </a:t>
            </a:r>
            <a:r>
              <a:rPr sz="28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Các kỹ năng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cần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thiết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trong quản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lý dự</a:t>
            </a:r>
            <a:r>
              <a:rPr sz="28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án</a:t>
            </a:r>
            <a:endParaRPr sz="2800">
              <a:latin typeface="Arial"/>
              <a:cs typeface="Arial"/>
            </a:endParaRPr>
          </a:p>
          <a:p>
            <a:pPr marL="2674620" marR="163195" indent="-358775">
              <a:lnSpc>
                <a:spcPct val="181100"/>
              </a:lnSpc>
              <a:spcBef>
                <a:spcPts val="1045"/>
              </a:spcBef>
            </a:pPr>
            <a:r>
              <a:rPr sz="3400" spc="-5" dirty="0">
                <a:latin typeface="Arial"/>
                <a:cs typeface="Arial"/>
              </a:rPr>
              <a:t>Kỹ </a:t>
            </a:r>
            <a:r>
              <a:rPr sz="3400" spc="-10" dirty="0">
                <a:latin typeface="Arial"/>
                <a:cs typeface="Arial"/>
              </a:rPr>
              <a:t>năng lập </a:t>
            </a:r>
            <a:r>
              <a:rPr sz="3400" spc="-5" dirty="0">
                <a:latin typeface="Arial"/>
                <a:cs typeface="Arial"/>
              </a:rPr>
              <a:t>kế </a:t>
            </a:r>
            <a:r>
              <a:rPr sz="3400" spc="-10" dirty="0">
                <a:latin typeface="Arial"/>
                <a:cs typeface="Arial"/>
              </a:rPr>
              <a:t>hoạch  </a:t>
            </a:r>
            <a:r>
              <a:rPr sz="3400" spc="-5" dirty="0">
                <a:latin typeface="Arial"/>
                <a:cs typeface="Arial"/>
              </a:rPr>
              <a:t>Kỹ </a:t>
            </a:r>
            <a:r>
              <a:rPr sz="3400" spc="-10" dirty="0">
                <a:latin typeface="Arial"/>
                <a:cs typeface="Arial"/>
              </a:rPr>
              <a:t>năng </a:t>
            </a:r>
            <a:r>
              <a:rPr sz="3400" spc="-5" dirty="0">
                <a:latin typeface="Arial"/>
                <a:cs typeface="Arial"/>
              </a:rPr>
              <a:t>tổ chức</a:t>
            </a:r>
            <a:endParaRPr sz="3400">
              <a:latin typeface="Arial"/>
              <a:cs typeface="Arial"/>
            </a:endParaRPr>
          </a:p>
          <a:p>
            <a:pPr marL="2315845" marR="595630" indent="358140">
              <a:lnSpc>
                <a:spcPts val="7390"/>
              </a:lnSpc>
              <a:spcBef>
                <a:spcPts val="795"/>
              </a:spcBef>
            </a:pPr>
            <a:r>
              <a:rPr sz="3400" spc="-5" dirty="0">
                <a:latin typeface="Arial"/>
                <a:cs typeface="Arial"/>
              </a:rPr>
              <a:t>Kỹ </a:t>
            </a:r>
            <a:r>
              <a:rPr sz="3400" spc="-10" dirty="0">
                <a:latin typeface="Arial"/>
                <a:cs typeface="Arial"/>
              </a:rPr>
              <a:t>năng lãnh đạo  </a:t>
            </a:r>
            <a:r>
              <a:rPr sz="3400" dirty="0">
                <a:latin typeface="Arial"/>
                <a:cs typeface="Arial"/>
              </a:rPr>
              <a:t>Kỹ </a:t>
            </a:r>
            <a:r>
              <a:rPr sz="3400" spc="-10" dirty="0">
                <a:latin typeface="Arial"/>
                <a:cs typeface="Arial"/>
              </a:rPr>
              <a:t>năng </a:t>
            </a:r>
            <a:r>
              <a:rPr sz="3400" spc="-5" dirty="0">
                <a:latin typeface="Arial"/>
                <a:cs typeface="Arial"/>
              </a:rPr>
              <a:t>kiểm</a:t>
            </a:r>
            <a:r>
              <a:rPr sz="3400" spc="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tra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53511" y="5321808"/>
            <a:ext cx="806450" cy="807720"/>
            <a:chOff x="2953511" y="5321808"/>
            <a:chExt cx="806450" cy="807720"/>
          </a:xfrm>
        </p:grpSpPr>
        <p:sp>
          <p:nvSpPr>
            <p:cNvPr id="21" name="object 21"/>
            <p:cNvSpPr/>
            <p:nvPr/>
          </p:nvSpPr>
          <p:spPr>
            <a:xfrm>
              <a:off x="2966465" y="5334762"/>
              <a:ext cx="780415" cy="782320"/>
            </a:xfrm>
            <a:custGeom>
              <a:avLst/>
              <a:gdLst/>
              <a:ahLst/>
              <a:cxnLst/>
              <a:rect l="l" t="t" r="r" b="b"/>
              <a:pathLst>
                <a:path w="780414" h="782320">
                  <a:moveTo>
                    <a:pt x="390144" y="0"/>
                  </a:moveTo>
                  <a:lnTo>
                    <a:pt x="341195" y="3045"/>
                  </a:lnTo>
                  <a:lnTo>
                    <a:pt x="294064" y="11938"/>
                  </a:lnTo>
                  <a:lnTo>
                    <a:pt x="249115" y="26311"/>
                  </a:lnTo>
                  <a:lnTo>
                    <a:pt x="206713" y="45799"/>
                  </a:lnTo>
                  <a:lnTo>
                    <a:pt x="167225" y="70034"/>
                  </a:lnTo>
                  <a:lnTo>
                    <a:pt x="131014" y="98652"/>
                  </a:lnTo>
                  <a:lnTo>
                    <a:pt x="98446" y="131286"/>
                  </a:lnTo>
                  <a:lnTo>
                    <a:pt x="69887" y="167569"/>
                  </a:lnTo>
                  <a:lnTo>
                    <a:pt x="45701" y="207135"/>
                  </a:lnTo>
                  <a:lnTo>
                    <a:pt x="26255" y="249618"/>
                  </a:lnTo>
                  <a:lnTo>
                    <a:pt x="11912" y="294651"/>
                  </a:lnTo>
                  <a:lnTo>
                    <a:pt x="3038" y="341869"/>
                  </a:lnTo>
                  <a:lnTo>
                    <a:pt x="0" y="390906"/>
                  </a:lnTo>
                  <a:lnTo>
                    <a:pt x="3038" y="439939"/>
                  </a:lnTo>
                  <a:lnTo>
                    <a:pt x="11912" y="487155"/>
                  </a:lnTo>
                  <a:lnTo>
                    <a:pt x="26255" y="532188"/>
                  </a:lnTo>
                  <a:lnTo>
                    <a:pt x="45701" y="574671"/>
                  </a:lnTo>
                  <a:lnTo>
                    <a:pt x="69887" y="614237"/>
                  </a:lnTo>
                  <a:lnTo>
                    <a:pt x="98446" y="650520"/>
                  </a:lnTo>
                  <a:lnTo>
                    <a:pt x="131014" y="683154"/>
                  </a:lnTo>
                  <a:lnTo>
                    <a:pt x="167225" y="711773"/>
                  </a:lnTo>
                  <a:lnTo>
                    <a:pt x="206713" y="736010"/>
                  </a:lnTo>
                  <a:lnTo>
                    <a:pt x="249115" y="755499"/>
                  </a:lnTo>
                  <a:lnTo>
                    <a:pt x="294064" y="769873"/>
                  </a:lnTo>
                  <a:lnTo>
                    <a:pt x="341195" y="778766"/>
                  </a:lnTo>
                  <a:lnTo>
                    <a:pt x="390144" y="781811"/>
                  </a:lnTo>
                  <a:lnTo>
                    <a:pt x="439092" y="778766"/>
                  </a:lnTo>
                  <a:lnTo>
                    <a:pt x="486223" y="769873"/>
                  </a:lnTo>
                  <a:lnTo>
                    <a:pt x="531172" y="755499"/>
                  </a:lnTo>
                  <a:lnTo>
                    <a:pt x="573574" y="736010"/>
                  </a:lnTo>
                  <a:lnTo>
                    <a:pt x="613062" y="711773"/>
                  </a:lnTo>
                  <a:lnTo>
                    <a:pt x="649273" y="683154"/>
                  </a:lnTo>
                  <a:lnTo>
                    <a:pt x="681841" y="650520"/>
                  </a:lnTo>
                  <a:lnTo>
                    <a:pt x="710400" y="614237"/>
                  </a:lnTo>
                  <a:lnTo>
                    <a:pt x="734586" y="574671"/>
                  </a:lnTo>
                  <a:lnTo>
                    <a:pt x="754032" y="532188"/>
                  </a:lnTo>
                  <a:lnTo>
                    <a:pt x="768375" y="487155"/>
                  </a:lnTo>
                  <a:lnTo>
                    <a:pt x="777249" y="439939"/>
                  </a:lnTo>
                  <a:lnTo>
                    <a:pt x="780287" y="390906"/>
                  </a:lnTo>
                  <a:lnTo>
                    <a:pt x="777249" y="341869"/>
                  </a:lnTo>
                  <a:lnTo>
                    <a:pt x="768375" y="294651"/>
                  </a:lnTo>
                  <a:lnTo>
                    <a:pt x="754032" y="249618"/>
                  </a:lnTo>
                  <a:lnTo>
                    <a:pt x="734586" y="207135"/>
                  </a:lnTo>
                  <a:lnTo>
                    <a:pt x="710400" y="167569"/>
                  </a:lnTo>
                  <a:lnTo>
                    <a:pt x="681841" y="131286"/>
                  </a:lnTo>
                  <a:lnTo>
                    <a:pt x="649273" y="98652"/>
                  </a:lnTo>
                  <a:lnTo>
                    <a:pt x="613062" y="70034"/>
                  </a:lnTo>
                  <a:lnTo>
                    <a:pt x="573574" y="45799"/>
                  </a:lnTo>
                  <a:lnTo>
                    <a:pt x="531172" y="26311"/>
                  </a:lnTo>
                  <a:lnTo>
                    <a:pt x="486223" y="11938"/>
                  </a:lnTo>
                  <a:lnTo>
                    <a:pt x="439092" y="3045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66465" y="5334762"/>
              <a:ext cx="780415" cy="782320"/>
            </a:xfrm>
            <a:custGeom>
              <a:avLst/>
              <a:gdLst/>
              <a:ahLst/>
              <a:cxnLst/>
              <a:rect l="l" t="t" r="r" b="b"/>
              <a:pathLst>
                <a:path w="780414" h="782320">
                  <a:moveTo>
                    <a:pt x="0" y="390906"/>
                  </a:moveTo>
                  <a:lnTo>
                    <a:pt x="3038" y="341869"/>
                  </a:lnTo>
                  <a:lnTo>
                    <a:pt x="11912" y="294651"/>
                  </a:lnTo>
                  <a:lnTo>
                    <a:pt x="26255" y="249618"/>
                  </a:lnTo>
                  <a:lnTo>
                    <a:pt x="45701" y="207135"/>
                  </a:lnTo>
                  <a:lnTo>
                    <a:pt x="69887" y="167569"/>
                  </a:lnTo>
                  <a:lnTo>
                    <a:pt x="98446" y="131286"/>
                  </a:lnTo>
                  <a:lnTo>
                    <a:pt x="131014" y="98652"/>
                  </a:lnTo>
                  <a:lnTo>
                    <a:pt x="167225" y="70034"/>
                  </a:lnTo>
                  <a:lnTo>
                    <a:pt x="206713" y="45799"/>
                  </a:lnTo>
                  <a:lnTo>
                    <a:pt x="249115" y="26311"/>
                  </a:lnTo>
                  <a:lnTo>
                    <a:pt x="294064" y="11938"/>
                  </a:lnTo>
                  <a:lnTo>
                    <a:pt x="341195" y="3045"/>
                  </a:lnTo>
                  <a:lnTo>
                    <a:pt x="390144" y="0"/>
                  </a:lnTo>
                  <a:lnTo>
                    <a:pt x="439092" y="3045"/>
                  </a:lnTo>
                  <a:lnTo>
                    <a:pt x="486223" y="11938"/>
                  </a:lnTo>
                  <a:lnTo>
                    <a:pt x="531172" y="26311"/>
                  </a:lnTo>
                  <a:lnTo>
                    <a:pt x="573574" y="45799"/>
                  </a:lnTo>
                  <a:lnTo>
                    <a:pt x="613062" y="70034"/>
                  </a:lnTo>
                  <a:lnTo>
                    <a:pt x="649273" y="98652"/>
                  </a:lnTo>
                  <a:lnTo>
                    <a:pt x="681841" y="131286"/>
                  </a:lnTo>
                  <a:lnTo>
                    <a:pt x="710400" y="167569"/>
                  </a:lnTo>
                  <a:lnTo>
                    <a:pt x="734586" y="207135"/>
                  </a:lnTo>
                  <a:lnTo>
                    <a:pt x="754032" y="249618"/>
                  </a:lnTo>
                  <a:lnTo>
                    <a:pt x="768375" y="294651"/>
                  </a:lnTo>
                  <a:lnTo>
                    <a:pt x="777249" y="341869"/>
                  </a:lnTo>
                  <a:lnTo>
                    <a:pt x="780287" y="390906"/>
                  </a:lnTo>
                  <a:lnTo>
                    <a:pt x="777249" y="439939"/>
                  </a:lnTo>
                  <a:lnTo>
                    <a:pt x="768375" y="487155"/>
                  </a:lnTo>
                  <a:lnTo>
                    <a:pt x="754032" y="532188"/>
                  </a:lnTo>
                  <a:lnTo>
                    <a:pt x="734586" y="574671"/>
                  </a:lnTo>
                  <a:lnTo>
                    <a:pt x="710400" y="614237"/>
                  </a:lnTo>
                  <a:lnTo>
                    <a:pt x="681841" y="650520"/>
                  </a:lnTo>
                  <a:lnTo>
                    <a:pt x="649273" y="683154"/>
                  </a:lnTo>
                  <a:lnTo>
                    <a:pt x="613062" y="711773"/>
                  </a:lnTo>
                  <a:lnTo>
                    <a:pt x="573574" y="736010"/>
                  </a:lnTo>
                  <a:lnTo>
                    <a:pt x="531172" y="755499"/>
                  </a:lnTo>
                  <a:lnTo>
                    <a:pt x="486223" y="769873"/>
                  </a:lnTo>
                  <a:lnTo>
                    <a:pt x="439092" y="778766"/>
                  </a:lnTo>
                  <a:lnTo>
                    <a:pt x="390144" y="781811"/>
                  </a:lnTo>
                  <a:lnTo>
                    <a:pt x="341195" y="778766"/>
                  </a:lnTo>
                  <a:lnTo>
                    <a:pt x="294064" y="769873"/>
                  </a:lnTo>
                  <a:lnTo>
                    <a:pt x="249115" y="755499"/>
                  </a:lnTo>
                  <a:lnTo>
                    <a:pt x="206713" y="736010"/>
                  </a:lnTo>
                  <a:lnTo>
                    <a:pt x="167225" y="711773"/>
                  </a:lnTo>
                  <a:lnTo>
                    <a:pt x="131014" y="683154"/>
                  </a:lnTo>
                  <a:lnTo>
                    <a:pt x="98446" y="650520"/>
                  </a:lnTo>
                  <a:lnTo>
                    <a:pt x="69887" y="614237"/>
                  </a:lnTo>
                  <a:lnTo>
                    <a:pt x="45701" y="574671"/>
                  </a:lnTo>
                  <a:lnTo>
                    <a:pt x="26255" y="532188"/>
                  </a:lnTo>
                  <a:lnTo>
                    <a:pt x="11912" y="487155"/>
                  </a:lnTo>
                  <a:lnTo>
                    <a:pt x="3038" y="439939"/>
                  </a:lnTo>
                  <a:lnTo>
                    <a:pt x="0" y="390906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4514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38" y="1089146"/>
            <a:ext cx="7783830" cy="98234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3.2.1.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lý dự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án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2800" spc="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Các phương pháp quản lý dự án xây dựng</a:t>
            </a:r>
            <a:r>
              <a:rPr sz="2800" spc="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03576" y="2375916"/>
          <a:ext cx="1762125" cy="3594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/>
                <a:gridCol w="295275"/>
                <a:gridCol w="1172845"/>
              </a:tblGrid>
              <a:tr h="3901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9C090"/>
                    </a:solidFill>
                  </a:tcPr>
                </a:tc>
              </a:tr>
              <a:tr h="2970276">
                <a:tc>
                  <a:txBody>
                    <a:bodyPr/>
                    <a:lstStyle/>
                    <a:p>
                      <a:pPr marL="729615">
                        <a:lnSpc>
                          <a:spcPts val="12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Quản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bằng cách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lập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kế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hoạch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1945" marR="141605" indent="-172720">
                        <a:lnSpc>
                          <a:spcPct val="86300"/>
                        </a:lnSpc>
                        <a:spcBef>
                          <a:spcPts val="450"/>
                        </a:spcBef>
                        <a:buChar char="•"/>
                        <a:tabLst>
                          <a:tab pos="322580" algn="l"/>
                          <a:tab pos="879475" algn="l"/>
                          <a:tab pos="923925" algn="l"/>
                          <a:tab pos="110363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ó	 cách  nhìn		toàn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diện nhằm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ác		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định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phương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pháp,			tài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nguyên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và  các	công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ts val="1525"/>
                        </a:lnSpc>
                        <a:tabLst>
                          <a:tab pos="992505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việc	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cần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ts val="1655"/>
                        </a:lnSpc>
                        <a:tabLst>
                          <a:tab pos="1092835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thiết	để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ts val="1655"/>
                        </a:lnSpc>
                        <a:tabLst>
                          <a:tab pos="835025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đạt	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được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mục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tiêu.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49367" y="2375916"/>
          <a:ext cx="1764664" cy="3560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/>
                <a:gridCol w="294640"/>
                <a:gridCol w="1174114"/>
              </a:tblGrid>
              <a:tr h="3901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7923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C5D9F0"/>
                    </a:solidFill>
                  </a:tcPr>
                </a:tc>
              </a:tr>
              <a:tr h="2970276">
                <a:tc>
                  <a:txBody>
                    <a:bodyPr/>
                    <a:lstStyle/>
                    <a:p>
                      <a:pPr marL="332105">
                        <a:lnSpc>
                          <a:spcPts val="12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Quản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hướng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tiếp cận tăng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dần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0675" marR="139065" indent="-172720" algn="just">
                        <a:lnSpc>
                          <a:spcPct val="86300"/>
                        </a:lnSpc>
                        <a:spcBef>
                          <a:spcPts val="450"/>
                        </a:spcBef>
                        <a:buChar char="•"/>
                        <a:tabLst>
                          <a:tab pos="321310" algn="l"/>
                        </a:tabLst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Nhóm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dự  án lên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kế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hoạch, coi  kế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hoạch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là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tạm thời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và     </a:t>
                      </a:r>
                      <a:r>
                        <a:rPr sz="1600" spc="3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luôn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0675" marR="140970" algn="just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sẵn sàng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đổi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kế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hoạch cho  phù    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hợp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0675" algn="just">
                        <a:lnSpc>
                          <a:spcPts val="15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với    </a:t>
                      </a:r>
                      <a:r>
                        <a:rPr sz="16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điều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0675" marR="140970" algn="just">
                        <a:lnSpc>
                          <a:spcPts val="166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kiện mới  phát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sinh.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96683" y="2375916"/>
          <a:ext cx="1760855" cy="3560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/>
                <a:gridCol w="295275"/>
                <a:gridCol w="1171575"/>
              </a:tblGrid>
              <a:tr h="3901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92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C5D9F0"/>
                    </a:solidFill>
                  </a:tcPr>
                </a:tc>
              </a:tr>
              <a:tr h="2970276">
                <a:tc>
                  <a:txBody>
                    <a:bodyPr/>
                    <a:lstStyle/>
                    <a:p>
                      <a:pPr marL="71755">
                        <a:lnSpc>
                          <a:spcPts val="12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Quản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qua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mô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hình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cùng tham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gia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1945" marR="140335" indent="-172720" algn="just">
                        <a:lnSpc>
                          <a:spcPts val="1660"/>
                        </a:lnSpc>
                        <a:spcBef>
                          <a:spcPts val="459"/>
                        </a:spcBef>
                        <a:buChar char="•"/>
                        <a:tabLst>
                          <a:tab pos="322580" algn="l"/>
                        </a:tabLst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Hình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thành  cho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các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 algn="just">
                        <a:lnSpc>
                          <a:spcPts val="151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bên  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tham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 marR="139700" algn="just">
                        <a:lnSpc>
                          <a:spcPct val="86300"/>
                        </a:lnSpc>
                        <a:spcBef>
                          <a:spcPts val="1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gia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nhận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thức rằng  họ chính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là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người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góp  công  </a:t>
                      </a:r>
                      <a:r>
                        <a:rPr sz="1600" spc="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sức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1945" marR="140970" algn="just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xây dựng  nên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HTTT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2476" y="2375916"/>
          <a:ext cx="1764664" cy="3560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/>
                <a:gridCol w="294640"/>
                <a:gridCol w="1174114"/>
              </a:tblGrid>
              <a:tr h="3901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  <a:tr h="2970276">
                <a:tc>
                  <a:txBody>
                    <a:bodyPr/>
                    <a:lstStyle/>
                    <a:p>
                      <a:pPr marL="358140">
                        <a:lnSpc>
                          <a:spcPts val="12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Quản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qua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mô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hình quyền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lực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1310" marR="140335" indent="-172720" algn="just">
                        <a:lnSpc>
                          <a:spcPct val="86300"/>
                        </a:lnSpc>
                        <a:spcBef>
                          <a:spcPts val="450"/>
                        </a:spcBef>
                        <a:buChar char="•"/>
                        <a:tabLst>
                          <a:tab pos="321945" algn="l"/>
                        </a:tabLst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Dự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án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thực  hiện dựa  trên quyền  lực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của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một nhóm  nào đó.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14514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38" y="1089146"/>
            <a:ext cx="7942580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>
              <a:lnSpc>
                <a:spcPct val="112100"/>
              </a:lnSpc>
              <a:spcBef>
                <a:spcPts val="100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3.2.2.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trị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trong tổ chức, doanh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nghiệp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 Đánh giá giá trị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kinh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doanh của các</a:t>
            </a:r>
            <a:r>
              <a:rPr sz="28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83307" y="2325623"/>
            <a:ext cx="8331834" cy="605155"/>
            <a:chOff x="2083307" y="2325623"/>
            <a:chExt cx="8331834" cy="605155"/>
          </a:xfrm>
        </p:grpSpPr>
        <p:sp>
          <p:nvSpPr>
            <p:cNvPr id="5" name="object 5"/>
            <p:cNvSpPr/>
            <p:nvPr/>
          </p:nvSpPr>
          <p:spPr>
            <a:xfrm>
              <a:off x="2096261" y="2539745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1"/>
                  </a:moveTo>
                  <a:lnTo>
                    <a:pt x="8305800" y="377951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2313" y="2338577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5740145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5740145" y="443484"/>
                  </a:lnTo>
                  <a:lnTo>
                    <a:pt x="5768893" y="437667"/>
                  </a:lnTo>
                  <a:lnTo>
                    <a:pt x="5792390" y="421814"/>
                  </a:lnTo>
                  <a:lnTo>
                    <a:pt x="5808243" y="398317"/>
                  </a:lnTo>
                  <a:lnTo>
                    <a:pt x="5814060" y="369570"/>
                  </a:lnTo>
                  <a:lnTo>
                    <a:pt x="5814060" y="73913"/>
                  </a:lnTo>
                  <a:lnTo>
                    <a:pt x="5808243" y="45166"/>
                  </a:lnTo>
                  <a:lnTo>
                    <a:pt x="5792390" y="21669"/>
                  </a:lnTo>
                  <a:lnTo>
                    <a:pt x="5768893" y="5816"/>
                  </a:lnTo>
                  <a:lnTo>
                    <a:pt x="5740145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2313" y="2338577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5740145" y="0"/>
                  </a:lnTo>
                  <a:lnTo>
                    <a:pt x="5768893" y="5816"/>
                  </a:lnTo>
                  <a:lnTo>
                    <a:pt x="5792390" y="21669"/>
                  </a:lnTo>
                  <a:lnTo>
                    <a:pt x="5808243" y="45166"/>
                  </a:lnTo>
                  <a:lnTo>
                    <a:pt x="5814060" y="73913"/>
                  </a:lnTo>
                  <a:lnTo>
                    <a:pt x="5814060" y="369570"/>
                  </a:lnTo>
                  <a:lnTo>
                    <a:pt x="5808243" y="398317"/>
                  </a:lnTo>
                  <a:lnTo>
                    <a:pt x="5792390" y="421814"/>
                  </a:lnTo>
                  <a:lnTo>
                    <a:pt x="5768893" y="437667"/>
                  </a:lnTo>
                  <a:lnTo>
                    <a:pt x="5740145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83307" y="2985516"/>
            <a:ext cx="8331834" cy="624840"/>
            <a:chOff x="2083307" y="2985516"/>
            <a:chExt cx="8331834" cy="624840"/>
          </a:xfrm>
        </p:grpSpPr>
        <p:sp>
          <p:nvSpPr>
            <p:cNvPr id="9" name="object 9"/>
            <p:cNvSpPr/>
            <p:nvPr/>
          </p:nvSpPr>
          <p:spPr>
            <a:xfrm>
              <a:off x="2096261" y="3219450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1"/>
                  </a:moveTo>
                  <a:lnTo>
                    <a:pt x="8305800" y="377951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2313" y="2998470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5740145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3"/>
                  </a:lnTo>
                  <a:lnTo>
                    <a:pt x="5740145" y="443483"/>
                  </a:lnTo>
                  <a:lnTo>
                    <a:pt x="5768893" y="437667"/>
                  </a:lnTo>
                  <a:lnTo>
                    <a:pt x="5792390" y="421814"/>
                  </a:lnTo>
                  <a:lnTo>
                    <a:pt x="5808243" y="398317"/>
                  </a:lnTo>
                  <a:lnTo>
                    <a:pt x="5814060" y="369569"/>
                  </a:lnTo>
                  <a:lnTo>
                    <a:pt x="5814060" y="73913"/>
                  </a:lnTo>
                  <a:lnTo>
                    <a:pt x="5808243" y="45166"/>
                  </a:lnTo>
                  <a:lnTo>
                    <a:pt x="5792390" y="21669"/>
                  </a:lnTo>
                  <a:lnTo>
                    <a:pt x="5768893" y="5816"/>
                  </a:lnTo>
                  <a:lnTo>
                    <a:pt x="5740145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2313" y="2998470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5740145" y="0"/>
                  </a:lnTo>
                  <a:lnTo>
                    <a:pt x="5768893" y="5816"/>
                  </a:lnTo>
                  <a:lnTo>
                    <a:pt x="5792390" y="21669"/>
                  </a:lnTo>
                  <a:lnTo>
                    <a:pt x="5808243" y="45166"/>
                  </a:lnTo>
                  <a:lnTo>
                    <a:pt x="5814060" y="73913"/>
                  </a:lnTo>
                  <a:lnTo>
                    <a:pt x="5814060" y="369569"/>
                  </a:lnTo>
                  <a:lnTo>
                    <a:pt x="5808243" y="398317"/>
                  </a:lnTo>
                  <a:lnTo>
                    <a:pt x="5792390" y="421814"/>
                  </a:lnTo>
                  <a:lnTo>
                    <a:pt x="5768893" y="437667"/>
                  </a:lnTo>
                  <a:lnTo>
                    <a:pt x="5740145" y="443483"/>
                  </a:lnTo>
                  <a:lnTo>
                    <a:pt x="73913" y="443483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083307" y="3665220"/>
            <a:ext cx="8331834" cy="626745"/>
            <a:chOff x="2083307" y="3665220"/>
            <a:chExt cx="8331834" cy="626745"/>
          </a:xfrm>
        </p:grpSpPr>
        <p:sp>
          <p:nvSpPr>
            <p:cNvPr id="13" name="object 13"/>
            <p:cNvSpPr/>
            <p:nvPr/>
          </p:nvSpPr>
          <p:spPr>
            <a:xfrm>
              <a:off x="2096261" y="3900678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2"/>
                  </a:moveTo>
                  <a:lnTo>
                    <a:pt x="8305800" y="377952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2313" y="3678174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5740145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3"/>
                  </a:lnTo>
                  <a:lnTo>
                    <a:pt x="5740145" y="443483"/>
                  </a:lnTo>
                  <a:lnTo>
                    <a:pt x="5768893" y="437667"/>
                  </a:lnTo>
                  <a:lnTo>
                    <a:pt x="5792390" y="421814"/>
                  </a:lnTo>
                  <a:lnTo>
                    <a:pt x="5808243" y="398317"/>
                  </a:lnTo>
                  <a:lnTo>
                    <a:pt x="5814060" y="369569"/>
                  </a:lnTo>
                  <a:lnTo>
                    <a:pt x="5814060" y="73913"/>
                  </a:lnTo>
                  <a:lnTo>
                    <a:pt x="5808243" y="45166"/>
                  </a:lnTo>
                  <a:lnTo>
                    <a:pt x="5792390" y="21669"/>
                  </a:lnTo>
                  <a:lnTo>
                    <a:pt x="5768893" y="5816"/>
                  </a:lnTo>
                  <a:lnTo>
                    <a:pt x="5740145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2313" y="3678174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5740145" y="0"/>
                  </a:lnTo>
                  <a:lnTo>
                    <a:pt x="5768893" y="5816"/>
                  </a:lnTo>
                  <a:lnTo>
                    <a:pt x="5792390" y="21669"/>
                  </a:lnTo>
                  <a:lnTo>
                    <a:pt x="5808243" y="45166"/>
                  </a:lnTo>
                  <a:lnTo>
                    <a:pt x="5814060" y="73913"/>
                  </a:lnTo>
                  <a:lnTo>
                    <a:pt x="5814060" y="369569"/>
                  </a:lnTo>
                  <a:lnTo>
                    <a:pt x="5808243" y="398317"/>
                  </a:lnTo>
                  <a:lnTo>
                    <a:pt x="5792390" y="421814"/>
                  </a:lnTo>
                  <a:lnTo>
                    <a:pt x="5768893" y="437667"/>
                  </a:lnTo>
                  <a:lnTo>
                    <a:pt x="5740145" y="443483"/>
                  </a:lnTo>
                  <a:lnTo>
                    <a:pt x="73913" y="443483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083307" y="4346447"/>
            <a:ext cx="8331834" cy="624840"/>
            <a:chOff x="2083307" y="4346447"/>
            <a:chExt cx="8331834" cy="624840"/>
          </a:xfrm>
        </p:grpSpPr>
        <p:sp>
          <p:nvSpPr>
            <p:cNvPr id="17" name="object 17"/>
            <p:cNvSpPr/>
            <p:nvPr/>
          </p:nvSpPr>
          <p:spPr>
            <a:xfrm>
              <a:off x="2096261" y="4580381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2"/>
                  </a:moveTo>
                  <a:lnTo>
                    <a:pt x="8305800" y="377952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2313" y="4359401"/>
              <a:ext cx="5814060" cy="441959"/>
            </a:xfrm>
            <a:custGeom>
              <a:avLst/>
              <a:gdLst/>
              <a:ahLst/>
              <a:cxnLst/>
              <a:rect l="l" t="t" r="r" b="b"/>
              <a:pathLst>
                <a:path w="5814059" h="441960">
                  <a:moveTo>
                    <a:pt x="5740400" y="0"/>
                  </a:moveTo>
                  <a:lnTo>
                    <a:pt x="73660" y="0"/>
                  </a:lnTo>
                  <a:lnTo>
                    <a:pt x="45005" y="5794"/>
                  </a:lnTo>
                  <a:lnTo>
                    <a:pt x="21590" y="21590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69"/>
                  </a:lnTo>
                  <a:lnTo>
                    <a:pt x="45005" y="436165"/>
                  </a:lnTo>
                  <a:lnTo>
                    <a:pt x="73660" y="441960"/>
                  </a:lnTo>
                  <a:lnTo>
                    <a:pt x="5740400" y="441960"/>
                  </a:lnTo>
                  <a:lnTo>
                    <a:pt x="5769054" y="436165"/>
                  </a:lnTo>
                  <a:lnTo>
                    <a:pt x="5792470" y="420370"/>
                  </a:lnTo>
                  <a:lnTo>
                    <a:pt x="5808265" y="396954"/>
                  </a:lnTo>
                  <a:lnTo>
                    <a:pt x="5814060" y="368300"/>
                  </a:lnTo>
                  <a:lnTo>
                    <a:pt x="5814060" y="73660"/>
                  </a:lnTo>
                  <a:lnTo>
                    <a:pt x="5808265" y="45005"/>
                  </a:lnTo>
                  <a:lnTo>
                    <a:pt x="5792470" y="21590"/>
                  </a:lnTo>
                  <a:lnTo>
                    <a:pt x="5769054" y="5794"/>
                  </a:lnTo>
                  <a:lnTo>
                    <a:pt x="574040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12313" y="4359401"/>
              <a:ext cx="5814060" cy="441959"/>
            </a:xfrm>
            <a:custGeom>
              <a:avLst/>
              <a:gdLst/>
              <a:ahLst/>
              <a:cxnLst/>
              <a:rect l="l" t="t" r="r" b="b"/>
              <a:pathLst>
                <a:path w="5814059" h="441960">
                  <a:moveTo>
                    <a:pt x="0" y="73660"/>
                  </a:moveTo>
                  <a:lnTo>
                    <a:pt x="5794" y="45005"/>
                  </a:lnTo>
                  <a:lnTo>
                    <a:pt x="21590" y="21590"/>
                  </a:lnTo>
                  <a:lnTo>
                    <a:pt x="45005" y="5794"/>
                  </a:lnTo>
                  <a:lnTo>
                    <a:pt x="73660" y="0"/>
                  </a:lnTo>
                  <a:lnTo>
                    <a:pt x="5740400" y="0"/>
                  </a:lnTo>
                  <a:lnTo>
                    <a:pt x="5769054" y="5794"/>
                  </a:lnTo>
                  <a:lnTo>
                    <a:pt x="5792470" y="21590"/>
                  </a:lnTo>
                  <a:lnTo>
                    <a:pt x="5808265" y="45005"/>
                  </a:lnTo>
                  <a:lnTo>
                    <a:pt x="5814060" y="73660"/>
                  </a:lnTo>
                  <a:lnTo>
                    <a:pt x="5814060" y="368300"/>
                  </a:lnTo>
                  <a:lnTo>
                    <a:pt x="5808265" y="396954"/>
                  </a:lnTo>
                  <a:lnTo>
                    <a:pt x="5792470" y="420370"/>
                  </a:lnTo>
                  <a:lnTo>
                    <a:pt x="5769054" y="436165"/>
                  </a:lnTo>
                  <a:lnTo>
                    <a:pt x="5740400" y="441960"/>
                  </a:lnTo>
                  <a:lnTo>
                    <a:pt x="73660" y="441960"/>
                  </a:lnTo>
                  <a:lnTo>
                    <a:pt x="45005" y="436165"/>
                  </a:lnTo>
                  <a:lnTo>
                    <a:pt x="21589" y="420369"/>
                  </a:lnTo>
                  <a:lnTo>
                    <a:pt x="5794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83307" y="5026152"/>
            <a:ext cx="8331834" cy="626745"/>
            <a:chOff x="2083307" y="5026152"/>
            <a:chExt cx="8331834" cy="626745"/>
          </a:xfrm>
        </p:grpSpPr>
        <p:sp>
          <p:nvSpPr>
            <p:cNvPr id="21" name="object 21"/>
            <p:cNvSpPr/>
            <p:nvPr/>
          </p:nvSpPr>
          <p:spPr>
            <a:xfrm>
              <a:off x="2096261" y="5261610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1"/>
                  </a:moveTo>
                  <a:lnTo>
                    <a:pt x="8305800" y="377951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2313" y="5039106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5740145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4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5740145" y="443484"/>
                  </a:lnTo>
                  <a:lnTo>
                    <a:pt x="5768893" y="437667"/>
                  </a:lnTo>
                  <a:lnTo>
                    <a:pt x="5792390" y="421814"/>
                  </a:lnTo>
                  <a:lnTo>
                    <a:pt x="5808243" y="398317"/>
                  </a:lnTo>
                  <a:lnTo>
                    <a:pt x="5814060" y="369570"/>
                  </a:lnTo>
                  <a:lnTo>
                    <a:pt x="5814060" y="73914"/>
                  </a:lnTo>
                  <a:lnTo>
                    <a:pt x="5808243" y="45166"/>
                  </a:lnTo>
                  <a:lnTo>
                    <a:pt x="5792390" y="21669"/>
                  </a:lnTo>
                  <a:lnTo>
                    <a:pt x="5768893" y="5816"/>
                  </a:lnTo>
                  <a:lnTo>
                    <a:pt x="5740145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2313" y="5039106"/>
              <a:ext cx="5814060" cy="443865"/>
            </a:xfrm>
            <a:custGeom>
              <a:avLst/>
              <a:gdLst/>
              <a:ahLst/>
              <a:cxnLst/>
              <a:rect l="l" t="t" r="r" b="b"/>
              <a:pathLst>
                <a:path w="5814059" h="443864">
                  <a:moveTo>
                    <a:pt x="0" y="73914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5740145" y="0"/>
                  </a:lnTo>
                  <a:lnTo>
                    <a:pt x="5768893" y="5816"/>
                  </a:lnTo>
                  <a:lnTo>
                    <a:pt x="5792390" y="21669"/>
                  </a:lnTo>
                  <a:lnTo>
                    <a:pt x="5808243" y="45166"/>
                  </a:lnTo>
                  <a:lnTo>
                    <a:pt x="5814060" y="73914"/>
                  </a:lnTo>
                  <a:lnTo>
                    <a:pt x="5814060" y="369570"/>
                  </a:lnTo>
                  <a:lnTo>
                    <a:pt x="5808243" y="398317"/>
                  </a:lnTo>
                  <a:lnTo>
                    <a:pt x="5792390" y="421814"/>
                  </a:lnTo>
                  <a:lnTo>
                    <a:pt x="5768893" y="437667"/>
                  </a:lnTo>
                  <a:lnTo>
                    <a:pt x="5740145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083307" y="5707379"/>
            <a:ext cx="8331834" cy="624840"/>
            <a:chOff x="2083307" y="5707379"/>
            <a:chExt cx="8331834" cy="624840"/>
          </a:xfrm>
        </p:grpSpPr>
        <p:sp>
          <p:nvSpPr>
            <p:cNvPr id="25" name="object 25"/>
            <p:cNvSpPr/>
            <p:nvPr/>
          </p:nvSpPr>
          <p:spPr>
            <a:xfrm>
              <a:off x="2096261" y="5941313"/>
              <a:ext cx="8305800" cy="378460"/>
            </a:xfrm>
            <a:custGeom>
              <a:avLst/>
              <a:gdLst/>
              <a:ahLst/>
              <a:cxnLst/>
              <a:rect l="l" t="t" r="r" b="b"/>
              <a:pathLst>
                <a:path w="8305800" h="378460">
                  <a:moveTo>
                    <a:pt x="0" y="377952"/>
                  </a:moveTo>
                  <a:lnTo>
                    <a:pt x="8305800" y="377952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2313" y="5720333"/>
              <a:ext cx="5814060" cy="441959"/>
            </a:xfrm>
            <a:custGeom>
              <a:avLst/>
              <a:gdLst/>
              <a:ahLst/>
              <a:cxnLst/>
              <a:rect l="l" t="t" r="r" b="b"/>
              <a:pathLst>
                <a:path w="5814059" h="441960">
                  <a:moveTo>
                    <a:pt x="5740400" y="0"/>
                  </a:moveTo>
                  <a:lnTo>
                    <a:pt x="73660" y="0"/>
                  </a:lnTo>
                  <a:lnTo>
                    <a:pt x="45005" y="5789"/>
                  </a:lnTo>
                  <a:lnTo>
                    <a:pt x="21590" y="21575"/>
                  </a:lnTo>
                  <a:lnTo>
                    <a:pt x="5794" y="44989"/>
                  </a:lnTo>
                  <a:lnTo>
                    <a:pt x="0" y="73659"/>
                  </a:lnTo>
                  <a:lnTo>
                    <a:pt x="0" y="368299"/>
                  </a:lnTo>
                  <a:lnTo>
                    <a:pt x="5794" y="396970"/>
                  </a:lnTo>
                  <a:lnTo>
                    <a:pt x="21589" y="420384"/>
                  </a:lnTo>
                  <a:lnTo>
                    <a:pt x="45005" y="436170"/>
                  </a:lnTo>
                  <a:lnTo>
                    <a:pt x="73660" y="441959"/>
                  </a:lnTo>
                  <a:lnTo>
                    <a:pt x="5740400" y="441959"/>
                  </a:lnTo>
                  <a:lnTo>
                    <a:pt x="5769054" y="436170"/>
                  </a:lnTo>
                  <a:lnTo>
                    <a:pt x="5792470" y="420384"/>
                  </a:lnTo>
                  <a:lnTo>
                    <a:pt x="5808265" y="396970"/>
                  </a:lnTo>
                  <a:lnTo>
                    <a:pt x="5814060" y="368299"/>
                  </a:lnTo>
                  <a:lnTo>
                    <a:pt x="5814060" y="73659"/>
                  </a:lnTo>
                  <a:lnTo>
                    <a:pt x="5808265" y="44989"/>
                  </a:lnTo>
                  <a:lnTo>
                    <a:pt x="5792470" y="21575"/>
                  </a:lnTo>
                  <a:lnTo>
                    <a:pt x="5769054" y="5789"/>
                  </a:lnTo>
                  <a:lnTo>
                    <a:pt x="574040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2313" y="5720333"/>
              <a:ext cx="5814060" cy="441959"/>
            </a:xfrm>
            <a:custGeom>
              <a:avLst/>
              <a:gdLst/>
              <a:ahLst/>
              <a:cxnLst/>
              <a:rect l="l" t="t" r="r" b="b"/>
              <a:pathLst>
                <a:path w="5814059" h="441960">
                  <a:moveTo>
                    <a:pt x="0" y="73659"/>
                  </a:moveTo>
                  <a:lnTo>
                    <a:pt x="5794" y="44989"/>
                  </a:lnTo>
                  <a:lnTo>
                    <a:pt x="21590" y="21575"/>
                  </a:lnTo>
                  <a:lnTo>
                    <a:pt x="45005" y="5789"/>
                  </a:lnTo>
                  <a:lnTo>
                    <a:pt x="73660" y="0"/>
                  </a:lnTo>
                  <a:lnTo>
                    <a:pt x="5740400" y="0"/>
                  </a:lnTo>
                  <a:lnTo>
                    <a:pt x="5769054" y="5789"/>
                  </a:lnTo>
                  <a:lnTo>
                    <a:pt x="5792470" y="21575"/>
                  </a:lnTo>
                  <a:lnTo>
                    <a:pt x="5808265" y="44989"/>
                  </a:lnTo>
                  <a:lnTo>
                    <a:pt x="5814060" y="73659"/>
                  </a:lnTo>
                  <a:lnTo>
                    <a:pt x="5814060" y="368299"/>
                  </a:lnTo>
                  <a:lnTo>
                    <a:pt x="5808265" y="396970"/>
                  </a:lnTo>
                  <a:lnTo>
                    <a:pt x="5792470" y="420384"/>
                  </a:lnTo>
                  <a:lnTo>
                    <a:pt x="5769054" y="436170"/>
                  </a:lnTo>
                  <a:lnTo>
                    <a:pt x="5740400" y="441959"/>
                  </a:lnTo>
                  <a:lnTo>
                    <a:pt x="73660" y="441959"/>
                  </a:lnTo>
                  <a:lnTo>
                    <a:pt x="45005" y="436170"/>
                  </a:lnTo>
                  <a:lnTo>
                    <a:pt x="21589" y="420384"/>
                  </a:lnTo>
                  <a:lnTo>
                    <a:pt x="5794" y="396970"/>
                  </a:lnTo>
                  <a:lnTo>
                    <a:pt x="0" y="368299"/>
                  </a:lnTo>
                  <a:lnTo>
                    <a:pt x="0" y="736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39898" y="2415666"/>
            <a:ext cx="5278755" cy="363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Kỳ </a:t>
            </a:r>
            <a:r>
              <a:rPr sz="1500" dirty="0">
                <a:latin typeface="Arial"/>
                <a:cs typeface="Arial"/>
              </a:rPr>
              <a:t>hoàn </a:t>
            </a:r>
            <a:r>
              <a:rPr sz="1500" spc="-10" dirty="0">
                <a:latin typeface="Arial"/>
                <a:cs typeface="Arial"/>
              </a:rPr>
              <a:t>vốn </a:t>
            </a:r>
            <a:r>
              <a:rPr sz="1500" dirty="0">
                <a:latin typeface="Arial"/>
                <a:cs typeface="Arial"/>
              </a:rPr>
              <a:t>(PP - </a:t>
            </a:r>
            <a:r>
              <a:rPr sz="1500" spc="-5" dirty="0">
                <a:latin typeface="Arial"/>
                <a:cs typeface="Arial"/>
              </a:rPr>
              <a:t>Payback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Period)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5360"/>
              </a:lnSpc>
              <a:spcBef>
                <a:spcPts val="600"/>
              </a:spcBef>
            </a:pPr>
            <a:r>
              <a:rPr sz="1500" spc="-5" dirty="0">
                <a:latin typeface="Arial"/>
                <a:cs typeface="Arial"/>
              </a:rPr>
              <a:t>Tỷ </a:t>
            </a:r>
            <a:r>
              <a:rPr sz="1500" dirty="0">
                <a:latin typeface="Arial"/>
                <a:cs typeface="Arial"/>
              </a:rPr>
              <a:t>lệ doanh thu trên </a:t>
            </a:r>
            <a:r>
              <a:rPr sz="1500" spc="-10" dirty="0">
                <a:latin typeface="Arial"/>
                <a:cs typeface="Arial"/>
              </a:rPr>
              <a:t>vốn </a:t>
            </a:r>
            <a:r>
              <a:rPr sz="1500" dirty="0">
                <a:latin typeface="Arial"/>
                <a:cs typeface="Arial"/>
              </a:rPr>
              <a:t>đầu tư (ROI – </a:t>
            </a:r>
            <a:r>
              <a:rPr sz="1500" spc="-5" dirty="0">
                <a:latin typeface="Arial"/>
                <a:cs typeface="Arial"/>
              </a:rPr>
              <a:t>Return On Investment)  Giá </a:t>
            </a:r>
            <a:r>
              <a:rPr sz="1500" dirty="0">
                <a:latin typeface="Arial"/>
                <a:cs typeface="Arial"/>
              </a:rPr>
              <a:t>trị hiện tại thuần (NPV – Net </a:t>
            </a:r>
            <a:r>
              <a:rPr sz="1500" spc="-5" dirty="0">
                <a:latin typeface="Arial"/>
                <a:cs typeface="Arial"/>
              </a:rPr>
              <a:t>Present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Value)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Tỷ </a:t>
            </a:r>
            <a:r>
              <a:rPr sz="1500" dirty="0">
                <a:latin typeface="Arial"/>
                <a:cs typeface="Arial"/>
              </a:rPr>
              <a:t>lệ </a:t>
            </a:r>
            <a:r>
              <a:rPr sz="1500" spc="-5" dirty="0">
                <a:latin typeface="Arial"/>
                <a:cs typeface="Arial"/>
              </a:rPr>
              <a:t>lợi </a:t>
            </a:r>
            <a:r>
              <a:rPr sz="1500" dirty="0">
                <a:latin typeface="Arial"/>
                <a:cs typeface="Arial"/>
              </a:rPr>
              <a:t>ích trên chi phí (B/C – </a:t>
            </a:r>
            <a:r>
              <a:rPr sz="1500" spc="-5" dirty="0">
                <a:latin typeface="Arial"/>
                <a:cs typeface="Arial"/>
              </a:rPr>
              <a:t>Benefit </a:t>
            </a:r>
            <a:r>
              <a:rPr sz="1500" dirty="0">
                <a:latin typeface="Arial"/>
                <a:cs typeface="Arial"/>
              </a:rPr>
              <a:t>per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Cost)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Chỉ </a:t>
            </a:r>
            <a:r>
              <a:rPr sz="1500" dirty="0">
                <a:latin typeface="Arial"/>
                <a:cs typeface="Arial"/>
              </a:rPr>
              <a:t>số sinh </a:t>
            </a:r>
            <a:r>
              <a:rPr sz="1500" spc="-5" dirty="0">
                <a:latin typeface="Arial"/>
                <a:cs typeface="Arial"/>
              </a:rPr>
              <a:t>lợi </a:t>
            </a:r>
            <a:r>
              <a:rPr sz="1500" dirty="0">
                <a:latin typeface="Arial"/>
                <a:cs typeface="Arial"/>
              </a:rPr>
              <a:t>(PI – Profitability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Index)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Suất </a:t>
            </a:r>
            <a:r>
              <a:rPr sz="1500" dirty="0">
                <a:latin typeface="Arial"/>
                <a:cs typeface="Arial"/>
              </a:rPr>
              <a:t>thu hồi </a:t>
            </a:r>
            <a:r>
              <a:rPr sz="1500" spc="-10" dirty="0">
                <a:latin typeface="Arial"/>
                <a:cs typeface="Arial"/>
              </a:rPr>
              <a:t>vốn </a:t>
            </a:r>
            <a:r>
              <a:rPr sz="1500" dirty="0">
                <a:latin typeface="Arial"/>
                <a:cs typeface="Arial"/>
              </a:rPr>
              <a:t>nội tại (IRR – Internal </a:t>
            </a:r>
            <a:r>
              <a:rPr sz="1500" spc="-5" dirty="0">
                <a:latin typeface="Arial"/>
                <a:cs typeface="Arial"/>
              </a:rPr>
              <a:t>Return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Rate)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103089"/>
            <a:ext cx="91460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7008" y="1601724"/>
            <a:ext cx="9627235" cy="864235"/>
            <a:chOff x="1207008" y="1601724"/>
            <a:chExt cx="9627235" cy="864235"/>
          </a:xfrm>
        </p:grpSpPr>
        <p:sp>
          <p:nvSpPr>
            <p:cNvPr id="4" name="object 4"/>
            <p:cNvSpPr/>
            <p:nvPr/>
          </p:nvSpPr>
          <p:spPr>
            <a:xfrm>
              <a:off x="1219962" y="1614678"/>
              <a:ext cx="9601200" cy="838200"/>
            </a:xfrm>
            <a:custGeom>
              <a:avLst/>
              <a:gdLst/>
              <a:ahLst/>
              <a:cxnLst/>
              <a:rect l="l" t="t" r="r" b="b"/>
              <a:pathLst>
                <a:path w="9601200" h="838200">
                  <a:moveTo>
                    <a:pt x="9461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9461500" y="838200"/>
                  </a:lnTo>
                  <a:lnTo>
                    <a:pt x="9505630" y="831071"/>
                  </a:lnTo>
                  <a:lnTo>
                    <a:pt x="9543976" y="811227"/>
                  </a:lnTo>
                  <a:lnTo>
                    <a:pt x="9574227" y="780976"/>
                  </a:lnTo>
                  <a:lnTo>
                    <a:pt x="9594071" y="742630"/>
                  </a:lnTo>
                  <a:lnTo>
                    <a:pt x="9601200" y="698500"/>
                  </a:lnTo>
                  <a:lnTo>
                    <a:pt x="9601200" y="139700"/>
                  </a:lnTo>
                  <a:lnTo>
                    <a:pt x="9594071" y="95520"/>
                  </a:lnTo>
                  <a:lnTo>
                    <a:pt x="9574227" y="57168"/>
                  </a:lnTo>
                  <a:lnTo>
                    <a:pt x="9543976" y="26936"/>
                  </a:lnTo>
                  <a:lnTo>
                    <a:pt x="9505630" y="7116"/>
                  </a:lnTo>
                  <a:lnTo>
                    <a:pt x="9461500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1614678"/>
              <a:ext cx="9601200" cy="838200"/>
            </a:xfrm>
            <a:custGeom>
              <a:avLst/>
              <a:gdLst/>
              <a:ahLst/>
              <a:cxnLst/>
              <a:rect l="l" t="t" r="r" b="b"/>
              <a:pathLst>
                <a:path w="9601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9461500" y="0"/>
                  </a:lnTo>
                  <a:lnTo>
                    <a:pt x="9505630" y="7116"/>
                  </a:lnTo>
                  <a:lnTo>
                    <a:pt x="9543976" y="26936"/>
                  </a:lnTo>
                  <a:lnTo>
                    <a:pt x="9574227" y="57168"/>
                  </a:lnTo>
                  <a:lnTo>
                    <a:pt x="9594071" y="95520"/>
                  </a:lnTo>
                  <a:lnTo>
                    <a:pt x="9601200" y="139700"/>
                  </a:lnTo>
                  <a:lnTo>
                    <a:pt x="9601200" y="698500"/>
                  </a:lnTo>
                  <a:lnTo>
                    <a:pt x="9594071" y="742630"/>
                  </a:lnTo>
                  <a:lnTo>
                    <a:pt x="9574227" y="780976"/>
                  </a:lnTo>
                  <a:lnTo>
                    <a:pt x="9543976" y="811227"/>
                  </a:lnTo>
                  <a:lnTo>
                    <a:pt x="9505630" y="831071"/>
                  </a:lnTo>
                  <a:lnTo>
                    <a:pt x="9461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07008" y="2883407"/>
            <a:ext cx="9627235" cy="815340"/>
            <a:chOff x="1207008" y="2883407"/>
            <a:chExt cx="9627235" cy="815340"/>
          </a:xfrm>
        </p:grpSpPr>
        <p:sp>
          <p:nvSpPr>
            <p:cNvPr id="7" name="object 7"/>
            <p:cNvSpPr/>
            <p:nvPr/>
          </p:nvSpPr>
          <p:spPr>
            <a:xfrm>
              <a:off x="1219962" y="2896361"/>
              <a:ext cx="9601200" cy="789940"/>
            </a:xfrm>
            <a:custGeom>
              <a:avLst/>
              <a:gdLst/>
              <a:ahLst/>
              <a:cxnLst/>
              <a:rect l="l" t="t" r="r" b="b"/>
              <a:pathLst>
                <a:path w="9601200" h="789939">
                  <a:moveTo>
                    <a:pt x="9469628" y="0"/>
                  </a:moveTo>
                  <a:lnTo>
                    <a:pt x="131572" y="0"/>
                  </a:lnTo>
                  <a:lnTo>
                    <a:pt x="89993" y="6709"/>
                  </a:lnTo>
                  <a:lnTo>
                    <a:pt x="53876" y="25391"/>
                  </a:lnTo>
                  <a:lnTo>
                    <a:pt x="25391" y="53876"/>
                  </a:lnTo>
                  <a:lnTo>
                    <a:pt x="6709" y="89993"/>
                  </a:lnTo>
                  <a:lnTo>
                    <a:pt x="0" y="131572"/>
                  </a:lnTo>
                  <a:lnTo>
                    <a:pt x="0" y="657860"/>
                  </a:lnTo>
                  <a:lnTo>
                    <a:pt x="6709" y="699438"/>
                  </a:lnTo>
                  <a:lnTo>
                    <a:pt x="25391" y="735555"/>
                  </a:lnTo>
                  <a:lnTo>
                    <a:pt x="53876" y="764040"/>
                  </a:lnTo>
                  <a:lnTo>
                    <a:pt x="89993" y="782722"/>
                  </a:lnTo>
                  <a:lnTo>
                    <a:pt x="131572" y="789432"/>
                  </a:lnTo>
                  <a:lnTo>
                    <a:pt x="9469628" y="789432"/>
                  </a:lnTo>
                  <a:lnTo>
                    <a:pt x="9511206" y="782722"/>
                  </a:lnTo>
                  <a:lnTo>
                    <a:pt x="9547323" y="764040"/>
                  </a:lnTo>
                  <a:lnTo>
                    <a:pt x="9575808" y="735555"/>
                  </a:lnTo>
                  <a:lnTo>
                    <a:pt x="9594490" y="699438"/>
                  </a:lnTo>
                  <a:lnTo>
                    <a:pt x="9601200" y="657860"/>
                  </a:lnTo>
                  <a:lnTo>
                    <a:pt x="9601200" y="131572"/>
                  </a:lnTo>
                  <a:lnTo>
                    <a:pt x="9594490" y="89993"/>
                  </a:lnTo>
                  <a:lnTo>
                    <a:pt x="9575808" y="53876"/>
                  </a:lnTo>
                  <a:lnTo>
                    <a:pt x="9547323" y="25391"/>
                  </a:lnTo>
                  <a:lnTo>
                    <a:pt x="9511206" y="6709"/>
                  </a:lnTo>
                  <a:lnTo>
                    <a:pt x="946962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962" y="2896361"/>
              <a:ext cx="9601200" cy="789940"/>
            </a:xfrm>
            <a:custGeom>
              <a:avLst/>
              <a:gdLst/>
              <a:ahLst/>
              <a:cxnLst/>
              <a:rect l="l" t="t" r="r" b="b"/>
              <a:pathLst>
                <a:path w="9601200" h="789939">
                  <a:moveTo>
                    <a:pt x="0" y="131572"/>
                  </a:moveTo>
                  <a:lnTo>
                    <a:pt x="6709" y="89993"/>
                  </a:lnTo>
                  <a:lnTo>
                    <a:pt x="25391" y="53876"/>
                  </a:lnTo>
                  <a:lnTo>
                    <a:pt x="53876" y="25391"/>
                  </a:lnTo>
                  <a:lnTo>
                    <a:pt x="89993" y="6709"/>
                  </a:lnTo>
                  <a:lnTo>
                    <a:pt x="131572" y="0"/>
                  </a:lnTo>
                  <a:lnTo>
                    <a:pt x="9469628" y="0"/>
                  </a:lnTo>
                  <a:lnTo>
                    <a:pt x="9511206" y="6709"/>
                  </a:lnTo>
                  <a:lnTo>
                    <a:pt x="9547323" y="25391"/>
                  </a:lnTo>
                  <a:lnTo>
                    <a:pt x="9575808" y="53876"/>
                  </a:lnTo>
                  <a:lnTo>
                    <a:pt x="9594490" y="89993"/>
                  </a:lnTo>
                  <a:lnTo>
                    <a:pt x="9601200" y="131572"/>
                  </a:lnTo>
                  <a:lnTo>
                    <a:pt x="9601200" y="657860"/>
                  </a:lnTo>
                  <a:lnTo>
                    <a:pt x="9594490" y="699438"/>
                  </a:lnTo>
                  <a:lnTo>
                    <a:pt x="9575808" y="735555"/>
                  </a:lnTo>
                  <a:lnTo>
                    <a:pt x="9547323" y="764040"/>
                  </a:lnTo>
                  <a:lnTo>
                    <a:pt x="9511206" y="782722"/>
                  </a:lnTo>
                  <a:lnTo>
                    <a:pt x="9469628" y="789432"/>
                  </a:lnTo>
                  <a:lnTo>
                    <a:pt x="131572" y="789432"/>
                  </a:lnTo>
                  <a:lnTo>
                    <a:pt x="89993" y="782722"/>
                  </a:lnTo>
                  <a:lnTo>
                    <a:pt x="53876" y="764040"/>
                  </a:lnTo>
                  <a:lnTo>
                    <a:pt x="25391" y="735555"/>
                  </a:lnTo>
                  <a:lnTo>
                    <a:pt x="6709" y="699438"/>
                  </a:lnTo>
                  <a:lnTo>
                    <a:pt x="0" y="657860"/>
                  </a:lnTo>
                  <a:lnTo>
                    <a:pt x="0" y="1315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3477" y="1063497"/>
            <a:ext cx="9590405" cy="423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1880" lvl="2" indent="-105981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072515" algn="l"/>
              </a:tabLst>
            </a:pP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Tổng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quan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về 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5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 dirty="0">
              <a:latin typeface="Arial"/>
              <a:cs typeface="Arial"/>
            </a:endParaRPr>
          </a:p>
          <a:p>
            <a:pPr marL="233045">
              <a:lnSpc>
                <a:spcPct val="100000"/>
              </a:lnSpc>
              <a:spcBef>
                <a:spcPts val="2545"/>
              </a:spcBef>
            </a:pPr>
            <a:r>
              <a:rPr sz="2000" b="1" dirty="0">
                <a:latin typeface="Arial"/>
                <a:cs typeface="Arial"/>
              </a:rPr>
              <a:t>Xây dựng </a:t>
            </a:r>
            <a:r>
              <a:rPr sz="2000" b="1" spc="-5" dirty="0">
                <a:latin typeface="Arial"/>
                <a:cs typeface="Arial"/>
              </a:rPr>
              <a:t>mới một </a:t>
            </a:r>
            <a:r>
              <a:rPr sz="2000" b="1" dirty="0">
                <a:latin typeface="Arial"/>
                <a:cs typeface="Arial"/>
              </a:rPr>
              <a:t>HTTT cần có 1 kế hoạch rõ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ràng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Arial"/>
              <a:cs typeface="Arial"/>
            </a:endParaRPr>
          </a:p>
          <a:p>
            <a:pPr marL="648970" lvl="3" indent="-22923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649605" algn="l"/>
              </a:tabLst>
            </a:pPr>
            <a:r>
              <a:rPr sz="2000" spc="-5" dirty="0">
                <a:latin typeface="Arial"/>
                <a:cs typeface="Arial"/>
              </a:rPr>
              <a:t>Sự </a:t>
            </a:r>
            <a:r>
              <a:rPr sz="2000" dirty="0">
                <a:latin typeface="Arial"/>
                <a:cs typeface="Arial"/>
              </a:rPr>
              <a:t>thay đổi của: </a:t>
            </a:r>
            <a:r>
              <a:rPr sz="2000" spc="-5" dirty="0">
                <a:latin typeface="Arial"/>
                <a:cs typeface="Arial"/>
              </a:rPr>
              <a:t>Phần </a:t>
            </a:r>
            <a:r>
              <a:rPr sz="2000" dirty="0">
                <a:latin typeface="Arial"/>
                <a:cs typeface="Arial"/>
              </a:rPr>
              <a:t>cứng, phần mềm + </a:t>
            </a:r>
            <a:r>
              <a:rPr sz="2000" spc="-5" dirty="0">
                <a:solidFill>
                  <a:srgbClr val="339933"/>
                </a:solidFill>
                <a:latin typeface="Arial"/>
                <a:cs typeface="Arial"/>
              </a:rPr>
              <a:t>Kỹ </a:t>
            </a:r>
            <a:r>
              <a:rPr sz="2000" dirty="0">
                <a:solidFill>
                  <a:srgbClr val="339933"/>
                </a:solidFill>
                <a:latin typeface="Arial"/>
                <a:cs typeface="Arial"/>
              </a:rPr>
              <a:t>năng, Quy trình tác</a:t>
            </a:r>
            <a:r>
              <a:rPr sz="2000" spc="-12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9933"/>
                </a:solidFill>
                <a:latin typeface="Arial"/>
                <a:cs typeface="Arial"/>
              </a:rPr>
              <a:t>nghiệp.</a:t>
            </a:r>
            <a:endParaRPr sz="2000" dirty="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50" dirty="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Ưu điểm </a:t>
            </a:r>
            <a:r>
              <a:rPr sz="2000" b="1" spc="-5" dirty="0">
                <a:latin typeface="Arial"/>
                <a:cs typeface="Arial"/>
              </a:rPr>
              <a:t>của xây </a:t>
            </a:r>
            <a:r>
              <a:rPr sz="2000" b="1" dirty="0">
                <a:latin typeface="Arial"/>
                <a:cs typeface="Arial"/>
              </a:rPr>
              <a:t>dựng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HTTT: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Arial"/>
              <a:cs typeface="Arial"/>
            </a:endParaRPr>
          </a:p>
          <a:p>
            <a:pPr marL="648970" lvl="3" indent="-229235" algn="just">
              <a:lnSpc>
                <a:spcPct val="100000"/>
              </a:lnSpc>
              <a:buChar char="•"/>
              <a:tabLst>
                <a:tab pos="649605" algn="l"/>
              </a:tabLst>
            </a:pPr>
            <a:r>
              <a:rPr sz="2000" dirty="0">
                <a:latin typeface="Arial"/>
                <a:cs typeface="Arial"/>
              </a:rPr>
              <a:t>Tự động hóa quy trình kinh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doanh</a:t>
            </a:r>
          </a:p>
          <a:p>
            <a:pPr marL="648970" lvl="3" indent="-229235" algn="just">
              <a:lnSpc>
                <a:spcPct val="100000"/>
              </a:lnSpc>
              <a:spcBef>
                <a:spcPts val="360"/>
              </a:spcBef>
              <a:buChar char="•"/>
              <a:tabLst>
                <a:tab pos="649605" algn="l"/>
              </a:tabLst>
            </a:pPr>
            <a:r>
              <a:rPr sz="2000" dirty="0">
                <a:latin typeface="Arial"/>
                <a:cs typeface="Arial"/>
              </a:rPr>
              <a:t>Hợp </a:t>
            </a:r>
            <a:r>
              <a:rPr sz="2000" spc="-5" dirty="0">
                <a:latin typeface="Arial"/>
                <a:cs typeface="Arial"/>
              </a:rPr>
              <a:t>lý </a:t>
            </a:r>
            <a:r>
              <a:rPr sz="2000" dirty="0">
                <a:latin typeface="Arial"/>
                <a:cs typeface="Arial"/>
              </a:rPr>
              <a:t>hóa các thủ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tục</a:t>
            </a:r>
          </a:p>
          <a:p>
            <a:pPr marL="648970" marR="5080" lvl="3" indent="-228600" algn="just">
              <a:lnSpc>
                <a:spcPct val="96100"/>
              </a:lnSpc>
              <a:spcBef>
                <a:spcPts val="455"/>
              </a:spcBef>
              <a:buChar char="•"/>
              <a:tabLst>
                <a:tab pos="649605" algn="l"/>
              </a:tabLst>
            </a:pPr>
            <a:r>
              <a:rPr sz="2000" dirty="0">
                <a:latin typeface="Arial"/>
                <a:cs typeface="Arial"/>
              </a:rPr>
              <a:t>Là </a:t>
            </a:r>
            <a:r>
              <a:rPr sz="2000" spc="-5" dirty="0">
                <a:latin typeface="Arial"/>
                <a:cs typeface="Arial"/>
              </a:rPr>
              <a:t>mức </a:t>
            </a:r>
            <a:r>
              <a:rPr sz="2000" spc="-10" dirty="0">
                <a:latin typeface="Arial"/>
                <a:cs typeface="Arial"/>
              </a:rPr>
              <a:t>độ </a:t>
            </a:r>
            <a:r>
              <a:rPr sz="2000" spc="-5" dirty="0">
                <a:latin typeface="Arial"/>
                <a:cs typeface="Arial"/>
              </a:rPr>
              <a:t>tác động lớn </a:t>
            </a:r>
            <a:r>
              <a:rPr sz="2000" dirty="0">
                <a:latin typeface="Arial"/>
                <a:cs typeface="Arial"/>
              </a:rPr>
              <a:t>nhất, sâu sắc </a:t>
            </a:r>
            <a:r>
              <a:rPr sz="2000" spc="-5" dirty="0">
                <a:latin typeface="Arial"/>
                <a:cs typeface="Arial"/>
              </a:rPr>
              <a:t>nhất </a:t>
            </a:r>
            <a:r>
              <a:rPr sz="2000" dirty="0">
                <a:latin typeface="Arial"/>
                <a:cs typeface="Arial"/>
              </a:rPr>
              <a:t>của HTTT đối với doanh </a:t>
            </a:r>
            <a:r>
              <a:rPr sz="2000" spc="-5" dirty="0">
                <a:latin typeface="Arial"/>
                <a:cs typeface="Arial"/>
              </a:rPr>
              <a:t>nghiệp,  việc xây dựng </a:t>
            </a:r>
            <a:r>
              <a:rPr sz="2000" dirty="0">
                <a:latin typeface="Arial"/>
                <a:cs typeface="Arial"/>
              </a:rPr>
              <a:t>khó khăn, dễ thất bại </a:t>
            </a:r>
            <a:r>
              <a:rPr sz="2000" spc="-5" dirty="0">
                <a:latin typeface="Arial"/>
                <a:cs typeface="Arial"/>
              </a:rPr>
              <a:t>nhưng nếu thành </a:t>
            </a:r>
            <a:r>
              <a:rPr sz="2000" dirty="0">
                <a:latin typeface="Arial"/>
                <a:cs typeface="Arial"/>
              </a:rPr>
              <a:t>công </a:t>
            </a:r>
            <a:r>
              <a:rPr sz="2000" spc="-5" dirty="0">
                <a:latin typeface="Arial"/>
                <a:cs typeface="Arial"/>
              </a:rPr>
              <a:t>sẽ </a:t>
            </a:r>
            <a:r>
              <a:rPr sz="2000" dirty="0">
                <a:latin typeface="Arial"/>
                <a:cs typeface="Arial"/>
              </a:rPr>
              <a:t>mang </a:t>
            </a:r>
            <a:r>
              <a:rPr sz="2000" spc="-5" dirty="0">
                <a:latin typeface="Arial"/>
                <a:cs typeface="Arial"/>
              </a:rPr>
              <a:t>lại </a:t>
            </a:r>
            <a:r>
              <a:rPr sz="2000" spc="5" dirty="0">
                <a:latin typeface="Arial"/>
                <a:cs typeface="Arial"/>
              </a:rPr>
              <a:t>sự  </a:t>
            </a:r>
            <a:r>
              <a:rPr sz="2000" dirty="0">
                <a:latin typeface="Arial"/>
                <a:cs typeface="Arial"/>
              </a:rPr>
              <a:t>nhảy vọt </a:t>
            </a:r>
            <a:r>
              <a:rPr sz="2000" spc="-5" dirty="0">
                <a:latin typeface="Arial"/>
                <a:cs typeface="Arial"/>
              </a:rPr>
              <a:t>về </a:t>
            </a:r>
            <a:r>
              <a:rPr sz="2000" dirty="0">
                <a:latin typeface="Arial"/>
                <a:cs typeface="Arial"/>
              </a:rPr>
              <a:t>hiệu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quả.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214627" y="4643628"/>
            <a:ext cx="466725" cy="314325"/>
            <a:chOff x="1214627" y="4643628"/>
            <a:chExt cx="466725" cy="314325"/>
          </a:xfrm>
        </p:grpSpPr>
        <p:sp>
          <p:nvSpPr>
            <p:cNvPr id="11" name="object 11"/>
            <p:cNvSpPr/>
            <p:nvPr/>
          </p:nvSpPr>
          <p:spPr>
            <a:xfrm>
              <a:off x="1219199" y="46482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9525" y="76200"/>
                  </a:moveTo>
                  <a:lnTo>
                    <a:pt x="0" y="76200"/>
                  </a:lnTo>
                  <a:lnTo>
                    <a:pt x="0" y="228600"/>
                  </a:lnTo>
                  <a:lnTo>
                    <a:pt x="9525" y="228600"/>
                  </a:lnTo>
                  <a:lnTo>
                    <a:pt x="9525" y="76200"/>
                  </a:lnTo>
                  <a:close/>
                </a:path>
                <a:path w="457200" h="304800">
                  <a:moveTo>
                    <a:pt x="38100" y="76200"/>
                  </a:moveTo>
                  <a:lnTo>
                    <a:pt x="19050" y="76200"/>
                  </a:lnTo>
                  <a:lnTo>
                    <a:pt x="19050" y="228600"/>
                  </a:lnTo>
                  <a:lnTo>
                    <a:pt x="38100" y="228600"/>
                  </a:lnTo>
                  <a:lnTo>
                    <a:pt x="38100" y="76200"/>
                  </a:lnTo>
                  <a:close/>
                </a:path>
                <a:path w="457200" h="304800">
                  <a:moveTo>
                    <a:pt x="304800" y="0"/>
                  </a:moveTo>
                  <a:lnTo>
                    <a:pt x="304800" y="76200"/>
                  </a:lnTo>
                  <a:lnTo>
                    <a:pt x="47625" y="76200"/>
                  </a:lnTo>
                  <a:lnTo>
                    <a:pt x="47625" y="228600"/>
                  </a:lnTo>
                  <a:lnTo>
                    <a:pt x="304800" y="228600"/>
                  </a:lnTo>
                  <a:lnTo>
                    <a:pt x="304800" y="304800"/>
                  </a:lnTo>
                  <a:lnTo>
                    <a:pt x="4572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9199" y="46482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76200"/>
                  </a:moveTo>
                  <a:lnTo>
                    <a:pt x="9525" y="76200"/>
                  </a:lnTo>
                  <a:lnTo>
                    <a:pt x="9525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  <a:path w="457200" h="304800">
                  <a:moveTo>
                    <a:pt x="19050" y="76200"/>
                  </a:moveTo>
                  <a:lnTo>
                    <a:pt x="38100" y="76200"/>
                  </a:lnTo>
                  <a:lnTo>
                    <a:pt x="38100" y="228600"/>
                  </a:lnTo>
                  <a:lnTo>
                    <a:pt x="19050" y="228600"/>
                  </a:lnTo>
                  <a:lnTo>
                    <a:pt x="19050" y="76200"/>
                  </a:lnTo>
                  <a:close/>
                </a:path>
                <a:path w="457200" h="304800">
                  <a:moveTo>
                    <a:pt x="47625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457200" y="152400"/>
                  </a:lnTo>
                  <a:lnTo>
                    <a:pt x="304800" y="304800"/>
                  </a:lnTo>
                  <a:lnTo>
                    <a:pt x="304800" y="228600"/>
                  </a:lnTo>
                  <a:lnTo>
                    <a:pt x="47625" y="228600"/>
                  </a:lnTo>
                  <a:lnTo>
                    <a:pt x="47625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962" y="0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38" y="1089146"/>
            <a:ext cx="7942580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>
              <a:lnSpc>
                <a:spcPct val="112100"/>
              </a:lnSpc>
              <a:spcBef>
                <a:spcPts val="100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3.2.2.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trị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trong tổ chức, doanh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nghiệp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 Giải pháp mang lại hiệu quả khi xây dựng</a:t>
            </a:r>
            <a:r>
              <a:rPr sz="2800" spc="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1808" y="2325623"/>
            <a:ext cx="9170035" cy="605155"/>
            <a:chOff x="1511808" y="2325623"/>
            <a:chExt cx="9170035" cy="605155"/>
          </a:xfrm>
        </p:grpSpPr>
        <p:sp>
          <p:nvSpPr>
            <p:cNvPr id="5" name="object 5"/>
            <p:cNvSpPr/>
            <p:nvPr/>
          </p:nvSpPr>
          <p:spPr>
            <a:xfrm>
              <a:off x="1524762" y="2539745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1"/>
                  </a:moveTo>
                  <a:lnTo>
                    <a:pt x="9144000" y="3779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962" y="2338577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6326886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6326886" y="443484"/>
                  </a:lnTo>
                  <a:lnTo>
                    <a:pt x="6355633" y="437667"/>
                  </a:lnTo>
                  <a:lnTo>
                    <a:pt x="6379130" y="421814"/>
                  </a:lnTo>
                  <a:lnTo>
                    <a:pt x="6394983" y="398317"/>
                  </a:lnTo>
                  <a:lnTo>
                    <a:pt x="6400799" y="369570"/>
                  </a:lnTo>
                  <a:lnTo>
                    <a:pt x="6400799" y="73913"/>
                  </a:lnTo>
                  <a:lnTo>
                    <a:pt x="6394983" y="45166"/>
                  </a:lnTo>
                  <a:lnTo>
                    <a:pt x="6379130" y="21669"/>
                  </a:lnTo>
                  <a:lnTo>
                    <a:pt x="6355633" y="5816"/>
                  </a:lnTo>
                  <a:lnTo>
                    <a:pt x="6326886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1962" y="2338577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6326886" y="0"/>
                  </a:lnTo>
                  <a:lnTo>
                    <a:pt x="6355633" y="5816"/>
                  </a:lnTo>
                  <a:lnTo>
                    <a:pt x="6379130" y="21669"/>
                  </a:lnTo>
                  <a:lnTo>
                    <a:pt x="6394983" y="45166"/>
                  </a:lnTo>
                  <a:lnTo>
                    <a:pt x="6400799" y="73913"/>
                  </a:lnTo>
                  <a:lnTo>
                    <a:pt x="6400799" y="369570"/>
                  </a:lnTo>
                  <a:lnTo>
                    <a:pt x="6394983" y="398317"/>
                  </a:lnTo>
                  <a:lnTo>
                    <a:pt x="6379130" y="421814"/>
                  </a:lnTo>
                  <a:lnTo>
                    <a:pt x="6355633" y="437667"/>
                  </a:lnTo>
                  <a:lnTo>
                    <a:pt x="6326886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11808" y="2985516"/>
            <a:ext cx="9170035" cy="624840"/>
            <a:chOff x="1511808" y="2985516"/>
            <a:chExt cx="9170035" cy="624840"/>
          </a:xfrm>
        </p:grpSpPr>
        <p:sp>
          <p:nvSpPr>
            <p:cNvPr id="9" name="object 9"/>
            <p:cNvSpPr/>
            <p:nvPr/>
          </p:nvSpPr>
          <p:spPr>
            <a:xfrm>
              <a:off x="1524762" y="3219450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1"/>
                  </a:moveTo>
                  <a:lnTo>
                    <a:pt x="9144000" y="3779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962" y="2998470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6326886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3"/>
                  </a:lnTo>
                  <a:lnTo>
                    <a:pt x="6326886" y="443483"/>
                  </a:lnTo>
                  <a:lnTo>
                    <a:pt x="6355633" y="437667"/>
                  </a:lnTo>
                  <a:lnTo>
                    <a:pt x="6379130" y="421814"/>
                  </a:lnTo>
                  <a:lnTo>
                    <a:pt x="6394983" y="398317"/>
                  </a:lnTo>
                  <a:lnTo>
                    <a:pt x="6400799" y="369569"/>
                  </a:lnTo>
                  <a:lnTo>
                    <a:pt x="6400799" y="73913"/>
                  </a:lnTo>
                  <a:lnTo>
                    <a:pt x="6394983" y="45166"/>
                  </a:lnTo>
                  <a:lnTo>
                    <a:pt x="6379130" y="21669"/>
                  </a:lnTo>
                  <a:lnTo>
                    <a:pt x="6355633" y="5816"/>
                  </a:lnTo>
                  <a:lnTo>
                    <a:pt x="6326886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81962" y="2998470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6326886" y="0"/>
                  </a:lnTo>
                  <a:lnTo>
                    <a:pt x="6355633" y="5816"/>
                  </a:lnTo>
                  <a:lnTo>
                    <a:pt x="6379130" y="21669"/>
                  </a:lnTo>
                  <a:lnTo>
                    <a:pt x="6394983" y="45166"/>
                  </a:lnTo>
                  <a:lnTo>
                    <a:pt x="6400799" y="73913"/>
                  </a:lnTo>
                  <a:lnTo>
                    <a:pt x="6400799" y="369569"/>
                  </a:lnTo>
                  <a:lnTo>
                    <a:pt x="6394983" y="398317"/>
                  </a:lnTo>
                  <a:lnTo>
                    <a:pt x="6379130" y="421814"/>
                  </a:lnTo>
                  <a:lnTo>
                    <a:pt x="6355633" y="437667"/>
                  </a:lnTo>
                  <a:lnTo>
                    <a:pt x="6326886" y="443483"/>
                  </a:lnTo>
                  <a:lnTo>
                    <a:pt x="73913" y="443483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11808" y="3665220"/>
            <a:ext cx="9170035" cy="626745"/>
            <a:chOff x="1511808" y="3665220"/>
            <a:chExt cx="9170035" cy="626745"/>
          </a:xfrm>
        </p:grpSpPr>
        <p:sp>
          <p:nvSpPr>
            <p:cNvPr id="13" name="object 13"/>
            <p:cNvSpPr/>
            <p:nvPr/>
          </p:nvSpPr>
          <p:spPr>
            <a:xfrm>
              <a:off x="1524762" y="3900678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2"/>
                  </a:moveTo>
                  <a:lnTo>
                    <a:pt x="9144000" y="37795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1962" y="3678174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6326886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3"/>
                  </a:lnTo>
                  <a:lnTo>
                    <a:pt x="6326886" y="443483"/>
                  </a:lnTo>
                  <a:lnTo>
                    <a:pt x="6355633" y="437667"/>
                  </a:lnTo>
                  <a:lnTo>
                    <a:pt x="6379130" y="421814"/>
                  </a:lnTo>
                  <a:lnTo>
                    <a:pt x="6394983" y="398317"/>
                  </a:lnTo>
                  <a:lnTo>
                    <a:pt x="6400799" y="369569"/>
                  </a:lnTo>
                  <a:lnTo>
                    <a:pt x="6400799" y="73913"/>
                  </a:lnTo>
                  <a:lnTo>
                    <a:pt x="6394983" y="45166"/>
                  </a:lnTo>
                  <a:lnTo>
                    <a:pt x="6379130" y="21669"/>
                  </a:lnTo>
                  <a:lnTo>
                    <a:pt x="6355633" y="5816"/>
                  </a:lnTo>
                  <a:lnTo>
                    <a:pt x="6326886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1962" y="3678174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6326886" y="0"/>
                  </a:lnTo>
                  <a:lnTo>
                    <a:pt x="6355633" y="5816"/>
                  </a:lnTo>
                  <a:lnTo>
                    <a:pt x="6379130" y="21669"/>
                  </a:lnTo>
                  <a:lnTo>
                    <a:pt x="6394983" y="45166"/>
                  </a:lnTo>
                  <a:lnTo>
                    <a:pt x="6400799" y="73913"/>
                  </a:lnTo>
                  <a:lnTo>
                    <a:pt x="6400799" y="369569"/>
                  </a:lnTo>
                  <a:lnTo>
                    <a:pt x="6394983" y="398317"/>
                  </a:lnTo>
                  <a:lnTo>
                    <a:pt x="6379130" y="421814"/>
                  </a:lnTo>
                  <a:lnTo>
                    <a:pt x="6355633" y="437667"/>
                  </a:lnTo>
                  <a:lnTo>
                    <a:pt x="6326886" y="443483"/>
                  </a:lnTo>
                  <a:lnTo>
                    <a:pt x="73913" y="443483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11808" y="4346447"/>
            <a:ext cx="9170035" cy="624840"/>
            <a:chOff x="1511808" y="4346447"/>
            <a:chExt cx="9170035" cy="624840"/>
          </a:xfrm>
        </p:grpSpPr>
        <p:sp>
          <p:nvSpPr>
            <p:cNvPr id="17" name="object 17"/>
            <p:cNvSpPr/>
            <p:nvPr/>
          </p:nvSpPr>
          <p:spPr>
            <a:xfrm>
              <a:off x="1524762" y="4580381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2"/>
                  </a:moveTo>
                  <a:lnTo>
                    <a:pt x="9144000" y="37795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962" y="4359401"/>
              <a:ext cx="6400800" cy="441959"/>
            </a:xfrm>
            <a:custGeom>
              <a:avLst/>
              <a:gdLst/>
              <a:ahLst/>
              <a:cxnLst/>
              <a:rect l="l" t="t" r="r" b="b"/>
              <a:pathLst>
                <a:path w="6400800" h="441960">
                  <a:moveTo>
                    <a:pt x="6327140" y="0"/>
                  </a:moveTo>
                  <a:lnTo>
                    <a:pt x="73660" y="0"/>
                  </a:lnTo>
                  <a:lnTo>
                    <a:pt x="45005" y="5794"/>
                  </a:lnTo>
                  <a:lnTo>
                    <a:pt x="21590" y="21590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69"/>
                  </a:lnTo>
                  <a:lnTo>
                    <a:pt x="45005" y="436165"/>
                  </a:lnTo>
                  <a:lnTo>
                    <a:pt x="73660" y="441960"/>
                  </a:lnTo>
                  <a:lnTo>
                    <a:pt x="6327140" y="441960"/>
                  </a:lnTo>
                  <a:lnTo>
                    <a:pt x="6355794" y="436165"/>
                  </a:lnTo>
                  <a:lnTo>
                    <a:pt x="6379210" y="420370"/>
                  </a:lnTo>
                  <a:lnTo>
                    <a:pt x="6395005" y="396954"/>
                  </a:lnTo>
                  <a:lnTo>
                    <a:pt x="6400799" y="368300"/>
                  </a:lnTo>
                  <a:lnTo>
                    <a:pt x="6400799" y="73660"/>
                  </a:lnTo>
                  <a:lnTo>
                    <a:pt x="6395005" y="45005"/>
                  </a:lnTo>
                  <a:lnTo>
                    <a:pt x="6379210" y="21590"/>
                  </a:lnTo>
                  <a:lnTo>
                    <a:pt x="6355794" y="5794"/>
                  </a:lnTo>
                  <a:lnTo>
                    <a:pt x="632714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962" y="4359401"/>
              <a:ext cx="6400800" cy="441959"/>
            </a:xfrm>
            <a:custGeom>
              <a:avLst/>
              <a:gdLst/>
              <a:ahLst/>
              <a:cxnLst/>
              <a:rect l="l" t="t" r="r" b="b"/>
              <a:pathLst>
                <a:path w="6400800" h="441960">
                  <a:moveTo>
                    <a:pt x="0" y="73660"/>
                  </a:moveTo>
                  <a:lnTo>
                    <a:pt x="5794" y="45005"/>
                  </a:lnTo>
                  <a:lnTo>
                    <a:pt x="21590" y="21590"/>
                  </a:lnTo>
                  <a:lnTo>
                    <a:pt x="45005" y="5794"/>
                  </a:lnTo>
                  <a:lnTo>
                    <a:pt x="73660" y="0"/>
                  </a:lnTo>
                  <a:lnTo>
                    <a:pt x="6327140" y="0"/>
                  </a:lnTo>
                  <a:lnTo>
                    <a:pt x="6355794" y="5794"/>
                  </a:lnTo>
                  <a:lnTo>
                    <a:pt x="6379210" y="21590"/>
                  </a:lnTo>
                  <a:lnTo>
                    <a:pt x="6395005" y="45005"/>
                  </a:lnTo>
                  <a:lnTo>
                    <a:pt x="6400799" y="73660"/>
                  </a:lnTo>
                  <a:lnTo>
                    <a:pt x="6400799" y="368300"/>
                  </a:lnTo>
                  <a:lnTo>
                    <a:pt x="6395005" y="396954"/>
                  </a:lnTo>
                  <a:lnTo>
                    <a:pt x="6379210" y="420370"/>
                  </a:lnTo>
                  <a:lnTo>
                    <a:pt x="6355794" y="436165"/>
                  </a:lnTo>
                  <a:lnTo>
                    <a:pt x="6327140" y="441960"/>
                  </a:lnTo>
                  <a:lnTo>
                    <a:pt x="73660" y="441960"/>
                  </a:lnTo>
                  <a:lnTo>
                    <a:pt x="45005" y="436165"/>
                  </a:lnTo>
                  <a:lnTo>
                    <a:pt x="21589" y="420369"/>
                  </a:lnTo>
                  <a:lnTo>
                    <a:pt x="5794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511808" y="5026152"/>
            <a:ext cx="9170035" cy="626745"/>
            <a:chOff x="1511808" y="5026152"/>
            <a:chExt cx="9170035" cy="626745"/>
          </a:xfrm>
        </p:grpSpPr>
        <p:sp>
          <p:nvSpPr>
            <p:cNvPr id="21" name="object 21"/>
            <p:cNvSpPr/>
            <p:nvPr/>
          </p:nvSpPr>
          <p:spPr>
            <a:xfrm>
              <a:off x="1524762" y="5261610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1"/>
                  </a:moveTo>
                  <a:lnTo>
                    <a:pt x="9144000" y="3779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962" y="5039106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6326886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4"/>
                  </a:lnTo>
                  <a:lnTo>
                    <a:pt x="0" y="369570"/>
                  </a:lnTo>
                  <a:lnTo>
                    <a:pt x="5816" y="398317"/>
                  </a:lnTo>
                  <a:lnTo>
                    <a:pt x="21669" y="421814"/>
                  </a:lnTo>
                  <a:lnTo>
                    <a:pt x="45166" y="437667"/>
                  </a:lnTo>
                  <a:lnTo>
                    <a:pt x="73913" y="443484"/>
                  </a:lnTo>
                  <a:lnTo>
                    <a:pt x="6326886" y="443484"/>
                  </a:lnTo>
                  <a:lnTo>
                    <a:pt x="6355633" y="437667"/>
                  </a:lnTo>
                  <a:lnTo>
                    <a:pt x="6379130" y="421814"/>
                  </a:lnTo>
                  <a:lnTo>
                    <a:pt x="6394983" y="398317"/>
                  </a:lnTo>
                  <a:lnTo>
                    <a:pt x="6400799" y="369570"/>
                  </a:lnTo>
                  <a:lnTo>
                    <a:pt x="6400799" y="73914"/>
                  </a:lnTo>
                  <a:lnTo>
                    <a:pt x="6394983" y="45166"/>
                  </a:lnTo>
                  <a:lnTo>
                    <a:pt x="6379130" y="21669"/>
                  </a:lnTo>
                  <a:lnTo>
                    <a:pt x="6355633" y="5816"/>
                  </a:lnTo>
                  <a:lnTo>
                    <a:pt x="6326886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962" y="5039106"/>
              <a:ext cx="6400800" cy="443865"/>
            </a:xfrm>
            <a:custGeom>
              <a:avLst/>
              <a:gdLst/>
              <a:ahLst/>
              <a:cxnLst/>
              <a:rect l="l" t="t" r="r" b="b"/>
              <a:pathLst>
                <a:path w="6400800" h="443864">
                  <a:moveTo>
                    <a:pt x="0" y="73914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6326886" y="0"/>
                  </a:lnTo>
                  <a:lnTo>
                    <a:pt x="6355633" y="5816"/>
                  </a:lnTo>
                  <a:lnTo>
                    <a:pt x="6379130" y="21669"/>
                  </a:lnTo>
                  <a:lnTo>
                    <a:pt x="6394983" y="45166"/>
                  </a:lnTo>
                  <a:lnTo>
                    <a:pt x="6400799" y="73914"/>
                  </a:lnTo>
                  <a:lnTo>
                    <a:pt x="6400799" y="369570"/>
                  </a:lnTo>
                  <a:lnTo>
                    <a:pt x="6394983" y="398317"/>
                  </a:lnTo>
                  <a:lnTo>
                    <a:pt x="6379130" y="421814"/>
                  </a:lnTo>
                  <a:lnTo>
                    <a:pt x="6355633" y="437667"/>
                  </a:lnTo>
                  <a:lnTo>
                    <a:pt x="6326886" y="443484"/>
                  </a:lnTo>
                  <a:lnTo>
                    <a:pt x="73913" y="443484"/>
                  </a:lnTo>
                  <a:lnTo>
                    <a:pt x="45166" y="437667"/>
                  </a:lnTo>
                  <a:lnTo>
                    <a:pt x="21669" y="421814"/>
                  </a:lnTo>
                  <a:lnTo>
                    <a:pt x="5816" y="398317"/>
                  </a:lnTo>
                  <a:lnTo>
                    <a:pt x="0" y="369570"/>
                  </a:lnTo>
                  <a:lnTo>
                    <a:pt x="0" y="7391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511808" y="5707379"/>
            <a:ext cx="9170035" cy="624840"/>
            <a:chOff x="1511808" y="5707379"/>
            <a:chExt cx="9170035" cy="624840"/>
          </a:xfrm>
        </p:grpSpPr>
        <p:sp>
          <p:nvSpPr>
            <p:cNvPr id="25" name="object 25"/>
            <p:cNvSpPr/>
            <p:nvPr/>
          </p:nvSpPr>
          <p:spPr>
            <a:xfrm>
              <a:off x="1524762" y="5941313"/>
              <a:ext cx="9144000" cy="378460"/>
            </a:xfrm>
            <a:custGeom>
              <a:avLst/>
              <a:gdLst/>
              <a:ahLst/>
              <a:cxnLst/>
              <a:rect l="l" t="t" r="r" b="b"/>
              <a:pathLst>
                <a:path w="9144000" h="378460">
                  <a:moveTo>
                    <a:pt x="0" y="377952"/>
                  </a:moveTo>
                  <a:lnTo>
                    <a:pt x="9144000" y="37795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81962" y="5720333"/>
              <a:ext cx="6400800" cy="441959"/>
            </a:xfrm>
            <a:custGeom>
              <a:avLst/>
              <a:gdLst/>
              <a:ahLst/>
              <a:cxnLst/>
              <a:rect l="l" t="t" r="r" b="b"/>
              <a:pathLst>
                <a:path w="6400800" h="441960">
                  <a:moveTo>
                    <a:pt x="6327140" y="0"/>
                  </a:moveTo>
                  <a:lnTo>
                    <a:pt x="73660" y="0"/>
                  </a:lnTo>
                  <a:lnTo>
                    <a:pt x="45005" y="5789"/>
                  </a:lnTo>
                  <a:lnTo>
                    <a:pt x="21590" y="21575"/>
                  </a:lnTo>
                  <a:lnTo>
                    <a:pt x="5794" y="44989"/>
                  </a:lnTo>
                  <a:lnTo>
                    <a:pt x="0" y="73659"/>
                  </a:lnTo>
                  <a:lnTo>
                    <a:pt x="0" y="368299"/>
                  </a:lnTo>
                  <a:lnTo>
                    <a:pt x="5794" y="396970"/>
                  </a:lnTo>
                  <a:lnTo>
                    <a:pt x="21589" y="420384"/>
                  </a:lnTo>
                  <a:lnTo>
                    <a:pt x="45005" y="436170"/>
                  </a:lnTo>
                  <a:lnTo>
                    <a:pt x="73660" y="441959"/>
                  </a:lnTo>
                  <a:lnTo>
                    <a:pt x="6327140" y="441959"/>
                  </a:lnTo>
                  <a:lnTo>
                    <a:pt x="6355794" y="436170"/>
                  </a:lnTo>
                  <a:lnTo>
                    <a:pt x="6379210" y="420384"/>
                  </a:lnTo>
                  <a:lnTo>
                    <a:pt x="6395005" y="396970"/>
                  </a:lnTo>
                  <a:lnTo>
                    <a:pt x="6400799" y="368299"/>
                  </a:lnTo>
                  <a:lnTo>
                    <a:pt x="6400799" y="73659"/>
                  </a:lnTo>
                  <a:lnTo>
                    <a:pt x="6395005" y="44989"/>
                  </a:lnTo>
                  <a:lnTo>
                    <a:pt x="6379210" y="21575"/>
                  </a:lnTo>
                  <a:lnTo>
                    <a:pt x="6355794" y="5789"/>
                  </a:lnTo>
                  <a:lnTo>
                    <a:pt x="632714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81962" y="5720333"/>
              <a:ext cx="6400800" cy="441959"/>
            </a:xfrm>
            <a:custGeom>
              <a:avLst/>
              <a:gdLst/>
              <a:ahLst/>
              <a:cxnLst/>
              <a:rect l="l" t="t" r="r" b="b"/>
              <a:pathLst>
                <a:path w="6400800" h="441960">
                  <a:moveTo>
                    <a:pt x="0" y="73659"/>
                  </a:moveTo>
                  <a:lnTo>
                    <a:pt x="5794" y="44989"/>
                  </a:lnTo>
                  <a:lnTo>
                    <a:pt x="21590" y="21575"/>
                  </a:lnTo>
                  <a:lnTo>
                    <a:pt x="45005" y="5789"/>
                  </a:lnTo>
                  <a:lnTo>
                    <a:pt x="73660" y="0"/>
                  </a:lnTo>
                  <a:lnTo>
                    <a:pt x="6327140" y="0"/>
                  </a:lnTo>
                  <a:lnTo>
                    <a:pt x="6355794" y="5789"/>
                  </a:lnTo>
                  <a:lnTo>
                    <a:pt x="6379210" y="21575"/>
                  </a:lnTo>
                  <a:lnTo>
                    <a:pt x="6395005" y="44989"/>
                  </a:lnTo>
                  <a:lnTo>
                    <a:pt x="6400799" y="73659"/>
                  </a:lnTo>
                  <a:lnTo>
                    <a:pt x="6400799" y="368299"/>
                  </a:lnTo>
                  <a:lnTo>
                    <a:pt x="6395005" y="396970"/>
                  </a:lnTo>
                  <a:lnTo>
                    <a:pt x="6379210" y="420384"/>
                  </a:lnTo>
                  <a:lnTo>
                    <a:pt x="6355794" y="436170"/>
                  </a:lnTo>
                  <a:lnTo>
                    <a:pt x="6327140" y="441959"/>
                  </a:lnTo>
                  <a:lnTo>
                    <a:pt x="73660" y="441959"/>
                  </a:lnTo>
                  <a:lnTo>
                    <a:pt x="45005" y="436170"/>
                  </a:lnTo>
                  <a:lnTo>
                    <a:pt x="21589" y="420384"/>
                  </a:lnTo>
                  <a:lnTo>
                    <a:pt x="5794" y="396970"/>
                  </a:lnTo>
                  <a:lnTo>
                    <a:pt x="0" y="368299"/>
                  </a:lnTo>
                  <a:lnTo>
                    <a:pt x="0" y="73659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32405" y="2415666"/>
            <a:ext cx="5901055" cy="363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Sử </a:t>
            </a:r>
            <a:r>
              <a:rPr sz="1500" dirty="0">
                <a:latin typeface="Arial"/>
                <a:cs typeface="Arial"/>
              </a:rPr>
              <a:t>dụng thước đo thích hợp để kiểm soát kết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quả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1550"/>
              </a:lnSpc>
            </a:pPr>
            <a:r>
              <a:rPr sz="1500" spc="-5" dirty="0">
                <a:latin typeface="Arial"/>
                <a:cs typeface="Arial"/>
              </a:rPr>
              <a:t>Đo lường giá </a:t>
            </a:r>
            <a:r>
              <a:rPr sz="1500" dirty="0">
                <a:latin typeface="Arial"/>
                <a:cs typeface="Arial"/>
              </a:rPr>
              <a:t>trị ở </a:t>
            </a:r>
            <a:r>
              <a:rPr sz="1500" spc="-5" dirty="0">
                <a:latin typeface="Arial"/>
                <a:cs typeface="Arial"/>
              </a:rPr>
              <a:t>các thời điểm </a:t>
            </a:r>
            <a:r>
              <a:rPr sz="1500" spc="-15" dirty="0">
                <a:latin typeface="Arial"/>
                <a:cs typeface="Arial"/>
              </a:rPr>
              <a:t>và </a:t>
            </a:r>
            <a:r>
              <a:rPr sz="1500" dirty="0">
                <a:latin typeface="Arial"/>
                <a:cs typeface="Arial"/>
              </a:rPr>
              <a:t>loại </a:t>
            </a:r>
            <a:r>
              <a:rPr sz="1500" spc="-5" dirty="0">
                <a:latin typeface="Arial"/>
                <a:cs typeface="Arial"/>
              </a:rPr>
              <a:t>bỏ dự </a:t>
            </a:r>
            <a:r>
              <a:rPr sz="1500" spc="-10" dirty="0">
                <a:latin typeface="Arial"/>
                <a:cs typeface="Arial"/>
              </a:rPr>
              <a:t>án </a:t>
            </a:r>
            <a:r>
              <a:rPr sz="1500" spc="-5" dirty="0">
                <a:latin typeface="Arial"/>
                <a:cs typeface="Arial"/>
              </a:rPr>
              <a:t>thực hiện không tốt  </a:t>
            </a:r>
            <a:r>
              <a:rPr sz="1500" dirty="0">
                <a:latin typeface="Arial"/>
                <a:cs typeface="Arial"/>
              </a:rPr>
              <a:t>(nếu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cần)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Đảm </a:t>
            </a:r>
            <a:r>
              <a:rPr sz="1500" dirty="0">
                <a:latin typeface="Arial"/>
                <a:cs typeface="Arial"/>
              </a:rPr>
              <a:t>bảo </a:t>
            </a:r>
            <a:r>
              <a:rPr sz="1500" spc="-5" dirty="0">
                <a:latin typeface="Arial"/>
                <a:cs typeface="Arial"/>
              </a:rPr>
              <a:t>HTTT liên </a:t>
            </a:r>
            <a:r>
              <a:rPr sz="1500" dirty="0">
                <a:latin typeface="Arial"/>
                <a:cs typeface="Arial"/>
              </a:rPr>
              <a:t>quan mật thiết </a:t>
            </a:r>
            <a:r>
              <a:rPr sz="1500" spc="-10" dirty="0">
                <a:latin typeface="Arial"/>
                <a:cs typeface="Arial"/>
              </a:rPr>
              <a:t>với </a:t>
            </a:r>
            <a:r>
              <a:rPr sz="1500" dirty="0">
                <a:latin typeface="Arial"/>
                <a:cs typeface="Arial"/>
              </a:rPr>
              <a:t>mục tiêu, nhận dạng rủi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ro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Quản </a:t>
            </a:r>
            <a:r>
              <a:rPr sz="1500" spc="-5" dirty="0">
                <a:latin typeface="Arial"/>
                <a:cs typeface="Arial"/>
              </a:rPr>
              <a:t>lý </a:t>
            </a:r>
            <a:r>
              <a:rPr sz="1500" dirty="0">
                <a:latin typeface="Arial"/>
                <a:cs typeface="Arial"/>
              </a:rPr>
              <a:t>ở mức tập trung để </a:t>
            </a:r>
            <a:r>
              <a:rPr sz="1500" spc="-5" dirty="0">
                <a:latin typeface="Arial"/>
                <a:cs typeface="Arial"/>
              </a:rPr>
              <a:t>đưa ra được </a:t>
            </a:r>
            <a:r>
              <a:rPr sz="1500" dirty="0">
                <a:latin typeface="Arial"/>
                <a:cs typeface="Arial"/>
              </a:rPr>
              <a:t>tầm </a:t>
            </a:r>
            <a:r>
              <a:rPr sz="1500" spc="-5" dirty="0">
                <a:latin typeface="Arial"/>
                <a:cs typeface="Arial"/>
              </a:rPr>
              <a:t>nhìn </a:t>
            </a:r>
            <a:r>
              <a:rPr sz="1500" dirty="0">
                <a:latin typeface="Arial"/>
                <a:cs typeface="Arial"/>
              </a:rPr>
              <a:t>chiến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lược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Giải quyết </a:t>
            </a:r>
            <a:r>
              <a:rPr sz="1500" dirty="0">
                <a:latin typeface="Arial"/>
                <a:cs typeface="Arial"/>
              </a:rPr>
              <a:t>thách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thức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"/>
                <a:cs typeface="Arial"/>
              </a:rPr>
              <a:t>Nâng cao học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hỏi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436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Quản </a:t>
            </a:r>
            <a:r>
              <a:rPr dirty="0"/>
              <a:t>lý hệ thống thông</a:t>
            </a:r>
            <a:r>
              <a:rPr spc="-10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4998" y="1141222"/>
            <a:ext cx="784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3.2.2.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trị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HTTT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trong tổ chức, doanh</a:t>
            </a:r>
            <a:r>
              <a:rPr sz="2800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nghiệp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09524" y="1842452"/>
            <a:ext cx="1732914" cy="2586355"/>
            <a:chOff x="6609524" y="1842452"/>
            <a:chExt cx="1732914" cy="2586355"/>
          </a:xfrm>
        </p:grpSpPr>
        <p:sp>
          <p:nvSpPr>
            <p:cNvPr id="5" name="object 5"/>
            <p:cNvSpPr/>
            <p:nvPr/>
          </p:nvSpPr>
          <p:spPr>
            <a:xfrm>
              <a:off x="6622541" y="1855469"/>
              <a:ext cx="1706880" cy="2560320"/>
            </a:xfrm>
            <a:custGeom>
              <a:avLst/>
              <a:gdLst/>
              <a:ahLst/>
              <a:cxnLst/>
              <a:rect l="l" t="t" r="r" b="b"/>
              <a:pathLst>
                <a:path w="1706879" h="2560320">
                  <a:moveTo>
                    <a:pt x="0" y="0"/>
                  </a:moveTo>
                  <a:lnTo>
                    <a:pt x="0" y="1706879"/>
                  </a:lnTo>
                  <a:lnTo>
                    <a:pt x="1478152" y="2560319"/>
                  </a:lnTo>
                  <a:lnTo>
                    <a:pt x="1502470" y="2516758"/>
                  </a:lnTo>
                  <a:lnTo>
                    <a:pt x="1525466" y="2472580"/>
                  </a:lnTo>
                  <a:lnTo>
                    <a:pt x="1547130" y="2427816"/>
                  </a:lnTo>
                  <a:lnTo>
                    <a:pt x="1567455" y="2382498"/>
                  </a:lnTo>
                  <a:lnTo>
                    <a:pt x="1586434" y="2336654"/>
                  </a:lnTo>
                  <a:lnTo>
                    <a:pt x="1604057" y="2290317"/>
                  </a:lnTo>
                  <a:lnTo>
                    <a:pt x="1620316" y="2243517"/>
                  </a:lnTo>
                  <a:lnTo>
                    <a:pt x="1635205" y="2196284"/>
                  </a:lnTo>
                  <a:lnTo>
                    <a:pt x="1648713" y="2148649"/>
                  </a:lnTo>
                  <a:lnTo>
                    <a:pt x="1660835" y="2100642"/>
                  </a:lnTo>
                  <a:lnTo>
                    <a:pt x="1671560" y="2052294"/>
                  </a:lnTo>
                  <a:lnTo>
                    <a:pt x="1680882" y="2003636"/>
                  </a:lnTo>
                  <a:lnTo>
                    <a:pt x="1688792" y="1954698"/>
                  </a:lnTo>
                  <a:lnTo>
                    <a:pt x="1695282" y="1905511"/>
                  </a:lnTo>
                  <a:lnTo>
                    <a:pt x="1700344" y="1856104"/>
                  </a:lnTo>
                  <a:lnTo>
                    <a:pt x="1703969" y="1806510"/>
                  </a:lnTo>
                  <a:lnTo>
                    <a:pt x="1706151" y="1756758"/>
                  </a:lnTo>
                  <a:lnTo>
                    <a:pt x="1706879" y="1706879"/>
                  </a:lnTo>
                  <a:lnTo>
                    <a:pt x="1706201" y="1658280"/>
                  </a:lnTo>
                  <a:lnTo>
                    <a:pt x="1704178" y="1610018"/>
                  </a:lnTo>
                  <a:lnTo>
                    <a:pt x="1700827" y="1562109"/>
                  </a:lnTo>
                  <a:lnTo>
                    <a:pt x="1696168" y="1514574"/>
                  </a:lnTo>
                  <a:lnTo>
                    <a:pt x="1690218" y="1467429"/>
                  </a:lnTo>
                  <a:lnTo>
                    <a:pt x="1682995" y="1420692"/>
                  </a:lnTo>
                  <a:lnTo>
                    <a:pt x="1674517" y="1374382"/>
                  </a:lnTo>
                  <a:lnTo>
                    <a:pt x="1664802" y="1328516"/>
                  </a:lnTo>
                  <a:lnTo>
                    <a:pt x="1653868" y="1283113"/>
                  </a:lnTo>
                  <a:lnTo>
                    <a:pt x="1641733" y="1238191"/>
                  </a:lnTo>
                  <a:lnTo>
                    <a:pt x="1628416" y="1193767"/>
                  </a:lnTo>
                  <a:lnTo>
                    <a:pt x="1613934" y="1149859"/>
                  </a:lnTo>
                  <a:lnTo>
                    <a:pt x="1598304" y="1106487"/>
                  </a:lnTo>
                  <a:lnTo>
                    <a:pt x="1581546" y="1063666"/>
                  </a:lnTo>
                  <a:lnTo>
                    <a:pt x="1563677" y="1021417"/>
                  </a:lnTo>
                  <a:lnTo>
                    <a:pt x="1544716" y="979756"/>
                  </a:lnTo>
                  <a:lnTo>
                    <a:pt x="1524679" y="938701"/>
                  </a:lnTo>
                  <a:lnTo>
                    <a:pt x="1503586" y="898272"/>
                  </a:lnTo>
                  <a:lnTo>
                    <a:pt x="1481454" y="858484"/>
                  </a:lnTo>
                  <a:lnTo>
                    <a:pt x="1458301" y="819358"/>
                  </a:lnTo>
                  <a:lnTo>
                    <a:pt x="1434145" y="780910"/>
                  </a:lnTo>
                  <a:lnTo>
                    <a:pt x="1409005" y="743159"/>
                  </a:lnTo>
                  <a:lnTo>
                    <a:pt x="1382897" y="706122"/>
                  </a:lnTo>
                  <a:lnTo>
                    <a:pt x="1355841" y="669818"/>
                  </a:lnTo>
                  <a:lnTo>
                    <a:pt x="1327854" y="634265"/>
                  </a:lnTo>
                  <a:lnTo>
                    <a:pt x="1298955" y="599481"/>
                  </a:lnTo>
                  <a:lnTo>
                    <a:pt x="1269161" y="565483"/>
                  </a:lnTo>
                  <a:lnTo>
                    <a:pt x="1238490" y="532290"/>
                  </a:lnTo>
                  <a:lnTo>
                    <a:pt x="1206960" y="499919"/>
                  </a:lnTo>
                  <a:lnTo>
                    <a:pt x="1174589" y="468389"/>
                  </a:lnTo>
                  <a:lnTo>
                    <a:pt x="1141396" y="437718"/>
                  </a:lnTo>
                  <a:lnTo>
                    <a:pt x="1107398" y="407924"/>
                  </a:lnTo>
                  <a:lnTo>
                    <a:pt x="1072614" y="379025"/>
                  </a:lnTo>
                  <a:lnTo>
                    <a:pt x="1037061" y="351038"/>
                  </a:lnTo>
                  <a:lnTo>
                    <a:pt x="1000757" y="323982"/>
                  </a:lnTo>
                  <a:lnTo>
                    <a:pt x="963720" y="297874"/>
                  </a:lnTo>
                  <a:lnTo>
                    <a:pt x="925969" y="272734"/>
                  </a:lnTo>
                  <a:lnTo>
                    <a:pt x="887521" y="248578"/>
                  </a:lnTo>
                  <a:lnTo>
                    <a:pt x="848395" y="225425"/>
                  </a:lnTo>
                  <a:lnTo>
                    <a:pt x="808607" y="203293"/>
                  </a:lnTo>
                  <a:lnTo>
                    <a:pt x="768178" y="182200"/>
                  </a:lnTo>
                  <a:lnTo>
                    <a:pt x="727123" y="162163"/>
                  </a:lnTo>
                  <a:lnTo>
                    <a:pt x="685462" y="143202"/>
                  </a:lnTo>
                  <a:lnTo>
                    <a:pt x="643213" y="125333"/>
                  </a:lnTo>
                  <a:lnTo>
                    <a:pt x="600392" y="108575"/>
                  </a:lnTo>
                  <a:lnTo>
                    <a:pt x="557020" y="92945"/>
                  </a:lnTo>
                  <a:lnTo>
                    <a:pt x="513112" y="78463"/>
                  </a:lnTo>
                  <a:lnTo>
                    <a:pt x="468688" y="65146"/>
                  </a:lnTo>
                  <a:lnTo>
                    <a:pt x="423766" y="53011"/>
                  </a:lnTo>
                  <a:lnTo>
                    <a:pt x="378363" y="42077"/>
                  </a:lnTo>
                  <a:lnTo>
                    <a:pt x="332497" y="32362"/>
                  </a:lnTo>
                  <a:lnTo>
                    <a:pt x="286187" y="23884"/>
                  </a:lnTo>
                  <a:lnTo>
                    <a:pt x="239450" y="16661"/>
                  </a:lnTo>
                  <a:lnTo>
                    <a:pt x="192305" y="10711"/>
                  </a:lnTo>
                  <a:lnTo>
                    <a:pt x="144770" y="6052"/>
                  </a:lnTo>
                  <a:lnTo>
                    <a:pt x="96861" y="2701"/>
                  </a:lnTo>
                  <a:lnTo>
                    <a:pt x="48599" y="6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2541" y="1855469"/>
              <a:ext cx="1706880" cy="2560320"/>
            </a:xfrm>
            <a:custGeom>
              <a:avLst/>
              <a:gdLst/>
              <a:ahLst/>
              <a:cxnLst/>
              <a:rect l="l" t="t" r="r" b="b"/>
              <a:pathLst>
                <a:path w="1706879" h="2560320">
                  <a:moveTo>
                    <a:pt x="0" y="0"/>
                  </a:moveTo>
                  <a:lnTo>
                    <a:pt x="48599" y="678"/>
                  </a:lnTo>
                  <a:lnTo>
                    <a:pt x="96861" y="2701"/>
                  </a:lnTo>
                  <a:lnTo>
                    <a:pt x="144770" y="6052"/>
                  </a:lnTo>
                  <a:lnTo>
                    <a:pt x="192305" y="10711"/>
                  </a:lnTo>
                  <a:lnTo>
                    <a:pt x="239450" y="16661"/>
                  </a:lnTo>
                  <a:lnTo>
                    <a:pt x="286187" y="23884"/>
                  </a:lnTo>
                  <a:lnTo>
                    <a:pt x="332497" y="32362"/>
                  </a:lnTo>
                  <a:lnTo>
                    <a:pt x="378363" y="42077"/>
                  </a:lnTo>
                  <a:lnTo>
                    <a:pt x="423766" y="53011"/>
                  </a:lnTo>
                  <a:lnTo>
                    <a:pt x="468688" y="65146"/>
                  </a:lnTo>
                  <a:lnTo>
                    <a:pt x="513112" y="78463"/>
                  </a:lnTo>
                  <a:lnTo>
                    <a:pt x="557020" y="92945"/>
                  </a:lnTo>
                  <a:lnTo>
                    <a:pt x="600392" y="108575"/>
                  </a:lnTo>
                  <a:lnTo>
                    <a:pt x="643213" y="125333"/>
                  </a:lnTo>
                  <a:lnTo>
                    <a:pt x="685462" y="143202"/>
                  </a:lnTo>
                  <a:lnTo>
                    <a:pt x="727123" y="162163"/>
                  </a:lnTo>
                  <a:lnTo>
                    <a:pt x="768178" y="182200"/>
                  </a:lnTo>
                  <a:lnTo>
                    <a:pt x="808607" y="203293"/>
                  </a:lnTo>
                  <a:lnTo>
                    <a:pt x="848395" y="225425"/>
                  </a:lnTo>
                  <a:lnTo>
                    <a:pt x="887521" y="248578"/>
                  </a:lnTo>
                  <a:lnTo>
                    <a:pt x="925969" y="272734"/>
                  </a:lnTo>
                  <a:lnTo>
                    <a:pt x="963720" y="297874"/>
                  </a:lnTo>
                  <a:lnTo>
                    <a:pt x="1000757" y="323982"/>
                  </a:lnTo>
                  <a:lnTo>
                    <a:pt x="1037061" y="351038"/>
                  </a:lnTo>
                  <a:lnTo>
                    <a:pt x="1072614" y="379025"/>
                  </a:lnTo>
                  <a:lnTo>
                    <a:pt x="1107398" y="407924"/>
                  </a:lnTo>
                  <a:lnTo>
                    <a:pt x="1141396" y="437718"/>
                  </a:lnTo>
                  <a:lnTo>
                    <a:pt x="1174589" y="468389"/>
                  </a:lnTo>
                  <a:lnTo>
                    <a:pt x="1206960" y="499919"/>
                  </a:lnTo>
                  <a:lnTo>
                    <a:pt x="1238490" y="532290"/>
                  </a:lnTo>
                  <a:lnTo>
                    <a:pt x="1269161" y="565483"/>
                  </a:lnTo>
                  <a:lnTo>
                    <a:pt x="1298955" y="599481"/>
                  </a:lnTo>
                  <a:lnTo>
                    <a:pt x="1327854" y="634265"/>
                  </a:lnTo>
                  <a:lnTo>
                    <a:pt x="1355841" y="669818"/>
                  </a:lnTo>
                  <a:lnTo>
                    <a:pt x="1382897" y="706122"/>
                  </a:lnTo>
                  <a:lnTo>
                    <a:pt x="1409005" y="743159"/>
                  </a:lnTo>
                  <a:lnTo>
                    <a:pt x="1434145" y="780910"/>
                  </a:lnTo>
                  <a:lnTo>
                    <a:pt x="1458301" y="819358"/>
                  </a:lnTo>
                  <a:lnTo>
                    <a:pt x="1481454" y="858484"/>
                  </a:lnTo>
                  <a:lnTo>
                    <a:pt x="1503586" y="898272"/>
                  </a:lnTo>
                  <a:lnTo>
                    <a:pt x="1524679" y="938701"/>
                  </a:lnTo>
                  <a:lnTo>
                    <a:pt x="1544716" y="979756"/>
                  </a:lnTo>
                  <a:lnTo>
                    <a:pt x="1563677" y="1021417"/>
                  </a:lnTo>
                  <a:lnTo>
                    <a:pt x="1581546" y="1063666"/>
                  </a:lnTo>
                  <a:lnTo>
                    <a:pt x="1598304" y="1106487"/>
                  </a:lnTo>
                  <a:lnTo>
                    <a:pt x="1613934" y="1149859"/>
                  </a:lnTo>
                  <a:lnTo>
                    <a:pt x="1628416" y="1193767"/>
                  </a:lnTo>
                  <a:lnTo>
                    <a:pt x="1641733" y="1238191"/>
                  </a:lnTo>
                  <a:lnTo>
                    <a:pt x="1653868" y="1283113"/>
                  </a:lnTo>
                  <a:lnTo>
                    <a:pt x="1664802" y="1328516"/>
                  </a:lnTo>
                  <a:lnTo>
                    <a:pt x="1674517" y="1374382"/>
                  </a:lnTo>
                  <a:lnTo>
                    <a:pt x="1682995" y="1420692"/>
                  </a:lnTo>
                  <a:lnTo>
                    <a:pt x="1690218" y="1467429"/>
                  </a:lnTo>
                  <a:lnTo>
                    <a:pt x="1696168" y="1514574"/>
                  </a:lnTo>
                  <a:lnTo>
                    <a:pt x="1700827" y="1562109"/>
                  </a:lnTo>
                  <a:lnTo>
                    <a:pt x="1704178" y="1610018"/>
                  </a:lnTo>
                  <a:lnTo>
                    <a:pt x="1706201" y="1658280"/>
                  </a:lnTo>
                  <a:lnTo>
                    <a:pt x="1706879" y="1706879"/>
                  </a:lnTo>
                  <a:lnTo>
                    <a:pt x="1706151" y="1756758"/>
                  </a:lnTo>
                  <a:lnTo>
                    <a:pt x="1703969" y="1806510"/>
                  </a:lnTo>
                  <a:lnTo>
                    <a:pt x="1700344" y="1856104"/>
                  </a:lnTo>
                  <a:lnTo>
                    <a:pt x="1695282" y="1905511"/>
                  </a:lnTo>
                  <a:lnTo>
                    <a:pt x="1688792" y="1954698"/>
                  </a:lnTo>
                  <a:lnTo>
                    <a:pt x="1680882" y="2003636"/>
                  </a:lnTo>
                  <a:lnTo>
                    <a:pt x="1671560" y="2052294"/>
                  </a:lnTo>
                  <a:lnTo>
                    <a:pt x="1660835" y="2100642"/>
                  </a:lnTo>
                  <a:lnTo>
                    <a:pt x="1648713" y="2148649"/>
                  </a:lnTo>
                  <a:lnTo>
                    <a:pt x="1635205" y="2196284"/>
                  </a:lnTo>
                  <a:lnTo>
                    <a:pt x="1620316" y="2243517"/>
                  </a:lnTo>
                  <a:lnTo>
                    <a:pt x="1604057" y="2290317"/>
                  </a:lnTo>
                  <a:lnTo>
                    <a:pt x="1586434" y="2336654"/>
                  </a:lnTo>
                  <a:lnTo>
                    <a:pt x="1567455" y="2382498"/>
                  </a:lnTo>
                  <a:lnTo>
                    <a:pt x="1547130" y="2427816"/>
                  </a:lnTo>
                  <a:lnTo>
                    <a:pt x="1525466" y="2472580"/>
                  </a:lnTo>
                  <a:lnTo>
                    <a:pt x="1502470" y="2516758"/>
                  </a:lnTo>
                  <a:lnTo>
                    <a:pt x="1478152" y="2560319"/>
                  </a:lnTo>
                  <a:lnTo>
                    <a:pt x="0" y="17068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7238" y="2518917"/>
            <a:ext cx="986155" cy="9899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 indent="228600">
              <a:lnSpc>
                <a:spcPts val="3520"/>
              </a:lnSpc>
              <a:spcBef>
                <a:spcPts val="680"/>
              </a:spcBef>
            </a:pPr>
            <a:r>
              <a:rPr sz="3400" spc="-5" dirty="0">
                <a:latin typeface="Arial"/>
                <a:cs typeface="Arial"/>
              </a:rPr>
              <a:t>Tổ  chức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35963" y="1848611"/>
            <a:ext cx="3211830" cy="3440429"/>
            <a:chOff x="4935963" y="1848611"/>
            <a:chExt cx="3211830" cy="3440429"/>
          </a:xfrm>
        </p:grpSpPr>
        <p:sp>
          <p:nvSpPr>
            <p:cNvPr id="9" name="object 9"/>
            <p:cNvSpPr/>
            <p:nvPr/>
          </p:nvSpPr>
          <p:spPr>
            <a:xfrm>
              <a:off x="5177917" y="3568445"/>
              <a:ext cx="2956560" cy="1707514"/>
            </a:xfrm>
            <a:custGeom>
              <a:avLst/>
              <a:gdLst/>
              <a:ahLst/>
              <a:cxnLst/>
              <a:rect l="l" t="t" r="r" b="b"/>
              <a:pathLst>
                <a:path w="2956559" h="1707514">
                  <a:moveTo>
                    <a:pt x="1478153" y="0"/>
                  </a:moveTo>
                  <a:lnTo>
                    <a:pt x="0" y="853439"/>
                  </a:lnTo>
                  <a:lnTo>
                    <a:pt x="25560" y="896272"/>
                  </a:lnTo>
                  <a:lnTo>
                    <a:pt x="52317" y="938269"/>
                  </a:lnTo>
                  <a:lnTo>
                    <a:pt x="80247" y="979407"/>
                  </a:lnTo>
                  <a:lnTo>
                    <a:pt x="109328" y="1019664"/>
                  </a:lnTo>
                  <a:lnTo>
                    <a:pt x="139537" y="1059017"/>
                  </a:lnTo>
                  <a:lnTo>
                    <a:pt x="170852" y="1097444"/>
                  </a:lnTo>
                  <a:lnTo>
                    <a:pt x="203251" y="1134923"/>
                  </a:lnTo>
                  <a:lnTo>
                    <a:pt x="236710" y="1171430"/>
                  </a:lnTo>
                  <a:lnTo>
                    <a:pt x="271208" y="1206944"/>
                  </a:lnTo>
                  <a:lnTo>
                    <a:pt x="306722" y="1241442"/>
                  </a:lnTo>
                  <a:lnTo>
                    <a:pt x="343229" y="1274901"/>
                  </a:lnTo>
                  <a:lnTo>
                    <a:pt x="380708" y="1307300"/>
                  </a:lnTo>
                  <a:lnTo>
                    <a:pt x="419135" y="1338615"/>
                  </a:lnTo>
                  <a:lnTo>
                    <a:pt x="458488" y="1368824"/>
                  </a:lnTo>
                  <a:lnTo>
                    <a:pt x="498745" y="1397905"/>
                  </a:lnTo>
                  <a:lnTo>
                    <a:pt x="539883" y="1425835"/>
                  </a:lnTo>
                  <a:lnTo>
                    <a:pt x="581880" y="1452592"/>
                  </a:lnTo>
                  <a:lnTo>
                    <a:pt x="624713" y="1478152"/>
                  </a:lnTo>
                  <a:lnTo>
                    <a:pt x="667137" y="1501868"/>
                  </a:lnTo>
                  <a:lnTo>
                    <a:pt x="709942" y="1524250"/>
                  </a:lnTo>
                  <a:lnTo>
                    <a:pt x="753104" y="1545305"/>
                  </a:lnTo>
                  <a:lnTo>
                    <a:pt x="796599" y="1565040"/>
                  </a:lnTo>
                  <a:lnTo>
                    <a:pt x="840400" y="1583462"/>
                  </a:lnTo>
                  <a:lnTo>
                    <a:pt x="884485" y="1600577"/>
                  </a:lnTo>
                  <a:lnTo>
                    <a:pt x="928828" y="1616392"/>
                  </a:lnTo>
                  <a:lnTo>
                    <a:pt x="973404" y="1630913"/>
                  </a:lnTo>
                  <a:lnTo>
                    <a:pt x="1018190" y="1644147"/>
                  </a:lnTo>
                  <a:lnTo>
                    <a:pt x="1063160" y="1656100"/>
                  </a:lnTo>
                  <a:lnTo>
                    <a:pt x="1108290" y="1666780"/>
                  </a:lnTo>
                  <a:lnTo>
                    <a:pt x="1153555" y="1676193"/>
                  </a:lnTo>
                  <a:lnTo>
                    <a:pt x="1198931" y="1684345"/>
                  </a:lnTo>
                  <a:lnTo>
                    <a:pt x="1244393" y="1691242"/>
                  </a:lnTo>
                  <a:lnTo>
                    <a:pt x="1289916" y="1696893"/>
                  </a:lnTo>
                  <a:lnTo>
                    <a:pt x="1335476" y="1701302"/>
                  </a:lnTo>
                  <a:lnTo>
                    <a:pt x="1381048" y="1704478"/>
                  </a:lnTo>
                  <a:lnTo>
                    <a:pt x="1426607" y="1706425"/>
                  </a:lnTo>
                  <a:lnTo>
                    <a:pt x="1472130" y="1707152"/>
                  </a:lnTo>
                  <a:lnTo>
                    <a:pt x="1517591" y="1706664"/>
                  </a:lnTo>
                  <a:lnTo>
                    <a:pt x="1562966" y="1704969"/>
                  </a:lnTo>
                  <a:lnTo>
                    <a:pt x="1608230" y="1702072"/>
                  </a:lnTo>
                  <a:lnTo>
                    <a:pt x="1653358" y="1697980"/>
                  </a:lnTo>
                  <a:lnTo>
                    <a:pt x="1698327" y="1692701"/>
                  </a:lnTo>
                  <a:lnTo>
                    <a:pt x="1743110" y="1686240"/>
                  </a:lnTo>
                  <a:lnTo>
                    <a:pt x="1787685" y="1678604"/>
                  </a:lnTo>
                  <a:lnTo>
                    <a:pt x="1832025" y="1669800"/>
                  </a:lnTo>
                  <a:lnTo>
                    <a:pt x="1876107" y="1659834"/>
                  </a:lnTo>
                  <a:lnTo>
                    <a:pt x="1919906" y="1648714"/>
                  </a:lnTo>
                  <a:lnTo>
                    <a:pt x="1963397" y="1636444"/>
                  </a:lnTo>
                  <a:lnTo>
                    <a:pt x="2006556" y="1623033"/>
                  </a:lnTo>
                  <a:lnTo>
                    <a:pt x="2049358" y="1608487"/>
                  </a:lnTo>
                  <a:lnTo>
                    <a:pt x="2091778" y="1592812"/>
                  </a:lnTo>
                  <a:lnTo>
                    <a:pt x="2133793" y="1576015"/>
                  </a:lnTo>
                  <a:lnTo>
                    <a:pt x="2175376" y="1558103"/>
                  </a:lnTo>
                  <a:lnTo>
                    <a:pt x="2216504" y="1539082"/>
                  </a:lnTo>
                  <a:lnTo>
                    <a:pt x="2257152" y="1518958"/>
                  </a:lnTo>
                  <a:lnTo>
                    <a:pt x="2297296" y="1497739"/>
                  </a:lnTo>
                  <a:lnTo>
                    <a:pt x="2336910" y="1475431"/>
                  </a:lnTo>
                  <a:lnTo>
                    <a:pt x="2375970" y="1452041"/>
                  </a:lnTo>
                  <a:lnTo>
                    <a:pt x="2414453" y="1427574"/>
                  </a:lnTo>
                  <a:lnTo>
                    <a:pt x="2452332" y="1402039"/>
                  </a:lnTo>
                  <a:lnTo>
                    <a:pt x="2489583" y="1375441"/>
                  </a:lnTo>
                  <a:lnTo>
                    <a:pt x="2526182" y="1347786"/>
                  </a:lnTo>
                  <a:lnTo>
                    <a:pt x="2562105" y="1319083"/>
                  </a:lnTo>
                  <a:lnTo>
                    <a:pt x="2597326" y="1289336"/>
                  </a:lnTo>
                  <a:lnTo>
                    <a:pt x="2631820" y="1258553"/>
                  </a:lnTo>
                  <a:lnTo>
                    <a:pt x="2665565" y="1226741"/>
                  </a:lnTo>
                  <a:lnTo>
                    <a:pt x="2698533" y="1193906"/>
                  </a:lnTo>
                  <a:lnTo>
                    <a:pt x="2730702" y="1160054"/>
                  </a:lnTo>
                  <a:lnTo>
                    <a:pt x="2762047" y="1125192"/>
                  </a:lnTo>
                  <a:lnTo>
                    <a:pt x="2792542" y="1089327"/>
                  </a:lnTo>
                  <a:lnTo>
                    <a:pt x="2822164" y="1052466"/>
                  </a:lnTo>
                  <a:lnTo>
                    <a:pt x="2850887" y="1014614"/>
                  </a:lnTo>
                  <a:lnTo>
                    <a:pt x="2878688" y="975779"/>
                  </a:lnTo>
                  <a:lnTo>
                    <a:pt x="2905541" y="935967"/>
                  </a:lnTo>
                  <a:lnTo>
                    <a:pt x="2931421" y="895185"/>
                  </a:lnTo>
                  <a:lnTo>
                    <a:pt x="2956306" y="853439"/>
                  </a:lnTo>
                  <a:lnTo>
                    <a:pt x="14781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7917" y="3568445"/>
              <a:ext cx="2956560" cy="1707514"/>
            </a:xfrm>
            <a:custGeom>
              <a:avLst/>
              <a:gdLst/>
              <a:ahLst/>
              <a:cxnLst/>
              <a:rect l="l" t="t" r="r" b="b"/>
              <a:pathLst>
                <a:path w="2956559" h="1707514">
                  <a:moveTo>
                    <a:pt x="2956306" y="853439"/>
                  </a:moveTo>
                  <a:lnTo>
                    <a:pt x="2931421" y="895185"/>
                  </a:lnTo>
                  <a:lnTo>
                    <a:pt x="2905541" y="935967"/>
                  </a:lnTo>
                  <a:lnTo>
                    <a:pt x="2878688" y="975779"/>
                  </a:lnTo>
                  <a:lnTo>
                    <a:pt x="2850887" y="1014614"/>
                  </a:lnTo>
                  <a:lnTo>
                    <a:pt x="2822164" y="1052466"/>
                  </a:lnTo>
                  <a:lnTo>
                    <a:pt x="2792542" y="1089327"/>
                  </a:lnTo>
                  <a:lnTo>
                    <a:pt x="2762047" y="1125192"/>
                  </a:lnTo>
                  <a:lnTo>
                    <a:pt x="2730702" y="1160054"/>
                  </a:lnTo>
                  <a:lnTo>
                    <a:pt x="2698533" y="1193906"/>
                  </a:lnTo>
                  <a:lnTo>
                    <a:pt x="2665565" y="1226741"/>
                  </a:lnTo>
                  <a:lnTo>
                    <a:pt x="2631820" y="1258553"/>
                  </a:lnTo>
                  <a:lnTo>
                    <a:pt x="2597326" y="1289336"/>
                  </a:lnTo>
                  <a:lnTo>
                    <a:pt x="2562105" y="1319083"/>
                  </a:lnTo>
                  <a:lnTo>
                    <a:pt x="2526182" y="1347786"/>
                  </a:lnTo>
                  <a:lnTo>
                    <a:pt x="2489583" y="1375441"/>
                  </a:lnTo>
                  <a:lnTo>
                    <a:pt x="2452332" y="1402039"/>
                  </a:lnTo>
                  <a:lnTo>
                    <a:pt x="2414453" y="1427574"/>
                  </a:lnTo>
                  <a:lnTo>
                    <a:pt x="2375970" y="1452041"/>
                  </a:lnTo>
                  <a:lnTo>
                    <a:pt x="2336910" y="1475431"/>
                  </a:lnTo>
                  <a:lnTo>
                    <a:pt x="2297296" y="1497739"/>
                  </a:lnTo>
                  <a:lnTo>
                    <a:pt x="2257152" y="1518958"/>
                  </a:lnTo>
                  <a:lnTo>
                    <a:pt x="2216504" y="1539082"/>
                  </a:lnTo>
                  <a:lnTo>
                    <a:pt x="2175376" y="1558103"/>
                  </a:lnTo>
                  <a:lnTo>
                    <a:pt x="2133793" y="1576015"/>
                  </a:lnTo>
                  <a:lnTo>
                    <a:pt x="2091778" y="1592812"/>
                  </a:lnTo>
                  <a:lnTo>
                    <a:pt x="2049358" y="1608487"/>
                  </a:lnTo>
                  <a:lnTo>
                    <a:pt x="2006556" y="1623033"/>
                  </a:lnTo>
                  <a:lnTo>
                    <a:pt x="1963397" y="1636444"/>
                  </a:lnTo>
                  <a:lnTo>
                    <a:pt x="1919906" y="1648714"/>
                  </a:lnTo>
                  <a:lnTo>
                    <a:pt x="1876107" y="1659834"/>
                  </a:lnTo>
                  <a:lnTo>
                    <a:pt x="1832025" y="1669800"/>
                  </a:lnTo>
                  <a:lnTo>
                    <a:pt x="1787685" y="1678604"/>
                  </a:lnTo>
                  <a:lnTo>
                    <a:pt x="1743110" y="1686240"/>
                  </a:lnTo>
                  <a:lnTo>
                    <a:pt x="1698327" y="1692701"/>
                  </a:lnTo>
                  <a:lnTo>
                    <a:pt x="1653358" y="1697980"/>
                  </a:lnTo>
                  <a:lnTo>
                    <a:pt x="1608230" y="1702072"/>
                  </a:lnTo>
                  <a:lnTo>
                    <a:pt x="1562966" y="1704969"/>
                  </a:lnTo>
                  <a:lnTo>
                    <a:pt x="1517591" y="1706664"/>
                  </a:lnTo>
                  <a:lnTo>
                    <a:pt x="1472130" y="1707152"/>
                  </a:lnTo>
                  <a:lnTo>
                    <a:pt x="1426607" y="1706425"/>
                  </a:lnTo>
                  <a:lnTo>
                    <a:pt x="1381048" y="1704478"/>
                  </a:lnTo>
                  <a:lnTo>
                    <a:pt x="1335476" y="1701302"/>
                  </a:lnTo>
                  <a:lnTo>
                    <a:pt x="1289916" y="1696893"/>
                  </a:lnTo>
                  <a:lnTo>
                    <a:pt x="1244393" y="1691242"/>
                  </a:lnTo>
                  <a:lnTo>
                    <a:pt x="1198931" y="1684345"/>
                  </a:lnTo>
                  <a:lnTo>
                    <a:pt x="1153555" y="1676193"/>
                  </a:lnTo>
                  <a:lnTo>
                    <a:pt x="1108290" y="1666780"/>
                  </a:lnTo>
                  <a:lnTo>
                    <a:pt x="1063160" y="1656100"/>
                  </a:lnTo>
                  <a:lnTo>
                    <a:pt x="1018190" y="1644147"/>
                  </a:lnTo>
                  <a:lnTo>
                    <a:pt x="973404" y="1630913"/>
                  </a:lnTo>
                  <a:lnTo>
                    <a:pt x="928828" y="1616392"/>
                  </a:lnTo>
                  <a:lnTo>
                    <a:pt x="884485" y="1600577"/>
                  </a:lnTo>
                  <a:lnTo>
                    <a:pt x="840400" y="1583462"/>
                  </a:lnTo>
                  <a:lnTo>
                    <a:pt x="796599" y="1565040"/>
                  </a:lnTo>
                  <a:lnTo>
                    <a:pt x="753104" y="1545305"/>
                  </a:lnTo>
                  <a:lnTo>
                    <a:pt x="709942" y="1524250"/>
                  </a:lnTo>
                  <a:lnTo>
                    <a:pt x="667137" y="1501868"/>
                  </a:lnTo>
                  <a:lnTo>
                    <a:pt x="624713" y="1478152"/>
                  </a:lnTo>
                  <a:lnTo>
                    <a:pt x="581880" y="1452592"/>
                  </a:lnTo>
                  <a:lnTo>
                    <a:pt x="539883" y="1425835"/>
                  </a:lnTo>
                  <a:lnTo>
                    <a:pt x="498745" y="1397905"/>
                  </a:lnTo>
                  <a:lnTo>
                    <a:pt x="458488" y="1368824"/>
                  </a:lnTo>
                  <a:lnTo>
                    <a:pt x="419135" y="1338615"/>
                  </a:lnTo>
                  <a:lnTo>
                    <a:pt x="380708" y="1307300"/>
                  </a:lnTo>
                  <a:lnTo>
                    <a:pt x="343229" y="1274901"/>
                  </a:lnTo>
                  <a:lnTo>
                    <a:pt x="306722" y="1241442"/>
                  </a:lnTo>
                  <a:lnTo>
                    <a:pt x="271208" y="1206944"/>
                  </a:lnTo>
                  <a:lnTo>
                    <a:pt x="236710" y="1171430"/>
                  </a:lnTo>
                  <a:lnTo>
                    <a:pt x="203251" y="1134923"/>
                  </a:lnTo>
                  <a:lnTo>
                    <a:pt x="170852" y="1097444"/>
                  </a:lnTo>
                  <a:lnTo>
                    <a:pt x="139537" y="1059017"/>
                  </a:lnTo>
                  <a:lnTo>
                    <a:pt x="109328" y="1019664"/>
                  </a:lnTo>
                  <a:lnTo>
                    <a:pt x="80247" y="979407"/>
                  </a:lnTo>
                  <a:lnTo>
                    <a:pt x="52317" y="938269"/>
                  </a:lnTo>
                  <a:lnTo>
                    <a:pt x="25560" y="896272"/>
                  </a:lnTo>
                  <a:lnTo>
                    <a:pt x="0" y="853439"/>
                  </a:lnTo>
                  <a:lnTo>
                    <a:pt x="1478153" y="0"/>
                  </a:lnTo>
                  <a:lnTo>
                    <a:pt x="2956306" y="853439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8917" y="1861565"/>
              <a:ext cx="1707514" cy="2560320"/>
            </a:xfrm>
            <a:custGeom>
              <a:avLst/>
              <a:gdLst/>
              <a:ahLst/>
              <a:cxnLst/>
              <a:rect l="l" t="t" r="r" b="b"/>
              <a:pathLst>
                <a:path w="1707515" h="2560320">
                  <a:moveTo>
                    <a:pt x="1707152" y="0"/>
                  </a:moveTo>
                  <a:lnTo>
                    <a:pt x="1657273" y="728"/>
                  </a:lnTo>
                  <a:lnTo>
                    <a:pt x="1607521" y="2910"/>
                  </a:lnTo>
                  <a:lnTo>
                    <a:pt x="1557927" y="6535"/>
                  </a:lnTo>
                  <a:lnTo>
                    <a:pt x="1508521" y="11597"/>
                  </a:lnTo>
                  <a:lnTo>
                    <a:pt x="1459334" y="18087"/>
                  </a:lnTo>
                  <a:lnTo>
                    <a:pt x="1410395" y="25997"/>
                  </a:lnTo>
                  <a:lnTo>
                    <a:pt x="1361737" y="35319"/>
                  </a:lnTo>
                  <a:lnTo>
                    <a:pt x="1313389" y="46044"/>
                  </a:lnTo>
                  <a:lnTo>
                    <a:pt x="1265383" y="58166"/>
                  </a:lnTo>
                  <a:lnTo>
                    <a:pt x="1217747" y="71674"/>
                  </a:lnTo>
                  <a:lnTo>
                    <a:pt x="1170514" y="86563"/>
                  </a:lnTo>
                  <a:lnTo>
                    <a:pt x="1123714" y="102822"/>
                  </a:lnTo>
                  <a:lnTo>
                    <a:pt x="1077377" y="120445"/>
                  </a:lnTo>
                  <a:lnTo>
                    <a:pt x="1031534" y="139424"/>
                  </a:lnTo>
                  <a:lnTo>
                    <a:pt x="986215" y="159749"/>
                  </a:lnTo>
                  <a:lnTo>
                    <a:pt x="941452" y="181413"/>
                  </a:lnTo>
                  <a:lnTo>
                    <a:pt x="897274" y="204409"/>
                  </a:lnTo>
                  <a:lnTo>
                    <a:pt x="853712" y="228726"/>
                  </a:lnTo>
                  <a:lnTo>
                    <a:pt x="811966" y="253611"/>
                  </a:lnTo>
                  <a:lnTo>
                    <a:pt x="771184" y="279491"/>
                  </a:lnTo>
                  <a:lnTo>
                    <a:pt x="731372" y="306344"/>
                  </a:lnTo>
                  <a:lnTo>
                    <a:pt x="692537" y="334145"/>
                  </a:lnTo>
                  <a:lnTo>
                    <a:pt x="654686" y="362868"/>
                  </a:lnTo>
                  <a:lnTo>
                    <a:pt x="617824" y="392490"/>
                  </a:lnTo>
                  <a:lnTo>
                    <a:pt x="581959" y="422985"/>
                  </a:lnTo>
                  <a:lnTo>
                    <a:pt x="547098" y="454330"/>
                  </a:lnTo>
                  <a:lnTo>
                    <a:pt x="513246" y="486499"/>
                  </a:lnTo>
                  <a:lnTo>
                    <a:pt x="480411" y="519467"/>
                  </a:lnTo>
                  <a:lnTo>
                    <a:pt x="448598" y="553212"/>
                  </a:lnTo>
                  <a:lnTo>
                    <a:pt x="417815" y="587706"/>
                  </a:lnTo>
                  <a:lnTo>
                    <a:pt x="388069" y="622927"/>
                  </a:lnTo>
                  <a:lnTo>
                    <a:pt x="359365" y="658850"/>
                  </a:lnTo>
                  <a:lnTo>
                    <a:pt x="331711" y="695449"/>
                  </a:lnTo>
                  <a:lnTo>
                    <a:pt x="305113" y="732700"/>
                  </a:lnTo>
                  <a:lnTo>
                    <a:pt x="279577" y="770579"/>
                  </a:lnTo>
                  <a:lnTo>
                    <a:pt x="255111" y="809062"/>
                  </a:lnTo>
                  <a:lnTo>
                    <a:pt x="231720" y="848122"/>
                  </a:lnTo>
                  <a:lnTo>
                    <a:pt x="209412" y="887736"/>
                  </a:lnTo>
                  <a:lnTo>
                    <a:pt x="188193" y="927880"/>
                  </a:lnTo>
                  <a:lnTo>
                    <a:pt x="168070" y="968528"/>
                  </a:lnTo>
                  <a:lnTo>
                    <a:pt x="149049" y="1009656"/>
                  </a:lnTo>
                  <a:lnTo>
                    <a:pt x="131136" y="1051239"/>
                  </a:lnTo>
                  <a:lnTo>
                    <a:pt x="114339" y="1093254"/>
                  </a:lnTo>
                  <a:lnTo>
                    <a:pt x="98664" y="1135674"/>
                  </a:lnTo>
                  <a:lnTo>
                    <a:pt x="84118" y="1178476"/>
                  </a:lnTo>
                  <a:lnTo>
                    <a:pt x="70707" y="1221635"/>
                  </a:lnTo>
                  <a:lnTo>
                    <a:pt x="58438" y="1265126"/>
                  </a:lnTo>
                  <a:lnTo>
                    <a:pt x="47317" y="1308925"/>
                  </a:lnTo>
                  <a:lnTo>
                    <a:pt x="37352" y="1353007"/>
                  </a:lnTo>
                  <a:lnTo>
                    <a:pt x="28548" y="1397347"/>
                  </a:lnTo>
                  <a:lnTo>
                    <a:pt x="20912" y="1441922"/>
                  </a:lnTo>
                  <a:lnTo>
                    <a:pt x="14451" y="1486705"/>
                  </a:lnTo>
                  <a:lnTo>
                    <a:pt x="9171" y="1531674"/>
                  </a:lnTo>
                  <a:lnTo>
                    <a:pt x="5080" y="1576802"/>
                  </a:lnTo>
                  <a:lnTo>
                    <a:pt x="2183" y="1622066"/>
                  </a:lnTo>
                  <a:lnTo>
                    <a:pt x="487" y="1667441"/>
                  </a:lnTo>
                  <a:lnTo>
                    <a:pt x="0" y="1712902"/>
                  </a:lnTo>
                  <a:lnTo>
                    <a:pt x="726" y="1758425"/>
                  </a:lnTo>
                  <a:lnTo>
                    <a:pt x="2674" y="1803984"/>
                  </a:lnTo>
                  <a:lnTo>
                    <a:pt x="5849" y="1849556"/>
                  </a:lnTo>
                  <a:lnTo>
                    <a:pt x="10259" y="1895116"/>
                  </a:lnTo>
                  <a:lnTo>
                    <a:pt x="15909" y="1940639"/>
                  </a:lnTo>
                  <a:lnTo>
                    <a:pt x="22807" y="1986101"/>
                  </a:lnTo>
                  <a:lnTo>
                    <a:pt x="30959" y="2031477"/>
                  </a:lnTo>
                  <a:lnTo>
                    <a:pt x="40371" y="2076742"/>
                  </a:lnTo>
                  <a:lnTo>
                    <a:pt x="51051" y="2121872"/>
                  </a:lnTo>
                  <a:lnTo>
                    <a:pt x="63005" y="2166842"/>
                  </a:lnTo>
                  <a:lnTo>
                    <a:pt x="76239" y="2211628"/>
                  </a:lnTo>
                  <a:lnTo>
                    <a:pt x="90760" y="2256204"/>
                  </a:lnTo>
                  <a:lnTo>
                    <a:pt x="106575" y="2300547"/>
                  </a:lnTo>
                  <a:lnTo>
                    <a:pt x="123690" y="2344632"/>
                  </a:lnTo>
                  <a:lnTo>
                    <a:pt x="142111" y="2388433"/>
                  </a:lnTo>
                  <a:lnTo>
                    <a:pt x="161847" y="2431928"/>
                  </a:lnTo>
                  <a:lnTo>
                    <a:pt x="182902" y="2475090"/>
                  </a:lnTo>
                  <a:lnTo>
                    <a:pt x="205284" y="2517895"/>
                  </a:lnTo>
                  <a:lnTo>
                    <a:pt x="228999" y="2560320"/>
                  </a:lnTo>
                  <a:lnTo>
                    <a:pt x="1707152" y="1706880"/>
                  </a:lnTo>
                  <a:lnTo>
                    <a:pt x="170715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8917" y="1861565"/>
              <a:ext cx="1707514" cy="2560320"/>
            </a:xfrm>
            <a:custGeom>
              <a:avLst/>
              <a:gdLst/>
              <a:ahLst/>
              <a:cxnLst/>
              <a:rect l="l" t="t" r="r" b="b"/>
              <a:pathLst>
                <a:path w="1707515" h="2560320">
                  <a:moveTo>
                    <a:pt x="228999" y="2560320"/>
                  </a:moveTo>
                  <a:lnTo>
                    <a:pt x="205284" y="2517895"/>
                  </a:lnTo>
                  <a:lnTo>
                    <a:pt x="182902" y="2475090"/>
                  </a:lnTo>
                  <a:lnTo>
                    <a:pt x="161847" y="2431928"/>
                  </a:lnTo>
                  <a:lnTo>
                    <a:pt x="142111" y="2388433"/>
                  </a:lnTo>
                  <a:lnTo>
                    <a:pt x="123690" y="2344632"/>
                  </a:lnTo>
                  <a:lnTo>
                    <a:pt x="106575" y="2300547"/>
                  </a:lnTo>
                  <a:lnTo>
                    <a:pt x="90760" y="2256204"/>
                  </a:lnTo>
                  <a:lnTo>
                    <a:pt x="76239" y="2211628"/>
                  </a:lnTo>
                  <a:lnTo>
                    <a:pt x="63005" y="2166842"/>
                  </a:lnTo>
                  <a:lnTo>
                    <a:pt x="51051" y="2121872"/>
                  </a:lnTo>
                  <a:lnTo>
                    <a:pt x="40371" y="2076742"/>
                  </a:lnTo>
                  <a:lnTo>
                    <a:pt x="30959" y="2031477"/>
                  </a:lnTo>
                  <a:lnTo>
                    <a:pt x="22807" y="1986101"/>
                  </a:lnTo>
                  <a:lnTo>
                    <a:pt x="15909" y="1940639"/>
                  </a:lnTo>
                  <a:lnTo>
                    <a:pt x="10259" y="1895116"/>
                  </a:lnTo>
                  <a:lnTo>
                    <a:pt x="5849" y="1849556"/>
                  </a:lnTo>
                  <a:lnTo>
                    <a:pt x="2674" y="1803984"/>
                  </a:lnTo>
                  <a:lnTo>
                    <a:pt x="726" y="1758425"/>
                  </a:lnTo>
                  <a:lnTo>
                    <a:pt x="0" y="1712902"/>
                  </a:lnTo>
                  <a:lnTo>
                    <a:pt x="487" y="1667441"/>
                  </a:lnTo>
                  <a:lnTo>
                    <a:pt x="2183" y="1622066"/>
                  </a:lnTo>
                  <a:lnTo>
                    <a:pt x="5080" y="1576802"/>
                  </a:lnTo>
                  <a:lnTo>
                    <a:pt x="9171" y="1531674"/>
                  </a:lnTo>
                  <a:lnTo>
                    <a:pt x="14451" y="1486705"/>
                  </a:lnTo>
                  <a:lnTo>
                    <a:pt x="20912" y="1441922"/>
                  </a:lnTo>
                  <a:lnTo>
                    <a:pt x="28548" y="1397347"/>
                  </a:lnTo>
                  <a:lnTo>
                    <a:pt x="37352" y="1353007"/>
                  </a:lnTo>
                  <a:lnTo>
                    <a:pt x="47317" y="1308925"/>
                  </a:lnTo>
                  <a:lnTo>
                    <a:pt x="58438" y="1265126"/>
                  </a:lnTo>
                  <a:lnTo>
                    <a:pt x="70707" y="1221635"/>
                  </a:lnTo>
                  <a:lnTo>
                    <a:pt x="84118" y="1178476"/>
                  </a:lnTo>
                  <a:lnTo>
                    <a:pt x="98664" y="1135674"/>
                  </a:lnTo>
                  <a:lnTo>
                    <a:pt x="114339" y="1093254"/>
                  </a:lnTo>
                  <a:lnTo>
                    <a:pt x="131136" y="1051239"/>
                  </a:lnTo>
                  <a:lnTo>
                    <a:pt x="149049" y="1009656"/>
                  </a:lnTo>
                  <a:lnTo>
                    <a:pt x="168070" y="968528"/>
                  </a:lnTo>
                  <a:lnTo>
                    <a:pt x="188193" y="927880"/>
                  </a:lnTo>
                  <a:lnTo>
                    <a:pt x="209412" y="887736"/>
                  </a:lnTo>
                  <a:lnTo>
                    <a:pt x="231720" y="848122"/>
                  </a:lnTo>
                  <a:lnTo>
                    <a:pt x="255111" y="809062"/>
                  </a:lnTo>
                  <a:lnTo>
                    <a:pt x="279577" y="770579"/>
                  </a:lnTo>
                  <a:lnTo>
                    <a:pt x="305113" y="732700"/>
                  </a:lnTo>
                  <a:lnTo>
                    <a:pt x="331711" y="695449"/>
                  </a:lnTo>
                  <a:lnTo>
                    <a:pt x="359365" y="658850"/>
                  </a:lnTo>
                  <a:lnTo>
                    <a:pt x="388069" y="622927"/>
                  </a:lnTo>
                  <a:lnTo>
                    <a:pt x="417815" y="587706"/>
                  </a:lnTo>
                  <a:lnTo>
                    <a:pt x="448598" y="553212"/>
                  </a:lnTo>
                  <a:lnTo>
                    <a:pt x="480411" y="519467"/>
                  </a:lnTo>
                  <a:lnTo>
                    <a:pt x="513246" y="486499"/>
                  </a:lnTo>
                  <a:lnTo>
                    <a:pt x="547098" y="454330"/>
                  </a:lnTo>
                  <a:lnTo>
                    <a:pt x="581959" y="422985"/>
                  </a:lnTo>
                  <a:lnTo>
                    <a:pt x="617824" y="392490"/>
                  </a:lnTo>
                  <a:lnTo>
                    <a:pt x="654686" y="362868"/>
                  </a:lnTo>
                  <a:lnTo>
                    <a:pt x="692537" y="334145"/>
                  </a:lnTo>
                  <a:lnTo>
                    <a:pt x="731372" y="306344"/>
                  </a:lnTo>
                  <a:lnTo>
                    <a:pt x="771184" y="279491"/>
                  </a:lnTo>
                  <a:lnTo>
                    <a:pt x="811966" y="253611"/>
                  </a:lnTo>
                  <a:lnTo>
                    <a:pt x="853712" y="228726"/>
                  </a:lnTo>
                  <a:lnTo>
                    <a:pt x="897274" y="204409"/>
                  </a:lnTo>
                  <a:lnTo>
                    <a:pt x="941452" y="181413"/>
                  </a:lnTo>
                  <a:lnTo>
                    <a:pt x="986215" y="159749"/>
                  </a:lnTo>
                  <a:lnTo>
                    <a:pt x="1031534" y="139424"/>
                  </a:lnTo>
                  <a:lnTo>
                    <a:pt x="1077377" y="120445"/>
                  </a:lnTo>
                  <a:lnTo>
                    <a:pt x="1123714" y="102822"/>
                  </a:lnTo>
                  <a:lnTo>
                    <a:pt x="1170514" y="86563"/>
                  </a:lnTo>
                  <a:lnTo>
                    <a:pt x="1217747" y="71674"/>
                  </a:lnTo>
                  <a:lnTo>
                    <a:pt x="1265383" y="58166"/>
                  </a:lnTo>
                  <a:lnTo>
                    <a:pt x="1313389" y="46044"/>
                  </a:lnTo>
                  <a:lnTo>
                    <a:pt x="1361737" y="35319"/>
                  </a:lnTo>
                  <a:lnTo>
                    <a:pt x="1410395" y="25997"/>
                  </a:lnTo>
                  <a:lnTo>
                    <a:pt x="1459334" y="18087"/>
                  </a:lnTo>
                  <a:lnTo>
                    <a:pt x="1508521" y="11597"/>
                  </a:lnTo>
                  <a:lnTo>
                    <a:pt x="1557927" y="6535"/>
                  </a:lnTo>
                  <a:lnTo>
                    <a:pt x="1607521" y="2910"/>
                  </a:lnTo>
                  <a:lnTo>
                    <a:pt x="1657273" y="728"/>
                  </a:lnTo>
                  <a:lnTo>
                    <a:pt x="1707152" y="0"/>
                  </a:lnTo>
                  <a:lnTo>
                    <a:pt x="1707152" y="1706880"/>
                  </a:lnTo>
                  <a:lnTo>
                    <a:pt x="228999" y="25603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54828" y="2564637"/>
            <a:ext cx="1079500" cy="9899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2905" marR="5080" indent="-370840">
              <a:lnSpc>
                <a:spcPts val="3520"/>
              </a:lnSpc>
              <a:spcBef>
                <a:spcPts val="680"/>
              </a:spcBef>
            </a:pPr>
            <a:r>
              <a:rPr sz="3400" spc="-5" dirty="0">
                <a:latin typeface="Arial"/>
                <a:cs typeface="Arial"/>
              </a:rPr>
              <a:t>Qu</a:t>
            </a:r>
            <a:r>
              <a:rPr sz="3400" spc="-15" dirty="0">
                <a:latin typeface="Arial"/>
                <a:cs typeface="Arial"/>
              </a:rPr>
              <a:t>ả</a:t>
            </a:r>
            <a:r>
              <a:rPr sz="3400" spc="-5" dirty="0">
                <a:latin typeface="Arial"/>
                <a:cs typeface="Arial"/>
              </a:rPr>
              <a:t>n  lý</a:t>
            </a:r>
            <a:endParaRPr sz="3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38056" y="1877695"/>
            <a:ext cx="201993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Con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người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Cơ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cấu tổ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chức 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Chiến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lược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 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Quy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nghiệp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vụ  Văn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 hóa</a:t>
            </a:r>
            <a:endParaRPr sz="1800">
              <a:latin typeface="Arial"/>
              <a:cs typeface="Arial"/>
            </a:endParaRPr>
          </a:p>
          <a:p>
            <a:pPr marL="12700" marR="103441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Chính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trị 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Pháp</a:t>
            </a:r>
            <a:r>
              <a:rPr sz="18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luật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4157" y="2293111"/>
            <a:ext cx="21570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Người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ra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quyết định  Người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lập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kế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hoạch  Người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phát minh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các 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quy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trình</a:t>
            </a:r>
            <a:r>
              <a:rPr sz="18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mới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Người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lãnh</a:t>
            </a:r>
            <a:r>
              <a:rPr sz="18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đạo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2361" y="4007307"/>
            <a:ext cx="3124200" cy="24015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995044" marR="1127125" indent="-35560">
              <a:lnSpc>
                <a:spcPts val="3520"/>
              </a:lnSpc>
              <a:spcBef>
                <a:spcPts val="680"/>
              </a:spcBef>
            </a:pPr>
            <a:r>
              <a:rPr sz="3400" spc="-15" dirty="0">
                <a:latin typeface="Arial"/>
                <a:cs typeface="Arial"/>
              </a:rPr>
              <a:t>Công  </a:t>
            </a:r>
            <a:r>
              <a:rPr sz="3400" spc="-10" dirty="0">
                <a:latin typeface="Arial"/>
                <a:cs typeface="Arial"/>
              </a:rPr>
              <a:t>nghệ</a:t>
            </a:r>
            <a:endParaRPr sz="3400">
              <a:latin typeface="Arial"/>
              <a:cs typeface="Arial"/>
            </a:endParaRPr>
          </a:p>
          <a:p>
            <a:pPr marL="800735" marR="791210" indent="-635" algn="ctr">
              <a:lnSpc>
                <a:spcPct val="100000"/>
              </a:lnSpc>
              <a:spcBef>
                <a:spcPts val="2445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Phần cứng  Phần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mềm 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Lưu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trữ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dữ</a:t>
            </a:r>
            <a:r>
              <a:rPr sz="18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liệu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Mạng, công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nghệ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truyền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thông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413" y="165827"/>
            <a:ext cx="5584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Câu </a:t>
            </a:r>
            <a:r>
              <a:rPr spc="-5" dirty="0"/>
              <a:t>hỏi ôn </a:t>
            </a:r>
            <a:r>
              <a:rPr dirty="0"/>
              <a:t>tập </a:t>
            </a:r>
            <a:r>
              <a:rPr spc="-10" dirty="0" err="1"/>
              <a:t>chương</a:t>
            </a:r>
            <a:r>
              <a:rPr spc="-2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6797" y="1215644"/>
            <a:ext cx="10272395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Xây dựng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hệ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thống thông tin là gì? Vì sao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cần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lựa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chọn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chiến lược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xây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dựng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phù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hợp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mỗi  TC,</a:t>
            </a:r>
            <a:r>
              <a:rPr sz="18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giai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đoạn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để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xây dựng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một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TC,</a:t>
            </a:r>
            <a:r>
              <a:rPr sz="18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nguyên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tắc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chung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xây dựng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TC,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DN? 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ví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dụ minh</a:t>
            </a:r>
            <a:r>
              <a:rPr sz="18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họa?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mô hình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phổ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biến ứng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dụng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xây dựng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TC,</a:t>
            </a:r>
            <a:r>
              <a:rPr sz="180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phương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pháp phân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tích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thiết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kế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TC,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công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cụ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được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dùng trong phân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tích,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thiết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kế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theo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hướng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chức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năng</a:t>
            </a:r>
            <a:r>
              <a:rPr sz="18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bày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phương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pháp để khảo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sát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của TC,</a:t>
            </a:r>
            <a:r>
              <a:rPr sz="18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bày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nguyên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tắc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chung để phân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tích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của TC,</a:t>
            </a:r>
            <a:r>
              <a:rPr sz="18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bày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bước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trong pha cài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đặt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của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quy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trình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xây dựng</a:t>
            </a:r>
            <a:r>
              <a:rPr sz="18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Quản lý dự án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xây dựng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là</a:t>
            </a:r>
            <a:r>
              <a:rPr sz="18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gì?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Các tiêu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chí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để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đánh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giá dự án</a:t>
            </a:r>
            <a:r>
              <a:rPr sz="18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HTTT?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trị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là gì? Các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khía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cạnh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cần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xem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xét khi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quản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trị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HTTT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của TC,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DN?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6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Hãy lấy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ví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dụ minh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họa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cho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câu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hỏi</a:t>
            </a:r>
            <a:r>
              <a:rPr sz="18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trên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691" y="103089"/>
            <a:ext cx="833374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2763" y="1139697"/>
            <a:ext cx="6185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3.1.1.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Tổng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quan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về 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8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755" y="1848612"/>
            <a:ext cx="4907915" cy="3557270"/>
            <a:chOff x="714755" y="1848612"/>
            <a:chExt cx="4907915" cy="3557270"/>
          </a:xfrm>
        </p:grpSpPr>
        <p:sp>
          <p:nvSpPr>
            <p:cNvPr id="5" name="object 5"/>
            <p:cNvSpPr/>
            <p:nvPr/>
          </p:nvSpPr>
          <p:spPr>
            <a:xfrm>
              <a:off x="2497073" y="2585465"/>
              <a:ext cx="3112135" cy="2167255"/>
            </a:xfrm>
            <a:custGeom>
              <a:avLst/>
              <a:gdLst/>
              <a:ahLst/>
              <a:cxnLst/>
              <a:rect l="l" t="t" r="r" b="b"/>
              <a:pathLst>
                <a:path w="3112135" h="2167254">
                  <a:moveTo>
                    <a:pt x="0" y="2167128"/>
                  </a:moveTo>
                  <a:lnTo>
                    <a:pt x="3112008" y="2167128"/>
                  </a:lnTo>
                </a:path>
                <a:path w="3112135" h="2167254">
                  <a:moveTo>
                    <a:pt x="0" y="0"/>
                  </a:moveTo>
                  <a:lnTo>
                    <a:pt x="311200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4755" y="1848612"/>
              <a:ext cx="3557015" cy="3557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999" y="1876043"/>
              <a:ext cx="3467100" cy="3467100"/>
            </a:xfrm>
            <a:custGeom>
              <a:avLst/>
              <a:gdLst/>
              <a:ahLst/>
              <a:cxnLst/>
              <a:rect l="l" t="t" r="r" b="b"/>
              <a:pathLst>
                <a:path w="3467100" h="3467100">
                  <a:moveTo>
                    <a:pt x="1733550" y="0"/>
                  </a:moveTo>
                  <a:lnTo>
                    <a:pt x="1685025" y="665"/>
                  </a:lnTo>
                  <a:lnTo>
                    <a:pt x="1636830" y="2652"/>
                  </a:lnTo>
                  <a:lnTo>
                    <a:pt x="1588982" y="5941"/>
                  </a:lnTo>
                  <a:lnTo>
                    <a:pt x="1541499" y="10516"/>
                  </a:lnTo>
                  <a:lnTo>
                    <a:pt x="1494399" y="16359"/>
                  </a:lnTo>
                  <a:lnTo>
                    <a:pt x="1447697" y="23453"/>
                  </a:lnTo>
                  <a:lnTo>
                    <a:pt x="1401413" y="31780"/>
                  </a:lnTo>
                  <a:lnTo>
                    <a:pt x="1355563" y="41324"/>
                  </a:lnTo>
                  <a:lnTo>
                    <a:pt x="1310164" y="52066"/>
                  </a:lnTo>
                  <a:lnTo>
                    <a:pt x="1265234" y="63989"/>
                  </a:lnTo>
                  <a:lnTo>
                    <a:pt x="1220791" y="77077"/>
                  </a:lnTo>
                  <a:lnTo>
                    <a:pt x="1176852" y="91311"/>
                  </a:lnTo>
                  <a:lnTo>
                    <a:pt x="1133433" y="106674"/>
                  </a:lnTo>
                  <a:lnTo>
                    <a:pt x="1090553" y="123149"/>
                  </a:lnTo>
                  <a:lnTo>
                    <a:pt x="1048229" y="140719"/>
                  </a:lnTo>
                  <a:lnTo>
                    <a:pt x="1006478" y="159366"/>
                  </a:lnTo>
                  <a:lnTo>
                    <a:pt x="965317" y="179072"/>
                  </a:lnTo>
                  <a:lnTo>
                    <a:pt x="924765" y="199821"/>
                  </a:lnTo>
                  <a:lnTo>
                    <a:pt x="884838" y="221594"/>
                  </a:lnTo>
                  <a:lnTo>
                    <a:pt x="845554" y="244376"/>
                  </a:lnTo>
                  <a:lnTo>
                    <a:pt x="806929" y="268147"/>
                  </a:lnTo>
                  <a:lnTo>
                    <a:pt x="768983" y="292892"/>
                  </a:lnTo>
                  <a:lnTo>
                    <a:pt x="731731" y="318591"/>
                  </a:lnTo>
                  <a:lnTo>
                    <a:pt x="695191" y="345229"/>
                  </a:lnTo>
                  <a:lnTo>
                    <a:pt x="659381" y="372788"/>
                  </a:lnTo>
                  <a:lnTo>
                    <a:pt x="624318" y="401250"/>
                  </a:lnTo>
                  <a:lnTo>
                    <a:pt x="590019" y="430598"/>
                  </a:lnTo>
                  <a:lnTo>
                    <a:pt x="556502" y="460814"/>
                  </a:lnTo>
                  <a:lnTo>
                    <a:pt x="523784" y="491882"/>
                  </a:lnTo>
                  <a:lnTo>
                    <a:pt x="491882" y="523784"/>
                  </a:lnTo>
                  <a:lnTo>
                    <a:pt x="460814" y="556502"/>
                  </a:lnTo>
                  <a:lnTo>
                    <a:pt x="430598" y="590019"/>
                  </a:lnTo>
                  <a:lnTo>
                    <a:pt x="401250" y="624318"/>
                  </a:lnTo>
                  <a:lnTo>
                    <a:pt x="372788" y="659381"/>
                  </a:lnTo>
                  <a:lnTo>
                    <a:pt x="345229" y="695191"/>
                  </a:lnTo>
                  <a:lnTo>
                    <a:pt x="318591" y="731731"/>
                  </a:lnTo>
                  <a:lnTo>
                    <a:pt x="292892" y="768983"/>
                  </a:lnTo>
                  <a:lnTo>
                    <a:pt x="268147" y="806929"/>
                  </a:lnTo>
                  <a:lnTo>
                    <a:pt x="244376" y="845554"/>
                  </a:lnTo>
                  <a:lnTo>
                    <a:pt x="221594" y="884838"/>
                  </a:lnTo>
                  <a:lnTo>
                    <a:pt x="199821" y="924765"/>
                  </a:lnTo>
                  <a:lnTo>
                    <a:pt x="179072" y="965317"/>
                  </a:lnTo>
                  <a:lnTo>
                    <a:pt x="159366" y="1006478"/>
                  </a:lnTo>
                  <a:lnTo>
                    <a:pt x="140719" y="1048229"/>
                  </a:lnTo>
                  <a:lnTo>
                    <a:pt x="123149" y="1090553"/>
                  </a:lnTo>
                  <a:lnTo>
                    <a:pt x="106674" y="1133433"/>
                  </a:lnTo>
                  <a:lnTo>
                    <a:pt x="91311" y="1176852"/>
                  </a:lnTo>
                  <a:lnTo>
                    <a:pt x="77077" y="1220791"/>
                  </a:lnTo>
                  <a:lnTo>
                    <a:pt x="63989" y="1265234"/>
                  </a:lnTo>
                  <a:lnTo>
                    <a:pt x="52066" y="1310164"/>
                  </a:lnTo>
                  <a:lnTo>
                    <a:pt x="41324" y="1355563"/>
                  </a:lnTo>
                  <a:lnTo>
                    <a:pt x="31780" y="1401413"/>
                  </a:lnTo>
                  <a:lnTo>
                    <a:pt x="23453" y="1447697"/>
                  </a:lnTo>
                  <a:lnTo>
                    <a:pt x="16359" y="1494399"/>
                  </a:lnTo>
                  <a:lnTo>
                    <a:pt x="10516" y="1541499"/>
                  </a:lnTo>
                  <a:lnTo>
                    <a:pt x="5941" y="1588982"/>
                  </a:lnTo>
                  <a:lnTo>
                    <a:pt x="2652" y="1636830"/>
                  </a:lnTo>
                  <a:lnTo>
                    <a:pt x="665" y="1685025"/>
                  </a:lnTo>
                  <a:lnTo>
                    <a:pt x="0" y="1733549"/>
                  </a:lnTo>
                  <a:lnTo>
                    <a:pt x="665" y="1782074"/>
                  </a:lnTo>
                  <a:lnTo>
                    <a:pt x="2652" y="1830269"/>
                  </a:lnTo>
                  <a:lnTo>
                    <a:pt x="5941" y="1878117"/>
                  </a:lnTo>
                  <a:lnTo>
                    <a:pt x="10516" y="1925600"/>
                  </a:lnTo>
                  <a:lnTo>
                    <a:pt x="16359" y="1972700"/>
                  </a:lnTo>
                  <a:lnTo>
                    <a:pt x="23453" y="2019402"/>
                  </a:lnTo>
                  <a:lnTo>
                    <a:pt x="31780" y="2065686"/>
                  </a:lnTo>
                  <a:lnTo>
                    <a:pt x="41324" y="2111536"/>
                  </a:lnTo>
                  <a:lnTo>
                    <a:pt x="52066" y="2156935"/>
                  </a:lnTo>
                  <a:lnTo>
                    <a:pt x="63989" y="2201865"/>
                  </a:lnTo>
                  <a:lnTo>
                    <a:pt x="77077" y="2246308"/>
                  </a:lnTo>
                  <a:lnTo>
                    <a:pt x="91311" y="2290247"/>
                  </a:lnTo>
                  <a:lnTo>
                    <a:pt x="106674" y="2333666"/>
                  </a:lnTo>
                  <a:lnTo>
                    <a:pt x="123149" y="2376546"/>
                  </a:lnTo>
                  <a:lnTo>
                    <a:pt x="140719" y="2418870"/>
                  </a:lnTo>
                  <a:lnTo>
                    <a:pt x="159366" y="2460621"/>
                  </a:lnTo>
                  <a:lnTo>
                    <a:pt x="179072" y="2501782"/>
                  </a:lnTo>
                  <a:lnTo>
                    <a:pt x="199821" y="2542334"/>
                  </a:lnTo>
                  <a:lnTo>
                    <a:pt x="221594" y="2582261"/>
                  </a:lnTo>
                  <a:lnTo>
                    <a:pt x="244376" y="2621545"/>
                  </a:lnTo>
                  <a:lnTo>
                    <a:pt x="268147" y="2660170"/>
                  </a:lnTo>
                  <a:lnTo>
                    <a:pt x="292892" y="2698116"/>
                  </a:lnTo>
                  <a:lnTo>
                    <a:pt x="318591" y="2735368"/>
                  </a:lnTo>
                  <a:lnTo>
                    <a:pt x="345229" y="2771908"/>
                  </a:lnTo>
                  <a:lnTo>
                    <a:pt x="372788" y="2807718"/>
                  </a:lnTo>
                  <a:lnTo>
                    <a:pt x="401250" y="2842781"/>
                  </a:lnTo>
                  <a:lnTo>
                    <a:pt x="430598" y="2877080"/>
                  </a:lnTo>
                  <a:lnTo>
                    <a:pt x="460814" y="2910597"/>
                  </a:lnTo>
                  <a:lnTo>
                    <a:pt x="491882" y="2943315"/>
                  </a:lnTo>
                  <a:lnTo>
                    <a:pt x="523784" y="2975217"/>
                  </a:lnTo>
                  <a:lnTo>
                    <a:pt x="556502" y="3006285"/>
                  </a:lnTo>
                  <a:lnTo>
                    <a:pt x="590019" y="3036501"/>
                  </a:lnTo>
                  <a:lnTo>
                    <a:pt x="624318" y="3065849"/>
                  </a:lnTo>
                  <a:lnTo>
                    <a:pt x="659381" y="3094311"/>
                  </a:lnTo>
                  <a:lnTo>
                    <a:pt x="695191" y="3121870"/>
                  </a:lnTo>
                  <a:lnTo>
                    <a:pt x="731731" y="3148508"/>
                  </a:lnTo>
                  <a:lnTo>
                    <a:pt x="768983" y="3174207"/>
                  </a:lnTo>
                  <a:lnTo>
                    <a:pt x="806929" y="3198952"/>
                  </a:lnTo>
                  <a:lnTo>
                    <a:pt x="845554" y="3222723"/>
                  </a:lnTo>
                  <a:lnTo>
                    <a:pt x="884838" y="3245505"/>
                  </a:lnTo>
                  <a:lnTo>
                    <a:pt x="924765" y="3267278"/>
                  </a:lnTo>
                  <a:lnTo>
                    <a:pt x="965317" y="3288027"/>
                  </a:lnTo>
                  <a:lnTo>
                    <a:pt x="1006478" y="3307733"/>
                  </a:lnTo>
                  <a:lnTo>
                    <a:pt x="1048229" y="3326380"/>
                  </a:lnTo>
                  <a:lnTo>
                    <a:pt x="1090553" y="3343950"/>
                  </a:lnTo>
                  <a:lnTo>
                    <a:pt x="1133433" y="3360425"/>
                  </a:lnTo>
                  <a:lnTo>
                    <a:pt x="1176852" y="3375788"/>
                  </a:lnTo>
                  <a:lnTo>
                    <a:pt x="1220791" y="3390022"/>
                  </a:lnTo>
                  <a:lnTo>
                    <a:pt x="1265234" y="3403110"/>
                  </a:lnTo>
                  <a:lnTo>
                    <a:pt x="1310164" y="3415033"/>
                  </a:lnTo>
                  <a:lnTo>
                    <a:pt x="1355563" y="3425775"/>
                  </a:lnTo>
                  <a:lnTo>
                    <a:pt x="1401413" y="3435319"/>
                  </a:lnTo>
                  <a:lnTo>
                    <a:pt x="1447697" y="3443646"/>
                  </a:lnTo>
                  <a:lnTo>
                    <a:pt x="1494399" y="3450740"/>
                  </a:lnTo>
                  <a:lnTo>
                    <a:pt x="1541499" y="3456583"/>
                  </a:lnTo>
                  <a:lnTo>
                    <a:pt x="1588982" y="3461158"/>
                  </a:lnTo>
                  <a:lnTo>
                    <a:pt x="1636830" y="3464447"/>
                  </a:lnTo>
                  <a:lnTo>
                    <a:pt x="1685025" y="3466434"/>
                  </a:lnTo>
                  <a:lnTo>
                    <a:pt x="1733550" y="3467100"/>
                  </a:lnTo>
                  <a:lnTo>
                    <a:pt x="1782074" y="3466434"/>
                  </a:lnTo>
                  <a:lnTo>
                    <a:pt x="1830269" y="3464447"/>
                  </a:lnTo>
                  <a:lnTo>
                    <a:pt x="1878117" y="3461158"/>
                  </a:lnTo>
                  <a:lnTo>
                    <a:pt x="1925600" y="3456583"/>
                  </a:lnTo>
                  <a:lnTo>
                    <a:pt x="1972700" y="3450740"/>
                  </a:lnTo>
                  <a:lnTo>
                    <a:pt x="2019402" y="3443646"/>
                  </a:lnTo>
                  <a:lnTo>
                    <a:pt x="2065686" y="3435319"/>
                  </a:lnTo>
                  <a:lnTo>
                    <a:pt x="2111536" y="3425775"/>
                  </a:lnTo>
                  <a:lnTo>
                    <a:pt x="2156935" y="3415033"/>
                  </a:lnTo>
                  <a:lnTo>
                    <a:pt x="2201865" y="3403110"/>
                  </a:lnTo>
                  <a:lnTo>
                    <a:pt x="2246308" y="3390022"/>
                  </a:lnTo>
                  <a:lnTo>
                    <a:pt x="2290247" y="3375788"/>
                  </a:lnTo>
                  <a:lnTo>
                    <a:pt x="2333666" y="3360425"/>
                  </a:lnTo>
                  <a:lnTo>
                    <a:pt x="2376546" y="3343950"/>
                  </a:lnTo>
                  <a:lnTo>
                    <a:pt x="2418870" y="3326380"/>
                  </a:lnTo>
                  <a:lnTo>
                    <a:pt x="2460621" y="3307733"/>
                  </a:lnTo>
                  <a:lnTo>
                    <a:pt x="2501782" y="3288027"/>
                  </a:lnTo>
                  <a:lnTo>
                    <a:pt x="2542334" y="3267278"/>
                  </a:lnTo>
                  <a:lnTo>
                    <a:pt x="2582261" y="3245505"/>
                  </a:lnTo>
                  <a:lnTo>
                    <a:pt x="2621545" y="3222723"/>
                  </a:lnTo>
                  <a:lnTo>
                    <a:pt x="2660170" y="3198952"/>
                  </a:lnTo>
                  <a:lnTo>
                    <a:pt x="2698116" y="3174207"/>
                  </a:lnTo>
                  <a:lnTo>
                    <a:pt x="2735368" y="3148508"/>
                  </a:lnTo>
                  <a:lnTo>
                    <a:pt x="2771908" y="3121870"/>
                  </a:lnTo>
                  <a:lnTo>
                    <a:pt x="2807718" y="3094311"/>
                  </a:lnTo>
                  <a:lnTo>
                    <a:pt x="2842781" y="3065849"/>
                  </a:lnTo>
                  <a:lnTo>
                    <a:pt x="2877080" y="3036501"/>
                  </a:lnTo>
                  <a:lnTo>
                    <a:pt x="2910597" y="3006285"/>
                  </a:lnTo>
                  <a:lnTo>
                    <a:pt x="2943315" y="2975217"/>
                  </a:lnTo>
                  <a:lnTo>
                    <a:pt x="2975217" y="2943315"/>
                  </a:lnTo>
                  <a:lnTo>
                    <a:pt x="3006285" y="2910597"/>
                  </a:lnTo>
                  <a:lnTo>
                    <a:pt x="3036501" y="2877080"/>
                  </a:lnTo>
                  <a:lnTo>
                    <a:pt x="3065849" y="2842781"/>
                  </a:lnTo>
                  <a:lnTo>
                    <a:pt x="3094311" y="2807718"/>
                  </a:lnTo>
                  <a:lnTo>
                    <a:pt x="3121870" y="2771908"/>
                  </a:lnTo>
                  <a:lnTo>
                    <a:pt x="3148508" y="2735368"/>
                  </a:lnTo>
                  <a:lnTo>
                    <a:pt x="3174207" y="2698116"/>
                  </a:lnTo>
                  <a:lnTo>
                    <a:pt x="3198952" y="2660170"/>
                  </a:lnTo>
                  <a:lnTo>
                    <a:pt x="3222723" y="2621545"/>
                  </a:lnTo>
                  <a:lnTo>
                    <a:pt x="3245505" y="2582261"/>
                  </a:lnTo>
                  <a:lnTo>
                    <a:pt x="3267278" y="2542334"/>
                  </a:lnTo>
                  <a:lnTo>
                    <a:pt x="3288027" y="2501782"/>
                  </a:lnTo>
                  <a:lnTo>
                    <a:pt x="3307733" y="2460621"/>
                  </a:lnTo>
                  <a:lnTo>
                    <a:pt x="3326380" y="2418870"/>
                  </a:lnTo>
                  <a:lnTo>
                    <a:pt x="3343950" y="2376546"/>
                  </a:lnTo>
                  <a:lnTo>
                    <a:pt x="3360425" y="2333666"/>
                  </a:lnTo>
                  <a:lnTo>
                    <a:pt x="3375788" y="2290247"/>
                  </a:lnTo>
                  <a:lnTo>
                    <a:pt x="3390022" y="2246308"/>
                  </a:lnTo>
                  <a:lnTo>
                    <a:pt x="3403110" y="2201865"/>
                  </a:lnTo>
                  <a:lnTo>
                    <a:pt x="3415033" y="2156935"/>
                  </a:lnTo>
                  <a:lnTo>
                    <a:pt x="3425775" y="2111536"/>
                  </a:lnTo>
                  <a:lnTo>
                    <a:pt x="3435319" y="2065686"/>
                  </a:lnTo>
                  <a:lnTo>
                    <a:pt x="3443646" y="2019402"/>
                  </a:lnTo>
                  <a:lnTo>
                    <a:pt x="3450740" y="1972700"/>
                  </a:lnTo>
                  <a:lnTo>
                    <a:pt x="3456583" y="1925600"/>
                  </a:lnTo>
                  <a:lnTo>
                    <a:pt x="3461158" y="1878117"/>
                  </a:lnTo>
                  <a:lnTo>
                    <a:pt x="3464447" y="1830269"/>
                  </a:lnTo>
                  <a:lnTo>
                    <a:pt x="3466434" y="1782074"/>
                  </a:lnTo>
                  <a:lnTo>
                    <a:pt x="3467100" y="1733549"/>
                  </a:lnTo>
                  <a:lnTo>
                    <a:pt x="3466434" y="1685025"/>
                  </a:lnTo>
                  <a:lnTo>
                    <a:pt x="3464447" y="1636830"/>
                  </a:lnTo>
                  <a:lnTo>
                    <a:pt x="3461158" y="1588982"/>
                  </a:lnTo>
                  <a:lnTo>
                    <a:pt x="3456583" y="1541499"/>
                  </a:lnTo>
                  <a:lnTo>
                    <a:pt x="3450740" y="1494399"/>
                  </a:lnTo>
                  <a:lnTo>
                    <a:pt x="3443646" y="1447697"/>
                  </a:lnTo>
                  <a:lnTo>
                    <a:pt x="3435319" y="1401413"/>
                  </a:lnTo>
                  <a:lnTo>
                    <a:pt x="3425775" y="1355563"/>
                  </a:lnTo>
                  <a:lnTo>
                    <a:pt x="3415033" y="1310164"/>
                  </a:lnTo>
                  <a:lnTo>
                    <a:pt x="3403110" y="1265234"/>
                  </a:lnTo>
                  <a:lnTo>
                    <a:pt x="3390022" y="1220791"/>
                  </a:lnTo>
                  <a:lnTo>
                    <a:pt x="3375788" y="1176852"/>
                  </a:lnTo>
                  <a:lnTo>
                    <a:pt x="3360425" y="1133433"/>
                  </a:lnTo>
                  <a:lnTo>
                    <a:pt x="3343950" y="1090553"/>
                  </a:lnTo>
                  <a:lnTo>
                    <a:pt x="3326380" y="1048229"/>
                  </a:lnTo>
                  <a:lnTo>
                    <a:pt x="3307733" y="1006478"/>
                  </a:lnTo>
                  <a:lnTo>
                    <a:pt x="3288027" y="965317"/>
                  </a:lnTo>
                  <a:lnTo>
                    <a:pt x="3267278" y="924765"/>
                  </a:lnTo>
                  <a:lnTo>
                    <a:pt x="3245505" y="884838"/>
                  </a:lnTo>
                  <a:lnTo>
                    <a:pt x="3222723" y="845554"/>
                  </a:lnTo>
                  <a:lnTo>
                    <a:pt x="3198952" y="806929"/>
                  </a:lnTo>
                  <a:lnTo>
                    <a:pt x="3174207" y="768983"/>
                  </a:lnTo>
                  <a:lnTo>
                    <a:pt x="3148508" y="731731"/>
                  </a:lnTo>
                  <a:lnTo>
                    <a:pt x="3121870" y="695191"/>
                  </a:lnTo>
                  <a:lnTo>
                    <a:pt x="3094311" y="659381"/>
                  </a:lnTo>
                  <a:lnTo>
                    <a:pt x="3065849" y="624318"/>
                  </a:lnTo>
                  <a:lnTo>
                    <a:pt x="3036501" y="590019"/>
                  </a:lnTo>
                  <a:lnTo>
                    <a:pt x="3006285" y="556502"/>
                  </a:lnTo>
                  <a:lnTo>
                    <a:pt x="2975217" y="523784"/>
                  </a:lnTo>
                  <a:lnTo>
                    <a:pt x="2943315" y="491882"/>
                  </a:lnTo>
                  <a:lnTo>
                    <a:pt x="2910597" y="460814"/>
                  </a:lnTo>
                  <a:lnTo>
                    <a:pt x="2877080" y="430598"/>
                  </a:lnTo>
                  <a:lnTo>
                    <a:pt x="2842781" y="401250"/>
                  </a:lnTo>
                  <a:lnTo>
                    <a:pt x="2807718" y="372788"/>
                  </a:lnTo>
                  <a:lnTo>
                    <a:pt x="2771908" y="345229"/>
                  </a:lnTo>
                  <a:lnTo>
                    <a:pt x="2735368" y="318591"/>
                  </a:lnTo>
                  <a:lnTo>
                    <a:pt x="2698116" y="292892"/>
                  </a:lnTo>
                  <a:lnTo>
                    <a:pt x="2660170" y="268147"/>
                  </a:lnTo>
                  <a:lnTo>
                    <a:pt x="2621545" y="244376"/>
                  </a:lnTo>
                  <a:lnTo>
                    <a:pt x="2582261" y="221594"/>
                  </a:lnTo>
                  <a:lnTo>
                    <a:pt x="2542334" y="199821"/>
                  </a:lnTo>
                  <a:lnTo>
                    <a:pt x="2501782" y="179072"/>
                  </a:lnTo>
                  <a:lnTo>
                    <a:pt x="2460621" y="159366"/>
                  </a:lnTo>
                  <a:lnTo>
                    <a:pt x="2418870" y="140719"/>
                  </a:lnTo>
                  <a:lnTo>
                    <a:pt x="2376546" y="123149"/>
                  </a:lnTo>
                  <a:lnTo>
                    <a:pt x="2333666" y="106674"/>
                  </a:lnTo>
                  <a:lnTo>
                    <a:pt x="2290247" y="91311"/>
                  </a:lnTo>
                  <a:lnTo>
                    <a:pt x="2246308" y="77077"/>
                  </a:lnTo>
                  <a:lnTo>
                    <a:pt x="2201865" y="63989"/>
                  </a:lnTo>
                  <a:lnTo>
                    <a:pt x="2156935" y="52066"/>
                  </a:lnTo>
                  <a:lnTo>
                    <a:pt x="2111536" y="41324"/>
                  </a:lnTo>
                  <a:lnTo>
                    <a:pt x="2065686" y="31780"/>
                  </a:lnTo>
                  <a:lnTo>
                    <a:pt x="2019402" y="23453"/>
                  </a:lnTo>
                  <a:lnTo>
                    <a:pt x="1972700" y="16359"/>
                  </a:lnTo>
                  <a:lnTo>
                    <a:pt x="1925600" y="10516"/>
                  </a:lnTo>
                  <a:lnTo>
                    <a:pt x="1878117" y="5941"/>
                  </a:lnTo>
                  <a:lnTo>
                    <a:pt x="1830269" y="2652"/>
                  </a:lnTo>
                  <a:lnTo>
                    <a:pt x="1782074" y="665"/>
                  </a:lnTo>
                  <a:lnTo>
                    <a:pt x="173355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999" y="1876043"/>
              <a:ext cx="3467100" cy="3467100"/>
            </a:xfrm>
            <a:custGeom>
              <a:avLst/>
              <a:gdLst/>
              <a:ahLst/>
              <a:cxnLst/>
              <a:rect l="l" t="t" r="r" b="b"/>
              <a:pathLst>
                <a:path w="3467100" h="3467100">
                  <a:moveTo>
                    <a:pt x="0" y="1733549"/>
                  </a:moveTo>
                  <a:lnTo>
                    <a:pt x="665" y="1685025"/>
                  </a:lnTo>
                  <a:lnTo>
                    <a:pt x="2652" y="1636830"/>
                  </a:lnTo>
                  <a:lnTo>
                    <a:pt x="5941" y="1588982"/>
                  </a:lnTo>
                  <a:lnTo>
                    <a:pt x="10516" y="1541499"/>
                  </a:lnTo>
                  <a:lnTo>
                    <a:pt x="16359" y="1494399"/>
                  </a:lnTo>
                  <a:lnTo>
                    <a:pt x="23453" y="1447697"/>
                  </a:lnTo>
                  <a:lnTo>
                    <a:pt x="31780" y="1401413"/>
                  </a:lnTo>
                  <a:lnTo>
                    <a:pt x="41324" y="1355563"/>
                  </a:lnTo>
                  <a:lnTo>
                    <a:pt x="52066" y="1310164"/>
                  </a:lnTo>
                  <a:lnTo>
                    <a:pt x="63989" y="1265234"/>
                  </a:lnTo>
                  <a:lnTo>
                    <a:pt x="77077" y="1220791"/>
                  </a:lnTo>
                  <a:lnTo>
                    <a:pt x="91311" y="1176852"/>
                  </a:lnTo>
                  <a:lnTo>
                    <a:pt x="106674" y="1133433"/>
                  </a:lnTo>
                  <a:lnTo>
                    <a:pt x="123149" y="1090553"/>
                  </a:lnTo>
                  <a:lnTo>
                    <a:pt x="140719" y="1048229"/>
                  </a:lnTo>
                  <a:lnTo>
                    <a:pt x="159366" y="1006478"/>
                  </a:lnTo>
                  <a:lnTo>
                    <a:pt x="179072" y="965317"/>
                  </a:lnTo>
                  <a:lnTo>
                    <a:pt x="199821" y="924765"/>
                  </a:lnTo>
                  <a:lnTo>
                    <a:pt x="221594" y="884838"/>
                  </a:lnTo>
                  <a:lnTo>
                    <a:pt x="244376" y="845554"/>
                  </a:lnTo>
                  <a:lnTo>
                    <a:pt x="268147" y="806929"/>
                  </a:lnTo>
                  <a:lnTo>
                    <a:pt x="292892" y="768983"/>
                  </a:lnTo>
                  <a:lnTo>
                    <a:pt x="318591" y="731731"/>
                  </a:lnTo>
                  <a:lnTo>
                    <a:pt x="345229" y="695191"/>
                  </a:lnTo>
                  <a:lnTo>
                    <a:pt x="372788" y="659381"/>
                  </a:lnTo>
                  <a:lnTo>
                    <a:pt x="401250" y="624318"/>
                  </a:lnTo>
                  <a:lnTo>
                    <a:pt x="430598" y="590019"/>
                  </a:lnTo>
                  <a:lnTo>
                    <a:pt x="460814" y="556502"/>
                  </a:lnTo>
                  <a:lnTo>
                    <a:pt x="491882" y="523784"/>
                  </a:lnTo>
                  <a:lnTo>
                    <a:pt x="523784" y="491882"/>
                  </a:lnTo>
                  <a:lnTo>
                    <a:pt x="556502" y="460814"/>
                  </a:lnTo>
                  <a:lnTo>
                    <a:pt x="590019" y="430598"/>
                  </a:lnTo>
                  <a:lnTo>
                    <a:pt x="624318" y="401250"/>
                  </a:lnTo>
                  <a:lnTo>
                    <a:pt x="659381" y="372788"/>
                  </a:lnTo>
                  <a:lnTo>
                    <a:pt x="695191" y="345229"/>
                  </a:lnTo>
                  <a:lnTo>
                    <a:pt x="731731" y="318591"/>
                  </a:lnTo>
                  <a:lnTo>
                    <a:pt x="768983" y="292892"/>
                  </a:lnTo>
                  <a:lnTo>
                    <a:pt x="806929" y="268147"/>
                  </a:lnTo>
                  <a:lnTo>
                    <a:pt x="845554" y="244376"/>
                  </a:lnTo>
                  <a:lnTo>
                    <a:pt x="884838" y="221594"/>
                  </a:lnTo>
                  <a:lnTo>
                    <a:pt x="924765" y="199821"/>
                  </a:lnTo>
                  <a:lnTo>
                    <a:pt x="965317" y="179072"/>
                  </a:lnTo>
                  <a:lnTo>
                    <a:pt x="1006478" y="159366"/>
                  </a:lnTo>
                  <a:lnTo>
                    <a:pt x="1048229" y="140719"/>
                  </a:lnTo>
                  <a:lnTo>
                    <a:pt x="1090553" y="123149"/>
                  </a:lnTo>
                  <a:lnTo>
                    <a:pt x="1133433" y="106674"/>
                  </a:lnTo>
                  <a:lnTo>
                    <a:pt x="1176852" y="91311"/>
                  </a:lnTo>
                  <a:lnTo>
                    <a:pt x="1220791" y="77077"/>
                  </a:lnTo>
                  <a:lnTo>
                    <a:pt x="1265234" y="63989"/>
                  </a:lnTo>
                  <a:lnTo>
                    <a:pt x="1310164" y="52066"/>
                  </a:lnTo>
                  <a:lnTo>
                    <a:pt x="1355563" y="41324"/>
                  </a:lnTo>
                  <a:lnTo>
                    <a:pt x="1401413" y="31780"/>
                  </a:lnTo>
                  <a:lnTo>
                    <a:pt x="1447697" y="23453"/>
                  </a:lnTo>
                  <a:lnTo>
                    <a:pt x="1494399" y="16359"/>
                  </a:lnTo>
                  <a:lnTo>
                    <a:pt x="1541499" y="10516"/>
                  </a:lnTo>
                  <a:lnTo>
                    <a:pt x="1588982" y="5941"/>
                  </a:lnTo>
                  <a:lnTo>
                    <a:pt x="1636830" y="2652"/>
                  </a:lnTo>
                  <a:lnTo>
                    <a:pt x="1685025" y="665"/>
                  </a:lnTo>
                  <a:lnTo>
                    <a:pt x="1733550" y="0"/>
                  </a:lnTo>
                  <a:lnTo>
                    <a:pt x="1782074" y="665"/>
                  </a:lnTo>
                  <a:lnTo>
                    <a:pt x="1830269" y="2652"/>
                  </a:lnTo>
                  <a:lnTo>
                    <a:pt x="1878117" y="5941"/>
                  </a:lnTo>
                  <a:lnTo>
                    <a:pt x="1925600" y="10516"/>
                  </a:lnTo>
                  <a:lnTo>
                    <a:pt x="1972700" y="16359"/>
                  </a:lnTo>
                  <a:lnTo>
                    <a:pt x="2019402" y="23453"/>
                  </a:lnTo>
                  <a:lnTo>
                    <a:pt x="2065686" y="31780"/>
                  </a:lnTo>
                  <a:lnTo>
                    <a:pt x="2111536" y="41324"/>
                  </a:lnTo>
                  <a:lnTo>
                    <a:pt x="2156935" y="52066"/>
                  </a:lnTo>
                  <a:lnTo>
                    <a:pt x="2201865" y="63989"/>
                  </a:lnTo>
                  <a:lnTo>
                    <a:pt x="2246308" y="77077"/>
                  </a:lnTo>
                  <a:lnTo>
                    <a:pt x="2290247" y="91311"/>
                  </a:lnTo>
                  <a:lnTo>
                    <a:pt x="2333666" y="106674"/>
                  </a:lnTo>
                  <a:lnTo>
                    <a:pt x="2376546" y="123149"/>
                  </a:lnTo>
                  <a:lnTo>
                    <a:pt x="2418870" y="140719"/>
                  </a:lnTo>
                  <a:lnTo>
                    <a:pt x="2460621" y="159366"/>
                  </a:lnTo>
                  <a:lnTo>
                    <a:pt x="2501782" y="179072"/>
                  </a:lnTo>
                  <a:lnTo>
                    <a:pt x="2542334" y="199821"/>
                  </a:lnTo>
                  <a:lnTo>
                    <a:pt x="2582261" y="221594"/>
                  </a:lnTo>
                  <a:lnTo>
                    <a:pt x="2621545" y="244376"/>
                  </a:lnTo>
                  <a:lnTo>
                    <a:pt x="2660170" y="268147"/>
                  </a:lnTo>
                  <a:lnTo>
                    <a:pt x="2698116" y="292892"/>
                  </a:lnTo>
                  <a:lnTo>
                    <a:pt x="2735368" y="318591"/>
                  </a:lnTo>
                  <a:lnTo>
                    <a:pt x="2771908" y="345229"/>
                  </a:lnTo>
                  <a:lnTo>
                    <a:pt x="2807718" y="372788"/>
                  </a:lnTo>
                  <a:lnTo>
                    <a:pt x="2842781" y="401250"/>
                  </a:lnTo>
                  <a:lnTo>
                    <a:pt x="2877080" y="430598"/>
                  </a:lnTo>
                  <a:lnTo>
                    <a:pt x="2910597" y="460814"/>
                  </a:lnTo>
                  <a:lnTo>
                    <a:pt x="2943315" y="491882"/>
                  </a:lnTo>
                  <a:lnTo>
                    <a:pt x="2975217" y="523784"/>
                  </a:lnTo>
                  <a:lnTo>
                    <a:pt x="3006285" y="556502"/>
                  </a:lnTo>
                  <a:lnTo>
                    <a:pt x="3036501" y="590019"/>
                  </a:lnTo>
                  <a:lnTo>
                    <a:pt x="3065849" y="624318"/>
                  </a:lnTo>
                  <a:lnTo>
                    <a:pt x="3094311" y="659381"/>
                  </a:lnTo>
                  <a:lnTo>
                    <a:pt x="3121870" y="695191"/>
                  </a:lnTo>
                  <a:lnTo>
                    <a:pt x="3148508" y="731731"/>
                  </a:lnTo>
                  <a:lnTo>
                    <a:pt x="3174207" y="768983"/>
                  </a:lnTo>
                  <a:lnTo>
                    <a:pt x="3198952" y="806929"/>
                  </a:lnTo>
                  <a:lnTo>
                    <a:pt x="3222723" y="845554"/>
                  </a:lnTo>
                  <a:lnTo>
                    <a:pt x="3245505" y="884838"/>
                  </a:lnTo>
                  <a:lnTo>
                    <a:pt x="3267278" y="924765"/>
                  </a:lnTo>
                  <a:lnTo>
                    <a:pt x="3288027" y="965317"/>
                  </a:lnTo>
                  <a:lnTo>
                    <a:pt x="3307733" y="1006478"/>
                  </a:lnTo>
                  <a:lnTo>
                    <a:pt x="3326380" y="1048229"/>
                  </a:lnTo>
                  <a:lnTo>
                    <a:pt x="3343950" y="1090553"/>
                  </a:lnTo>
                  <a:lnTo>
                    <a:pt x="3360425" y="1133433"/>
                  </a:lnTo>
                  <a:lnTo>
                    <a:pt x="3375788" y="1176852"/>
                  </a:lnTo>
                  <a:lnTo>
                    <a:pt x="3390022" y="1220791"/>
                  </a:lnTo>
                  <a:lnTo>
                    <a:pt x="3403110" y="1265234"/>
                  </a:lnTo>
                  <a:lnTo>
                    <a:pt x="3415033" y="1310164"/>
                  </a:lnTo>
                  <a:lnTo>
                    <a:pt x="3425775" y="1355563"/>
                  </a:lnTo>
                  <a:lnTo>
                    <a:pt x="3435319" y="1401413"/>
                  </a:lnTo>
                  <a:lnTo>
                    <a:pt x="3443646" y="1447697"/>
                  </a:lnTo>
                  <a:lnTo>
                    <a:pt x="3450740" y="1494399"/>
                  </a:lnTo>
                  <a:lnTo>
                    <a:pt x="3456583" y="1541499"/>
                  </a:lnTo>
                  <a:lnTo>
                    <a:pt x="3461158" y="1588982"/>
                  </a:lnTo>
                  <a:lnTo>
                    <a:pt x="3464447" y="1636830"/>
                  </a:lnTo>
                  <a:lnTo>
                    <a:pt x="3466434" y="1685025"/>
                  </a:lnTo>
                  <a:lnTo>
                    <a:pt x="3467100" y="1733549"/>
                  </a:lnTo>
                  <a:lnTo>
                    <a:pt x="3466434" y="1782074"/>
                  </a:lnTo>
                  <a:lnTo>
                    <a:pt x="3464447" y="1830269"/>
                  </a:lnTo>
                  <a:lnTo>
                    <a:pt x="3461158" y="1878117"/>
                  </a:lnTo>
                  <a:lnTo>
                    <a:pt x="3456583" y="1925600"/>
                  </a:lnTo>
                  <a:lnTo>
                    <a:pt x="3450740" y="1972700"/>
                  </a:lnTo>
                  <a:lnTo>
                    <a:pt x="3443646" y="2019402"/>
                  </a:lnTo>
                  <a:lnTo>
                    <a:pt x="3435319" y="2065686"/>
                  </a:lnTo>
                  <a:lnTo>
                    <a:pt x="3425775" y="2111536"/>
                  </a:lnTo>
                  <a:lnTo>
                    <a:pt x="3415033" y="2156935"/>
                  </a:lnTo>
                  <a:lnTo>
                    <a:pt x="3403110" y="2201865"/>
                  </a:lnTo>
                  <a:lnTo>
                    <a:pt x="3390022" y="2246308"/>
                  </a:lnTo>
                  <a:lnTo>
                    <a:pt x="3375788" y="2290247"/>
                  </a:lnTo>
                  <a:lnTo>
                    <a:pt x="3360425" y="2333666"/>
                  </a:lnTo>
                  <a:lnTo>
                    <a:pt x="3343950" y="2376546"/>
                  </a:lnTo>
                  <a:lnTo>
                    <a:pt x="3326380" y="2418870"/>
                  </a:lnTo>
                  <a:lnTo>
                    <a:pt x="3307733" y="2460621"/>
                  </a:lnTo>
                  <a:lnTo>
                    <a:pt x="3288027" y="2501782"/>
                  </a:lnTo>
                  <a:lnTo>
                    <a:pt x="3267278" y="2542334"/>
                  </a:lnTo>
                  <a:lnTo>
                    <a:pt x="3245505" y="2582261"/>
                  </a:lnTo>
                  <a:lnTo>
                    <a:pt x="3222723" y="2621545"/>
                  </a:lnTo>
                  <a:lnTo>
                    <a:pt x="3198952" y="2660170"/>
                  </a:lnTo>
                  <a:lnTo>
                    <a:pt x="3174207" y="2698116"/>
                  </a:lnTo>
                  <a:lnTo>
                    <a:pt x="3148508" y="2735368"/>
                  </a:lnTo>
                  <a:lnTo>
                    <a:pt x="3121870" y="2771908"/>
                  </a:lnTo>
                  <a:lnTo>
                    <a:pt x="3094311" y="2807718"/>
                  </a:lnTo>
                  <a:lnTo>
                    <a:pt x="3065849" y="2842781"/>
                  </a:lnTo>
                  <a:lnTo>
                    <a:pt x="3036501" y="2877080"/>
                  </a:lnTo>
                  <a:lnTo>
                    <a:pt x="3006285" y="2910597"/>
                  </a:lnTo>
                  <a:lnTo>
                    <a:pt x="2975217" y="2943315"/>
                  </a:lnTo>
                  <a:lnTo>
                    <a:pt x="2943315" y="2975217"/>
                  </a:lnTo>
                  <a:lnTo>
                    <a:pt x="2910597" y="3006285"/>
                  </a:lnTo>
                  <a:lnTo>
                    <a:pt x="2877080" y="3036501"/>
                  </a:lnTo>
                  <a:lnTo>
                    <a:pt x="2842781" y="3065849"/>
                  </a:lnTo>
                  <a:lnTo>
                    <a:pt x="2807718" y="3094311"/>
                  </a:lnTo>
                  <a:lnTo>
                    <a:pt x="2771908" y="3121870"/>
                  </a:lnTo>
                  <a:lnTo>
                    <a:pt x="2735368" y="3148508"/>
                  </a:lnTo>
                  <a:lnTo>
                    <a:pt x="2698116" y="3174207"/>
                  </a:lnTo>
                  <a:lnTo>
                    <a:pt x="2660170" y="3198952"/>
                  </a:lnTo>
                  <a:lnTo>
                    <a:pt x="2621545" y="3222723"/>
                  </a:lnTo>
                  <a:lnTo>
                    <a:pt x="2582261" y="3245505"/>
                  </a:lnTo>
                  <a:lnTo>
                    <a:pt x="2542334" y="3267278"/>
                  </a:lnTo>
                  <a:lnTo>
                    <a:pt x="2501782" y="3288027"/>
                  </a:lnTo>
                  <a:lnTo>
                    <a:pt x="2460621" y="3307733"/>
                  </a:lnTo>
                  <a:lnTo>
                    <a:pt x="2418870" y="3326380"/>
                  </a:lnTo>
                  <a:lnTo>
                    <a:pt x="2376546" y="3343950"/>
                  </a:lnTo>
                  <a:lnTo>
                    <a:pt x="2333666" y="3360425"/>
                  </a:lnTo>
                  <a:lnTo>
                    <a:pt x="2290247" y="3375788"/>
                  </a:lnTo>
                  <a:lnTo>
                    <a:pt x="2246308" y="3390022"/>
                  </a:lnTo>
                  <a:lnTo>
                    <a:pt x="2201865" y="3403110"/>
                  </a:lnTo>
                  <a:lnTo>
                    <a:pt x="2156935" y="3415033"/>
                  </a:lnTo>
                  <a:lnTo>
                    <a:pt x="2111536" y="3425775"/>
                  </a:lnTo>
                  <a:lnTo>
                    <a:pt x="2065686" y="3435319"/>
                  </a:lnTo>
                  <a:lnTo>
                    <a:pt x="2019402" y="3443646"/>
                  </a:lnTo>
                  <a:lnTo>
                    <a:pt x="1972700" y="3450740"/>
                  </a:lnTo>
                  <a:lnTo>
                    <a:pt x="1925600" y="3456583"/>
                  </a:lnTo>
                  <a:lnTo>
                    <a:pt x="1878117" y="3461158"/>
                  </a:lnTo>
                  <a:lnTo>
                    <a:pt x="1830269" y="3464447"/>
                  </a:lnTo>
                  <a:lnTo>
                    <a:pt x="1782074" y="3466434"/>
                  </a:lnTo>
                  <a:lnTo>
                    <a:pt x="1733550" y="3467100"/>
                  </a:lnTo>
                  <a:lnTo>
                    <a:pt x="1685025" y="3466434"/>
                  </a:lnTo>
                  <a:lnTo>
                    <a:pt x="1636830" y="3464447"/>
                  </a:lnTo>
                  <a:lnTo>
                    <a:pt x="1588982" y="3461158"/>
                  </a:lnTo>
                  <a:lnTo>
                    <a:pt x="1541499" y="3456583"/>
                  </a:lnTo>
                  <a:lnTo>
                    <a:pt x="1494399" y="3450740"/>
                  </a:lnTo>
                  <a:lnTo>
                    <a:pt x="1447697" y="3443646"/>
                  </a:lnTo>
                  <a:lnTo>
                    <a:pt x="1401413" y="3435319"/>
                  </a:lnTo>
                  <a:lnTo>
                    <a:pt x="1355563" y="3425775"/>
                  </a:lnTo>
                  <a:lnTo>
                    <a:pt x="1310164" y="3415033"/>
                  </a:lnTo>
                  <a:lnTo>
                    <a:pt x="1265234" y="3403110"/>
                  </a:lnTo>
                  <a:lnTo>
                    <a:pt x="1220791" y="3390022"/>
                  </a:lnTo>
                  <a:lnTo>
                    <a:pt x="1176852" y="3375788"/>
                  </a:lnTo>
                  <a:lnTo>
                    <a:pt x="1133433" y="3360425"/>
                  </a:lnTo>
                  <a:lnTo>
                    <a:pt x="1090553" y="3343950"/>
                  </a:lnTo>
                  <a:lnTo>
                    <a:pt x="1048229" y="3326380"/>
                  </a:lnTo>
                  <a:lnTo>
                    <a:pt x="1006478" y="3307733"/>
                  </a:lnTo>
                  <a:lnTo>
                    <a:pt x="965317" y="3288027"/>
                  </a:lnTo>
                  <a:lnTo>
                    <a:pt x="924765" y="3267278"/>
                  </a:lnTo>
                  <a:lnTo>
                    <a:pt x="884838" y="3245505"/>
                  </a:lnTo>
                  <a:lnTo>
                    <a:pt x="845554" y="3222723"/>
                  </a:lnTo>
                  <a:lnTo>
                    <a:pt x="806929" y="3198952"/>
                  </a:lnTo>
                  <a:lnTo>
                    <a:pt x="768983" y="3174207"/>
                  </a:lnTo>
                  <a:lnTo>
                    <a:pt x="731731" y="3148508"/>
                  </a:lnTo>
                  <a:lnTo>
                    <a:pt x="695191" y="3121870"/>
                  </a:lnTo>
                  <a:lnTo>
                    <a:pt x="659381" y="3094311"/>
                  </a:lnTo>
                  <a:lnTo>
                    <a:pt x="624318" y="3065849"/>
                  </a:lnTo>
                  <a:lnTo>
                    <a:pt x="590019" y="3036501"/>
                  </a:lnTo>
                  <a:lnTo>
                    <a:pt x="556502" y="3006285"/>
                  </a:lnTo>
                  <a:lnTo>
                    <a:pt x="523784" y="2975217"/>
                  </a:lnTo>
                  <a:lnTo>
                    <a:pt x="491882" y="2943315"/>
                  </a:lnTo>
                  <a:lnTo>
                    <a:pt x="460814" y="2910597"/>
                  </a:lnTo>
                  <a:lnTo>
                    <a:pt x="430598" y="2877080"/>
                  </a:lnTo>
                  <a:lnTo>
                    <a:pt x="401250" y="2842781"/>
                  </a:lnTo>
                  <a:lnTo>
                    <a:pt x="372788" y="2807718"/>
                  </a:lnTo>
                  <a:lnTo>
                    <a:pt x="345229" y="2771908"/>
                  </a:lnTo>
                  <a:lnTo>
                    <a:pt x="318591" y="2735368"/>
                  </a:lnTo>
                  <a:lnTo>
                    <a:pt x="292892" y="2698116"/>
                  </a:lnTo>
                  <a:lnTo>
                    <a:pt x="268147" y="2660170"/>
                  </a:lnTo>
                  <a:lnTo>
                    <a:pt x="244376" y="2621545"/>
                  </a:lnTo>
                  <a:lnTo>
                    <a:pt x="221594" y="2582261"/>
                  </a:lnTo>
                  <a:lnTo>
                    <a:pt x="199821" y="2542334"/>
                  </a:lnTo>
                  <a:lnTo>
                    <a:pt x="179072" y="2501782"/>
                  </a:lnTo>
                  <a:lnTo>
                    <a:pt x="159366" y="2460621"/>
                  </a:lnTo>
                  <a:lnTo>
                    <a:pt x="140719" y="2418870"/>
                  </a:lnTo>
                  <a:lnTo>
                    <a:pt x="123149" y="2376546"/>
                  </a:lnTo>
                  <a:lnTo>
                    <a:pt x="106674" y="2333666"/>
                  </a:lnTo>
                  <a:lnTo>
                    <a:pt x="91311" y="2290247"/>
                  </a:lnTo>
                  <a:lnTo>
                    <a:pt x="77077" y="2246308"/>
                  </a:lnTo>
                  <a:lnTo>
                    <a:pt x="63989" y="2201865"/>
                  </a:lnTo>
                  <a:lnTo>
                    <a:pt x="52066" y="2156935"/>
                  </a:lnTo>
                  <a:lnTo>
                    <a:pt x="41324" y="2111536"/>
                  </a:lnTo>
                  <a:lnTo>
                    <a:pt x="31780" y="2065686"/>
                  </a:lnTo>
                  <a:lnTo>
                    <a:pt x="23453" y="2019402"/>
                  </a:lnTo>
                  <a:lnTo>
                    <a:pt x="16359" y="1972700"/>
                  </a:lnTo>
                  <a:lnTo>
                    <a:pt x="10516" y="1925600"/>
                  </a:lnTo>
                  <a:lnTo>
                    <a:pt x="5941" y="1878117"/>
                  </a:lnTo>
                  <a:lnTo>
                    <a:pt x="2652" y="1830269"/>
                  </a:lnTo>
                  <a:lnTo>
                    <a:pt x="665" y="1782074"/>
                  </a:lnTo>
                  <a:lnTo>
                    <a:pt x="0" y="17335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5691" y="2261615"/>
              <a:ext cx="2533650" cy="28491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38325" y="2395220"/>
            <a:ext cx="14598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001F5F"/>
                </a:solidFill>
                <a:latin typeface="Arial"/>
                <a:cs typeface="Arial"/>
              </a:rPr>
              <a:t>Xây</a:t>
            </a:r>
            <a:r>
              <a:rPr sz="26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7052" y="2738120"/>
            <a:ext cx="2004060" cy="21310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 indent="-1905" algn="ctr">
              <a:lnSpc>
                <a:spcPct val="86200"/>
              </a:lnSpc>
              <a:spcBef>
                <a:spcPts val="535"/>
              </a:spcBef>
            </a:pP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HTTT thực  chất </a:t>
            </a: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là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quá  trình tin học  hóa các hoạt  động của</a:t>
            </a:r>
            <a:r>
              <a:rPr sz="2600" spc="-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1F5F"/>
                </a:solidFill>
                <a:latin typeface="Arial"/>
                <a:cs typeface="Arial"/>
              </a:rPr>
              <a:t>TC,  DN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14671" y="1908048"/>
            <a:ext cx="1981200" cy="1390015"/>
            <a:chOff x="4614671" y="1908048"/>
            <a:chExt cx="1981200" cy="1390015"/>
          </a:xfrm>
        </p:grpSpPr>
        <p:sp>
          <p:nvSpPr>
            <p:cNvPr id="13" name="object 13"/>
            <p:cNvSpPr/>
            <p:nvPr/>
          </p:nvSpPr>
          <p:spPr>
            <a:xfrm>
              <a:off x="4614671" y="1908048"/>
              <a:ext cx="1981200" cy="1389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1915" y="1935480"/>
              <a:ext cx="1891664" cy="1300480"/>
            </a:xfrm>
            <a:custGeom>
              <a:avLst/>
              <a:gdLst/>
              <a:ahLst/>
              <a:cxnLst/>
              <a:rect l="l" t="t" r="r" b="b"/>
              <a:pathLst>
                <a:path w="1891665" h="1300480">
                  <a:moveTo>
                    <a:pt x="945642" y="0"/>
                  </a:moveTo>
                  <a:lnTo>
                    <a:pt x="888040" y="1186"/>
                  </a:lnTo>
                  <a:lnTo>
                    <a:pt x="831350" y="4698"/>
                  </a:lnTo>
                  <a:lnTo>
                    <a:pt x="775672" y="10470"/>
                  </a:lnTo>
                  <a:lnTo>
                    <a:pt x="721103" y="18432"/>
                  </a:lnTo>
                  <a:lnTo>
                    <a:pt x="667744" y="28518"/>
                  </a:lnTo>
                  <a:lnTo>
                    <a:pt x="615692" y="40658"/>
                  </a:lnTo>
                  <a:lnTo>
                    <a:pt x="565048" y="54786"/>
                  </a:lnTo>
                  <a:lnTo>
                    <a:pt x="515909" y="70832"/>
                  </a:lnTo>
                  <a:lnTo>
                    <a:pt x="468375" y="88730"/>
                  </a:lnTo>
                  <a:lnTo>
                    <a:pt x="422546" y="108411"/>
                  </a:lnTo>
                  <a:lnTo>
                    <a:pt x="378518" y="129807"/>
                  </a:lnTo>
                  <a:lnTo>
                    <a:pt x="336393" y="152851"/>
                  </a:lnTo>
                  <a:lnTo>
                    <a:pt x="296268" y="177474"/>
                  </a:lnTo>
                  <a:lnTo>
                    <a:pt x="258242" y="203609"/>
                  </a:lnTo>
                  <a:lnTo>
                    <a:pt x="222416" y="231187"/>
                  </a:lnTo>
                  <a:lnTo>
                    <a:pt x="188886" y="260140"/>
                  </a:lnTo>
                  <a:lnTo>
                    <a:pt x="157754" y="290401"/>
                  </a:lnTo>
                  <a:lnTo>
                    <a:pt x="129116" y="321902"/>
                  </a:lnTo>
                  <a:lnTo>
                    <a:pt x="103073" y="354575"/>
                  </a:lnTo>
                  <a:lnTo>
                    <a:pt x="79723" y="388351"/>
                  </a:lnTo>
                  <a:lnTo>
                    <a:pt x="59166" y="423163"/>
                  </a:lnTo>
                  <a:lnTo>
                    <a:pt x="41500" y="458944"/>
                  </a:lnTo>
                  <a:lnTo>
                    <a:pt x="26823" y="495624"/>
                  </a:lnTo>
                  <a:lnTo>
                    <a:pt x="15236" y="533136"/>
                  </a:lnTo>
                  <a:lnTo>
                    <a:pt x="6837" y="571412"/>
                  </a:lnTo>
                  <a:lnTo>
                    <a:pt x="1725" y="610385"/>
                  </a:lnTo>
                  <a:lnTo>
                    <a:pt x="0" y="649986"/>
                  </a:lnTo>
                  <a:lnTo>
                    <a:pt x="1725" y="689586"/>
                  </a:lnTo>
                  <a:lnTo>
                    <a:pt x="6837" y="728559"/>
                  </a:lnTo>
                  <a:lnTo>
                    <a:pt x="15236" y="766835"/>
                  </a:lnTo>
                  <a:lnTo>
                    <a:pt x="26823" y="804347"/>
                  </a:lnTo>
                  <a:lnTo>
                    <a:pt x="41500" y="841027"/>
                  </a:lnTo>
                  <a:lnTo>
                    <a:pt x="59166" y="876808"/>
                  </a:lnTo>
                  <a:lnTo>
                    <a:pt x="79723" y="911620"/>
                  </a:lnTo>
                  <a:lnTo>
                    <a:pt x="103073" y="945396"/>
                  </a:lnTo>
                  <a:lnTo>
                    <a:pt x="129116" y="978069"/>
                  </a:lnTo>
                  <a:lnTo>
                    <a:pt x="157754" y="1009570"/>
                  </a:lnTo>
                  <a:lnTo>
                    <a:pt x="188886" y="1039831"/>
                  </a:lnTo>
                  <a:lnTo>
                    <a:pt x="222416" y="1068784"/>
                  </a:lnTo>
                  <a:lnTo>
                    <a:pt x="258242" y="1096362"/>
                  </a:lnTo>
                  <a:lnTo>
                    <a:pt x="296268" y="1122497"/>
                  </a:lnTo>
                  <a:lnTo>
                    <a:pt x="336393" y="1147120"/>
                  </a:lnTo>
                  <a:lnTo>
                    <a:pt x="378518" y="1170164"/>
                  </a:lnTo>
                  <a:lnTo>
                    <a:pt x="422546" y="1191560"/>
                  </a:lnTo>
                  <a:lnTo>
                    <a:pt x="468375" y="1211241"/>
                  </a:lnTo>
                  <a:lnTo>
                    <a:pt x="515909" y="1229139"/>
                  </a:lnTo>
                  <a:lnTo>
                    <a:pt x="565048" y="1245185"/>
                  </a:lnTo>
                  <a:lnTo>
                    <a:pt x="615692" y="1259313"/>
                  </a:lnTo>
                  <a:lnTo>
                    <a:pt x="667744" y="1271453"/>
                  </a:lnTo>
                  <a:lnTo>
                    <a:pt x="721103" y="1281539"/>
                  </a:lnTo>
                  <a:lnTo>
                    <a:pt x="775672" y="1289501"/>
                  </a:lnTo>
                  <a:lnTo>
                    <a:pt x="831350" y="1295273"/>
                  </a:lnTo>
                  <a:lnTo>
                    <a:pt x="888040" y="1298785"/>
                  </a:lnTo>
                  <a:lnTo>
                    <a:pt x="945642" y="1299972"/>
                  </a:lnTo>
                  <a:lnTo>
                    <a:pt x="1003243" y="1298785"/>
                  </a:lnTo>
                  <a:lnTo>
                    <a:pt x="1059933" y="1295273"/>
                  </a:lnTo>
                  <a:lnTo>
                    <a:pt x="1115611" y="1289501"/>
                  </a:lnTo>
                  <a:lnTo>
                    <a:pt x="1170180" y="1281539"/>
                  </a:lnTo>
                  <a:lnTo>
                    <a:pt x="1223539" y="1271453"/>
                  </a:lnTo>
                  <a:lnTo>
                    <a:pt x="1275591" y="1259313"/>
                  </a:lnTo>
                  <a:lnTo>
                    <a:pt x="1326235" y="1245185"/>
                  </a:lnTo>
                  <a:lnTo>
                    <a:pt x="1375374" y="1229139"/>
                  </a:lnTo>
                  <a:lnTo>
                    <a:pt x="1422907" y="1211241"/>
                  </a:lnTo>
                  <a:lnTo>
                    <a:pt x="1468737" y="1191560"/>
                  </a:lnTo>
                  <a:lnTo>
                    <a:pt x="1512765" y="1170164"/>
                  </a:lnTo>
                  <a:lnTo>
                    <a:pt x="1554890" y="1147120"/>
                  </a:lnTo>
                  <a:lnTo>
                    <a:pt x="1595015" y="1122497"/>
                  </a:lnTo>
                  <a:lnTo>
                    <a:pt x="1633041" y="1096362"/>
                  </a:lnTo>
                  <a:lnTo>
                    <a:pt x="1668867" y="1068784"/>
                  </a:lnTo>
                  <a:lnTo>
                    <a:pt x="1702397" y="1039831"/>
                  </a:lnTo>
                  <a:lnTo>
                    <a:pt x="1733529" y="1009570"/>
                  </a:lnTo>
                  <a:lnTo>
                    <a:pt x="1762167" y="978069"/>
                  </a:lnTo>
                  <a:lnTo>
                    <a:pt x="1788210" y="945396"/>
                  </a:lnTo>
                  <a:lnTo>
                    <a:pt x="1811560" y="911620"/>
                  </a:lnTo>
                  <a:lnTo>
                    <a:pt x="1832117" y="876808"/>
                  </a:lnTo>
                  <a:lnTo>
                    <a:pt x="1849783" y="841027"/>
                  </a:lnTo>
                  <a:lnTo>
                    <a:pt x="1864460" y="804347"/>
                  </a:lnTo>
                  <a:lnTo>
                    <a:pt x="1876047" y="766835"/>
                  </a:lnTo>
                  <a:lnTo>
                    <a:pt x="1884446" y="728559"/>
                  </a:lnTo>
                  <a:lnTo>
                    <a:pt x="1889558" y="689586"/>
                  </a:lnTo>
                  <a:lnTo>
                    <a:pt x="1891284" y="649986"/>
                  </a:lnTo>
                  <a:lnTo>
                    <a:pt x="1889558" y="610385"/>
                  </a:lnTo>
                  <a:lnTo>
                    <a:pt x="1884446" y="571412"/>
                  </a:lnTo>
                  <a:lnTo>
                    <a:pt x="1876047" y="533136"/>
                  </a:lnTo>
                  <a:lnTo>
                    <a:pt x="1864460" y="495624"/>
                  </a:lnTo>
                  <a:lnTo>
                    <a:pt x="1849783" y="458944"/>
                  </a:lnTo>
                  <a:lnTo>
                    <a:pt x="1832117" y="423163"/>
                  </a:lnTo>
                  <a:lnTo>
                    <a:pt x="1811560" y="388351"/>
                  </a:lnTo>
                  <a:lnTo>
                    <a:pt x="1788210" y="354575"/>
                  </a:lnTo>
                  <a:lnTo>
                    <a:pt x="1762167" y="321902"/>
                  </a:lnTo>
                  <a:lnTo>
                    <a:pt x="1733529" y="290401"/>
                  </a:lnTo>
                  <a:lnTo>
                    <a:pt x="1702397" y="260140"/>
                  </a:lnTo>
                  <a:lnTo>
                    <a:pt x="1668867" y="231187"/>
                  </a:lnTo>
                  <a:lnTo>
                    <a:pt x="1633041" y="203609"/>
                  </a:lnTo>
                  <a:lnTo>
                    <a:pt x="1595015" y="177474"/>
                  </a:lnTo>
                  <a:lnTo>
                    <a:pt x="1554890" y="152851"/>
                  </a:lnTo>
                  <a:lnTo>
                    <a:pt x="1512765" y="129807"/>
                  </a:lnTo>
                  <a:lnTo>
                    <a:pt x="1468737" y="108411"/>
                  </a:lnTo>
                  <a:lnTo>
                    <a:pt x="1422908" y="88730"/>
                  </a:lnTo>
                  <a:lnTo>
                    <a:pt x="1375374" y="70832"/>
                  </a:lnTo>
                  <a:lnTo>
                    <a:pt x="1326235" y="54786"/>
                  </a:lnTo>
                  <a:lnTo>
                    <a:pt x="1275591" y="40658"/>
                  </a:lnTo>
                  <a:lnTo>
                    <a:pt x="1223539" y="28518"/>
                  </a:lnTo>
                  <a:lnTo>
                    <a:pt x="1170180" y="18432"/>
                  </a:lnTo>
                  <a:lnTo>
                    <a:pt x="1115611" y="10470"/>
                  </a:lnTo>
                  <a:lnTo>
                    <a:pt x="1059933" y="4698"/>
                  </a:lnTo>
                  <a:lnTo>
                    <a:pt x="1003243" y="1186"/>
                  </a:lnTo>
                  <a:lnTo>
                    <a:pt x="945642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1915" y="1935480"/>
              <a:ext cx="1891664" cy="1300480"/>
            </a:xfrm>
            <a:custGeom>
              <a:avLst/>
              <a:gdLst/>
              <a:ahLst/>
              <a:cxnLst/>
              <a:rect l="l" t="t" r="r" b="b"/>
              <a:pathLst>
                <a:path w="1891665" h="1300480">
                  <a:moveTo>
                    <a:pt x="0" y="649986"/>
                  </a:moveTo>
                  <a:lnTo>
                    <a:pt x="1725" y="610385"/>
                  </a:lnTo>
                  <a:lnTo>
                    <a:pt x="6837" y="571412"/>
                  </a:lnTo>
                  <a:lnTo>
                    <a:pt x="15236" y="533136"/>
                  </a:lnTo>
                  <a:lnTo>
                    <a:pt x="26823" y="495624"/>
                  </a:lnTo>
                  <a:lnTo>
                    <a:pt x="41500" y="458944"/>
                  </a:lnTo>
                  <a:lnTo>
                    <a:pt x="59166" y="423163"/>
                  </a:lnTo>
                  <a:lnTo>
                    <a:pt x="79723" y="388351"/>
                  </a:lnTo>
                  <a:lnTo>
                    <a:pt x="103073" y="354575"/>
                  </a:lnTo>
                  <a:lnTo>
                    <a:pt x="129116" y="321902"/>
                  </a:lnTo>
                  <a:lnTo>
                    <a:pt x="157754" y="290401"/>
                  </a:lnTo>
                  <a:lnTo>
                    <a:pt x="188886" y="260140"/>
                  </a:lnTo>
                  <a:lnTo>
                    <a:pt x="222416" y="231187"/>
                  </a:lnTo>
                  <a:lnTo>
                    <a:pt x="258242" y="203609"/>
                  </a:lnTo>
                  <a:lnTo>
                    <a:pt x="296268" y="177474"/>
                  </a:lnTo>
                  <a:lnTo>
                    <a:pt x="336393" y="152851"/>
                  </a:lnTo>
                  <a:lnTo>
                    <a:pt x="378518" y="129807"/>
                  </a:lnTo>
                  <a:lnTo>
                    <a:pt x="422546" y="108411"/>
                  </a:lnTo>
                  <a:lnTo>
                    <a:pt x="468375" y="88730"/>
                  </a:lnTo>
                  <a:lnTo>
                    <a:pt x="515909" y="70832"/>
                  </a:lnTo>
                  <a:lnTo>
                    <a:pt x="565048" y="54786"/>
                  </a:lnTo>
                  <a:lnTo>
                    <a:pt x="615692" y="40658"/>
                  </a:lnTo>
                  <a:lnTo>
                    <a:pt x="667744" y="28518"/>
                  </a:lnTo>
                  <a:lnTo>
                    <a:pt x="721103" y="18432"/>
                  </a:lnTo>
                  <a:lnTo>
                    <a:pt x="775672" y="10470"/>
                  </a:lnTo>
                  <a:lnTo>
                    <a:pt x="831350" y="4698"/>
                  </a:lnTo>
                  <a:lnTo>
                    <a:pt x="888040" y="1186"/>
                  </a:lnTo>
                  <a:lnTo>
                    <a:pt x="945642" y="0"/>
                  </a:lnTo>
                  <a:lnTo>
                    <a:pt x="1003243" y="1186"/>
                  </a:lnTo>
                  <a:lnTo>
                    <a:pt x="1059933" y="4698"/>
                  </a:lnTo>
                  <a:lnTo>
                    <a:pt x="1115611" y="10470"/>
                  </a:lnTo>
                  <a:lnTo>
                    <a:pt x="1170180" y="18432"/>
                  </a:lnTo>
                  <a:lnTo>
                    <a:pt x="1223539" y="28518"/>
                  </a:lnTo>
                  <a:lnTo>
                    <a:pt x="1275591" y="40658"/>
                  </a:lnTo>
                  <a:lnTo>
                    <a:pt x="1326235" y="54786"/>
                  </a:lnTo>
                  <a:lnTo>
                    <a:pt x="1375374" y="70832"/>
                  </a:lnTo>
                  <a:lnTo>
                    <a:pt x="1422908" y="88730"/>
                  </a:lnTo>
                  <a:lnTo>
                    <a:pt x="1468737" y="108411"/>
                  </a:lnTo>
                  <a:lnTo>
                    <a:pt x="1512765" y="129807"/>
                  </a:lnTo>
                  <a:lnTo>
                    <a:pt x="1554890" y="152851"/>
                  </a:lnTo>
                  <a:lnTo>
                    <a:pt x="1595015" y="177474"/>
                  </a:lnTo>
                  <a:lnTo>
                    <a:pt x="1633041" y="203609"/>
                  </a:lnTo>
                  <a:lnTo>
                    <a:pt x="1668867" y="231187"/>
                  </a:lnTo>
                  <a:lnTo>
                    <a:pt x="1702397" y="260140"/>
                  </a:lnTo>
                  <a:lnTo>
                    <a:pt x="1733529" y="290401"/>
                  </a:lnTo>
                  <a:lnTo>
                    <a:pt x="1762167" y="321902"/>
                  </a:lnTo>
                  <a:lnTo>
                    <a:pt x="1788210" y="354575"/>
                  </a:lnTo>
                  <a:lnTo>
                    <a:pt x="1811560" y="388351"/>
                  </a:lnTo>
                  <a:lnTo>
                    <a:pt x="1832117" y="423163"/>
                  </a:lnTo>
                  <a:lnTo>
                    <a:pt x="1849783" y="458944"/>
                  </a:lnTo>
                  <a:lnTo>
                    <a:pt x="1864460" y="495624"/>
                  </a:lnTo>
                  <a:lnTo>
                    <a:pt x="1876047" y="533136"/>
                  </a:lnTo>
                  <a:lnTo>
                    <a:pt x="1884446" y="571412"/>
                  </a:lnTo>
                  <a:lnTo>
                    <a:pt x="1889558" y="610385"/>
                  </a:lnTo>
                  <a:lnTo>
                    <a:pt x="1891284" y="649986"/>
                  </a:lnTo>
                  <a:lnTo>
                    <a:pt x="1889558" y="689586"/>
                  </a:lnTo>
                  <a:lnTo>
                    <a:pt x="1884446" y="728559"/>
                  </a:lnTo>
                  <a:lnTo>
                    <a:pt x="1876047" y="766835"/>
                  </a:lnTo>
                  <a:lnTo>
                    <a:pt x="1864460" y="804347"/>
                  </a:lnTo>
                  <a:lnTo>
                    <a:pt x="1849783" y="841027"/>
                  </a:lnTo>
                  <a:lnTo>
                    <a:pt x="1832117" y="876808"/>
                  </a:lnTo>
                  <a:lnTo>
                    <a:pt x="1811560" y="911620"/>
                  </a:lnTo>
                  <a:lnTo>
                    <a:pt x="1788210" y="945396"/>
                  </a:lnTo>
                  <a:lnTo>
                    <a:pt x="1762167" y="978069"/>
                  </a:lnTo>
                  <a:lnTo>
                    <a:pt x="1733529" y="1009570"/>
                  </a:lnTo>
                  <a:lnTo>
                    <a:pt x="1702397" y="1039831"/>
                  </a:lnTo>
                  <a:lnTo>
                    <a:pt x="1668867" y="1068784"/>
                  </a:lnTo>
                  <a:lnTo>
                    <a:pt x="1633041" y="1096362"/>
                  </a:lnTo>
                  <a:lnTo>
                    <a:pt x="1595015" y="1122497"/>
                  </a:lnTo>
                  <a:lnTo>
                    <a:pt x="1554890" y="1147120"/>
                  </a:lnTo>
                  <a:lnTo>
                    <a:pt x="1512765" y="1170164"/>
                  </a:lnTo>
                  <a:lnTo>
                    <a:pt x="1468737" y="1191560"/>
                  </a:lnTo>
                  <a:lnTo>
                    <a:pt x="1422907" y="1211241"/>
                  </a:lnTo>
                  <a:lnTo>
                    <a:pt x="1375374" y="1229139"/>
                  </a:lnTo>
                  <a:lnTo>
                    <a:pt x="1326235" y="1245185"/>
                  </a:lnTo>
                  <a:lnTo>
                    <a:pt x="1275591" y="1259313"/>
                  </a:lnTo>
                  <a:lnTo>
                    <a:pt x="1223539" y="1271453"/>
                  </a:lnTo>
                  <a:lnTo>
                    <a:pt x="1170180" y="1281539"/>
                  </a:lnTo>
                  <a:lnTo>
                    <a:pt x="1115611" y="1289501"/>
                  </a:lnTo>
                  <a:lnTo>
                    <a:pt x="1059933" y="1295273"/>
                  </a:lnTo>
                  <a:lnTo>
                    <a:pt x="1003243" y="1298785"/>
                  </a:lnTo>
                  <a:lnTo>
                    <a:pt x="945642" y="1299972"/>
                  </a:lnTo>
                  <a:lnTo>
                    <a:pt x="888040" y="1298785"/>
                  </a:lnTo>
                  <a:lnTo>
                    <a:pt x="831350" y="1295273"/>
                  </a:lnTo>
                  <a:lnTo>
                    <a:pt x="775672" y="1289501"/>
                  </a:lnTo>
                  <a:lnTo>
                    <a:pt x="721103" y="1281539"/>
                  </a:lnTo>
                  <a:lnTo>
                    <a:pt x="667744" y="1271453"/>
                  </a:lnTo>
                  <a:lnTo>
                    <a:pt x="615692" y="1259313"/>
                  </a:lnTo>
                  <a:lnTo>
                    <a:pt x="565048" y="1245185"/>
                  </a:lnTo>
                  <a:lnTo>
                    <a:pt x="515909" y="1229139"/>
                  </a:lnTo>
                  <a:lnTo>
                    <a:pt x="468375" y="1211241"/>
                  </a:lnTo>
                  <a:lnTo>
                    <a:pt x="422546" y="1191560"/>
                  </a:lnTo>
                  <a:lnTo>
                    <a:pt x="378518" y="1170164"/>
                  </a:lnTo>
                  <a:lnTo>
                    <a:pt x="336393" y="1147120"/>
                  </a:lnTo>
                  <a:lnTo>
                    <a:pt x="296268" y="1122497"/>
                  </a:lnTo>
                  <a:lnTo>
                    <a:pt x="258242" y="1096362"/>
                  </a:lnTo>
                  <a:lnTo>
                    <a:pt x="222416" y="1068784"/>
                  </a:lnTo>
                  <a:lnTo>
                    <a:pt x="188886" y="1039831"/>
                  </a:lnTo>
                  <a:lnTo>
                    <a:pt x="157754" y="1009570"/>
                  </a:lnTo>
                  <a:lnTo>
                    <a:pt x="129116" y="978069"/>
                  </a:lnTo>
                  <a:lnTo>
                    <a:pt x="103073" y="945396"/>
                  </a:lnTo>
                  <a:lnTo>
                    <a:pt x="79723" y="911620"/>
                  </a:lnTo>
                  <a:lnTo>
                    <a:pt x="59166" y="876808"/>
                  </a:lnTo>
                  <a:lnTo>
                    <a:pt x="41500" y="841027"/>
                  </a:lnTo>
                  <a:lnTo>
                    <a:pt x="26823" y="804347"/>
                  </a:lnTo>
                  <a:lnTo>
                    <a:pt x="15236" y="766835"/>
                  </a:lnTo>
                  <a:lnTo>
                    <a:pt x="6837" y="728559"/>
                  </a:lnTo>
                  <a:lnTo>
                    <a:pt x="1725" y="689586"/>
                  </a:lnTo>
                  <a:lnTo>
                    <a:pt x="0" y="64998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25339" y="2067305"/>
            <a:ext cx="1245870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116839">
              <a:lnSpc>
                <a:spcPts val="2480"/>
              </a:lnSpc>
              <a:spcBef>
                <a:spcPts val="515"/>
              </a:spcBef>
            </a:pPr>
            <a:r>
              <a:rPr sz="2400" spc="-35" dirty="0">
                <a:latin typeface="Arial"/>
                <a:cs typeface="Arial"/>
              </a:rPr>
              <a:t>Tin </a:t>
            </a:r>
            <a:r>
              <a:rPr sz="2400" spc="-5" dirty="0">
                <a:latin typeface="Arial"/>
                <a:cs typeface="Arial"/>
              </a:rPr>
              <a:t>học  hóa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từng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8134" y="2697937"/>
            <a:ext cx="702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phần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0391" y="3985259"/>
            <a:ext cx="2044064" cy="1390015"/>
            <a:chOff x="4660391" y="3985259"/>
            <a:chExt cx="2044064" cy="1390015"/>
          </a:xfrm>
        </p:grpSpPr>
        <p:sp>
          <p:nvSpPr>
            <p:cNvPr id="19" name="object 19"/>
            <p:cNvSpPr/>
            <p:nvPr/>
          </p:nvSpPr>
          <p:spPr>
            <a:xfrm>
              <a:off x="4660391" y="3985259"/>
              <a:ext cx="2043684" cy="13898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7635" y="4012691"/>
              <a:ext cx="1953895" cy="1300480"/>
            </a:xfrm>
            <a:custGeom>
              <a:avLst/>
              <a:gdLst/>
              <a:ahLst/>
              <a:cxnLst/>
              <a:rect l="l" t="t" r="r" b="b"/>
              <a:pathLst>
                <a:path w="1953895" h="1300479">
                  <a:moveTo>
                    <a:pt x="976884" y="0"/>
                  </a:moveTo>
                  <a:lnTo>
                    <a:pt x="919486" y="1103"/>
                  </a:lnTo>
                  <a:lnTo>
                    <a:pt x="862962" y="4372"/>
                  </a:lnTo>
                  <a:lnTo>
                    <a:pt x="807403" y="9746"/>
                  </a:lnTo>
                  <a:lnTo>
                    <a:pt x="752900" y="17163"/>
                  </a:lnTo>
                  <a:lnTo>
                    <a:pt x="699545" y="26564"/>
                  </a:lnTo>
                  <a:lnTo>
                    <a:pt x="647430" y="37887"/>
                  </a:lnTo>
                  <a:lnTo>
                    <a:pt x="596646" y="51071"/>
                  </a:lnTo>
                  <a:lnTo>
                    <a:pt x="547284" y="66056"/>
                  </a:lnTo>
                  <a:lnTo>
                    <a:pt x="499438" y="82780"/>
                  </a:lnTo>
                  <a:lnTo>
                    <a:pt x="453197" y="101182"/>
                  </a:lnTo>
                  <a:lnTo>
                    <a:pt x="408655" y="121202"/>
                  </a:lnTo>
                  <a:lnTo>
                    <a:pt x="365902" y="142778"/>
                  </a:lnTo>
                  <a:lnTo>
                    <a:pt x="325030" y="165850"/>
                  </a:lnTo>
                  <a:lnTo>
                    <a:pt x="286130" y="190357"/>
                  </a:lnTo>
                  <a:lnTo>
                    <a:pt x="249296" y="216237"/>
                  </a:lnTo>
                  <a:lnTo>
                    <a:pt x="214617" y="243431"/>
                  </a:lnTo>
                  <a:lnTo>
                    <a:pt x="182186" y="271876"/>
                  </a:lnTo>
                  <a:lnTo>
                    <a:pt x="152094" y="301513"/>
                  </a:lnTo>
                  <a:lnTo>
                    <a:pt x="124433" y="332280"/>
                  </a:lnTo>
                  <a:lnTo>
                    <a:pt x="99295" y="364116"/>
                  </a:lnTo>
                  <a:lnTo>
                    <a:pt x="76771" y="396960"/>
                  </a:lnTo>
                  <a:lnTo>
                    <a:pt x="56953" y="430752"/>
                  </a:lnTo>
                  <a:lnTo>
                    <a:pt x="39932" y="465430"/>
                  </a:lnTo>
                  <a:lnTo>
                    <a:pt x="25801" y="500933"/>
                  </a:lnTo>
                  <a:lnTo>
                    <a:pt x="6572" y="574174"/>
                  </a:lnTo>
                  <a:lnTo>
                    <a:pt x="0" y="649985"/>
                  </a:lnTo>
                  <a:lnTo>
                    <a:pt x="1658" y="688182"/>
                  </a:lnTo>
                  <a:lnTo>
                    <a:pt x="14650" y="762769"/>
                  </a:lnTo>
                  <a:lnTo>
                    <a:pt x="39932" y="834541"/>
                  </a:lnTo>
                  <a:lnTo>
                    <a:pt x="56953" y="869219"/>
                  </a:lnTo>
                  <a:lnTo>
                    <a:pt x="76771" y="903011"/>
                  </a:lnTo>
                  <a:lnTo>
                    <a:pt x="99295" y="935855"/>
                  </a:lnTo>
                  <a:lnTo>
                    <a:pt x="124433" y="967691"/>
                  </a:lnTo>
                  <a:lnTo>
                    <a:pt x="152094" y="998458"/>
                  </a:lnTo>
                  <a:lnTo>
                    <a:pt x="182186" y="1028095"/>
                  </a:lnTo>
                  <a:lnTo>
                    <a:pt x="214617" y="1056540"/>
                  </a:lnTo>
                  <a:lnTo>
                    <a:pt x="249296" y="1083734"/>
                  </a:lnTo>
                  <a:lnTo>
                    <a:pt x="286130" y="1109614"/>
                  </a:lnTo>
                  <a:lnTo>
                    <a:pt x="325030" y="1134121"/>
                  </a:lnTo>
                  <a:lnTo>
                    <a:pt x="365902" y="1157193"/>
                  </a:lnTo>
                  <a:lnTo>
                    <a:pt x="408655" y="1178769"/>
                  </a:lnTo>
                  <a:lnTo>
                    <a:pt x="453197" y="1198789"/>
                  </a:lnTo>
                  <a:lnTo>
                    <a:pt x="499438" y="1217191"/>
                  </a:lnTo>
                  <a:lnTo>
                    <a:pt x="547284" y="1233915"/>
                  </a:lnTo>
                  <a:lnTo>
                    <a:pt x="596646" y="1248900"/>
                  </a:lnTo>
                  <a:lnTo>
                    <a:pt x="647430" y="1262084"/>
                  </a:lnTo>
                  <a:lnTo>
                    <a:pt x="699545" y="1273407"/>
                  </a:lnTo>
                  <a:lnTo>
                    <a:pt x="752900" y="1282808"/>
                  </a:lnTo>
                  <a:lnTo>
                    <a:pt x="807403" y="1290225"/>
                  </a:lnTo>
                  <a:lnTo>
                    <a:pt x="862962" y="1295599"/>
                  </a:lnTo>
                  <a:lnTo>
                    <a:pt x="919486" y="1298868"/>
                  </a:lnTo>
                  <a:lnTo>
                    <a:pt x="976884" y="1299971"/>
                  </a:lnTo>
                  <a:lnTo>
                    <a:pt x="1034281" y="1298868"/>
                  </a:lnTo>
                  <a:lnTo>
                    <a:pt x="1090805" y="1295599"/>
                  </a:lnTo>
                  <a:lnTo>
                    <a:pt x="1146364" y="1290225"/>
                  </a:lnTo>
                  <a:lnTo>
                    <a:pt x="1200867" y="1282808"/>
                  </a:lnTo>
                  <a:lnTo>
                    <a:pt x="1254222" y="1273407"/>
                  </a:lnTo>
                  <a:lnTo>
                    <a:pt x="1306337" y="1262084"/>
                  </a:lnTo>
                  <a:lnTo>
                    <a:pt x="1357121" y="1248900"/>
                  </a:lnTo>
                  <a:lnTo>
                    <a:pt x="1406483" y="1233915"/>
                  </a:lnTo>
                  <a:lnTo>
                    <a:pt x="1454329" y="1217191"/>
                  </a:lnTo>
                  <a:lnTo>
                    <a:pt x="1500570" y="1198789"/>
                  </a:lnTo>
                  <a:lnTo>
                    <a:pt x="1545112" y="1178769"/>
                  </a:lnTo>
                  <a:lnTo>
                    <a:pt x="1587865" y="1157193"/>
                  </a:lnTo>
                  <a:lnTo>
                    <a:pt x="1628737" y="1134121"/>
                  </a:lnTo>
                  <a:lnTo>
                    <a:pt x="1667636" y="1109614"/>
                  </a:lnTo>
                  <a:lnTo>
                    <a:pt x="1704471" y="1083734"/>
                  </a:lnTo>
                  <a:lnTo>
                    <a:pt x="1739150" y="1056540"/>
                  </a:lnTo>
                  <a:lnTo>
                    <a:pt x="1771581" y="1028095"/>
                  </a:lnTo>
                  <a:lnTo>
                    <a:pt x="1801673" y="998458"/>
                  </a:lnTo>
                  <a:lnTo>
                    <a:pt x="1829334" y="967691"/>
                  </a:lnTo>
                  <a:lnTo>
                    <a:pt x="1854472" y="935855"/>
                  </a:lnTo>
                  <a:lnTo>
                    <a:pt x="1876996" y="903011"/>
                  </a:lnTo>
                  <a:lnTo>
                    <a:pt x="1896814" y="869219"/>
                  </a:lnTo>
                  <a:lnTo>
                    <a:pt x="1913835" y="834541"/>
                  </a:lnTo>
                  <a:lnTo>
                    <a:pt x="1927966" y="799038"/>
                  </a:lnTo>
                  <a:lnTo>
                    <a:pt x="1947195" y="725797"/>
                  </a:lnTo>
                  <a:lnTo>
                    <a:pt x="1953767" y="649985"/>
                  </a:lnTo>
                  <a:lnTo>
                    <a:pt x="1952109" y="611789"/>
                  </a:lnTo>
                  <a:lnTo>
                    <a:pt x="1939117" y="537202"/>
                  </a:lnTo>
                  <a:lnTo>
                    <a:pt x="1913835" y="465430"/>
                  </a:lnTo>
                  <a:lnTo>
                    <a:pt x="1896814" y="430752"/>
                  </a:lnTo>
                  <a:lnTo>
                    <a:pt x="1876996" y="396960"/>
                  </a:lnTo>
                  <a:lnTo>
                    <a:pt x="1854472" y="364116"/>
                  </a:lnTo>
                  <a:lnTo>
                    <a:pt x="1829334" y="332280"/>
                  </a:lnTo>
                  <a:lnTo>
                    <a:pt x="1801673" y="301513"/>
                  </a:lnTo>
                  <a:lnTo>
                    <a:pt x="1771581" y="271876"/>
                  </a:lnTo>
                  <a:lnTo>
                    <a:pt x="1739150" y="243431"/>
                  </a:lnTo>
                  <a:lnTo>
                    <a:pt x="1704471" y="216237"/>
                  </a:lnTo>
                  <a:lnTo>
                    <a:pt x="1667636" y="190357"/>
                  </a:lnTo>
                  <a:lnTo>
                    <a:pt x="1628737" y="165850"/>
                  </a:lnTo>
                  <a:lnTo>
                    <a:pt x="1587865" y="142778"/>
                  </a:lnTo>
                  <a:lnTo>
                    <a:pt x="1545112" y="121202"/>
                  </a:lnTo>
                  <a:lnTo>
                    <a:pt x="1500570" y="101182"/>
                  </a:lnTo>
                  <a:lnTo>
                    <a:pt x="1454329" y="82780"/>
                  </a:lnTo>
                  <a:lnTo>
                    <a:pt x="1406483" y="66056"/>
                  </a:lnTo>
                  <a:lnTo>
                    <a:pt x="1357121" y="51071"/>
                  </a:lnTo>
                  <a:lnTo>
                    <a:pt x="1306337" y="37887"/>
                  </a:lnTo>
                  <a:lnTo>
                    <a:pt x="1254222" y="26564"/>
                  </a:lnTo>
                  <a:lnTo>
                    <a:pt x="1200867" y="17163"/>
                  </a:lnTo>
                  <a:lnTo>
                    <a:pt x="1146364" y="9746"/>
                  </a:lnTo>
                  <a:lnTo>
                    <a:pt x="1090805" y="4372"/>
                  </a:lnTo>
                  <a:lnTo>
                    <a:pt x="1034281" y="1103"/>
                  </a:lnTo>
                  <a:lnTo>
                    <a:pt x="976884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7635" y="4012691"/>
              <a:ext cx="1953895" cy="1300480"/>
            </a:xfrm>
            <a:custGeom>
              <a:avLst/>
              <a:gdLst/>
              <a:ahLst/>
              <a:cxnLst/>
              <a:rect l="l" t="t" r="r" b="b"/>
              <a:pathLst>
                <a:path w="1953895" h="1300479">
                  <a:moveTo>
                    <a:pt x="0" y="649985"/>
                  </a:moveTo>
                  <a:lnTo>
                    <a:pt x="1658" y="611789"/>
                  </a:lnTo>
                  <a:lnTo>
                    <a:pt x="14650" y="537202"/>
                  </a:lnTo>
                  <a:lnTo>
                    <a:pt x="39932" y="465430"/>
                  </a:lnTo>
                  <a:lnTo>
                    <a:pt x="56953" y="430752"/>
                  </a:lnTo>
                  <a:lnTo>
                    <a:pt x="76771" y="396960"/>
                  </a:lnTo>
                  <a:lnTo>
                    <a:pt x="99295" y="364116"/>
                  </a:lnTo>
                  <a:lnTo>
                    <a:pt x="124433" y="332280"/>
                  </a:lnTo>
                  <a:lnTo>
                    <a:pt x="152094" y="301513"/>
                  </a:lnTo>
                  <a:lnTo>
                    <a:pt x="182186" y="271876"/>
                  </a:lnTo>
                  <a:lnTo>
                    <a:pt x="214617" y="243431"/>
                  </a:lnTo>
                  <a:lnTo>
                    <a:pt x="249296" y="216237"/>
                  </a:lnTo>
                  <a:lnTo>
                    <a:pt x="286130" y="190357"/>
                  </a:lnTo>
                  <a:lnTo>
                    <a:pt x="325030" y="165850"/>
                  </a:lnTo>
                  <a:lnTo>
                    <a:pt x="365902" y="142778"/>
                  </a:lnTo>
                  <a:lnTo>
                    <a:pt x="408655" y="121202"/>
                  </a:lnTo>
                  <a:lnTo>
                    <a:pt x="453197" y="101182"/>
                  </a:lnTo>
                  <a:lnTo>
                    <a:pt x="499438" y="82780"/>
                  </a:lnTo>
                  <a:lnTo>
                    <a:pt x="547284" y="66056"/>
                  </a:lnTo>
                  <a:lnTo>
                    <a:pt x="596646" y="51071"/>
                  </a:lnTo>
                  <a:lnTo>
                    <a:pt x="647430" y="37887"/>
                  </a:lnTo>
                  <a:lnTo>
                    <a:pt x="699545" y="26564"/>
                  </a:lnTo>
                  <a:lnTo>
                    <a:pt x="752900" y="17163"/>
                  </a:lnTo>
                  <a:lnTo>
                    <a:pt x="807403" y="9746"/>
                  </a:lnTo>
                  <a:lnTo>
                    <a:pt x="862962" y="4372"/>
                  </a:lnTo>
                  <a:lnTo>
                    <a:pt x="919486" y="1103"/>
                  </a:lnTo>
                  <a:lnTo>
                    <a:pt x="976884" y="0"/>
                  </a:lnTo>
                  <a:lnTo>
                    <a:pt x="1034281" y="1103"/>
                  </a:lnTo>
                  <a:lnTo>
                    <a:pt x="1090805" y="4372"/>
                  </a:lnTo>
                  <a:lnTo>
                    <a:pt x="1146364" y="9746"/>
                  </a:lnTo>
                  <a:lnTo>
                    <a:pt x="1200867" y="17163"/>
                  </a:lnTo>
                  <a:lnTo>
                    <a:pt x="1254222" y="26564"/>
                  </a:lnTo>
                  <a:lnTo>
                    <a:pt x="1306337" y="37887"/>
                  </a:lnTo>
                  <a:lnTo>
                    <a:pt x="1357121" y="51071"/>
                  </a:lnTo>
                  <a:lnTo>
                    <a:pt x="1406483" y="66056"/>
                  </a:lnTo>
                  <a:lnTo>
                    <a:pt x="1454329" y="82780"/>
                  </a:lnTo>
                  <a:lnTo>
                    <a:pt x="1500570" y="101182"/>
                  </a:lnTo>
                  <a:lnTo>
                    <a:pt x="1545112" y="121202"/>
                  </a:lnTo>
                  <a:lnTo>
                    <a:pt x="1587865" y="142778"/>
                  </a:lnTo>
                  <a:lnTo>
                    <a:pt x="1628737" y="165850"/>
                  </a:lnTo>
                  <a:lnTo>
                    <a:pt x="1667636" y="190357"/>
                  </a:lnTo>
                  <a:lnTo>
                    <a:pt x="1704471" y="216237"/>
                  </a:lnTo>
                  <a:lnTo>
                    <a:pt x="1739150" y="243431"/>
                  </a:lnTo>
                  <a:lnTo>
                    <a:pt x="1771581" y="271876"/>
                  </a:lnTo>
                  <a:lnTo>
                    <a:pt x="1801673" y="301513"/>
                  </a:lnTo>
                  <a:lnTo>
                    <a:pt x="1829334" y="332280"/>
                  </a:lnTo>
                  <a:lnTo>
                    <a:pt x="1854472" y="364116"/>
                  </a:lnTo>
                  <a:lnTo>
                    <a:pt x="1876996" y="396960"/>
                  </a:lnTo>
                  <a:lnTo>
                    <a:pt x="1896814" y="430752"/>
                  </a:lnTo>
                  <a:lnTo>
                    <a:pt x="1913835" y="465430"/>
                  </a:lnTo>
                  <a:lnTo>
                    <a:pt x="1927966" y="500933"/>
                  </a:lnTo>
                  <a:lnTo>
                    <a:pt x="1947195" y="574174"/>
                  </a:lnTo>
                  <a:lnTo>
                    <a:pt x="1953767" y="649985"/>
                  </a:lnTo>
                  <a:lnTo>
                    <a:pt x="1952109" y="688182"/>
                  </a:lnTo>
                  <a:lnTo>
                    <a:pt x="1939117" y="762769"/>
                  </a:lnTo>
                  <a:lnTo>
                    <a:pt x="1913835" y="834541"/>
                  </a:lnTo>
                  <a:lnTo>
                    <a:pt x="1896814" y="869219"/>
                  </a:lnTo>
                  <a:lnTo>
                    <a:pt x="1876996" y="903011"/>
                  </a:lnTo>
                  <a:lnTo>
                    <a:pt x="1854472" y="935855"/>
                  </a:lnTo>
                  <a:lnTo>
                    <a:pt x="1829334" y="967691"/>
                  </a:lnTo>
                  <a:lnTo>
                    <a:pt x="1801673" y="998458"/>
                  </a:lnTo>
                  <a:lnTo>
                    <a:pt x="1771581" y="1028095"/>
                  </a:lnTo>
                  <a:lnTo>
                    <a:pt x="1739150" y="1056540"/>
                  </a:lnTo>
                  <a:lnTo>
                    <a:pt x="1704471" y="1083734"/>
                  </a:lnTo>
                  <a:lnTo>
                    <a:pt x="1667636" y="1109614"/>
                  </a:lnTo>
                  <a:lnTo>
                    <a:pt x="1628737" y="1134121"/>
                  </a:lnTo>
                  <a:lnTo>
                    <a:pt x="1587865" y="1157193"/>
                  </a:lnTo>
                  <a:lnTo>
                    <a:pt x="1545112" y="1178769"/>
                  </a:lnTo>
                  <a:lnTo>
                    <a:pt x="1500570" y="1198789"/>
                  </a:lnTo>
                  <a:lnTo>
                    <a:pt x="1454329" y="1217191"/>
                  </a:lnTo>
                  <a:lnTo>
                    <a:pt x="1406483" y="1233915"/>
                  </a:lnTo>
                  <a:lnTo>
                    <a:pt x="1357121" y="1248900"/>
                  </a:lnTo>
                  <a:lnTo>
                    <a:pt x="1306337" y="1262084"/>
                  </a:lnTo>
                  <a:lnTo>
                    <a:pt x="1254222" y="1273407"/>
                  </a:lnTo>
                  <a:lnTo>
                    <a:pt x="1200867" y="1282808"/>
                  </a:lnTo>
                  <a:lnTo>
                    <a:pt x="1146364" y="1290225"/>
                  </a:lnTo>
                  <a:lnTo>
                    <a:pt x="1090805" y="1295599"/>
                  </a:lnTo>
                  <a:lnTo>
                    <a:pt x="1034281" y="1298868"/>
                  </a:lnTo>
                  <a:lnTo>
                    <a:pt x="976884" y="1299971"/>
                  </a:lnTo>
                  <a:lnTo>
                    <a:pt x="919486" y="1298868"/>
                  </a:lnTo>
                  <a:lnTo>
                    <a:pt x="862962" y="1295599"/>
                  </a:lnTo>
                  <a:lnTo>
                    <a:pt x="807403" y="1290225"/>
                  </a:lnTo>
                  <a:lnTo>
                    <a:pt x="752900" y="1282808"/>
                  </a:lnTo>
                  <a:lnTo>
                    <a:pt x="699545" y="1273407"/>
                  </a:lnTo>
                  <a:lnTo>
                    <a:pt x="647430" y="1262084"/>
                  </a:lnTo>
                  <a:lnTo>
                    <a:pt x="596646" y="1248900"/>
                  </a:lnTo>
                  <a:lnTo>
                    <a:pt x="547284" y="1233915"/>
                  </a:lnTo>
                  <a:lnTo>
                    <a:pt x="499438" y="1217191"/>
                  </a:lnTo>
                  <a:lnTo>
                    <a:pt x="453197" y="1198789"/>
                  </a:lnTo>
                  <a:lnTo>
                    <a:pt x="408655" y="1178769"/>
                  </a:lnTo>
                  <a:lnTo>
                    <a:pt x="365902" y="1157193"/>
                  </a:lnTo>
                  <a:lnTo>
                    <a:pt x="325030" y="1134121"/>
                  </a:lnTo>
                  <a:lnTo>
                    <a:pt x="286130" y="1109614"/>
                  </a:lnTo>
                  <a:lnTo>
                    <a:pt x="249296" y="1083734"/>
                  </a:lnTo>
                  <a:lnTo>
                    <a:pt x="214617" y="1056540"/>
                  </a:lnTo>
                  <a:lnTo>
                    <a:pt x="182186" y="1028095"/>
                  </a:lnTo>
                  <a:lnTo>
                    <a:pt x="152094" y="998458"/>
                  </a:lnTo>
                  <a:lnTo>
                    <a:pt x="124433" y="967691"/>
                  </a:lnTo>
                  <a:lnTo>
                    <a:pt x="99295" y="935855"/>
                  </a:lnTo>
                  <a:lnTo>
                    <a:pt x="76771" y="903011"/>
                  </a:lnTo>
                  <a:lnTo>
                    <a:pt x="56953" y="869219"/>
                  </a:lnTo>
                  <a:lnTo>
                    <a:pt x="39932" y="834541"/>
                  </a:lnTo>
                  <a:lnTo>
                    <a:pt x="25801" y="799038"/>
                  </a:lnTo>
                  <a:lnTo>
                    <a:pt x="6572" y="725797"/>
                  </a:lnTo>
                  <a:lnTo>
                    <a:pt x="0" y="64998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41721" y="4124959"/>
            <a:ext cx="1212215" cy="7073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99060">
              <a:lnSpc>
                <a:spcPts val="2490"/>
              </a:lnSpc>
              <a:spcBef>
                <a:spcPts val="505"/>
              </a:spcBef>
            </a:pPr>
            <a:r>
              <a:rPr sz="2400" spc="-35" dirty="0">
                <a:latin typeface="Arial"/>
                <a:cs typeface="Arial"/>
              </a:rPr>
              <a:t>Tin </a:t>
            </a:r>
            <a:r>
              <a:rPr sz="2400" spc="-5" dirty="0">
                <a:latin typeface="Arial"/>
                <a:cs typeface="Arial"/>
              </a:rPr>
              <a:t>học  hóa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toàn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65394" y="47561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bộ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9029" y="2033396"/>
            <a:ext cx="2003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Khái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niệm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Ưu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Nhược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4461" y="4168902"/>
            <a:ext cx="2003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Khái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niệm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Ưu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Nhược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03089"/>
            <a:ext cx="82284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963" y="1139697"/>
            <a:ext cx="9164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3.1.1. Tổng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quan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về 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HTTT/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Vòng đời của</a:t>
            </a:r>
            <a:r>
              <a:rPr sz="30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001F5F"/>
                </a:solidFill>
                <a:latin typeface="Arial"/>
                <a:cs typeface="Arial"/>
              </a:rPr>
              <a:t>HT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0685" y="1837182"/>
            <a:ext cx="6795770" cy="678180"/>
          </a:xfrm>
          <a:custGeom>
            <a:avLst/>
            <a:gdLst/>
            <a:ahLst/>
            <a:cxnLst/>
            <a:rect l="l" t="t" r="r" b="b"/>
            <a:pathLst>
              <a:path w="6795770" h="678180">
                <a:moveTo>
                  <a:pt x="6682486" y="0"/>
                </a:moveTo>
                <a:lnTo>
                  <a:pt x="113030" y="0"/>
                </a:lnTo>
                <a:lnTo>
                  <a:pt x="69008" y="8874"/>
                </a:lnTo>
                <a:lnTo>
                  <a:pt x="33083" y="33083"/>
                </a:lnTo>
                <a:lnTo>
                  <a:pt x="8874" y="69008"/>
                </a:lnTo>
                <a:lnTo>
                  <a:pt x="0" y="113029"/>
                </a:lnTo>
                <a:lnTo>
                  <a:pt x="0" y="565150"/>
                </a:lnTo>
                <a:lnTo>
                  <a:pt x="8874" y="609171"/>
                </a:lnTo>
                <a:lnTo>
                  <a:pt x="33083" y="645096"/>
                </a:lnTo>
                <a:lnTo>
                  <a:pt x="69008" y="669305"/>
                </a:lnTo>
                <a:lnTo>
                  <a:pt x="113030" y="678179"/>
                </a:lnTo>
                <a:lnTo>
                  <a:pt x="6682486" y="678179"/>
                </a:lnTo>
                <a:lnTo>
                  <a:pt x="6726507" y="669305"/>
                </a:lnTo>
                <a:lnTo>
                  <a:pt x="6762432" y="645096"/>
                </a:lnTo>
                <a:lnTo>
                  <a:pt x="6786641" y="609171"/>
                </a:lnTo>
                <a:lnTo>
                  <a:pt x="6795515" y="565150"/>
                </a:lnTo>
                <a:lnTo>
                  <a:pt x="6795515" y="113029"/>
                </a:lnTo>
                <a:lnTo>
                  <a:pt x="6786641" y="69008"/>
                </a:lnTo>
                <a:lnTo>
                  <a:pt x="6762432" y="33083"/>
                </a:lnTo>
                <a:lnTo>
                  <a:pt x="6726507" y="8874"/>
                </a:lnTo>
                <a:lnTo>
                  <a:pt x="6682486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2348" y="1870265"/>
          <a:ext cx="8121648" cy="885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/>
                <a:gridCol w="6795134"/>
                <a:gridCol w="921384"/>
              </a:tblGrid>
              <a:tr h="306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960"/>
                        </a:lnSpc>
                        <a:spcBef>
                          <a:spcPts val="35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Giai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đoạn 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khởi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đầu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: có ý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sử dụng máy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tính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xử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lý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thông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269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730"/>
                        </a:lnSpc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tin,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hỗ trợ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tăng thu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nhập,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giảm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chi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phí,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cải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tiến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dịch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vụ.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</a:tr>
              <a:tr h="3098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022348" y="2868167"/>
            <a:ext cx="8148955" cy="944880"/>
            <a:chOff x="2022348" y="2868167"/>
            <a:chExt cx="8148955" cy="944880"/>
          </a:xfrm>
        </p:grpSpPr>
        <p:sp>
          <p:nvSpPr>
            <p:cNvPr id="7" name="object 7"/>
            <p:cNvSpPr/>
            <p:nvPr/>
          </p:nvSpPr>
          <p:spPr>
            <a:xfrm>
              <a:off x="2035302" y="3219449"/>
              <a:ext cx="8122920" cy="581025"/>
            </a:xfrm>
            <a:custGeom>
              <a:avLst/>
              <a:gdLst/>
              <a:ahLst/>
              <a:cxnLst/>
              <a:rect l="l" t="t" r="r" b="b"/>
              <a:pathLst>
                <a:path w="8122920" h="581025">
                  <a:moveTo>
                    <a:pt x="0" y="580644"/>
                  </a:moveTo>
                  <a:lnTo>
                    <a:pt x="8122920" y="580644"/>
                  </a:lnTo>
                  <a:lnTo>
                    <a:pt x="8122920" y="0"/>
                  </a:lnTo>
                  <a:lnTo>
                    <a:pt x="0" y="0"/>
                  </a:lnTo>
                  <a:lnTo>
                    <a:pt x="0" y="58064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0686" y="2881121"/>
              <a:ext cx="6795770" cy="678180"/>
            </a:xfrm>
            <a:custGeom>
              <a:avLst/>
              <a:gdLst/>
              <a:ahLst/>
              <a:cxnLst/>
              <a:rect l="l" t="t" r="r" b="b"/>
              <a:pathLst>
                <a:path w="6795770" h="678179">
                  <a:moveTo>
                    <a:pt x="6682486" y="0"/>
                  </a:moveTo>
                  <a:lnTo>
                    <a:pt x="113030" y="0"/>
                  </a:lnTo>
                  <a:lnTo>
                    <a:pt x="69008" y="8874"/>
                  </a:lnTo>
                  <a:lnTo>
                    <a:pt x="33083" y="33083"/>
                  </a:lnTo>
                  <a:lnTo>
                    <a:pt x="8874" y="69008"/>
                  </a:lnTo>
                  <a:lnTo>
                    <a:pt x="0" y="113029"/>
                  </a:lnTo>
                  <a:lnTo>
                    <a:pt x="0" y="565150"/>
                  </a:lnTo>
                  <a:lnTo>
                    <a:pt x="8874" y="609171"/>
                  </a:lnTo>
                  <a:lnTo>
                    <a:pt x="33083" y="645096"/>
                  </a:lnTo>
                  <a:lnTo>
                    <a:pt x="69008" y="669305"/>
                  </a:lnTo>
                  <a:lnTo>
                    <a:pt x="113030" y="678179"/>
                  </a:lnTo>
                  <a:lnTo>
                    <a:pt x="6682486" y="678179"/>
                  </a:lnTo>
                  <a:lnTo>
                    <a:pt x="6726507" y="669305"/>
                  </a:lnTo>
                  <a:lnTo>
                    <a:pt x="6762432" y="645096"/>
                  </a:lnTo>
                  <a:lnTo>
                    <a:pt x="6786641" y="609171"/>
                  </a:lnTo>
                  <a:lnTo>
                    <a:pt x="6795515" y="565150"/>
                  </a:lnTo>
                  <a:lnTo>
                    <a:pt x="6795515" y="113029"/>
                  </a:lnTo>
                  <a:lnTo>
                    <a:pt x="6786641" y="69008"/>
                  </a:lnTo>
                  <a:lnTo>
                    <a:pt x="6762432" y="33083"/>
                  </a:lnTo>
                  <a:lnTo>
                    <a:pt x="6726507" y="8874"/>
                  </a:lnTo>
                  <a:lnTo>
                    <a:pt x="6682486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40686" y="2881121"/>
              <a:ext cx="6795770" cy="678180"/>
            </a:xfrm>
            <a:custGeom>
              <a:avLst/>
              <a:gdLst/>
              <a:ahLst/>
              <a:cxnLst/>
              <a:rect l="l" t="t" r="r" b="b"/>
              <a:pathLst>
                <a:path w="6795770" h="678179">
                  <a:moveTo>
                    <a:pt x="0" y="113029"/>
                  </a:moveTo>
                  <a:lnTo>
                    <a:pt x="8874" y="69008"/>
                  </a:lnTo>
                  <a:lnTo>
                    <a:pt x="33083" y="33083"/>
                  </a:lnTo>
                  <a:lnTo>
                    <a:pt x="69008" y="8874"/>
                  </a:lnTo>
                  <a:lnTo>
                    <a:pt x="113030" y="0"/>
                  </a:lnTo>
                  <a:lnTo>
                    <a:pt x="6682486" y="0"/>
                  </a:lnTo>
                  <a:lnTo>
                    <a:pt x="6726507" y="8874"/>
                  </a:lnTo>
                  <a:lnTo>
                    <a:pt x="6762432" y="33083"/>
                  </a:lnTo>
                  <a:lnTo>
                    <a:pt x="6786641" y="69008"/>
                  </a:lnTo>
                  <a:lnTo>
                    <a:pt x="6795515" y="113029"/>
                  </a:lnTo>
                  <a:lnTo>
                    <a:pt x="6795515" y="565150"/>
                  </a:lnTo>
                  <a:lnTo>
                    <a:pt x="6786641" y="609171"/>
                  </a:lnTo>
                  <a:lnTo>
                    <a:pt x="6762432" y="645096"/>
                  </a:lnTo>
                  <a:lnTo>
                    <a:pt x="6726507" y="669305"/>
                  </a:lnTo>
                  <a:lnTo>
                    <a:pt x="6682486" y="678179"/>
                  </a:lnTo>
                  <a:lnTo>
                    <a:pt x="113030" y="678179"/>
                  </a:lnTo>
                  <a:lnTo>
                    <a:pt x="69008" y="669305"/>
                  </a:lnTo>
                  <a:lnTo>
                    <a:pt x="33083" y="645096"/>
                  </a:lnTo>
                  <a:lnTo>
                    <a:pt x="8874" y="609171"/>
                  </a:lnTo>
                  <a:lnTo>
                    <a:pt x="0" y="565150"/>
                  </a:lnTo>
                  <a:lnTo>
                    <a:pt x="0" y="11302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75889" y="2945079"/>
            <a:ext cx="6000750" cy="5086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105"/>
              </a:spcBef>
            </a:pPr>
            <a:r>
              <a:rPr sz="1700" b="1" spc="-5" dirty="0">
                <a:latin typeface="Arial"/>
                <a:cs typeface="Arial"/>
              </a:rPr>
              <a:t>Giai </a:t>
            </a:r>
            <a:r>
              <a:rPr sz="1700" b="1" dirty="0">
                <a:latin typeface="Arial"/>
                <a:cs typeface="Arial"/>
              </a:rPr>
              <a:t>đoạn phát </a:t>
            </a:r>
            <a:r>
              <a:rPr sz="1700" b="1" spc="-5" dirty="0">
                <a:latin typeface="Arial"/>
                <a:cs typeface="Arial"/>
              </a:rPr>
              <a:t>triển: </a:t>
            </a:r>
            <a:r>
              <a:rPr sz="1700" dirty="0">
                <a:latin typeface="Arial"/>
                <a:cs typeface="Arial"/>
              </a:rPr>
              <a:t>Biến ý </a:t>
            </a:r>
            <a:r>
              <a:rPr sz="1700" spc="-5" dirty="0">
                <a:latin typeface="Arial"/>
                <a:cs typeface="Arial"/>
              </a:rPr>
              <a:t>tưởng </a:t>
            </a:r>
            <a:r>
              <a:rPr sz="1700" dirty="0">
                <a:latin typeface="Arial"/>
                <a:cs typeface="Arial"/>
              </a:rPr>
              <a:t>thành </a:t>
            </a:r>
            <a:r>
              <a:rPr sz="1700" spc="-5" dirty="0">
                <a:latin typeface="Arial"/>
                <a:cs typeface="Arial"/>
              </a:rPr>
              <a:t>hiện thực: phân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tích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895"/>
              </a:lnSpc>
            </a:pPr>
            <a:r>
              <a:rPr sz="1700" dirty="0">
                <a:latin typeface="Arial"/>
                <a:cs typeface="Arial"/>
              </a:rPr>
              <a:t>các nhu cầu </a:t>
            </a:r>
            <a:r>
              <a:rPr sz="1700" spc="-10" dirty="0">
                <a:latin typeface="Arial"/>
                <a:cs typeface="Arial"/>
              </a:rPr>
              <a:t>xử </a:t>
            </a:r>
            <a:r>
              <a:rPr sz="1700" dirty="0">
                <a:latin typeface="Arial"/>
                <a:cs typeface="Arial"/>
              </a:rPr>
              <a:t>lý </a:t>
            </a:r>
            <a:r>
              <a:rPr sz="1700" spc="-5" dirty="0">
                <a:latin typeface="Arial"/>
                <a:cs typeface="Arial"/>
              </a:rPr>
              <a:t>thông tin </a:t>
            </a:r>
            <a:r>
              <a:rPr sz="1700" dirty="0">
                <a:latin typeface="Arial"/>
                <a:cs typeface="Arial"/>
              </a:rPr>
              <a:t>của </a:t>
            </a:r>
            <a:r>
              <a:rPr sz="1700" spc="-5" dirty="0">
                <a:latin typeface="Arial"/>
                <a:cs typeface="Arial"/>
              </a:rPr>
              <a:t>đơn </a:t>
            </a:r>
            <a:r>
              <a:rPr sz="1700" dirty="0">
                <a:latin typeface="Arial"/>
                <a:cs typeface="Arial"/>
              </a:rPr>
              <a:t>vị để </a:t>
            </a:r>
            <a:r>
              <a:rPr sz="1700" spc="-5" dirty="0">
                <a:latin typeface="Arial"/>
                <a:cs typeface="Arial"/>
              </a:rPr>
              <a:t>thiết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kế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22348" y="3910584"/>
            <a:ext cx="8148955" cy="944880"/>
            <a:chOff x="2022348" y="3910584"/>
            <a:chExt cx="8148955" cy="944880"/>
          </a:xfrm>
        </p:grpSpPr>
        <p:sp>
          <p:nvSpPr>
            <p:cNvPr id="12" name="object 12"/>
            <p:cNvSpPr/>
            <p:nvPr/>
          </p:nvSpPr>
          <p:spPr>
            <a:xfrm>
              <a:off x="2035302" y="4263390"/>
              <a:ext cx="8122920" cy="579120"/>
            </a:xfrm>
            <a:custGeom>
              <a:avLst/>
              <a:gdLst/>
              <a:ahLst/>
              <a:cxnLst/>
              <a:rect l="l" t="t" r="r" b="b"/>
              <a:pathLst>
                <a:path w="8122920" h="579120">
                  <a:moveTo>
                    <a:pt x="0" y="579119"/>
                  </a:moveTo>
                  <a:lnTo>
                    <a:pt x="8122920" y="579119"/>
                  </a:lnTo>
                  <a:lnTo>
                    <a:pt x="8122920" y="0"/>
                  </a:lnTo>
                  <a:lnTo>
                    <a:pt x="0" y="0"/>
                  </a:lnTo>
                  <a:lnTo>
                    <a:pt x="0" y="579119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40686" y="3923538"/>
              <a:ext cx="6795770" cy="680085"/>
            </a:xfrm>
            <a:custGeom>
              <a:avLst/>
              <a:gdLst/>
              <a:ahLst/>
              <a:cxnLst/>
              <a:rect l="l" t="t" r="r" b="b"/>
              <a:pathLst>
                <a:path w="6795770" h="680085">
                  <a:moveTo>
                    <a:pt x="6682232" y="0"/>
                  </a:moveTo>
                  <a:lnTo>
                    <a:pt x="113283" y="0"/>
                  </a:lnTo>
                  <a:lnTo>
                    <a:pt x="69169" y="8895"/>
                  </a:lnTo>
                  <a:lnTo>
                    <a:pt x="33162" y="33162"/>
                  </a:lnTo>
                  <a:lnTo>
                    <a:pt x="8895" y="69169"/>
                  </a:lnTo>
                  <a:lnTo>
                    <a:pt x="0" y="113284"/>
                  </a:lnTo>
                  <a:lnTo>
                    <a:pt x="0" y="566419"/>
                  </a:lnTo>
                  <a:lnTo>
                    <a:pt x="8895" y="610534"/>
                  </a:lnTo>
                  <a:lnTo>
                    <a:pt x="33162" y="646541"/>
                  </a:lnTo>
                  <a:lnTo>
                    <a:pt x="69169" y="670808"/>
                  </a:lnTo>
                  <a:lnTo>
                    <a:pt x="113283" y="679704"/>
                  </a:lnTo>
                  <a:lnTo>
                    <a:pt x="6682232" y="679704"/>
                  </a:lnTo>
                  <a:lnTo>
                    <a:pt x="6726346" y="670808"/>
                  </a:lnTo>
                  <a:lnTo>
                    <a:pt x="6762353" y="646541"/>
                  </a:lnTo>
                  <a:lnTo>
                    <a:pt x="6786620" y="610534"/>
                  </a:lnTo>
                  <a:lnTo>
                    <a:pt x="6795515" y="566419"/>
                  </a:lnTo>
                  <a:lnTo>
                    <a:pt x="6795515" y="113284"/>
                  </a:lnTo>
                  <a:lnTo>
                    <a:pt x="6786620" y="69169"/>
                  </a:lnTo>
                  <a:lnTo>
                    <a:pt x="6762353" y="33162"/>
                  </a:lnTo>
                  <a:lnTo>
                    <a:pt x="6726346" y="8895"/>
                  </a:lnTo>
                  <a:lnTo>
                    <a:pt x="6682232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0686" y="3923538"/>
              <a:ext cx="6795770" cy="680085"/>
            </a:xfrm>
            <a:custGeom>
              <a:avLst/>
              <a:gdLst/>
              <a:ahLst/>
              <a:cxnLst/>
              <a:rect l="l" t="t" r="r" b="b"/>
              <a:pathLst>
                <a:path w="6795770" h="680085">
                  <a:moveTo>
                    <a:pt x="0" y="113284"/>
                  </a:moveTo>
                  <a:lnTo>
                    <a:pt x="8895" y="69169"/>
                  </a:lnTo>
                  <a:lnTo>
                    <a:pt x="33162" y="33162"/>
                  </a:lnTo>
                  <a:lnTo>
                    <a:pt x="69169" y="8895"/>
                  </a:lnTo>
                  <a:lnTo>
                    <a:pt x="113283" y="0"/>
                  </a:lnTo>
                  <a:lnTo>
                    <a:pt x="6682232" y="0"/>
                  </a:lnTo>
                  <a:lnTo>
                    <a:pt x="6726346" y="8895"/>
                  </a:lnTo>
                  <a:lnTo>
                    <a:pt x="6762353" y="33162"/>
                  </a:lnTo>
                  <a:lnTo>
                    <a:pt x="6786620" y="69169"/>
                  </a:lnTo>
                  <a:lnTo>
                    <a:pt x="6795515" y="113284"/>
                  </a:lnTo>
                  <a:lnTo>
                    <a:pt x="6795515" y="566419"/>
                  </a:lnTo>
                  <a:lnTo>
                    <a:pt x="6786620" y="610534"/>
                  </a:lnTo>
                  <a:lnTo>
                    <a:pt x="6762353" y="646541"/>
                  </a:lnTo>
                  <a:lnTo>
                    <a:pt x="6726346" y="670808"/>
                  </a:lnTo>
                  <a:lnTo>
                    <a:pt x="6682232" y="679704"/>
                  </a:lnTo>
                  <a:lnTo>
                    <a:pt x="113283" y="679704"/>
                  </a:lnTo>
                  <a:lnTo>
                    <a:pt x="69169" y="670808"/>
                  </a:lnTo>
                  <a:lnTo>
                    <a:pt x="33162" y="646541"/>
                  </a:lnTo>
                  <a:lnTo>
                    <a:pt x="8895" y="610534"/>
                  </a:lnTo>
                  <a:lnTo>
                    <a:pt x="0" y="566419"/>
                  </a:lnTo>
                  <a:lnTo>
                    <a:pt x="0" y="11328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75889" y="4100829"/>
            <a:ext cx="6052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Giai </a:t>
            </a:r>
            <a:r>
              <a:rPr sz="1700" b="1" dirty="0">
                <a:latin typeface="Arial"/>
                <a:cs typeface="Arial"/>
              </a:rPr>
              <a:t>đoạn khai thác: </a:t>
            </a:r>
            <a:r>
              <a:rPr sz="1700" dirty="0">
                <a:latin typeface="Arial"/>
                <a:cs typeface="Arial"/>
              </a:rPr>
              <a:t>Cài </a:t>
            </a:r>
            <a:r>
              <a:rPr sz="1700" spc="-5" dirty="0">
                <a:latin typeface="Arial"/>
                <a:cs typeface="Arial"/>
              </a:rPr>
              <a:t>đặt, </a:t>
            </a:r>
            <a:r>
              <a:rPr sz="1700" dirty="0">
                <a:latin typeface="Arial"/>
                <a:cs typeface="Arial"/>
              </a:rPr>
              <a:t>sử dụng, sửa đổi, bảo </a:t>
            </a:r>
            <a:r>
              <a:rPr sz="1700" spc="-5" dirty="0">
                <a:latin typeface="Arial"/>
                <a:cs typeface="Arial"/>
              </a:rPr>
              <a:t>trì </a:t>
            </a:r>
            <a:r>
              <a:rPr sz="1700" dirty="0">
                <a:latin typeface="Arial"/>
                <a:cs typeface="Arial"/>
              </a:rPr>
              <a:t>liên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tục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22348" y="4954523"/>
            <a:ext cx="8148955" cy="944880"/>
            <a:chOff x="2022348" y="4954523"/>
            <a:chExt cx="8148955" cy="944880"/>
          </a:xfrm>
        </p:grpSpPr>
        <p:sp>
          <p:nvSpPr>
            <p:cNvPr id="17" name="object 17"/>
            <p:cNvSpPr/>
            <p:nvPr/>
          </p:nvSpPr>
          <p:spPr>
            <a:xfrm>
              <a:off x="2035302" y="5305805"/>
              <a:ext cx="8122920" cy="581025"/>
            </a:xfrm>
            <a:custGeom>
              <a:avLst/>
              <a:gdLst/>
              <a:ahLst/>
              <a:cxnLst/>
              <a:rect l="l" t="t" r="r" b="b"/>
              <a:pathLst>
                <a:path w="8122920" h="581025">
                  <a:moveTo>
                    <a:pt x="0" y="580644"/>
                  </a:moveTo>
                  <a:lnTo>
                    <a:pt x="8122920" y="580644"/>
                  </a:lnTo>
                  <a:lnTo>
                    <a:pt x="8122920" y="0"/>
                  </a:lnTo>
                  <a:lnTo>
                    <a:pt x="0" y="0"/>
                  </a:lnTo>
                  <a:lnTo>
                    <a:pt x="0" y="58064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0686" y="4967477"/>
              <a:ext cx="6795770" cy="678180"/>
            </a:xfrm>
            <a:custGeom>
              <a:avLst/>
              <a:gdLst/>
              <a:ahLst/>
              <a:cxnLst/>
              <a:rect l="l" t="t" r="r" b="b"/>
              <a:pathLst>
                <a:path w="6795770" h="678179">
                  <a:moveTo>
                    <a:pt x="6682486" y="0"/>
                  </a:moveTo>
                  <a:lnTo>
                    <a:pt x="113030" y="0"/>
                  </a:lnTo>
                  <a:lnTo>
                    <a:pt x="69008" y="8874"/>
                  </a:lnTo>
                  <a:lnTo>
                    <a:pt x="33083" y="33083"/>
                  </a:lnTo>
                  <a:lnTo>
                    <a:pt x="8874" y="69008"/>
                  </a:lnTo>
                  <a:lnTo>
                    <a:pt x="0" y="113030"/>
                  </a:lnTo>
                  <a:lnTo>
                    <a:pt x="0" y="565150"/>
                  </a:lnTo>
                  <a:lnTo>
                    <a:pt x="8874" y="609144"/>
                  </a:lnTo>
                  <a:lnTo>
                    <a:pt x="33083" y="645072"/>
                  </a:lnTo>
                  <a:lnTo>
                    <a:pt x="69008" y="669296"/>
                  </a:lnTo>
                  <a:lnTo>
                    <a:pt x="113030" y="678180"/>
                  </a:lnTo>
                  <a:lnTo>
                    <a:pt x="6682486" y="678180"/>
                  </a:lnTo>
                  <a:lnTo>
                    <a:pt x="6726507" y="669296"/>
                  </a:lnTo>
                  <a:lnTo>
                    <a:pt x="6762432" y="645072"/>
                  </a:lnTo>
                  <a:lnTo>
                    <a:pt x="6786641" y="609144"/>
                  </a:lnTo>
                  <a:lnTo>
                    <a:pt x="6795515" y="565150"/>
                  </a:lnTo>
                  <a:lnTo>
                    <a:pt x="6795515" y="113030"/>
                  </a:lnTo>
                  <a:lnTo>
                    <a:pt x="6786641" y="69008"/>
                  </a:lnTo>
                  <a:lnTo>
                    <a:pt x="6762432" y="33083"/>
                  </a:lnTo>
                  <a:lnTo>
                    <a:pt x="6726507" y="8874"/>
                  </a:lnTo>
                  <a:lnTo>
                    <a:pt x="6682486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40686" y="4967477"/>
              <a:ext cx="6795770" cy="678180"/>
            </a:xfrm>
            <a:custGeom>
              <a:avLst/>
              <a:gdLst/>
              <a:ahLst/>
              <a:cxnLst/>
              <a:rect l="l" t="t" r="r" b="b"/>
              <a:pathLst>
                <a:path w="6795770" h="678179">
                  <a:moveTo>
                    <a:pt x="0" y="113030"/>
                  </a:moveTo>
                  <a:lnTo>
                    <a:pt x="8874" y="69008"/>
                  </a:lnTo>
                  <a:lnTo>
                    <a:pt x="33083" y="33083"/>
                  </a:lnTo>
                  <a:lnTo>
                    <a:pt x="69008" y="8874"/>
                  </a:lnTo>
                  <a:lnTo>
                    <a:pt x="113030" y="0"/>
                  </a:lnTo>
                  <a:lnTo>
                    <a:pt x="6682486" y="0"/>
                  </a:lnTo>
                  <a:lnTo>
                    <a:pt x="6726507" y="8874"/>
                  </a:lnTo>
                  <a:lnTo>
                    <a:pt x="6762432" y="33083"/>
                  </a:lnTo>
                  <a:lnTo>
                    <a:pt x="6786641" y="69008"/>
                  </a:lnTo>
                  <a:lnTo>
                    <a:pt x="6795515" y="113030"/>
                  </a:lnTo>
                  <a:lnTo>
                    <a:pt x="6795515" y="565150"/>
                  </a:lnTo>
                  <a:lnTo>
                    <a:pt x="6786641" y="609144"/>
                  </a:lnTo>
                  <a:lnTo>
                    <a:pt x="6762432" y="645072"/>
                  </a:lnTo>
                  <a:lnTo>
                    <a:pt x="6726507" y="669296"/>
                  </a:lnTo>
                  <a:lnTo>
                    <a:pt x="6682486" y="678180"/>
                  </a:lnTo>
                  <a:lnTo>
                    <a:pt x="113030" y="678180"/>
                  </a:lnTo>
                  <a:lnTo>
                    <a:pt x="69008" y="669296"/>
                  </a:lnTo>
                  <a:lnTo>
                    <a:pt x="33083" y="645072"/>
                  </a:lnTo>
                  <a:lnTo>
                    <a:pt x="8874" y="609144"/>
                  </a:lnTo>
                  <a:lnTo>
                    <a:pt x="0" y="565150"/>
                  </a:lnTo>
                  <a:lnTo>
                    <a:pt x="0" y="11303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75889" y="5144261"/>
            <a:ext cx="5607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Giai </a:t>
            </a:r>
            <a:r>
              <a:rPr sz="1700" b="1" dirty="0">
                <a:latin typeface="Arial"/>
                <a:cs typeface="Arial"/>
              </a:rPr>
              <a:t>đoạn kết thúc: </a:t>
            </a:r>
            <a:r>
              <a:rPr sz="1700" spc="5" dirty="0">
                <a:latin typeface="Arial"/>
                <a:cs typeface="Arial"/>
              </a:rPr>
              <a:t>Hệ </a:t>
            </a:r>
            <a:r>
              <a:rPr sz="1700" spc="-5" dirty="0">
                <a:latin typeface="Arial"/>
                <a:cs typeface="Arial"/>
              </a:rPr>
              <a:t>thống </a:t>
            </a:r>
            <a:r>
              <a:rPr sz="1700" dirty="0">
                <a:latin typeface="Arial"/>
                <a:cs typeface="Arial"/>
              </a:rPr>
              <a:t>không </a:t>
            </a:r>
            <a:r>
              <a:rPr sz="1700" spc="-5" dirty="0">
                <a:latin typeface="Arial"/>
                <a:cs typeface="Arial"/>
              </a:rPr>
              <a:t>thể </a:t>
            </a:r>
            <a:r>
              <a:rPr sz="1700" dirty="0">
                <a:latin typeface="Arial"/>
                <a:cs typeface="Arial"/>
              </a:rPr>
              <a:t>bảo </a:t>
            </a:r>
            <a:r>
              <a:rPr sz="1700" spc="-5" dirty="0">
                <a:latin typeface="Arial"/>
                <a:cs typeface="Arial"/>
              </a:rPr>
              <a:t>trì </a:t>
            </a:r>
            <a:r>
              <a:rPr sz="1700" dirty="0">
                <a:latin typeface="Arial"/>
                <a:cs typeface="Arial"/>
              </a:rPr>
              <a:t>được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nữa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03089"/>
            <a:ext cx="85332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3691" y="1156461"/>
            <a:ext cx="10244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3.1.1.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Tổng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quan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về 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HTTT/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Vòng đời phát triển</a:t>
            </a:r>
            <a:r>
              <a:rPr sz="30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HT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86037" y="1906333"/>
            <a:ext cx="1838325" cy="466725"/>
            <a:chOff x="2586037" y="1906333"/>
            <a:chExt cx="1838325" cy="466725"/>
          </a:xfrm>
        </p:grpSpPr>
        <p:sp>
          <p:nvSpPr>
            <p:cNvPr id="5" name="object 5"/>
            <p:cNvSpPr/>
            <p:nvPr/>
          </p:nvSpPr>
          <p:spPr>
            <a:xfrm>
              <a:off x="2590800" y="191109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800" y="191109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0800" y="1911095"/>
            <a:ext cx="1828800" cy="4572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Lập </a:t>
            </a:r>
            <a:r>
              <a:rPr sz="2000" dirty="0">
                <a:latin typeface="Arial"/>
                <a:cs typeface="Arial"/>
              </a:rPr>
              <a:t>kế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hoạch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95637" y="2645473"/>
            <a:ext cx="1838325" cy="466725"/>
            <a:chOff x="3195637" y="2645473"/>
            <a:chExt cx="1838325" cy="466725"/>
          </a:xfrm>
        </p:grpSpPr>
        <p:sp>
          <p:nvSpPr>
            <p:cNvPr id="9" name="object 9"/>
            <p:cNvSpPr/>
            <p:nvPr/>
          </p:nvSpPr>
          <p:spPr>
            <a:xfrm>
              <a:off x="3200400" y="265023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400" y="265023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0400" y="2650235"/>
            <a:ext cx="1828800" cy="4572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Phân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tích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3161" y="3437382"/>
            <a:ext cx="1828800" cy="457200"/>
          </a:xfrm>
          <a:prstGeom prst="rect">
            <a:avLst/>
          </a:prstGeom>
          <a:solidFill>
            <a:srgbClr val="CCFFCC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Thiết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kế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14837" y="4192333"/>
            <a:ext cx="1838325" cy="466725"/>
            <a:chOff x="4414837" y="4192333"/>
            <a:chExt cx="1838325" cy="466725"/>
          </a:xfrm>
        </p:grpSpPr>
        <p:sp>
          <p:nvSpPr>
            <p:cNvPr id="14" name="object 14"/>
            <p:cNvSpPr/>
            <p:nvPr/>
          </p:nvSpPr>
          <p:spPr>
            <a:xfrm>
              <a:off x="4419600" y="4197096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9600" y="4197096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19600" y="4197096"/>
            <a:ext cx="1828800" cy="4572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Thực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8205" y="4868417"/>
            <a:ext cx="1828800" cy="457200"/>
          </a:xfrm>
          <a:prstGeom prst="rect">
            <a:avLst/>
          </a:prstGeom>
          <a:solidFill>
            <a:srgbClr val="92D050"/>
          </a:solidFill>
          <a:ln w="19811">
            <a:solidFill>
              <a:srgbClr val="001F5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latin typeface="Arial"/>
                <a:cs typeface="Arial"/>
              </a:rPr>
              <a:t>Chuyển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giao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37769" y="5579173"/>
            <a:ext cx="1838325" cy="466725"/>
            <a:chOff x="6537769" y="5579173"/>
            <a:chExt cx="1838325" cy="466725"/>
          </a:xfrm>
        </p:grpSpPr>
        <p:sp>
          <p:nvSpPr>
            <p:cNvPr id="19" name="object 19"/>
            <p:cNvSpPr/>
            <p:nvPr/>
          </p:nvSpPr>
          <p:spPr>
            <a:xfrm>
              <a:off x="6542531" y="558393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42531" y="5583935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42531" y="5583935"/>
            <a:ext cx="1828800" cy="4572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rial"/>
                <a:cs typeface="Arial"/>
              </a:rPr>
              <a:t>Bảo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trì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10255" y="2033777"/>
            <a:ext cx="6344920" cy="3845560"/>
            <a:chOff x="2810255" y="2033777"/>
            <a:chExt cx="6344920" cy="3845560"/>
          </a:xfrm>
        </p:grpSpPr>
        <p:sp>
          <p:nvSpPr>
            <p:cNvPr id="23" name="object 23"/>
            <p:cNvSpPr/>
            <p:nvPr/>
          </p:nvSpPr>
          <p:spPr>
            <a:xfrm>
              <a:off x="2820161" y="2369057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0"/>
                  </a:moveTo>
                  <a:lnTo>
                    <a:pt x="0" y="511175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20162" y="2841497"/>
              <a:ext cx="1143000" cy="812800"/>
            </a:xfrm>
            <a:custGeom>
              <a:avLst/>
              <a:gdLst/>
              <a:ahLst/>
              <a:cxnLst/>
              <a:rect l="l" t="t" r="r" b="b"/>
              <a:pathLst>
                <a:path w="1143000" h="812800">
                  <a:moveTo>
                    <a:pt x="381000" y="38100"/>
                  </a:moveTo>
                  <a:lnTo>
                    <a:pt x="361175" y="28194"/>
                  </a:lnTo>
                  <a:lnTo>
                    <a:pt x="304800" y="0"/>
                  </a:lnTo>
                  <a:lnTo>
                    <a:pt x="304800" y="28194"/>
                  </a:lnTo>
                  <a:lnTo>
                    <a:pt x="0" y="28194"/>
                  </a:lnTo>
                  <a:lnTo>
                    <a:pt x="0" y="48006"/>
                  </a:lnTo>
                  <a:lnTo>
                    <a:pt x="304800" y="48006"/>
                  </a:lnTo>
                  <a:lnTo>
                    <a:pt x="304800" y="76200"/>
                  </a:lnTo>
                  <a:lnTo>
                    <a:pt x="361188" y="48006"/>
                  </a:lnTo>
                  <a:lnTo>
                    <a:pt x="381000" y="38100"/>
                  </a:lnTo>
                  <a:close/>
                </a:path>
                <a:path w="1143000" h="812800">
                  <a:moveTo>
                    <a:pt x="1143000" y="774192"/>
                  </a:moveTo>
                  <a:lnTo>
                    <a:pt x="1123188" y="764298"/>
                  </a:lnTo>
                  <a:lnTo>
                    <a:pt x="1066800" y="736092"/>
                  </a:lnTo>
                  <a:lnTo>
                    <a:pt x="1066800" y="764298"/>
                  </a:lnTo>
                  <a:lnTo>
                    <a:pt x="762000" y="764298"/>
                  </a:lnTo>
                  <a:lnTo>
                    <a:pt x="762000" y="784098"/>
                  </a:lnTo>
                  <a:lnTo>
                    <a:pt x="1066800" y="784098"/>
                  </a:lnTo>
                  <a:lnTo>
                    <a:pt x="1066800" y="812292"/>
                  </a:lnTo>
                  <a:lnTo>
                    <a:pt x="1123188" y="784098"/>
                  </a:lnTo>
                  <a:lnTo>
                    <a:pt x="1143000" y="774192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74541" y="3108197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0"/>
                  </a:moveTo>
                  <a:lnTo>
                    <a:pt x="0" y="511175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39361" y="4388357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04800" y="0"/>
                  </a:moveTo>
                  <a:lnTo>
                    <a:pt x="304800" y="76200"/>
                  </a:lnTo>
                  <a:lnTo>
                    <a:pt x="361188" y="48006"/>
                  </a:lnTo>
                  <a:lnTo>
                    <a:pt x="317500" y="48006"/>
                  </a:lnTo>
                  <a:lnTo>
                    <a:pt x="317500" y="28194"/>
                  </a:lnTo>
                  <a:lnTo>
                    <a:pt x="361188" y="28194"/>
                  </a:lnTo>
                  <a:lnTo>
                    <a:pt x="304800" y="0"/>
                  </a:lnTo>
                  <a:close/>
                </a:path>
                <a:path w="381000" h="76200">
                  <a:moveTo>
                    <a:pt x="304800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304800" y="48006"/>
                  </a:lnTo>
                  <a:lnTo>
                    <a:pt x="304800" y="28194"/>
                  </a:lnTo>
                  <a:close/>
                </a:path>
                <a:path w="381000" h="76200">
                  <a:moveTo>
                    <a:pt x="361188" y="28194"/>
                  </a:moveTo>
                  <a:lnTo>
                    <a:pt x="317500" y="28194"/>
                  </a:lnTo>
                  <a:lnTo>
                    <a:pt x="317500" y="48006"/>
                  </a:lnTo>
                  <a:lnTo>
                    <a:pt x="361188" y="48006"/>
                  </a:lnTo>
                  <a:lnTo>
                    <a:pt x="381000" y="38100"/>
                  </a:lnTo>
                  <a:lnTo>
                    <a:pt x="361188" y="28194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39361" y="3912870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0"/>
                  </a:moveTo>
                  <a:lnTo>
                    <a:pt x="0" y="511174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89398" y="5132070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04800" y="0"/>
                  </a:moveTo>
                  <a:lnTo>
                    <a:pt x="304800" y="76199"/>
                  </a:lnTo>
                  <a:lnTo>
                    <a:pt x="361188" y="48005"/>
                  </a:lnTo>
                  <a:lnTo>
                    <a:pt x="317500" y="48005"/>
                  </a:lnTo>
                  <a:lnTo>
                    <a:pt x="317500" y="28193"/>
                  </a:lnTo>
                  <a:lnTo>
                    <a:pt x="361188" y="28193"/>
                  </a:lnTo>
                  <a:lnTo>
                    <a:pt x="304800" y="0"/>
                  </a:lnTo>
                  <a:close/>
                </a:path>
                <a:path w="381000" h="76200">
                  <a:moveTo>
                    <a:pt x="304800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304800" y="48005"/>
                  </a:lnTo>
                  <a:lnTo>
                    <a:pt x="304800" y="28193"/>
                  </a:lnTo>
                  <a:close/>
                </a:path>
                <a:path w="381000" h="76200">
                  <a:moveTo>
                    <a:pt x="361188" y="28193"/>
                  </a:moveTo>
                  <a:lnTo>
                    <a:pt x="317500" y="28193"/>
                  </a:lnTo>
                  <a:lnTo>
                    <a:pt x="317500" y="48005"/>
                  </a:lnTo>
                  <a:lnTo>
                    <a:pt x="361188" y="48005"/>
                  </a:lnTo>
                  <a:lnTo>
                    <a:pt x="381000" y="38099"/>
                  </a:lnTo>
                  <a:lnTo>
                    <a:pt x="361188" y="28193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72633" y="4655057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0"/>
                  </a:moveTo>
                  <a:lnTo>
                    <a:pt x="0" y="511175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62294" y="5802630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04800" y="0"/>
                  </a:moveTo>
                  <a:lnTo>
                    <a:pt x="304800" y="76200"/>
                  </a:lnTo>
                  <a:lnTo>
                    <a:pt x="361188" y="48006"/>
                  </a:lnTo>
                  <a:lnTo>
                    <a:pt x="317500" y="48006"/>
                  </a:lnTo>
                  <a:lnTo>
                    <a:pt x="317500" y="28194"/>
                  </a:lnTo>
                  <a:lnTo>
                    <a:pt x="361188" y="28194"/>
                  </a:lnTo>
                  <a:lnTo>
                    <a:pt x="304800" y="0"/>
                  </a:lnTo>
                  <a:close/>
                </a:path>
                <a:path w="381000" h="76200">
                  <a:moveTo>
                    <a:pt x="304800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304800" y="48006"/>
                  </a:lnTo>
                  <a:lnTo>
                    <a:pt x="304800" y="28194"/>
                  </a:lnTo>
                  <a:close/>
                </a:path>
                <a:path w="381000" h="76200">
                  <a:moveTo>
                    <a:pt x="361188" y="28194"/>
                  </a:moveTo>
                  <a:lnTo>
                    <a:pt x="317500" y="28194"/>
                  </a:lnTo>
                  <a:lnTo>
                    <a:pt x="317500" y="48006"/>
                  </a:lnTo>
                  <a:lnTo>
                    <a:pt x="361188" y="48006"/>
                  </a:lnTo>
                  <a:lnTo>
                    <a:pt x="381000" y="38100"/>
                  </a:lnTo>
                  <a:lnTo>
                    <a:pt x="361188" y="28194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62294" y="5342381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0"/>
                  </a:moveTo>
                  <a:lnTo>
                    <a:pt x="0" y="511175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72094" y="5802630"/>
              <a:ext cx="773430" cy="76200"/>
            </a:xfrm>
            <a:custGeom>
              <a:avLst/>
              <a:gdLst/>
              <a:ahLst/>
              <a:cxnLst/>
              <a:rect l="l" t="t" r="r" b="b"/>
              <a:pathLst>
                <a:path w="773429" h="76200">
                  <a:moveTo>
                    <a:pt x="696849" y="0"/>
                  </a:moveTo>
                  <a:lnTo>
                    <a:pt x="696849" y="76200"/>
                  </a:lnTo>
                  <a:lnTo>
                    <a:pt x="753236" y="48006"/>
                  </a:lnTo>
                  <a:lnTo>
                    <a:pt x="709549" y="48006"/>
                  </a:lnTo>
                  <a:lnTo>
                    <a:pt x="709549" y="28194"/>
                  </a:lnTo>
                  <a:lnTo>
                    <a:pt x="753236" y="28194"/>
                  </a:lnTo>
                  <a:lnTo>
                    <a:pt x="696849" y="0"/>
                  </a:lnTo>
                  <a:close/>
                </a:path>
                <a:path w="773429" h="76200">
                  <a:moveTo>
                    <a:pt x="696849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696849" y="48006"/>
                  </a:lnTo>
                  <a:lnTo>
                    <a:pt x="696849" y="28194"/>
                  </a:lnTo>
                  <a:close/>
                </a:path>
                <a:path w="773429" h="76200">
                  <a:moveTo>
                    <a:pt x="753236" y="28194"/>
                  </a:moveTo>
                  <a:lnTo>
                    <a:pt x="709549" y="28194"/>
                  </a:lnTo>
                  <a:lnTo>
                    <a:pt x="709549" y="48006"/>
                  </a:lnTo>
                  <a:lnTo>
                    <a:pt x="753236" y="48006"/>
                  </a:lnTo>
                  <a:lnTo>
                    <a:pt x="773049" y="38100"/>
                  </a:lnTo>
                  <a:lnTo>
                    <a:pt x="753236" y="28194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44761" y="2071877"/>
              <a:ext cx="0" cy="3781425"/>
            </a:xfrm>
            <a:custGeom>
              <a:avLst/>
              <a:gdLst/>
              <a:ahLst/>
              <a:cxnLst/>
              <a:rect l="l" t="t" r="r" b="b"/>
              <a:pathLst>
                <a:path h="3781425">
                  <a:moveTo>
                    <a:pt x="0" y="0"/>
                  </a:moveTo>
                  <a:lnTo>
                    <a:pt x="0" y="3781425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20362" y="2033777"/>
              <a:ext cx="4724400" cy="3124200"/>
            </a:xfrm>
            <a:custGeom>
              <a:avLst/>
              <a:gdLst/>
              <a:ahLst/>
              <a:cxnLst/>
              <a:rect l="l" t="t" r="r" b="b"/>
              <a:pathLst>
                <a:path w="4724400" h="3124200">
                  <a:moveTo>
                    <a:pt x="4718050" y="1620774"/>
                  </a:moveTo>
                  <a:lnTo>
                    <a:pt x="1447800" y="1622298"/>
                  </a:lnTo>
                  <a:lnTo>
                    <a:pt x="1447800" y="1594104"/>
                  </a:lnTo>
                  <a:lnTo>
                    <a:pt x="1371600" y="1632204"/>
                  </a:lnTo>
                  <a:lnTo>
                    <a:pt x="1447800" y="1670304"/>
                  </a:lnTo>
                  <a:lnTo>
                    <a:pt x="1447800" y="1642110"/>
                  </a:lnTo>
                  <a:lnTo>
                    <a:pt x="4718050" y="1640586"/>
                  </a:lnTo>
                  <a:lnTo>
                    <a:pt x="4718050" y="1620774"/>
                  </a:lnTo>
                  <a:close/>
                </a:path>
                <a:path w="4724400" h="3124200">
                  <a:moveTo>
                    <a:pt x="4724273" y="3076194"/>
                  </a:moveTo>
                  <a:lnTo>
                    <a:pt x="2974848" y="3076194"/>
                  </a:lnTo>
                  <a:lnTo>
                    <a:pt x="2974848" y="3048000"/>
                  </a:lnTo>
                  <a:lnTo>
                    <a:pt x="2898648" y="3086100"/>
                  </a:lnTo>
                  <a:lnTo>
                    <a:pt x="2974848" y="3124200"/>
                  </a:lnTo>
                  <a:lnTo>
                    <a:pt x="2974848" y="3096006"/>
                  </a:lnTo>
                  <a:lnTo>
                    <a:pt x="4724273" y="3096006"/>
                  </a:lnTo>
                  <a:lnTo>
                    <a:pt x="4724273" y="3076194"/>
                  </a:lnTo>
                  <a:close/>
                </a:path>
                <a:path w="4724400" h="3124200">
                  <a:moveTo>
                    <a:pt x="4724273" y="2465959"/>
                  </a:moveTo>
                  <a:lnTo>
                    <a:pt x="1909635" y="2444343"/>
                  </a:lnTo>
                  <a:lnTo>
                    <a:pt x="1909826" y="2416175"/>
                  </a:lnTo>
                  <a:lnTo>
                    <a:pt x="1833372" y="2453640"/>
                  </a:lnTo>
                  <a:lnTo>
                    <a:pt x="1909318" y="2492375"/>
                  </a:lnTo>
                  <a:lnTo>
                    <a:pt x="1909495" y="2464155"/>
                  </a:lnTo>
                  <a:lnTo>
                    <a:pt x="4724146" y="2485771"/>
                  </a:lnTo>
                  <a:lnTo>
                    <a:pt x="4724273" y="2465959"/>
                  </a:lnTo>
                  <a:close/>
                </a:path>
                <a:path w="4724400" h="3124200">
                  <a:moveTo>
                    <a:pt x="4724400" y="834390"/>
                  </a:moveTo>
                  <a:lnTo>
                    <a:pt x="685800" y="835914"/>
                  </a:lnTo>
                  <a:lnTo>
                    <a:pt x="685800" y="807720"/>
                  </a:lnTo>
                  <a:lnTo>
                    <a:pt x="609600" y="845820"/>
                  </a:lnTo>
                  <a:lnTo>
                    <a:pt x="685800" y="883920"/>
                  </a:lnTo>
                  <a:lnTo>
                    <a:pt x="685800" y="855726"/>
                  </a:lnTo>
                  <a:lnTo>
                    <a:pt x="4724400" y="854202"/>
                  </a:lnTo>
                  <a:lnTo>
                    <a:pt x="4724400" y="834390"/>
                  </a:lnTo>
                  <a:close/>
                </a:path>
                <a:path w="4724400" h="3124200">
                  <a:moveTo>
                    <a:pt x="4724400" y="28194"/>
                  </a:moveTo>
                  <a:lnTo>
                    <a:pt x="76200" y="28194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4724400" y="48006"/>
                  </a:lnTo>
                  <a:lnTo>
                    <a:pt x="4724400" y="28194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242027"/>
            <a:ext cx="81554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Xây </a:t>
            </a:r>
            <a:r>
              <a:rPr dirty="0"/>
              <a:t>dựng </a:t>
            </a:r>
            <a:r>
              <a:rPr spc="-5" dirty="0"/>
              <a:t>hệ </a:t>
            </a:r>
            <a:r>
              <a:rPr dirty="0"/>
              <a:t>thống thông</a:t>
            </a:r>
            <a:r>
              <a:rPr spc="-45" dirty="0"/>
              <a:t> </a:t>
            </a:r>
            <a:r>
              <a:rPr dirty="0"/>
              <a:t>tin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7008" y="1728216"/>
            <a:ext cx="10389235" cy="521334"/>
            <a:chOff x="1207008" y="1728216"/>
            <a:chExt cx="10389235" cy="521334"/>
          </a:xfrm>
        </p:grpSpPr>
        <p:sp>
          <p:nvSpPr>
            <p:cNvPr id="4" name="object 4"/>
            <p:cNvSpPr/>
            <p:nvPr/>
          </p:nvSpPr>
          <p:spPr>
            <a:xfrm>
              <a:off x="1219962" y="1741170"/>
              <a:ext cx="10363200" cy="495300"/>
            </a:xfrm>
            <a:custGeom>
              <a:avLst/>
              <a:gdLst/>
              <a:ahLst/>
              <a:cxnLst/>
              <a:rect l="l" t="t" r="r" b="b"/>
              <a:pathLst>
                <a:path w="10363200" h="495300">
                  <a:moveTo>
                    <a:pt x="10280650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0280650" y="495300"/>
                  </a:lnTo>
                  <a:lnTo>
                    <a:pt x="10312782" y="488813"/>
                  </a:lnTo>
                  <a:lnTo>
                    <a:pt x="10339022" y="471122"/>
                  </a:lnTo>
                  <a:lnTo>
                    <a:pt x="10356713" y="444882"/>
                  </a:lnTo>
                  <a:lnTo>
                    <a:pt x="10363200" y="412750"/>
                  </a:lnTo>
                  <a:lnTo>
                    <a:pt x="10363200" y="82550"/>
                  </a:lnTo>
                  <a:lnTo>
                    <a:pt x="10356713" y="50417"/>
                  </a:lnTo>
                  <a:lnTo>
                    <a:pt x="10339022" y="24177"/>
                  </a:lnTo>
                  <a:lnTo>
                    <a:pt x="10312782" y="6486"/>
                  </a:lnTo>
                  <a:lnTo>
                    <a:pt x="1028065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1741170"/>
              <a:ext cx="10363200" cy="495300"/>
            </a:xfrm>
            <a:custGeom>
              <a:avLst/>
              <a:gdLst/>
              <a:ahLst/>
              <a:cxnLst/>
              <a:rect l="l" t="t" r="r" b="b"/>
              <a:pathLst>
                <a:path w="103632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0280650" y="0"/>
                  </a:lnTo>
                  <a:lnTo>
                    <a:pt x="10312782" y="6486"/>
                  </a:lnTo>
                  <a:lnTo>
                    <a:pt x="10339022" y="24177"/>
                  </a:lnTo>
                  <a:lnTo>
                    <a:pt x="10356713" y="50417"/>
                  </a:lnTo>
                  <a:lnTo>
                    <a:pt x="10363200" y="82550"/>
                  </a:lnTo>
                  <a:lnTo>
                    <a:pt x="10363200" y="412750"/>
                  </a:lnTo>
                  <a:lnTo>
                    <a:pt x="10356713" y="444882"/>
                  </a:lnTo>
                  <a:lnTo>
                    <a:pt x="10339022" y="471122"/>
                  </a:lnTo>
                  <a:lnTo>
                    <a:pt x="10312782" y="488813"/>
                  </a:lnTo>
                  <a:lnTo>
                    <a:pt x="10280650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07008" y="3386328"/>
            <a:ext cx="10389235" cy="527685"/>
            <a:chOff x="1207008" y="3386328"/>
            <a:chExt cx="10389235" cy="527685"/>
          </a:xfrm>
        </p:grpSpPr>
        <p:sp>
          <p:nvSpPr>
            <p:cNvPr id="7" name="object 7"/>
            <p:cNvSpPr/>
            <p:nvPr/>
          </p:nvSpPr>
          <p:spPr>
            <a:xfrm>
              <a:off x="1219962" y="3399282"/>
              <a:ext cx="10363200" cy="501650"/>
            </a:xfrm>
            <a:custGeom>
              <a:avLst/>
              <a:gdLst/>
              <a:ahLst/>
              <a:cxnLst/>
              <a:rect l="l" t="t" r="r" b="b"/>
              <a:pathLst>
                <a:path w="10363200" h="501650">
                  <a:moveTo>
                    <a:pt x="10279634" y="0"/>
                  </a:moveTo>
                  <a:lnTo>
                    <a:pt x="83565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5" y="501395"/>
                  </a:lnTo>
                  <a:lnTo>
                    <a:pt x="10279634" y="501395"/>
                  </a:lnTo>
                  <a:lnTo>
                    <a:pt x="10312140" y="494821"/>
                  </a:lnTo>
                  <a:lnTo>
                    <a:pt x="10338704" y="476900"/>
                  </a:lnTo>
                  <a:lnTo>
                    <a:pt x="10356625" y="450336"/>
                  </a:lnTo>
                  <a:lnTo>
                    <a:pt x="10363200" y="417829"/>
                  </a:lnTo>
                  <a:lnTo>
                    <a:pt x="10363200" y="83565"/>
                  </a:lnTo>
                  <a:lnTo>
                    <a:pt x="10356625" y="51059"/>
                  </a:lnTo>
                  <a:lnTo>
                    <a:pt x="10338704" y="24495"/>
                  </a:lnTo>
                  <a:lnTo>
                    <a:pt x="10312140" y="6574"/>
                  </a:lnTo>
                  <a:lnTo>
                    <a:pt x="10279634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962" y="3399282"/>
              <a:ext cx="10363200" cy="501650"/>
            </a:xfrm>
            <a:custGeom>
              <a:avLst/>
              <a:gdLst/>
              <a:ahLst/>
              <a:cxnLst/>
              <a:rect l="l" t="t" r="r" b="b"/>
              <a:pathLst>
                <a:path w="1036320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5" y="0"/>
                  </a:lnTo>
                  <a:lnTo>
                    <a:pt x="10279634" y="0"/>
                  </a:lnTo>
                  <a:lnTo>
                    <a:pt x="10312140" y="6574"/>
                  </a:lnTo>
                  <a:lnTo>
                    <a:pt x="10338704" y="24495"/>
                  </a:lnTo>
                  <a:lnTo>
                    <a:pt x="10356625" y="51059"/>
                  </a:lnTo>
                  <a:lnTo>
                    <a:pt x="10363200" y="83565"/>
                  </a:lnTo>
                  <a:lnTo>
                    <a:pt x="10363200" y="417829"/>
                  </a:lnTo>
                  <a:lnTo>
                    <a:pt x="10356625" y="450336"/>
                  </a:lnTo>
                  <a:lnTo>
                    <a:pt x="10338704" y="476900"/>
                  </a:lnTo>
                  <a:lnTo>
                    <a:pt x="10312140" y="494821"/>
                  </a:lnTo>
                  <a:lnTo>
                    <a:pt x="10279634" y="501395"/>
                  </a:lnTo>
                  <a:lnTo>
                    <a:pt x="83565" y="501395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5163" y="1073022"/>
            <a:ext cx="10373360" cy="430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1880" lvl="2" indent="-105981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1072515" algn="l"/>
              </a:tabLst>
            </a:pP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Phương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pháp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xây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dựng</a:t>
            </a:r>
            <a:r>
              <a:rPr sz="3000" spc="-6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HTTT</a:t>
            </a:r>
            <a:endParaRPr sz="3000">
              <a:latin typeface="Arial"/>
              <a:cs typeface="Arial"/>
            </a:endParaRPr>
          </a:p>
          <a:p>
            <a:pPr marL="142240">
              <a:lnSpc>
                <a:spcPct val="100000"/>
              </a:lnSpc>
              <a:spcBef>
                <a:spcPts val="1975"/>
              </a:spcBef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Nguyên tắc trong xây dựng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92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5" dirty="0">
                <a:latin typeface="Arial"/>
                <a:cs typeface="Arial"/>
              </a:rPr>
              <a:t>Nguyên tắc tiếp cận hệ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thống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5" dirty="0">
                <a:latin typeface="Arial"/>
                <a:cs typeface="Arial"/>
              </a:rPr>
              <a:t>Nguyên tắc xây dựng theo chu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trình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5" dirty="0">
                <a:latin typeface="Arial"/>
                <a:cs typeface="Arial"/>
              </a:rPr>
              <a:t>Nguyên tắc đảm bảo độ tin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cậy</a:t>
            </a:r>
            <a:endParaRPr sz="2200">
              <a:latin typeface="Arial"/>
              <a:cs typeface="Arial"/>
            </a:endParaRPr>
          </a:p>
          <a:p>
            <a:pPr marL="142240">
              <a:lnSpc>
                <a:spcPct val="100000"/>
              </a:lnSpc>
              <a:spcBef>
                <a:spcPts val="930"/>
              </a:spcBef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Mô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hình xây dựng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HTTT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54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10" dirty="0">
                <a:latin typeface="Arial"/>
                <a:cs typeface="Arial"/>
              </a:rPr>
              <a:t>Mô </a:t>
            </a:r>
            <a:r>
              <a:rPr sz="2200" spc="-5" dirty="0">
                <a:latin typeface="Arial"/>
                <a:cs typeface="Arial"/>
              </a:rPr>
              <a:t>hình thác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nước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10" dirty="0">
                <a:latin typeface="Arial"/>
                <a:cs typeface="Arial"/>
              </a:rPr>
              <a:t>Mô </a:t>
            </a:r>
            <a:r>
              <a:rPr sz="2200" spc="-5" dirty="0">
                <a:latin typeface="Arial"/>
                <a:cs typeface="Arial"/>
              </a:rPr>
              <a:t>hình Bản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mẫu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10" dirty="0">
                <a:latin typeface="Arial"/>
                <a:cs typeface="Arial"/>
              </a:rPr>
              <a:t>Mô </a:t>
            </a:r>
            <a:r>
              <a:rPr sz="2200" spc="-5" dirty="0">
                <a:latin typeface="Arial"/>
                <a:cs typeface="Arial"/>
              </a:rPr>
              <a:t>hình xoắn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ốc</a:t>
            </a:r>
            <a:endParaRPr sz="2200">
              <a:latin typeface="Arial"/>
              <a:cs typeface="Arial"/>
            </a:endParaRPr>
          </a:p>
          <a:p>
            <a:pPr marL="591820" lvl="3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591185" algn="l"/>
                <a:tab pos="591820" algn="l"/>
              </a:tabLst>
            </a:pPr>
            <a:r>
              <a:rPr sz="2200" spc="-5" dirty="0">
                <a:latin typeface="Arial"/>
                <a:cs typeface="Arial"/>
              </a:rPr>
              <a:t>Phát triển hệ thống do người dùng </a:t>
            </a:r>
            <a:r>
              <a:rPr sz="2200" dirty="0">
                <a:latin typeface="Arial"/>
                <a:cs typeface="Arial"/>
              </a:rPr>
              <a:t>cuối thực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hiện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03089"/>
            <a:ext cx="79236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</a:t>
            </a:r>
            <a:r>
              <a:rPr dirty="0"/>
              <a:t>Xây </a:t>
            </a:r>
            <a:r>
              <a:rPr spc="-10" dirty="0"/>
              <a:t>dựng </a:t>
            </a:r>
            <a:r>
              <a:rPr dirty="0"/>
              <a:t>hệ </a:t>
            </a:r>
            <a:r>
              <a:rPr spc="-5" dirty="0"/>
              <a:t>thống thông</a:t>
            </a:r>
            <a:r>
              <a:rPr spc="-50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725" y="1032509"/>
            <a:ext cx="3498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SzPct val="60000"/>
              <a:buFont typeface="Wingdings"/>
              <a:buChar char=""/>
              <a:tabLst>
                <a:tab pos="270510" algn="l"/>
              </a:tabLst>
            </a:pP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Mô hình </a:t>
            </a:r>
            <a:r>
              <a:rPr sz="3000" dirty="0">
                <a:solidFill>
                  <a:srgbClr val="CC3300"/>
                </a:solidFill>
                <a:latin typeface="Arial"/>
                <a:cs typeface="Arial"/>
              </a:rPr>
              <a:t>thác</a:t>
            </a:r>
            <a:r>
              <a:rPr sz="3000" spc="-7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C3300"/>
                </a:solidFill>
                <a:latin typeface="Arial"/>
                <a:cs typeface="Arial"/>
              </a:rPr>
              <a:t>nước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43637" y="1891093"/>
            <a:ext cx="1574800" cy="724535"/>
            <a:chOff x="6243637" y="1891093"/>
            <a:chExt cx="1574800" cy="724535"/>
          </a:xfrm>
        </p:grpSpPr>
        <p:sp>
          <p:nvSpPr>
            <p:cNvPr id="5" name="object 5"/>
            <p:cNvSpPr/>
            <p:nvPr/>
          </p:nvSpPr>
          <p:spPr>
            <a:xfrm>
              <a:off x="6248400" y="1895855"/>
              <a:ext cx="1565275" cy="715010"/>
            </a:xfrm>
            <a:custGeom>
              <a:avLst/>
              <a:gdLst/>
              <a:ahLst/>
              <a:cxnLst/>
              <a:rect l="l" t="t" r="r" b="b"/>
              <a:pathLst>
                <a:path w="1565275" h="715010">
                  <a:moveTo>
                    <a:pt x="1565148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1565148" y="714756"/>
                  </a:lnTo>
                  <a:lnTo>
                    <a:pt x="1565148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1895855"/>
              <a:ext cx="1565275" cy="715010"/>
            </a:xfrm>
            <a:custGeom>
              <a:avLst/>
              <a:gdLst/>
              <a:ahLst/>
              <a:cxnLst/>
              <a:rect l="l" t="t" r="r" b="b"/>
              <a:pathLst>
                <a:path w="1565275" h="715010">
                  <a:moveTo>
                    <a:pt x="0" y="714756"/>
                  </a:moveTo>
                  <a:lnTo>
                    <a:pt x="1565148" y="714756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01609" y="1923415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670" algn="l"/>
              </a:tabLst>
            </a:pPr>
            <a:r>
              <a:rPr sz="1800" u="heavy" dirty="0"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1895855"/>
            <a:ext cx="1565275" cy="7150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Phân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tích</a:t>
            </a:r>
            <a:endParaRPr sz="1800">
              <a:latin typeface="Arial"/>
              <a:cs typeface="Arial"/>
            </a:endParaRPr>
          </a:p>
          <a:p>
            <a:pPr marL="38354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yêu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cầu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65657" y="2752153"/>
            <a:ext cx="1574800" cy="652780"/>
            <a:chOff x="7165657" y="2752153"/>
            <a:chExt cx="1574800" cy="652780"/>
          </a:xfrm>
        </p:grpSpPr>
        <p:sp>
          <p:nvSpPr>
            <p:cNvPr id="10" name="object 10"/>
            <p:cNvSpPr/>
            <p:nvPr/>
          </p:nvSpPr>
          <p:spPr>
            <a:xfrm>
              <a:off x="7170419" y="2756916"/>
              <a:ext cx="1565275" cy="643255"/>
            </a:xfrm>
            <a:custGeom>
              <a:avLst/>
              <a:gdLst/>
              <a:ahLst/>
              <a:cxnLst/>
              <a:rect l="l" t="t" r="r" b="b"/>
              <a:pathLst>
                <a:path w="1565275" h="643254">
                  <a:moveTo>
                    <a:pt x="1565148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1565148" y="643127"/>
                  </a:lnTo>
                  <a:lnTo>
                    <a:pt x="15651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70419" y="2756916"/>
              <a:ext cx="1565275" cy="643255"/>
            </a:xfrm>
            <a:custGeom>
              <a:avLst/>
              <a:gdLst/>
              <a:ahLst/>
              <a:cxnLst/>
              <a:rect l="l" t="t" r="r" b="b"/>
              <a:pathLst>
                <a:path w="1565275" h="643254">
                  <a:moveTo>
                    <a:pt x="0" y="643127"/>
                  </a:moveTo>
                  <a:lnTo>
                    <a:pt x="1565148" y="643127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70419" y="2756916"/>
            <a:ext cx="1565275" cy="643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Thiết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kế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6166" y="3531870"/>
            <a:ext cx="1565275" cy="510540"/>
          </a:xfrm>
          <a:prstGeom prst="rect">
            <a:avLst/>
          </a:prstGeom>
          <a:solidFill>
            <a:srgbClr val="CCFFCC"/>
          </a:solidFill>
          <a:ln w="19811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41300" marR="136525" indent="-9779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Arial"/>
                <a:cs typeface="Arial"/>
              </a:rPr>
              <a:t>Cài </a:t>
            </a:r>
            <a:r>
              <a:rPr sz="1600" spc="-5" dirty="0">
                <a:latin typeface="Arial"/>
                <a:cs typeface="Arial"/>
              </a:rPr>
              <a:t>đặt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thử  nghiệm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đơn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14561" y="4047490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thể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317545" y="4192333"/>
            <a:ext cx="1574800" cy="538480"/>
            <a:chOff x="9317545" y="4192333"/>
            <a:chExt cx="1574800" cy="538480"/>
          </a:xfrm>
        </p:grpSpPr>
        <p:sp>
          <p:nvSpPr>
            <p:cNvPr id="16" name="object 16"/>
            <p:cNvSpPr/>
            <p:nvPr/>
          </p:nvSpPr>
          <p:spPr>
            <a:xfrm>
              <a:off x="9322307" y="4197096"/>
              <a:ext cx="1565275" cy="528955"/>
            </a:xfrm>
            <a:custGeom>
              <a:avLst/>
              <a:gdLst/>
              <a:ahLst/>
              <a:cxnLst/>
              <a:rect l="l" t="t" r="r" b="b"/>
              <a:pathLst>
                <a:path w="1565275" h="528954">
                  <a:moveTo>
                    <a:pt x="1565148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1565148" y="528827"/>
                  </a:lnTo>
                  <a:lnTo>
                    <a:pt x="156514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22307" y="4197096"/>
              <a:ext cx="1565275" cy="528955"/>
            </a:xfrm>
            <a:custGeom>
              <a:avLst/>
              <a:gdLst/>
              <a:ahLst/>
              <a:cxnLst/>
              <a:rect l="l" t="t" r="r" b="b"/>
              <a:pathLst>
                <a:path w="1565275" h="528954">
                  <a:moveTo>
                    <a:pt x="0" y="528827"/>
                  </a:moveTo>
                  <a:lnTo>
                    <a:pt x="1565148" y="528827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962897" y="4225544"/>
            <a:ext cx="1771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955" algn="l"/>
              </a:tabLst>
            </a:pPr>
            <a:r>
              <a:rPr sz="1800" u="heavy" dirty="0"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Thử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nghiệm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80575" y="4499864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tổng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617454" y="4908550"/>
            <a:ext cx="1585595" cy="589280"/>
            <a:chOff x="10617454" y="4908550"/>
            <a:chExt cx="1585595" cy="589280"/>
          </a:xfrm>
        </p:grpSpPr>
        <p:sp>
          <p:nvSpPr>
            <p:cNvPr id="21" name="object 21"/>
            <p:cNvSpPr/>
            <p:nvPr/>
          </p:nvSpPr>
          <p:spPr>
            <a:xfrm>
              <a:off x="10627614" y="4918710"/>
              <a:ext cx="1565275" cy="568960"/>
            </a:xfrm>
            <a:custGeom>
              <a:avLst/>
              <a:gdLst/>
              <a:ahLst/>
              <a:cxnLst/>
              <a:rect l="l" t="t" r="r" b="b"/>
              <a:pathLst>
                <a:path w="1565275" h="568960">
                  <a:moveTo>
                    <a:pt x="1565148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1565148" y="568451"/>
                  </a:lnTo>
                  <a:lnTo>
                    <a:pt x="156514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27614" y="4918710"/>
              <a:ext cx="1565275" cy="568960"/>
            </a:xfrm>
            <a:custGeom>
              <a:avLst/>
              <a:gdLst/>
              <a:ahLst/>
              <a:cxnLst/>
              <a:rect l="l" t="t" r="r" b="b"/>
              <a:pathLst>
                <a:path w="1565275" h="568960">
                  <a:moveTo>
                    <a:pt x="0" y="568451"/>
                  </a:moveTo>
                  <a:lnTo>
                    <a:pt x="1565148" y="568451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908918" y="4946395"/>
            <a:ext cx="1003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Bảo </a:t>
            </a:r>
            <a:r>
              <a:rPr sz="1800" dirty="0">
                <a:latin typeface="Arial"/>
                <a:cs typeface="Arial"/>
              </a:rPr>
              <a:t>trì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  </a:t>
            </a:r>
            <a:r>
              <a:rPr sz="1800" spc="-5" dirty="0">
                <a:latin typeface="Arial"/>
                <a:cs typeface="Arial"/>
              </a:rPr>
              <a:t>phát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triển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642354" y="2163317"/>
            <a:ext cx="4619625" cy="3228975"/>
            <a:chOff x="6642354" y="2163317"/>
            <a:chExt cx="4619625" cy="3228975"/>
          </a:xfrm>
        </p:grpSpPr>
        <p:sp>
          <p:nvSpPr>
            <p:cNvPr id="25" name="object 25"/>
            <p:cNvSpPr/>
            <p:nvPr/>
          </p:nvSpPr>
          <p:spPr>
            <a:xfrm>
              <a:off x="6680454" y="5369813"/>
              <a:ext cx="3946525" cy="12065"/>
            </a:xfrm>
            <a:custGeom>
              <a:avLst/>
              <a:gdLst/>
              <a:ahLst/>
              <a:cxnLst/>
              <a:rect l="l" t="t" r="r" b="b"/>
              <a:pathLst>
                <a:path w="3946525" h="12064">
                  <a:moveTo>
                    <a:pt x="3946525" y="12065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42354" y="2623565"/>
              <a:ext cx="76200" cy="2758440"/>
            </a:xfrm>
            <a:custGeom>
              <a:avLst/>
              <a:gdLst/>
              <a:ahLst/>
              <a:cxnLst/>
              <a:rect l="l" t="t" r="r" b="b"/>
              <a:pathLst>
                <a:path w="76200" h="2758440">
                  <a:moveTo>
                    <a:pt x="48005" y="63500"/>
                  </a:moveTo>
                  <a:lnTo>
                    <a:pt x="28194" y="63500"/>
                  </a:lnTo>
                  <a:lnTo>
                    <a:pt x="28194" y="2758313"/>
                  </a:lnTo>
                  <a:lnTo>
                    <a:pt x="48005" y="2758313"/>
                  </a:lnTo>
                  <a:lnTo>
                    <a:pt x="48005" y="63500"/>
                  </a:lnTo>
                  <a:close/>
                </a:path>
                <a:path w="76200" h="2758440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758440">
                  <a:moveTo>
                    <a:pt x="69850" y="63500"/>
                  </a:moveTo>
                  <a:lnTo>
                    <a:pt x="48005" y="63500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11490" y="2163317"/>
              <a:ext cx="76200" cy="579120"/>
            </a:xfrm>
            <a:custGeom>
              <a:avLst/>
              <a:gdLst/>
              <a:ahLst/>
              <a:cxnLst/>
              <a:rect l="l" t="t" r="r" b="b"/>
              <a:pathLst>
                <a:path w="76200" h="579119">
                  <a:moveTo>
                    <a:pt x="28193" y="502539"/>
                  </a:moveTo>
                  <a:lnTo>
                    <a:pt x="0" y="502539"/>
                  </a:lnTo>
                  <a:lnTo>
                    <a:pt x="38100" y="578739"/>
                  </a:lnTo>
                  <a:lnTo>
                    <a:pt x="69850" y="515239"/>
                  </a:lnTo>
                  <a:lnTo>
                    <a:pt x="28193" y="515239"/>
                  </a:lnTo>
                  <a:lnTo>
                    <a:pt x="28193" y="502539"/>
                  </a:lnTo>
                  <a:close/>
                </a:path>
                <a:path w="76200" h="579119">
                  <a:moveTo>
                    <a:pt x="48005" y="0"/>
                  </a:moveTo>
                  <a:lnTo>
                    <a:pt x="28193" y="0"/>
                  </a:lnTo>
                  <a:lnTo>
                    <a:pt x="28193" y="515239"/>
                  </a:lnTo>
                  <a:lnTo>
                    <a:pt x="48005" y="515239"/>
                  </a:lnTo>
                  <a:lnTo>
                    <a:pt x="48005" y="0"/>
                  </a:lnTo>
                  <a:close/>
                </a:path>
                <a:path w="76200" h="579119">
                  <a:moveTo>
                    <a:pt x="76200" y="502539"/>
                  </a:moveTo>
                  <a:lnTo>
                    <a:pt x="48005" y="502539"/>
                  </a:lnTo>
                  <a:lnTo>
                    <a:pt x="48005" y="515239"/>
                  </a:lnTo>
                  <a:lnTo>
                    <a:pt x="69850" y="515239"/>
                  </a:lnTo>
                  <a:lnTo>
                    <a:pt x="76200" y="50253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27186" y="2951225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534" y="0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24366" y="2951225"/>
              <a:ext cx="76200" cy="580390"/>
            </a:xfrm>
            <a:custGeom>
              <a:avLst/>
              <a:gdLst/>
              <a:ahLst/>
              <a:cxnLst/>
              <a:rect l="l" t="t" r="r" b="b"/>
              <a:pathLst>
                <a:path w="76200" h="580389">
                  <a:moveTo>
                    <a:pt x="28193" y="503936"/>
                  </a:moveTo>
                  <a:lnTo>
                    <a:pt x="0" y="503936"/>
                  </a:lnTo>
                  <a:lnTo>
                    <a:pt x="38100" y="580136"/>
                  </a:lnTo>
                  <a:lnTo>
                    <a:pt x="69850" y="516636"/>
                  </a:lnTo>
                  <a:lnTo>
                    <a:pt x="28193" y="516636"/>
                  </a:lnTo>
                  <a:lnTo>
                    <a:pt x="28193" y="503936"/>
                  </a:lnTo>
                  <a:close/>
                </a:path>
                <a:path w="76200" h="580389">
                  <a:moveTo>
                    <a:pt x="48005" y="0"/>
                  </a:moveTo>
                  <a:lnTo>
                    <a:pt x="28193" y="0"/>
                  </a:lnTo>
                  <a:lnTo>
                    <a:pt x="28193" y="516636"/>
                  </a:lnTo>
                  <a:lnTo>
                    <a:pt x="48005" y="516636"/>
                  </a:lnTo>
                  <a:lnTo>
                    <a:pt x="48005" y="0"/>
                  </a:lnTo>
                  <a:close/>
                </a:path>
                <a:path w="76200" h="580389">
                  <a:moveTo>
                    <a:pt x="76200" y="503936"/>
                  </a:moveTo>
                  <a:lnTo>
                    <a:pt x="48005" y="503936"/>
                  </a:lnTo>
                  <a:lnTo>
                    <a:pt x="48005" y="516636"/>
                  </a:lnTo>
                  <a:lnTo>
                    <a:pt x="69850" y="516636"/>
                  </a:lnTo>
                  <a:lnTo>
                    <a:pt x="76200" y="50393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751314" y="3632453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4">
                  <a:moveTo>
                    <a:pt x="0" y="0"/>
                  </a:moveTo>
                  <a:lnTo>
                    <a:pt x="336930" y="0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0018" y="3632453"/>
              <a:ext cx="76200" cy="580390"/>
            </a:xfrm>
            <a:custGeom>
              <a:avLst/>
              <a:gdLst/>
              <a:ahLst/>
              <a:cxnLst/>
              <a:rect l="l" t="t" r="r" b="b"/>
              <a:pathLst>
                <a:path w="76200" h="580389">
                  <a:moveTo>
                    <a:pt x="28193" y="503936"/>
                  </a:moveTo>
                  <a:lnTo>
                    <a:pt x="0" y="503936"/>
                  </a:lnTo>
                  <a:lnTo>
                    <a:pt x="38100" y="580136"/>
                  </a:lnTo>
                  <a:lnTo>
                    <a:pt x="69850" y="516636"/>
                  </a:lnTo>
                  <a:lnTo>
                    <a:pt x="28193" y="516636"/>
                  </a:lnTo>
                  <a:lnTo>
                    <a:pt x="28193" y="503936"/>
                  </a:lnTo>
                  <a:close/>
                </a:path>
                <a:path w="76200" h="580389">
                  <a:moveTo>
                    <a:pt x="48005" y="0"/>
                  </a:moveTo>
                  <a:lnTo>
                    <a:pt x="28193" y="0"/>
                  </a:lnTo>
                  <a:lnTo>
                    <a:pt x="28193" y="516636"/>
                  </a:lnTo>
                  <a:lnTo>
                    <a:pt x="48005" y="516636"/>
                  </a:lnTo>
                  <a:lnTo>
                    <a:pt x="48005" y="0"/>
                  </a:lnTo>
                  <a:close/>
                </a:path>
                <a:path w="76200" h="580389">
                  <a:moveTo>
                    <a:pt x="76200" y="503936"/>
                  </a:moveTo>
                  <a:lnTo>
                    <a:pt x="48005" y="503936"/>
                  </a:lnTo>
                  <a:lnTo>
                    <a:pt x="48005" y="516636"/>
                  </a:lnTo>
                  <a:lnTo>
                    <a:pt x="69850" y="516636"/>
                  </a:lnTo>
                  <a:lnTo>
                    <a:pt x="76200" y="50393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88218" y="4348733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533" y="0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185398" y="4348733"/>
              <a:ext cx="76200" cy="580390"/>
            </a:xfrm>
            <a:custGeom>
              <a:avLst/>
              <a:gdLst/>
              <a:ahLst/>
              <a:cxnLst/>
              <a:rect l="l" t="t" r="r" b="b"/>
              <a:pathLst>
                <a:path w="76200" h="580389">
                  <a:moveTo>
                    <a:pt x="28194" y="503936"/>
                  </a:moveTo>
                  <a:lnTo>
                    <a:pt x="0" y="503936"/>
                  </a:lnTo>
                  <a:lnTo>
                    <a:pt x="38100" y="580136"/>
                  </a:lnTo>
                  <a:lnTo>
                    <a:pt x="69850" y="516636"/>
                  </a:lnTo>
                  <a:lnTo>
                    <a:pt x="28194" y="516636"/>
                  </a:lnTo>
                  <a:lnTo>
                    <a:pt x="28194" y="503936"/>
                  </a:lnTo>
                  <a:close/>
                </a:path>
                <a:path w="76200" h="580389">
                  <a:moveTo>
                    <a:pt x="48005" y="0"/>
                  </a:moveTo>
                  <a:lnTo>
                    <a:pt x="28194" y="0"/>
                  </a:lnTo>
                  <a:lnTo>
                    <a:pt x="28194" y="516636"/>
                  </a:lnTo>
                  <a:lnTo>
                    <a:pt x="48005" y="516636"/>
                  </a:lnTo>
                  <a:lnTo>
                    <a:pt x="48005" y="0"/>
                  </a:lnTo>
                  <a:close/>
                </a:path>
                <a:path w="76200" h="580389">
                  <a:moveTo>
                    <a:pt x="76200" y="503936"/>
                  </a:moveTo>
                  <a:lnTo>
                    <a:pt x="48005" y="503936"/>
                  </a:lnTo>
                  <a:lnTo>
                    <a:pt x="48005" y="516636"/>
                  </a:lnTo>
                  <a:lnTo>
                    <a:pt x="69850" y="516636"/>
                  </a:lnTo>
                  <a:lnTo>
                    <a:pt x="76200" y="50393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92334" y="5203697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534" y="0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34450" y="4021073"/>
              <a:ext cx="1393190" cy="1183005"/>
            </a:xfrm>
            <a:custGeom>
              <a:avLst/>
              <a:gdLst/>
              <a:ahLst/>
              <a:cxnLst/>
              <a:rect l="l" t="t" r="r" b="b"/>
              <a:pathLst>
                <a:path w="1393190" h="118300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8194" y="76200"/>
                  </a:lnTo>
                  <a:lnTo>
                    <a:pt x="28194" y="478282"/>
                  </a:lnTo>
                  <a:lnTo>
                    <a:pt x="48006" y="478282"/>
                  </a:lnTo>
                  <a:lnTo>
                    <a:pt x="48006" y="76200"/>
                  </a:lnTo>
                  <a:lnTo>
                    <a:pt x="76200" y="76200"/>
                  </a:lnTo>
                  <a:close/>
                </a:path>
                <a:path w="1393190" h="1183004">
                  <a:moveTo>
                    <a:pt x="1392936" y="781812"/>
                  </a:moveTo>
                  <a:lnTo>
                    <a:pt x="1386586" y="769112"/>
                  </a:lnTo>
                  <a:lnTo>
                    <a:pt x="1354836" y="705612"/>
                  </a:lnTo>
                  <a:lnTo>
                    <a:pt x="1316736" y="781812"/>
                  </a:lnTo>
                  <a:lnTo>
                    <a:pt x="1344930" y="781812"/>
                  </a:lnTo>
                  <a:lnTo>
                    <a:pt x="1344930" y="1182497"/>
                  </a:lnTo>
                  <a:lnTo>
                    <a:pt x="1364742" y="1182497"/>
                  </a:lnTo>
                  <a:lnTo>
                    <a:pt x="1364742" y="781812"/>
                  </a:lnTo>
                  <a:lnTo>
                    <a:pt x="1392936" y="781812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41742" y="3871722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533" y="0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00594" y="3393185"/>
              <a:ext cx="76200" cy="478790"/>
            </a:xfrm>
            <a:custGeom>
              <a:avLst/>
              <a:gdLst/>
              <a:ahLst/>
              <a:cxnLst/>
              <a:rect l="l" t="t" r="r" b="b"/>
              <a:pathLst>
                <a:path w="76200" h="478789">
                  <a:moveTo>
                    <a:pt x="48005" y="63500"/>
                  </a:moveTo>
                  <a:lnTo>
                    <a:pt x="28194" y="63500"/>
                  </a:lnTo>
                  <a:lnTo>
                    <a:pt x="28194" y="478281"/>
                  </a:lnTo>
                  <a:lnTo>
                    <a:pt x="48005" y="478281"/>
                  </a:lnTo>
                  <a:lnTo>
                    <a:pt x="48005" y="63500"/>
                  </a:lnTo>
                  <a:close/>
                </a:path>
                <a:path w="76200" h="478789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78789">
                  <a:moveTo>
                    <a:pt x="69850" y="63500"/>
                  </a:moveTo>
                  <a:lnTo>
                    <a:pt x="48005" y="63500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93686" y="3393185"/>
              <a:ext cx="2405380" cy="1983739"/>
            </a:xfrm>
            <a:custGeom>
              <a:avLst/>
              <a:gdLst/>
              <a:ahLst/>
              <a:cxnLst/>
              <a:rect l="l" t="t" r="r" b="b"/>
              <a:pathLst>
                <a:path w="2405379" h="1983739">
                  <a:moveTo>
                    <a:pt x="76200" y="1906536"/>
                  </a:moveTo>
                  <a:lnTo>
                    <a:pt x="48006" y="1906536"/>
                  </a:lnTo>
                  <a:lnTo>
                    <a:pt x="48006" y="0"/>
                  </a:lnTo>
                  <a:lnTo>
                    <a:pt x="28194" y="0"/>
                  </a:lnTo>
                  <a:lnTo>
                    <a:pt x="28194" y="1906536"/>
                  </a:lnTo>
                  <a:lnTo>
                    <a:pt x="0" y="1906536"/>
                  </a:lnTo>
                  <a:lnTo>
                    <a:pt x="38100" y="1982724"/>
                  </a:lnTo>
                  <a:lnTo>
                    <a:pt x="69850" y="1919224"/>
                  </a:lnTo>
                  <a:lnTo>
                    <a:pt x="76200" y="1906536"/>
                  </a:lnTo>
                  <a:close/>
                </a:path>
                <a:path w="2405379" h="1983739">
                  <a:moveTo>
                    <a:pt x="1185672" y="1900682"/>
                  </a:moveTo>
                  <a:lnTo>
                    <a:pt x="1157478" y="1900682"/>
                  </a:lnTo>
                  <a:lnTo>
                    <a:pt x="1157478" y="649224"/>
                  </a:lnTo>
                  <a:lnTo>
                    <a:pt x="1137666" y="649224"/>
                  </a:lnTo>
                  <a:lnTo>
                    <a:pt x="1137666" y="1900682"/>
                  </a:lnTo>
                  <a:lnTo>
                    <a:pt x="1109472" y="1900682"/>
                  </a:lnTo>
                  <a:lnTo>
                    <a:pt x="1147572" y="1976882"/>
                  </a:lnTo>
                  <a:lnTo>
                    <a:pt x="1179322" y="1913382"/>
                  </a:lnTo>
                  <a:lnTo>
                    <a:pt x="1185672" y="1900682"/>
                  </a:lnTo>
                  <a:close/>
                </a:path>
                <a:path w="2405379" h="1983739">
                  <a:moveTo>
                    <a:pt x="2404872" y="1907286"/>
                  </a:moveTo>
                  <a:lnTo>
                    <a:pt x="2376678" y="1907286"/>
                  </a:lnTo>
                  <a:lnTo>
                    <a:pt x="2376678" y="1357884"/>
                  </a:lnTo>
                  <a:lnTo>
                    <a:pt x="2356866" y="1357884"/>
                  </a:lnTo>
                  <a:lnTo>
                    <a:pt x="2356866" y="1907286"/>
                  </a:lnTo>
                  <a:lnTo>
                    <a:pt x="2328672" y="1907286"/>
                  </a:lnTo>
                  <a:lnTo>
                    <a:pt x="2366772" y="1983486"/>
                  </a:lnTo>
                  <a:lnTo>
                    <a:pt x="2398522" y="1919986"/>
                  </a:lnTo>
                  <a:lnTo>
                    <a:pt x="2404872" y="190728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218691" y="1667535"/>
            <a:ext cx="5139055" cy="12611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Char char="•"/>
              <a:tabLst>
                <a:tab pos="469900" algn="l"/>
                <a:tab pos="470534" algn="l"/>
              </a:tabLst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Ra đời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sớm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nhất</a:t>
            </a:r>
            <a:endParaRPr sz="2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05"/>
              </a:spcBef>
              <a:buChar char="•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Gồm nhiều công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đoạn</a:t>
            </a:r>
            <a:endParaRPr sz="2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Char char="•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Phù</a:t>
            </a:r>
            <a:r>
              <a:rPr sz="2200" spc="3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hợp</a:t>
            </a:r>
            <a:r>
              <a:rPr sz="2200" spc="3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để</a:t>
            </a:r>
            <a:r>
              <a:rPr sz="2200" spc="3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xây</a:t>
            </a:r>
            <a:r>
              <a:rPr sz="2200" spc="3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dựng</a:t>
            </a:r>
            <a:r>
              <a:rPr sz="2200" spc="3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các</a:t>
            </a:r>
            <a:r>
              <a:rPr sz="2200" spc="3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hệ</a:t>
            </a:r>
            <a:r>
              <a:rPr sz="2200" spc="3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thống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18691" y="2903347"/>
            <a:ext cx="5140960" cy="278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350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xử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lý giao dịch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lớn mà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ở đó đòi hỏi  hệ thống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cấu trúc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xác định chặt  chẽ.</a:t>
            </a:r>
            <a:endParaRPr sz="220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470534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Chi phí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cao,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thời gian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thực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hiện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dài, 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không mềm dẻo, khối lượng các tài  liệu lần đầu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lớn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và công việc tăng lên  nhiều nếu các yêu cầu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đặc tả phải  làm</a:t>
            </a:r>
            <a:r>
              <a:rPr sz="22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lại.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3577</Words>
  <Application>Microsoft Office PowerPoint</Application>
  <PresentationFormat>Widescreen</PresentationFormat>
  <Paragraphs>470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Office Theme</vt:lpstr>
      <vt:lpstr>Xây dựng và quản lý HTTT</vt:lpstr>
      <vt:lpstr>Mục tiêu</vt:lpstr>
      <vt:lpstr>PowerPoint Presentation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3.1. Xây dựng hệ thống thông tin</vt:lpstr>
      <vt:lpstr>3.2. Quản lý hệ thống thông tin</vt:lpstr>
      <vt:lpstr>3.2. Quản lý hệ thống thông tin</vt:lpstr>
      <vt:lpstr>3.2. Quản lý hệ thống thông tin</vt:lpstr>
      <vt:lpstr>3.2. Quản lý hệ thống thông tin</vt:lpstr>
      <vt:lpstr>3.2. Quản lý hệ thống thông tin</vt:lpstr>
      <vt:lpstr>3.2. Quản lý hệ thống thông tin</vt:lpstr>
      <vt:lpstr>3.2. Quản lý hệ thống thông tin</vt:lpstr>
      <vt:lpstr>Câu hỏi ôn tập chương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4: Xây dựng và quản lý HTTT</dc:title>
  <cp:lastModifiedBy>Admin</cp:lastModifiedBy>
  <cp:revision>5</cp:revision>
  <dcterms:created xsi:type="dcterms:W3CDTF">2023-02-20T22:57:12Z</dcterms:created>
  <dcterms:modified xsi:type="dcterms:W3CDTF">2023-02-21T02:25:36Z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2023-02-20T00:00:00Z</vt:filetime>
  </property>
</Properties>
</file>