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54" r:id="rId2"/>
    <p:sldMasterId id="2147483674" r:id="rId3"/>
  </p:sldMasterIdLst>
  <p:notesMasterIdLst>
    <p:notesMasterId r:id="rId10"/>
  </p:notesMasterIdLst>
  <p:sldIdLst>
    <p:sldId id="257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CC33"/>
    <a:srgbClr val="336633"/>
    <a:srgbClr val="66C067"/>
    <a:srgbClr val="B6DCAE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9" autoAdjust="0"/>
  </p:normalViewPr>
  <p:slideViewPr>
    <p:cSldViewPr snapToGrid="0" snapToObjects="1">
      <p:cViewPr varScale="1">
        <p:scale>
          <a:sx n="44" d="100"/>
          <a:sy n="44" d="100"/>
        </p:scale>
        <p:origin x="1380" y="20"/>
      </p:cViewPr>
      <p:guideLst>
        <p:guide orient="horz" pos="2154"/>
        <p:guide pos="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-4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16F2529-7442-4C57-BAFE-E764E2676846}" type="datetimeFigureOut">
              <a:rPr lang="en-US"/>
              <a:pPr>
                <a:defRPr/>
              </a:pPr>
              <a:t>05/02/2023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BAC566-14D6-46E5-9550-856BC12D5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3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AC566-14D6-46E5-9550-856BC12D58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7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 Bank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5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P Bank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09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2688" y="-223838"/>
            <a:ext cx="17291051" cy="78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ＭＳ Ｐゴシック" pitchFamily="123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23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6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23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2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2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70"/>
          <a:stretch/>
        </p:blipFill>
        <p:spPr bwMode="auto">
          <a:xfrm>
            <a:off x="1" y="5031910"/>
            <a:ext cx="9144000" cy="18341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961"/>
            <a:ext cx="3491464" cy="954697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64592" y="3429000"/>
            <a:ext cx="6526494" cy="2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Giảng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viên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: Lưu Thị Thảo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err="1">
                <a:solidFill>
                  <a:srgbClr val="002060"/>
                </a:solidFill>
                <a:latin typeface="Cambria" panose="02040503050406030204" pitchFamily="18" charset="0"/>
              </a:rPr>
              <a:t>Bộ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môn: Công nghệ phần mềm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Khoa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Công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nghệ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thông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tin</a:t>
            </a:r>
          </a:p>
          <a:p>
            <a:pPr eaLnBrk="1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Điện</a:t>
            </a: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Cambria" panose="02040503050406030204" pitchFamily="18" charset="0"/>
              </a:rPr>
              <a:t>thoại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: 0393737788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</a:rPr>
              <a:t>Email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: luuthao2328@gmail.com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3635686" y="6383410"/>
            <a:ext cx="1975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</a:rPr>
              <a:t>Hà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Cambria" panose="02040503050406030204" pitchFamily="18" charset="0"/>
              </a:rPr>
              <a:t>Nội</a:t>
            </a:r>
            <a:r>
              <a:rPr lang="en-US" b="1">
                <a:solidFill>
                  <a:schemeClr val="bg1"/>
                </a:solidFill>
                <a:latin typeface="Cambria" panose="02040503050406030204" pitchFamily="18" charset="0"/>
              </a:rPr>
              <a:t>   02/2023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480" y="1688639"/>
            <a:ext cx="86387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IT3227 </a:t>
            </a:r>
            <a:r>
              <a:rPr lang="en-US" sz="5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Lập trình .NET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182688" y="6137275"/>
            <a:ext cx="151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Glypha VO" pitchFamily="123" charset="0"/>
              </a:rPr>
              <a:t>Presented by </a:t>
            </a:r>
            <a:r>
              <a:rPr lang="en-US" sz="1000" b="1">
                <a:solidFill>
                  <a:schemeClr val="bg1"/>
                </a:solidFill>
                <a:latin typeface="Glypha VO" pitchFamily="123" charset="0"/>
              </a:rPr>
              <a:t>VPBank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04146" y="1413529"/>
            <a:ext cx="86185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b="1">
                <a:latin typeface="Cambria" panose="02040503050406030204" pitchFamily="18" charset="0"/>
              </a:rPr>
              <a:t>Giới thiệu môn học</a:t>
            </a:r>
            <a:r>
              <a:rPr lang="en-US">
                <a:latin typeface="Cambria" panose="02040503050406030204" pitchFamily="18" charset="0"/>
              </a:rPr>
              <a:t>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04147" y="1973324"/>
            <a:ext cx="8618536" cy="31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pPr marL="285750" lvl="1" indent="-285750">
              <a:spcBef>
                <a:spcPts val="1200"/>
              </a:spcBef>
              <a:spcAft>
                <a:spcPts val="1200"/>
              </a:spcAft>
              <a:buClr>
                <a:srgbClr val="00B050"/>
              </a:buClr>
              <a:buSzPct val="100000"/>
              <a:buBlip>
                <a:blip r:embed="rId2"/>
              </a:buBlip>
            </a:pPr>
            <a:r>
              <a:rPr lang="en-US" sz="26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tín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chỉ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: 3TC ~ 18LT + 54 TH (Thực hành/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Bài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tập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lớn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b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	+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Giảng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thuyết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trên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lớp</a:t>
            </a:r>
            <a:b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	+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Bài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tập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thảo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luận</a:t>
            </a:r>
            <a:endParaRPr 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285750" lvl="1" indent="-285750">
              <a:spcBef>
                <a:spcPts val="1200"/>
              </a:spcBef>
              <a:spcAft>
                <a:spcPts val="1200"/>
              </a:spcAft>
              <a:buClr>
                <a:srgbClr val="00B050"/>
              </a:buClr>
              <a:buSzPct val="100000"/>
              <a:buBlip>
                <a:blip r:embed="rId2"/>
              </a:buBlip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Đánh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giá</a:t>
            </a:r>
            <a:b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	+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Chuyên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cần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: 10%</a:t>
            </a:r>
            <a:b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	+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Kiểm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tra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giữa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kì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: 30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%</a:t>
            </a:r>
            <a:b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	+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Thi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cuối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kì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: 60% - Bài tập lớn</a:t>
            </a:r>
            <a:endParaRPr 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99"/>
            <a:ext cx="3329679" cy="91045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09416"/>
              </p:ext>
            </p:extLst>
          </p:nvPr>
        </p:nvGraphicFramePr>
        <p:xfrm>
          <a:off x="686206" y="5488197"/>
          <a:ext cx="7854416" cy="1298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8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Lý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thuyết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ＭＳ Ｐゴシック" pitchFamily="123" charset="-128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&lt;18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tiết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Bài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tập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ＭＳ Ｐゴシック" pitchFamily="123" charset="-128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&lt;0 tiết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Thực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hành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ＭＳ Ｐゴシック" pitchFamily="123" charset="-128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&lt;54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tiết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Tự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học</a:t>
                      </a:r>
                      <a:endParaRPr lang="en-US" sz="2400" kern="12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ＭＳ Ｐゴシック" pitchFamily="123" charset="-128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&lt;90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tiết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ＭＳ Ｐゴシック" pitchFamily="123" charset="-128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16"/>
          <p:cNvSpPr txBox="1">
            <a:spLocks noChangeArrowheads="1"/>
          </p:cNvSpPr>
          <p:nvPr/>
        </p:nvSpPr>
        <p:spPr bwMode="auto">
          <a:xfrm>
            <a:off x="43541" y="1332817"/>
            <a:ext cx="9013371" cy="52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marL="0" lvl="1" indent="0" algn="just" eaLnBrk="1" hangingPunct="1">
              <a:lnSpc>
                <a:spcPct val="150000"/>
              </a:lnSpc>
            </a:pPr>
            <a:r>
              <a:rPr lang="vi-VN" sz="3200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Mục tiêu của học phần</a:t>
            </a:r>
            <a:endParaRPr lang="en-US" sz="3200" b="1" dirty="0">
              <a:solidFill>
                <a:schemeClr val="tx2"/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M1: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Hiểu và sử dụng được công nghệ lập trình trên bộ Visual Studio.Net.</a:t>
            </a: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M2: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 ứng dụng với Console.</a:t>
            </a: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M3: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Hiểu và sử dụng kỹ thuật lập trình hướng đối tượng với ngôn ngữ lập trình C#. Nắm được các cấu trúc dữ liệu cơ bản và các cấu trúc dữ liệu tổng quát nâng cao</a:t>
            </a: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M4: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Thành thạo cơ bản các kỹ thuật và phương pháp phát triển ứng dụng trên Windows Form và kết nối CSDL.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99"/>
            <a:ext cx="3329679" cy="9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16"/>
          <p:cNvSpPr txBox="1">
            <a:spLocks noChangeArrowheads="1"/>
          </p:cNvSpPr>
          <p:nvPr/>
        </p:nvSpPr>
        <p:spPr bwMode="auto">
          <a:xfrm>
            <a:off x="0" y="1445248"/>
            <a:ext cx="8859794" cy="52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/>
            <a:r>
              <a:rPr lang="vi-VN" sz="2800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Tài liệu tham khảo</a:t>
            </a:r>
            <a:r>
              <a:rPr lang="en-US" sz="2800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600">
                <a:solidFill>
                  <a:schemeClr val="tx2"/>
                </a:solidFill>
                <a:latin typeface="Cambria" panose="02040503050406030204" pitchFamily="18" charset="0"/>
              </a:rPr>
              <a:t>+ </a:t>
            </a:r>
            <a:r>
              <a:rPr lang="vi-VN" sz="2600">
                <a:solidFill>
                  <a:schemeClr val="tx2"/>
                </a:solidFill>
                <a:latin typeface="Cambria" panose="02040503050406030204" pitchFamily="18" charset="0"/>
              </a:rPr>
              <a:t>Slide </a:t>
            </a:r>
            <a:r>
              <a:rPr lang="vi-VN" sz="2600" dirty="0">
                <a:solidFill>
                  <a:schemeClr val="tx2"/>
                </a:solidFill>
                <a:latin typeface="Cambria" panose="02040503050406030204" pitchFamily="18" charset="0"/>
              </a:rPr>
              <a:t>bài giảng Tài liệu học tập của giảng viên biên </a:t>
            </a:r>
            <a:r>
              <a:rPr lang="vi-VN" sz="2600">
                <a:solidFill>
                  <a:schemeClr val="tx2"/>
                </a:solidFill>
                <a:latin typeface="Cambria" panose="02040503050406030204" pitchFamily="18" charset="0"/>
              </a:rPr>
              <a:t>soạn.</a:t>
            </a:r>
            <a:endParaRPr lang="en-US" sz="260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pt-BR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Dương Quang Thiện, </a:t>
            </a:r>
            <a:r>
              <a:rPr lang="pt-BR" sz="2600" i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 1 – C# căn bản</a:t>
            </a:r>
            <a:r>
              <a:rPr lang="pt-BR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600" i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 2 – C# và .NET Framework</a:t>
            </a:r>
            <a:r>
              <a:rPr lang="pt-BR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NXB Tổng hợp TP. HCM</a:t>
            </a:r>
            <a:r>
              <a:rPr lang="en-US" altLang="en-US" sz="2600" i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 </a:t>
            </a:r>
            <a:r>
              <a:rPr lang="en-US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O'Reilly, </a:t>
            </a:r>
            <a:r>
              <a:rPr lang="en-US" sz="2600" i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Visual Basic .NET</a:t>
            </a:r>
            <a:r>
              <a:rPr lang="en-US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Third Edition</a:t>
            </a: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lang="en-US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Cameron Wakefield -Henk-Evert Sonder- Wei Meng Lee - Wei Meng Lee, Syngress Publishing, </a:t>
            </a:r>
            <a:r>
              <a:rPr lang="en-US" sz="2600" i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[4] </a:t>
            </a:r>
            <a:r>
              <a:rPr lang="en-US" sz="26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Denise Gosnell, Matthew Reynolds, Bill Forgey, </a:t>
            </a:r>
            <a:r>
              <a:rPr lang="en-US" sz="2600" i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Beginning Visual Basic .NET Database Programming</a:t>
            </a:r>
            <a:r>
              <a:rPr lang="fr-FR" altLang="en-US" sz="26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99"/>
            <a:ext cx="3329679" cy="9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16"/>
          <p:cNvSpPr txBox="1">
            <a:spLocks noChangeArrowheads="1"/>
          </p:cNvSpPr>
          <p:nvPr/>
        </p:nvSpPr>
        <p:spPr bwMode="auto">
          <a:xfrm>
            <a:off x="463095" y="1384622"/>
            <a:ext cx="8343899" cy="4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vi-VN" sz="2800" b="1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Yêu cầu đối với </a:t>
            </a:r>
            <a:r>
              <a:rPr lang="en-US" sz="2800" b="1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sinh</a:t>
            </a:r>
            <a:r>
              <a:rPr lang="vi-VN" sz="2800" b="1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 viên</a:t>
            </a:r>
            <a:r>
              <a:rPr lang="en-US" sz="2800" b="1">
                <a:solidFill>
                  <a:schemeClr val="tx2"/>
                </a:solidFill>
                <a:latin typeface="Cambria" panose="02040503050406030204" pitchFamily="18" charset="0"/>
                <a:ea typeface="+mj-ea"/>
                <a:cs typeface="+mj-cs"/>
              </a:rPr>
              <a:t>:</a:t>
            </a:r>
          </a:p>
          <a:p>
            <a:pPr algn="just" eaLnBrk="1" hangingPunct="1">
              <a:lnSpc>
                <a:spcPts val="36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 gia đầy đủ các buổi học theo thời khóa biểu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6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và nghiên cứu tài liệu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6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các bài tập theo yêu cầu của giảng viên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6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bài kiểm tra định kỳ, thi cuối kỳ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6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ý thức tổ chức, kỷ luật theo quy định của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trường, lớp và của giảng viên phụ trách. 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99"/>
            <a:ext cx="3329679" cy="9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8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16"/>
          <p:cNvSpPr txBox="1">
            <a:spLocks noChangeArrowheads="1"/>
          </p:cNvSpPr>
          <p:nvPr/>
        </p:nvSpPr>
        <p:spPr bwMode="auto">
          <a:xfrm>
            <a:off x="84405" y="1514533"/>
            <a:ext cx="8975188" cy="582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23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vi-VN" sz="3200" b="1" dirty="0">
                <a:solidFill>
                  <a:srgbClr val="002060"/>
                </a:solidFill>
                <a:latin typeface="Cambria" panose="02040503050406030204" pitchFamily="18" charset="0"/>
                <a:ea typeface="+mj-ea"/>
                <a:cs typeface="+mj-cs"/>
              </a:rPr>
              <a:t>Nội dung</a:t>
            </a:r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  <a:ea typeface="+mj-ea"/>
                <a:cs typeface="+mj-cs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1: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.NET FRAMEWORK </a:t>
            </a:r>
            <a:endParaRPr lang="en-US" sz="28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2: </a:t>
            </a:r>
            <a:r>
              <a:rPr lang="nl-NL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 TRÌNH HĐT TRÊN .NET</a:t>
            </a:r>
            <a:endParaRPr lang="en-US" sz="28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3: 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FORM</a:t>
            </a:r>
            <a:endParaRPr lang="en-US" sz="28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466725" indent="-4667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4: 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ADO.NET </a:t>
            </a:r>
          </a:p>
          <a:p>
            <a:pPr marL="466725" indent="-4667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5: </a:t>
            </a:r>
            <a: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 BÁO CÁO VỚI CRYSTAL REPORT</a:t>
            </a:r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66725" indent="-4667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CHƯƠNG 6:</a:t>
            </a:r>
            <a:r>
              <a:rPr lang="en-US" sz="2800" b="1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NÂNG CAO TRONG .NET</a:t>
            </a:r>
            <a:r>
              <a:rPr lang="en-US" altLang="en-US" sz="2800" b="1">
                <a:solidFill>
                  <a:schemeClr val="bg1"/>
                </a:solidFill>
                <a:latin typeface="Cambria" panose="02040503050406030204" pitchFamily="18" charset="0"/>
              </a:rPr>
              <a:t> lệnh (Assembly programming l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540" y="573965"/>
            <a:ext cx="7910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LẬP TRÌNH .NET</a:t>
            </a:r>
            <a:endParaRPr lang="en-US" sz="4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2340&quot;&gt;&lt;property id=&quot;20148&quot; value=&quot;5&quot;/&gt;&lt;property id=&quot;20300&quot; value=&quot;Slide 1&quot;/&gt;&lt;property id=&quot;20307&quot; value=&quot;257&quot;/&gt;&lt;/object&gt;&lt;object type=&quot;3&quot; unique_id=&quot;12341&quot;&gt;&lt;property id=&quot;20148&quot; value=&quot;5&quot;/&gt;&lt;property id=&quot;20300&quot; value=&quot;Slide 2&quot;/&gt;&lt;property id=&quot;20307&quot; value=&quot;269&quot;/&gt;&lt;/object&gt;&lt;object type=&quot;3&quot; unique_id=&quot;12342&quot;&gt;&lt;property id=&quot;20148&quot; value=&quot;5&quot;/&gt;&lt;property id=&quot;20300&quot; value=&quot;Slide 3&quot;/&gt;&lt;property id=&quot;20307&quot; value=&quot;270&quot;/&gt;&lt;/object&gt;&lt;object type=&quot;3&quot; unique_id=&quot;12343&quot;&gt;&lt;property id=&quot;20148&quot; value=&quot;5&quot;/&gt;&lt;property id=&quot;20300&quot; value=&quot;Slide 4&quot;/&gt;&lt;property id=&quot;20307&quot; value=&quot;271&quot;/&gt;&lt;/object&gt;&lt;object type=&quot;3&quot; unique_id=&quot;12344&quot;&gt;&lt;property id=&quot;20148&quot; value=&quot;5&quot;/&gt;&lt;property id=&quot;20300&quot; value=&quot;Slide 5&quot;/&gt;&lt;property id=&quot;20307&quot; value=&quot;272&quot;/&gt;&lt;/object&gt;&lt;object type=&quot;3&quot; unique_id=&quot;12345&quot;&gt;&lt;property id=&quot;20148&quot; value=&quot;5&quot;/&gt;&lt;property id=&quot;20300&quot; value=&quot;Slide 6&quot;/&gt;&lt;property id=&quot;20307&quot; value=&quot;258&quot;/&gt;&lt;/object&gt;&lt;/object&gt;&lt;object type=&quot;8&quot; unique_id=&quot;101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VPBank Slide 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P Bank Blank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470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Glypha VO</vt:lpstr>
      <vt:lpstr>Times New Roman</vt:lpstr>
      <vt:lpstr>Wingdings</vt:lpstr>
      <vt:lpstr>VPBank Slide divider</vt:lpstr>
      <vt:lpstr>VP Bank Blank 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H2T</dc:creator>
  <cp:lastModifiedBy>Nguyễn Văn Lâm</cp:lastModifiedBy>
  <cp:revision>215</cp:revision>
  <dcterms:created xsi:type="dcterms:W3CDTF">2012-12-19T04:20:44Z</dcterms:created>
  <dcterms:modified xsi:type="dcterms:W3CDTF">2023-02-05T15:07:05Z</dcterms:modified>
</cp:coreProperties>
</file>