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88" autoAdjust="0"/>
  </p:normalViewPr>
  <p:slideViewPr>
    <p:cSldViewPr>
      <p:cViewPr varScale="1">
        <p:scale>
          <a:sx n="56" d="100"/>
          <a:sy n="56" d="100"/>
        </p:scale>
        <p:origin x="858"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9DDCC1-E45E-4AF2-B57D-EB01032D63FF}" type="datetimeFigureOut">
              <a:rPr lang="en-US" smtClean="0"/>
              <a:t>3/20/2023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D506FC-82D7-4BB4-9FD2-E52C500350E9}" type="slidenum">
              <a:rPr lang="en-US" smtClean="0"/>
              <a:t>‹#›</a:t>
            </a:fld>
            <a:endParaRPr lang="en-US"/>
          </a:p>
        </p:txBody>
      </p:sp>
    </p:spTree>
    <p:extLst>
      <p:ext uri="{BB962C8B-B14F-4D97-AF65-F5344CB8AC3E}">
        <p14:creationId xmlns:p14="http://schemas.microsoft.com/office/powerpoint/2010/main" val="14475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Dữ</a:t>
            </a:r>
            <a:r>
              <a:rPr lang="en-US" baseline="0"/>
              <a:t> liệu các tầng của TCP/IP</a:t>
            </a:r>
          </a:p>
          <a:p>
            <a:pPr marL="628650" lvl="1" indent="-171450">
              <a:buFontTx/>
              <a:buChar char="-"/>
            </a:pPr>
            <a:r>
              <a:rPr lang="en-US" baseline="0"/>
              <a:t>Application layer: dữ liệu người dùng(text, picture, audio được nén…)(một số giao thức: telnet, ftp, snmp, dns, amtp)</a:t>
            </a:r>
          </a:p>
          <a:p>
            <a:pPr marL="628650" lvl="1" indent="-171450">
              <a:buFontTx/>
              <a:buChar char="-"/>
            </a:pPr>
            <a:r>
              <a:rPr lang="en-US" baseline="0"/>
              <a:t>Transport layer: dữ liệu là Segment(là dữ liệu người dùng tầng application gửi xuống bị tách đoạn và bổ xung thêm thông tin điều khiển trước phần data). Tầng này không quan tâm đến nội dung hay ý nghĩa của dữ liệu đơn giản chỉ là để vận chuyển chúng</a:t>
            </a:r>
          </a:p>
          <a:p>
            <a:pPr marL="628650" lvl="1" indent="-171450">
              <a:buFontTx/>
              <a:buChar char="-"/>
            </a:pPr>
            <a:r>
              <a:rPr lang="en-US" baseline="0"/>
              <a:t>Internet layer: dữ liệu là packet(sau khi nhận dữ liệu từ tầng transport giao thức Ip tầng này đóng gói lần nữa để có đơn vị dữ liệu là IP datagram hay còn gọi là packet)</a:t>
            </a:r>
          </a:p>
          <a:p>
            <a:pPr marL="628650" lvl="1" indent="-171450">
              <a:buFontTx/>
              <a:buChar char="-"/>
            </a:pPr>
            <a:r>
              <a:rPr lang="en-US" baseline="0"/>
              <a:t>Network interface layer: dữ liệu là Frame(tiếp tục đóng gói lần nữa sau khi nhận packet từ tầng Internet) rồi đưa lên đường truyền vật lý để gửi đi</a:t>
            </a:r>
            <a:endParaRPr lang="en-US"/>
          </a:p>
        </p:txBody>
      </p:sp>
      <p:sp>
        <p:nvSpPr>
          <p:cNvPr id="4" name="Slide Number Placeholder 3"/>
          <p:cNvSpPr>
            <a:spLocks noGrp="1"/>
          </p:cNvSpPr>
          <p:nvPr>
            <p:ph type="sldNum" sz="quarter" idx="10"/>
          </p:nvPr>
        </p:nvSpPr>
        <p:spPr/>
        <p:txBody>
          <a:bodyPr/>
          <a:lstStyle/>
          <a:p>
            <a:fld id="{22D506FC-82D7-4BB4-9FD2-E52C500350E9}" type="slidenum">
              <a:rPr lang="en-US" smtClean="0"/>
              <a:t>10</a:t>
            </a:fld>
            <a:endParaRPr lang="en-US"/>
          </a:p>
        </p:txBody>
      </p:sp>
    </p:spTree>
    <p:extLst>
      <p:ext uri="{BB962C8B-B14F-4D97-AF65-F5344CB8AC3E}">
        <p14:creationId xmlns:p14="http://schemas.microsoft.com/office/powerpoint/2010/main" val="141552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D506FC-82D7-4BB4-9FD2-E52C500350E9}" type="slidenum">
              <a:rPr lang="en-US" smtClean="0"/>
              <a:t>11</a:t>
            </a:fld>
            <a:endParaRPr lang="en-US"/>
          </a:p>
        </p:txBody>
      </p:sp>
    </p:spTree>
    <p:extLst>
      <p:ext uri="{BB962C8B-B14F-4D97-AF65-F5344CB8AC3E}">
        <p14:creationId xmlns:p14="http://schemas.microsoft.com/office/powerpoint/2010/main" val="1415526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Khi lập trình viết các chương trình ứng dụng mạng ta nên chú ý đến các port mặc định mà hệ thống gán sẵn cho các giao thức. Không nên sử dụng các port này tránh đụng độ</a:t>
            </a:r>
          </a:p>
        </p:txBody>
      </p:sp>
      <p:sp>
        <p:nvSpPr>
          <p:cNvPr id="4" name="Slide Number Placeholder 3"/>
          <p:cNvSpPr>
            <a:spLocks noGrp="1"/>
          </p:cNvSpPr>
          <p:nvPr>
            <p:ph type="sldNum" sz="quarter" idx="5"/>
          </p:nvPr>
        </p:nvSpPr>
        <p:spPr/>
        <p:txBody>
          <a:bodyPr/>
          <a:lstStyle/>
          <a:p>
            <a:fld id="{22D506FC-82D7-4BB4-9FD2-E52C500350E9}" type="slidenum">
              <a:rPr lang="en-US" smtClean="0"/>
              <a:t>21</a:t>
            </a:fld>
            <a:endParaRPr lang="en-US"/>
          </a:p>
        </p:txBody>
      </p:sp>
    </p:spTree>
    <p:extLst>
      <p:ext uri="{BB962C8B-B14F-4D97-AF65-F5344CB8AC3E}">
        <p14:creationId xmlns:p14="http://schemas.microsoft.com/office/powerpoint/2010/main" val="192217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EDD0E5-C914-46B3-89DF-EC8A2A7BFCB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49048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958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54776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DD0E5-C914-46B3-89DF-EC8A2A7BFCB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3932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DD0E5-C914-46B3-89DF-EC8A2A7BFCBE}"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0776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EDD0E5-C914-46B3-89DF-EC8A2A7BFCBE}"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139738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EDD0E5-C914-46B3-89DF-EC8A2A7BFCBE}"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31578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EDD0E5-C914-46B3-89DF-EC8A2A7BFCBE}"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56730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DD0E5-C914-46B3-89DF-EC8A2A7BFCBE}"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0902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135156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DD0E5-C914-46B3-89DF-EC8A2A7BFCBE}"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41DE-E2F0-48C8-8CB9-A9CA25F00B9C}" type="slidenum">
              <a:rPr lang="en-US" smtClean="0"/>
              <a:t>‹#›</a:t>
            </a:fld>
            <a:endParaRPr lang="en-US"/>
          </a:p>
        </p:txBody>
      </p:sp>
    </p:spTree>
    <p:extLst>
      <p:ext uri="{BB962C8B-B14F-4D97-AF65-F5344CB8AC3E}">
        <p14:creationId xmlns:p14="http://schemas.microsoft.com/office/powerpoint/2010/main" val="220527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DD0E5-C914-46B3-89DF-EC8A2A7BFCBE}" type="datetimeFigureOut">
              <a:rPr lang="en-US" smtClean="0"/>
              <a:t>3/20/2023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41DE-E2F0-48C8-8CB9-A9CA25F00B9C}" type="slidenum">
              <a:rPr lang="en-US" smtClean="0"/>
              <a:t>‹#›</a:t>
            </a:fld>
            <a:endParaRPr lang="en-US"/>
          </a:p>
        </p:txBody>
      </p:sp>
    </p:spTree>
    <p:extLst>
      <p:ext uri="{BB962C8B-B14F-4D97-AF65-F5344CB8AC3E}">
        <p14:creationId xmlns:p14="http://schemas.microsoft.com/office/powerpoint/2010/main" val="3016724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tbhung@ioit.ac.v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oreilly.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73025"/>
            <a:ext cx="47244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ctr" anchorCtr="1">
            <a:normAutofit/>
          </a:bodyPr>
          <a:lstStyle/>
          <a:p>
            <a:r>
              <a:rPr lang="en-US" sz="2600">
                <a:solidFill>
                  <a:schemeClr val="accent1"/>
                </a:solidFill>
                <a:latin typeface="Times New Roman" pitchFamily="18" charset="0"/>
                <a:cs typeface="Times New Roman" pitchFamily="18" charset="0"/>
              </a:rPr>
              <a:t>GV: Trần Bá Hùng</a:t>
            </a:r>
          </a:p>
          <a:p>
            <a:r>
              <a:rPr lang="en-US" sz="2600">
                <a:solidFill>
                  <a:schemeClr val="accent1"/>
                </a:solidFill>
                <a:latin typeface="Times New Roman" pitchFamily="18" charset="0"/>
                <a:cs typeface="Times New Roman" pitchFamily="18" charset="0"/>
              </a:rPr>
              <a:t>EMAIL: </a:t>
            </a:r>
            <a:r>
              <a:rPr lang="en-US" sz="2600">
                <a:solidFill>
                  <a:schemeClr val="accent1"/>
                </a:solidFill>
                <a:latin typeface="Times New Roman" pitchFamily="18" charset="0"/>
                <a:cs typeface="Times New Roman" pitchFamily="18" charset="0"/>
                <a:hlinkClick r:id="rId2"/>
              </a:rPr>
              <a:t>tbhung@ioit.ac.vn</a:t>
            </a:r>
            <a:endParaRPr lang="en-US" sz="2600">
              <a:solidFill>
                <a:schemeClr val="accent1"/>
              </a:solidFill>
              <a:latin typeface="Times New Roman" pitchFamily="18" charset="0"/>
              <a:cs typeface="Times New Roman" pitchFamily="18" charset="0"/>
            </a:endParaRPr>
          </a:p>
          <a:p>
            <a:r>
              <a:rPr lang="en-US" sz="2600">
                <a:solidFill>
                  <a:schemeClr val="accent1"/>
                </a:solidFill>
                <a:latin typeface="Times New Roman" pitchFamily="18" charset="0"/>
                <a:cs typeface="Times New Roman" pitchFamily="18" charset="0"/>
              </a:rPr>
              <a:t>MOBILE: 0977422419</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419460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1025"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865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2.2 Mô hình TCP/IP</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Mô hình OSI là mô hình tham chuẩn để tham chiếu cho các mô hình khác nhau hiện nay đã và đang sử dụng trong hệ thống mạng ví dụ như mô hình TCP/IP</a:t>
            </a:r>
          </a:p>
          <a:p>
            <a:pPr algn="just"/>
            <a:endParaRPr lang="en-US" sz="20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545202486"/>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675" y="3276600"/>
            <a:ext cx="5048250" cy="2824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2378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2.2 Mô hình TCP/IP</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Trong môn học này chúng ta sẽ dùng mô hình TCP/IP là mô hình chuẩn cho mạng internet</a:t>
            </a:r>
            <a:endParaRPr lang="en-US" sz="20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779508460"/>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99624" y="3298825"/>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Application</a:t>
            </a:r>
          </a:p>
        </p:txBody>
      </p:sp>
      <p:sp>
        <p:nvSpPr>
          <p:cNvPr id="11" name="Rectangle 10"/>
          <p:cNvSpPr/>
          <p:nvPr/>
        </p:nvSpPr>
        <p:spPr>
          <a:xfrm>
            <a:off x="2699624" y="3756025"/>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Transport</a:t>
            </a:r>
            <a:endParaRPr lang="en-US"/>
          </a:p>
        </p:txBody>
      </p:sp>
      <p:sp>
        <p:nvSpPr>
          <p:cNvPr id="12" name="Rectangle 11"/>
          <p:cNvSpPr/>
          <p:nvPr/>
        </p:nvSpPr>
        <p:spPr>
          <a:xfrm>
            <a:off x="2699624" y="4213225"/>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Internet</a:t>
            </a:r>
          </a:p>
        </p:txBody>
      </p:sp>
      <p:sp>
        <p:nvSpPr>
          <p:cNvPr id="13" name="Rectangle 12"/>
          <p:cNvSpPr/>
          <p:nvPr/>
        </p:nvSpPr>
        <p:spPr>
          <a:xfrm>
            <a:off x="2699624" y="4670425"/>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Network Access </a:t>
            </a:r>
          </a:p>
        </p:txBody>
      </p:sp>
      <p:sp>
        <p:nvSpPr>
          <p:cNvPr id="19" name="Rectangle 18"/>
          <p:cNvSpPr/>
          <p:nvPr/>
        </p:nvSpPr>
        <p:spPr>
          <a:xfrm>
            <a:off x="5867367" y="3298825"/>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Application</a:t>
            </a:r>
          </a:p>
        </p:txBody>
      </p:sp>
      <p:sp>
        <p:nvSpPr>
          <p:cNvPr id="20" name="Rectangle 19"/>
          <p:cNvSpPr/>
          <p:nvPr/>
        </p:nvSpPr>
        <p:spPr>
          <a:xfrm>
            <a:off x="5867367" y="3756025"/>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Transport</a:t>
            </a:r>
            <a:endParaRPr lang="en-US"/>
          </a:p>
        </p:txBody>
      </p:sp>
      <p:sp>
        <p:nvSpPr>
          <p:cNvPr id="21" name="Rectangle 20"/>
          <p:cNvSpPr/>
          <p:nvPr/>
        </p:nvSpPr>
        <p:spPr>
          <a:xfrm>
            <a:off x="5867367" y="4213225"/>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Internet</a:t>
            </a:r>
          </a:p>
        </p:txBody>
      </p:sp>
      <p:sp>
        <p:nvSpPr>
          <p:cNvPr id="22" name="Rectangle 21"/>
          <p:cNvSpPr/>
          <p:nvPr/>
        </p:nvSpPr>
        <p:spPr>
          <a:xfrm>
            <a:off x="5867367" y="4670425"/>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itchFamily="18" charset="0"/>
                <a:cs typeface="Times New Roman" pitchFamily="18" charset="0"/>
              </a:rPr>
              <a:t>Network Access </a:t>
            </a:r>
          </a:p>
        </p:txBody>
      </p:sp>
      <p:sp>
        <p:nvSpPr>
          <p:cNvPr id="6" name="TextBox 5"/>
          <p:cNvSpPr txBox="1"/>
          <p:nvPr/>
        </p:nvSpPr>
        <p:spPr>
          <a:xfrm>
            <a:off x="3089964" y="2799318"/>
            <a:ext cx="819520" cy="369332"/>
          </a:xfrm>
          <a:prstGeom prst="rect">
            <a:avLst/>
          </a:prstGeom>
          <a:noFill/>
        </p:spPr>
        <p:txBody>
          <a:bodyPr wrap="none" rtlCol="0">
            <a:spAutoFit/>
          </a:bodyPr>
          <a:lstStyle/>
          <a:p>
            <a:r>
              <a:rPr lang="en-US">
                <a:solidFill>
                  <a:srgbClr val="FF0000"/>
                </a:solidFill>
                <a:latin typeface="Times New Roman" pitchFamily="18" charset="0"/>
                <a:cs typeface="Times New Roman" pitchFamily="18" charset="0"/>
              </a:rPr>
              <a:t>Máy A</a:t>
            </a:r>
          </a:p>
        </p:txBody>
      </p:sp>
      <p:sp>
        <p:nvSpPr>
          <p:cNvPr id="23" name="TextBox 22"/>
          <p:cNvSpPr txBox="1"/>
          <p:nvPr/>
        </p:nvSpPr>
        <p:spPr>
          <a:xfrm>
            <a:off x="6257739" y="2777093"/>
            <a:ext cx="819455" cy="369332"/>
          </a:xfrm>
          <a:prstGeom prst="rect">
            <a:avLst/>
          </a:prstGeom>
          <a:noFill/>
        </p:spPr>
        <p:txBody>
          <a:bodyPr wrap="none" rtlCol="0">
            <a:spAutoFit/>
          </a:bodyPr>
          <a:lstStyle/>
          <a:p>
            <a:r>
              <a:rPr lang="en-US">
                <a:solidFill>
                  <a:srgbClr val="FF0000"/>
                </a:solidFill>
                <a:latin typeface="Times New Roman" pitchFamily="18" charset="0"/>
                <a:cs typeface="Times New Roman" pitchFamily="18" charset="0"/>
              </a:rPr>
              <a:t>Máy B</a:t>
            </a:r>
          </a:p>
        </p:txBody>
      </p:sp>
      <p:cxnSp>
        <p:nvCxnSpPr>
          <p:cNvPr id="24" name="Straight Arrow Connector 23"/>
          <p:cNvCxnSpPr/>
          <p:nvPr/>
        </p:nvCxnSpPr>
        <p:spPr>
          <a:xfrm flipV="1">
            <a:off x="4114767" y="5203825"/>
            <a:ext cx="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019767" y="5203825"/>
            <a:ext cx="0" cy="2286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25" name="Straight Connector 1024"/>
          <p:cNvCxnSpPr/>
          <p:nvPr/>
        </p:nvCxnSpPr>
        <p:spPr>
          <a:xfrm>
            <a:off x="4114767" y="5432425"/>
            <a:ext cx="1905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8" name="Straight Arrow Connector 1027"/>
          <p:cNvCxnSpPr/>
          <p:nvPr/>
        </p:nvCxnSpPr>
        <p:spPr>
          <a:xfrm>
            <a:off x="4419567" y="3584575"/>
            <a:ext cx="1371600" cy="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29" name="TextBox 1028"/>
          <p:cNvSpPr txBox="1"/>
          <p:nvPr/>
        </p:nvSpPr>
        <p:spPr>
          <a:xfrm>
            <a:off x="4385458" y="5130091"/>
            <a:ext cx="1439818" cy="307777"/>
          </a:xfrm>
          <a:prstGeom prst="rect">
            <a:avLst/>
          </a:prstGeom>
          <a:noFill/>
        </p:spPr>
        <p:txBody>
          <a:bodyPr wrap="none" rtlCol="0">
            <a:spAutoFit/>
          </a:bodyPr>
          <a:lstStyle/>
          <a:p>
            <a:r>
              <a:rPr lang="en-US" sz="1400">
                <a:latin typeface="Times New Roman" pitchFamily="18" charset="0"/>
                <a:cs typeface="Times New Roman" pitchFamily="18" charset="0"/>
              </a:rPr>
              <a:t>Đường dẫn vật lý</a:t>
            </a:r>
          </a:p>
        </p:txBody>
      </p:sp>
      <p:sp>
        <p:nvSpPr>
          <p:cNvPr id="38" name="TextBox 37"/>
          <p:cNvSpPr txBox="1"/>
          <p:nvPr/>
        </p:nvSpPr>
        <p:spPr>
          <a:xfrm>
            <a:off x="4419600" y="4265711"/>
            <a:ext cx="1122423" cy="307777"/>
          </a:xfrm>
          <a:prstGeom prst="rect">
            <a:avLst/>
          </a:prstGeom>
          <a:noFill/>
        </p:spPr>
        <p:txBody>
          <a:bodyPr wrap="none" rtlCol="0">
            <a:spAutoFit/>
          </a:bodyPr>
          <a:lstStyle/>
          <a:p>
            <a:r>
              <a:rPr lang="en-US" sz="1400">
                <a:latin typeface="Times New Roman" pitchFamily="18" charset="0"/>
                <a:cs typeface="Times New Roman" pitchFamily="18" charset="0"/>
              </a:rPr>
              <a:t>Kết nối logic</a:t>
            </a:r>
          </a:p>
        </p:txBody>
      </p:sp>
      <p:cxnSp>
        <p:nvCxnSpPr>
          <p:cNvPr id="41" name="Straight Arrow Connector 40"/>
          <p:cNvCxnSpPr/>
          <p:nvPr/>
        </p:nvCxnSpPr>
        <p:spPr>
          <a:xfrm flipV="1">
            <a:off x="4114767" y="3584575"/>
            <a:ext cx="0" cy="1439636"/>
          </a:xfrm>
          <a:prstGeom prst="straightConnector1">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008881" y="3584575"/>
            <a:ext cx="0" cy="1439636"/>
          </a:xfrm>
          <a:prstGeom prst="straightConnector1">
            <a:avLst/>
          </a:prstGeom>
          <a:ln>
            <a:solidFill>
              <a:srgbClr val="C00000"/>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04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2.2 Mô hình TCP/IP</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Trong mô hình TCP/IP áp dụng cho một máy tính trong mạng thì một tầng trong mô hình chỉ trao đổi thông tin với tầng kề trên và kề dưới với tầng đó</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Giả sử nếu một ứng dụng chạy trên tầng ứng dụng của máy tính A muốn gửi thông tin sang ứng dụng của máy B thì thông tin sẽ phải lần lượt truyền qua tầng Transpprt(A) -&gt; tầng Internet(A) -&gt; Network Access(A) thông qua đường truyền: cáp mạng, wifi và chuẩn Ethernet card mạng,… dữ liệu truyền tới tầng Network Access(B) và cứ thế đến tầng ứng dụng của máy tính B và ngược lại, B thực hiện tương tự.</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2654188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73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 Chức năng của các tầng trong mô hình  TCP/IP</a:t>
            </a:r>
          </a:p>
          <a:p>
            <a:pPr algn="just"/>
            <a:r>
              <a:rPr lang="en-US" sz="2400">
                <a:solidFill>
                  <a:schemeClr val="accent1"/>
                </a:solidFill>
                <a:latin typeface="Times New Roman" pitchFamily="18" charset="0"/>
                <a:cs typeface="Times New Roman" pitchFamily="18" charset="0"/>
              </a:rPr>
              <a:t>2.3.1 Tầng mạng(Network Access) </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Là tầng vật lý quy định cách thức giao diện mạng(card mạng Ethernet, thiết bị thu phát không dây, cáp mạng, sóng vô tuyến). Với lập trình viên hầu như chúng ta không phải quan tâm nhiều tới tâng này trừ khi có sự cố kỹ thuật</a:t>
            </a:r>
          </a:p>
          <a:p>
            <a:pPr algn="just"/>
            <a:r>
              <a:rPr lang="en-US" sz="2400">
                <a:solidFill>
                  <a:schemeClr val="accent1"/>
                </a:solidFill>
                <a:latin typeface="Times New Roman" pitchFamily="18" charset="0"/>
                <a:cs typeface="Times New Roman" pitchFamily="18" charset="0"/>
              </a:rPr>
              <a:t>2.3.2 Tầng Internet</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là tầng đầu tiên người lập trình chúng ta quan tâm</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Một giao thức quy định cách các bit và byte dữ liệu được tổ chức thành các nhóm lớn hơn gọi là packet và mô hình gán địa chỉ để các máy tính có thể tìm thấy nhau trong mạng là giao thức IP-Internet protocol được sử dụng rộng rãi và ngôn ngữ Java, C#, Python hiểu được giao thức này</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49203875"/>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07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2.3.2 Tầng Internet</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Giao thức IP có 2 phiên bản(IPv4, IPv6)</a:t>
            </a:r>
          </a:p>
          <a:p>
            <a:pPr marL="800100" lvl="1" indent="-342900" algn="just">
              <a:buFont typeface="Wingdings" pitchFamily="2" charset="2"/>
              <a:buChar char="Ø"/>
            </a:pPr>
            <a:r>
              <a:rPr lang="en-US" sz="2000">
                <a:solidFill>
                  <a:schemeClr val="accent1"/>
                </a:solidFill>
                <a:latin typeface="Times New Roman" pitchFamily="18" charset="0"/>
                <a:cs typeface="Times New Roman" pitchFamily="18" charset="0"/>
              </a:rPr>
              <a:t>IPv4: sử dụng địa chỉ 32 bit</a:t>
            </a:r>
          </a:p>
          <a:p>
            <a:pPr marL="800100" lvl="1" indent="-342900" algn="just">
              <a:buFont typeface="Wingdings" pitchFamily="2" charset="2"/>
              <a:buChar char="Ø"/>
            </a:pPr>
            <a:r>
              <a:rPr lang="en-US" sz="2000">
                <a:solidFill>
                  <a:schemeClr val="accent1"/>
                </a:solidFill>
                <a:latin typeface="Times New Roman" pitchFamily="18" charset="0"/>
                <a:cs typeface="Times New Roman" pitchFamily="18" charset="0"/>
              </a:rPr>
              <a:t>IPv6: sử dụng địa chỉ 128 bit, bổ xung thêm một số tính năng hỗ trợ quá trình định tuyến</a:t>
            </a:r>
          </a:p>
          <a:p>
            <a:pPr marL="800100" lvl="1" indent="-342900" algn="just">
              <a:buFont typeface="Wingdings" pitchFamily="2" charset="2"/>
              <a:buChar char="Ø"/>
            </a:pPr>
            <a:r>
              <a:rPr lang="en-US" sz="2000">
                <a:solidFill>
                  <a:schemeClr val="accent1"/>
                </a:solidFill>
                <a:latin typeface="Times New Roman" pitchFamily="18" charset="0"/>
                <a:cs typeface="Times New Roman" pitchFamily="18" charset="0"/>
              </a:rPr>
              <a:t>Cả IPv4, IPv6 đều gửi dữ liệu qua tầng Internet với các packet gọi là datagram.</a:t>
            </a:r>
          </a:p>
          <a:p>
            <a:pPr marL="1257300" lvl="2" indent="-342900" algn="just">
              <a:buFont typeface="Wingdings" pitchFamily="2" charset="2"/>
              <a:buChar char="Ø"/>
            </a:pPr>
            <a:r>
              <a:rPr lang="en-US" sz="2000">
                <a:solidFill>
                  <a:schemeClr val="accent1"/>
                </a:solidFill>
                <a:latin typeface="Times New Roman" pitchFamily="18" charset="0"/>
                <a:cs typeface="Times New Roman" pitchFamily="18" charset="0"/>
              </a:rPr>
              <a:t>Mỗi datagram trong IPv4 chứa phần đầu header có độ dài 20-60 byte và một khối dữ liệu (payload) khoảng 65.515 byte thực tế có thể nhở hơn chỉ từ vài chục byte cho đến 8 kilobyte</a:t>
            </a:r>
          </a:p>
          <a:p>
            <a:pPr marL="1257300" lvl="2" indent="-342900" algn="just">
              <a:buFont typeface="Wingdings" pitchFamily="2" charset="2"/>
              <a:buChar char="Ø"/>
            </a:pPr>
            <a:r>
              <a:rPr lang="en-US" sz="2000">
                <a:solidFill>
                  <a:schemeClr val="accent1"/>
                </a:solidFill>
                <a:latin typeface="Times New Roman" pitchFamily="18" charset="0"/>
                <a:cs typeface="Times New Roman" pitchFamily="18" charset="0"/>
              </a:rPr>
              <a:t>Mỗi datagram trong IPv6 chứa phần header lớn hơn và (payload) có thể lên tới 4 gigabyte</a:t>
            </a:r>
          </a:p>
          <a:p>
            <a:pPr marL="1257300" lvl="2" indent="-342900" algn="just">
              <a:buFont typeface="Wingdings" pitchFamily="2" charset="2"/>
              <a:buChar char="Ø"/>
            </a:pPr>
            <a:r>
              <a:rPr lang="en-US" sz="2000">
                <a:solidFill>
                  <a:schemeClr val="accent1"/>
                </a:solidFill>
                <a:latin typeface="Times New Roman" pitchFamily="18" charset="0"/>
                <a:cs typeface="Times New Roman" pitchFamily="18" charset="0"/>
              </a:rPr>
              <a:t>Sơ đồ trình bày cấu trúc của 1 datagram IPv4 như sau</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61466969"/>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1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2.3.2 Tầng Internet</a:t>
            </a:r>
          </a:p>
          <a:p>
            <a:pPr algn="just"/>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396478969"/>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981200"/>
            <a:ext cx="5686425"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8859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2.3.3 Tầng giao vận(Transport)</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Các datagram chưa được xử lý có nhiều hạn chế. Không có sự đảm bảo cho datagram từ bên gửi đến bên nhận, kể cả khi đã được gửi đi vẫn có thể hư hỏng trong quá trình truyền</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Header checksum để kiểm tra header chỉ có thể phát hiện hư hỏng ở header và không thể phát hiện hư hỏng trong phần dữ liệu</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Một điều nữa nếu datagram không bị hư hỏng thì quá trình gửi đến đích cũng không đảm bảo thứ tự gửi đi của datagram vì chúng có thể đi theo các đường khác nhau từ nguồn đến đích</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Tầng giao vận có 2 giao thức đảm bảo cho các vấn đề trên</a:t>
            </a:r>
            <a:endParaRPr lang="en-US" sz="20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771344333"/>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32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2.3.3 Tầng giao vận(Transport)</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Giao thức TCP: cho phép truyền lại các dữ liệu bị mất hoặc hư hỏng và truyền theo đúng thứ tự gói tin gửi đi vì vậy được gọi là giao thức đáng tin cậy</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Giao thức UDP: cho phép bên nhận phát hiện gói tin bị hư hỏng nhưng không đảm bảo các gói tin được chuyển đến theo đúng thứ tự. Vì vậy UDP còn gọi là giao thức không tin cậy. Về tốc độ truyền UDP nhanh hơn TCP</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Hiện nay cả 2 giao thức TCP và UDP đều được sử dụng rộng rãi. TCP thường sử dụng cho môi trường mạng diện rộng(Internet toàn cầu), UDP thích hợp cho môi trường LAN vì yêu cầu bảo mật thấp hơn </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412233177"/>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6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2.3.4 Địa chỉ IP và tên miền</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Mỗi máy tính trên mạng sử dụng IPv4 được xác định bằng 1 địa chỉ IP duy nhất gồm 4 byte được biểu diễn bởi các số thập phân và chia thành 4 phần ngăn cách nhau bởi dấu “.”, ví dụ: 192.168.1.2</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Mỗi phần này còn được biết đến là một octec độ dài là 1 byte phạm vi dưới dạng thập phân là từ 0-255</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Khi gói tin được truyền trên mạng, phần header của gói tin sẽ chứa địa chỉ của máy gửi và địa chỉ máy nhận. Máy nhận sẽ sử dụng IP của máy gửi để nhận biết máy nào gửi gói tin cho nó</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Hiện nay IPv4 đang cạn kiệt và bắt đầu phổ biến dùng IPv6</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55078806"/>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251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2.3.4 Địa chỉ IP và tên miền</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Con người rất khó nhớ địa chỉ IP dưới dạng các con số, do đó hệ thống tên miền Domain Name System(DNS) ra đời mục đích chuyển các địa chỉ IP sang dạng tên máy(hostname) cho dễ nhớ ví dụ: 208.201.239.101 chuyển thành </a:t>
            </a:r>
            <a:r>
              <a:rPr lang="en-US" sz="2400">
                <a:solidFill>
                  <a:schemeClr val="accent1"/>
                </a:solidFill>
                <a:latin typeface="Times New Roman" pitchFamily="18" charset="0"/>
                <a:cs typeface="Times New Roman" pitchFamily="18" charset="0"/>
                <a:hlinkClick r:id="rId2"/>
              </a:rPr>
              <a:t>www.oreilly.com</a:t>
            </a:r>
            <a:r>
              <a:rPr lang="en-US" sz="2400">
                <a:solidFill>
                  <a:schemeClr val="accent1"/>
                </a:solidFill>
                <a:latin typeface="Times New Roman" pitchFamily="18" charset="0"/>
                <a:cs typeface="Times New Roman" pitchFamily="18" charset="0"/>
              </a:rPr>
              <a:t> </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Khi chương trình viết bằng Java sử dụng để truy cập mạng sẽ phải xử lý các địa chỉ được viết bằng số và các hostname tương ứng. Lớp Java.net.InetAddress sẽ cung cấp các phương thức để làm việc này</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Các dải địa chỉ bắt đầu10.; 172.16 đến 172.31; 192.168 có thể dùng cho mạng cục bộ không thể truy cập trực tiếp vào internet</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849124925"/>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57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pPr marL="457200" indent="-457200" algn="just">
              <a:buFont typeface="Wingdings" pitchFamily="2" charset="2"/>
              <a:buChar char="§"/>
            </a:pPr>
            <a:r>
              <a:rPr lang="en-US" sz="2600">
                <a:solidFill>
                  <a:schemeClr val="accent1"/>
                </a:solidFill>
                <a:latin typeface="Times New Roman" pitchFamily="18" charset="0"/>
                <a:cs typeface="Times New Roman" pitchFamily="18" charset="0"/>
              </a:rPr>
              <a:t>Nội dung môn học</a:t>
            </a:r>
          </a:p>
          <a:p>
            <a:pPr marL="914400" lvl="1" indent="-457200" algn="just">
              <a:buFont typeface="Wingdings" pitchFamily="2" charset="2"/>
              <a:buChar char="ü"/>
            </a:pPr>
            <a:r>
              <a:rPr lang="vi-VN" sz="2400">
                <a:latin typeface="+mj-lt"/>
              </a:rPr>
              <a:t>Chương 1:</a:t>
            </a:r>
            <a:r>
              <a:rPr lang="en-US" sz="2400">
                <a:latin typeface="+mj-lt"/>
              </a:rPr>
              <a:t> </a:t>
            </a:r>
            <a:r>
              <a:rPr lang="en-US" sz="2400">
                <a:latin typeface="+mj-lt"/>
                <a:cs typeface="Times New Roman" pitchFamily="18" charset="0"/>
              </a:rPr>
              <a:t>Các khái niệm cơ bản về mạng máy tính</a:t>
            </a:r>
            <a:endParaRPr lang="en-US" sz="2400">
              <a:latin typeface="+mj-lt"/>
            </a:endParaRPr>
          </a:p>
          <a:p>
            <a:pPr marL="914400" lvl="1" indent="-457200" algn="just">
              <a:buFont typeface="Wingdings" pitchFamily="2" charset="2"/>
              <a:buChar char="ü"/>
            </a:pPr>
            <a:r>
              <a:rPr lang="vi-VN" sz="2400">
                <a:latin typeface="+mj-lt"/>
              </a:rPr>
              <a:t>Chương 2:</a:t>
            </a:r>
            <a:r>
              <a:rPr lang="en-US" sz="2400">
                <a:latin typeface="+mj-lt"/>
              </a:rPr>
              <a:t> Lập trình mạng với .NET</a:t>
            </a:r>
          </a:p>
          <a:p>
            <a:pPr marL="914400" lvl="1" indent="-457200" algn="just">
              <a:buFont typeface="Wingdings" pitchFamily="2" charset="2"/>
              <a:buChar char="ü"/>
            </a:pPr>
            <a:r>
              <a:rPr lang="vi-VN" sz="2400">
                <a:latin typeface="+mj-lt"/>
              </a:rPr>
              <a:t>Chương 3: </a:t>
            </a:r>
            <a:r>
              <a:rPr lang="en-US" sz="2400">
                <a:latin typeface="+mj-lt"/>
              </a:rPr>
              <a:t>Xây dựng ứng dụng mạng</a:t>
            </a:r>
          </a:p>
          <a:p>
            <a:pPr marL="914400" lvl="1" indent="-457200" algn="just">
              <a:buFont typeface="Wingdings" pitchFamily="2" charset="2"/>
              <a:buChar char="ü"/>
            </a:pPr>
            <a:r>
              <a:rPr lang="vi-VN" sz="2400">
                <a:latin typeface="+mj-lt"/>
              </a:rPr>
              <a:t>Chương 4: </a:t>
            </a:r>
            <a:r>
              <a:rPr lang="en-US" sz="2400">
                <a:latin typeface="+mj-lt"/>
              </a:rPr>
              <a:t>Hệ phân tán</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010142488"/>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867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2.3.4 Địa chỉ IP và tên miền</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Ngoài ra liên quan đến nội dung môn học một số địa chỉ đặc biệt thường được sử dụng là: </a:t>
            </a:r>
          </a:p>
          <a:p>
            <a:pPr marL="800100" lvl="1" indent="-342900" algn="just">
              <a:buFont typeface="Wingdings" pitchFamily="2" charset="2"/>
              <a:buChar char="Ø"/>
            </a:pPr>
            <a:r>
              <a:rPr lang="en-US" sz="2400">
                <a:solidFill>
                  <a:schemeClr val="accent1"/>
                </a:solidFill>
                <a:latin typeface="Times New Roman" pitchFamily="18" charset="0"/>
                <a:cs typeface="Times New Roman" pitchFamily="18" charset="0"/>
              </a:rPr>
              <a:t>127.0.0.1 còn gọi là các địa chỉ loopback cục bộ (local loopback address) hostname của chúng mặc định là “localhost”</a:t>
            </a:r>
          </a:p>
          <a:p>
            <a:pPr marL="800100" lvl="1" indent="-342900" algn="just">
              <a:buFont typeface="Wingdings" pitchFamily="2" charset="2"/>
              <a:buChar char="Ø"/>
            </a:pPr>
            <a:r>
              <a:rPr lang="en-US" sz="2400">
                <a:solidFill>
                  <a:schemeClr val="accent1"/>
                </a:solidFill>
                <a:latin typeface="Times New Roman" pitchFamily="18" charset="0"/>
                <a:cs typeface="Times New Roman" pitchFamily="18" charset="0"/>
              </a:rPr>
              <a:t> 0.0.0.0/8 luôn chỉ đến máy gửi, nhưng có thể dùng như địa chỉ nguồn và hostname của chúng mặc định thường là “localhost”</a:t>
            </a:r>
          </a:p>
          <a:p>
            <a:pPr marL="800100" lvl="1" indent="-342900" algn="just">
              <a:buFont typeface="Wingdings" pitchFamily="2" charset="2"/>
              <a:buChar char="Ø"/>
            </a:pPr>
            <a:r>
              <a:rPr lang="en-US" sz="2400">
                <a:solidFill>
                  <a:schemeClr val="accent1"/>
                </a:solidFill>
                <a:latin typeface="Times New Roman" pitchFamily="18" charset="0"/>
                <a:cs typeface="Times New Roman" pitchFamily="18" charset="0"/>
              </a:rPr>
              <a:t>255.255.255.255 sử dụng làm địa chỉ quảng bá(broadcast address) gói tin gửi đến địa chỉ này được tất cả các máy trong mạng cục bộ nhận không gửi ra bên ngoài</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717095094"/>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6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2.3.4 Cổng(port)</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Các ứng dụng thực hiện các trức năng công việc khác nhau cùng một lúc chúng cần phải được tách ra ví dụ: email, các yêu cầu về FTP, HTTP. Để cho phép điều này chúng sẽ được cho phép thông qua các cổng(ports)</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Mỗi máy tính với địa chỉ IP có 65.535 cổng logic trên giao thức tầng transport, ví dụ http sử dụng port 80</a:t>
            </a:r>
          </a:p>
          <a:p>
            <a:pPr marL="342900" indent="-342900" algn="just">
              <a:buFont typeface="Wingdings" pitchFamily="2" charset="2"/>
              <a:buChar char="ü"/>
            </a:pPr>
            <a:r>
              <a:rPr lang="en-US" sz="2400">
                <a:solidFill>
                  <a:schemeClr val="accent1"/>
                </a:solidFill>
                <a:latin typeface="Times New Roman" pitchFamily="18" charset="0"/>
                <a:cs typeface="Times New Roman" pitchFamily="18" charset="0"/>
              </a:rPr>
              <a:t>Bảng sau cho ta một số cổng thường dùng</a:t>
            </a:r>
          </a:p>
          <a:p>
            <a:pPr marL="342900" indent="-342900" algn="just">
              <a:buFont typeface="Wingdings"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252574065"/>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633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algn="just"/>
            <a:r>
              <a:rPr lang="en-US" sz="2400">
                <a:solidFill>
                  <a:schemeClr val="accent1"/>
                </a:solidFill>
                <a:latin typeface="Times New Roman" pitchFamily="18" charset="0"/>
                <a:cs typeface="Times New Roman" pitchFamily="18" charset="0"/>
              </a:rPr>
              <a:t>2.3.4 Cổng(port)</a:t>
            </a:r>
          </a:p>
          <a:p>
            <a:pPr marL="342900" indent="-342900" algn="just">
              <a:buFont typeface="Wingdings" pitchFamily="2" charset="2"/>
              <a:buChar char="ü"/>
            </a:pPr>
            <a:endParaRPr lang="en-US" sz="24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618157316"/>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875130"/>
            <a:ext cx="6400800" cy="4688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799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marL="514350" indent="-514350" algn="just">
              <a:buFont typeface="+mj-lt"/>
              <a:buAutoNum type="arabicPeriod"/>
            </a:pPr>
            <a:r>
              <a:rPr lang="en-US" sz="2400">
                <a:solidFill>
                  <a:schemeClr val="accent1"/>
                </a:solidFill>
                <a:latin typeface="Times New Roman" pitchFamily="18" charset="0"/>
                <a:cs typeface="Times New Roman" pitchFamily="18" charset="0"/>
              </a:rPr>
              <a:t>Mạng máy tính</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Một mạng máy tính là một tập hợp các máy tính và thiết bị mạng</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Các máy tính, thiết bị có thể gửi/nhận dữ liệu nhau</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Các thành phần trong mạng được kết nối thông qua đường truyền như: đường truyền vật lý(cáp mạng), đường truyền không dây(sử dụng sóng vô tuyến)</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Mỗi một thiết bị trên mạng gọi là một nút mạng(Node)</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Các thiết bị mạng bao gồm một số thiết bị: máy tính, router, switch, máy in…</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Mỗi node mạng sẽ có 1 địa chỉ(IP)</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Ta có thể gọi mỗi máy tính trên mạng là 1 host</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698685846"/>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47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marL="514350" indent="-514350" algn="just">
              <a:buFont typeface="+mj-lt"/>
              <a:buAutoNum type="arabicPeriod"/>
            </a:pPr>
            <a:r>
              <a:rPr lang="en-US" sz="2400">
                <a:solidFill>
                  <a:schemeClr val="accent1"/>
                </a:solidFill>
                <a:latin typeface="Times New Roman" pitchFamily="18" charset="0"/>
                <a:cs typeface="Times New Roman" pitchFamily="18" charset="0"/>
              </a:rPr>
              <a:t>Mạng máy tính</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Mỗi node mạng có 1 địa chỉ(IP), </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Máy tính nhận biết địa chỉ dưới dạng chuỗi các byte</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Đối với các mạng khác nhau. Địa chỉ gán cho từng node mạng là khác nhau</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Đối với các phần cứng vật lý Ethernet sẽ có địa chỉ Ethernet riêng do các nhà sản xuất gắn cho chúng không trùng nhau.</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Các địa chỉ Internet được gán cho một máy tính hay thiết bị mạng do nhà cung cấp dịch vụ Internet(Internet Service Provider-ISP)</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09386349"/>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14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marL="514350" indent="-514350" algn="just">
              <a:buFont typeface="+mj-lt"/>
              <a:buAutoNum type="arabicPeriod"/>
            </a:pPr>
            <a:r>
              <a:rPr lang="en-US" sz="2400">
                <a:solidFill>
                  <a:schemeClr val="accent1"/>
                </a:solidFill>
                <a:latin typeface="Times New Roman" pitchFamily="18" charset="0"/>
                <a:cs typeface="Times New Roman" pitchFamily="18" charset="0"/>
              </a:rPr>
              <a:t>Mạng máy tính</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Hiện nay các mạng đa phần sử dụng chuyển mạch gói(packet-switched): dữ liệu được chia nhỏ thành các gói(packet), mỗi gói đều chứa thông tin về bên nhận(receive) và bên gửi(send)</a:t>
            </a:r>
          </a:p>
          <a:p>
            <a:pPr marL="457200" indent="-457200" algn="just">
              <a:buFont typeface="Wingdings" pitchFamily="2" charset="2"/>
              <a:buChar char="ü"/>
            </a:pPr>
            <a:r>
              <a:rPr lang="vi-VN" sz="2400">
                <a:solidFill>
                  <a:schemeClr val="accent1"/>
                </a:solidFill>
                <a:latin typeface="Times New Roman" pitchFamily="18" charset="0"/>
                <a:cs typeface="Times New Roman" pitchFamily="18" charset="0"/>
              </a:rPr>
              <a:t>Ư</a:t>
            </a:r>
            <a:r>
              <a:rPr lang="en-US" sz="2400">
                <a:solidFill>
                  <a:schemeClr val="accent1"/>
                </a:solidFill>
                <a:latin typeface="Times New Roman" pitchFamily="18" charset="0"/>
                <a:cs typeface="Times New Roman" pitchFamily="18" charset="0"/>
              </a:rPr>
              <a:t>u điểm của việc chia nhỏ thành các packet</a:t>
            </a:r>
          </a:p>
          <a:p>
            <a:pPr marL="914400" lvl="1" indent="-457200" algn="just">
              <a:buFont typeface="Wingdings" pitchFamily="2" charset="2"/>
              <a:buChar char="Ø"/>
            </a:pPr>
            <a:r>
              <a:rPr lang="en-US" sz="2000">
                <a:solidFill>
                  <a:schemeClr val="accent1"/>
                </a:solidFill>
                <a:latin typeface="Times New Roman" pitchFamily="18" charset="0"/>
                <a:cs typeface="Times New Roman" pitchFamily="18" charset="0"/>
              </a:rPr>
              <a:t>Các gói tin từ nhiều nguồn khác nhau có thể đi trên cùng 1 đường truyền nên giảm giá thành cho việc xây dựng hệ thống mạng. Các máy tính có thể sử dụng chung một đường truyền mà không sợ đụng độ nhau</a:t>
            </a:r>
          </a:p>
          <a:p>
            <a:pPr marL="914400" lvl="1" indent="-457200" algn="just">
              <a:buFont typeface="Wingdings" pitchFamily="2" charset="2"/>
              <a:buChar char="Ø"/>
            </a:pPr>
            <a:r>
              <a:rPr lang="en-US" sz="2000">
                <a:solidFill>
                  <a:schemeClr val="accent1"/>
                </a:solidFill>
                <a:latin typeface="Times New Roman" pitchFamily="18" charset="0"/>
                <a:cs typeface="Times New Roman" pitchFamily="18" charset="0"/>
              </a:rPr>
              <a:t>Thuận lợi trong việc kiểm tra gói tin có bị hư hại trong quá trình truyền đi không nhờ các mã kiểm tra checksum</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29967181"/>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07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marL="514350" indent="-514350" algn="just">
              <a:buFont typeface="+mj-lt"/>
              <a:buAutoNum type="arabicPeriod"/>
            </a:pPr>
            <a:r>
              <a:rPr lang="en-US" sz="2400">
                <a:solidFill>
                  <a:schemeClr val="accent1"/>
                </a:solidFill>
                <a:latin typeface="Times New Roman" pitchFamily="18" charset="0"/>
                <a:cs typeface="Times New Roman" pitchFamily="18" charset="0"/>
              </a:rPr>
              <a:t>Mạng máy tính</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Để các máy tính có thể trao đổi thông tin với nhau trong mạng cần phải có quy tắc hoạt động đó chính là các </a:t>
            </a:r>
            <a:r>
              <a:rPr lang="en-US" sz="2400">
                <a:solidFill>
                  <a:srgbClr val="FF0000"/>
                </a:solidFill>
                <a:latin typeface="Times New Roman" pitchFamily="18" charset="0"/>
                <a:cs typeface="Times New Roman" pitchFamily="18" charset="0"/>
              </a:rPr>
              <a:t>giao thức(protocol)</a:t>
            </a:r>
            <a:r>
              <a:rPr lang="en-US" sz="2400">
                <a:solidFill>
                  <a:schemeClr val="accent1"/>
                </a:solidFill>
                <a:latin typeface="Times New Roman" pitchFamily="18" charset="0"/>
                <a:cs typeface="Times New Roman" pitchFamily="18" charset="0"/>
              </a:rPr>
              <a:t> </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Protocol là tập hợp các luật định nghĩa cách thức cho các máy tính có thể giao tiếp với nhau như: cách chia dữ liệu thành các gói, khuôn dạng các địa chỉ ,ví dụ:</a:t>
            </a:r>
          </a:p>
          <a:p>
            <a:pPr marL="914400" lvl="1" indent="-457200" algn="just">
              <a:buFont typeface="Wingdings" pitchFamily="2" charset="2"/>
              <a:buChar char="Ø"/>
            </a:pPr>
            <a:r>
              <a:rPr lang="en-US" sz="2000">
                <a:solidFill>
                  <a:schemeClr val="accent1"/>
                </a:solidFill>
                <a:latin typeface="Times New Roman" pitchFamily="18" charset="0"/>
                <a:cs typeface="Times New Roman" pitchFamily="18" charset="0"/>
              </a:rPr>
              <a:t>Giao thức HTTP(Hypertext Transfer Protocol): quy định các thức trao đổi thông tin giữa các trình duyệt web(web browsers) với máy chủ dịch vụ web(Webserver)</a:t>
            </a:r>
          </a:p>
          <a:p>
            <a:pPr marL="914400" lvl="1" indent="-457200" algn="just">
              <a:buFont typeface="Wingdings" pitchFamily="2" charset="2"/>
              <a:buChar char="Ø"/>
            </a:pPr>
            <a:r>
              <a:rPr lang="en-US" sz="2000">
                <a:solidFill>
                  <a:schemeClr val="accent1"/>
                </a:solidFill>
                <a:latin typeface="Times New Roman" pitchFamily="18" charset="0"/>
                <a:cs typeface="Times New Roman" pitchFamily="18" charset="0"/>
              </a:rPr>
              <a:t>Chuẩn IEEE 8002.3 quy định các mã hóa các bít thành tín hiệu điện trên từng loại dây dẫn cụ thể</a:t>
            </a:r>
          </a:p>
          <a:p>
            <a:pPr marL="914400" lvl="1" indent="-457200" algn="just">
              <a:buFont typeface="Wingdings" pitchFamily="2" charset="2"/>
              <a:buChar char="Ø"/>
            </a:pPr>
            <a:r>
              <a:rPr lang="en-US" sz="2000">
                <a:solidFill>
                  <a:schemeClr val="accent1"/>
                </a:solidFill>
                <a:latin typeface="Times New Roman" pitchFamily="18" charset="0"/>
                <a:cs typeface="Times New Roman" pitchFamily="18" charset="0"/>
              </a:rPr>
              <a:t>Một số chuẩn giao thức mới khác…</a:t>
            </a: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944548153"/>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50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marL="457200" indent="-457200" algn="just">
              <a:buFont typeface="+mj-lt"/>
              <a:buAutoNum type="arabicPeriod" startAt="2"/>
            </a:pPr>
            <a:r>
              <a:rPr lang="en-US" sz="2400">
                <a:solidFill>
                  <a:schemeClr val="accent1"/>
                </a:solidFill>
                <a:latin typeface="Times New Roman" pitchFamily="18" charset="0"/>
                <a:cs typeface="Times New Roman" pitchFamily="18" charset="0"/>
              </a:rPr>
              <a:t>Các tầng(lớp) của một mạng</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Truyền dữ liệu trên một mạng là quá trình phức tạp. Sự phức tạp của quá trình truyền dữ liệu được che giấu</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Các thành phần của một mạng truyền thông được chia thành các tầng</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Mỗi lớp biểu diễn một mức khác nhau của việc trừu tượng hóa giữ phần cứng vật lý(cáp mạng, điện…) và thông tin được truyền</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Hình dưới cho ta thấy được các giao thức trong các tầng khác nhau của một mạng</a:t>
            </a:r>
            <a:endParaRPr lang="en-US" sz="20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197237487"/>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94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marL="457200" indent="-457200" algn="just">
              <a:buFont typeface="+mj-lt"/>
              <a:buAutoNum type="arabicPeriod" startAt="2"/>
            </a:pPr>
            <a:r>
              <a:rPr lang="en-US" sz="2400">
                <a:solidFill>
                  <a:schemeClr val="accent1"/>
                </a:solidFill>
                <a:latin typeface="Times New Roman" pitchFamily="18" charset="0"/>
                <a:cs typeface="Times New Roman" pitchFamily="18" charset="0"/>
              </a:rPr>
              <a:t>Các tầng(lớp) của một mạng</a:t>
            </a:r>
          </a:p>
          <a:p>
            <a:pPr algn="just"/>
            <a:endParaRPr lang="en-US" sz="20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143027512"/>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5" y="2209800"/>
            <a:ext cx="5619750"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588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73025"/>
            <a:ext cx="4648200" cy="688975"/>
          </a:xfrm>
        </p:spPr>
        <p:txBody>
          <a:bodyPr>
            <a:normAutofit/>
          </a:bodyPr>
          <a:lstStyle/>
          <a:p>
            <a:r>
              <a:rPr lang="en-US" sz="3200">
                <a:solidFill>
                  <a:schemeClr val="tx2"/>
                </a:solidFill>
                <a:latin typeface="Times New Roman" pitchFamily="18" charset="0"/>
                <a:cs typeface="Times New Roman" pitchFamily="18" charset="0"/>
              </a:rPr>
              <a:t>Lập Trình Mạng</a:t>
            </a:r>
          </a:p>
        </p:txBody>
      </p:sp>
      <p:sp>
        <p:nvSpPr>
          <p:cNvPr id="3" name="Subtitle 2"/>
          <p:cNvSpPr>
            <a:spLocks noGrp="1"/>
          </p:cNvSpPr>
          <p:nvPr>
            <p:ph type="subTitle" idx="1"/>
          </p:nvPr>
        </p:nvSpPr>
        <p:spPr>
          <a:xfrm>
            <a:off x="990600" y="914400"/>
            <a:ext cx="7924800" cy="5791200"/>
          </a:xfrm>
        </p:spPr>
        <p:txBody>
          <a:bodyPr anchor="t" anchorCtr="0">
            <a:normAutofit/>
          </a:bodyPr>
          <a:lstStyle/>
          <a:p>
            <a:r>
              <a:rPr lang="en-US" sz="2600">
                <a:solidFill>
                  <a:schemeClr val="accent1"/>
                </a:solidFill>
                <a:latin typeface="Times New Roman" pitchFamily="18" charset="0"/>
                <a:cs typeface="Times New Roman" pitchFamily="18" charset="0"/>
              </a:rPr>
              <a:t>Chương I: Các khái niệm cơ bản mạng máy tính</a:t>
            </a:r>
          </a:p>
          <a:p>
            <a:pPr marL="457200" indent="-457200" algn="just">
              <a:buFont typeface="+mj-lt"/>
              <a:buAutoNum type="arabicPeriod" startAt="2"/>
            </a:pPr>
            <a:r>
              <a:rPr lang="en-US" sz="2400">
                <a:solidFill>
                  <a:schemeClr val="accent1"/>
                </a:solidFill>
                <a:latin typeface="Times New Roman" pitchFamily="18" charset="0"/>
                <a:cs typeface="Times New Roman" pitchFamily="18" charset="0"/>
              </a:rPr>
              <a:t>Các tầng(lớp) của một mạng</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Về mặt lý thuyết. Mỗi tầng chỉ trao đổi với tầng kề trên và kề dưới của tầng đó</a:t>
            </a:r>
          </a:p>
          <a:p>
            <a:pPr marL="457200" indent="-457200" algn="just">
              <a:buFont typeface="Wingdings" pitchFamily="2" charset="2"/>
              <a:buChar char="ü"/>
            </a:pPr>
            <a:r>
              <a:rPr lang="en-US" sz="2400">
                <a:solidFill>
                  <a:schemeClr val="accent1"/>
                </a:solidFill>
                <a:latin typeface="Times New Roman" pitchFamily="18" charset="0"/>
                <a:cs typeface="Times New Roman" pitchFamily="18" charset="0"/>
              </a:rPr>
              <a:t>Về lý thuyết việc tách thành các tầng cho phép chúng ta sửa đổi, thay thế phần mềm trong một tầng mà không ảnh hưởng đến tầng khác</a:t>
            </a:r>
          </a:p>
          <a:p>
            <a:pPr algn="just"/>
            <a:r>
              <a:rPr lang="en-US" sz="2400">
                <a:solidFill>
                  <a:schemeClr val="accent1"/>
                </a:solidFill>
                <a:latin typeface="Times New Roman" pitchFamily="18" charset="0"/>
                <a:cs typeface="Times New Roman" pitchFamily="18" charset="0"/>
              </a:rPr>
              <a:t>2.1 Mô hình OSI</a:t>
            </a:r>
            <a:endParaRPr lang="en-US" sz="2000">
              <a:solidFill>
                <a:schemeClr val="accent1"/>
              </a:solidFill>
              <a:latin typeface="Times New Roman" pitchFamily="18" charset="0"/>
              <a:cs typeface="Times New Roman" pitchFamily="18" charset="0"/>
            </a:endParaRPr>
          </a:p>
        </p:txBody>
      </p:sp>
      <p:cxnSp>
        <p:nvCxnSpPr>
          <p:cNvPr id="5" name="Straight Connector 4"/>
          <p:cNvCxnSpPr/>
          <p:nvPr/>
        </p:nvCxnSpPr>
        <p:spPr>
          <a:xfrm>
            <a:off x="838200" y="457200"/>
            <a:ext cx="0" cy="6400800"/>
          </a:xfrm>
          <a:prstGeom prst="line">
            <a:avLst/>
          </a:prstGeom>
          <a:ln w="38100">
            <a:solidFill>
              <a:schemeClr val="accent1">
                <a:lumMod val="60000"/>
                <a:lumOff val="40000"/>
                <a:alpha val="50000"/>
              </a:schemeClr>
            </a:solidFill>
          </a:ln>
          <a:scene3d>
            <a:camera prst="orthographicFront"/>
            <a:lightRig rig="threePt" dir="t"/>
          </a:scene3d>
          <a:sp3d>
            <a:bevelT prst="angle"/>
          </a:sp3d>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838200" y="762000"/>
            <a:ext cx="8077200" cy="9525"/>
          </a:xfrm>
          <a:prstGeom prst="line">
            <a:avLst/>
          </a:prstGeom>
          <a:ln w="38100" cmpd="sng">
            <a:solidFill>
              <a:schemeClr val="tx2">
                <a:lumMod val="40000"/>
                <a:lumOff val="60000"/>
                <a:alpha val="50000"/>
              </a:schemeClr>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0" y="0"/>
            <a:ext cx="8382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617878835"/>
              </p:ext>
            </p:extLst>
          </p:nvPr>
        </p:nvGraphicFramePr>
        <p:xfrm>
          <a:off x="862239" y="110694"/>
          <a:ext cx="2261961" cy="618649"/>
        </p:xfrm>
        <a:graphic>
          <a:graphicData uri="http://schemas.openxmlformats.org/drawingml/2006/table">
            <a:tbl>
              <a:tblPr firstRow="1" firstCol="1" bandRow="1">
                <a:tableStyleId>{5C22544A-7EE6-4342-B048-85BDC9FD1C3A}</a:tableStyleId>
              </a:tblPr>
              <a:tblGrid>
                <a:gridCol w="403644">
                  <a:extLst>
                    <a:ext uri="{9D8B030D-6E8A-4147-A177-3AD203B41FA5}">
                      <a16:colId xmlns:a16="http://schemas.microsoft.com/office/drawing/2014/main" val="20000"/>
                    </a:ext>
                  </a:extLst>
                </a:gridCol>
                <a:gridCol w="1858317">
                  <a:extLst>
                    <a:ext uri="{9D8B030D-6E8A-4147-A177-3AD203B41FA5}">
                      <a16:colId xmlns:a16="http://schemas.microsoft.com/office/drawing/2014/main" val="20001"/>
                    </a:ext>
                  </a:extLst>
                </a:gridCol>
              </a:tblGrid>
              <a:tr h="618649">
                <a:tc>
                  <a:txBody>
                    <a:bodyPr/>
                    <a:lstStyle/>
                    <a:p>
                      <a:pPr marL="0" marR="0" algn="ctr">
                        <a:spcBef>
                          <a:spcPts val="0"/>
                        </a:spcBef>
                        <a:spcAft>
                          <a:spcPts val="0"/>
                        </a:spcAft>
                      </a:pPr>
                      <a:endParaRPr lang="en-US" sz="1200">
                        <a:effectLst/>
                        <a:latin typeface="Times New Roman"/>
                        <a:ea typeface="Times New Roman"/>
                        <a:cs typeface="Times New Roman"/>
                      </a:endParaRPr>
                    </a:p>
                  </a:txBody>
                  <a:tcPr marL="68580" marR="68580" marT="0" marB="0">
                    <a:solidFill>
                      <a:schemeClr val="bg1"/>
                    </a:solidFill>
                  </a:tcPr>
                </a:tc>
                <a:tc>
                  <a:txBody>
                    <a:bodyPr/>
                    <a:lstStyle/>
                    <a:p>
                      <a:pPr marL="0" marR="0" algn="ctr">
                        <a:spcBef>
                          <a:spcPts val="0"/>
                        </a:spcBef>
                        <a:spcAft>
                          <a:spcPts val="0"/>
                        </a:spcAft>
                      </a:pPr>
                      <a:r>
                        <a:rPr lang="vi-VN" sz="600">
                          <a:solidFill>
                            <a:schemeClr val="tx2"/>
                          </a:solidFill>
                          <a:effectLst/>
                        </a:rPr>
                        <a:t>TRƯỜNG ĐẠI HỌC CÔNG NGHỆ ĐÔNG Á</a:t>
                      </a:r>
                      <a:endParaRPr lang="en-US" sz="600">
                        <a:solidFill>
                          <a:schemeClr val="tx2"/>
                        </a:solidFill>
                        <a:effectLst/>
                      </a:endParaRPr>
                    </a:p>
                    <a:p>
                      <a:pPr marL="0" marR="0" algn="ctr">
                        <a:spcBef>
                          <a:spcPts val="0"/>
                        </a:spcBef>
                        <a:spcAft>
                          <a:spcPts val="0"/>
                        </a:spcAft>
                      </a:pPr>
                      <a:r>
                        <a:rPr lang="en-US" sz="600">
                          <a:solidFill>
                            <a:schemeClr val="tx2"/>
                          </a:solidFill>
                          <a:effectLst/>
                        </a:rPr>
                        <a:t>KHOA: CÔNG NGHỆ THÔNG TIN</a:t>
                      </a:r>
                      <a:endParaRPr lang="en-US" sz="600">
                        <a:solidFill>
                          <a:schemeClr val="tx2"/>
                        </a:solidFill>
                        <a:effectLst/>
                        <a:latin typeface="Times New Roman"/>
                        <a:ea typeface="Times New Roman"/>
                        <a:cs typeface="Times New Roman"/>
                      </a:endParaRPr>
                    </a:p>
                  </a:txBody>
                  <a:tcPr marL="68580" marR="68580" marT="0" marB="0" anchor="ctr">
                    <a:solidFill>
                      <a:schemeClr val="bg1"/>
                    </a:solidFill>
                  </a:tcPr>
                </a:tc>
                <a:extLst>
                  <a:ext uri="{0D108BD9-81ED-4DB2-BD59-A6C34878D82A}">
                    <a16:rowId xmlns:a16="http://schemas.microsoft.com/office/drawing/2014/main" val="10000"/>
                  </a:ext>
                </a:extLst>
              </a:tr>
            </a:tbl>
          </a:graphicData>
        </a:graphic>
      </p:graphicFrame>
      <p:pic>
        <p:nvPicPr>
          <p:cNvPr id="9" name="Picture 32" descr="Description: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0857" y="185057"/>
            <a:ext cx="424543" cy="4245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087" y="3968505"/>
            <a:ext cx="4405313" cy="2416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796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4354</TotalTime>
  <Words>2725</Words>
  <Application>Microsoft Office PowerPoint</Application>
  <PresentationFormat>On-screen Show (4:3)</PresentationFormat>
  <Paragraphs>200</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Office Theme</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lpstr>Lập Trình Mạng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hung tb</cp:lastModifiedBy>
  <cp:revision>137</cp:revision>
  <dcterms:created xsi:type="dcterms:W3CDTF">2023-02-01T03:15:30Z</dcterms:created>
  <dcterms:modified xsi:type="dcterms:W3CDTF">2023-03-20T04:05:49Z</dcterms:modified>
</cp:coreProperties>
</file>