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76" r:id="rId12"/>
    <p:sldId id="266" r:id="rId13"/>
    <p:sldId id="267" r:id="rId14"/>
    <p:sldId id="268" r:id="rId15"/>
    <p:sldId id="269" r:id="rId16"/>
    <p:sldId id="270" r:id="rId17"/>
    <p:sldId id="271" r:id="rId18"/>
    <p:sldId id="272" r:id="rId19"/>
    <p:sldId id="273" r:id="rId20"/>
    <p:sldId id="274"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ng tb" initials="ht" lastIdx="1" clrIdx="0">
    <p:extLst>
      <p:ext uri="{19B8F6BF-5375-455C-9EA6-DF929625EA0E}">
        <p15:presenceInfo xmlns:p15="http://schemas.microsoft.com/office/powerpoint/2012/main" userId="19285db3731feb2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988" autoAdjust="0"/>
  </p:normalViewPr>
  <p:slideViewPr>
    <p:cSldViewPr>
      <p:cViewPr varScale="1">
        <p:scale>
          <a:sx n="56" d="100"/>
          <a:sy n="56" d="100"/>
        </p:scale>
        <p:origin x="858" y="4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9DDCC1-E45E-4AF2-B57D-EB01032D63FF}" type="datetimeFigureOut">
              <a:rPr lang="en-US" smtClean="0"/>
              <a:t>3/29/2023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D506FC-82D7-4BB4-9FD2-E52C500350E9}" type="slidenum">
              <a:rPr lang="en-US" smtClean="0"/>
              <a:t>‹#›</a:t>
            </a:fld>
            <a:endParaRPr lang="en-US"/>
          </a:p>
        </p:txBody>
      </p:sp>
    </p:spTree>
    <p:extLst>
      <p:ext uri="{BB962C8B-B14F-4D97-AF65-F5344CB8AC3E}">
        <p14:creationId xmlns:p14="http://schemas.microsoft.com/office/powerpoint/2010/main" val="14475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3</a:t>
            </a:fld>
            <a:endParaRPr lang="en-US"/>
          </a:p>
        </p:txBody>
      </p:sp>
    </p:spTree>
    <p:extLst>
      <p:ext uri="{BB962C8B-B14F-4D97-AF65-F5344CB8AC3E}">
        <p14:creationId xmlns:p14="http://schemas.microsoft.com/office/powerpoint/2010/main" val="1383432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file_path: C:\\Ex_Network\\</a:t>
            </a:r>
            <a:r>
              <a:rPr lang="en-US" sz="1200">
                <a:solidFill>
                  <a:srgbClr val="A31515"/>
                </a:solidFill>
                <a:latin typeface="Consolas" panose="020B0609020204030204" pitchFamily="49" charset="0"/>
              </a:rPr>
              <a:t>StreamReader.txt</a:t>
            </a:r>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12</a:t>
            </a:fld>
            <a:endParaRPr lang="en-US"/>
          </a:p>
        </p:txBody>
      </p:sp>
    </p:spTree>
    <p:extLst>
      <p:ext uri="{BB962C8B-B14F-4D97-AF65-F5344CB8AC3E}">
        <p14:creationId xmlns:p14="http://schemas.microsoft.com/office/powerpoint/2010/main" val="1956833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Mở file </a:t>
            </a:r>
            <a:r>
              <a:rPr lang="en-US" sz="1200">
                <a:solidFill>
                  <a:schemeClr val="tx2"/>
                </a:solidFill>
                <a:latin typeface="Consolas" panose="020B0609020204030204" pitchFamily="49" charset="0"/>
              </a:rPr>
              <a:t>MyBinaryFile.bin trực tiếp trên visual(file/open/file/[</a:t>
            </a:r>
            <a:r>
              <a:rPr lang="en-US" sz="1200">
                <a:solidFill>
                  <a:srgbClr val="A31515"/>
                </a:solidFill>
                <a:latin typeface="Consolas" panose="020B0609020204030204" pitchFamily="49" charset="0"/>
              </a:rPr>
              <a:t>C:\Ex_Network\MyBinaryFile.bin]</a:t>
            </a:r>
            <a:r>
              <a:rPr lang="en-US" sz="1200">
                <a:solidFill>
                  <a:schemeClr val="tx2"/>
                </a:solidFill>
                <a:latin typeface="Consolas" panose="020B0609020204030204" pitchFamily="49" charset="0"/>
              </a:rPr>
              <a:t>)</a:t>
            </a:r>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13</a:t>
            </a:fld>
            <a:endParaRPr lang="en-US"/>
          </a:p>
        </p:txBody>
      </p:sp>
    </p:spTree>
    <p:extLst>
      <p:ext uri="{BB962C8B-B14F-4D97-AF65-F5344CB8AC3E}">
        <p14:creationId xmlns:p14="http://schemas.microsoft.com/office/powerpoint/2010/main" val="2885948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file_path: </a:t>
            </a:r>
            <a:r>
              <a:rPr lang="en-US" sz="1200">
                <a:solidFill>
                  <a:srgbClr val="A31515"/>
                </a:solidFill>
                <a:latin typeface="Consolas" panose="020B0609020204030204" pitchFamily="49" charset="0"/>
              </a:rPr>
              <a:t>C:\\Ex_Network\\MyBinaryFile.bin</a:t>
            </a:r>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14</a:t>
            </a:fld>
            <a:endParaRPr lang="en-US"/>
          </a:p>
        </p:txBody>
      </p:sp>
    </p:spTree>
    <p:extLst>
      <p:ext uri="{BB962C8B-B14F-4D97-AF65-F5344CB8AC3E}">
        <p14:creationId xmlns:p14="http://schemas.microsoft.com/office/powerpoint/2010/main" val="331099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15</a:t>
            </a:fld>
            <a:endParaRPr lang="en-US"/>
          </a:p>
        </p:txBody>
      </p:sp>
    </p:spTree>
    <p:extLst>
      <p:ext uri="{BB962C8B-B14F-4D97-AF65-F5344CB8AC3E}">
        <p14:creationId xmlns:p14="http://schemas.microsoft.com/office/powerpoint/2010/main" val="2241255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16</a:t>
            </a:fld>
            <a:endParaRPr lang="en-US"/>
          </a:p>
        </p:txBody>
      </p:sp>
    </p:spTree>
    <p:extLst>
      <p:ext uri="{BB962C8B-B14F-4D97-AF65-F5344CB8AC3E}">
        <p14:creationId xmlns:p14="http://schemas.microsoft.com/office/powerpoint/2010/main" val="619493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17</a:t>
            </a:fld>
            <a:endParaRPr lang="en-US"/>
          </a:p>
        </p:txBody>
      </p:sp>
    </p:spTree>
    <p:extLst>
      <p:ext uri="{BB962C8B-B14F-4D97-AF65-F5344CB8AC3E}">
        <p14:creationId xmlns:p14="http://schemas.microsoft.com/office/powerpoint/2010/main" val="4269162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18</a:t>
            </a:fld>
            <a:endParaRPr lang="en-US"/>
          </a:p>
        </p:txBody>
      </p:sp>
    </p:spTree>
    <p:extLst>
      <p:ext uri="{BB962C8B-B14F-4D97-AF65-F5344CB8AC3E}">
        <p14:creationId xmlns:p14="http://schemas.microsoft.com/office/powerpoint/2010/main" val="1696908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19</a:t>
            </a:fld>
            <a:endParaRPr lang="en-US"/>
          </a:p>
        </p:txBody>
      </p:sp>
    </p:spTree>
    <p:extLst>
      <p:ext uri="{BB962C8B-B14F-4D97-AF65-F5344CB8AC3E}">
        <p14:creationId xmlns:p14="http://schemas.microsoft.com/office/powerpoint/2010/main" val="94783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20</a:t>
            </a:fld>
            <a:endParaRPr lang="en-US"/>
          </a:p>
        </p:txBody>
      </p:sp>
    </p:spTree>
    <p:extLst>
      <p:ext uri="{BB962C8B-B14F-4D97-AF65-F5344CB8AC3E}">
        <p14:creationId xmlns:p14="http://schemas.microsoft.com/office/powerpoint/2010/main" val="1319335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Chương trình: </a:t>
            </a:r>
          </a:p>
        </p:txBody>
      </p:sp>
      <p:sp>
        <p:nvSpPr>
          <p:cNvPr id="4" name="Slide Number Placeholder 3"/>
          <p:cNvSpPr>
            <a:spLocks noGrp="1"/>
          </p:cNvSpPr>
          <p:nvPr>
            <p:ph type="sldNum" sz="quarter" idx="5"/>
          </p:nvPr>
        </p:nvSpPr>
        <p:spPr/>
        <p:txBody>
          <a:bodyPr/>
          <a:lstStyle/>
          <a:p>
            <a:fld id="{22D506FC-82D7-4BB4-9FD2-E52C500350E9}" type="slidenum">
              <a:rPr lang="en-US" smtClean="0"/>
              <a:t>21</a:t>
            </a:fld>
            <a:endParaRPr lang="en-US"/>
          </a:p>
        </p:txBody>
      </p:sp>
    </p:spTree>
    <p:extLst>
      <p:ext uri="{BB962C8B-B14F-4D97-AF65-F5344CB8AC3E}">
        <p14:creationId xmlns:p14="http://schemas.microsoft.com/office/powerpoint/2010/main" val="3634852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4</a:t>
            </a:fld>
            <a:endParaRPr lang="en-US"/>
          </a:p>
        </p:txBody>
      </p:sp>
    </p:spTree>
    <p:extLst>
      <p:ext uri="{BB962C8B-B14F-4D97-AF65-F5344CB8AC3E}">
        <p14:creationId xmlns:p14="http://schemas.microsoft.com/office/powerpoint/2010/main" val="1143626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5</a:t>
            </a:fld>
            <a:endParaRPr lang="en-US"/>
          </a:p>
        </p:txBody>
      </p:sp>
    </p:spTree>
    <p:extLst>
      <p:ext uri="{BB962C8B-B14F-4D97-AF65-F5344CB8AC3E}">
        <p14:creationId xmlns:p14="http://schemas.microsoft.com/office/powerpoint/2010/main" val="3783204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6</a:t>
            </a:fld>
            <a:endParaRPr lang="en-US"/>
          </a:p>
        </p:txBody>
      </p:sp>
    </p:spTree>
    <p:extLst>
      <p:ext uri="{BB962C8B-B14F-4D97-AF65-F5344CB8AC3E}">
        <p14:creationId xmlns:p14="http://schemas.microsoft.com/office/powerpoint/2010/main" val="1271232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7</a:t>
            </a:fld>
            <a:endParaRPr lang="en-US"/>
          </a:p>
        </p:txBody>
      </p:sp>
    </p:spTree>
    <p:extLst>
      <p:ext uri="{BB962C8B-B14F-4D97-AF65-F5344CB8AC3E}">
        <p14:creationId xmlns:p14="http://schemas.microsoft.com/office/powerpoint/2010/main" val="3733483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8</a:t>
            </a:fld>
            <a:endParaRPr lang="en-US"/>
          </a:p>
        </p:txBody>
      </p:sp>
    </p:spTree>
    <p:extLst>
      <p:ext uri="{BB962C8B-B14F-4D97-AF65-F5344CB8AC3E}">
        <p14:creationId xmlns:p14="http://schemas.microsoft.com/office/powerpoint/2010/main" val="1948667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9</a:t>
            </a:fld>
            <a:endParaRPr lang="en-US"/>
          </a:p>
        </p:txBody>
      </p:sp>
    </p:spTree>
    <p:extLst>
      <p:ext uri="{BB962C8B-B14F-4D97-AF65-F5344CB8AC3E}">
        <p14:creationId xmlns:p14="http://schemas.microsoft.com/office/powerpoint/2010/main" val="2727700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file_path: </a:t>
            </a:r>
            <a:r>
              <a:rPr lang="en-US" sz="1800">
                <a:solidFill>
                  <a:srgbClr val="A31515"/>
                </a:solidFill>
                <a:latin typeface="Consolas" panose="020B0609020204030204" pitchFamily="49" charset="0"/>
              </a:rPr>
              <a:t>C://Ex_Network//StreamWrite.txt</a:t>
            </a:r>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10</a:t>
            </a:fld>
            <a:endParaRPr lang="en-US"/>
          </a:p>
        </p:txBody>
      </p:sp>
    </p:spTree>
    <p:extLst>
      <p:ext uri="{BB962C8B-B14F-4D97-AF65-F5344CB8AC3E}">
        <p14:creationId xmlns:p14="http://schemas.microsoft.com/office/powerpoint/2010/main" val="2720476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file_path: </a:t>
            </a:r>
            <a:r>
              <a:rPr lang="en-US" sz="1800">
                <a:solidFill>
                  <a:srgbClr val="A31515"/>
                </a:solidFill>
                <a:latin typeface="Consolas" panose="020B0609020204030204" pitchFamily="49" charset="0"/>
              </a:rPr>
              <a:t>C://Ex_Network//StreamWrite.txt</a:t>
            </a:r>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11</a:t>
            </a:fld>
            <a:endParaRPr lang="en-US"/>
          </a:p>
        </p:txBody>
      </p:sp>
    </p:spTree>
    <p:extLst>
      <p:ext uri="{BB962C8B-B14F-4D97-AF65-F5344CB8AC3E}">
        <p14:creationId xmlns:p14="http://schemas.microsoft.com/office/powerpoint/2010/main" val="247490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EDD0E5-C914-46B3-89DF-EC8A2A7BFCBE}"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490487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EDD0E5-C914-46B3-89DF-EC8A2A7BFCBE}"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95879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EDD0E5-C914-46B3-89DF-EC8A2A7BFCBE}"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1547760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EDD0E5-C914-46B3-89DF-EC8A2A7BFCBE}"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103932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EDD0E5-C914-46B3-89DF-EC8A2A7BFCBE}"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2307761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EDD0E5-C914-46B3-89DF-EC8A2A7BFCBE}" type="datetimeFigureOut">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1139738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EDD0E5-C914-46B3-89DF-EC8A2A7BFCBE}" type="datetimeFigureOut">
              <a:rPr lang="en-US" smtClean="0"/>
              <a:t>3/29/2023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2315787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EDD0E5-C914-46B3-89DF-EC8A2A7BFCBE}" type="datetimeFigureOut">
              <a:rPr lang="en-US" smtClean="0"/>
              <a:t>3/29/2023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567308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EDD0E5-C914-46B3-89DF-EC8A2A7BFCBE}" type="datetimeFigureOut">
              <a:rPr lang="en-US" smtClean="0"/>
              <a:t>3/29/2023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1090249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EDD0E5-C914-46B3-89DF-EC8A2A7BFCBE}" type="datetimeFigureOut">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135156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EDD0E5-C914-46B3-89DF-EC8A2A7BFCBE}" type="datetimeFigureOut">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2205270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EDD0E5-C914-46B3-89DF-EC8A2A7BFCBE}" type="datetimeFigureOut">
              <a:rPr lang="en-US" smtClean="0"/>
              <a:t>3/29/2023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241DE-E2F0-48C8-8CB9-A9CA25F00B9C}" type="slidenum">
              <a:rPr lang="en-US" smtClean="0"/>
              <a:t>‹#›</a:t>
            </a:fld>
            <a:endParaRPr lang="en-US"/>
          </a:p>
        </p:txBody>
      </p:sp>
    </p:spTree>
    <p:extLst>
      <p:ext uri="{BB962C8B-B14F-4D97-AF65-F5344CB8AC3E}">
        <p14:creationId xmlns:p14="http://schemas.microsoft.com/office/powerpoint/2010/main" val="3016724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tbhung@ioit.ac.v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73025"/>
            <a:ext cx="47244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ctr" anchorCtr="1">
            <a:normAutofit/>
          </a:bodyPr>
          <a:lstStyle/>
          <a:p>
            <a:r>
              <a:rPr lang="en-US" sz="2600">
                <a:solidFill>
                  <a:schemeClr val="tx2"/>
                </a:solidFill>
                <a:latin typeface="Times New Roman" pitchFamily="18" charset="0"/>
                <a:cs typeface="Times New Roman" pitchFamily="18" charset="0"/>
              </a:rPr>
              <a:t>GV: Trần Bá Hùng</a:t>
            </a:r>
          </a:p>
          <a:p>
            <a:r>
              <a:rPr lang="en-US" sz="2600">
                <a:solidFill>
                  <a:schemeClr val="tx2"/>
                </a:solidFill>
                <a:latin typeface="Times New Roman" pitchFamily="18" charset="0"/>
                <a:cs typeface="Times New Roman" pitchFamily="18" charset="0"/>
              </a:rPr>
              <a:t>EMAIL: </a:t>
            </a:r>
            <a:r>
              <a:rPr lang="en-US" sz="2600">
                <a:solidFill>
                  <a:schemeClr val="tx2"/>
                </a:solidFill>
                <a:latin typeface="Times New Roman" pitchFamily="18" charset="0"/>
                <a:cs typeface="Times New Roman" pitchFamily="18" charset="0"/>
                <a:hlinkClick r:id="rId2">
                  <a:extLst>
                    <a:ext uri="{A12FA001-AC4F-418D-AE19-62706E023703}">
                      <ahyp:hlinkClr xmlns:ahyp="http://schemas.microsoft.com/office/drawing/2018/hyperlinkcolor" val="tx"/>
                    </a:ext>
                  </a:extLst>
                </a:hlinkClick>
              </a:rPr>
              <a:t>tbhung@ioit.ac.vn</a:t>
            </a:r>
            <a:endParaRPr lang="en-US" sz="2600">
              <a:solidFill>
                <a:schemeClr val="tx2"/>
              </a:solidFill>
              <a:latin typeface="Times New Roman" pitchFamily="18" charset="0"/>
              <a:cs typeface="Times New Roman" pitchFamily="18" charset="0"/>
            </a:endParaRPr>
          </a:p>
          <a:p>
            <a:r>
              <a:rPr lang="en-US" sz="2600">
                <a:solidFill>
                  <a:schemeClr val="tx2"/>
                </a:solidFill>
                <a:latin typeface="Times New Roman" pitchFamily="18" charset="0"/>
                <a:cs typeface="Times New Roman" pitchFamily="18" charset="0"/>
              </a:rPr>
              <a:t>MOBILE: 0977422419</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74194608"/>
              </p:ext>
            </p:extLst>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1025"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865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870857" y="813231"/>
            <a:ext cx="8044543" cy="6035243"/>
          </a:xfrm>
        </p:spPr>
        <p:txBody>
          <a:bodyPr anchor="t" anchorCtr="0">
            <a:normAutofit/>
          </a:bodyPr>
          <a:lstStyle/>
          <a:p>
            <a:r>
              <a:rPr lang="en-US" sz="2600">
                <a:solidFill>
                  <a:schemeClr val="tx2"/>
                </a:solidFill>
                <a:latin typeface="Times New Roman" pitchFamily="18" charset="0"/>
                <a:cs typeface="Times New Roman" pitchFamily="18" charset="0"/>
              </a:rPr>
              <a:t>Chương II: Lập trình mạng với .NET</a:t>
            </a:r>
          </a:p>
          <a:p>
            <a:pPr marL="800100" lvl="1" indent="-342900" algn="just">
              <a:buFont typeface="Wingdings" panose="05000000000000000000" pitchFamily="2" charset="2"/>
              <a:buChar char="Ø"/>
            </a:pPr>
            <a:r>
              <a:rPr lang="en-US" sz="2000">
                <a:solidFill>
                  <a:schemeClr val="tx2"/>
                </a:solidFill>
                <a:latin typeface="Times New Roman" pitchFamily="18" charset="0"/>
                <a:cs typeface="Times New Roman" pitchFamily="18" charset="0"/>
              </a:rPr>
              <a:t>Lớp BinaryWriter/BinarryReader đọc ghi số/boolean</a:t>
            </a:r>
          </a:p>
          <a:p>
            <a:pPr marL="800100" lvl="1" indent="-342900" algn="just">
              <a:buFont typeface="Wingdings" panose="05000000000000000000" pitchFamily="2" charset="2"/>
              <a:buChar char="Ø"/>
            </a:pPr>
            <a:r>
              <a:rPr lang="en-US" sz="2000">
                <a:solidFill>
                  <a:schemeClr val="tx2"/>
                </a:solidFill>
                <a:latin typeface="Times New Roman" pitchFamily="18" charset="0"/>
                <a:cs typeface="Times New Roman" pitchFamily="18" charset="0"/>
              </a:rPr>
              <a:t>Lớp XmlWriter/XmlReader dọc ghi dữ liệu xml</a:t>
            </a:r>
          </a:p>
          <a:p>
            <a:pPr algn="just"/>
            <a:r>
              <a:rPr lang="en-US" sz="2400" u="sng">
                <a:solidFill>
                  <a:schemeClr val="tx2"/>
                </a:solidFill>
                <a:latin typeface="Times New Roman" pitchFamily="18" charset="0"/>
                <a:cs typeface="Times New Roman" pitchFamily="18" charset="0"/>
              </a:rPr>
              <a:t>Bài tập 1: </a:t>
            </a:r>
            <a:r>
              <a:rPr lang="en-US" sz="2400">
                <a:solidFill>
                  <a:schemeClr val="tx2"/>
                </a:solidFill>
                <a:latin typeface="Times New Roman" pitchFamily="18" charset="0"/>
                <a:cs typeface="Times New Roman" pitchFamily="18" charset="0"/>
              </a:rPr>
              <a:t>Sử dụng </a:t>
            </a:r>
            <a:r>
              <a:rPr lang="en-US" sz="2400">
                <a:solidFill>
                  <a:srgbClr val="C00000"/>
                </a:solidFill>
                <a:latin typeface="Times New Roman" pitchFamily="18" charset="0"/>
                <a:cs typeface="Times New Roman" pitchFamily="18" charset="0"/>
              </a:rPr>
              <a:t>StreamWriter</a:t>
            </a:r>
            <a:r>
              <a:rPr lang="en-US" sz="2400">
                <a:solidFill>
                  <a:schemeClr val="tx2"/>
                </a:solidFill>
                <a:latin typeface="Times New Roman" pitchFamily="18" charset="0"/>
                <a:cs typeface="Times New Roman" pitchFamily="18" charset="0"/>
              </a:rPr>
              <a:t> ghi dữ liệu được nhập từ bàn phím vào StreamWrite.txt được tạo sẵn</a:t>
            </a:r>
          </a:p>
          <a:p>
            <a:pPr algn="just"/>
            <a:r>
              <a:rPr lang="en-US" sz="2400" u="sng">
                <a:solidFill>
                  <a:schemeClr val="tx2"/>
                </a:solidFill>
                <a:latin typeface="Times New Roman" pitchFamily="18" charset="0"/>
                <a:cs typeface="Times New Roman" pitchFamily="18" charset="0"/>
              </a:rPr>
              <a:t>Bài tập 2: </a:t>
            </a:r>
            <a:r>
              <a:rPr lang="en-US" sz="2400">
                <a:solidFill>
                  <a:schemeClr val="tx2"/>
                </a:solidFill>
                <a:latin typeface="Times New Roman" pitchFamily="18" charset="0"/>
                <a:cs typeface="Times New Roman" pitchFamily="18" charset="0"/>
              </a:rPr>
              <a:t>Sử dụng </a:t>
            </a:r>
            <a:r>
              <a:rPr lang="en-US" sz="2400">
                <a:solidFill>
                  <a:srgbClr val="C00000"/>
                </a:solidFill>
                <a:latin typeface="Times New Roman" pitchFamily="18" charset="0"/>
                <a:cs typeface="Times New Roman" pitchFamily="18" charset="0"/>
              </a:rPr>
              <a:t>StreamReader</a:t>
            </a:r>
            <a:r>
              <a:rPr lang="en-US" sz="2400">
                <a:solidFill>
                  <a:schemeClr val="tx2"/>
                </a:solidFill>
                <a:latin typeface="Times New Roman" pitchFamily="18" charset="0"/>
                <a:cs typeface="Times New Roman" pitchFamily="18" charset="0"/>
              </a:rPr>
              <a:t> đọc dữ liệu từ file StreamWrite.txt và in ra màn hình console</a:t>
            </a:r>
          </a:p>
          <a:p>
            <a:pPr algn="just"/>
            <a:endParaRPr lang="en-US" sz="2400">
              <a:solidFill>
                <a:schemeClr val="tx2"/>
              </a:solidFill>
              <a:latin typeface="Times New Roman" pitchFamily="18" charset="0"/>
              <a:cs typeface="Times New Roman" pitchFamily="18" charset="0"/>
            </a:endParaRPr>
          </a:p>
          <a:p>
            <a:pPr algn="just">
              <a:lnSpc>
                <a:spcPct val="150000"/>
              </a:lnSpc>
            </a:pPr>
            <a:endParaRPr lang="en-US" sz="2400">
              <a:solidFill>
                <a:schemeClr val="tx2"/>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838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870857" y="813231"/>
            <a:ext cx="8044543" cy="6035243"/>
          </a:xfrm>
        </p:spPr>
        <p:txBody>
          <a:bodyPr anchor="t" anchorCtr="0">
            <a:normAutofit/>
          </a:bodyPr>
          <a:lstStyle/>
          <a:p>
            <a:r>
              <a:rPr lang="en-US" sz="2600">
                <a:solidFill>
                  <a:schemeClr val="tx2"/>
                </a:solidFill>
                <a:latin typeface="Times New Roman" pitchFamily="18" charset="0"/>
                <a:cs typeface="Times New Roman" pitchFamily="18" charset="0"/>
              </a:rPr>
              <a:t>Chương II: Lập trình mạng với .NET</a:t>
            </a:r>
          </a:p>
          <a:p>
            <a:pPr marL="800100" lvl="1" indent="-342900" algn="just">
              <a:buFont typeface="Wingdings" panose="05000000000000000000" pitchFamily="2" charset="2"/>
              <a:buChar char="Ø"/>
            </a:pPr>
            <a:r>
              <a:rPr lang="en-US" sz="2000">
                <a:solidFill>
                  <a:schemeClr val="tx2"/>
                </a:solidFill>
                <a:latin typeface="Times New Roman" pitchFamily="18" charset="0"/>
                <a:cs typeface="Times New Roman" pitchFamily="18" charset="0"/>
              </a:rPr>
              <a:t>Lớp BinaryWriter/BinarryReader đọc ghi số/boolean</a:t>
            </a:r>
          </a:p>
          <a:p>
            <a:pPr marL="800100" lvl="1" indent="-342900" algn="just">
              <a:buFont typeface="Wingdings" panose="05000000000000000000" pitchFamily="2" charset="2"/>
              <a:buChar char="Ø"/>
            </a:pPr>
            <a:r>
              <a:rPr lang="en-US" sz="2000">
                <a:solidFill>
                  <a:schemeClr val="tx2"/>
                </a:solidFill>
                <a:latin typeface="Times New Roman" pitchFamily="18" charset="0"/>
                <a:cs typeface="Times New Roman" pitchFamily="18" charset="0"/>
              </a:rPr>
              <a:t>Lớp XmlWriter/XmlReader dọc ghi dữ liệu xml</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Sử dụng </a:t>
            </a:r>
            <a:r>
              <a:rPr lang="en-US" sz="2400">
                <a:solidFill>
                  <a:srgbClr val="C00000"/>
                </a:solidFill>
                <a:latin typeface="Times New Roman" pitchFamily="18" charset="0"/>
                <a:cs typeface="Times New Roman" pitchFamily="18" charset="0"/>
              </a:rPr>
              <a:t>StreamWriter</a:t>
            </a:r>
            <a:r>
              <a:rPr lang="en-US" sz="2400">
                <a:solidFill>
                  <a:schemeClr val="tx2"/>
                </a:solidFill>
                <a:latin typeface="Times New Roman" pitchFamily="18" charset="0"/>
                <a:cs typeface="Times New Roman" pitchFamily="18" charset="0"/>
              </a:rPr>
              <a:t>/StreamReader:</a:t>
            </a:r>
          </a:p>
          <a:p>
            <a:pPr algn="just">
              <a:lnSpc>
                <a:spcPct val="150000"/>
              </a:lnSpc>
            </a:pPr>
            <a:endParaRPr lang="en-US" sz="2400">
              <a:solidFill>
                <a:schemeClr val="tx2"/>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1899FBA-290E-B8D1-5CDE-26C0251DB37F}"/>
              </a:ext>
            </a:extLst>
          </p:cNvPr>
          <p:cNvSpPr/>
          <p:nvPr/>
        </p:nvSpPr>
        <p:spPr>
          <a:xfrm>
            <a:off x="1295400" y="2514600"/>
            <a:ext cx="7467600" cy="41583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rgbClr val="000000"/>
                </a:solidFill>
                <a:latin typeface="Times New Roman" panose="02020603050405020304" pitchFamily="18" charset="0"/>
                <a:cs typeface="Times New Roman" panose="02020603050405020304" pitchFamily="18" charset="0"/>
              </a:rPr>
              <a:t> </a:t>
            </a:r>
            <a:r>
              <a:rPr lang="en-US" sz="1400">
                <a:solidFill>
                  <a:srgbClr val="0000FF"/>
                </a:solidFill>
                <a:latin typeface="Times New Roman" panose="02020603050405020304" pitchFamily="18" charset="0"/>
                <a:cs typeface="Times New Roman" panose="02020603050405020304" pitchFamily="18" charset="0"/>
              </a:rPr>
              <a:t>class</a:t>
            </a:r>
            <a:r>
              <a:rPr lang="en-US" sz="1400">
                <a:solidFill>
                  <a:srgbClr val="000000"/>
                </a:solidFill>
                <a:latin typeface="Times New Roman" panose="02020603050405020304" pitchFamily="18" charset="0"/>
                <a:cs typeface="Times New Roman" panose="02020603050405020304" pitchFamily="18" charset="0"/>
              </a:rPr>
              <a:t> </a:t>
            </a:r>
            <a:r>
              <a:rPr lang="en-US" sz="1400">
                <a:solidFill>
                  <a:srgbClr val="2B91AF"/>
                </a:solidFill>
                <a:latin typeface="Times New Roman" panose="02020603050405020304" pitchFamily="18" charset="0"/>
                <a:cs typeface="Times New Roman" panose="02020603050405020304" pitchFamily="18" charset="0"/>
              </a:rPr>
              <a:t>Program</a:t>
            </a:r>
            <a:endParaRPr lang="en-US" sz="1400">
              <a:solidFill>
                <a:srgbClr val="000000"/>
              </a:solidFill>
              <a:latin typeface="Times New Roman" panose="02020603050405020304" pitchFamily="18" charset="0"/>
              <a:cs typeface="Times New Roman" panose="02020603050405020304" pitchFamily="18" charset="0"/>
            </a:endParaRPr>
          </a:p>
          <a:p>
            <a:r>
              <a:rPr lang="en-US" sz="1400">
                <a:solidFill>
                  <a:srgbClr val="000000"/>
                </a:solidFill>
                <a:latin typeface="Times New Roman" panose="02020603050405020304" pitchFamily="18" charset="0"/>
                <a:cs typeface="Times New Roman" panose="02020603050405020304" pitchFamily="18" charset="0"/>
              </a:rPr>
              <a:t>    {</a:t>
            </a:r>
          </a:p>
          <a:p>
            <a:r>
              <a:rPr lang="en-US" sz="1400">
                <a:solidFill>
                  <a:srgbClr val="000000"/>
                </a:solidFill>
                <a:latin typeface="Times New Roman" panose="02020603050405020304" pitchFamily="18" charset="0"/>
                <a:cs typeface="Times New Roman" panose="02020603050405020304" pitchFamily="18" charset="0"/>
              </a:rPr>
              <a:t>        </a:t>
            </a:r>
            <a:r>
              <a:rPr lang="en-US" sz="1400">
                <a:solidFill>
                  <a:srgbClr val="0000FF"/>
                </a:solidFill>
                <a:latin typeface="Times New Roman" panose="02020603050405020304" pitchFamily="18" charset="0"/>
                <a:cs typeface="Times New Roman" panose="02020603050405020304" pitchFamily="18" charset="0"/>
              </a:rPr>
              <a:t>static</a:t>
            </a:r>
            <a:r>
              <a:rPr lang="en-US" sz="1400">
                <a:solidFill>
                  <a:srgbClr val="000000"/>
                </a:solidFill>
                <a:latin typeface="Times New Roman" panose="02020603050405020304" pitchFamily="18" charset="0"/>
                <a:cs typeface="Times New Roman" panose="02020603050405020304" pitchFamily="18" charset="0"/>
              </a:rPr>
              <a:t> </a:t>
            </a:r>
            <a:r>
              <a:rPr lang="en-US" sz="1400">
                <a:solidFill>
                  <a:srgbClr val="0000FF"/>
                </a:solidFill>
                <a:latin typeface="Times New Roman" panose="02020603050405020304" pitchFamily="18" charset="0"/>
                <a:cs typeface="Times New Roman" panose="02020603050405020304" pitchFamily="18" charset="0"/>
              </a:rPr>
              <a:t>void</a:t>
            </a:r>
            <a:r>
              <a:rPr lang="en-US" sz="1400">
                <a:solidFill>
                  <a:srgbClr val="000000"/>
                </a:solidFill>
                <a:latin typeface="Times New Roman" panose="02020603050405020304" pitchFamily="18" charset="0"/>
                <a:cs typeface="Times New Roman" panose="02020603050405020304" pitchFamily="18" charset="0"/>
              </a:rPr>
              <a:t> Main(</a:t>
            </a:r>
            <a:r>
              <a:rPr lang="en-US" sz="1400">
                <a:solidFill>
                  <a:srgbClr val="0000FF"/>
                </a:solidFill>
                <a:latin typeface="Times New Roman" panose="02020603050405020304" pitchFamily="18" charset="0"/>
                <a:cs typeface="Times New Roman" panose="02020603050405020304" pitchFamily="18" charset="0"/>
              </a:rPr>
              <a:t>string</a:t>
            </a:r>
            <a:r>
              <a:rPr lang="en-US" sz="1400">
                <a:solidFill>
                  <a:srgbClr val="000000"/>
                </a:solidFill>
                <a:latin typeface="Times New Roman" panose="02020603050405020304" pitchFamily="18" charset="0"/>
                <a:cs typeface="Times New Roman" panose="02020603050405020304" pitchFamily="18" charset="0"/>
              </a:rPr>
              <a:t>[] args)</a:t>
            </a:r>
          </a:p>
          <a:p>
            <a:r>
              <a:rPr lang="en-US" sz="1400">
                <a:solidFill>
                  <a:srgbClr val="000000"/>
                </a:solidFill>
                <a:latin typeface="Times New Roman" panose="02020603050405020304" pitchFamily="18" charset="0"/>
                <a:cs typeface="Times New Roman" panose="02020603050405020304" pitchFamily="18" charset="0"/>
              </a:rPr>
              <a:t>        {</a:t>
            </a:r>
          </a:p>
          <a:p>
            <a:r>
              <a:rPr lang="vi-VN" sz="1400">
                <a:solidFill>
                  <a:srgbClr val="000000"/>
                </a:solidFill>
                <a:latin typeface="Times New Roman" panose="02020603050405020304" pitchFamily="18" charset="0"/>
                <a:cs typeface="Times New Roman" panose="02020603050405020304" pitchFamily="18" charset="0"/>
              </a:rPr>
              <a:t>            </a:t>
            </a:r>
            <a:r>
              <a:rPr lang="vi-VN" sz="1400">
                <a:solidFill>
                  <a:srgbClr val="008000"/>
                </a:solidFill>
                <a:latin typeface="Times New Roman" panose="02020603050405020304" pitchFamily="18" charset="0"/>
                <a:cs typeface="Times New Roman" panose="02020603050405020304" pitchFamily="18" charset="0"/>
              </a:rPr>
              <a:t>//tạo đối tượng streamwrite</a:t>
            </a:r>
            <a:r>
              <a:rPr lang="en-US" sz="1400">
                <a:solidFill>
                  <a:srgbClr val="008000"/>
                </a:solidFill>
                <a:latin typeface="Times New Roman" panose="02020603050405020304" pitchFamily="18" charset="0"/>
                <a:cs typeface="Times New Roman" panose="02020603050405020304" pitchFamily="18" charset="0"/>
              </a:rPr>
              <a:t>r</a:t>
            </a:r>
            <a:r>
              <a:rPr lang="vi-VN" sz="1400">
                <a:solidFill>
                  <a:srgbClr val="008000"/>
                </a:solidFill>
                <a:latin typeface="Times New Roman" panose="02020603050405020304" pitchFamily="18" charset="0"/>
                <a:cs typeface="Times New Roman" panose="02020603050405020304" pitchFamily="18" charset="0"/>
              </a:rPr>
              <a:t> </a:t>
            </a:r>
            <a:endParaRPr lang="vi-VN" sz="1400">
              <a:solidFill>
                <a:srgbClr val="000000"/>
              </a:solidFill>
              <a:latin typeface="Times New Roman" panose="02020603050405020304" pitchFamily="18" charset="0"/>
              <a:cs typeface="Times New Roman" panose="02020603050405020304" pitchFamily="18" charset="0"/>
            </a:endParaRPr>
          </a:p>
          <a:p>
            <a:r>
              <a:rPr lang="en-US" sz="1400">
                <a:solidFill>
                  <a:srgbClr val="000000"/>
                </a:solidFill>
                <a:latin typeface="Times New Roman" panose="02020603050405020304" pitchFamily="18" charset="0"/>
                <a:cs typeface="Times New Roman" panose="02020603050405020304" pitchFamily="18" charset="0"/>
              </a:rPr>
              <a:t>            StreamWriter _sw = </a:t>
            </a:r>
            <a:r>
              <a:rPr lang="en-US" sz="1400">
                <a:solidFill>
                  <a:srgbClr val="0000FF"/>
                </a:solidFill>
                <a:latin typeface="Times New Roman" panose="02020603050405020304" pitchFamily="18" charset="0"/>
                <a:cs typeface="Times New Roman" panose="02020603050405020304" pitchFamily="18" charset="0"/>
              </a:rPr>
              <a:t>new</a:t>
            </a:r>
            <a:r>
              <a:rPr lang="en-US" sz="1400">
                <a:solidFill>
                  <a:srgbClr val="000000"/>
                </a:solidFill>
                <a:latin typeface="Times New Roman" panose="02020603050405020304" pitchFamily="18" charset="0"/>
                <a:cs typeface="Times New Roman" panose="02020603050405020304" pitchFamily="18" charset="0"/>
              </a:rPr>
              <a:t> StreamWriter(</a:t>
            </a:r>
            <a:r>
              <a:rPr lang="en-US" sz="1400">
                <a:solidFill>
                  <a:srgbClr val="A31515"/>
                </a:solidFill>
                <a:latin typeface="Times New Roman" panose="02020603050405020304" pitchFamily="18" charset="0"/>
                <a:cs typeface="Times New Roman" panose="02020603050405020304" pitchFamily="18" charset="0"/>
              </a:rPr>
              <a:t>“</a:t>
            </a:r>
            <a:r>
              <a:rPr lang="en-US" sz="1400">
                <a:solidFill>
                  <a:srgbClr val="A31515"/>
                </a:solidFill>
                <a:latin typeface="Consolas" panose="020B0609020204030204" pitchFamily="49" charset="0"/>
              </a:rPr>
              <a:t>C://Ex_Network//StreamWrite.txt</a:t>
            </a:r>
            <a:r>
              <a:rPr lang="en-US" sz="1400">
                <a:solidFill>
                  <a:srgbClr val="A31515"/>
                </a:solidFill>
                <a:latin typeface="Times New Roman" panose="02020603050405020304" pitchFamily="18" charset="0"/>
                <a:cs typeface="Times New Roman" panose="02020603050405020304" pitchFamily="18" charset="0"/>
              </a:rPr>
              <a:t>"</a:t>
            </a:r>
            <a:r>
              <a:rPr lang="en-US" sz="1400">
                <a:solidFill>
                  <a:srgbClr val="000000"/>
                </a:solidFill>
                <a:latin typeface="Times New Roman" panose="02020603050405020304" pitchFamily="18" charset="0"/>
                <a:cs typeface="Times New Roman" panose="02020603050405020304" pitchFamily="18" charset="0"/>
              </a:rPr>
              <a:t>);</a:t>
            </a:r>
            <a:endParaRPr lang="en-US" sz="1400">
              <a:solidFill>
                <a:srgbClr val="008000"/>
              </a:solidFill>
              <a:latin typeface="Times New Roman" panose="02020603050405020304" pitchFamily="18" charset="0"/>
              <a:cs typeface="Times New Roman" panose="02020603050405020304" pitchFamily="18" charset="0"/>
            </a:endParaRPr>
          </a:p>
          <a:p>
            <a:r>
              <a:rPr lang="en-US" sz="1400">
                <a:solidFill>
                  <a:srgbClr val="000000"/>
                </a:solidFill>
                <a:latin typeface="Times New Roman" panose="02020603050405020304" pitchFamily="18" charset="0"/>
                <a:cs typeface="Times New Roman" panose="02020603050405020304" pitchFamily="18" charset="0"/>
              </a:rPr>
              <a:t>            Console.Write(</a:t>
            </a:r>
            <a:r>
              <a:rPr lang="en-US" sz="1400">
                <a:solidFill>
                  <a:srgbClr val="A31515"/>
                </a:solidFill>
                <a:latin typeface="Times New Roman" panose="02020603050405020304" pitchFamily="18" charset="0"/>
                <a:cs typeface="Times New Roman" panose="02020603050405020304" pitchFamily="18" charset="0"/>
              </a:rPr>
              <a:t>"Hãy nhập chuỗi: "</a:t>
            </a:r>
            <a:r>
              <a:rPr lang="en-US" sz="1400">
                <a:solidFill>
                  <a:srgbClr val="000000"/>
                </a:solidFill>
                <a:latin typeface="Times New Roman" panose="02020603050405020304" pitchFamily="18" charset="0"/>
                <a:cs typeface="Times New Roman" panose="02020603050405020304" pitchFamily="18" charset="0"/>
              </a:rPr>
              <a:t>);</a:t>
            </a:r>
          </a:p>
          <a:p>
            <a:r>
              <a:rPr lang="en-US" sz="1400">
                <a:solidFill>
                  <a:srgbClr val="000000"/>
                </a:solidFill>
                <a:latin typeface="Times New Roman" panose="02020603050405020304" pitchFamily="18" charset="0"/>
                <a:cs typeface="Times New Roman" panose="02020603050405020304" pitchFamily="18" charset="0"/>
              </a:rPr>
              <a:t>            </a:t>
            </a:r>
            <a:r>
              <a:rPr lang="en-US" sz="1400">
                <a:solidFill>
                  <a:srgbClr val="008000"/>
                </a:solidFill>
                <a:latin typeface="Times New Roman" panose="02020603050405020304" pitchFamily="18" charset="0"/>
                <a:cs typeface="Times New Roman" panose="02020603050405020304" pitchFamily="18" charset="0"/>
              </a:rPr>
              <a:t>//đọc chuỗi từ bàn phím</a:t>
            </a:r>
            <a:endParaRPr lang="en-US" sz="1400">
              <a:solidFill>
                <a:srgbClr val="000000"/>
              </a:solidFill>
              <a:latin typeface="Times New Roman" panose="02020603050405020304" pitchFamily="18" charset="0"/>
              <a:cs typeface="Times New Roman" panose="02020603050405020304" pitchFamily="18" charset="0"/>
            </a:endParaRPr>
          </a:p>
          <a:p>
            <a:r>
              <a:rPr lang="en-US" sz="1400">
                <a:solidFill>
                  <a:srgbClr val="000000"/>
                </a:solidFill>
                <a:latin typeface="Times New Roman" panose="02020603050405020304" pitchFamily="18" charset="0"/>
                <a:cs typeface="Times New Roman" panose="02020603050405020304" pitchFamily="18" charset="0"/>
              </a:rPr>
              <a:t>            </a:t>
            </a:r>
            <a:r>
              <a:rPr lang="en-US" sz="1400">
                <a:solidFill>
                  <a:srgbClr val="0000FF"/>
                </a:solidFill>
                <a:latin typeface="Times New Roman" panose="02020603050405020304" pitchFamily="18" charset="0"/>
                <a:cs typeface="Times New Roman" panose="02020603050405020304" pitchFamily="18" charset="0"/>
              </a:rPr>
              <a:t>string</a:t>
            </a:r>
            <a:r>
              <a:rPr lang="en-US" sz="1400">
                <a:solidFill>
                  <a:srgbClr val="000000"/>
                </a:solidFill>
                <a:latin typeface="Times New Roman" panose="02020603050405020304" pitchFamily="18" charset="0"/>
                <a:cs typeface="Times New Roman" panose="02020603050405020304" pitchFamily="18" charset="0"/>
              </a:rPr>
              <a:t> _str = Console.ReadLine();</a:t>
            </a:r>
          </a:p>
          <a:p>
            <a:r>
              <a:rPr lang="en-US" sz="1400">
                <a:solidFill>
                  <a:srgbClr val="000000"/>
                </a:solidFill>
                <a:latin typeface="Times New Roman" panose="02020603050405020304" pitchFamily="18" charset="0"/>
                <a:cs typeface="Times New Roman" panose="02020603050405020304" pitchFamily="18" charset="0"/>
              </a:rPr>
              <a:t>            </a:t>
            </a:r>
            <a:r>
              <a:rPr lang="en-US" sz="1400">
                <a:solidFill>
                  <a:srgbClr val="008000"/>
                </a:solidFill>
                <a:latin typeface="Times New Roman" panose="02020603050405020304" pitchFamily="18" charset="0"/>
                <a:cs typeface="Times New Roman" panose="02020603050405020304" pitchFamily="18" charset="0"/>
              </a:rPr>
              <a:t>//ghi dữ liệu vào file với luồng stream</a:t>
            </a:r>
            <a:endParaRPr lang="en-US" sz="1400">
              <a:solidFill>
                <a:srgbClr val="000000"/>
              </a:solidFill>
              <a:latin typeface="Times New Roman" panose="02020603050405020304" pitchFamily="18" charset="0"/>
              <a:cs typeface="Times New Roman" panose="02020603050405020304" pitchFamily="18" charset="0"/>
            </a:endParaRPr>
          </a:p>
          <a:p>
            <a:r>
              <a:rPr lang="en-US" sz="1400">
                <a:solidFill>
                  <a:srgbClr val="000000"/>
                </a:solidFill>
                <a:latin typeface="Times New Roman" panose="02020603050405020304" pitchFamily="18" charset="0"/>
                <a:cs typeface="Times New Roman" panose="02020603050405020304" pitchFamily="18" charset="0"/>
              </a:rPr>
              <a:t>            _sw.Write(_str);</a:t>
            </a:r>
          </a:p>
          <a:p>
            <a:r>
              <a:rPr lang="en-US" sz="1400">
                <a:solidFill>
                  <a:srgbClr val="000000"/>
                </a:solidFill>
                <a:latin typeface="Times New Roman" panose="02020603050405020304" pitchFamily="18" charset="0"/>
                <a:cs typeface="Times New Roman" panose="02020603050405020304" pitchFamily="18" charset="0"/>
              </a:rPr>
              <a:t>            _sw.Flush();</a:t>
            </a:r>
          </a:p>
          <a:p>
            <a:endParaRPr lang="en-US" sz="1400">
              <a:solidFill>
                <a:srgbClr val="000000"/>
              </a:solidFill>
              <a:latin typeface="Times New Roman" panose="02020603050405020304" pitchFamily="18" charset="0"/>
              <a:cs typeface="Times New Roman" panose="02020603050405020304" pitchFamily="18" charset="0"/>
            </a:endParaRPr>
          </a:p>
          <a:p>
            <a:r>
              <a:rPr lang="en-US" sz="1400">
                <a:solidFill>
                  <a:srgbClr val="000000"/>
                </a:solidFill>
                <a:latin typeface="Times New Roman" panose="02020603050405020304" pitchFamily="18" charset="0"/>
                <a:cs typeface="Times New Roman" panose="02020603050405020304" pitchFamily="18" charset="0"/>
              </a:rPr>
              <a:t>            </a:t>
            </a:r>
            <a:r>
              <a:rPr lang="en-US" sz="1400">
                <a:solidFill>
                  <a:srgbClr val="008000"/>
                </a:solidFill>
                <a:latin typeface="Times New Roman" panose="02020603050405020304" pitchFamily="18" charset="0"/>
                <a:cs typeface="Times New Roman" panose="02020603050405020304" pitchFamily="18" charset="0"/>
              </a:rPr>
              <a:t>//đóng luồng</a:t>
            </a:r>
            <a:endParaRPr lang="en-US" sz="1400">
              <a:solidFill>
                <a:srgbClr val="000000"/>
              </a:solidFill>
              <a:latin typeface="Times New Roman" panose="02020603050405020304" pitchFamily="18" charset="0"/>
              <a:cs typeface="Times New Roman" panose="02020603050405020304" pitchFamily="18" charset="0"/>
            </a:endParaRPr>
          </a:p>
          <a:p>
            <a:r>
              <a:rPr lang="en-US" sz="1400">
                <a:solidFill>
                  <a:srgbClr val="000000"/>
                </a:solidFill>
                <a:latin typeface="Times New Roman" panose="02020603050405020304" pitchFamily="18" charset="0"/>
                <a:cs typeface="Times New Roman" panose="02020603050405020304" pitchFamily="18" charset="0"/>
              </a:rPr>
              <a:t>            _sw.Close();</a:t>
            </a:r>
          </a:p>
          <a:p>
            <a:r>
              <a:rPr lang="en-US" sz="1400">
                <a:solidFill>
                  <a:srgbClr val="000000"/>
                </a:solidFill>
                <a:latin typeface="Times New Roman" panose="02020603050405020304" pitchFamily="18" charset="0"/>
                <a:cs typeface="Times New Roman" panose="02020603050405020304" pitchFamily="18" charset="0"/>
              </a:rPr>
              <a:t>            Console.ReadKey();</a:t>
            </a:r>
          </a:p>
          <a:p>
            <a:r>
              <a:rPr lang="en-US" sz="1400">
                <a:solidFill>
                  <a:srgbClr val="000000"/>
                </a:solidFill>
                <a:latin typeface="Times New Roman" panose="02020603050405020304" pitchFamily="18" charset="0"/>
                <a:cs typeface="Times New Roman" panose="02020603050405020304" pitchFamily="18" charset="0"/>
              </a:rPr>
              <a:t>        }</a:t>
            </a:r>
          </a:p>
          <a:p>
            <a:r>
              <a:rPr lang="en-US" sz="1400">
                <a:solidFill>
                  <a:srgbClr val="000000"/>
                </a:solidFill>
                <a:latin typeface="Times New Roman" panose="02020603050405020304" pitchFamily="18" charset="0"/>
                <a:cs typeface="Times New Roman" panose="02020603050405020304" pitchFamily="18" charset="0"/>
              </a:rPr>
              <a:t>    }</a:t>
            </a:r>
            <a:endParaRPr lang="en-US" sz="1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0651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870857" y="813231"/>
            <a:ext cx="8044543" cy="6035243"/>
          </a:xfrm>
        </p:spPr>
        <p:txBody>
          <a:bodyPr anchor="t" anchorCtr="0">
            <a:normAutofit/>
          </a:bodyPr>
          <a:lstStyle/>
          <a:p>
            <a:r>
              <a:rPr lang="en-US" sz="2600">
                <a:solidFill>
                  <a:schemeClr val="tx2"/>
                </a:solidFill>
                <a:latin typeface="Times New Roman" pitchFamily="18" charset="0"/>
                <a:cs typeface="Times New Roman" pitchFamily="18" charset="0"/>
              </a:rPr>
              <a:t>Chương II: Lập trình mạng với .NET</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Sử dụng StreamWriter/</a:t>
            </a:r>
            <a:r>
              <a:rPr lang="en-US" sz="2400">
                <a:solidFill>
                  <a:srgbClr val="C00000"/>
                </a:solidFill>
                <a:latin typeface="Times New Roman" pitchFamily="18" charset="0"/>
                <a:cs typeface="Times New Roman" pitchFamily="18" charset="0"/>
              </a:rPr>
              <a:t>StreamReader</a:t>
            </a:r>
            <a:r>
              <a:rPr lang="en-US" sz="2400">
                <a:solidFill>
                  <a:schemeClr val="tx2"/>
                </a:solidFill>
                <a:latin typeface="Times New Roman" pitchFamily="18" charset="0"/>
                <a:cs typeface="Times New Roman" pitchFamily="18" charset="0"/>
              </a:rPr>
              <a:t>:</a:t>
            </a:r>
          </a:p>
          <a:p>
            <a:pPr algn="just">
              <a:lnSpc>
                <a:spcPct val="150000"/>
              </a:lnSpc>
            </a:pPr>
            <a:endParaRPr lang="en-US" sz="2400">
              <a:solidFill>
                <a:schemeClr val="tx2"/>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1899FBA-290E-B8D1-5CDE-26C0251DB37F}"/>
              </a:ext>
            </a:extLst>
          </p:cNvPr>
          <p:cNvSpPr/>
          <p:nvPr/>
        </p:nvSpPr>
        <p:spPr>
          <a:xfrm>
            <a:off x="1143000" y="1828800"/>
            <a:ext cx="7772400" cy="48441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class</a:t>
            </a:r>
            <a:r>
              <a:rPr lang="en-US" sz="1400">
                <a:solidFill>
                  <a:srgbClr val="000000"/>
                </a:solidFill>
                <a:latin typeface="Consolas" panose="020B0609020204030204" pitchFamily="49" charset="0"/>
              </a:rPr>
              <a:t> </a:t>
            </a:r>
            <a:r>
              <a:rPr lang="en-US" sz="1400">
                <a:solidFill>
                  <a:srgbClr val="2B91AF"/>
                </a:solidFill>
                <a:latin typeface="Consolas" panose="020B0609020204030204" pitchFamily="49" charset="0"/>
              </a:rPr>
              <a:t>Program</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static</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void</a:t>
            </a:r>
            <a:r>
              <a:rPr lang="en-US" sz="1400">
                <a:solidFill>
                  <a:srgbClr val="000000"/>
                </a:solidFill>
                <a:latin typeface="Consolas" panose="020B0609020204030204" pitchFamily="49" charset="0"/>
              </a:rPr>
              <a:t> Main(</a:t>
            </a:r>
            <a:r>
              <a:rPr lang="en-US" sz="1400">
                <a:solidFill>
                  <a:srgbClr val="0000FF"/>
                </a:solidFill>
                <a:latin typeface="Consolas" panose="020B0609020204030204" pitchFamily="49" charset="0"/>
              </a:rPr>
              <a:t>string</a:t>
            </a:r>
            <a:r>
              <a:rPr lang="en-US" sz="1400">
                <a:solidFill>
                  <a:srgbClr val="000000"/>
                </a:solidFill>
                <a:latin typeface="Consolas" panose="020B0609020204030204" pitchFamily="49" charset="0"/>
              </a:rPr>
              <a:t>[] args)</a:t>
            </a:r>
          </a:p>
          <a:p>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StreamReader _sr = </a:t>
            </a:r>
            <a:r>
              <a:rPr lang="en-US" sz="1400">
                <a:solidFill>
                  <a:srgbClr val="0000FF"/>
                </a:solidFill>
                <a:latin typeface="Consolas" panose="020B0609020204030204" pitchFamily="49" charset="0"/>
              </a:rPr>
              <a:t>new </a:t>
            </a:r>
            <a:r>
              <a:rPr lang="en-US" sz="1400">
                <a:solidFill>
                  <a:srgbClr val="000000"/>
                </a:solidFill>
                <a:latin typeface="Consolas" panose="020B0609020204030204" pitchFamily="49" charset="0"/>
              </a:rPr>
              <a:t>StreamReader(</a:t>
            </a:r>
            <a:r>
              <a:rPr lang="en-US" sz="1400">
                <a:solidFill>
                  <a:srgbClr val="A31515"/>
                </a:solidFill>
                <a:latin typeface="Consolas" panose="020B0609020204030204" pitchFamily="49" charset="0"/>
              </a:rPr>
              <a:t>"</a:t>
            </a:r>
            <a:r>
              <a:rPr lang="en-US" sz="1400">
                <a:solidFill>
                  <a:srgbClr val="A31515"/>
                </a:solidFill>
                <a:latin typeface="Times New Roman" panose="02020603050405020304" pitchFamily="18" charset="0"/>
                <a:cs typeface="Times New Roman" panose="02020603050405020304" pitchFamily="18" charset="0"/>
              </a:rPr>
              <a:t>file_path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Console.WriteLine(</a:t>
            </a:r>
            <a:r>
              <a:rPr lang="en-US" sz="1400">
                <a:solidFill>
                  <a:srgbClr val="A31515"/>
                </a:solidFill>
                <a:latin typeface="Consolas" panose="020B0609020204030204" pitchFamily="49" charset="0"/>
              </a:rPr>
              <a:t>"Nội dung file [StreamReader.txt]: "</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_sr.BaseStream.Seek(0, SeekOrigin.Begin);</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string</a:t>
            </a:r>
            <a:r>
              <a:rPr lang="en-US" sz="1400">
                <a:solidFill>
                  <a:srgbClr val="000000"/>
                </a:solidFill>
                <a:latin typeface="Consolas" panose="020B0609020204030204" pitchFamily="49" charset="0"/>
              </a:rPr>
              <a:t> _str = _sr.ReadLine();</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while</a:t>
            </a:r>
            <a:r>
              <a:rPr lang="en-US" sz="1400">
                <a:solidFill>
                  <a:srgbClr val="000000"/>
                </a:solidFill>
                <a:latin typeface="Consolas" panose="020B0609020204030204" pitchFamily="49" charset="0"/>
              </a:rPr>
              <a:t> (_str != </a:t>
            </a:r>
            <a:r>
              <a:rPr lang="en-US" sz="1400">
                <a:solidFill>
                  <a:srgbClr val="0000FF"/>
                </a:solidFill>
                <a:latin typeface="Consolas" panose="020B0609020204030204" pitchFamily="49" charset="0"/>
              </a:rPr>
              <a:t>null</a:t>
            </a:r>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Console.WriteLine(_str);</a:t>
            </a:r>
          </a:p>
          <a:p>
            <a:r>
              <a:rPr lang="en-US" sz="1400">
                <a:solidFill>
                  <a:srgbClr val="000000"/>
                </a:solidFill>
                <a:latin typeface="Consolas" panose="020B0609020204030204" pitchFamily="49" charset="0"/>
              </a:rPr>
              <a:t>                _str = _sr.ReadLine();</a:t>
            </a:r>
          </a:p>
          <a:p>
            <a:r>
              <a:rPr lang="en-US" sz="1400">
                <a:solidFill>
                  <a:srgbClr val="000000"/>
                </a:solidFill>
                <a:latin typeface="Consolas" panose="020B0609020204030204" pitchFamily="49" charset="0"/>
              </a:rPr>
              <a:t>            }</a:t>
            </a:r>
          </a:p>
          <a:p>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_sr.Close();</a:t>
            </a:r>
          </a:p>
          <a:p>
            <a:r>
              <a:rPr lang="en-US" sz="1400">
                <a:solidFill>
                  <a:srgbClr val="000000"/>
                </a:solidFill>
                <a:latin typeface="Consolas" panose="020B0609020204030204" pitchFamily="49" charset="0"/>
              </a:rPr>
              <a:t>            Console.ReadKey();</a:t>
            </a:r>
          </a:p>
          <a:p>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endParaRPr lang="en-US" sz="1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7408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870857" y="813231"/>
            <a:ext cx="8044543" cy="6035243"/>
          </a:xfrm>
        </p:spPr>
        <p:txBody>
          <a:bodyPr anchor="t" anchorCtr="0">
            <a:normAutofit/>
          </a:bodyPr>
          <a:lstStyle/>
          <a:p>
            <a:r>
              <a:rPr lang="en-US" sz="2600">
                <a:solidFill>
                  <a:schemeClr val="tx2"/>
                </a:solidFill>
                <a:latin typeface="Times New Roman" pitchFamily="18" charset="0"/>
                <a:cs typeface="Times New Roman" pitchFamily="18" charset="0"/>
              </a:rPr>
              <a:t>Chương II: Lập trình mạng với .NET</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Sử dụng </a:t>
            </a:r>
            <a:r>
              <a:rPr lang="en-US" sz="2400">
                <a:solidFill>
                  <a:srgbClr val="C00000"/>
                </a:solidFill>
                <a:latin typeface="Times New Roman" pitchFamily="18" charset="0"/>
                <a:cs typeface="Times New Roman" pitchFamily="18" charset="0"/>
              </a:rPr>
              <a:t>BinaryWriter</a:t>
            </a:r>
            <a:r>
              <a:rPr lang="en-US" sz="2400">
                <a:solidFill>
                  <a:schemeClr val="tx2"/>
                </a:solidFill>
                <a:latin typeface="Times New Roman" pitchFamily="18" charset="0"/>
                <a:cs typeface="Times New Roman" pitchFamily="18" charset="0"/>
              </a:rPr>
              <a:t>/BinarryReader </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1899FBA-290E-B8D1-5CDE-26C0251DB37F}"/>
              </a:ext>
            </a:extLst>
          </p:cNvPr>
          <p:cNvSpPr/>
          <p:nvPr/>
        </p:nvSpPr>
        <p:spPr>
          <a:xfrm>
            <a:off x="1143000" y="1752600"/>
            <a:ext cx="7772400" cy="472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a:solidFill>
                  <a:srgbClr val="0000FF"/>
                </a:solidFill>
                <a:latin typeface="Consolas" panose="020B0609020204030204" pitchFamily="49" charset="0"/>
              </a:rPr>
              <a:t> class</a:t>
            </a:r>
            <a:r>
              <a:rPr lang="en-US" sz="1400">
                <a:solidFill>
                  <a:srgbClr val="000000"/>
                </a:solidFill>
                <a:latin typeface="Consolas" panose="020B0609020204030204" pitchFamily="49" charset="0"/>
              </a:rPr>
              <a:t> </a:t>
            </a:r>
            <a:r>
              <a:rPr lang="en-US" sz="1400">
                <a:solidFill>
                  <a:srgbClr val="2B91AF"/>
                </a:solidFill>
                <a:latin typeface="Consolas" panose="020B0609020204030204" pitchFamily="49" charset="0"/>
              </a:rPr>
              <a:t>Program</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static</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void</a:t>
            </a:r>
            <a:r>
              <a:rPr lang="en-US" sz="1400">
                <a:solidFill>
                  <a:srgbClr val="000000"/>
                </a:solidFill>
                <a:latin typeface="Consolas" panose="020B0609020204030204" pitchFamily="49" charset="0"/>
              </a:rPr>
              <a:t> Main(</a:t>
            </a:r>
            <a:r>
              <a:rPr lang="en-US" sz="1400">
                <a:solidFill>
                  <a:srgbClr val="0000FF"/>
                </a:solidFill>
                <a:latin typeface="Consolas" panose="020B0609020204030204" pitchFamily="49" charset="0"/>
              </a:rPr>
              <a:t>string</a:t>
            </a:r>
            <a:r>
              <a:rPr lang="en-US" sz="1400">
                <a:solidFill>
                  <a:srgbClr val="000000"/>
                </a:solidFill>
                <a:latin typeface="Consolas" panose="020B0609020204030204" pitchFamily="49" charset="0"/>
              </a:rPr>
              <a:t>[] args)</a:t>
            </a:r>
          </a:p>
          <a:p>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BinaryWriter _binarywriter = </a:t>
            </a:r>
            <a:r>
              <a:rPr lang="en-US" sz="1400">
                <a:solidFill>
                  <a:srgbClr val="0000FF"/>
                </a:solidFill>
                <a:latin typeface="Consolas" panose="020B0609020204030204" pitchFamily="49" charset="0"/>
              </a:rPr>
              <a:t>new</a:t>
            </a:r>
            <a:r>
              <a:rPr lang="en-US" sz="1400">
                <a:solidFill>
                  <a:srgbClr val="000000"/>
                </a:solidFill>
                <a:latin typeface="Consolas" panose="020B0609020204030204" pitchFamily="49" charset="0"/>
              </a:rPr>
              <a:t> 		BinaryWriter(File.Open(</a:t>
            </a:r>
            <a:r>
              <a:rPr lang="en-US" sz="1400">
                <a:solidFill>
                  <a:srgbClr val="A31515"/>
                </a:solidFill>
                <a:latin typeface="Consolas" panose="020B0609020204030204" pitchFamily="49" charset="0"/>
              </a:rPr>
              <a:t>"C:\\Ex_Network\\MyBinaryFile.bin"</a:t>
            </a:r>
            <a:r>
              <a:rPr lang="en-US" sz="1400">
                <a:solidFill>
                  <a:srgbClr val="000000"/>
                </a:solidFill>
                <a:latin typeface="Consolas" panose="020B0609020204030204" pitchFamily="49" charset="0"/>
              </a:rPr>
              <a:t>, 	FileMode.Create));</a:t>
            </a:r>
          </a:p>
          <a:p>
            <a:r>
              <a:rPr lang="en-US" sz="1400">
                <a:solidFill>
                  <a:srgbClr val="000000"/>
                </a:solidFill>
                <a:latin typeface="Consolas" panose="020B0609020204030204" pitchFamily="49" charset="0"/>
              </a:rPr>
              <a:t>            _binarywriter.Write(</a:t>
            </a:r>
            <a:r>
              <a:rPr lang="en-US" sz="1400">
                <a:solidFill>
                  <a:srgbClr val="A31515"/>
                </a:solidFill>
                <a:latin typeface="Consolas" panose="020B0609020204030204" pitchFamily="49" charset="0"/>
              </a:rPr>
              <a:t>"0X80234400"</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_binarywriter.Write(</a:t>
            </a:r>
            <a:r>
              <a:rPr lang="en-US" sz="1400">
                <a:solidFill>
                  <a:srgbClr val="A31515"/>
                </a:solidFill>
                <a:latin typeface="Consolas" panose="020B0609020204030204" pitchFamily="49" charset="0"/>
              </a:rPr>
              <a:t>"Windows Explorer Has Stopped Working"</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_binarywriter.Write(</a:t>
            </a:r>
            <a:r>
              <a:rPr lang="en-US" sz="1400">
                <a:solidFill>
                  <a:srgbClr val="0000FF"/>
                </a:solidFill>
                <a:latin typeface="Consolas" panose="020B0609020204030204" pitchFamily="49" charset="0"/>
              </a:rPr>
              <a:t>true</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Console.WriteLine(</a:t>
            </a:r>
            <a:r>
              <a:rPr lang="en-US" sz="1400">
                <a:solidFill>
                  <a:srgbClr val="A31515"/>
                </a:solidFill>
                <a:latin typeface="Consolas" panose="020B0609020204030204" pitchFamily="49" charset="0"/>
              </a:rPr>
              <a:t>"Binary file crearted!"</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Console.ReadKey();</a:t>
            </a:r>
          </a:p>
          <a:p>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p>
          <a:p>
            <a:r>
              <a:rPr lang="en-US" sz="1600">
                <a:solidFill>
                  <a:schemeClr val="tx2"/>
                </a:solidFill>
                <a:latin typeface="Times New Roman" panose="02020603050405020304" pitchFamily="18" charset="0"/>
                <a:cs typeface="Times New Roman" panose="02020603050405020304" pitchFamily="18" charset="0"/>
              </a:rPr>
              <a:t>Nội dung file </a:t>
            </a:r>
            <a:r>
              <a:rPr lang="en-US" sz="1600">
                <a:solidFill>
                  <a:schemeClr val="tx2"/>
                </a:solidFill>
                <a:latin typeface="Consolas" panose="020B0609020204030204" pitchFamily="49" charset="0"/>
              </a:rPr>
              <a:t>MyBinaryFile.bin:</a:t>
            </a:r>
            <a:endParaRPr lang="en-US" sz="1600">
              <a:solidFill>
                <a:schemeClr val="tx2"/>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5C03E6A7-A8E3-9877-712F-1B325AD12139}"/>
              </a:ext>
            </a:extLst>
          </p:cNvPr>
          <p:cNvPicPr>
            <a:picLocks noChangeAspect="1"/>
          </p:cNvPicPr>
          <p:nvPr/>
        </p:nvPicPr>
        <p:blipFill>
          <a:blip r:embed="rId4"/>
          <a:stretch>
            <a:fillRect/>
          </a:stretch>
        </p:blipFill>
        <p:spPr>
          <a:xfrm>
            <a:off x="1809750" y="5111319"/>
            <a:ext cx="5524500" cy="933450"/>
          </a:xfrm>
          <a:prstGeom prst="rect">
            <a:avLst/>
          </a:prstGeom>
        </p:spPr>
      </p:pic>
    </p:spTree>
    <p:extLst>
      <p:ext uri="{BB962C8B-B14F-4D97-AF65-F5344CB8AC3E}">
        <p14:creationId xmlns:p14="http://schemas.microsoft.com/office/powerpoint/2010/main" val="2829051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870857" y="813231"/>
            <a:ext cx="8044543" cy="6035243"/>
          </a:xfrm>
        </p:spPr>
        <p:txBody>
          <a:bodyPr anchor="t" anchorCtr="0">
            <a:normAutofit/>
          </a:bodyPr>
          <a:lstStyle/>
          <a:p>
            <a:r>
              <a:rPr lang="en-US" sz="2600">
                <a:solidFill>
                  <a:schemeClr val="tx2"/>
                </a:solidFill>
                <a:latin typeface="Times New Roman" pitchFamily="18" charset="0"/>
                <a:cs typeface="Times New Roman" pitchFamily="18" charset="0"/>
              </a:rPr>
              <a:t>Chương II: Lập trình mạng với .NET</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Sử dụng BinaryWriter/</a:t>
            </a:r>
            <a:r>
              <a:rPr lang="en-US" sz="2400">
                <a:solidFill>
                  <a:srgbClr val="C00000"/>
                </a:solidFill>
                <a:latin typeface="Times New Roman" pitchFamily="18" charset="0"/>
                <a:cs typeface="Times New Roman" pitchFamily="18" charset="0"/>
              </a:rPr>
              <a:t>BinarryReader</a:t>
            </a:r>
            <a:r>
              <a:rPr lang="en-US" sz="2400">
                <a:solidFill>
                  <a:schemeClr val="tx2"/>
                </a:solidFill>
                <a:latin typeface="Times New Roman" pitchFamily="18" charset="0"/>
                <a:cs typeface="Times New Roman" pitchFamily="18" charset="0"/>
              </a:rPr>
              <a:t> </a:t>
            </a:r>
          </a:p>
          <a:p>
            <a:pPr algn="just">
              <a:lnSpc>
                <a:spcPct val="150000"/>
              </a:lnSpc>
            </a:pPr>
            <a:r>
              <a:rPr lang="en-US" sz="2400">
                <a:solidFill>
                  <a:schemeClr val="tx2"/>
                </a:solidFill>
                <a:latin typeface="Times New Roman" pitchFamily="18" charset="0"/>
                <a:cs typeface="Times New Roman" pitchFamily="18" charset="0"/>
              </a:rPr>
              <a:t>	</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1899FBA-290E-B8D1-5CDE-26C0251DB37F}"/>
              </a:ext>
            </a:extLst>
          </p:cNvPr>
          <p:cNvSpPr/>
          <p:nvPr/>
        </p:nvSpPr>
        <p:spPr>
          <a:xfrm>
            <a:off x="1143000" y="1752600"/>
            <a:ext cx="7772400" cy="472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class</a:t>
            </a:r>
            <a:r>
              <a:rPr lang="en-US" sz="1400">
                <a:solidFill>
                  <a:srgbClr val="000000"/>
                </a:solidFill>
                <a:latin typeface="Consolas" panose="020B0609020204030204" pitchFamily="49" charset="0"/>
              </a:rPr>
              <a:t> </a:t>
            </a:r>
            <a:r>
              <a:rPr lang="en-US" sz="1400">
                <a:solidFill>
                  <a:srgbClr val="2B91AF"/>
                </a:solidFill>
                <a:latin typeface="Consolas" panose="020B0609020204030204" pitchFamily="49" charset="0"/>
              </a:rPr>
              <a:t>Program</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static</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void</a:t>
            </a:r>
            <a:r>
              <a:rPr lang="en-US" sz="1400">
                <a:solidFill>
                  <a:srgbClr val="000000"/>
                </a:solidFill>
                <a:latin typeface="Consolas" panose="020B0609020204030204" pitchFamily="49" charset="0"/>
              </a:rPr>
              <a:t> Main(</a:t>
            </a:r>
            <a:r>
              <a:rPr lang="en-US" sz="1400">
                <a:solidFill>
                  <a:srgbClr val="0000FF"/>
                </a:solidFill>
                <a:latin typeface="Consolas" panose="020B0609020204030204" pitchFamily="49" charset="0"/>
              </a:rPr>
              <a:t>string</a:t>
            </a:r>
            <a:r>
              <a:rPr lang="en-US" sz="1400">
                <a:solidFill>
                  <a:srgbClr val="000000"/>
                </a:solidFill>
                <a:latin typeface="Consolas" panose="020B0609020204030204" pitchFamily="49" charset="0"/>
              </a:rPr>
              <a:t>[] args)</a:t>
            </a:r>
          </a:p>
          <a:p>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BinaryReader _binaryreader = </a:t>
            </a:r>
            <a:r>
              <a:rPr lang="en-US" sz="1400">
                <a:solidFill>
                  <a:srgbClr val="0000FF"/>
                </a:solidFill>
                <a:latin typeface="Consolas" panose="020B0609020204030204" pitchFamily="49" charset="0"/>
              </a:rPr>
              <a:t>new</a:t>
            </a:r>
            <a:r>
              <a:rPr lang="en-US" sz="1400">
                <a:solidFill>
                  <a:srgbClr val="000000"/>
                </a:solidFill>
                <a:latin typeface="Consolas" panose="020B0609020204030204" pitchFamily="49" charset="0"/>
              </a:rPr>
              <a:t> 	 	 	BinaryReader(File.Open(</a:t>
            </a:r>
            <a:r>
              <a:rPr lang="en-US" sz="1400">
                <a:solidFill>
                  <a:srgbClr val="A31515"/>
                </a:solidFill>
                <a:latin typeface="Consolas" panose="020B0609020204030204" pitchFamily="49" charset="0"/>
              </a:rPr>
              <a:t>“file_path"</a:t>
            </a:r>
            <a:r>
              <a:rPr lang="en-US" sz="1400">
                <a:solidFill>
                  <a:srgbClr val="000000"/>
                </a:solidFill>
                <a:latin typeface="Consolas" panose="020B0609020204030204" pitchFamily="49" charset="0"/>
              </a:rPr>
              <a:t>,	FileMode.Open));</a:t>
            </a:r>
          </a:p>
          <a:p>
            <a:r>
              <a:rPr lang="en-US" sz="1400">
                <a:solidFill>
                  <a:srgbClr val="000000"/>
                </a:solidFill>
                <a:latin typeface="Consolas" panose="020B0609020204030204" pitchFamily="49" charset="0"/>
              </a:rPr>
              <a:t>            Console.WriteLine(</a:t>
            </a:r>
            <a:r>
              <a:rPr lang="en-US" sz="1400">
                <a:solidFill>
                  <a:srgbClr val="A31515"/>
                </a:solidFill>
                <a:latin typeface="Consolas" panose="020B0609020204030204" pitchFamily="49" charset="0"/>
              </a:rPr>
              <a:t>"Error Code: "</a:t>
            </a:r>
            <a:r>
              <a:rPr lang="en-US" sz="1400">
                <a:solidFill>
                  <a:srgbClr val="000000"/>
                </a:solidFill>
                <a:latin typeface="Consolas" panose="020B0609020204030204" pitchFamily="49" charset="0"/>
              </a:rPr>
              <a:t> + _binaryreader.ReadString());</a:t>
            </a:r>
          </a:p>
          <a:p>
            <a:r>
              <a:rPr lang="en-US" sz="1400">
                <a:solidFill>
                  <a:srgbClr val="000000"/>
                </a:solidFill>
                <a:latin typeface="Consolas" panose="020B0609020204030204" pitchFamily="49" charset="0"/>
              </a:rPr>
              <a:t>            Console.WriteLine(</a:t>
            </a:r>
            <a:r>
              <a:rPr lang="en-US" sz="1400">
                <a:solidFill>
                  <a:srgbClr val="A31515"/>
                </a:solidFill>
                <a:latin typeface="Consolas" panose="020B0609020204030204" pitchFamily="49" charset="0"/>
              </a:rPr>
              <a:t>"Message: "</a:t>
            </a:r>
            <a:r>
              <a:rPr lang="en-US" sz="1400">
                <a:solidFill>
                  <a:srgbClr val="000000"/>
                </a:solidFill>
                <a:latin typeface="Consolas" panose="020B0609020204030204" pitchFamily="49" charset="0"/>
              </a:rPr>
              <a:t> + _binaryreader.ReadString());</a:t>
            </a:r>
          </a:p>
          <a:p>
            <a:r>
              <a:rPr lang="en-US" sz="1400">
                <a:solidFill>
                  <a:srgbClr val="000000"/>
                </a:solidFill>
                <a:latin typeface="Consolas" panose="020B0609020204030204" pitchFamily="49" charset="0"/>
              </a:rPr>
              <a:t>            Console.WriteLine(</a:t>
            </a:r>
            <a:r>
              <a:rPr lang="en-US" sz="1400">
                <a:solidFill>
                  <a:srgbClr val="A31515"/>
                </a:solidFill>
                <a:latin typeface="Consolas" panose="020B0609020204030204" pitchFamily="49" charset="0"/>
              </a:rPr>
              <a:t>"Restart Explorer: "</a:t>
            </a:r>
            <a:r>
              <a:rPr lang="en-US" sz="1400">
                <a:solidFill>
                  <a:srgbClr val="000000"/>
                </a:solidFill>
                <a:latin typeface="Consolas" panose="020B0609020204030204" pitchFamily="49" charset="0"/>
              </a:rPr>
              <a:t> + 	_binaryreader.ReadBoolean());</a:t>
            </a:r>
          </a:p>
          <a:p>
            <a:r>
              <a:rPr lang="en-US" sz="1400">
                <a:solidFill>
                  <a:srgbClr val="000000"/>
                </a:solidFill>
                <a:latin typeface="Consolas" panose="020B0609020204030204" pitchFamily="49" charset="0"/>
              </a:rPr>
              <a:t>            Console.ReadKey();</a:t>
            </a:r>
          </a:p>
          <a:p>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p>
          <a:p>
            <a:r>
              <a:rPr lang="en-US" sz="1400">
                <a:solidFill>
                  <a:schemeClr val="tx2"/>
                </a:solidFill>
                <a:latin typeface="Times New Roman" panose="02020603050405020304" pitchFamily="18" charset="0"/>
                <a:cs typeface="Times New Roman" panose="02020603050405020304" pitchFamily="18" charset="0"/>
              </a:rPr>
              <a:t>Output </a:t>
            </a:r>
            <a:r>
              <a:rPr lang="en-US" sz="1600">
                <a:solidFill>
                  <a:schemeClr val="tx2"/>
                </a:solidFill>
                <a:latin typeface="Times New Roman" panose="02020603050405020304" pitchFamily="18" charset="0"/>
                <a:cs typeface="Times New Roman" panose="02020603050405020304" pitchFamily="18" charset="0"/>
              </a:rPr>
              <a:t>file sau khi chạy chương trình:</a:t>
            </a:r>
          </a:p>
        </p:txBody>
      </p:sp>
      <p:pic>
        <p:nvPicPr>
          <p:cNvPr id="10" name="Picture 9">
            <a:extLst>
              <a:ext uri="{FF2B5EF4-FFF2-40B4-BE49-F238E27FC236}">
                <a16:creationId xmlns:a16="http://schemas.microsoft.com/office/drawing/2014/main" id="{7F403BE8-1C4E-4949-E52D-5F8630FD5328}"/>
              </a:ext>
            </a:extLst>
          </p:cNvPr>
          <p:cNvPicPr>
            <a:picLocks noChangeAspect="1"/>
          </p:cNvPicPr>
          <p:nvPr/>
        </p:nvPicPr>
        <p:blipFill>
          <a:blip r:embed="rId4"/>
          <a:stretch>
            <a:fillRect/>
          </a:stretch>
        </p:blipFill>
        <p:spPr>
          <a:xfrm>
            <a:off x="2073728" y="5092269"/>
            <a:ext cx="5638800" cy="952500"/>
          </a:xfrm>
          <a:prstGeom prst="rect">
            <a:avLst/>
          </a:prstGeom>
        </p:spPr>
      </p:pic>
    </p:spTree>
    <p:extLst>
      <p:ext uri="{BB962C8B-B14F-4D97-AF65-F5344CB8AC3E}">
        <p14:creationId xmlns:p14="http://schemas.microsoft.com/office/powerpoint/2010/main" val="1477141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tx2"/>
                </a:solidFill>
                <a:latin typeface="Times New Roman" pitchFamily="18" charset="0"/>
                <a:cs typeface="Times New Roman" pitchFamily="18" charset="0"/>
              </a:rPr>
              <a:t>Chương II: Lập trình mạng với .NET</a:t>
            </a:r>
          </a:p>
          <a:p>
            <a:pPr algn="just"/>
            <a:r>
              <a:rPr lang="en-US" sz="2400">
                <a:solidFill>
                  <a:schemeClr val="tx2"/>
                </a:solidFill>
                <a:latin typeface="Times New Roman" pitchFamily="18" charset="0"/>
                <a:cs typeface="Times New Roman" pitchFamily="18" charset="0"/>
              </a:rPr>
              <a:t>3.3 NetworkStream với Tcp socket</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NetworkStream là một backing store</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Kế thừa trực tiếp từ class Stream</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Thuộc thư viện System.Net.Sockest</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NetworkStream hỗ trợ đọc/ghi dữ liệu từ Tcp không hỗ trợ định vị dữ liệu, khác với FileStream</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Thực hiện viết chương trình như ở bài tập “Tcp_b1” nhưng chúng ta sẽ sử dụng luồng NetworkStream hỗ trợn đọc ghi dữ liệu cho Tcp sockets thay vì sử dụng trực tiếp phương thức gửi/nhận(Send/Receive) của Tcp sockets</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781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tx2"/>
                </a:solidFill>
                <a:latin typeface="Times New Roman" pitchFamily="18" charset="0"/>
                <a:cs typeface="Times New Roman" pitchFamily="18" charset="0"/>
              </a:rPr>
              <a:t>Chương II: Lập trình mạng với .NET</a:t>
            </a:r>
          </a:p>
          <a:p>
            <a:pPr algn="just"/>
            <a:r>
              <a:rPr lang="en-US" sz="2400">
                <a:solidFill>
                  <a:schemeClr val="tx2"/>
                </a:solidFill>
                <a:latin typeface="Times New Roman" pitchFamily="18" charset="0"/>
                <a:cs typeface="Times New Roman" pitchFamily="18" charset="0"/>
              </a:rPr>
              <a:t>3.3 NetworkStream với Tcp socket</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NetworkStream là một backing store</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Kế thừa trực tiếp từ class Stream</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Thuộc thư viện System.Net.Sockest</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NetworkStream hỗ trợ đọc/ghi dữ liệu từ Tcp không hỗ trợ định vị dữ liệu, khác với FileStream</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Thực hiện viết chương trình như ở bài tập “Tcp_b1” nhưng chúng ta sẽ sử dụng luồng NetworkStream hỗ trợn đọc ghi dữ liệu cho Tcp sockets thay vì sử dụng trực tiếp phương thức gửi/nhận(Send/Receive) của Tcp sockets</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297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tx2"/>
                </a:solidFill>
                <a:latin typeface="Times New Roman" pitchFamily="18" charset="0"/>
                <a:cs typeface="Times New Roman" pitchFamily="18" charset="0"/>
              </a:rPr>
              <a:t>Chương II: Lập trình mạng với .NET</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Viết chương trình phía server</a:t>
            </a:r>
          </a:p>
          <a:p>
            <a:pPr algn="l"/>
            <a:r>
              <a:rPr lang="en-US" sz="1500">
                <a:solidFill>
                  <a:srgbClr val="000000"/>
                </a:solidFill>
                <a:latin typeface="Consolas" panose="020B0609020204030204" pitchFamily="49" charset="0"/>
              </a:rPr>
              <a:t> </a:t>
            </a:r>
            <a:r>
              <a:rPr lang="en-US" sz="1400">
                <a:solidFill>
                  <a:srgbClr val="0000FF"/>
                </a:solidFill>
                <a:latin typeface="Consolas" panose="020B0609020204030204" pitchFamily="49" charset="0"/>
              </a:rPr>
              <a:t>class</a:t>
            </a:r>
            <a:r>
              <a:rPr lang="en-US" sz="1400">
                <a:solidFill>
                  <a:srgbClr val="000000"/>
                </a:solidFill>
                <a:latin typeface="Consolas" panose="020B0609020204030204" pitchFamily="49" charset="0"/>
              </a:rPr>
              <a:t> </a:t>
            </a:r>
            <a:r>
              <a:rPr lang="en-US" sz="1400">
                <a:solidFill>
                  <a:srgbClr val="2B91AF"/>
                </a:solidFill>
                <a:latin typeface="Consolas" panose="020B0609020204030204" pitchFamily="49" charset="0"/>
              </a:rPr>
              <a:t>Program</a:t>
            </a:r>
            <a:endParaRPr lang="en-US" sz="1400">
              <a:solidFill>
                <a:srgbClr val="000000"/>
              </a:solidFill>
              <a:latin typeface="Consolas" panose="020B0609020204030204" pitchFamily="49" charset="0"/>
            </a:endParaRPr>
          </a:p>
          <a:p>
            <a:pPr algn="l"/>
            <a:r>
              <a:rPr lang="en-US" sz="1400">
                <a:solidFill>
                  <a:srgbClr val="000000"/>
                </a:solidFill>
                <a:latin typeface="Consolas" panose="020B0609020204030204" pitchFamily="49" charset="0"/>
              </a:rPr>
              <a:t>    {</a:t>
            </a:r>
          </a:p>
          <a:p>
            <a:pPr algn="l"/>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static</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void</a:t>
            </a:r>
            <a:r>
              <a:rPr lang="en-US" sz="1400">
                <a:solidFill>
                  <a:srgbClr val="000000"/>
                </a:solidFill>
                <a:latin typeface="Consolas" panose="020B0609020204030204" pitchFamily="49" charset="0"/>
              </a:rPr>
              <a:t> Main(</a:t>
            </a:r>
            <a:r>
              <a:rPr lang="en-US" sz="1400">
                <a:solidFill>
                  <a:srgbClr val="0000FF"/>
                </a:solidFill>
                <a:latin typeface="Consolas" panose="020B0609020204030204" pitchFamily="49" charset="0"/>
              </a:rPr>
              <a:t>string</a:t>
            </a:r>
            <a:r>
              <a:rPr lang="en-US" sz="1400">
                <a:solidFill>
                  <a:srgbClr val="000000"/>
                </a:solidFill>
                <a:latin typeface="Consolas" panose="020B0609020204030204" pitchFamily="49" charset="0"/>
              </a:rPr>
              <a:t>[] args)</a:t>
            </a:r>
          </a:p>
          <a:p>
            <a:pPr algn="l"/>
            <a:r>
              <a:rPr lang="en-US" sz="1400">
                <a:solidFill>
                  <a:srgbClr val="000000"/>
                </a:solidFill>
                <a:latin typeface="Consolas" panose="020B0609020204030204" pitchFamily="49" charset="0"/>
              </a:rPr>
              <a:t>        {</a:t>
            </a:r>
          </a:p>
          <a:p>
            <a:pPr algn="l"/>
            <a:r>
              <a:rPr lang="en-US" sz="1400">
                <a:solidFill>
                  <a:srgbClr val="000000"/>
                </a:solidFill>
                <a:latin typeface="Consolas" panose="020B0609020204030204" pitchFamily="49" charset="0"/>
              </a:rPr>
              <a:t>            IPAddress _ipaddress = IPAddress.Any;</a:t>
            </a:r>
          </a:p>
          <a:p>
            <a:pPr algn="l"/>
            <a:r>
              <a:rPr lang="en-US" sz="1400">
                <a:solidFill>
                  <a:srgbClr val="000000"/>
                </a:solidFill>
                <a:latin typeface="Consolas" panose="020B0609020204030204" pitchFamily="49" charset="0"/>
              </a:rPr>
              <a:t>            IPEndPoint _ipendpoint = </a:t>
            </a:r>
            <a:r>
              <a:rPr lang="en-US" sz="1400">
                <a:solidFill>
                  <a:srgbClr val="0000FF"/>
                </a:solidFill>
                <a:latin typeface="Consolas" panose="020B0609020204030204" pitchFamily="49" charset="0"/>
              </a:rPr>
              <a:t>new</a:t>
            </a:r>
            <a:r>
              <a:rPr lang="en-US" sz="1400">
                <a:solidFill>
                  <a:srgbClr val="000000"/>
                </a:solidFill>
                <a:latin typeface="Consolas" panose="020B0609020204030204" pitchFamily="49" charset="0"/>
              </a:rPr>
              <a:t> IPEndPoint(_ipaddress, 2023);</a:t>
            </a:r>
          </a:p>
          <a:p>
            <a:pPr algn="l"/>
            <a:r>
              <a:rPr lang="en-US" sz="1400">
                <a:solidFill>
                  <a:srgbClr val="000000"/>
                </a:solidFill>
                <a:latin typeface="Consolas" panose="020B0609020204030204" pitchFamily="49" charset="0"/>
              </a:rPr>
              <a:t>            </a:t>
            </a:r>
            <a:r>
              <a:rPr lang="en-US" sz="1400">
                <a:solidFill>
                  <a:srgbClr val="008000"/>
                </a:solidFill>
                <a:latin typeface="Consolas" panose="020B0609020204030204" pitchFamily="49" charset="0"/>
              </a:rPr>
              <a:t>//khai báo socket</a:t>
            </a:r>
            <a:endParaRPr lang="en-US" sz="1400">
              <a:solidFill>
                <a:srgbClr val="000000"/>
              </a:solidFill>
              <a:latin typeface="Consolas" panose="020B0609020204030204" pitchFamily="49" charset="0"/>
            </a:endParaRPr>
          </a:p>
          <a:p>
            <a:pPr algn="l"/>
            <a:r>
              <a:rPr lang="en-US" sz="1400">
                <a:solidFill>
                  <a:srgbClr val="000000"/>
                </a:solidFill>
                <a:latin typeface="Consolas" panose="020B0609020204030204" pitchFamily="49" charset="0"/>
              </a:rPr>
              <a:t>            Socket _socketserver = </a:t>
            </a:r>
            <a:r>
              <a:rPr lang="en-US" sz="1400">
                <a:solidFill>
                  <a:srgbClr val="0000FF"/>
                </a:solidFill>
                <a:latin typeface="Consolas" panose="020B0609020204030204" pitchFamily="49" charset="0"/>
              </a:rPr>
              <a:t>new</a:t>
            </a:r>
            <a:r>
              <a:rPr lang="en-US" sz="1400">
                <a:solidFill>
                  <a:srgbClr val="000000"/>
                </a:solidFill>
                <a:latin typeface="Consolas" panose="020B0609020204030204" pitchFamily="49" charset="0"/>
              </a:rPr>
              <a:t> 					   Socket(AddressFamily.InterNetwork, SocketType.Stream, 		   ProtocolType.Tcp);</a:t>
            </a:r>
          </a:p>
          <a:p>
            <a:pPr algn="l"/>
            <a:r>
              <a:rPr lang="en-US" sz="1400">
                <a:solidFill>
                  <a:srgbClr val="000000"/>
                </a:solidFill>
                <a:latin typeface="Consolas" panose="020B0609020204030204" pitchFamily="49" charset="0"/>
              </a:rPr>
              <a:t>            _socketserver.Bind(_ipendpoint);</a:t>
            </a:r>
          </a:p>
          <a:p>
            <a:pPr algn="l"/>
            <a:r>
              <a:rPr lang="en-US" sz="1400">
                <a:solidFill>
                  <a:srgbClr val="000000"/>
                </a:solidFill>
                <a:latin typeface="Consolas" panose="020B0609020204030204" pitchFamily="49" charset="0"/>
              </a:rPr>
              <a:t>            Console.WriteLine(</a:t>
            </a:r>
            <a:r>
              <a:rPr lang="en-US" sz="1400">
                <a:solidFill>
                  <a:srgbClr val="A31515"/>
                </a:solidFill>
                <a:latin typeface="Consolas" panose="020B0609020204030204" pitchFamily="49" charset="0"/>
              </a:rPr>
              <a:t>"Server connecting.."</a:t>
            </a:r>
            <a:r>
              <a:rPr lang="en-US" sz="1400">
                <a:solidFill>
                  <a:srgbClr val="000000"/>
                </a:solidFill>
                <a:latin typeface="Consolas" panose="020B0609020204030204" pitchFamily="49" charset="0"/>
              </a:rPr>
              <a:t>);</a:t>
            </a:r>
          </a:p>
          <a:p>
            <a:pPr algn="l"/>
            <a:r>
              <a:rPr lang="en-US" sz="1400">
                <a:solidFill>
                  <a:srgbClr val="000000"/>
                </a:solidFill>
                <a:latin typeface="Consolas" panose="020B0609020204030204" pitchFamily="49" charset="0"/>
              </a:rPr>
              <a:t>            _socketserver.Listen(10);</a:t>
            </a:r>
          </a:p>
          <a:p>
            <a:pPr algn="l"/>
            <a:endParaRPr lang="en-US" sz="1400">
              <a:solidFill>
                <a:srgbClr val="000000"/>
              </a:solidFill>
              <a:latin typeface="Consolas" panose="020B0609020204030204" pitchFamily="49" charset="0"/>
            </a:endParaRPr>
          </a:p>
          <a:p>
            <a:pPr algn="l"/>
            <a:r>
              <a:rPr lang="vi-VN" sz="1400">
                <a:solidFill>
                  <a:srgbClr val="000000"/>
                </a:solidFill>
                <a:latin typeface="Consolas" panose="020B0609020204030204" pitchFamily="49" charset="0"/>
              </a:rPr>
              <a:t>            </a:t>
            </a:r>
            <a:r>
              <a:rPr lang="vi-VN" sz="1400">
                <a:solidFill>
                  <a:srgbClr val="008000"/>
                </a:solidFill>
                <a:latin typeface="Consolas" panose="020B0609020204030204" pitchFamily="49" charset="0"/>
              </a:rPr>
              <a:t>//khởi tạo socket thứ 2 thông qua phương thức Accept()</a:t>
            </a:r>
            <a:endParaRPr lang="vi-VN" sz="1400">
              <a:solidFill>
                <a:srgbClr val="000000"/>
              </a:solidFill>
              <a:latin typeface="Consolas" panose="020B0609020204030204" pitchFamily="49" charset="0"/>
            </a:endParaRPr>
          </a:p>
          <a:p>
            <a:pPr algn="l"/>
            <a:r>
              <a:rPr lang="en-US" sz="1400">
                <a:solidFill>
                  <a:srgbClr val="000000"/>
                </a:solidFill>
                <a:latin typeface="Consolas" panose="020B0609020204030204" pitchFamily="49" charset="0"/>
              </a:rPr>
              <a:t>            Socket _socketclient = _socketserver.Accept();</a:t>
            </a:r>
          </a:p>
          <a:p>
            <a:pPr algn="l"/>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byte</a:t>
            </a:r>
            <a:r>
              <a:rPr lang="en-US" sz="1400">
                <a:solidFill>
                  <a:srgbClr val="000000"/>
                </a:solidFill>
                <a:latin typeface="Consolas" panose="020B0609020204030204" pitchFamily="49" charset="0"/>
              </a:rPr>
              <a:t>[] _data;</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007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fontScale="85000" lnSpcReduction="10000"/>
          </a:bodyPr>
          <a:lstStyle/>
          <a:p>
            <a:r>
              <a:rPr lang="en-US" sz="3700">
                <a:solidFill>
                  <a:schemeClr val="tx2"/>
                </a:solidFill>
                <a:latin typeface="Times New Roman" pitchFamily="18" charset="0"/>
                <a:cs typeface="Times New Roman" pitchFamily="18" charset="0"/>
              </a:rPr>
              <a:t>Chương II: Lập trình mạng với .NET</a:t>
            </a:r>
          </a:p>
          <a:p>
            <a:pPr algn="l"/>
            <a:r>
              <a:rPr lang="en-US" sz="1700">
                <a:solidFill>
                  <a:srgbClr val="008000"/>
                </a:solidFill>
                <a:latin typeface="Consolas" panose="020B0609020204030204" pitchFamily="49" charset="0"/>
              </a:rPr>
              <a:t>	  //tạo luồng networkstream</a:t>
            </a:r>
            <a:endParaRPr lang="en-US" sz="1700">
              <a:solidFill>
                <a:srgbClr val="000000"/>
              </a:solidFill>
              <a:latin typeface="Consolas" panose="020B0609020204030204" pitchFamily="49" charset="0"/>
            </a:endParaRPr>
          </a:p>
          <a:p>
            <a:pPr algn="l"/>
            <a:r>
              <a:rPr lang="en-US" sz="1700">
                <a:solidFill>
                  <a:srgbClr val="000000"/>
                </a:solidFill>
                <a:latin typeface="Consolas" panose="020B0609020204030204" pitchFamily="49" charset="0"/>
              </a:rPr>
              <a:t>            NetworkStream _networkstream = </a:t>
            </a:r>
            <a:r>
              <a:rPr lang="en-US" sz="1700">
                <a:solidFill>
                  <a:srgbClr val="0000FF"/>
                </a:solidFill>
                <a:latin typeface="Consolas" panose="020B0609020204030204" pitchFamily="49" charset="0"/>
              </a:rPr>
              <a:t>new</a:t>
            </a:r>
            <a:r>
              <a:rPr lang="en-US" sz="1700">
                <a:solidFill>
                  <a:srgbClr val="000000"/>
                </a:solidFill>
                <a:latin typeface="Consolas" panose="020B0609020204030204" pitchFamily="49" charset="0"/>
              </a:rPr>
              <a:t> NetworkStream(_socketclient);</a:t>
            </a:r>
          </a:p>
          <a:p>
            <a:pPr algn="l"/>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while</a:t>
            </a:r>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true</a:t>
            </a:r>
            <a:r>
              <a:rPr lang="en-US" sz="1700">
                <a:solidFill>
                  <a:srgbClr val="000000"/>
                </a:solidFill>
                <a:latin typeface="Consolas" panose="020B0609020204030204" pitchFamily="49" charset="0"/>
              </a:rPr>
              <a:t>) </a:t>
            </a:r>
          </a:p>
          <a:p>
            <a:pPr algn="l"/>
            <a:r>
              <a:rPr lang="en-US" sz="1700">
                <a:solidFill>
                  <a:srgbClr val="000000"/>
                </a:solidFill>
                <a:latin typeface="Consolas" panose="020B0609020204030204" pitchFamily="49" charset="0"/>
              </a:rPr>
              <a:t>            {</a:t>
            </a:r>
          </a:p>
          <a:p>
            <a:pPr algn="l"/>
            <a:r>
              <a:rPr lang="en-US" sz="1700">
                <a:solidFill>
                  <a:srgbClr val="000000"/>
                </a:solidFill>
                <a:latin typeface="Consolas" panose="020B0609020204030204" pitchFamily="49" charset="0"/>
              </a:rPr>
              <a:t>                _data = </a:t>
            </a:r>
            <a:r>
              <a:rPr lang="en-US" sz="1700">
                <a:solidFill>
                  <a:srgbClr val="0000FF"/>
                </a:solidFill>
                <a:latin typeface="Consolas" panose="020B0609020204030204" pitchFamily="49" charset="0"/>
              </a:rPr>
              <a:t>new</a:t>
            </a:r>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byte</a:t>
            </a:r>
            <a:r>
              <a:rPr lang="en-US" sz="1700">
                <a:solidFill>
                  <a:srgbClr val="000000"/>
                </a:solidFill>
                <a:latin typeface="Consolas" panose="020B0609020204030204" pitchFamily="49" charset="0"/>
              </a:rPr>
              <a:t>[1024];</a:t>
            </a:r>
          </a:p>
          <a:p>
            <a:pPr algn="l"/>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int</a:t>
            </a:r>
            <a:r>
              <a:rPr lang="en-US" sz="1700">
                <a:solidFill>
                  <a:srgbClr val="000000"/>
                </a:solidFill>
                <a:latin typeface="Consolas" panose="020B0609020204030204" pitchFamily="49" charset="0"/>
              </a:rPr>
              <a:t> _rec = _networkstream.Read(_data, 0, _data.Length);</a:t>
            </a:r>
          </a:p>
          <a:p>
            <a:pPr algn="l"/>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string</a:t>
            </a:r>
            <a:r>
              <a:rPr lang="en-US" sz="1700">
                <a:solidFill>
                  <a:srgbClr val="000000"/>
                </a:solidFill>
                <a:latin typeface="Consolas" panose="020B0609020204030204" pitchFamily="49" charset="0"/>
              </a:rPr>
              <a:t> _s = Encoding.Unicode.GetString(_data, 0, _rec);</a:t>
            </a:r>
          </a:p>
          <a:p>
            <a:pPr algn="l"/>
            <a:r>
              <a:rPr lang="en-US" sz="1700">
                <a:solidFill>
                  <a:srgbClr val="000000"/>
                </a:solidFill>
                <a:latin typeface="Consolas" panose="020B0609020204030204" pitchFamily="49" charset="0"/>
              </a:rPr>
              <a:t>                Console.WriteLine(_s);</a:t>
            </a:r>
          </a:p>
          <a:p>
            <a:pPr algn="l"/>
            <a:r>
              <a:rPr lang="en-US" sz="1700">
                <a:solidFill>
                  <a:srgbClr val="000000"/>
                </a:solidFill>
                <a:latin typeface="Consolas" panose="020B0609020204030204" pitchFamily="49" charset="0"/>
              </a:rPr>
              <a:t>                _data = </a:t>
            </a:r>
            <a:r>
              <a:rPr lang="en-US" sz="1700">
                <a:solidFill>
                  <a:srgbClr val="0000FF"/>
                </a:solidFill>
                <a:latin typeface="Consolas" panose="020B0609020204030204" pitchFamily="49" charset="0"/>
              </a:rPr>
              <a:t>new</a:t>
            </a:r>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byte</a:t>
            </a:r>
            <a:r>
              <a:rPr lang="en-US" sz="1700">
                <a:solidFill>
                  <a:srgbClr val="000000"/>
                </a:solidFill>
                <a:latin typeface="Consolas" panose="020B0609020204030204" pitchFamily="49" charset="0"/>
              </a:rPr>
              <a:t>[1024];</a:t>
            </a:r>
          </a:p>
          <a:p>
            <a:pPr algn="l"/>
            <a:r>
              <a:rPr lang="en-US" sz="1700">
                <a:solidFill>
                  <a:srgbClr val="000000"/>
                </a:solidFill>
                <a:latin typeface="Consolas" panose="020B0609020204030204" pitchFamily="49" charset="0"/>
              </a:rPr>
              <a:t>                _s = _s.ToUpper();</a:t>
            </a:r>
          </a:p>
          <a:p>
            <a:pPr algn="l"/>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if</a:t>
            </a:r>
            <a:r>
              <a:rPr lang="en-US" sz="1700">
                <a:solidFill>
                  <a:srgbClr val="000000"/>
                </a:solidFill>
                <a:latin typeface="Consolas" panose="020B0609020204030204" pitchFamily="49" charset="0"/>
              </a:rPr>
              <a:t> (_s.Equals(</a:t>
            </a:r>
            <a:r>
              <a:rPr lang="en-US" sz="1700">
                <a:solidFill>
                  <a:srgbClr val="A31515"/>
                </a:solidFill>
                <a:latin typeface="Consolas" panose="020B0609020204030204" pitchFamily="49" charset="0"/>
              </a:rPr>
              <a:t>"QUIT"</a:t>
            </a:r>
            <a:r>
              <a:rPr lang="en-US" sz="1700">
                <a:solidFill>
                  <a:srgbClr val="000000"/>
                </a:solidFill>
                <a:latin typeface="Consolas" panose="020B0609020204030204" pitchFamily="49" charset="0"/>
              </a:rPr>
              <a:t>)) </a:t>
            </a:r>
          </a:p>
          <a:p>
            <a:pPr algn="l"/>
            <a:r>
              <a:rPr lang="en-US" sz="1700">
                <a:solidFill>
                  <a:srgbClr val="000000"/>
                </a:solidFill>
                <a:latin typeface="Consolas" panose="020B0609020204030204" pitchFamily="49" charset="0"/>
              </a:rPr>
              <a:t>                {</a:t>
            </a:r>
          </a:p>
          <a:p>
            <a:pPr algn="l"/>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break</a:t>
            </a:r>
            <a:r>
              <a:rPr lang="en-US" sz="1700">
                <a:solidFill>
                  <a:srgbClr val="000000"/>
                </a:solidFill>
                <a:latin typeface="Consolas" panose="020B0609020204030204" pitchFamily="49" charset="0"/>
              </a:rPr>
              <a:t>;</a:t>
            </a:r>
          </a:p>
          <a:p>
            <a:pPr algn="l"/>
            <a:r>
              <a:rPr lang="en-US" sz="1700">
                <a:solidFill>
                  <a:srgbClr val="000000"/>
                </a:solidFill>
                <a:latin typeface="Consolas" panose="020B0609020204030204" pitchFamily="49" charset="0"/>
              </a:rPr>
              <a:t>                }</a:t>
            </a:r>
          </a:p>
          <a:p>
            <a:pPr algn="l"/>
            <a:r>
              <a:rPr lang="pt-BR" sz="1700">
                <a:solidFill>
                  <a:srgbClr val="000000"/>
                </a:solidFill>
                <a:latin typeface="Consolas" panose="020B0609020204030204" pitchFamily="49" charset="0"/>
              </a:rPr>
              <a:t>                _data = Encoding.Unicode.GetBytes(_s);</a:t>
            </a:r>
          </a:p>
          <a:p>
            <a:pPr algn="l"/>
            <a:r>
              <a:rPr lang="en-US" sz="1700">
                <a:solidFill>
                  <a:srgbClr val="000000"/>
                </a:solidFill>
                <a:latin typeface="Consolas" panose="020B0609020204030204" pitchFamily="49" charset="0"/>
              </a:rPr>
              <a:t>                _networkstream.Write(_data, 0, _data.Length);</a:t>
            </a:r>
          </a:p>
          <a:p>
            <a:pPr algn="l"/>
            <a:r>
              <a:rPr lang="en-US" sz="1700">
                <a:solidFill>
                  <a:srgbClr val="000000"/>
                </a:solidFill>
                <a:latin typeface="Consolas" panose="020B0609020204030204" pitchFamily="49" charset="0"/>
              </a:rPr>
              <a:t>            }</a:t>
            </a:r>
          </a:p>
          <a:p>
            <a:pPr algn="l"/>
            <a:r>
              <a:rPr lang="en-US" sz="1700">
                <a:solidFill>
                  <a:srgbClr val="000000"/>
                </a:solidFill>
                <a:latin typeface="Consolas" panose="020B0609020204030204" pitchFamily="49" charset="0"/>
              </a:rPr>
              <a:t>            Console.ReadKey();</a:t>
            </a:r>
          </a:p>
          <a:p>
            <a:pPr algn="l"/>
            <a:r>
              <a:rPr lang="en-US" sz="1700">
                <a:solidFill>
                  <a:srgbClr val="000000"/>
                </a:solidFill>
                <a:latin typeface="Consolas" panose="020B0609020204030204" pitchFamily="49" charset="0"/>
              </a:rPr>
              <a:t>            _socketclient.Close();</a:t>
            </a:r>
          </a:p>
          <a:p>
            <a:pPr algn="l"/>
            <a:r>
              <a:rPr lang="en-US" sz="1700">
                <a:solidFill>
                  <a:srgbClr val="000000"/>
                </a:solidFill>
                <a:latin typeface="Consolas" panose="020B0609020204030204" pitchFamily="49" charset="0"/>
              </a:rPr>
              <a:t>            _socketserver.Close();</a:t>
            </a:r>
          </a:p>
          <a:p>
            <a:pPr algn="l"/>
            <a:r>
              <a:rPr lang="en-US" sz="1700">
                <a:solidFill>
                  <a:srgbClr val="000000"/>
                </a:solidFill>
                <a:latin typeface="Consolas" panose="020B0609020204030204" pitchFamily="49" charset="0"/>
              </a:rPr>
              <a:t>        }</a:t>
            </a:r>
          </a:p>
          <a:p>
            <a:pPr algn="l"/>
            <a:r>
              <a:rPr lang="en-US" sz="1700">
                <a:solidFill>
                  <a:srgbClr val="000000"/>
                </a:solidFill>
                <a:latin typeface="Consolas" panose="020B0609020204030204" pitchFamily="49" charset="0"/>
              </a:rPr>
              <a:t>    }</a:t>
            </a:r>
            <a:endParaRPr lang="en-US" sz="2300">
              <a:solidFill>
                <a:schemeClr val="tx2"/>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178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tx2"/>
                </a:solidFill>
                <a:latin typeface="Times New Roman" pitchFamily="18" charset="0"/>
                <a:cs typeface="Times New Roman" pitchFamily="18" charset="0"/>
              </a:rPr>
              <a:t>Chương II: Lập trình mạng với .NET</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Viết chương trình phía Client</a:t>
            </a:r>
          </a:p>
          <a:p>
            <a:pPr algn="l"/>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class</a:t>
            </a:r>
            <a:r>
              <a:rPr lang="en-US" sz="1400">
                <a:solidFill>
                  <a:srgbClr val="000000"/>
                </a:solidFill>
                <a:latin typeface="Consolas" panose="020B0609020204030204" pitchFamily="49" charset="0"/>
              </a:rPr>
              <a:t> </a:t>
            </a:r>
            <a:r>
              <a:rPr lang="en-US" sz="1400">
                <a:solidFill>
                  <a:srgbClr val="2B91AF"/>
                </a:solidFill>
                <a:latin typeface="Consolas" panose="020B0609020204030204" pitchFamily="49" charset="0"/>
              </a:rPr>
              <a:t>Program</a:t>
            </a:r>
            <a:endParaRPr lang="en-US" sz="1400">
              <a:solidFill>
                <a:srgbClr val="000000"/>
              </a:solidFill>
              <a:latin typeface="Consolas" panose="020B0609020204030204" pitchFamily="49" charset="0"/>
            </a:endParaRPr>
          </a:p>
          <a:p>
            <a:pPr algn="l"/>
            <a:r>
              <a:rPr lang="en-US" sz="1400">
                <a:solidFill>
                  <a:srgbClr val="000000"/>
                </a:solidFill>
                <a:latin typeface="Consolas" panose="020B0609020204030204" pitchFamily="49" charset="0"/>
              </a:rPr>
              <a:t>    {</a:t>
            </a:r>
          </a:p>
          <a:p>
            <a:pPr algn="l"/>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static</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void</a:t>
            </a:r>
            <a:r>
              <a:rPr lang="en-US" sz="1400">
                <a:solidFill>
                  <a:srgbClr val="000000"/>
                </a:solidFill>
                <a:latin typeface="Consolas" panose="020B0609020204030204" pitchFamily="49" charset="0"/>
              </a:rPr>
              <a:t> Main(</a:t>
            </a:r>
            <a:r>
              <a:rPr lang="en-US" sz="1400">
                <a:solidFill>
                  <a:srgbClr val="0000FF"/>
                </a:solidFill>
                <a:latin typeface="Consolas" panose="020B0609020204030204" pitchFamily="49" charset="0"/>
              </a:rPr>
              <a:t>string</a:t>
            </a:r>
            <a:r>
              <a:rPr lang="en-US" sz="1400">
                <a:solidFill>
                  <a:srgbClr val="000000"/>
                </a:solidFill>
                <a:latin typeface="Consolas" panose="020B0609020204030204" pitchFamily="49" charset="0"/>
              </a:rPr>
              <a:t>[] args)</a:t>
            </a:r>
          </a:p>
          <a:p>
            <a:pPr algn="l"/>
            <a:r>
              <a:rPr lang="en-US" sz="1400">
                <a:solidFill>
                  <a:srgbClr val="000000"/>
                </a:solidFill>
                <a:latin typeface="Consolas" panose="020B0609020204030204" pitchFamily="49" charset="0"/>
              </a:rPr>
              <a:t>        {  	   </a:t>
            </a:r>
          </a:p>
          <a:p>
            <a:pPr algn="l">
              <a:lnSpc>
                <a:spcPct val="150000"/>
              </a:lnSpc>
            </a:pPr>
            <a:r>
              <a:rPr lang="en-US" sz="1400">
                <a:solidFill>
                  <a:srgbClr val="000000"/>
                </a:solidFill>
                <a:latin typeface="Consolas" panose="020B0609020204030204" pitchFamily="49" charset="0"/>
              </a:rPr>
              <a:t>	   Console.InputEncoding = Encoding.Unicode;</a:t>
            </a:r>
          </a:p>
          <a:p>
            <a:pPr algn="l">
              <a:lnSpc>
                <a:spcPct val="150000"/>
              </a:lnSpc>
            </a:pPr>
            <a:r>
              <a:rPr lang="en-US" sz="1400">
                <a:solidFill>
                  <a:srgbClr val="000000"/>
                </a:solidFill>
                <a:latin typeface="Consolas" panose="020B0609020204030204" pitchFamily="49" charset="0"/>
              </a:rPr>
              <a:t>            Console.OutputEncoding = Encoding.Unicode;</a:t>
            </a:r>
          </a:p>
          <a:p>
            <a:pPr algn="l">
              <a:lnSpc>
                <a:spcPct val="150000"/>
              </a:lnSpc>
            </a:pPr>
            <a:r>
              <a:rPr lang="en-US" sz="1400">
                <a:solidFill>
                  <a:srgbClr val="000000"/>
                </a:solidFill>
                <a:latin typeface="Consolas" panose="020B0609020204030204" pitchFamily="49" charset="0"/>
              </a:rPr>
              <a:t>            IPAddress _ipaddress = IPAddress.Parse(</a:t>
            </a:r>
            <a:r>
              <a:rPr lang="en-US" sz="1400">
                <a:solidFill>
                  <a:srgbClr val="A31515"/>
                </a:solidFill>
                <a:latin typeface="Consolas" panose="020B0609020204030204" pitchFamily="49" charset="0"/>
              </a:rPr>
              <a:t>"127.0.0.1"</a:t>
            </a:r>
            <a:r>
              <a:rPr lang="en-US" sz="1400">
                <a:solidFill>
                  <a:srgbClr val="000000"/>
                </a:solidFill>
                <a:latin typeface="Consolas" panose="020B0609020204030204" pitchFamily="49" charset="0"/>
              </a:rPr>
              <a:t>);</a:t>
            </a:r>
          </a:p>
          <a:p>
            <a:pPr algn="l">
              <a:lnSpc>
                <a:spcPct val="150000"/>
              </a:lnSpc>
            </a:pPr>
            <a:r>
              <a:rPr lang="en-US" sz="1400">
                <a:solidFill>
                  <a:srgbClr val="000000"/>
                </a:solidFill>
                <a:latin typeface="Consolas" panose="020B0609020204030204" pitchFamily="49" charset="0"/>
              </a:rPr>
              <a:t>            IPEndPoint _ipendpoint = </a:t>
            </a:r>
            <a:r>
              <a:rPr lang="en-US" sz="1400">
                <a:solidFill>
                  <a:srgbClr val="0000FF"/>
                </a:solidFill>
                <a:latin typeface="Consolas" panose="020B0609020204030204" pitchFamily="49" charset="0"/>
              </a:rPr>
              <a:t>new</a:t>
            </a:r>
            <a:r>
              <a:rPr lang="en-US" sz="1400">
                <a:solidFill>
                  <a:srgbClr val="000000"/>
                </a:solidFill>
                <a:latin typeface="Consolas" panose="020B0609020204030204" pitchFamily="49" charset="0"/>
              </a:rPr>
              <a:t> IPEndPoint(_ipaddress, 2023);</a:t>
            </a:r>
          </a:p>
          <a:p>
            <a:pPr algn="l">
              <a:lnSpc>
                <a:spcPct val="150000"/>
              </a:lnSpc>
            </a:pPr>
            <a:r>
              <a:rPr lang="en-US" sz="1400">
                <a:solidFill>
                  <a:srgbClr val="000000"/>
                </a:solidFill>
                <a:latin typeface="Consolas" panose="020B0609020204030204" pitchFamily="49" charset="0"/>
              </a:rPr>
              <a:t>            Socket _socketclient = </a:t>
            </a:r>
            <a:r>
              <a:rPr lang="en-US" sz="1400">
                <a:solidFill>
                  <a:srgbClr val="0000FF"/>
                </a:solidFill>
                <a:latin typeface="Consolas" panose="020B0609020204030204" pitchFamily="49" charset="0"/>
              </a:rPr>
              <a:t>new</a:t>
            </a:r>
            <a:r>
              <a:rPr lang="en-US" sz="1400">
                <a:solidFill>
                  <a:srgbClr val="000000"/>
                </a:solidFill>
                <a:latin typeface="Consolas" panose="020B0609020204030204" pitchFamily="49" charset="0"/>
              </a:rPr>
              <a:t> Socket(AddressFamily.InterNetwork, 	  	   SocketType.Stream, ProtocolType.Tcp);</a:t>
            </a:r>
          </a:p>
          <a:p>
            <a:pPr algn="l">
              <a:lnSpc>
                <a:spcPct val="150000"/>
              </a:lnSpc>
            </a:pPr>
            <a:r>
              <a:rPr lang="en-US" sz="1400">
                <a:solidFill>
                  <a:srgbClr val="000000"/>
                </a:solidFill>
                <a:latin typeface="Consolas" panose="020B0609020204030204" pitchFamily="49" charset="0"/>
              </a:rPr>
              <a:t>            _socketclient.Connect(_ipendpoint);</a:t>
            </a:r>
          </a:p>
          <a:p>
            <a:pPr algn="l">
              <a:lnSpc>
                <a:spcPct val="150000"/>
              </a:lnSpc>
            </a:pPr>
            <a:r>
              <a:rPr lang="en-US" sz="1400">
                <a:solidFill>
                  <a:srgbClr val="000000"/>
                </a:solidFill>
                <a:latin typeface="Consolas" panose="020B0609020204030204" pitchFamily="49" charset="0"/>
              </a:rPr>
              <a:t>            NetworkStream _networkstream = </a:t>
            </a:r>
            <a:r>
              <a:rPr lang="en-US" sz="1400">
                <a:solidFill>
                  <a:srgbClr val="0000FF"/>
                </a:solidFill>
                <a:latin typeface="Consolas" panose="020B0609020204030204" pitchFamily="49" charset="0"/>
              </a:rPr>
              <a:t>new</a:t>
            </a:r>
            <a:r>
              <a:rPr lang="en-US" sz="1400">
                <a:solidFill>
                  <a:srgbClr val="000000"/>
                </a:solidFill>
                <a:latin typeface="Consolas" panose="020B0609020204030204" pitchFamily="49" charset="0"/>
              </a:rPr>
              <a:t> NetworkStream(_socketclient);</a:t>
            </a:r>
          </a:p>
          <a:p>
            <a:pPr algn="l">
              <a:lnSpc>
                <a:spcPct val="150000"/>
              </a:lnSpc>
            </a:pPr>
            <a:r>
              <a:rPr lang="en-US" sz="1400">
                <a:solidFill>
                  <a:srgbClr val="000000"/>
                </a:solidFill>
                <a:latin typeface="Consolas" panose="020B0609020204030204" pitchFamily="49" charset="0"/>
              </a:rPr>
              <a:t>            </a:t>
            </a:r>
            <a:r>
              <a:rPr lang="en-US" sz="1400">
                <a:solidFill>
                  <a:srgbClr val="008000"/>
                </a:solidFill>
                <a:latin typeface="Consolas" panose="020B0609020204030204" pitchFamily="49" charset="0"/>
              </a:rPr>
              <a:t>//tạo mảng byte</a:t>
            </a:r>
            <a:endParaRPr lang="en-US" sz="1400">
              <a:solidFill>
                <a:srgbClr val="000000"/>
              </a:solidFill>
              <a:latin typeface="Consolas" panose="020B0609020204030204" pitchFamily="49" charset="0"/>
            </a:endParaRPr>
          </a:p>
          <a:p>
            <a:pPr algn="l">
              <a:lnSpc>
                <a:spcPct val="150000"/>
              </a:lnSpc>
            </a:pP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byte</a:t>
            </a:r>
            <a:r>
              <a:rPr lang="en-US" sz="1400">
                <a:solidFill>
                  <a:srgbClr val="000000"/>
                </a:solidFill>
                <a:latin typeface="Consolas" panose="020B0609020204030204" pitchFamily="49" charset="0"/>
              </a:rPr>
              <a:t>[] _dtaa = </a:t>
            </a:r>
            <a:r>
              <a:rPr lang="en-US" sz="1400">
                <a:solidFill>
                  <a:srgbClr val="0000FF"/>
                </a:solidFill>
                <a:latin typeface="Consolas" panose="020B0609020204030204" pitchFamily="49" charset="0"/>
              </a:rPr>
              <a:t>new</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byte</a:t>
            </a:r>
            <a:r>
              <a:rPr lang="en-US" sz="1400">
                <a:solidFill>
                  <a:srgbClr val="000000"/>
                </a:solidFill>
                <a:latin typeface="Consolas" panose="020B0609020204030204" pitchFamily="49" charset="0"/>
              </a:rPr>
              <a:t>[1024];</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055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pPr marL="457200" indent="-457200" algn="just">
              <a:buFont typeface="Wingdings" pitchFamily="2" charset="2"/>
              <a:buChar char="§"/>
            </a:pPr>
            <a:r>
              <a:rPr lang="en-US" sz="2600">
                <a:solidFill>
                  <a:schemeClr val="tx2"/>
                </a:solidFill>
                <a:latin typeface="Times New Roman" pitchFamily="18" charset="0"/>
                <a:cs typeface="Times New Roman" pitchFamily="18" charset="0"/>
              </a:rPr>
              <a:t>Nội dung môn học</a:t>
            </a:r>
          </a:p>
          <a:p>
            <a:pPr marL="914400" lvl="1" indent="-457200" algn="just">
              <a:buFont typeface="Wingdings" pitchFamily="2" charset="2"/>
              <a:buChar char="ü"/>
            </a:pPr>
            <a:r>
              <a:rPr lang="vi-VN" sz="2400">
                <a:latin typeface="+mj-lt"/>
              </a:rPr>
              <a:t>Chương 1:</a:t>
            </a:r>
            <a:r>
              <a:rPr lang="en-US" sz="2400">
                <a:latin typeface="+mj-lt"/>
              </a:rPr>
              <a:t> </a:t>
            </a:r>
            <a:r>
              <a:rPr lang="en-US" sz="2400">
                <a:latin typeface="+mj-lt"/>
                <a:cs typeface="Times New Roman" pitchFamily="18" charset="0"/>
              </a:rPr>
              <a:t>Các khái niệm cơ bản về mạng máy tính</a:t>
            </a:r>
            <a:endParaRPr lang="en-US" sz="2400">
              <a:latin typeface="+mj-lt"/>
            </a:endParaRPr>
          </a:p>
          <a:p>
            <a:pPr marL="914400" lvl="1" indent="-457200" algn="just">
              <a:buFont typeface="Wingdings" pitchFamily="2" charset="2"/>
              <a:buChar char="ü"/>
            </a:pPr>
            <a:r>
              <a:rPr lang="vi-VN" sz="2400">
                <a:latin typeface="+mj-lt"/>
              </a:rPr>
              <a:t>Chương 2:</a:t>
            </a:r>
            <a:r>
              <a:rPr lang="en-US" sz="2400">
                <a:latin typeface="+mj-lt"/>
              </a:rPr>
              <a:t> Lập trình mạng với .NET</a:t>
            </a:r>
          </a:p>
          <a:p>
            <a:pPr marL="914400" lvl="1" indent="-457200" algn="just">
              <a:buFont typeface="Wingdings" pitchFamily="2" charset="2"/>
              <a:buChar char="ü"/>
            </a:pPr>
            <a:r>
              <a:rPr lang="vi-VN" sz="2400">
                <a:latin typeface="+mj-lt"/>
              </a:rPr>
              <a:t>Chương 3: </a:t>
            </a:r>
            <a:r>
              <a:rPr lang="en-US" sz="2400">
                <a:latin typeface="+mj-lt"/>
              </a:rPr>
              <a:t>Xây dựng ứng dụng mạng</a:t>
            </a:r>
          </a:p>
          <a:p>
            <a:pPr marL="914400" lvl="1" indent="-457200" algn="just">
              <a:buFont typeface="Wingdings" pitchFamily="2" charset="2"/>
              <a:buChar char="ü"/>
            </a:pPr>
            <a:r>
              <a:rPr lang="vi-VN" sz="2400">
                <a:latin typeface="+mj-lt"/>
              </a:rPr>
              <a:t>Chương 4: </a:t>
            </a:r>
            <a:r>
              <a:rPr lang="en-US" sz="2400">
                <a:latin typeface="+mj-lt"/>
              </a:rPr>
              <a:t>Hệ phân tán</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010142488"/>
              </p:ext>
            </p:extLst>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867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tx2"/>
                </a:solidFill>
                <a:latin typeface="Times New Roman" pitchFamily="18" charset="0"/>
                <a:cs typeface="Times New Roman" pitchFamily="18" charset="0"/>
              </a:rPr>
              <a:t>Chương II: Lập trình mạng với .NET</a:t>
            </a:r>
          </a:p>
          <a:p>
            <a:pPr algn="l"/>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while</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true</a:t>
            </a:r>
            <a:r>
              <a:rPr lang="en-US" sz="1400">
                <a:solidFill>
                  <a:srgbClr val="000000"/>
                </a:solidFill>
                <a:latin typeface="Consolas" panose="020B0609020204030204" pitchFamily="49" charset="0"/>
              </a:rPr>
              <a:t>) </a:t>
            </a:r>
          </a:p>
          <a:p>
            <a:pPr algn="l"/>
            <a:r>
              <a:rPr lang="en-US" sz="1400">
                <a:solidFill>
                  <a:srgbClr val="000000"/>
                </a:solidFill>
                <a:latin typeface="Consolas" panose="020B0609020204030204" pitchFamily="49" charset="0"/>
              </a:rPr>
              <a:t>            {</a:t>
            </a:r>
          </a:p>
          <a:p>
            <a:pPr algn="l"/>
            <a:r>
              <a:rPr lang="en-US" sz="1400">
                <a:solidFill>
                  <a:srgbClr val="000000"/>
                </a:solidFill>
                <a:latin typeface="Consolas" panose="020B0609020204030204" pitchFamily="49" charset="0"/>
              </a:rPr>
              <a:t>                Console.Write(</a:t>
            </a:r>
            <a:r>
              <a:rPr lang="en-US" sz="1400">
                <a:solidFill>
                  <a:srgbClr val="A31515"/>
                </a:solidFill>
                <a:latin typeface="Consolas" panose="020B0609020204030204" pitchFamily="49" charset="0"/>
              </a:rPr>
              <a:t>"Message Input: "</a:t>
            </a:r>
            <a:r>
              <a:rPr lang="en-US" sz="1400">
                <a:solidFill>
                  <a:srgbClr val="000000"/>
                </a:solidFill>
                <a:latin typeface="Consolas" panose="020B0609020204030204" pitchFamily="49" charset="0"/>
              </a:rPr>
              <a:t>);</a:t>
            </a:r>
          </a:p>
          <a:p>
            <a:pPr algn="l"/>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string</a:t>
            </a:r>
            <a:r>
              <a:rPr lang="en-US" sz="1400">
                <a:solidFill>
                  <a:srgbClr val="000000"/>
                </a:solidFill>
                <a:latin typeface="Consolas" panose="020B0609020204030204" pitchFamily="49" charset="0"/>
              </a:rPr>
              <a:t> _input = Console.ReadLine();</a:t>
            </a:r>
          </a:p>
          <a:p>
            <a:pPr algn="l"/>
            <a:r>
              <a:rPr lang="en-US" sz="1400">
                <a:solidFill>
                  <a:srgbClr val="000000"/>
                </a:solidFill>
                <a:latin typeface="Consolas" panose="020B0609020204030204" pitchFamily="49" charset="0"/>
              </a:rPr>
              <a:t>                _dtaa = Encoding.Unicode.GetBytes(_input);</a:t>
            </a:r>
          </a:p>
          <a:p>
            <a:pPr algn="l"/>
            <a:r>
              <a:rPr lang="en-US" sz="1400">
                <a:solidFill>
                  <a:srgbClr val="000000"/>
                </a:solidFill>
                <a:latin typeface="Consolas" panose="020B0609020204030204" pitchFamily="49" charset="0"/>
              </a:rPr>
              <a:t>                _networkstream.Write(_dtaa, 0, _dtaa.Length);</a:t>
            </a:r>
          </a:p>
          <a:p>
            <a:pPr algn="l"/>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(_networkstream.Equals(</a:t>
            </a:r>
            <a:r>
              <a:rPr lang="en-US" sz="1400">
                <a:solidFill>
                  <a:srgbClr val="A31515"/>
                </a:solidFill>
                <a:latin typeface="Consolas" panose="020B0609020204030204" pitchFamily="49" charset="0"/>
              </a:rPr>
              <a:t>"QUIT"</a:t>
            </a:r>
            <a:r>
              <a:rPr lang="en-US" sz="1400">
                <a:solidFill>
                  <a:srgbClr val="000000"/>
                </a:solidFill>
                <a:latin typeface="Consolas" panose="020B0609020204030204" pitchFamily="49" charset="0"/>
              </a:rPr>
              <a:t>)) </a:t>
            </a:r>
          </a:p>
          <a:p>
            <a:pPr algn="l"/>
            <a:r>
              <a:rPr lang="en-US" sz="1400">
                <a:solidFill>
                  <a:srgbClr val="000000"/>
                </a:solidFill>
                <a:latin typeface="Consolas" panose="020B0609020204030204" pitchFamily="49" charset="0"/>
              </a:rPr>
              <a:t>                {</a:t>
            </a:r>
          </a:p>
          <a:p>
            <a:pPr algn="l"/>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break</a:t>
            </a:r>
            <a:r>
              <a:rPr lang="en-US" sz="1400">
                <a:solidFill>
                  <a:srgbClr val="000000"/>
                </a:solidFill>
                <a:latin typeface="Consolas" panose="020B0609020204030204" pitchFamily="49" charset="0"/>
              </a:rPr>
              <a:t>;</a:t>
            </a:r>
          </a:p>
          <a:p>
            <a:pPr algn="l"/>
            <a:r>
              <a:rPr lang="en-US" sz="1400">
                <a:solidFill>
                  <a:srgbClr val="000000"/>
                </a:solidFill>
                <a:latin typeface="Consolas" panose="020B0609020204030204" pitchFamily="49" charset="0"/>
              </a:rPr>
              <a:t>                }</a:t>
            </a:r>
          </a:p>
          <a:p>
            <a:pPr algn="l"/>
            <a:r>
              <a:rPr lang="en-US" sz="1400">
                <a:solidFill>
                  <a:srgbClr val="000000"/>
                </a:solidFill>
                <a:latin typeface="Consolas" panose="020B0609020204030204" pitchFamily="49" charset="0"/>
              </a:rPr>
              <a:t>                _dtaa = </a:t>
            </a:r>
            <a:r>
              <a:rPr lang="en-US" sz="1400">
                <a:solidFill>
                  <a:srgbClr val="0000FF"/>
                </a:solidFill>
                <a:latin typeface="Consolas" panose="020B0609020204030204" pitchFamily="49" charset="0"/>
              </a:rPr>
              <a:t>new</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byte</a:t>
            </a:r>
            <a:r>
              <a:rPr lang="en-US" sz="1400">
                <a:solidFill>
                  <a:srgbClr val="000000"/>
                </a:solidFill>
                <a:latin typeface="Consolas" panose="020B0609020204030204" pitchFamily="49" charset="0"/>
              </a:rPr>
              <a:t>[1024];</a:t>
            </a:r>
          </a:p>
          <a:p>
            <a:pPr algn="l"/>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_rec = _networkstream.Read(_dtaa, 0, _dtaa.Length);</a:t>
            </a:r>
          </a:p>
          <a:p>
            <a:pPr algn="l"/>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string</a:t>
            </a:r>
            <a:r>
              <a:rPr lang="en-US" sz="1400">
                <a:solidFill>
                  <a:srgbClr val="000000"/>
                </a:solidFill>
                <a:latin typeface="Consolas" panose="020B0609020204030204" pitchFamily="49" charset="0"/>
              </a:rPr>
              <a:t> _s = Encoding.Unicode.GetString(_dtaa, 0, _rec);</a:t>
            </a:r>
          </a:p>
          <a:p>
            <a:pPr algn="l"/>
            <a:r>
              <a:rPr lang="en-US" sz="1400">
                <a:solidFill>
                  <a:srgbClr val="000000"/>
                </a:solidFill>
                <a:latin typeface="Consolas" panose="020B0609020204030204" pitchFamily="49" charset="0"/>
              </a:rPr>
              <a:t>                Console.WriteLine(_s);</a:t>
            </a:r>
          </a:p>
          <a:p>
            <a:pPr algn="l"/>
            <a:r>
              <a:rPr lang="en-US" sz="1400">
                <a:solidFill>
                  <a:srgbClr val="000000"/>
                </a:solidFill>
                <a:latin typeface="Consolas" panose="020B0609020204030204" pitchFamily="49" charset="0"/>
              </a:rPr>
              <a:t>            }</a:t>
            </a:r>
          </a:p>
          <a:p>
            <a:pPr algn="l"/>
            <a:r>
              <a:rPr lang="en-US" sz="1400">
                <a:solidFill>
                  <a:srgbClr val="000000"/>
                </a:solidFill>
                <a:latin typeface="Consolas" panose="020B0609020204030204" pitchFamily="49" charset="0"/>
              </a:rPr>
              <a:t>            _socketclient.Close();</a:t>
            </a:r>
          </a:p>
          <a:p>
            <a:pPr algn="l"/>
            <a:r>
              <a:rPr lang="en-US" sz="1400">
                <a:solidFill>
                  <a:srgbClr val="000000"/>
                </a:solidFill>
                <a:latin typeface="Consolas" panose="020B0609020204030204" pitchFamily="49" charset="0"/>
              </a:rPr>
              <a:t>            _networkstream.Close();</a:t>
            </a:r>
          </a:p>
          <a:p>
            <a:pPr algn="l"/>
            <a:r>
              <a:rPr lang="en-US" sz="1400">
                <a:solidFill>
                  <a:srgbClr val="000000"/>
                </a:solidFill>
                <a:latin typeface="Consolas" panose="020B0609020204030204" pitchFamily="49" charset="0"/>
              </a:rPr>
              <a:t>        }</a:t>
            </a:r>
          </a:p>
          <a:p>
            <a:pPr algn="l"/>
            <a:r>
              <a:rPr lang="en-US" sz="1400">
                <a:solidFill>
                  <a:srgbClr val="000000"/>
                </a:solidFill>
                <a:latin typeface="Consolas" panose="020B0609020204030204" pitchFamily="49" charset="0"/>
              </a:rPr>
              <a:t>    }</a:t>
            </a:r>
            <a:endParaRPr lang="en-US" sz="1400">
              <a:solidFill>
                <a:schemeClr val="tx2"/>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7043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tx2"/>
                </a:solidFill>
                <a:latin typeface="Times New Roman" pitchFamily="18" charset="0"/>
                <a:cs typeface="Times New Roman" pitchFamily="18" charset="0"/>
              </a:rPr>
              <a:t>Chương II: Lập trình mạng với .NET</a:t>
            </a:r>
          </a:p>
          <a:p>
            <a:pPr algn="just"/>
            <a:r>
              <a:rPr lang="en-US" sz="2400" u="sng">
                <a:solidFill>
                  <a:schemeClr val="tx2"/>
                </a:solidFill>
                <a:latin typeface="Times New Roman" pitchFamily="18" charset="0"/>
                <a:cs typeface="Times New Roman" pitchFamily="18" charset="0"/>
              </a:rPr>
              <a:t>Bài tập</a:t>
            </a:r>
            <a:r>
              <a:rPr lang="en-US" sz="2400">
                <a:solidFill>
                  <a:schemeClr val="tx2"/>
                </a:solidFill>
                <a:latin typeface="Times New Roman" pitchFamily="18" charset="0"/>
                <a:cs typeface="Times New Roman" pitchFamily="18" charset="0"/>
              </a:rPr>
              <a:t>: Lập trình viết ứng dụng cho phép client gửi yêu cầu với các lệnh lấy ngày giờ hệ thống được nhập từ bàn phím, server sẽ nhận lệnh thực hiện yêu cầu của client và gửi trả kết quả cho client</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Sử dụng mô hình client/server</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Sử dụng Tcp socket với luồng hỗ trợ NetWorkStream (StreamWriter, StreamReader)</a:t>
            </a:r>
          </a:p>
          <a:p>
            <a:pPr algn="just"/>
            <a:endParaRPr lang="en-US" sz="2400" u="sng">
              <a:solidFill>
                <a:schemeClr val="tx2"/>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310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lnSpcReduction="10000"/>
          </a:bodyPr>
          <a:lstStyle/>
          <a:p>
            <a:r>
              <a:rPr lang="en-US" sz="2600">
                <a:solidFill>
                  <a:schemeClr val="tx2"/>
                </a:solidFill>
                <a:latin typeface="Times New Roman" pitchFamily="18" charset="0"/>
                <a:cs typeface="Times New Roman" pitchFamily="18" charset="0"/>
              </a:rPr>
              <a:t>Chương II: Lập trình mạng với .NET</a:t>
            </a:r>
          </a:p>
          <a:p>
            <a:pPr algn="just"/>
            <a:r>
              <a:rPr lang="en-US" sz="2400">
                <a:solidFill>
                  <a:schemeClr val="tx2"/>
                </a:solidFill>
                <a:latin typeface="Times New Roman" pitchFamily="18" charset="0"/>
                <a:cs typeface="Times New Roman" pitchFamily="18" charset="0"/>
              </a:rPr>
              <a:t>3.2 Sử dụng các luồng nhập xuất với socket</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Đối với socket chúng ta có thể tạo ra các luồng nhập xuất mà không cần sử dụng trực tiếp các phương thức send()/reveice() của socket</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Luồng là thành phần quan trọng trong việc hỗ trợ lập trình mạng</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Chúng ta sẽ tìm hiểu NetworkStream, loại luồng hỗ trợ làm việc với Tcp socket</a:t>
            </a:r>
          </a:p>
          <a:p>
            <a:pPr algn="just"/>
            <a:r>
              <a:rPr lang="en-US" sz="2400">
                <a:solidFill>
                  <a:schemeClr val="tx2"/>
                </a:solidFill>
                <a:latin typeface="Times New Roman" pitchFamily="18" charset="0"/>
                <a:cs typeface="Times New Roman" pitchFamily="18" charset="0"/>
              </a:rPr>
              <a:t>3.2.1 Luồng dữ liệu(</a:t>
            </a:r>
            <a:r>
              <a:rPr lang="en-US" sz="2400" i="1">
                <a:solidFill>
                  <a:srgbClr val="C00000"/>
                </a:solidFill>
                <a:latin typeface="Times New Roman" pitchFamily="18" charset="0"/>
                <a:cs typeface="Times New Roman" pitchFamily="18" charset="0"/>
              </a:rPr>
              <a:t>stream</a:t>
            </a:r>
            <a:r>
              <a:rPr lang="en-US" sz="2400">
                <a:solidFill>
                  <a:schemeClr val="tx2"/>
                </a:solidFill>
                <a:latin typeface="Times New Roman" pitchFamily="18" charset="0"/>
                <a:cs typeface="Times New Roman" pitchFamily="18" charset="0"/>
              </a:rPr>
              <a:t>)</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Luồng sữ liệu </a:t>
            </a:r>
            <a:r>
              <a:rPr lang="en-US" sz="2400" i="1">
                <a:solidFill>
                  <a:srgbClr val="C00000"/>
                </a:solidFill>
                <a:latin typeface="Times New Roman" pitchFamily="18" charset="0"/>
                <a:cs typeface="Times New Roman" pitchFamily="18" charset="0"/>
              </a:rPr>
              <a:t>stream</a:t>
            </a:r>
            <a:r>
              <a:rPr lang="en-US" sz="2400" i="1">
                <a:solidFill>
                  <a:schemeClr val="tx2"/>
                </a:solidFill>
                <a:latin typeface="Times New Roman" pitchFamily="18" charset="0"/>
                <a:cs typeface="Times New Roman" pitchFamily="18" charset="0"/>
              </a:rPr>
              <a:t> </a:t>
            </a:r>
            <a:r>
              <a:rPr lang="en-US" sz="2400">
                <a:solidFill>
                  <a:schemeClr val="tx2"/>
                </a:solidFill>
                <a:latin typeface="Times New Roman" pitchFamily="18" charset="0"/>
                <a:cs typeface="Times New Roman" pitchFamily="18" charset="0"/>
              </a:rPr>
              <a:t>là thành phần trung gian giữa ứng dụng và nguồn dữ liệu(file, network…)</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Stream giúp thống nhất, ổn định, tang độ hiệu quả và đơn giản hơn trong việc đọc ghi dữ liệu với các loại nguồn dữ liệu</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698685846"/>
              </p:ext>
            </p:extLst>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474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tx2"/>
                </a:solidFill>
                <a:latin typeface="Times New Roman" pitchFamily="18" charset="0"/>
                <a:cs typeface="Times New Roman" pitchFamily="18" charset="0"/>
              </a:rPr>
              <a:t>Chương II: Lập trình mạng với .NET</a:t>
            </a:r>
          </a:p>
          <a:p>
            <a:pPr marL="342900" indent="-342900" algn="just">
              <a:lnSpc>
                <a:spcPct val="150000"/>
              </a:lnSpc>
              <a:buFont typeface="Wingdings" panose="05000000000000000000" pitchFamily="2" charset="2"/>
              <a:buChar char="ü"/>
            </a:pPr>
            <a:r>
              <a:rPr lang="en-US" sz="2400">
                <a:solidFill>
                  <a:schemeClr val="tx2"/>
                </a:solidFill>
                <a:latin typeface="Times New Roman" pitchFamily="18" charset="0"/>
                <a:cs typeface="Times New Roman" pitchFamily="18" charset="0"/>
              </a:rPr>
              <a:t>Stream được hình dung như một đường ống nối giữa chương trình và nguồn dữ liệu. Cho phép chuỗi byte đi qua đường ống này</a:t>
            </a:r>
          </a:p>
          <a:p>
            <a:pPr algn="just">
              <a:lnSpc>
                <a:spcPct val="150000"/>
              </a:lnSpc>
            </a:pPr>
            <a:r>
              <a:rPr lang="en-US" sz="2400">
                <a:solidFill>
                  <a:schemeClr val="tx2"/>
                </a:solidFill>
                <a:latin typeface="Times New Roman" pitchFamily="18" charset="0"/>
                <a:cs typeface="Times New Roman" pitchFamily="18" charset="0"/>
              </a:rPr>
              <a:t>3.2.2 Kiến trúc của Stream </a:t>
            </a:r>
          </a:p>
          <a:p>
            <a:pPr marL="342900" indent="-342900" algn="just">
              <a:lnSpc>
                <a:spcPct val="150000"/>
              </a:lnSpc>
              <a:buFont typeface="Wingdings" panose="05000000000000000000" pitchFamily="2" charset="2"/>
              <a:buChar char="ü"/>
            </a:pPr>
            <a:r>
              <a:rPr lang="en-US" sz="2400">
                <a:solidFill>
                  <a:schemeClr val="tx2"/>
                </a:solidFill>
                <a:latin typeface="Times New Roman" pitchFamily="18" charset="0"/>
                <a:cs typeface="Times New Roman" pitchFamily="18" charset="0"/>
              </a:rPr>
              <a:t>Trong .Net framework chia làm 3 thành phần</a:t>
            </a:r>
          </a:p>
          <a:p>
            <a:pPr marL="800100" lvl="1" indent="-342900" algn="just">
              <a:lnSpc>
                <a:spcPct val="150000"/>
              </a:lnSpc>
              <a:buFont typeface="Wingdings" panose="05000000000000000000" pitchFamily="2" charset="2"/>
              <a:buChar char="Ø"/>
            </a:pPr>
            <a:r>
              <a:rPr lang="en-US" sz="2400">
                <a:solidFill>
                  <a:schemeClr val="tx2"/>
                </a:solidFill>
                <a:latin typeface="Times New Roman" pitchFamily="18" charset="0"/>
                <a:cs typeface="Times New Roman" pitchFamily="18" charset="0"/>
              </a:rPr>
              <a:t>Luồng làm việc với nguồn dữ liệu(backing store stream)</a:t>
            </a:r>
          </a:p>
          <a:p>
            <a:pPr marL="800100" lvl="1" indent="-342900" algn="just">
              <a:lnSpc>
                <a:spcPct val="150000"/>
              </a:lnSpc>
              <a:buFont typeface="Wingdings" panose="05000000000000000000" pitchFamily="2" charset="2"/>
              <a:buChar char="Ø"/>
            </a:pPr>
            <a:r>
              <a:rPr lang="en-US" sz="2400">
                <a:solidFill>
                  <a:schemeClr val="tx2"/>
                </a:solidFill>
                <a:latin typeface="Times New Roman" pitchFamily="18" charset="0"/>
                <a:cs typeface="Times New Roman" pitchFamily="18" charset="0"/>
              </a:rPr>
              <a:t>Luồng hỗ trợ(decorator stream)</a:t>
            </a:r>
          </a:p>
          <a:p>
            <a:pPr marL="800100" lvl="1" indent="-342900" algn="just">
              <a:lnSpc>
                <a:spcPct val="150000"/>
              </a:lnSpc>
              <a:buFont typeface="Wingdings" panose="05000000000000000000" pitchFamily="2" charset="2"/>
              <a:buChar char="Ø"/>
            </a:pPr>
            <a:r>
              <a:rPr lang="en-US" sz="2400">
                <a:solidFill>
                  <a:schemeClr val="tx2"/>
                </a:solidFill>
                <a:latin typeface="Times New Roman" pitchFamily="18" charset="0"/>
                <a:cs typeface="Times New Roman" pitchFamily="18" charset="0"/>
              </a:rPr>
              <a:t>Bộ điều hợp luồng(stream adapter)</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589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tx2"/>
                </a:solidFill>
                <a:latin typeface="Times New Roman" pitchFamily="18" charset="0"/>
                <a:cs typeface="Times New Roman" pitchFamily="18" charset="0"/>
              </a:rPr>
              <a:t>Chương II: Lập trình mạng với .NET</a:t>
            </a:r>
          </a:p>
          <a:p>
            <a:pPr marL="342900" indent="-342900" algn="just">
              <a:lnSpc>
                <a:spcPct val="150000"/>
              </a:lnSpc>
              <a:buFont typeface="Wingdings" panose="05000000000000000000" pitchFamily="2" charset="2"/>
              <a:buChar char="ü"/>
            </a:pPr>
            <a:r>
              <a:rPr lang="en-US" sz="2400">
                <a:solidFill>
                  <a:schemeClr val="tx2"/>
                </a:solidFill>
                <a:latin typeface="Times New Roman" pitchFamily="18" charset="0"/>
                <a:cs typeface="Times New Roman" pitchFamily="18" charset="0"/>
              </a:rPr>
              <a:t>Trên hình là kiến trúc của stream trong .Net</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7EE0FFE6-A824-4B29-C390-524638C82960}"/>
              </a:ext>
            </a:extLst>
          </p:cNvPr>
          <p:cNvPicPr>
            <a:picLocks noChangeAspect="1"/>
          </p:cNvPicPr>
          <p:nvPr/>
        </p:nvPicPr>
        <p:blipFill>
          <a:blip r:embed="rId4"/>
          <a:stretch>
            <a:fillRect/>
          </a:stretch>
        </p:blipFill>
        <p:spPr>
          <a:xfrm>
            <a:off x="1367698" y="2322394"/>
            <a:ext cx="7170603" cy="3773606"/>
          </a:xfrm>
          <a:prstGeom prst="rect">
            <a:avLst/>
          </a:prstGeom>
        </p:spPr>
      </p:pic>
    </p:spTree>
    <p:extLst>
      <p:ext uri="{BB962C8B-B14F-4D97-AF65-F5344CB8AC3E}">
        <p14:creationId xmlns:p14="http://schemas.microsoft.com/office/powerpoint/2010/main" val="261787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tx2"/>
                </a:solidFill>
                <a:latin typeface="Times New Roman" pitchFamily="18" charset="0"/>
                <a:cs typeface="Times New Roman" pitchFamily="18" charset="0"/>
              </a:rPr>
              <a:t>Chương II: Lập trình mạng với .NET</a:t>
            </a:r>
          </a:p>
          <a:p>
            <a:pPr algn="just">
              <a:lnSpc>
                <a:spcPct val="150000"/>
              </a:lnSpc>
            </a:pPr>
            <a:r>
              <a:rPr lang="en-US" sz="2400">
                <a:solidFill>
                  <a:schemeClr val="tx2"/>
                </a:solidFill>
                <a:latin typeface="Times New Roman" pitchFamily="18" charset="0"/>
                <a:cs typeface="Times New Roman" pitchFamily="18" charset="0"/>
              </a:rPr>
              <a:t>3.2.2.1 Nguồn dữ liệu (backing store)</a:t>
            </a:r>
          </a:p>
          <a:p>
            <a:pPr marL="342900" indent="-342900" algn="just">
              <a:lnSpc>
                <a:spcPct val="150000"/>
              </a:lnSpc>
              <a:buFont typeface="Wingdings" panose="05000000000000000000" pitchFamily="2" charset="2"/>
              <a:buChar char="ü"/>
            </a:pPr>
            <a:r>
              <a:rPr lang="en-US" sz="2400">
                <a:solidFill>
                  <a:schemeClr val="tx2"/>
                </a:solidFill>
                <a:latin typeface="Times New Roman" pitchFamily="18" charset="0"/>
                <a:cs typeface="Times New Roman" pitchFamily="18" charset="0"/>
              </a:rPr>
              <a:t>Là nơi chứa dữ liệu từ đây ta có thể đọc/ghi theo từng byte hoặc khối byte</a:t>
            </a:r>
          </a:p>
          <a:p>
            <a:pPr marL="342900" indent="-342900" algn="just">
              <a:lnSpc>
                <a:spcPct val="150000"/>
              </a:lnSpc>
              <a:buFont typeface="Wingdings" panose="05000000000000000000" pitchFamily="2" charset="2"/>
              <a:buChar char="ü"/>
            </a:pPr>
            <a:r>
              <a:rPr lang="en-US" sz="2400">
                <a:solidFill>
                  <a:schemeClr val="tx2"/>
                </a:solidFill>
                <a:latin typeface="Times New Roman" pitchFamily="18" charset="0"/>
                <a:cs typeface="Times New Roman" pitchFamily="18" charset="0"/>
              </a:rPr>
              <a:t>Một số nguồng dữ liệu chính như: file, bộ nhớ (memory), mạng(Network)</a:t>
            </a:r>
          </a:p>
          <a:p>
            <a:pPr marL="342900" indent="-342900" algn="just">
              <a:lnSpc>
                <a:spcPct val="150000"/>
              </a:lnSpc>
              <a:buFont typeface="Wingdings" panose="05000000000000000000" pitchFamily="2" charset="2"/>
              <a:buChar char="ü"/>
            </a:pPr>
            <a:r>
              <a:rPr lang="en-US" sz="2400">
                <a:solidFill>
                  <a:schemeClr val="tx2"/>
                </a:solidFill>
                <a:latin typeface="Times New Roman" pitchFamily="18" charset="0"/>
                <a:cs typeface="Times New Roman" pitchFamily="18" charset="0"/>
              </a:rPr>
              <a:t>Với mỗi loại nguồn dữ liệu trên .Net tạo ra stream tương ứng với nó là: FileStream, MemoryStream, NetworkStream</a:t>
            </a:r>
          </a:p>
          <a:p>
            <a:pPr marL="342900" indent="-342900" algn="just">
              <a:lnSpc>
                <a:spcPct val="150000"/>
              </a:lnSpc>
              <a:buFont typeface="Wingdings" panose="05000000000000000000" pitchFamily="2" charset="2"/>
              <a:buChar char="ü"/>
            </a:pPr>
            <a:r>
              <a:rPr lang="en-US" sz="2400">
                <a:solidFill>
                  <a:schemeClr val="tx2"/>
                </a:solidFill>
                <a:latin typeface="Times New Roman" pitchFamily="18" charset="0"/>
                <a:cs typeface="Times New Roman" pitchFamily="18" charset="0"/>
              </a:rPr>
              <a:t>Các loại stream này được gọi chung là backing store stream(luồng làm việc với nguồn dữ liệu)</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586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tx2"/>
                </a:solidFill>
                <a:latin typeface="Times New Roman" pitchFamily="18" charset="0"/>
                <a:cs typeface="Times New Roman" pitchFamily="18" charset="0"/>
              </a:rPr>
              <a:t>Chương II: Lập trình mạng với .NET</a:t>
            </a:r>
          </a:p>
          <a:p>
            <a:pPr marL="342900" indent="-342900" algn="just">
              <a:lnSpc>
                <a:spcPct val="150000"/>
              </a:lnSpc>
              <a:buFont typeface="Wingdings" panose="05000000000000000000" pitchFamily="2" charset="2"/>
              <a:buChar char="ü"/>
            </a:pPr>
            <a:r>
              <a:rPr lang="en-US" sz="2400">
                <a:solidFill>
                  <a:schemeClr val="tx2"/>
                </a:solidFill>
                <a:latin typeface="Times New Roman" pitchFamily="18" charset="0"/>
                <a:cs typeface="Times New Roman" pitchFamily="18" charset="0"/>
              </a:rPr>
              <a:t>Một số nhiệm vụ của các luồng: mỗi luồng phải thực hiện các công việc đóng/mở luông, đọc/ghi dữ liệu, định vị luồng</a:t>
            </a:r>
          </a:p>
          <a:p>
            <a:pPr marL="342900" indent="-342900" algn="just">
              <a:lnSpc>
                <a:spcPct val="150000"/>
              </a:lnSpc>
              <a:buFont typeface="Wingdings" panose="05000000000000000000" pitchFamily="2" charset="2"/>
              <a:buChar char="ü"/>
            </a:pPr>
            <a:r>
              <a:rPr lang="en-US" sz="2400">
                <a:solidFill>
                  <a:schemeClr val="tx2"/>
                </a:solidFill>
                <a:latin typeface="Times New Roman" pitchFamily="18" charset="0"/>
                <a:cs typeface="Times New Roman" pitchFamily="18" charset="0"/>
              </a:rPr>
              <a:t>Tất cả các lớp backing store stream đều là lớp con của System.IO.Stream</a:t>
            </a:r>
          </a:p>
          <a:p>
            <a:pPr marL="342900" indent="-342900" algn="just">
              <a:lnSpc>
                <a:spcPct val="150000"/>
              </a:lnSpc>
              <a:buFont typeface="Wingdings" panose="05000000000000000000" pitchFamily="2" charset="2"/>
              <a:buChar char="ü"/>
            </a:pPr>
            <a:r>
              <a:rPr lang="en-US" sz="2400">
                <a:solidFill>
                  <a:schemeClr val="tx2"/>
                </a:solidFill>
                <a:latin typeface="Times New Roman" pitchFamily="18" charset="0"/>
                <a:cs typeface="Times New Roman" pitchFamily="18" charset="0"/>
              </a:rPr>
              <a:t>Stream là một lớp abstract chứa các thành phần mà tất cả các lớp kế thừa nó phải thực thi. Qua đó Stream tao ra một interface chung cho tất cả các loại luồng</a:t>
            </a:r>
          </a:p>
          <a:p>
            <a:pPr marL="342900" indent="-342900" algn="just">
              <a:lnSpc>
                <a:spcPct val="150000"/>
              </a:lnSpc>
              <a:buFont typeface="Wingdings" panose="05000000000000000000" pitchFamily="2" charset="2"/>
              <a:buChar char="ü"/>
            </a:pPr>
            <a:endParaRPr lang="en-US" sz="2400">
              <a:solidFill>
                <a:schemeClr val="tx2"/>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012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tx2"/>
                </a:solidFill>
                <a:latin typeface="Times New Roman" pitchFamily="18" charset="0"/>
                <a:cs typeface="Times New Roman" pitchFamily="18" charset="0"/>
              </a:rPr>
              <a:t>Chương II: Lập trình mạng với .NET</a:t>
            </a:r>
          </a:p>
          <a:p>
            <a:pPr algn="just">
              <a:lnSpc>
                <a:spcPct val="150000"/>
              </a:lnSpc>
            </a:pPr>
            <a:r>
              <a:rPr lang="en-US" sz="2400">
                <a:solidFill>
                  <a:schemeClr val="tx2"/>
                </a:solidFill>
                <a:latin typeface="Times New Roman" pitchFamily="18" charset="0"/>
                <a:cs typeface="Times New Roman" pitchFamily="18" charset="0"/>
              </a:rPr>
              <a:t>3.2.2.2 Luồng hỗ trợ(decorator stream)</a:t>
            </a:r>
          </a:p>
          <a:p>
            <a:pPr marL="342900" indent="-342900" algn="just">
              <a:lnSpc>
                <a:spcPct val="150000"/>
              </a:lnSpc>
              <a:buFont typeface="Wingdings" panose="05000000000000000000" pitchFamily="2" charset="2"/>
              <a:buChar char="ü"/>
            </a:pPr>
            <a:r>
              <a:rPr lang="en-US" sz="2400">
                <a:solidFill>
                  <a:schemeClr val="tx2"/>
                </a:solidFill>
                <a:latin typeface="Times New Roman" pitchFamily="18" charset="0"/>
                <a:cs typeface="Times New Roman" pitchFamily="18" charset="0"/>
              </a:rPr>
              <a:t>Luồng hỗ trợ làm việc với luồng backing store để cung cấp các chức năng mã hóa, nén hoặc tạo bộ đệm</a:t>
            </a:r>
          </a:p>
          <a:p>
            <a:pPr marL="342900" indent="-342900" algn="just">
              <a:lnSpc>
                <a:spcPct val="150000"/>
              </a:lnSpc>
              <a:buFont typeface="Wingdings" panose="05000000000000000000" pitchFamily="2" charset="2"/>
              <a:buChar char="ü"/>
            </a:pPr>
            <a:r>
              <a:rPr lang="en-US" sz="2400">
                <a:solidFill>
                  <a:schemeClr val="tx2"/>
                </a:solidFill>
                <a:latin typeface="Times New Roman" pitchFamily="18" charset="0"/>
                <a:cs typeface="Times New Roman" pitchFamily="18" charset="0"/>
              </a:rPr>
              <a:t>Luồng hỗ trợ phải chứa một luồng backing bên trong và sử dụng cho việc đọc ghi dữ liệu</a:t>
            </a:r>
          </a:p>
          <a:p>
            <a:pPr marL="342900" indent="-342900" algn="just">
              <a:lnSpc>
                <a:spcPct val="150000"/>
              </a:lnSpc>
              <a:buFont typeface="Wingdings" panose="05000000000000000000" pitchFamily="2" charset="2"/>
              <a:buChar char="ü"/>
            </a:pPr>
            <a:r>
              <a:rPr lang="en-US" sz="2400">
                <a:solidFill>
                  <a:schemeClr val="tx2"/>
                </a:solidFill>
                <a:latin typeface="Times New Roman" pitchFamily="18" charset="0"/>
                <a:cs typeface="Times New Roman" pitchFamily="18" charset="0"/>
              </a:rPr>
              <a:t>Chúng ta sẽ đề cập sau đến luồng này</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307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tx2"/>
                </a:solidFill>
                <a:latin typeface="Times New Roman" pitchFamily="18" charset="0"/>
                <a:cs typeface="Times New Roman" pitchFamily="18" charset="0"/>
              </a:rPr>
              <a:t>Chương II: Lập trình mạng với .NET</a:t>
            </a:r>
          </a:p>
          <a:p>
            <a:pPr algn="just">
              <a:lnSpc>
                <a:spcPct val="150000"/>
              </a:lnSpc>
            </a:pPr>
            <a:r>
              <a:rPr lang="en-US" sz="2400">
                <a:solidFill>
                  <a:schemeClr val="tx2"/>
                </a:solidFill>
                <a:latin typeface="Times New Roman" pitchFamily="18" charset="0"/>
                <a:cs typeface="Times New Roman" pitchFamily="18" charset="0"/>
              </a:rPr>
              <a:t>3.2.2.3 Bộ tiếp hợp(stream adapters)</a:t>
            </a:r>
          </a:p>
          <a:p>
            <a:pPr marL="342900" indent="-342900" algn="just">
              <a:lnSpc>
                <a:spcPct val="150000"/>
              </a:lnSpc>
              <a:buFont typeface="Wingdings" panose="05000000000000000000" pitchFamily="2" charset="2"/>
              <a:buChar char="ü"/>
            </a:pPr>
            <a:r>
              <a:rPr lang="en-US" sz="2400">
                <a:solidFill>
                  <a:schemeClr val="tx2"/>
                </a:solidFill>
                <a:latin typeface="Times New Roman" pitchFamily="18" charset="0"/>
                <a:cs typeface="Times New Roman" pitchFamily="18" charset="0"/>
              </a:rPr>
              <a:t>Các bộ tiếp hợp(stream adapter) được sử dụng để chuyển đổi byte sang dữ liệu cấp cao giúp đơn giản hơn trong việc đọc/ghi  dữ liệu này</a:t>
            </a:r>
          </a:p>
          <a:p>
            <a:pPr marL="342900" indent="-342900" algn="just">
              <a:lnSpc>
                <a:spcPct val="150000"/>
              </a:lnSpc>
              <a:buFont typeface="Wingdings" panose="05000000000000000000" pitchFamily="2" charset="2"/>
              <a:buChar char="ü"/>
            </a:pPr>
            <a:r>
              <a:rPr lang="en-US" sz="2400">
                <a:solidFill>
                  <a:schemeClr val="tx2"/>
                </a:solidFill>
                <a:latin typeface="Times New Roman" pitchFamily="18" charset="0"/>
                <a:cs typeface="Times New Roman" pitchFamily="18" charset="0"/>
              </a:rPr>
              <a:t>Luồng backing store và decorator làm việc trực tiếp với byte hoặc mảng byte, nếu chương trình cần làm việc với dữ liệu cấp cao hơn(object, số, văn bản, xml, json…) ta có thể sử dụng stream adapter cho việc biến đổi dữ liệu này</a:t>
            </a:r>
          </a:p>
          <a:p>
            <a:pPr marL="800100" lvl="1" indent="-342900" algn="just">
              <a:lnSpc>
                <a:spcPct val="150000"/>
              </a:lnSpc>
              <a:buFont typeface="Wingdings" panose="05000000000000000000" pitchFamily="2" charset="2"/>
              <a:buChar char="Ø"/>
            </a:pPr>
            <a:r>
              <a:rPr lang="en-US" sz="2000">
                <a:solidFill>
                  <a:schemeClr val="tx2"/>
                </a:solidFill>
                <a:latin typeface="Times New Roman" pitchFamily="18" charset="0"/>
                <a:cs typeface="Times New Roman" pitchFamily="18" charset="0"/>
              </a:rPr>
              <a:t>Lớp StreamWriter/StreamReader dùng đọc ghi văn bản </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232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10273</TotalTime>
  <Words>2527</Words>
  <Application>Microsoft Office PowerPoint</Application>
  <PresentationFormat>On-screen Show (4:3)</PresentationFormat>
  <Paragraphs>303</Paragraphs>
  <Slides>21</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Consolas</vt:lpstr>
      <vt:lpstr>Times New Roman</vt:lpstr>
      <vt:lpstr>Wingdings</vt:lpstr>
      <vt:lpstr>Office Theme</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hung tb</cp:lastModifiedBy>
  <cp:revision>302</cp:revision>
  <dcterms:created xsi:type="dcterms:W3CDTF">2023-02-01T03:15:30Z</dcterms:created>
  <dcterms:modified xsi:type="dcterms:W3CDTF">2023-03-29T07:47:52Z</dcterms:modified>
</cp:coreProperties>
</file>