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5" r:id="rId7"/>
    <p:sldId id="261" r:id="rId8"/>
    <p:sldId id="262" r:id="rId9"/>
    <p:sldId id="263" r:id="rId10"/>
    <p:sldId id="264"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ng tb" initials="ht" lastIdx="1" clrIdx="0">
    <p:extLst>
      <p:ext uri="{19B8F6BF-5375-455C-9EA6-DF929625EA0E}">
        <p15:presenceInfo xmlns:p15="http://schemas.microsoft.com/office/powerpoint/2012/main" userId="19285db3731feb2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988" autoAdjust="0"/>
  </p:normalViewPr>
  <p:slideViewPr>
    <p:cSldViewPr>
      <p:cViewPr varScale="1">
        <p:scale>
          <a:sx n="72" d="100"/>
          <a:sy n="72" d="100"/>
        </p:scale>
        <p:origin x="1762"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9DDCC1-E45E-4AF2-B57D-EB01032D63FF}" type="datetimeFigureOut">
              <a:rPr lang="en-US" smtClean="0"/>
              <a:t>4/4/2023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D506FC-82D7-4BB4-9FD2-E52C500350E9}" type="slidenum">
              <a:rPr lang="en-US" smtClean="0"/>
              <a:t>‹#›</a:t>
            </a:fld>
            <a:endParaRPr lang="en-US"/>
          </a:p>
        </p:txBody>
      </p:sp>
    </p:spTree>
    <p:extLst>
      <p:ext uri="{BB962C8B-B14F-4D97-AF65-F5344CB8AC3E}">
        <p14:creationId xmlns:p14="http://schemas.microsoft.com/office/powerpoint/2010/main" val="14475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EDD0E5-C914-46B3-89DF-EC8A2A7BFCBE}"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490487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EDD0E5-C914-46B3-89DF-EC8A2A7BFCBE}"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95879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EDD0E5-C914-46B3-89DF-EC8A2A7BFCBE}"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1547760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EDD0E5-C914-46B3-89DF-EC8A2A7BFCBE}"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1039325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EDD0E5-C914-46B3-89DF-EC8A2A7BFCBE}"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2307761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EDD0E5-C914-46B3-89DF-EC8A2A7BFCBE}" type="datetimeFigureOut">
              <a:rPr lang="en-US" smtClean="0"/>
              <a:t>4/4/2023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1139738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EDD0E5-C914-46B3-89DF-EC8A2A7BFCBE}" type="datetimeFigureOut">
              <a:rPr lang="en-US" smtClean="0"/>
              <a:t>4/4/2023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2315787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EDD0E5-C914-46B3-89DF-EC8A2A7BFCBE}" type="datetimeFigureOut">
              <a:rPr lang="en-US" smtClean="0"/>
              <a:t>4/4/2023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567308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EDD0E5-C914-46B3-89DF-EC8A2A7BFCBE}" type="datetimeFigureOut">
              <a:rPr lang="en-US" smtClean="0"/>
              <a:t>4/4/2023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1090249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EDD0E5-C914-46B3-89DF-EC8A2A7BFCBE}" type="datetimeFigureOut">
              <a:rPr lang="en-US" smtClean="0"/>
              <a:t>4/4/2023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135156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EDD0E5-C914-46B3-89DF-EC8A2A7BFCBE}" type="datetimeFigureOut">
              <a:rPr lang="en-US" smtClean="0"/>
              <a:t>4/4/2023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2205270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EDD0E5-C914-46B3-89DF-EC8A2A7BFCBE}" type="datetimeFigureOut">
              <a:rPr lang="en-US" smtClean="0"/>
              <a:t>4/4/2023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241DE-E2F0-48C8-8CB9-A9CA25F00B9C}" type="slidenum">
              <a:rPr lang="en-US" smtClean="0"/>
              <a:t>‹#›</a:t>
            </a:fld>
            <a:endParaRPr lang="en-US"/>
          </a:p>
        </p:txBody>
      </p:sp>
    </p:spTree>
    <p:extLst>
      <p:ext uri="{BB962C8B-B14F-4D97-AF65-F5344CB8AC3E}">
        <p14:creationId xmlns:p14="http://schemas.microsoft.com/office/powerpoint/2010/main" val="3016724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tbhung@ioit.ac.v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73025"/>
            <a:ext cx="47244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ctr" anchorCtr="1">
            <a:normAutofit/>
          </a:bodyPr>
          <a:lstStyle/>
          <a:p>
            <a:r>
              <a:rPr lang="en-US" sz="2600">
                <a:solidFill>
                  <a:schemeClr val="tx2"/>
                </a:solidFill>
                <a:latin typeface="Times New Roman" pitchFamily="18" charset="0"/>
                <a:cs typeface="Times New Roman" pitchFamily="18" charset="0"/>
              </a:rPr>
              <a:t>GV: Trần Bá Hùng</a:t>
            </a:r>
          </a:p>
          <a:p>
            <a:r>
              <a:rPr lang="en-US" sz="2600">
                <a:solidFill>
                  <a:schemeClr val="tx2"/>
                </a:solidFill>
                <a:latin typeface="Times New Roman" pitchFamily="18" charset="0"/>
                <a:cs typeface="Times New Roman" pitchFamily="18" charset="0"/>
              </a:rPr>
              <a:t>EMAIL: </a:t>
            </a:r>
            <a:r>
              <a:rPr lang="en-US" sz="2600">
                <a:solidFill>
                  <a:schemeClr val="tx2"/>
                </a:solidFill>
                <a:latin typeface="Times New Roman" pitchFamily="18" charset="0"/>
                <a:cs typeface="Times New Roman" pitchFamily="18" charset="0"/>
                <a:hlinkClick r:id="rId2">
                  <a:extLst>
                    <a:ext uri="{A12FA001-AC4F-418D-AE19-62706E023703}">
                      <ahyp:hlinkClr xmlns:ahyp="http://schemas.microsoft.com/office/drawing/2018/hyperlinkcolor" xmlns="" val="tx"/>
                    </a:ext>
                  </a:extLst>
                </a:hlinkClick>
              </a:rPr>
              <a:t>tbhung@ioit.ac.vn</a:t>
            </a:r>
            <a:endParaRPr lang="en-US" sz="2600">
              <a:solidFill>
                <a:schemeClr val="tx2"/>
              </a:solidFill>
              <a:latin typeface="Times New Roman" pitchFamily="18" charset="0"/>
              <a:cs typeface="Times New Roman" pitchFamily="18" charset="0"/>
            </a:endParaRPr>
          </a:p>
          <a:p>
            <a:r>
              <a:rPr lang="en-US" sz="2600">
                <a:solidFill>
                  <a:schemeClr val="tx2"/>
                </a:solidFill>
                <a:latin typeface="Times New Roman" pitchFamily="18" charset="0"/>
                <a:cs typeface="Times New Roman" pitchFamily="18" charset="0"/>
              </a:rPr>
              <a:t>MOBILE: 0977422419</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74194608"/>
              </p:ext>
            </p:extLst>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1025"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865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fontScale="70000" lnSpcReduction="20000"/>
          </a:bodyPr>
          <a:lstStyle/>
          <a:p>
            <a:pPr algn="l"/>
            <a:r>
              <a:rPr lang="en-US" sz="1800">
                <a:solidFill>
                  <a:srgbClr val="FF0000"/>
                </a:solidFill>
                <a:latin typeface="Consolas" panose="020B0609020204030204" pitchFamily="49" charset="0"/>
              </a:rPr>
              <a:t> </a:t>
            </a:r>
            <a:r>
              <a:rPr lang="en-US">
                <a:solidFill>
                  <a:srgbClr val="FF0000"/>
                </a:solidFill>
              </a:rPr>
              <a:t> while (true) </a:t>
            </a:r>
          </a:p>
          <a:p>
            <a:pPr algn="l"/>
            <a:r>
              <a:rPr lang="en-US">
                <a:solidFill>
                  <a:srgbClr val="FF0000"/>
                </a:solidFill>
              </a:rPr>
              <a:t>            {</a:t>
            </a:r>
          </a:p>
          <a:p>
            <a:pPr algn="l"/>
            <a:r>
              <a:rPr lang="en-US">
                <a:solidFill>
                  <a:srgbClr val="FF0000"/>
                </a:solidFill>
              </a:rPr>
              <a:t>                _s = Console.ReadLine();</a:t>
            </a:r>
          </a:p>
          <a:p>
            <a:pPr algn="l"/>
            <a:r>
              <a:rPr lang="en-US">
                <a:solidFill>
                  <a:srgbClr val="FF0000"/>
                </a:solidFill>
              </a:rPr>
              <a:t>                _data = new byte[1024];</a:t>
            </a:r>
          </a:p>
          <a:p>
            <a:pPr algn="l"/>
            <a:r>
              <a:rPr lang="en-US">
                <a:solidFill>
                  <a:srgbClr val="FF0000"/>
                </a:solidFill>
              </a:rPr>
              <a:t>                _data = Encoding.Unicode.GetBytes(_s);</a:t>
            </a:r>
          </a:p>
          <a:p>
            <a:pPr algn="l"/>
            <a:r>
              <a:rPr lang="en-US">
                <a:solidFill>
                  <a:srgbClr val="FF0000"/>
                </a:solidFill>
              </a:rPr>
              <a:t>                _socketclient.SendTo(_data, _endpoint);</a:t>
            </a:r>
          </a:p>
          <a:p>
            <a:pPr algn="l"/>
            <a:r>
              <a:rPr lang="en-US">
                <a:solidFill>
                  <a:srgbClr val="FF0000"/>
                </a:solidFill>
              </a:rPr>
              <a:t>                if (_s.ToUpper().Equals("QUIT"))</a:t>
            </a:r>
          </a:p>
          <a:p>
            <a:pPr algn="l"/>
            <a:r>
              <a:rPr lang="en-US">
                <a:solidFill>
                  <a:srgbClr val="FF0000"/>
                </a:solidFill>
              </a:rPr>
              <a:t>                {</a:t>
            </a:r>
          </a:p>
          <a:p>
            <a:pPr algn="l"/>
            <a:r>
              <a:rPr lang="en-US">
                <a:solidFill>
                  <a:srgbClr val="FF0000"/>
                </a:solidFill>
              </a:rPr>
              <a:t>                    break;</a:t>
            </a:r>
          </a:p>
          <a:p>
            <a:pPr algn="l"/>
            <a:r>
              <a:rPr lang="en-US">
                <a:solidFill>
                  <a:srgbClr val="FF0000"/>
                </a:solidFill>
              </a:rPr>
              <a:t>                }</a:t>
            </a:r>
          </a:p>
          <a:p>
            <a:pPr algn="l"/>
            <a:r>
              <a:rPr lang="en-US">
                <a:solidFill>
                  <a:srgbClr val="FF0000"/>
                </a:solidFill>
              </a:rPr>
              <a:t>                _data = new byte[1024];</a:t>
            </a:r>
          </a:p>
          <a:p>
            <a:pPr algn="l"/>
            <a:r>
              <a:rPr lang="en-US">
                <a:solidFill>
                  <a:srgbClr val="FF0000"/>
                </a:solidFill>
              </a:rPr>
              <a:t>                _recv = _socketclient.ReceiveFrom(_data, ref _endpoint);</a:t>
            </a:r>
          </a:p>
          <a:p>
            <a:pPr algn="l"/>
            <a:r>
              <a:rPr lang="en-US">
                <a:solidFill>
                  <a:srgbClr val="FF0000"/>
                </a:solidFill>
              </a:rPr>
              <a:t>                _s = Encoding.Unicode.GetString(_data, 0, _recv);</a:t>
            </a:r>
          </a:p>
          <a:p>
            <a:pPr algn="l"/>
            <a:r>
              <a:rPr lang="en-US">
                <a:solidFill>
                  <a:srgbClr val="FF0000"/>
                </a:solidFill>
              </a:rPr>
              <a:t>                Console.WriteLine(_s);</a:t>
            </a:r>
          </a:p>
          <a:p>
            <a:pPr algn="l"/>
            <a:r>
              <a:rPr lang="en-US">
                <a:solidFill>
                  <a:srgbClr val="FF0000"/>
                </a:solidFill>
              </a:rPr>
              <a:t>            }</a:t>
            </a:r>
          </a:p>
          <a:p>
            <a:pPr algn="l"/>
            <a:r>
              <a:rPr lang="en-US">
                <a:solidFill>
                  <a:srgbClr val="FF0000"/>
                </a:solidFill>
              </a:rPr>
              <a:t>            Console.ReadKey();</a:t>
            </a:r>
          </a:p>
          <a:p>
            <a:pPr algn="l"/>
            <a:r>
              <a:rPr lang="en-US">
                <a:solidFill>
                  <a:srgbClr val="FF0000"/>
                </a:solidFill>
              </a:rPr>
              <a:t>            _socketclient.Close();</a:t>
            </a:r>
            <a:endParaRPr lang="en-US" sz="1400">
              <a:solidFill>
                <a:srgbClr val="FF0000"/>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643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pPr algn="l"/>
            <a:r>
              <a:rPr lang="en-US" sz="2400" u="sng">
                <a:solidFill>
                  <a:schemeClr val="tx2"/>
                </a:solidFill>
                <a:latin typeface="Times New Roman" pitchFamily="18" charset="0"/>
                <a:cs typeface="Times New Roman" pitchFamily="18" charset="0"/>
              </a:rPr>
              <a:t>Bài 1</a:t>
            </a:r>
            <a:r>
              <a:rPr lang="en-US" sz="2400">
                <a:solidFill>
                  <a:schemeClr val="tx2"/>
                </a:solidFill>
                <a:latin typeface="Times New Roman" pitchFamily="18" charset="0"/>
                <a:cs typeface="Times New Roman" pitchFamily="18" charset="0"/>
              </a:rPr>
              <a:t>: Viết lại chương trình ở ví dụ đã cho bằng cách định nghĩa các phương thức (connect/send/receive) ở cả server và client theo chức năng của bài toán</a:t>
            </a:r>
          </a:p>
          <a:p>
            <a:pPr algn="l"/>
            <a:r>
              <a:rPr lang="en-US" sz="2400" u="sng">
                <a:solidFill>
                  <a:schemeClr val="tx2"/>
                </a:solidFill>
                <a:latin typeface="Times New Roman" pitchFamily="18" charset="0"/>
                <a:cs typeface="Times New Roman" pitchFamily="18" charset="0"/>
              </a:rPr>
              <a:t>Bài 2</a:t>
            </a:r>
            <a:r>
              <a:rPr lang="en-US" sz="2400">
                <a:solidFill>
                  <a:schemeClr val="tx2"/>
                </a:solidFill>
                <a:latin typeface="Times New Roman" pitchFamily="18" charset="0"/>
                <a:cs typeface="Times New Roman" pitchFamily="18" charset="0"/>
              </a:rPr>
              <a:t>: Sử dụng Udp socket viết chương trình chat giữa 2 máy client và server.</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087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pPr marL="457200" indent="-457200" algn="just">
              <a:buFont typeface="Wingdings" pitchFamily="2" charset="2"/>
              <a:buChar char="§"/>
            </a:pPr>
            <a:r>
              <a:rPr lang="en-US" sz="2600">
                <a:solidFill>
                  <a:schemeClr val="tx2"/>
                </a:solidFill>
                <a:latin typeface="Times New Roman" pitchFamily="18" charset="0"/>
                <a:cs typeface="Times New Roman" pitchFamily="18" charset="0"/>
              </a:rPr>
              <a:t>Nội dung môn học</a:t>
            </a:r>
          </a:p>
          <a:p>
            <a:pPr marL="914400" lvl="1" indent="-457200" algn="just">
              <a:buFont typeface="Wingdings" pitchFamily="2" charset="2"/>
              <a:buChar char="ü"/>
            </a:pPr>
            <a:r>
              <a:rPr lang="vi-VN" sz="2400">
                <a:latin typeface="+mj-lt"/>
              </a:rPr>
              <a:t>Chương 1:</a:t>
            </a:r>
            <a:r>
              <a:rPr lang="en-US" sz="2400">
                <a:latin typeface="+mj-lt"/>
              </a:rPr>
              <a:t> </a:t>
            </a:r>
            <a:r>
              <a:rPr lang="en-US" sz="2400">
                <a:latin typeface="+mj-lt"/>
                <a:cs typeface="Times New Roman" pitchFamily="18" charset="0"/>
              </a:rPr>
              <a:t>Các khái niệm cơ bản về mạng máy tính</a:t>
            </a:r>
            <a:endParaRPr lang="en-US" sz="2400">
              <a:latin typeface="+mj-lt"/>
            </a:endParaRPr>
          </a:p>
          <a:p>
            <a:pPr marL="914400" lvl="1" indent="-457200" algn="just">
              <a:buFont typeface="Wingdings" pitchFamily="2" charset="2"/>
              <a:buChar char="ü"/>
            </a:pPr>
            <a:r>
              <a:rPr lang="vi-VN" sz="2400">
                <a:latin typeface="+mj-lt"/>
              </a:rPr>
              <a:t>Chương 2:</a:t>
            </a:r>
            <a:r>
              <a:rPr lang="en-US" sz="2400">
                <a:latin typeface="+mj-lt"/>
              </a:rPr>
              <a:t> Lập trình mạng với .NET</a:t>
            </a:r>
          </a:p>
          <a:p>
            <a:pPr marL="914400" lvl="1" indent="-457200" algn="just">
              <a:buFont typeface="Wingdings" pitchFamily="2" charset="2"/>
              <a:buChar char="ü"/>
            </a:pPr>
            <a:r>
              <a:rPr lang="vi-VN" sz="2400">
                <a:latin typeface="+mj-lt"/>
              </a:rPr>
              <a:t>Chương 3: </a:t>
            </a:r>
            <a:r>
              <a:rPr lang="en-US" sz="2400">
                <a:latin typeface="+mj-lt"/>
              </a:rPr>
              <a:t>Xây dựng ứng dụng mạng</a:t>
            </a:r>
          </a:p>
          <a:p>
            <a:pPr marL="914400" lvl="1" indent="-457200" algn="just">
              <a:buFont typeface="Wingdings" pitchFamily="2" charset="2"/>
              <a:buChar char="ü"/>
            </a:pPr>
            <a:r>
              <a:rPr lang="vi-VN" sz="2400">
                <a:latin typeface="+mj-lt"/>
              </a:rPr>
              <a:t>Chương 4: </a:t>
            </a:r>
            <a:r>
              <a:rPr lang="en-US" sz="2400">
                <a:latin typeface="+mj-lt"/>
              </a:rPr>
              <a:t>Hệ phân tán</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010142488"/>
              </p:ext>
            </p:extLst>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867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pPr algn="just"/>
            <a:r>
              <a:rPr lang="en-US" sz="2600">
                <a:solidFill>
                  <a:schemeClr val="tx2"/>
                </a:solidFill>
                <a:latin typeface="Times New Roman" pitchFamily="18" charset="0"/>
                <a:cs typeface="Times New Roman" pitchFamily="18" charset="0"/>
              </a:rPr>
              <a:t>3.4 UDP socket</a:t>
            </a:r>
          </a:p>
          <a:p>
            <a:pPr marL="457200" indent="-457200" algn="just">
              <a:buFont typeface="Wingdings" panose="05000000000000000000" pitchFamily="2" charset="2"/>
              <a:buChar char="ü"/>
            </a:pPr>
            <a:r>
              <a:rPr lang="en-US" sz="2600" err="1">
                <a:solidFill>
                  <a:schemeClr val="tx2"/>
                </a:solidFill>
                <a:latin typeface="Times New Roman" pitchFamily="18" charset="0"/>
                <a:cs typeface="Times New Roman" pitchFamily="18" charset="0"/>
              </a:rPr>
              <a:t>Udp</a:t>
            </a:r>
            <a:r>
              <a:rPr lang="en-US" sz="2600">
                <a:solidFill>
                  <a:schemeClr val="tx2"/>
                </a:solidFill>
                <a:latin typeface="Times New Roman" pitchFamily="18" charset="0"/>
                <a:cs typeface="Times New Roman" pitchFamily="18" charset="0"/>
              </a:rPr>
              <a:t> socket hay </a:t>
            </a:r>
            <a:r>
              <a:rPr lang="en-US" sz="2600" err="1">
                <a:solidFill>
                  <a:schemeClr val="tx2"/>
                </a:solidFill>
                <a:latin typeface="Times New Roman" pitchFamily="18" charset="0"/>
                <a:cs typeface="Times New Roman" pitchFamily="18" charset="0"/>
              </a:rPr>
              <a:t>còn</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gọi</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là</a:t>
            </a:r>
            <a:r>
              <a:rPr lang="en-US" sz="2600">
                <a:solidFill>
                  <a:schemeClr val="tx2"/>
                </a:solidFill>
                <a:latin typeface="Times New Roman" pitchFamily="18" charset="0"/>
                <a:cs typeface="Times New Roman" pitchFamily="18" charset="0"/>
              </a:rPr>
              <a:t> socket </a:t>
            </a:r>
            <a:r>
              <a:rPr lang="en-US" sz="2600" err="1">
                <a:solidFill>
                  <a:schemeClr val="tx2"/>
                </a:solidFill>
                <a:latin typeface="Times New Roman" pitchFamily="18" charset="0"/>
                <a:cs typeface="Times New Roman" pitchFamily="18" charset="0"/>
              </a:rPr>
              <a:t>hướng</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không</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kết</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nối</a:t>
            </a:r>
            <a:endParaRPr lang="en-US" sz="2600">
              <a:solidFill>
                <a:schemeClr val="tx2"/>
              </a:solidFill>
              <a:latin typeface="Times New Roman" pitchFamily="18" charset="0"/>
              <a:cs typeface="Times New Roman" pitchFamily="18" charset="0"/>
            </a:endParaRPr>
          </a:p>
          <a:p>
            <a:pPr marL="457200" indent="-457200" algn="just">
              <a:buFont typeface="Wingdings" panose="05000000000000000000" pitchFamily="2" charset="2"/>
              <a:buChar char="ü"/>
            </a:pPr>
            <a:r>
              <a:rPr lang="en-US" sz="2600" err="1">
                <a:solidFill>
                  <a:schemeClr val="tx2"/>
                </a:solidFill>
                <a:latin typeface="Times New Roman" pitchFamily="18" charset="0"/>
                <a:cs typeface="Times New Roman" pitchFamily="18" charset="0"/>
              </a:rPr>
              <a:t>Trong</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các</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chương</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trình</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ứng</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dụng</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mạng</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sử</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dụng</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giao</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thức</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Udp</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khác</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với</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Tcp</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đó</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là</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việc</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trao</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đổi</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dữ</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liệu</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giữa</a:t>
            </a:r>
            <a:r>
              <a:rPr lang="en-US" sz="2600">
                <a:solidFill>
                  <a:schemeClr val="tx2"/>
                </a:solidFill>
                <a:latin typeface="Times New Roman" pitchFamily="18" charset="0"/>
                <a:cs typeface="Times New Roman" pitchFamily="18" charset="0"/>
              </a:rPr>
              <a:t> client </a:t>
            </a:r>
            <a:r>
              <a:rPr lang="en-US" sz="2600" err="1">
                <a:solidFill>
                  <a:schemeClr val="tx2"/>
                </a:solidFill>
                <a:latin typeface="Times New Roman" pitchFamily="18" charset="0"/>
                <a:cs typeface="Times New Roman" pitchFamily="18" charset="0"/>
              </a:rPr>
              <a:t>và</a:t>
            </a:r>
            <a:r>
              <a:rPr lang="en-US" sz="2600">
                <a:solidFill>
                  <a:schemeClr val="tx2"/>
                </a:solidFill>
                <a:latin typeface="Times New Roman" pitchFamily="18" charset="0"/>
                <a:cs typeface="Times New Roman" pitchFamily="18" charset="0"/>
              </a:rPr>
              <a:t> server </a:t>
            </a:r>
            <a:r>
              <a:rPr lang="en-US" sz="2600" err="1">
                <a:solidFill>
                  <a:schemeClr val="tx2"/>
                </a:solidFill>
                <a:latin typeface="Times New Roman" pitchFamily="18" charset="0"/>
                <a:cs typeface="Times New Roman" pitchFamily="18" charset="0"/>
              </a:rPr>
              <a:t>không</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cần</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thiết</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lập</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một</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kết</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nối</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trước</a:t>
            </a:r>
            <a:endParaRPr lang="en-US" sz="2600">
              <a:solidFill>
                <a:schemeClr val="tx2"/>
              </a:solidFill>
              <a:latin typeface="Times New Roman" pitchFamily="18" charset="0"/>
              <a:cs typeface="Times New Roman" pitchFamily="18" charset="0"/>
            </a:endParaRPr>
          </a:p>
          <a:p>
            <a:pPr marL="457200" indent="-457200" algn="just">
              <a:buFont typeface="Wingdings" panose="05000000000000000000" pitchFamily="2" charset="2"/>
              <a:buChar char="ü"/>
            </a:pPr>
            <a:r>
              <a:rPr lang="en-US" sz="2600" err="1">
                <a:solidFill>
                  <a:schemeClr val="tx2"/>
                </a:solidFill>
                <a:latin typeface="Times New Roman" pitchFamily="18" charset="0"/>
                <a:cs typeface="Times New Roman" pitchFamily="18" charset="0"/>
              </a:rPr>
              <a:t>Udp</a:t>
            </a:r>
            <a:r>
              <a:rPr lang="en-US" sz="2600">
                <a:solidFill>
                  <a:schemeClr val="tx2"/>
                </a:solidFill>
                <a:latin typeface="Times New Roman" pitchFamily="18" charset="0"/>
                <a:cs typeface="Times New Roman" pitchFamily="18" charset="0"/>
              </a:rPr>
              <a:t> socket </a:t>
            </a:r>
            <a:r>
              <a:rPr lang="en-US" sz="2600" err="1">
                <a:solidFill>
                  <a:schemeClr val="tx2"/>
                </a:solidFill>
                <a:latin typeface="Times New Roman" pitchFamily="18" charset="0"/>
                <a:cs typeface="Times New Roman" pitchFamily="18" charset="0"/>
              </a:rPr>
              <a:t>sử</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dụng</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SocketType</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là</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dgram</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và</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ProtocolType</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là</a:t>
            </a:r>
            <a:r>
              <a:rPr lang="en-US" sz="2600">
                <a:solidFill>
                  <a:schemeClr val="tx2"/>
                </a:solidFill>
                <a:latin typeface="Times New Roman" pitchFamily="18" charset="0"/>
                <a:cs typeface="Times New Roman" pitchFamily="18" charset="0"/>
              </a:rPr>
              <a:t> UDP </a:t>
            </a:r>
            <a:r>
              <a:rPr lang="en-US" sz="2600" err="1">
                <a:solidFill>
                  <a:schemeClr val="tx2"/>
                </a:solidFill>
                <a:latin typeface="Times New Roman" pitchFamily="18" charset="0"/>
                <a:cs typeface="Times New Roman" pitchFamily="18" charset="0"/>
              </a:rPr>
              <a:t>để</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gửi</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nhận</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dữ</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liệu</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giữa</a:t>
            </a:r>
            <a:r>
              <a:rPr lang="en-US" sz="2600">
                <a:solidFill>
                  <a:schemeClr val="tx2"/>
                </a:solidFill>
                <a:latin typeface="Times New Roman" pitchFamily="18" charset="0"/>
                <a:cs typeface="Times New Roman" pitchFamily="18" charset="0"/>
              </a:rPr>
              <a:t> client </a:t>
            </a:r>
            <a:r>
              <a:rPr lang="en-US" sz="2600" err="1">
                <a:solidFill>
                  <a:schemeClr val="tx2"/>
                </a:solidFill>
                <a:latin typeface="Times New Roman" pitchFamily="18" charset="0"/>
                <a:cs typeface="Times New Roman" pitchFamily="18" charset="0"/>
              </a:rPr>
              <a:t>và</a:t>
            </a:r>
            <a:r>
              <a:rPr lang="en-US" sz="2600">
                <a:solidFill>
                  <a:schemeClr val="tx2"/>
                </a:solidFill>
                <a:latin typeface="Times New Roman" pitchFamily="18" charset="0"/>
                <a:cs typeface="Times New Roman" pitchFamily="18" charset="0"/>
              </a:rPr>
              <a:t> server</a:t>
            </a:r>
          </a:p>
          <a:p>
            <a:pPr marL="457200" indent="-457200" algn="just">
              <a:buFont typeface="Wingdings" panose="05000000000000000000" pitchFamily="2" charset="2"/>
              <a:buChar char="ü"/>
            </a:pPr>
            <a:r>
              <a:rPr lang="en-US" sz="2600" err="1">
                <a:solidFill>
                  <a:schemeClr val="tx2"/>
                </a:solidFill>
                <a:latin typeface="Times New Roman" pitchFamily="18" charset="0"/>
                <a:cs typeface="Times New Roman" pitchFamily="18" charset="0"/>
              </a:rPr>
              <a:t>Dữ</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liệu</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được</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truyền</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đi</a:t>
            </a:r>
            <a:r>
              <a:rPr lang="en-US" sz="2600">
                <a:solidFill>
                  <a:schemeClr val="tx2"/>
                </a:solidFill>
                <a:latin typeface="Times New Roman" pitchFamily="18" charset="0"/>
                <a:cs typeface="Times New Roman" pitchFamily="18" charset="0"/>
              </a:rPr>
              <a:t> bởi </a:t>
            </a:r>
            <a:r>
              <a:rPr lang="en-US" sz="2600" err="1">
                <a:solidFill>
                  <a:schemeClr val="tx2"/>
                </a:solidFill>
                <a:latin typeface="Times New Roman" pitchFamily="18" charset="0"/>
                <a:cs typeface="Times New Roman" pitchFamily="18" charset="0"/>
              </a:rPr>
              <a:t>Udp</a:t>
            </a:r>
            <a:r>
              <a:rPr lang="en-US" sz="2600">
                <a:solidFill>
                  <a:schemeClr val="tx2"/>
                </a:solidFill>
                <a:latin typeface="Times New Roman" pitchFamily="18" charset="0"/>
                <a:cs typeface="Times New Roman" pitchFamily="18" charset="0"/>
              </a:rPr>
              <a:t> socket </a:t>
            </a:r>
            <a:r>
              <a:rPr lang="en-US" sz="2600" err="1">
                <a:solidFill>
                  <a:schemeClr val="tx2"/>
                </a:solidFill>
                <a:latin typeface="Times New Roman" pitchFamily="18" charset="0"/>
                <a:cs typeface="Times New Roman" pitchFamily="18" charset="0"/>
              </a:rPr>
              <a:t>không</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đáng</a:t>
            </a:r>
            <a:r>
              <a:rPr lang="en-US" sz="2600">
                <a:solidFill>
                  <a:schemeClr val="tx2"/>
                </a:solidFill>
                <a:latin typeface="Times New Roman" pitchFamily="18" charset="0"/>
                <a:cs typeface="Times New Roman" pitchFamily="18" charset="0"/>
              </a:rPr>
              <a:t> tin </a:t>
            </a:r>
            <a:r>
              <a:rPr lang="en-US" sz="2600" err="1">
                <a:solidFill>
                  <a:schemeClr val="tx2"/>
                </a:solidFill>
                <a:latin typeface="Times New Roman" pitchFamily="18" charset="0"/>
                <a:cs typeface="Times New Roman" pitchFamily="18" charset="0"/>
              </a:rPr>
              <a:t>cậy</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điều</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này</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có</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nghĩa</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là</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có</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thể</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xảy</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ra</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mất</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mát</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tuy</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nhiên</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ưu</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điểm</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của</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nó</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là</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quá</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trình</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trao</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đổi</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dữ</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liệu</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diễn</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ra</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nhanh</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hơn</a:t>
            </a:r>
            <a:r>
              <a:rPr lang="en-US" sz="2600">
                <a:solidFill>
                  <a:schemeClr val="tx2"/>
                </a:solidFill>
                <a:latin typeface="Times New Roman" pitchFamily="18" charset="0"/>
                <a:cs typeface="Times New Roman" pitchFamily="18" charset="0"/>
              </a:rPr>
              <a:t> so </a:t>
            </a:r>
            <a:r>
              <a:rPr lang="en-US" sz="2600" err="1">
                <a:solidFill>
                  <a:schemeClr val="tx2"/>
                </a:solidFill>
                <a:latin typeface="Times New Roman" pitchFamily="18" charset="0"/>
                <a:cs typeface="Times New Roman" pitchFamily="18" charset="0"/>
              </a:rPr>
              <a:t>với</a:t>
            </a:r>
            <a:r>
              <a:rPr lang="en-US" sz="2600">
                <a:solidFill>
                  <a:schemeClr val="tx2"/>
                </a:solidFill>
                <a:latin typeface="Times New Roman" pitchFamily="18" charset="0"/>
                <a:cs typeface="Times New Roman" pitchFamily="18" charset="0"/>
              </a:rPr>
              <a:t> </a:t>
            </a:r>
            <a:r>
              <a:rPr lang="en-US" sz="2600" err="1">
                <a:solidFill>
                  <a:schemeClr val="tx2"/>
                </a:solidFill>
                <a:latin typeface="Times New Roman" pitchFamily="18" charset="0"/>
                <a:cs typeface="Times New Roman" pitchFamily="18" charset="0"/>
              </a:rPr>
              <a:t>Tcp</a:t>
            </a:r>
            <a:r>
              <a:rPr lang="en-US" sz="2600">
                <a:solidFill>
                  <a:schemeClr val="tx2"/>
                </a:solidFill>
                <a:latin typeface="Times New Roman" pitchFamily="18" charset="0"/>
                <a:cs typeface="Times New Roman" pitchFamily="18" charset="0"/>
              </a:rPr>
              <a:t> socket</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8951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pPr algn="just"/>
            <a:r>
              <a:rPr lang="en-US" sz="2600">
                <a:solidFill>
                  <a:schemeClr val="tx2"/>
                </a:solidFill>
                <a:latin typeface="Times New Roman" pitchFamily="18" charset="0"/>
                <a:cs typeface="Times New Roman" pitchFamily="18" charset="0"/>
              </a:rPr>
              <a:t>3.4.1 Các bước xây dựng ứng dụng Udp socket</a:t>
            </a:r>
          </a:p>
          <a:p>
            <a:pPr marL="457200" indent="-457200" algn="just">
              <a:buFont typeface="Wingdings" panose="05000000000000000000" pitchFamily="2" charset="2"/>
              <a:buChar char="ü"/>
            </a:pPr>
            <a:r>
              <a:rPr lang="en-US" sz="2600">
                <a:solidFill>
                  <a:schemeClr val="tx2"/>
                </a:solidFill>
                <a:latin typeface="Times New Roman" pitchFamily="18" charset="0"/>
                <a:cs typeface="Times New Roman" pitchFamily="18" charset="0"/>
              </a:rPr>
              <a:t>Viết chương trình phía máy chủ</a:t>
            </a:r>
          </a:p>
          <a:p>
            <a:pPr marL="914400" lvl="1" indent="-457200" algn="just">
              <a:buFont typeface="Wingdings" panose="05000000000000000000" pitchFamily="2" charset="2"/>
              <a:buChar char="Ø"/>
            </a:pPr>
            <a:r>
              <a:rPr lang="en-US" sz="2200">
                <a:solidFill>
                  <a:schemeClr val="tx2"/>
                </a:solidFill>
                <a:latin typeface="Times New Roman" pitchFamily="18" charset="0"/>
                <a:cs typeface="Times New Roman" pitchFamily="18" charset="0"/>
              </a:rPr>
              <a:t>Tạo một socket</a:t>
            </a:r>
          </a:p>
          <a:p>
            <a:pPr marL="914400" lvl="1" indent="-457200" algn="just">
              <a:buFont typeface="Wingdings" panose="05000000000000000000" pitchFamily="2" charset="2"/>
              <a:buChar char="Ø"/>
            </a:pPr>
            <a:r>
              <a:rPr lang="en-US" sz="2200">
                <a:solidFill>
                  <a:schemeClr val="tx2"/>
                </a:solidFill>
                <a:latin typeface="Times New Roman" pitchFamily="18" charset="0"/>
                <a:cs typeface="Times New Roman" pitchFamily="18" charset="0"/>
              </a:rPr>
              <a:t>Liên kết với một IPEndPoint cục bộ</a:t>
            </a:r>
          </a:p>
          <a:p>
            <a:pPr marL="914400" lvl="1" indent="-457200" algn="just">
              <a:buFont typeface="Wingdings" panose="05000000000000000000" pitchFamily="2" charset="2"/>
              <a:buChar char="Ø"/>
            </a:pPr>
            <a:r>
              <a:rPr lang="en-US" sz="2200">
                <a:solidFill>
                  <a:schemeClr val="tx2"/>
                </a:solidFill>
                <a:latin typeface="Times New Roman" pitchFamily="18" charset="0"/>
                <a:cs typeface="Times New Roman" pitchFamily="18" charset="0"/>
              </a:rPr>
              <a:t>Gửi nhận dữ liệu theo giao thức đã thiết kế</a:t>
            </a:r>
          </a:p>
          <a:p>
            <a:pPr marL="914400" lvl="1" indent="-457200" algn="just">
              <a:buFont typeface="Wingdings" panose="05000000000000000000" pitchFamily="2" charset="2"/>
              <a:buChar char="Ø"/>
            </a:pPr>
            <a:r>
              <a:rPr lang="en-US" sz="2200">
                <a:solidFill>
                  <a:schemeClr val="tx2"/>
                </a:solidFill>
                <a:latin typeface="Times New Roman" pitchFamily="18" charset="0"/>
                <a:cs typeface="Times New Roman" pitchFamily="18" charset="0"/>
              </a:rPr>
              <a:t>Đóng socket</a:t>
            </a:r>
          </a:p>
          <a:p>
            <a:pPr marL="457200" indent="-457200" algn="just">
              <a:buFont typeface="Wingdings" panose="05000000000000000000" pitchFamily="2" charset="2"/>
              <a:buChar char="ü"/>
            </a:pPr>
            <a:r>
              <a:rPr lang="en-US" sz="2600">
                <a:solidFill>
                  <a:schemeClr val="tx2"/>
                </a:solidFill>
                <a:latin typeface="Times New Roman" pitchFamily="18" charset="0"/>
                <a:cs typeface="Times New Roman" pitchFamily="18" charset="0"/>
              </a:rPr>
              <a:t>Viết chương trình phía máy khách</a:t>
            </a:r>
          </a:p>
          <a:p>
            <a:pPr marL="914400" lvl="1" indent="-457200" algn="just">
              <a:buFont typeface="Wingdings" panose="05000000000000000000" pitchFamily="2" charset="2"/>
              <a:buChar char="Ø"/>
            </a:pPr>
            <a:r>
              <a:rPr lang="en-US" sz="2200">
                <a:solidFill>
                  <a:schemeClr val="tx2"/>
                </a:solidFill>
                <a:latin typeface="Times New Roman" pitchFamily="18" charset="0"/>
                <a:cs typeface="Times New Roman" pitchFamily="18" charset="0"/>
              </a:rPr>
              <a:t>Xác định địa chỉ của server</a:t>
            </a:r>
          </a:p>
          <a:p>
            <a:pPr marL="914400" lvl="1" indent="-457200" algn="just">
              <a:buFont typeface="Wingdings" panose="05000000000000000000" pitchFamily="2" charset="2"/>
              <a:buChar char="Ø"/>
            </a:pPr>
            <a:r>
              <a:rPr lang="en-US" sz="2200">
                <a:solidFill>
                  <a:schemeClr val="tx2"/>
                </a:solidFill>
                <a:latin typeface="Times New Roman" pitchFamily="18" charset="0"/>
                <a:cs typeface="Times New Roman" pitchFamily="18" charset="0"/>
              </a:rPr>
              <a:t>Tạo socket</a:t>
            </a:r>
          </a:p>
          <a:p>
            <a:pPr marL="914400" lvl="1" indent="-457200" algn="just">
              <a:buFont typeface="Wingdings" panose="05000000000000000000" pitchFamily="2" charset="2"/>
              <a:buChar char="Ø"/>
            </a:pPr>
            <a:r>
              <a:rPr lang="en-US" sz="2200">
                <a:solidFill>
                  <a:schemeClr val="tx2"/>
                </a:solidFill>
                <a:latin typeface="Times New Roman" pitchFamily="18" charset="0"/>
                <a:cs typeface="Times New Roman" pitchFamily="18" charset="0"/>
              </a:rPr>
              <a:t>Gửi nhận dữ liệu theo giao thức dã thiết kế</a:t>
            </a:r>
          </a:p>
          <a:p>
            <a:pPr marL="914400" lvl="1" indent="-457200" algn="just">
              <a:buFont typeface="Wingdings" panose="05000000000000000000" pitchFamily="2" charset="2"/>
              <a:buChar char="Ø"/>
            </a:pPr>
            <a:r>
              <a:rPr lang="en-US" sz="2200">
                <a:solidFill>
                  <a:schemeClr val="tx2"/>
                </a:solidFill>
                <a:latin typeface="Times New Roman" pitchFamily="18" charset="0"/>
                <a:cs typeface="Times New Roman" pitchFamily="18" charset="0"/>
              </a:rPr>
              <a:t>Đóng socket</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024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pPr algn="just"/>
            <a:r>
              <a:rPr lang="en-US" sz="2600">
                <a:solidFill>
                  <a:schemeClr val="tx2"/>
                </a:solidFill>
                <a:latin typeface="Times New Roman" pitchFamily="18" charset="0"/>
                <a:cs typeface="Times New Roman" pitchFamily="18" charset="0"/>
              </a:rPr>
              <a:t>3.4.2 sơ đồ chương trình sử dụng Udp socket</a:t>
            </a:r>
          </a:p>
          <a:p>
            <a:pPr marL="457200" indent="-457200" algn="just">
              <a:buFont typeface="Wingdings" panose="05000000000000000000" pitchFamily="2" charset="2"/>
              <a:buChar char="ü"/>
            </a:pPr>
            <a:endParaRPr lang="en-US" sz="2200">
              <a:solidFill>
                <a:schemeClr val="tx2"/>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9BB6CC7-CFA0-BBBE-C07B-4AD1ABB35988}"/>
              </a:ext>
            </a:extLst>
          </p:cNvPr>
          <p:cNvPicPr>
            <a:picLocks noChangeAspect="1"/>
          </p:cNvPicPr>
          <p:nvPr/>
        </p:nvPicPr>
        <p:blipFill>
          <a:blip r:embed="rId3"/>
          <a:stretch>
            <a:fillRect/>
          </a:stretch>
        </p:blipFill>
        <p:spPr>
          <a:xfrm>
            <a:off x="2209800" y="1676399"/>
            <a:ext cx="5257800" cy="4611757"/>
          </a:xfrm>
          <a:prstGeom prst="rect">
            <a:avLst/>
          </a:prstGeom>
        </p:spPr>
      </p:pic>
    </p:spTree>
    <p:extLst>
      <p:ext uri="{BB962C8B-B14F-4D97-AF65-F5344CB8AC3E}">
        <p14:creationId xmlns:p14="http://schemas.microsoft.com/office/powerpoint/2010/main" val="514080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pPr algn="just"/>
            <a:r>
              <a:rPr lang="en-US" sz="2600">
                <a:solidFill>
                  <a:schemeClr val="tx2"/>
                </a:solidFill>
                <a:latin typeface="Times New Roman" pitchFamily="18" charset="0"/>
                <a:cs typeface="Times New Roman" pitchFamily="18" charset="0"/>
              </a:rPr>
              <a:t>3.4.2 Các bước xây dựng ứng dụng Udp socket</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Bài toán: Viết chương trình ứng dụng theo mô hình client-server sử dụng giao UDPSocket cho phép server nhận và biến đổi một chuỗi ký tự người dùng nhập từ client thành dạng chữ in hoa và gửi trả lại client chuỗi in hoa đó:</a:t>
            </a:r>
          </a:p>
          <a:p>
            <a:pPr marL="342900" indent="-3429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Xây dựng chương trình:</a:t>
            </a:r>
          </a:p>
          <a:p>
            <a:pPr marL="800100" lvl="1" indent="-342900" algn="just">
              <a:buFont typeface="Wingdings" panose="05000000000000000000" pitchFamily="2" charset="2"/>
              <a:buChar char="Ø"/>
            </a:pPr>
            <a:r>
              <a:rPr lang="en-US" sz="2400">
                <a:solidFill>
                  <a:schemeClr val="tx2"/>
                </a:solidFill>
                <a:latin typeface="Times New Roman" pitchFamily="18" charset="0"/>
                <a:cs typeface="Times New Roman" pitchFamily="18" charset="0"/>
              </a:rPr>
              <a:t>B1: Tạo Solution đặt tên UDP_b1</a:t>
            </a:r>
          </a:p>
          <a:p>
            <a:pPr marL="800100" lvl="1" indent="-342900" algn="just">
              <a:buFont typeface="Wingdings" panose="05000000000000000000" pitchFamily="2" charset="2"/>
              <a:buChar char="Ø"/>
            </a:pPr>
            <a:r>
              <a:rPr lang="en-US" sz="2400">
                <a:solidFill>
                  <a:schemeClr val="tx2"/>
                </a:solidFill>
                <a:latin typeface="Times New Roman" pitchFamily="18" charset="0"/>
                <a:cs typeface="Times New Roman" pitchFamily="18" charset="0"/>
              </a:rPr>
              <a:t>B2: Tạo 2 project trong Solution đặt tên (UdpServer_b1, UdpClient_b1) kiểu projects là console</a:t>
            </a:r>
          </a:p>
          <a:p>
            <a:pPr marL="800100" lvl="1" indent="-342900" algn="just">
              <a:buFont typeface="Wingdings" panose="05000000000000000000" pitchFamily="2" charset="2"/>
              <a:buChar char="Ø"/>
            </a:pPr>
            <a:r>
              <a:rPr lang="en-US" sz="2400">
                <a:solidFill>
                  <a:schemeClr val="tx2"/>
                </a:solidFill>
                <a:latin typeface="Times New Roman" pitchFamily="18" charset="0"/>
                <a:cs typeface="Times New Roman" pitchFamily="18" charset="0"/>
              </a:rPr>
              <a:t>B3: Mở các file program.cs tương ứng để viết chương trình cho 2 project này</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7832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fontScale="47500" lnSpcReduction="20000"/>
          </a:bodyPr>
          <a:lstStyle/>
          <a:p>
            <a:pPr algn="just"/>
            <a:r>
              <a:rPr lang="en-US" sz="4400">
                <a:solidFill>
                  <a:schemeClr val="tx2"/>
                </a:solidFill>
                <a:latin typeface="Times New Roman" pitchFamily="18" charset="0"/>
                <a:cs typeface="Times New Roman" pitchFamily="18" charset="0"/>
              </a:rPr>
              <a:t>3.4.2 Xây dựng chương trình sử dụng Udp socket</a:t>
            </a:r>
          </a:p>
          <a:p>
            <a:pPr marL="342900" indent="-342900" algn="just">
              <a:buFont typeface="Wingdings" panose="05000000000000000000" pitchFamily="2" charset="2"/>
              <a:buChar char="ü"/>
            </a:pPr>
            <a:r>
              <a:rPr lang="en-US" sz="4400">
                <a:solidFill>
                  <a:schemeClr val="tx2"/>
                </a:solidFill>
                <a:latin typeface="Times New Roman" pitchFamily="18" charset="0"/>
                <a:cs typeface="Times New Roman" pitchFamily="18" charset="0"/>
              </a:rPr>
              <a:t>Viết chương trình phía </a:t>
            </a:r>
            <a:r>
              <a:rPr lang="en-US" sz="4400" smtClean="0">
                <a:solidFill>
                  <a:schemeClr val="tx2"/>
                </a:solidFill>
                <a:latin typeface="Times New Roman" pitchFamily="18" charset="0"/>
                <a:cs typeface="Times New Roman" pitchFamily="18" charset="0"/>
              </a:rPr>
              <a:t>server</a:t>
            </a:r>
          </a:p>
          <a:p>
            <a:pPr algn="l"/>
            <a:r>
              <a:rPr lang="en-US">
                <a:solidFill>
                  <a:srgbClr val="FF0000"/>
                </a:solidFill>
              </a:rPr>
              <a:t> </a:t>
            </a:r>
            <a:r>
              <a:rPr lang="en-US">
                <a:solidFill>
                  <a:srgbClr val="FF0000"/>
                </a:solidFill>
              </a:rPr>
              <a:t> </a:t>
            </a:r>
            <a:r>
              <a:rPr lang="en-US" smtClean="0">
                <a:solidFill>
                  <a:srgbClr val="FF0000"/>
                </a:solidFill>
              </a:rPr>
              <a:t>          Console.InputEncoding </a:t>
            </a:r>
            <a:r>
              <a:rPr lang="en-US">
                <a:solidFill>
                  <a:srgbClr val="FF0000"/>
                </a:solidFill>
              </a:rPr>
              <a:t>= Encoding.Unicode;</a:t>
            </a:r>
          </a:p>
          <a:p>
            <a:pPr algn="l"/>
            <a:r>
              <a:rPr lang="en-US">
                <a:solidFill>
                  <a:srgbClr val="FF0000"/>
                </a:solidFill>
              </a:rPr>
              <a:t>            Console.OutputEncoding = Encoding.Unicode;</a:t>
            </a:r>
          </a:p>
          <a:p>
            <a:pPr algn="l"/>
            <a:r>
              <a:rPr lang="en-US">
                <a:solidFill>
                  <a:srgbClr val="FF0000"/>
                </a:solidFill>
              </a:rPr>
              <a:t>            IPAddress _ipaddress = IPAddress.Any;</a:t>
            </a:r>
          </a:p>
          <a:p>
            <a:pPr algn="l"/>
            <a:r>
              <a:rPr lang="en-US">
                <a:solidFill>
                  <a:srgbClr val="FF0000"/>
                </a:solidFill>
              </a:rPr>
              <a:t>            IPEndPoint _ipendpoint = new IPEndPoint(_ipaddress, 2023);</a:t>
            </a:r>
          </a:p>
          <a:p>
            <a:pPr algn="l"/>
            <a:r>
              <a:rPr lang="en-US">
                <a:solidFill>
                  <a:srgbClr val="FF0000"/>
                </a:solidFill>
              </a:rPr>
              <a:t>            Socket _socketserver = new Socket(AddressFamily.InterNetwork, SocketType.Dgram, ProtocolType.Udp);</a:t>
            </a:r>
          </a:p>
          <a:p>
            <a:pPr algn="l"/>
            <a:r>
              <a:rPr lang="en-US">
                <a:solidFill>
                  <a:srgbClr val="FF0000"/>
                </a:solidFill>
              </a:rPr>
              <a:t>            _socketserver.Bind(_ipendpoint);</a:t>
            </a:r>
          </a:p>
          <a:p>
            <a:pPr algn="l"/>
            <a:r>
              <a:rPr lang="en-US">
                <a:solidFill>
                  <a:srgbClr val="FF0000"/>
                </a:solidFill>
              </a:rPr>
              <a:t>            Console.WriteLine("Server {0} waiting...", _ipendpoint);</a:t>
            </a:r>
          </a:p>
          <a:p>
            <a:pPr algn="l"/>
            <a:r>
              <a:rPr lang="en-US">
                <a:solidFill>
                  <a:srgbClr val="FF0000"/>
                </a:solidFill>
              </a:rPr>
              <a:t>            // Ở Udp socket ta cần tạo một Remote IPEndPoint từ xa để nhận dữ liệu về</a:t>
            </a:r>
          </a:p>
          <a:p>
            <a:pPr algn="l"/>
            <a:r>
              <a:rPr lang="en-US">
                <a:solidFill>
                  <a:srgbClr val="FF0000"/>
                </a:solidFill>
              </a:rPr>
              <a:t>            IPEndPoint _remoteipendpoint = new IPEndPoint(IPAddress.Any, 0);</a:t>
            </a:r>
          </a:p>
          <a:p>
            <a:pPr algn="l"/>
            <a:r>
              <a:rPr lang="en-US">
                <a:solidFill>
                  <a:srgbClr val="FF0000"/>
                </a:solidFill>
              </a:rPr>
              <a:t>            EndPoint _endpoint = (EndPoint)_remoteipendpoint;</a:t>
            </a:r>
          </a:p>
          <a:p>
            <a:pPr algn="l"/>
            <a:r>
              <a:rPr lang="en-US">
                <a:solidFill>
                  <a:srgbClr val="FF0000"/>
                </a:solidFill>
              </a:rPr>
              <a:t>            byte[] _data = new byte[1024];</a:t>
            </a:r>
          </a:p>
          <a:p>
            <a:pPr algn="l"/>
            <a:r>
              <a:rPr lang="en-US">
                <a:solidFill>
                  <a:srgbClr val="FF0000"/>
                </a:solidFill>
              </a:rPr>
              <a:t>            int _recv = _socketserver.ReceiveFrom(_data, ref _endpoint);</a:t>
            </a:r>
          </a:p>
          <a:p>
            <a:pPr algn="l"/>
            <a:r>
              <a:rPr lang="en-US">
                <a:solidFill>
                  <a:srgbClr val="FF0000"/>
                </a:solidFill>
              </a:rPr>
              <a:t>            string _s = Encoding.Unicode.GetString(_data, 0, _recv);</a:t>
            </a:r>
          </a:p>
          <a:p>
            <a:pPr algn="l"/>
            <a:r>
              <a:rPr lang="en-US">
                <a:solidFill>
                  <a:srgbClr val="FF0000"/>
                </a:solidFill>
              </a:rPr>
              <a:t>            //in thông báo địa chỉ của client kết nối</a:t>
            </a:r>
          </a:p>
          <a:p>
            <a:pPr algn="l"/>
            <a:r>
              <a:rPr lang="en-US">
                <a:solidFill>
                  <a:srgbClr val="FF0000"/>
                </a:solidFill>
              </a:rPr>
              <a:t>            //Console.WriteLine($"Đã kết nối với client {_endpoint}: ");</a:t>
            </a:r>
          </a:p>
          <a:p>
            <a:pPr algn="l"/>
            <a:r>
              <a:rPr lang="en-US">
                <a:solidFill>
                  <a:srgbClr val="FF0000"/>
                </a:solidFill>
              </a:rPr>
              <a:t>            Console.WriteLine("Nhận về từ client: {0}", _s);</a:t>
            </a:r>
          </a:p>
          <a:p>
            <a:pPr algn="l"/>
            <a:r>
              <a:rPr lang="en-US">
                <a:solidFill>
                  <a:srgbClr val="FF0000"/>
                </a:solidFill>
              </a:rPr>
              <a:t>            _data = Encoding.Unicode.GetBytes("Xin chào Client");</a:t>
            </a:r>
          </a:p>
          <a:p>
            <a:pPr algn="l"/>
            <a:r>
              <a:rPr lang="en-US">
                <a:solidFill>
                  <a:srgbClr val="FF0000"/>
                </a:solidFill>
              </a:rPr>
              <a:t>            _socketserver.SendTo(_data, _endpoint);</a:t>
            </a:r>
            <a:endParaRPr lang="en-US" sz="1200">
              <a:solidFill>
                <a:srgbClr val="FF0000"/>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85325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fontScale="70000" lnSpcReduction="20000"/>
          </a:bodyPr>
          <a:lstStyle/>
          <a:p>
            <a:pPr algn="l"/>
            <a:r>
              <a:rPr lang="en-US">
                <a:solidFill>
                  <a:srgbClr val="FF0000"/>
                </a:solidFill>
              </a:rPr>
              <a:t>while (true)</a:t>
            </a:r>
          </a:p>
          <a:p>
            <a:pPr algn="l"/>
            <a:r>
              <a:rPr lang="en-US">
                <a:solidFill>
                  <a:srgbClr val="FF0000"/>
                </a:solidFill>
              </a:rPr>
              <a:t>            {</a:t>
            </a:r>
          </a:p>
          <a:p>
            <a:pPr algn="l"/>
            <a:r>
              <a:rPr lang="en-US">
                <a:solidFill>
                  <a:srgbClr val="FF0000"/>
                </a:solidFill>
              </a:rPr>
              <a:t>                _data = new byte[1024];</a:t>
            </a:r>
          </a:p>
          <a:p>
            <a:pPr algn="l"/>
            <a:r>
              <a:rPr lang="en-US">
                <a:solidFill>
                  <a:srgbClr val="FF0000"/>
                </a:solidFill>
              </a:rPr>
              <a:t>                _recv = _socketserver.ReceiveFrom(_data, ref _endpoint);</a:t>
            </a:r>
          </a:p>
          <a:p>
            <a:pPr algn="l"/>
            <a:r>
              <a:rPr lang="en-US">
                <a:solidFill>
                  <a:srgbClr val="FF0000"/>
                </a:solidFill>
              </a:rPr>
              <a:t>                _s = Encoding.Unicode.GetString(_data, 0, _recv);</a:t>
            </a:r>
          </a:p>
          <a:p>
            <a:pPr algn="l"/>
            <a:r>
              <a:rPr lang="en-US">
                <a:solidFill>
                  <a:srgbClr val="FF0000"/>
                </a:solidFill>
              </a:rPr>
              <a:t>                if (_s.ToUpper().Equals("QUIT"))</a:t>
            </a:r>
          </a:p>
          <a:p>
            <a:pPr algn="l"/>
            <a:r>
              <a:rPr lang="en-US">
                <a:solidFill>
                  <a:srgbClr val="FF0000"/>
                </a:solidFill>
              </a:rPr>
              <a:t>                {</a:t>
            </a:r>
          </a:p>
          <a:p>
            <a:pPr algn="l"/>
            <a:r>
              <a:rPr lang="en-US">
                <a:solidFill>
                  <a:srgbClr val="FF0000"/>
                </a:solidFill>
              </a:rPr>
              <a:t>                    break;</a:t>
            </a:r>
          </a:p>
          <a:p>
            <a:pPr algn="l"/>
            <a:r>
              <a:rPr lang="en-US">
                <a:solidFill>
                  <a:srgbClr val="FF0000"/>
                </a:solidFill>
              </a:rPr>
              <a:t>                }</a:t>
            </a:r>
          </a:p>
          <a:p>
            <a:pPr algn="l"/>
            <a:r>
              <a:rPr lang="en-US">
                <a:solidFill>
                  <a:srgbClr val="FF0000"/>
                </a:solidFill>
              </a:rPr>
              <a:t>                Console.WriteLine(_s);</a:t>
            </a:r>
          </a:p>
          <a:p>
            <a:pPr algn="l"/>
            <a:r>
              <a:rPr lang="en-US">
                <a:solidFill>
                  <a:srgbClr val="FF0000"/>
                </a:solidFill>
              </a:rPr>
              <a:t>                _data = new byte[1024];</a:t>
            </a:r>
          </a:p>
          <a:p>
            <a:pPr algn="l"/>
            <a:r>
              <a:rPr lang="en-US">
                <a:solidFill>
                  <a:srgbClr val="FF0000"/>
                </a:solidFill>
              </a:rPr>
              <a:t>                _data = Encoding.Unicode.GetBytes(_s.ToUpper());</a:t>
            </a:r>
          </a:p>
          <a:p>
            <a:pPr algn="l"/>
            <a:r>
              <a:rPr lang="en-US">
                <a:solidFill>
                  <a:srgbClr val="FF0000"/>
                </a:solidFill>
              </a:rPr>
              <a:t>                _socketserver.SendTo(_data, 0, _data.Length, SocketFlags.None, _endpoint);</a:t>
            </a:r>
          </a:p>
          <a:p>
            <a:pPr algn="l"/>
            <a:r>
              <a:rPr lang="en-US">
                <a:solidFill>
                  <a:srgbClr val="FF0000"/>
                </a:solidFill>
              </a:rPr>
              <a:t>            }</a:t>
            </a:r>
          </a:p>
          <a:p>
            <a:pPr algn="l"/>
            <a:r>
              <a:rPr lang="en-US">
                <a:solidFill>
                  <a:srgbClr val="FF0000"/>
                </a:solidFill>
              </a:rPr>
              <a:t>            Console.ReadKey();</a:t>
            </a:r>
          </a:p>
          <a:p>
            <a:pPr algn="l"/>
            <a:r>
              <a:rPr lang="en-US">
                <a:solidFill>
                  <a:srgbClr val="FF0000"/>
                </a:solidFill>
              </a:rPr>
              <a:t>            _socketserver.Close();</a:t>
            </a:r>
            <a:endParaRPr lang="en-US" sz="1400">
              <a:solidFill>
                <a:srgbClr val="FF0000"/>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0594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fontScale="62500" lnSpcReduction="20000"/>
          </a:bodyPr>
          <a:lstStyle/>
          <a:p>
            <a:pPr marL="342900" indent="-342900" algn="just">
              <a:buFont typeface="Wingdings" panose="05000000000000000000" pitchFamily="2" charset="2"/>
              <a:buChar char="ü"/>
            </a:pPr>
            <a:r>
              <a:rPr lang="en-US" sz="2600">
                <a:solidFill>
                  <a:schemeClr val="tx2"/>
                </a:solidFill>
                <a:latin typeface="Times New Roman" pitchFamily="18" charset="0"/>
                <a:cs typeface="Times New Roman" pitchFamily="18" charset="0"/>
              </a:rPr>
              <a:t>Viết chương trình phía </a:t>
            </a:r>
            <a:r>
              <a:rPr lang="en-US" sz="2600" smtClean="0">
                <a:solidFill>
                  <a:schemeClr val="tx2"/>
                </a:solidFill>
                <a:latin typeface="Times New Roman" pitchFamily="18" charset="0"/>
                <a:cs typeface="Times New Roman" pitchFamily="18" charset="0"/>
              </a:rPr>
              <a:t>client</a:t>
            </a:r>
          </a:p>
          <a:p>
            <a:pPr algn="l"/>
            <a:r>
              <a:rPr lang="en-US">
                <a:solidFill>
                  <a:srgbClr val="FF0000"/>
                </a:solidFill>
              </a:rPr>
              <a:t> Console.InputEncoding = Encoding.Unicode;</a:t>
            </a:r>
          </a:p>
          <a:p>
            <a:pPr algn="l"/>
            <a:r>
              <a:rPr lang="en-US">
                <a:solidFill>
                  <a:srgbClr val="FF0000"/>
                </a:solidFill>
              </a:rPr>
              <a:t>            Console.OutputEncoding = Encoding.Unicode;</a:t>
            </a:r>
          </a:p>
          <a:p>
            <a:pPr algn="l"/>
            <a:r>
              <a:rPr lang="en-US">
                <a:solidFill>
                  <a:srgbClr val="FF0000"/>
                </a:solidFill>
              </a:rPr>
              <a:t>            IPAddress _ipaddress = IPAddress.Parse("127.0.0.1");</a:t>
            </a:r>
          </a:p>
          <a:p>
            <a:pPr algn="l"/>
            <a:r>
              <a:rPr lang="en-US">
                <a:solidFill>
                  <a:srgbClr val="FF0000"/>
                </a:solidFill>
              </a:rPr>
              <a:t>            IPEndPoint _ipendpoint = new IPEndPoint(_ipaddress, 2023);</a:t>
            </a:r>
          </a:p>
          <a:p>
            <a:pPr algn="l"/>
            <a:r>
              <a:rPr lang="en-US">
                <a:solidFill>
                  <a:srgbClr val="FF0000"/>
                </a:solidFill>
              </a:rPr>
              <a:t>            Socket _socketclient = new Socket(AddressFamily.InterNetwork, SocketType.Dgram, ProtocolType.Udp);</a:t>
            </a:r>
          </a:p>
          <a:p>
            <a:pPr algn="l"/>
            <a:r>
              <a:rPr lang="en-US">
                <a:solidFill>
                  <a:srgbClr val="FF0000"/>
                </a:solidFill>
              </a:rPr>
              <a:t>            string _s = "Hello Server!...";</a:t>
            </a:r>
          </a:p>
          <a:p>
            <a:pPr algn="l"/>
            <a:r>
              <a:rPr lang="en-US">
                <a:solidFill>
                  <a:srgbClr val="FF0000"/>
                </a:solidFill>
              </a:rPr>
              <a:t>            byte[] _data = new byte[1024];</a:t>
            </a:r>
          </a:p>
          <a:p>
            <a:pPr algn="l"/>
            <a:r>
              <a:rPr lang="en-US">
                <a:solidFill>
                  <a:srgbClr val="FF0000"/>
                </a:solidFill>
              </a:rPr>
              <a:t>            _data = Encoding.Unicode.GetBytes(_s);</a:t>
            </a:r>
          </a:p>
          <a:p>
            <a:pPr algn="l"/>
            <a:r>
              <a:rPr lang="en-US">
                <a:solidFill>
                  <a:srgbClr val="FF0000"/>
                </a:solidFill>
              </a:rPr>
              <a:t>            _socketclient.SendTo(_data, _ipendpoint);</a:t>
            </a:r>
          </a:p>
          <a:p>
            <a:pPr algn="l"/>
            <a:r>
              <a:rPr lang="en-US">
                <a:solidFill>
                  <a:srgbClr val="FF0000"/>
                </a:solidFill>
              </a:rPr>
              <a:t>            //tạo endpoint nhận dữ liệu về từ server</a:t>
            </a:r>
          </a:p>
          <a:p>
            <a:pPr algn="l"/>
            <a:r>
              <a:rPr lang="en-US">
                <a:solidFill>
                  <a:srgbClr val="FF0000"/>
                </a:solidFill>
              </a:rPr>
              <a:t>            EndPoint _endpoint = (EndPoint)_ipendpoint;</a:t>
            </a:r>
          </a:p>
          <a:p>
            <a:pPr algn="l"/>
            <a:r>
              <a:rPr lang="en-US">
                <a:solidFill>
                  <a:srgbClr val="FF0000"/>
                </a:solidFill>
              </a:rPr>
              <a:t>            _data = new byte[1024];</a:t>
            </a:r>
          </a:p>
          <a:p>
            <a:pPr algn="l"/>
            <a:r>
              <a:rPr lang="en-US">
                <a:solidFill>
                  <a:srgbClr val="FF0000"/>
                </a:solidFill>
              </a:rPr>
              <a:t>            int _recv = _socketclient.ReceiveFrom(_data, ref _endpoint);</a:t>
            </a:r>
          </a:p>
          <a:p>
            <a:pPr algn="l"/>
            <a:r>
              <a:rPr lang="en-US">
                <a:solidFill>
                  <a:srgbClr val="FF0000"/>
                </a:solidFill>
              </a:rPr>
              <a:t>            _s = Encoding.Unicode.GetString(_data, 0, _recv);</a:t>
            </a:r>
          </a:p>
          <a:p>
            <a:pPr algn="l"/>
            <a:r>
              <a:rPr lang="en-US">
                <a:solidFill>
                  <a:srgbClr val="FF0000"/>
                </a:solidFill>
              </a:rPr>
              <a:t>            Console.WriteLine("Nhận về từ Server: {0}", _s);</a:t>
            </a:r>
            <a:endParaRPr lang="en-US" sz="1200">
              <a:solidFill>
                <a:srgbClr val="FF0000"/>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8031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9607</TotalTime>
  <Words>1121</Words>
  <Application>Microsoft Office PowerPoint</Application>
  <PresentationFormat>On-screen Show (4:3)</PresentationFormat>
  <Paragraphs>135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Consolas</vt:lpstr>
      <vt:lpstr>Times New Roman</vt:lpstr>
      <vt:lpstr>Wingdings</vt:lpstr>
      <vt:lpstr>Office Theme</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cp:lastModifiedBy>
  <cp:revision>321</cp:revision>
  <dcterms:created xsi:type="dcterms:W3CDTF">2023-02-01T03:15:30Z</dcterms:created>
  <dcterms:modified xsi:type="dcterms:W3CDTF">2023-04-04T09:05:13Z</dcterms:modified>
</cp:coreProperties>
</file>