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g tb" initials="ht" lastIdx="1" clrIdx="0">
    <p:extLst>
      <p:ext uri="{19B8F6BF-5375-455C-9EA6-DF929625EA0E}">
        <p15:presenceInfo xmlns:p15="http://schemas.microsoft.com/office/powerpoint/2012/main" userId="19285db3731feb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88" autoAdjust="0"/>
  </p:normalViewPr>
  <p:slideViewPr>
    <p:cSldViewPr>
      <p:cViewPr varScale="1">
        <p:scale>
          <a:sx n="72" d="100"/>
          <a:sy n="72" d="100"/>
        </p:scale>
        <p:origin x="1762"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DDCC1-E45E-4AF2-B57D-EB01032D63FF}" type="datetimeFigureOut">
              <a:rPr lang="en-US" smtClean="0"/>
              <a:t>4/18/2023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506FC-82D7-4BB4-9FD2-E52C500350E9}" type="slidenum">
              <a:rPr lang="en-US" smtClean="0"/>
              <a:t>‹#›</a:t>
            </a:fld>
            <a:endParaRPr lang="en-US"/>
          </a:p>
        </p:txBody>
      </p:sp>
    </p:spTree>
    <p:extLst>
      <p:ext uri="{BB962C8B-B14F-4D97-AF65-F5344CB8AC3E}">
        <p14:creationId xmlns:p14="http://schemas.microsoft.com/office/powerpoint/2010/main" val="14475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5</a:t>
            </a:fld>
            <a:endParaRPr lang="en-US"/>
          </a:p>
        </p:txBody>
      </p:sp>
    </p:spTree>
    <p:extLst>
      <p:ext uri="{BB962C8B-B14F-4D97-AF65-F5344CB8AC3E}">
        <p14:creationId xmlns:p14="http://schemas.microsoft.com/office/powerpoint/2010/main" val="299981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6</a:t>
            </a:fld>
            <a:endParaRPr lang="en-US"/>
          </a:p>
        </p:txBody>
      </p:sp>
    </p:spTree>
    <p:extLst>
      <p:ext uri="{BB962C8B-B14F-4D97-AF65-F5344CB8AC3E}">
        <p14:creationId xmlns:p14="http://schemas.microsoft.com/office/powerpoint/2010/main" val="2585281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7</a:t>
            </a:fld>
            <a:endParaRPr lang="en-US"/>
          </a:p>
        </p:txBody>
      </p:sp>
    </p:spTree>
    <p:extLst>
      <p:ext uri="{BB962C8B-B14F-4D97-AF65-F5344CB8AC3E}">
        <p14:creationId xmlns:p14="http://schemas.microsoft.com/office/powerpoint/2010/main" val="3449559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8</a:t>
            </a:fld>
            <a:endParaRPr lang="en-US"/>
          </a:p>
        </p:txBody>
      </p:sp>
    </p:spTree>
    <p:extLst>
      <p:ext uri="{BB962C8B-B14F-4D97-AF65-F5344CB8AC3E}">
        <p14:creationId xmlns:p14="http://schemas.microsoft.com/office/powerpoint/2010/main" val="910750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9</a:t>
            </a:fld>
            <a:endParaRPr lang="en-US"/>
          </a:p>
        </p:txBody>
      </p:sp>
    </p:spTree>
    <p:extLst>
      <p:ext uri="{BB962C8B-B14F-4D97-AF65-F5344CB8AC3E}">
        <p14:creationId xmlns:p14="http://schemas.microsoft.com/office/powerpoint/2010/main" val="198530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10</a:t>
            </a:fld>
            <a:endParaRPr lang="en-US"/>
          </a:p>
        </p:txBody>
      </p:sp>
    </p:spTree>
    <p:extLst>
      <p:ext uri="{BB962C8B-B14F-4D97-AF65-F5344CB8AC3E}">
        <p14:creationId xmlns:p14="http://schemas.microsoft.com/office/powerpoint/2010/main" val="2401454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506FC-82D7-4BB4-9FD2-E52C500350E9}" type="slidenum">
              <a:rPr lang="en-US" smtClean="0"/>
              <a:t>11</a:t>
            </a:fld>
            <a:endParaRPr lang="en-US"/>
          </a:p>
        </p:txBody>
      </p:sp>
    </p:spTree>
    <p:extLst>
      <p:ext uri="{BB962C8B-B14F-4D97-AF65-F5344CB8AC3E}">
        <p14:creationId xmlns:p14="http://schemas.microsoft.com/office/powerpoint/2010/main" val="1183816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EDD0E5-C914-46B3-89DF-EC8A2A7BFCBE}"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49048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958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54776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3932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DD0E5-C914-46B3-89DF-EC8A2A7BFCBE}"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0776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EDD0E5-C914-46B3-89DF-EC8A2A7BFCBE}"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13973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EDD0E5-C914-46B3-89DF-EC8A2A7BFCBE}"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1578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EDD0E5-C914-46B3-89DF-EC8A2A7BFCBE}"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56730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DD0E5-C914-46B3-89DF-EC8A2A7BFCBE}"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902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35156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20527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DD0E5-C914-46B3-89DF-EC8A2A7BFCBE}" type="datetimeFigureOut">
              <a:rPr lang="en-US" smtClean="0"/>
              <a:t>4/18/2023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41DE-E2F0-48C8-8CB9-A9CA25F00B9C}" type="slidenum">
              <a:rPr lang="en-US" smtClean="0"/>
              <a:t>‹#›</a:t>
            </a:fld>
            <a:endParaRPr lang="en-US"/>
          </a:p>
        </p:txBody>
      </p:sp>
    </p:spTree>
    <p:extLst>
      <p:ext uri="{BB962C8B-B14F-4D97-AF65-F5344CB8AC3E}">
        <p14:creationId xmlns:p14="http://schemas.microsoft.com/office/powerpoint/2010/main" val="301672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bhung@ioit.ac.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73025"/>
            <a:ext cx="47244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ctr" anchorCtr="1">
            <a:normAutofit/>
          </a:bodyPr>
          <a:lstStyle/>
          <a:p>
            <a:r>
              <a:rPr lang="en-US" sz="2600">
                <a:solidFill>
                  <a:schemeClr val="tx2"/>
                </a:solidFill>
                <a:latin typeface="Times New Roman" pitchFamily="18" charset="0"/>
                <a:cs typeface="Times New Roman" pitchFamily="18" charset="0"/>
              </a:rPr>
              <a:t>GV: Trần Bá Hùng</a:t>
            </a:r>
          </a:p>
          <a:p>
            <a:r>
              <a:rPr lang="en-US" sz="2600">
                <a:solidFill>
                  <a:schemeClr val="tx2"/>
                </a:solidFill>
                <a:latin typeface="Times New Roman" pitchFamily="18" charset="0"/>
                <a:cs typeface="Times New Roman" pitchFamily="18" charset="0"/>
              </a:rPr>
              <a:t>EMAIL: </a:t>
            </a:r>
            <a:r>
              <a:rPr lang="en-US" sz="2600">
                <a:solidFill>
                  <a:schemeClr val="tx2"/>
                </a:solidFill>
                <a:latin typeface="Times New Roman" pitchFamily="18" charset="0"/>
                <a:cs typeface="Times New Roman" pitchFamily="18" charset="0"/>
                <a:hlinkClick r:id="rId2">
                  <a:extLst>
                    <a:ext uri="{A12FA001-AC4F-418D-AE19-62706E023703}">
                      <ahyp:hlinkClr xmlns:ahyp="http://schemas.microsoft.com/office/drawing/2018/hyperlinkcolor" xmlns="" val="tx"/>
                    </a:ext>
                  </a:extLst>
                </a:hlinkClick>
              </a:rPr>
              <a:t>tbhung@ioit.ac.vn</a:t>
            </a:r>
            <a:endParaRPr lang="en-US" sz="2600">
              <a:solidFill>
                <a:schemeClr val="tx2"/>
              </a:solidFill>
              <a:latin typeface="Times New Roman" pitchFamily="18" charset="0"/>
              <a:cs typeface="Times New Roman" pitchFamily="18" charset="0"/>
            </a:endParaRPr>
          </a:p>
          <a:p>
            <a:r>
              <a:rPr lang="en-US" sz="2600">
                <a:solidFill>
                  <a:schemeClr val="tx2"/>
                </a:solidFill>
                <a:latin typeface="Times New Roman" pitchFamily="18" charset="0"/>
                <a:cs typeface="Times New Roman" pitchFamily="18" charset="0"/>
              </a:rPr>
              <a:t>MOBILE: 0977422419</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419460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1025"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6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914400" lvl="1" indent="-457200" algn="just">
              <a:lnSpc>
                <a:spcPct val="150000"/>
              </a:lnSpc>
              <a:buFont typeface="Wingdings" panose="05000000000000000000" pitchFamily="2" charset="2"/>
              <a:buChar char="Ø"/>
            </a:pPr>
            <a:r>
              <a:rPr lang="en-US" sz="2400" u="sng">
                <a:solidFill>
                  <a:schemeClr val="tx2"/>
                </a:solidFill>
                <a:latin typeface="Times New Roman" pitchFamily="18" charset="0"/>
                <a:cs typeface="Times New Roman" pitchFamily="18" charset="0"/>
              </a:rPr>
              <a:t>Ví dụ 2</a:t>
            </a:r>
            <a:r>
              <a:rPr lang="en-US" sz="2400">
                <a:solidFill>
                  <a:schemeClr val="tx2"/>
                </a:solidFill>
                <a:latin typeface="Times New Roman" pitchFamily="18" charset="0"/>
                <a:cs typeface="Times New Roman" pitchFamily="18" charset="0"/>
              </a:rPr>
              <a:t>: Sử dụng lớp UdpClient xây dựng chương trình ứng dụng trong đó cho phép client nhập vào một chuỗi ký tự in thường gửi đến server, khi server nhận được sẽ đổi chuỗi đã nhận sang chữ in hoa và gửi trả lại cho client</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Viết chương trình</a:t>
            </a:r>
          </a:p>
          <a:p>
            <a:pPr marL="1371600" lvl="2" indent="-457200" algn="just">
              <a:lnSpc>
                <a:spcPct val="150000"/>
              </a:lnSpc>
              <a:buFont typeface="Wingdings" panose="05000000000000000000" pitchFamily="2" charset="2"/>
              <a:buChar char="ü"/>
            </a:pPr>
            <a:r>
              <a:rPr lang="en-US">
                <a:solidFill>
                  <a:schemeClr val="tx2"/>
                </a:solidFill>
                <a:latin typeface="Times New Roman" pitchFamily="18" charset="0"/>
                <a:cs typeface="Times New Roman" pitchFamily="18" charset="0"/>
              </a:rPr>
              <a:t>Tạo Solution tên [TcpListener_Client]</a:t>
            </a:r>
          </a:p>
          <a:p>
            <a:pPr marL="1371600" lvl="2" indent="-457200" algn="just">
              <a:lnSpc>
                <a:spcPct val="150000"/>
              </a:lnSpc>
              <a:buFont typeface="Wingdings" panose="05000000000000000000" pitchFamily="2" charset="2"/>
              <a:buChar char="ü"/>
            </a:pPr>
            <a:r>
              <a:rPr lang="en-US">
                <a:solidFill>
                  <a:schemeClr val="tx2"/>
                </a:solidFill>
                <a:latin typeface="Times New Roman" pitchFamily="18" charset="0"/>
                <a:cs typeface="Times New Roman" pitchFamily="18" charset="0"/>
              </a:rPr>
              <a:t>Tạo project Tcp_client</a:t>
            </a:r>
          </a:p>
          <a:p>
            <a:pPr marL="1371600" lvl="2" indent="-457200" algn="just">
              <a:lnSpc>
                <a:spcPct val="150000"/>
              </a:lnSpc>
              <a:buFont typeface="Wingdings" panose="05000000000000000000" pitchFamily="2" charset="2"/>
              <a:buChar char="ü"/>
            </a:pPr>
            <a:r>
              <a:rPr lang="en-US">
                <a:solidFill>
                  <a:schemeClr val="tx2"/>
                </a:solidFill>
                <a:latin typeface="Times New Roman" pitchFamily="18" charset="0"/>
                <a:cs typeface="Times New Roman" pitchFamily="18" charset="0"/>
              </a:rPr>
              <a:t>Tạo project TcpServer</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085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algn="just"/>
            <a:r>
              <a:rPr lang="en-US" sz="2400">
                <a:solidFill>
                  <a:schemeClr val="tx2"/>
                </a:solidFill>
                <a:latin typeface="Times New Roman" pitchFamily="18" charset="0"/>
                <a:cs typeface="Times New Roman" pitchFamily="18" charset="0"/>
              </a:rPr>
              <a:t>Bài tập: Viết chương trình  </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86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457200" indent="-457200" algn="just">
              <a:buFont typeface="Wingdings" pitchFamily="2" charset="2"/>
              <a:buChar char="§"/>
            </a:pPr>
            <a:r>
              <a:rPr lang="en-US" sz="2600">
                <a:solidFill>
                  <a:schemeClr val="tx2"/>
                </a:solidFill>
                <a:latin typeface="Times New Roman" pitchFamily="18" charset="0"/>
                <a:cs typeface="Times New Roman" pitchFamily="18" charset="0"/>
              </a:rPr>
              <a:t>Nội dung môn học</a:t>
            </a:r>
          </a:p>
          <a:p>
            <a:pPr marL="914400" lvl="1" indent="-457200" algn="just">
              <a:buFont typeface="Wingdings" pitchFamily="2" charset="2"/>
              <a:buChar char="ü"/>
            </a:pPr>
            <a:r>
              <a:rPr lang="vi-VN" sz="2400">
                <a:latin typeface="+mj-lt"/>
              </a:rPr>
              <a:t>Chương 1:</a:t>
            </a:r>
            <a:r>
              <a:rPr lang="en-US" sz="2400">
                <a:latin typeface="+mj-lt"/>
              </a:rPr>
              <a:t> </a:t>
            </a:r>
            <a:r>
              <a:rPr lang="en-US" sz="2400">
                <a:latin typeface="+mj-lt"/>
                <a:cs typeface="Times New Roman" pitchFamily="18" charset="0"/>
              </a:rPr>
              <a:t>Các khái niệm cơ bản về mạng máy tính</a:t>
            </a:r>
            <a:endParaRPr lang="en-US" sz="2400">
              <a:latin typeface="+mj-lt"/>
            </a:endParaRPr>
          </a:p>
          <a:p>
            <a:pPr marL="914400" lvl="1" indent="-457200" algn="just">
              <a:buFont typeface="Wingdings" pitchFamily="2" charset="2"/>
              <a:buChar char="ü"/>
            </a:pPr>
            <a:r>
              <a:rPr lang="vi-VN" sz="2400">
                <a:latin typeface="+mj-lt"/>
              </a:rPr>
              <a:t>Chương 2:</a:t>
            </a:r>
            <a:r>
              <a:rPr lang="en-US" sz="2400">
                <a:latin typeface="+mj-lt"/>
              </a:rPr>
              <a:t> Lập trình mạng với .NET</a:t>
            </a:r>
          </a:p>
          <a:p>
            <a:pPr marL="914400" lvl="1" indent="-457200" algn="just">
              <a:buFont typeface="Wingdings" pitchFamily="2" charset="2"/>
              <a:buChar char="ü"/>
            </a:pPr>
            <a:r>
              <a:rPr lang="vi-VN" sz="2400">
                <a:latin typeface="+mj-lt"/>
              </a:rPr>
              <a:t>Chương 3: </a:t>
            </a:r>
            <a:r>
              <a:rPr lang="en-US" sz="2400">
                <a:latin typeface="+mj-lt"/>
              </a:rPr>
              <a:t>Xây dựng ứng dụng mạng</a:t>
            </a:r>
          </a:p>
          <a:p>
            <a:pPr marL="914400" lvl="1" indent="-457200" algn="just">
              <a:buFont typeface="Wingdings" pitchFamily="2" charset="2"/>
              <a:buChar char="ü"/>
            </a:pPr>
            <a:r>
              <a:rPr lang="vi-VN" sz="2400">
                <a:latin typeface="+mj-lt"/>
              </a:rPr>
              <a:t>Chương 4: </a:t>
            </a:r>
            <a:r>
              <a:rPr lang="en-US" sz="2400">
                <a:latin typeface="+mj-lt"/>
              </a:rPr>
              <a:t>Hệ phân tán</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1014248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6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algn="just"/>
            <a:r>
              <a:rPr lang="en-US" sz="2600">
                <a:solidFill>
                  <a:schemeClr val="tx2"/>
                </a:solidFill>
                <a:latin typeface="Times New Roman" pitchFamily="18" charset="0"/>
                <a:cs typeface="Times New Roman" pitchFamily="18" charset="0"/>
              </a:rPr>
              <a:t>4. Sử dụng các lớp hỗ trợ được xây dựng từ lớp socket</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Trong phần này ta sẽ tìm hiểu các lớp hỗ trợ được xây dựng từ socket</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Lớp TcpListener</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Lớp TcpClient</a:t>
            </a:r>
          </a:p>
          <a:p>
            <a:pPr marL="914400" lvl="1" indent="-457200" algn="just">
              <a:buFont typeface="Wingdings" panose="05000000000000000000" pitchFamily="2" charset="2"/>
              <a:buChar char="Ø"/>
            </a:pPr>
            <a:r>
              <a:rPr lang="en-US" sz="2200">
                <a:solidFill>
                  <a:schemeClr val="tx2"/>
                </a:solidFill>
                <a:latin typeface="Times New Roman" pitchFamily="18" charset="0"/>
                <a:cs typeface="Times New Roman" pitchFamily="18" charset="0"/>
              </a:rPr>
              <a:t>Lớp UdpClient</a:t>
            </a:r>
          </a:p>
          <a:p>
            <a:pPr algn="just"/>
            <a:r>
              <a:rPr lang="en-US" sz="2600">
                <a:solidFill>
                  <a:schemeClr val="tx2"/>
                </a:solidFill>
                <a:latin typeface="Times New Roman" pitchFamily="18" charset="0"/>
                <a:cs typeface="Times New Roman" pitchFamily="18" charset="0"/>
              </a:rPr>
              <a:t>4.1. Lớp TcpListener</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Là một lớp được xây dựng dựa trên lớp socket được đơn giản hóa bằng cách che dấu bớt một số chi tiết lớp socket</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Lớp này cho phép chúng ta lập trình ứng dụng phía server</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95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Ứng dụng phía server sẽ luô lắng nghe và chấp nhận kết nối từ client</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Một số phương thức của TcpListener</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TcpListener(Port:Int32)</a:t>
            </a:r>
            <a:r>
              <a:rPr lang="en-US" sz="2200">
                <a:solidFill>
                  <a:schemeClr val="tx2"/>
                </a:solidFill>
                <a:latin typeface="Times New Roman" pitchFamily="18" charset="0"/>
                <a:cs typeface="Times New Roman" pitchFamily="18" charset="0"/>
              </a:rPr>
              <a:t>: Tạo một TcpListener và lắng nghe tại cổng chỉ định</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TcpListener(IPEndPoint)</a:t>
            </a:r>
            <a:r>
              <a:rPr lang="en-US" sz="2200">
                <a:solidFill>
                  <a:schemeClr val="tx2"/>
                </a:solidFill>
                <a:latin typeface="Times New Roman" pitchFamily="18" charset="0"/>
                <a:cs typeface="Times New Roman" pitchFamily="18" charset="0"/>
              </a:rPr>
              <a:t>: Tạo một TcpListener và truyền vào giá trị EndPoint</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TcpListener(IPAddress,Int32)</a:t>
            </a:r>
            <a:r>
              <a:rPr lang="en-US" sz="2200">
                <a:solidFill>
                  <a:schemeClr val="tx2"/>
                </a:solidFill>
                <a:latin typeface="Times New Roman" pitchFamily="18" charset="0"/>
                <a:cs typeface="Times New Roman" pitchFamily="18" charset="0"/>
              </a:rPr>
              <a:t>: Tạo một TcpListener lắng nghe các kết nối đến tại địa chỉ IP và cổng chỉ định</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AcceptSocket()</a:t>
            </a:r>
            <a:r>
              <a:rPr lang="en-US" sz="2200">
                <a:solidFill>
                  <a:schemeClr val="tx2"/>
                </a:solidFill>
                <a:latin typeface="Times New Roman" pitchFamily="18" charset="0"/>
                <a:cs typeface="Times New Roman" pitchFamily="18" charset="0"/>
              </a:rPr>
              <a:t>: Chất nhận một yêu cầu kết nối đang chờ</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AcceptTcpClient()</a:t>
            </a:r>
            <a:r>
              <a:rPr lang="en-US" sz="2200">
                <a:solidFill>
                  <a:schemeClr val="tx2"/>
                </a:solidFill>
                <a:latin typeface="Times New Roman" pitchFamily="18" charset="0"/>
                <a:cs typeface="Times New Roman" pitchFamily="18" charset="0"/>
              </a:rPr>
              <a:t>: Chấp nhận yêu cầu kết nối đang chờ, ứng dụng sẽ dừng tại lệnh này cho đến khi có 1 kết nối đến</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Pending()</a:t>
            </a:r>
            <a:r>
              <a:rPr lang="en-US" sz="2200">
                <a:solidFill>
                  <a:schemeClr val="tx2"/>
                </a:solidFill>
                <a:latin typeface="Times New Roman" pitchFamily="18" charset="0"/>
                <a:cs typeface="Times New Roman" pitchFamily="18" charset="0"/>
              </a:rPr>
              <a:t>: Báo cho ta biết liệu có kết nối nào đang chờ không</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11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Start()</a:t>
            </a:r>
            <a:r>
              <a:rPr lang="en-US" sz="2200">
                <a:solidFill>
                  <a:schemeClr val="tx2"/>
                </a:solidFill>
                <a:latin typeface="Times New Roman" pitchFamily="18" charset="0"/>
                <a:cs typeface="Times New Roman" pitchFamily="18" charset="0"/>
              </a:rPr>
              <a:t>: Bắt đầu lắng nghe các yêu cầu kết nối</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Stop()</a:t>
            </a:r>
            <a:r>
              <a:rPr lang="en-US" sz="2200">
                <a:solidFill>
                  <a:schemeClr val="tx2"/>
                </a:solidFill>
                <a:latin typeface="Times New Roman" pitchFamily="18" charset="0"/>
                <a:cs typeface="Times New Roman" pitchFamily="18" charset="0"/>
              </a:rPr>
              <a:t>: Dừng việc nghe kết nối</a:t>
            </a:r>
          </a:p>
          <a:p>
            <a:pPr algn="just"/>
            <a:r>
              <a:rPr lang="en-US" sz="2600">
                <a:solidFill>
                  <a:schemeClr val="tx2"/>
                </a:solidFill>
                <a:latin typeface="Times New Roman" pitchFamily="18" charset="0"/>
                <a:cs typeface="Times New Roman" pitchFamily="18" charset="0"/>
              </a:rPr>
              <a:t>4.2 Lớp TcpClient</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Các phương thức trong lớp TcpClient</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TcpClient()</a:t>
            </a:r>
            <a:r>
              <a:rPr lang="en-US" sz="2200">
                <a:solidFill>
                  <a:schemeClr val="tx2"/>
                </a:solidFill>
                <a:latin typeface="Times New Roman" pitchFamily="18" charset="0"/>
                <a:cs typeface="Times New Roman" pitchFamily="18" charset="0"/>
              </a:rPr>
              <a:t>: khởi tạo một đối tượng TcpClient</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TcpClient(IPEndPoint)</a:t>
            </a:r>
            <a:r>
              <a:rPr lang="en-US" sz="2200">
                <a:solidFill>
                  <a:schemeClr val="tx2"/>
                </a:solidFill>
                <a:latin typeface="Times New Roman" pitchFamily="18" charset="0"/>
                <a:cs typeface="Times New Roman" pitchFamily="18" charset="0"/>
              </a:rPr>
              <a:t>: Tạo một đối tượng TcpClient truyền vào một EndPoint cục bộ(gán địa chỉ cục bộ và một số hiệu cổng để trao đổi thông tin)</a:t>
            </a:r>
            <a:endParaRPr lang="en-US" sz="2200">
              <a:solidFill>
                <a:srgbClr val="FF0000"/>
              </a:solidFill>
              <a:latin typeface="Times New Roman" pitchFamily="18" charset="0"/>
              <a:cs typeface="Times New Roman" pitchFamily="18" charset="0"/>
            </a:endParaRP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TcpClient(RemoteHost:String,Int32)</a:t>
            </a:r>
            <a:r>
              <a:rPr lang="en-US" sz="2200">
                <a:solidFill>
                  <a:schemeClr val="tx2"/>
                </a:solidFill>
                <a:latin typeface="Times New Roman" pitchFamily="18" charset="0"/>
                <a:cs typeface="Times New Roman" pitchFamily="18" charset="0"/>
              </a:rPr>
              <a:t>: Tạo đối tượng TcpClient để kết nối đến một máy có địa chỉ và số hiệu cổng là các tham số được truyền vào </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Các thuộc tính</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Available</a:t>
            </a:r>
            <a:r>
              <a:rPr lang="en-US" sz="2200">
                <a:solidFill>
                  <a:schemeClr val="tx2"/>
                </a:solidFill>
                <a:latin typeface="Times New Roman" pitchFamily="18" charset="0"/>
                <a:cs typeface="Times New Roman" pitchFamily="18" charset="0"/>
              </a:rPr>
              <a:t>: cho biết số byte đã nhận về từ mạng và có sẵn để đọc</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Client</a:t>
            </a:r>
            <a:r>
              <a:rPr lang="en-US" sz="2200">
                <a:solidFill>
                  <a:schemeClr val="tx2"/>
                </a:solidFill>
                <a:latin typeface="Times New Roman" pitchFamily="18" charset="0"/>
                <a:cs typeface="Times New Roman" pitchFamily="18" charset="0"/>
              </a:rPr>
              <a:t>: trả về socket tương ứng vớiTcpClient hiện hành</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Connected</a:t>
            </a:r>
            <a:r>
              <a:rPr lang="en-US" sz="2200">
                <a:solidFill>
                  <a:schemeClr val="tx2"/>
                </a:solidFill>
                <a:latin typeface="Times New Roman" pitchFamily="18" charset="0"/>
                <a:cs typeface="Times New Roman" pitchFamily="18" charset="0"/>
              </a:rPr>
              <a:t>: trả về trạng thái cho biết đã kết nối được với server chưa</a:t>
            </a:r>
          </a:p>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Các phương thức khác</a:t>
            </a: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Close(): </a:t>
            </a:r>
            <a:r>
              <a:rPr lang="en-US" sz="2200">
                <a:solidFill>
                  <a:schemeClr val="tx2"/>
                </a:solidFill>
                <a:latin typeface="Times New Roman" pitchFamily="18" charset="0"/>
                <a:cs typeface="Times New Roman" pitchFamily="18" charset="0"/>
              </a:rPr>
              <a:t>giải phóng đối tượng TcpClient nhưng không đóng kết nối</a:t>
            </a:r>
          </a:p>
          <a:p>
            <a:pPr marL="914400" lvl="1" indent="-457200" algn="just">
              <a:buFont typeface="Wingdings" panose="05000000000000000000" pitchFamily="2" charset="2"/>
              <a:buChar char="Ø"/>
            </a:pPr>
            <a:r>
              <a:rPr lang="en-US" sz="2200" smtClean="0">
                <a:solidFill>
                  <a:srgbClr val="FF0000"/>
                </a:solidFill>
                <a:latin typeface="Times New Roman" pitchFamily="18" charset="0"/>
                <a:cs typeface="Times New Roman" pitchFamily="18" charset="0"/>
              </a:rPr>
              <a:t>Connect(RemoteHost,Port): </a:t>
            </a:r>
            <a:r>
              <a:rPr lang="en-US" sz="2200">
                <a:solidFill>
                  <a:schemeClr val="tx2"/>
                </a:solidFill>
                <a:latin typeface="Times New Roman" pitchFamily="18" charset="0"/>
                <a:cs typeface="Times New Roman" pitchFamily="18" charset="0"/>
              </a:rPr>
              <a:t>Kết nối đến  một máy Tcp khác có tên và số hiệu </a:t>
            </a:r>
            <a:r>
              <a:rPr lang="en-US" sz="2200" smtClean="0">
                <a:solidFill>
                  <a:schemeClr val="tx2"/>
                </a:solidFill>
                <a:latin typeface="Times New Roman" pitchFamily="18" charset="0"/>
                <a:cs typeface="Times New Roman" pitchFamily="18" charset="0"/>
              </a:rPr>
              <a:t>cổng</a:t>
            </a:r>
            <a:endParaRPr lang="en-US" sz="2200">
              <a:solidFill>
                <a:schemeClr val="tx2"/>
              </a:solidFill>
              <a:latin typeface="Times New Roman" pitchFamily="18" charset="0"/>
              <a:cs typeface="Times New Roman" pitchFamily="18" charset="0"/>
            </a:endParaRPr>
          </a:p>
          <a:p>
            <a:pPr marL="914400" lvl="1" indent="-457200" algn="just">
              <a:buFont typeface="Wingdings" panose="05000000000000000000" pitchFamily="2" charset="2"/>
              <a:buChar char="Ø"/>
            </a:pPr>
            <a:r>
              <a:rPr lang="en-US" sz="2200">
                <a:solidFill>
                  <a:srgbClr val="FF0000"/>
                </a:solidFill>
                <a:latin typeface="Times New Roman" pitchFamily="18" charset="0"/>
                <a:cs typeface="Times New Roman" pitchFamily="18" charset="0"/>
              </a:rPr>
              <a:t>GetStream(): </a:t>
            </a:r>
            <a:r>
              <a:rPr lang="en-US" sz="2200">
                <a:solidFill>
                  <a:schemeClr val="tx2"/>
                </a:solidFill>
                <a:latin typeface="Times New Roman" pitchFamily="18" charset="0"/>
                <a:cs typeface="Times New Roman" pitchFamily="18" charset="0"/>
              </a:rPr>
              <a:t>trả về một NetworkStream từ đó giúp chúng ta gửi hay nhận dữ liệu(thường làm tham số khi tạo StreamReader, StreamWriter). Sau khi gắn ta sẽ sử dụng các phương thức Readln(), Writeln() tương ứng</a:t>
            </a:r>
          </a:p>
          <a:p>
            <a:pPr marL="914400" lvl="1" indent="-457200" algn="just">
              <a:buFont typeface="Wingdings" panose="05000000000000000000" pitchFamily="2" charset="2"/>
              <a:buChar char="Ø"/>
            </a:pPr>
            <a:endParaRPr lang="en-US" sz="22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6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914400" lvl="1" indent="-457200" algn="just">
              <a:lnSpc>
                <a:spcPct val="150000"/>
              </a:lnSpc>
              <a:buFont typeface="Wingdings" panose="05000000000000000000" pitchFamily="2" charset="2"/>
              <a:buChar char="Ø"/>
            </a:pPr>
            <a:r>
              <a:rPr lang="en-US" sz="2400" u="sng">
                <a:solidFill>
                  <a:schemeClr val="tx2"/>
                </a:solidFill>
                <a:latin typeface="Times New Roman" pitchFamily="18" charset="0"/>
                <a:cs typeface="Times New Roman" pitchFamily="18" charset="0"/>
              </a:rPr>
              <a:t>Ví dụ 1</a:t>
            </a:r>
            <a:r>
              <a:rPr lang="en-US" sz="2400">
                <a:solidFill>
                  <a:schemeClr val="tx2"/>
                </a:solidFill>
                <a:latin typeface="Times New Roman" pitchFamily="18" charset="0"/>
                <a:cs typeface="Times New Roman" pitchFamily="18" charset="0"/>
              </a:rPr>
              <a:t>: Sử dụng 2 lớp TcpListener và TcpClient xây dựng chương trình ứng dụng trong đó cho phép client nhập vào một chuỗi ký tự in thường gửi đến server, khi server nhận được sẽ đổi chuỗi đã nhận sang chữ in hoa và gửi trả lại cho client</a:t>
            </a:r>
          </a:p>
          <a:p>
            <a:pPr marL="914400" lvl="1" indent="-457200" algn="just">
              <a:lnSpc>
                <a:spcPct val="150000"/>
              </a:lnSpc>
              <a:buFont typeface="Wingdings" panose="05000000000000000000" pitchFamily="2" charset="2"/>
              <a:buChar char="Ø"/>
            </a:pPr>
            <a:r>
              <a:rPr lang="en-US" sz="2400">
                <a:solidFill>
                  <a:schemeClr val="tx2"/>
                </a:solidFill>
                <a:latin typeface="Times New Roman" pitchFamily="18" charset="0"/>
                <a:cs typeface="Times New Roman" pitchFamily="18" charset="0"/>
              </a:rPr>
              <a:t>Viết chương trình</a:t>
            </a:r>
          </a:p>
          <a:p>
            <a:pPr marL="1371600" lvl="2" indent="-457200" algn="just">
              <a:lnSpc>
                <a:spcPct val="150000"/>
              </a:lnSpc>
              <a:buFont typeface="Wingdings" panose="05000000000000000000" pitchFamily="2" charset="2"/>
              <a:buChar char="ü"/>
            </a:pPr>
            <a:r>
              <a:rPr lang="en-US">
                <a:solidFill>
                  <a:schemeClr val="tx2"/>
                </a:solidFill>
                <a:latin typeface="Times New Roman" pitchFamily="18" charset="0"/>
                <a:cs typeface="Times New Roman" pitchFamily="18" charset="0"/>
              </a:rPr>
              <a:t>Tạo Solution tên [TcpListener_Client]</a:t>
            </a:r>
          </a:p>
          <a:p>
            <a:pPr marL="1371600" lvl="2" indent="-457200" algn="just">
              <a:lnSpc>
                <a:spcPct val="150000"/>
              </a:lnSpc>
              <a:buFont typeface="Wingdings" panose="05000000000000000000" pitchFamily="2" charset="2"/>
              <a:buChar char="ü"/>
            </a:pPr>
            <a:r>
              <a:rPr lang="en-US">
                <a:solidFill>
                  <a:schemeClr val="tx2"/>
                </a:solidFill>
                <a:latin typeface="Times New Roman" pitchFamily="18" charset="0"/>
                <a:cs typeface="Times New Roman" pitchFamily="18" charset="0"/>
              </a:rPr>
              <a:t>Tạo project Tcp_client</a:t>
            </a:r>
          </a:p>
          <a:p>
            <a:pPr marL="1371600" lvl="2" indent="-457200" algn="just">
              <a:lnSpc>
                <a:spcPct val="150000"/>
              </a:lnSpc>
              <a:buFont typeface="Wingdings" panose="05000000000000000000" pitchFamily="2" charset="2"/>
              <a:buChar char="ü"/>
            </a:pPr>
            <a:r>
              <a:rPr lang="en-US">
                <a:solidFill>
                  <a:schemeClr val="tx2"/>
                </a:solidFill>
                <a:latin typeface="Times New Roman" pitchFamily="18" charset="0"/>
                <a:cs typeface="Times New Roman" pitchFamily="18" charset="0"/>
              </a:rPr>
              <a:t>Tạo project TcpServer</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31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92500" lnSpcReduction="10000"/>
          </a:bodyPr>
          <a:lstStyle/>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Chương trình phía Server</a:t>
            </a:r>
          </a:p>
          <a:p>
            <a:pPr algn="just"/>
            <a:endParaRPr lang="en-US" sz="2600">
              <a:solidFill>
                <a:schemeClr val="tx2"/>
              </a:solidFill>
              <a:latin typeface="Times New Roman" pitchFamily="18" charset="0"/>
              <a:cs typeface="Times New Roman" pitchFamily="18" charset="0"/>
            </a:endParaRP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static</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void</a:t>
            </a:r>
            <a:r>
              <a:rPr lang="en-US" sz="1500">
                <a:solidFill>
                  <a:srgbClr val="000000"/>
                </a:solidFill>
                <a:latin typeface="Consolas" panose="020B0609020204030204" pitchFamily="49" charset="0"/>
              </a:rPr>
              <a:t> Main(</a:t>
            </a:r>
            <a:r>
              <a:rPr lang="en-US" sz="1500">
                <a:solidFill>
                  <a:srgbClr val="0000FF"/>
                </a:solidFill>
                <a:latin typeface="Consolas" panose="020B0609020204030204" pitchFamily="49" charset="0"/>
              </a:rPr>
              <a:t>string</a:t>
            </a:r>
            <a:r>
              <a:rPr lang="en-US" sz="1500">
                <a:solidFill>
                  <a:srgbClr val="000000"/>
                </a:solidFill>
                <a:latin typeface="Consolas" panose="020B0609020204030204" pitchFamily="49" charset="0"/>
              </a:rPr>
              <a:t>[] args)</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IPAddress _ipaddress = IPAddress.Any;</a:t>
            </a:r>
          </a:p>
          <a:p>
            <a:pPr algn="l"/>
            <a:r>
              <a:rPr lang="en-US" sz="1500">
                <a:solidFill>
                  <a:srgbClr val="000000"/>
                </a:solidFill>
                <a:latin typeface="Consolas" panose="020B0609020204030204" pitchFamily="49" charset="0"/>
              </a:rPr>
              <a:t>            IPEndPoint _ipendpoit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IPEndPoint(_ipaddress, 2013);</a:t>
            </a:r>
          </a:p>
          <a:p>
            <a:pPr algn="l"/>
            <a:r>
              <a:rPr lang="nb-NO" sz="1500">
                <a:solidFill>
                  <a:srgbClr val="000000"/>
                </a:solidFill>
                <a:latin typeface="Consolas" panose="020B0609020204030204" pitchFamily="49" charset="0"/>
              </a:rPr>
              <a:t>            TcpListener _tcplistener = </a:t>
            </a:r>
            <a:r>
              <a:rPr lang="nb-NO" sz="1500">
                <a:solidFill>
                  <a:srgbClr val="0000FF"/>
                </a:solidFill>
                <a:latin typeface="Consolas" panose="020B0609020204030204" pitchFamily="49" charset="0"/>
              </a:rPr>
              <a:t>new</a:t>
            </a:r>
            <a:r>
              <a:rPr lang="nb-NO" sz="1500">
                <a:solidFill>
                  <a:srgbClr val="000000"/>
                </a:solidFill>
                <a:latin typeface="Consolas" panose="020B0609020204030204" pitchFamily="49" charset="0"/>
              </a:rPr>
              <a:t> TcpListener(_ipendpoit);</a:t>
            </a:r>
          </a:p>
          <a:p>
            <a:pPr algn="l"/>
            <a:r>
              <a:rPr lang="en-US" sz="1500">
                <a:solidFill>
                  <a:srgbClr val="000000"/>
                </a:solidFill>
                <a:latin typeface="Consolas" panose="020B0609020204030204" pitchFamily="49" charset="0"/>
              </a:rPr>
              <a:t>            _tcplistener.Start(10);</a:t>
            </a:r>
          </a:p>
          <a:p>
            <a:pPr algn="l"/>
            <a:endParaRPr lang="en-US" sz="1500">
              <a:solidFill>
                <a:srgbClr val="000000"/>
              </a:solidFill>
              <a:latin typeface="Consolas" panose="020B0609020204030204" pitchFamily="49" charset="0"/>
            </a:endParaRP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while</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true</a:t>
            </a:r>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TcpClient _client = _tcplistener.AcceptTcpClient();</a:t>
            </a:r>
          </a:p>
          <a:p>
            <a:pPr algn="l"/>
            <a:r>
              <a:rPr lang="en-US" sz="1500">
                <a:solidFill>
                  <a:srgbClr val="000000"/>
                </a:solidFill>
                <a:latin typeface="Consolas" panose="020B0609020204030204" pitchFamily="49" charset="0"/>
              </a:rPr>
              <a:t>                NetworkStream _stream = _client.GetStream();</a:t>
            </a:r>
          </a:p>
          <a:p>
            <a:pPr algn="l"/>
            <a:r>
              <a:rPr lang="en-US" sz="1500">
                <a:solidFill>
                  <a:srgbClr val="000000"/>
                </a:solidFill>
                <a:latin typeface="Consolas" panose="020B0609020204030204" pitchFamily="49" charset="0"/>
              </a:rPr>
              <a:t>                StreamReader _str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StreamReader(_stream);</a:t>
            </a:r>
          </a:p>
          <a:p>
            <a:pPr algn="l"/>
            <a:r>
              <a:rPr lang="en-US" sz="1500">
                <a:solidFill>
                  <a:srgbClr val="000000"/>
                </a:solidFill>
                <a:latin typeface="Consolas" panose="020B0609020204030204" pitchFamily="49" charset="0"/>
              </a:rPr>
              <a:t>                StreamWriter _stw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StreamWriter(_stream);</a:t>
            </a:r>
          </a:p>
          <a:p>
            <a:pPr algn="l"/>
            <a:r>
              <a:rPr lang="en-US" sz="1500">
                <a:solidFill>
                  <a:srgbClr val="000000"/>
                </a:solidFill>
                <a:latin typeface="Consolas" panose="020B0609020204030204" pitchFamily="49" charset="0"/>
              </a:rPr>
              <a:t>                _stw.AutoFlush = </a:t>
            </a:r>
            <a:r>
              <a:rPr lang="en-US" sz="1500">
                <a:solidFill>
                  <a:srgbClr val="0000FF"/>
                </a:solidFill>
                <a:latin typeface="Consolas" panose="020B0609020204030204" pitchFamily="49" charset="0"/>
              </a:rPr>
              <a:t>true</a:t>
            </a:r>
            <a:r>
              <a:rPr lang="en-US" sz="1500">
                <a:solidFill>
                  <a:srgbClr val="000000"/>
                </a:solidFill>
                <a:latin typeface="Consolas" panose="020B0609020204030204" pitchFamily="49" charset="0"/>
              </a:rPr>
              <a:t>;</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string</a:t>
            </a:r>
            <a:r>
              <a:rPr lang="en-US" sz="1500">
                <a:solidFill>
                  <a:srgbClr val="000000"/>
                </a:solidFill>
                <a:latin typeface="Consolas" panose="020B0609020204030204" pitchFamily="49" charset="0"/>
              </a:rPr>
              <a:t> _s = _str.ReadLine();</a:t>
            </a:r>
          </a:p>
          <a:p>
            <a:pPr algn="l"/>
            <a:r>
              <a:rPr lang="en-US" sz="1500">
                <a:solidFill>
                  <a:srgbClr val="000000"/>
                </a:solidFill>
                <a:latin typeface="Consolas" panose="020B0609020204030204" pitchFamily="49" charset="0"/>
              </a:rPr>
              <a:t>                _stw.WriteLine(_s.ToUpper());</a:t>
            </a:r>
          </a:p>
          <a:p>
            <a:pPr algn="l"/>
            <a:r>
              <a:rPr lang="en-US" sz="1500">
                <a:solidFill>
                  <a:srgbClr val="000000"/>
                </a:solidFill>
                <a:latin typeface="Consolas" panose="020B0609020204030204" pitchFamily="49" charset="0"/>
              </a:rPr>
              <a:t>                _client.Close();</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a:t>
            </a:r>
            <a:endParaRPr lang="en-US" sz="1500">
              <a:solidFill>
                <a:schemeClr val="tx2"/>
              </a:solidFill>
              <a:latin typeface="Times New Roman" pitchFamily="18" charset="0"/>
              <a:cs typeface="Times New Roman" pitchFamily="18" charset="0"/>
            </a:endParaRPr>
          </a:p>
          <a:p>
            <a:pPr algn="just"/>
            <a:endParaRPr lang="en-US" sz="1400">
              <a:solidFill>
                <a:schemeClr val="tx2"/>
              </a:solidFill>
              <a:latin typeface="Times New Roman" pitchFamily="18" charset="0"/>
              <a:cs typeface="Times New Roman" pitchFamily="18" charset="0"/>
            </a:endParaRPr>
          </a:p>
          <a:p>
            <a:pPr algn="l"/>
            <a:r>
              <a:rPr lang="en-US" sz="1800">
                <a:solidFill>
                  <a:srgbClr val="000000"/>
                </a:solidFill>
                <a:latin typeface="Consolas" panose="020B0609020204030204" pitchFamily="49" charset="0"/>
              </a:rPr>
              <a:t> 	</a:t>
            </a:r>
            <a:endParaRPr lang="en-US" sz="26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63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fontScale="92500" lnSpcReduction="10000"/>
          </a:bodyPr>
          <a:lstStyle/>
          <a:p>
            <a:pPr marL="457200" indent="-457200" algn="just">
              <a:buFont typeface="Wingdings" panose="05000000000000000000" pitchFamily="2" charset="2"/>
              <a:buChar char="ü"/>
            </a:pPr>
            <a:r>
              <a:rPr lang="en-US" sz="2600">
                <a:solidFill>
                  <a:schemeClr val="tx2"/>
                </a:solidFill>
                <a:latin typeface="Times New Roman" pitchFamily="18" charset="0"/>
                <a:cs typeface="Times New Roman" pitchFamily="18" charset="0"/>
              </a:rPr>
              <a:t>Chương trình phía Client</a:t>
            </a:r>
          </a:p>
          <a:p>
            <a:pPr algn="just"/>
            <a:endParaRPr lang="en-US" sz="2600">
              <a:solidFill>
                <a:schemeClr val="tx2"/>
              </a:solidFill>
              <a:latin typeface="Times New Roman" pitchFamily="18" charset="0"/>
              <a:cs typeface="Times New Roman" pitchFamily="18" charset="0"/>
            </a:endParaRP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static</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void</a:t>
            </a:r>
            <a:r>
              <a:rPr lang="en-US" sz="1500">
                <a:solidFill>
                  <a:srgbClr val="000000"/>
                </a:solidFill>
                <a:latin typeface="Consolas" panose="020B0609020204030204" pitchFamily="49" charset="0"/>
              </a:rPr>
              <a:t> Main(</a:t>
            </a:r>
            <a:r>
              <a:rPr lang="en-US" sz="1500">
                <a:solidFill>
                  <a:srgbClr val="0000FF"/>
                </a:solidFill>
                <a:latin typeface="Consolas" panose="020B0609020204030204" pitchFamily="49" charset="0"/>
              </a:rPr>
              <a:t>string</a:t>
            </a:r>
            <a:r>
              <a:rPr lang="en-US" sz="1500">
                <a:solidFill>
                  <a:srgbClr val="000000"/>
                </a:solidFill>
                <a:latin typeface="Consolas" panose="020B0609020204030204" pitchFamily="49" charset="0"/>
              </a:rPr>
              <a:t>[] args)</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IPAddress _ipaddress = IPAddress.Parse(</a:t>
            </a:r>
            <a:r>
              <a:rPr lang="en-US" sz="1500">
                <a:solidFill>
                  <a:srgbClr val="A31515"/>
                </a:solidFill>
                <a:latin typeface="Consolas" panose="020B0609020204030204" pitchFamily="49" charset="0"/>
              </a:rPr>
              <a:t>"127.0.0.1"</a:t>
            </a:r>
            <a:r>
              <a:rPr lang="en-US" sz="1500">
                <a:solidFill>
                  <a:srgbClr val="000000"/>
                </a:solidFill>
                <a:latin typeface="Consolas" panose="020B0609020204030204" pitchFamily="49" charset="0"/>
              </a:rPr>
              <a:t>);</a:t>
            </a:r>
          </a:p>
          <a:p>
            <a:pPr algn="l"/>
            <a:r>
              <a:rPr lang="en-US" sz="1500">
                <a:solidFill>
                  <a:srgbClr val="000000"/>
                </a:solidFill>
                <a:latin typeface="Consolas" panose="020B0609020204030204" pitchFamily="49" charset="0"/>
              </a:rPr>
              <a:t>            IPEndPoint _ipendpoit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IPEndPoint(_ipaddress, 2013);</a:t>
            </a:r>
          </a:p>
          <a:p>
            <a:pPr algn="l"/>
            <a:endParaRPr lang="en-US" sz="1500">
              <a:solidFill>
                <a:srgbClr val="000000"/>
              </a:solidFill>
              <a:latin typeface="Consolas" panose="020B0609020204030204" pitchFamily="49" charset="0"/>
            </a:endParaRP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while</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true</a:t>
            </a:r>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string</a:t>
            </a:r>
            <a:r>
              <a:rPr lang="en-US" sz="1500">
                <a:solidFill>
                  <a:srgbClr val="000000"/>
                </a:solidFill>
                <a:latin typeface="Consolas" panose="020B0609020204030204" pitchFamily="49" charset="0"/>
              </a:rPr>
              <a:t> _s = Console.ReadLine();</a:t>
            </a:r>
          </a:p>
          <a:p>
            <a:pPr algn="l"/>
            <a:r>
              <a:rPr lang="en-US" sz="1500">
                <a:solidFill>
                  <a:srgbClr val="000000"/>
                </a:solidFill>
                <a:latin typeface="Consolas" panose="020B0609020204030204" pitchFamily="49" charset="0"/>
              </a:rPr>
              <a:t>                TcpClient _tcpclient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TcpClient();</a:t>
            </a:r>
          </a:p>
          <a:p>
            <a:pPr algn="l"/>
            <a:r>
              <a:rPr lang="en-US" sz="1500">
                <a:solidFill>
                  <a:srgbClr val="000000"/>
                </a:solidFill>
                <a:latin typeface="Consolas" panose="020B0609020204030204" pitchFamily="49" charset="0"/>
              </a:rPr>
              <a:t>                _tcpclient.Connect(_ipendpoit);</a:t>
            </a:r>
          </a:p>
          <a:p>
            <a:pPr algn="l"/>
            <a:r>
              <a:rPr lang="en-US" sz="1500">
                <a:solidFill>
                  <a:srgbClr val="000000"/>
                </a:solidFill>
                <a:latin typeface="Consolas" panose="020B0609020204030204" pitchFamily="49" charset="0"/>
              </a:rPr>
              <a:t>                NetworkStream _stream = _tcpclient.GetStream();</a:t>
            </a:r>
          </a:p>
          <a:p>
            <a:pPr algn="l"/>
            <a:r>
              <a:rPr lang="en-US" sz="1500">
                <a:solidFill>
                  <a:srgbClr val="000000"/>
                </a:solidFill>
                <a:latin typeface="Consolas" panose="020B0609020204030204" pitchFamily="49" charset="0"/>
              </a:rPr>
              <a:t>                StreamWriter _stw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StreamWriter(_stream);</a:t>
            </a:r>
          </a:p>
          <a:p>
            <a:pPr algn="l"/>
            <a:r>
              <a:rPr lang="en-US" sz="1500">
                <a:solidFill>
                  <a:srgbClr val="000000"/>
                </a:solidFill>
                <a:latin typeface="Consolas" panose="020B0609020204030204" pitchFamily="49" charset="0"/>
              </a:rPr>
              <a:t>                _stw.AutoFlush = </a:t>
            </a:r>
            <a:r>
              <a:rPr lang="en-US" sz="1500">
                <a:solidFill>
                  <a:srgbClr val="0000FF"/>
                </a:solidFill>
                <a:latin typeface="Consolas" panose="020B0609020204030204" pitchFamily="49" charset="0"/>
              </a:rPr>
              <a:t>true</a:t>
            </a:r>
            <a:r>
              <a:rPr lang="en-US" sz="1500">
                <a:solidFill>
                  <a:srgbClr val="000000"/>
                </a:solidFill>
                <a:latin typeface="Consolas" panose="020B0609020204030204" pitchFamily="49" charset="0"/>
              </a:rPr>
              <a:t>;</a:t>
            </a:r>
          </a:p>
          <a:p>
            <a:pPr algn="l"/>
            <a:r>
              <a:rPr lang="en-US" sz="1500">
                <a:solidFill>
                  <a:srgbClr val="000000"/>
                </a:solidFill>
                <a:latin typeface="Consolas" panose="020B0609020204030204" pitchFamily="49" charset="0"/>
              </a:rPr>
              <a:t>                StreamReader _str = </a:t>
            </a:r>
            <a:r>
              <a:rPr lang="en-US" sz="1500">
                <a:solidFill>
                  <a:srgbClr val="0000FF"/>
                </a:solidFill>
                <a:latin typeface="Consolas" panose="020B0609020204030204" pitchFamily="49" charset="0"/>
              </a:rPr>
              <a:t>new</a:t>
            </a:r>
            <a:r>
              <a:rPr lang="en-US" sz="1500">
                <a:solidFill>
                  <a:srgbClr val="000000"/>
                </a:solidFill>
                <a:latin typeface="Consolas" panose="020B0609020204030204" pitchFamily="49" charset="0"/>
              </a:rPr>
              <a:t> StreamReader(_stream);</a:t>
            </a:r>
          </a:p>
          <a:p>
            <a:pPr algn="l"/>
            <a:r>
              <a:rPr lang="en-US" sz="1500">
                <a:solidFill>
                  <a:srgbClr val="000000"/>
                </a:solidFill>
                <a:latin typeface="Consolas" panose="020B0609020204030204" pitchFamily="49" charset="0"/>
              </a:rPr>
              <a:t>                _stw.WriteLine(_s);</a:t>
            </a:r>
          </a:p>
          <a:p>
            <a:pPr algn="l"/>
            <a:r>
              <a:rPr lang="en-US" sz="1500">
                <a:solidFill>
                  <a:srgbClr val="000000"/>
                </a:solidFill>
                <a:latin typeface="Consolas" panose="020B0609020204030204" pitchFamily="49" charset="0"/>
              </a:rPr>
              <a:t>                Console.WriteLine(_str.ReadLine</a:t>
            </a:r>
            <a:r>
              <a:rPr lang="en-US" sz="1500" smtClean="0">
                <a:solidFill>
                  <a:srgbClr val="000000"/>
                </a:solidFill>
                <a:latin typeface="Consolas" panose="020B0609020204030204" pitchFamily="49" charset="0"/>
              </a:rPr>
              <a:t>());</a:t>
            </a:r>
          </a:p>
          <a:p>
            <a:pPr algn="l"/>
            <a:r>
              <a:rPr lang="en-US" sz="1500" smtClean="0">
                <a:solidFill>
                  <a:srgbClr val="000000"/>
                </a:solidFill>
                <a:latin typeface="Consolas" panose="020B0609020204030204" pitchFamily="49" charset="0"/>
              </a:rPr>
              <a:t>	      _</a:t>
            </a:r>
            <a:r>
              <a:rPr lang="en-US" sz="1500">
                <a:solidFill>
                  <a:srgbClr val="000000"/>
                </a:solidFill>
                <a:latin typeface="Consolas" panose="020B0609020204030204" pitchFamily="49" charset="0"/>
              </a:rPr>
              <a:t>tcpclient.Close</a:t>
            </a:r>
            <a:r>
              <a:rPr lang="en-US" sz="1500" smtClean="0">
                <a:solidFill>
                  <a:srgbClr val="000000"/>
                </a:solidFill>
                <a:latin typeface="Consolas" panose="020B0609020204030204" pitchFamily="49" charset="0"/>
              </a:rPr>
              <a:t>();</a:t>
            </a:r>
            <a:endParaRPr lang="en-US" sz="1500">
              <a:solidFill>
                <a:srgbClr val="000000"/>
              </a:solidFill>
              <a:latin typeface="Consolas" panose="020B0609020204030204" pitchFamily="49" charset="0"/>
            </a:endParaRPr>
          </a:p>
          <a:p>
            <a:pPr algn="l"/>
            <a:r>
              <a:rPr lang="en-US" sz="1500">
                <a:solidFill>
                  <a:srgbClr val="000000"/>
                </a:solidFill>
                <a:latin typeface="Consolas" panose="020B0609020204030204" pitchFamily="49" charset="0"/>
              </a:rPr>
              <a:t>	   }</a:t>
            </a:r>
          </a:p>
          <a:p>
            <a:pPr algn="l"/>
            <a:r>
              <a:rPr lang="en-US" sz="1500">
                <a:solidFill>
                  <a:srgbClr val="000000"/>
                </a:solidFill>
                <a:latin typeface="Consolas" panose="020B0609020204030204" pitchFamily="49" charset="0"/>
              </a:rPr>
              <a:t>	 </a:t>
            </a:r>
            <a:r>
              <a:rPr lang="en-US" sz="1500" smtClean="0">
                <a:solidFill>
                  <a:srgbClr val="000000"/>
                </a:solidFill>
                <a:latin typeface="Consolas" panose="020B0609020204030204" pitchFamily="49" charset="0"/>
              </a:rPr>
              <a:t>}</a:t>
            </a:r>
            <a:endParaRPr lang="en-US" sz="1500">
              <a:solidFill>
                <a:schemeClr val="tx2"/>
              </a:solidFill>
              <a:latin typeface="Times New Roman" pitchFamily="18" charset="0"/>
              <a:cs typeface="Times New Roman" pitchFamily="18" charset="0"/>
            </a:endParaRPr>
          </a:p>
          <a:p>
            <a:pPr algn="l"/>
            <a:r>
              <a:rPr lang="en-US" sz="1800">
                <a:solidFill>
                  <a:srgbClr val="000000"/>
                </a:solidFill>
                <a:latin typeface="Consolas" panose="020B0609020204030204" pitchFamily="49" charset="0"/>
              </a:rPr>
              <a:t> 	</a:t>
            </a:r>
            <a:endParaRPr lang="en-US" sz="2600">
              <a:solidFill>
                <a:schemeClr val="tx2"/>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51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9871</TotalTime>
  <Words>880</Words>
  <Application>Microsoft Office PowerPoint</Application>
  <PresentationFormat>On-screen Show (4:3)</PresentationFormat>
  <Paragraphs>135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Times New Roman</vt:lpstr>
      <vt:lpstr>Wingdings</vt:lpstr>
      <vt:lpstr>Office Theme</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371</cp:revision>
  <dcterms:created xsi:type="dcterms:W3CDTF">2023-02-01T03:15:30Z</dcterms:created>
  <dcterms:modified xsi:type="dcterms:W3CDTF">2023-04-18T04:52:03Z</dcterms:modified>
</cp:coreProperties>
</file>