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7" r:id="rId5"/>
    <p:sldId id="268" r:id="rId6"/>
    <p:sldId id="262" r:id="rId7"/>
    <p:sldId id="263" r:id="rId8"/>
    <p:sldId id="264"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tb" initials="ht" lastIdx="1" clrIdx="0">
    <p:extLst>
      <p:ext uri="{19B8F6BF-5375-455C-9EA6-DF929625EA0E}">
        <p15:presenceInfo xmlns:p15="http://schemas.microsoft.com/office/powerpoint/2012/main" userId="19285db3731feb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72" d="100"/>
          <a:sy n="72" d="100"/>
        </p:scale>
        <p:origin x="176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3</a:t>
            </a:fld>
            <a:endParaRPr lang="en-US"/>
          </a:p>
        </p:txBody>
      </p:sp>
    </p:spTree>
    <p:extLst>
      <p:ext uri="{BB962C8B-B14F-4D97-AF65-F5344CB8AC3E}">
        <p14:creationId xmlns:p14="http://schemas.microsoft.com/office/powerpoint/2010/main" val="29998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4</a:t>
            </a:fld>
            <a:endParaRPr lang="en-US"/>
          </a:p>
        </p:txBody>
      </p:sp>
    </p:spTree>
    <p:extLst>
      <p:ext uri="{BB962C8B-B14F-4D97-AF65-F5344CB8AC3E}">
        <p14:creationId xmlns:p14="http://schemas.microsoft.com/office/powerpoint/2010/main" val="173164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5</a:t>
            </a:fld>
            <a:endParaRPr lang="en-US"/>
          </a:p>
        </p:txBody>
      </p:sp>
    </p:spTree>
    <p:extLst>
      <p:ext uri="{BB962C8B-B14F-4D97-AF65-F5344CB8AC3E}">
        <p14:creationId xmlns:p14="http://schemas.microsoft.com/office/powerpoint/2010/main" val="67186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6</a:t>
            </a:fld>
            <a:endParaRPr lang="en-US"/>
          </a:p>
        </p:txBody>
      </p:sp>
    </p:spTree>
    <p:extLst>
      <p:ext uri="{BB962C8B-B14F-4D97-AF65-F5344CB8AC3E}">
        <p14:creationId xmlns:p14="http://schemas.microsoft.com/office/powerpoint/2010/main" val="344955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7</a:t>
            </a:fld>
            <a:endParaRPr lang="en-US"/>
          </a:p>
        </p:txBody>
      </p:sp>
    </p:spTree>
    <p:extLst>
      <p:ext uri="{BB962C8B-B14F-4D97-AF65-F5344CB8AC3E}">
        <p14:creationId xmlns:p14="http://schemas.microsoft.com/office/powerpoint/2010/main" val="91075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8</a:t>
            </a:fld>
            <a:endParaRPr lang="en-US"/>
          </a:p>
        </p:txBody>
      </p:sp>
    </p:spTree>
    <p:extLst>
      <p:ext uri="{BB962C8B-B14F-4D97-AF65-F5344CB8AC3E}">
        <p14:creationId xmlns:p14="http://schemas.microsoft.com/office/powerpoint/2010/main" val="198530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9</a:t>
            </a:fld>
            <a:endParaRPr lang="en-US"/>
          </a:p>
        </p:txBody>
      </p:sp>
    </p:spTree>
    <p:extLst>
      <p:ext uri="{BB962C8B-B14F-4D97-AF65-F5344CB8AC3E}">
        <p14:creationId xmlns:p14="http://schemas.microsoft.com/office/powerpoint/2010/main" val="240145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4/17/2023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tx2"/>
                </a:solidFill>
                <a:latin typeface="Times New Roman" pitchFamily="18" charset="0"/>
                <a:cs typeface="Times New Roman" pitchFamily="18" charset="0"/>
              </a:rPr>
              <a:t>GV: Trần Bá Hùng</a:t>
            </a:r>
          </a:p>
          <a:p>
            <a:r>
              <a:rPr lang="en-US" sz="2600">
                <a:solidFill>
                  <a:schemeClr val="tx2"/>
                </a:solidFill>
                <a:latin typeface="Times New Roman" pitchFamily="18" charset="0"/>
                <a:cs typeface="Times New Roman" pitchFamily="18" charset="0"/>
              </a:rPr>
              <a:t>EMAIL: </a:t>
            </a:r>
            <a:r>
              <a:rPr lang="en-US" sz="2600">
                <a:solidFill>
                  <a:schemeClr val="tx2"/>
                </a:solidFill>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tbhung@ioit.ac.vn</a:t>
            </a:r>
            <a:endParaRPr lang="en-US" sz="2600">
              <a:solidFill>
                <a:schemeClr val="tx2"/>
              </a:solidFill>
              <a:latin typeface="Times New Roman" pitchFamily="18" charset="0"/>
              <a:cs typeface="Times New Roman" pitchFamily="18" charset="0"/>
            </a:endParaRPr>
          </a:p>
          <a:p>
            <a:r>
              <a:rPr lang="en-US" sz="2600">
                <a:solidFill>
                  <a:schemeClr val="tx2"/>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92500" lnSpcReduction="10000"/>
          </a:bodyPr>
          <a:lstStyle/>
          <a:p>
            <a:pPr algn="just"/>
            <a:r>
              <a:rPr lang="en-US" sz="2600">
                <a:solidFill>
                  <a:schemeClr val="tx2"/>
                </a:solidFill>
                <a:latin typeface="Times New Roman" pitchFamily="18" charset="0"/>
                <a:cs typeface="Times New Roman" pitchFamily="18" charset="0"/>
              </a:rPr>
              <a:t>4.3 Lớp UdpClient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Trong .Net lớp UdpClient thuộc namespase [system.net.sockets]</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Lớp này được xây dựng dựa trên lớp socket đơn giản hóa việc trao đổi dữ liệu</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 các chức năng của Udp được đóng gói trong lớp UdpClient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Các phương thức khởi tạo và một số phương thức quan trọng khác</a:t>
            </a:r>
          </a:p>
          <a:p>
            <a:pPr marL="914400" lvl="1" indent="-457200" algn="just">
              <a:buFont typeface="Wingdings" panose="05000000000000000000" pitchFamily="2" charset="2"/>
              <a:buChar char="Ø"/>
            </a:pPr>
            <a:r>
              <a:rPr lang="en-US" sz="2600">
                <a:solidFill>
                  <a:schemeClr val="tx2"/>
                </a:solidFill>
                <a:latin typeface="Times New Roman" pitchFamily="18" charset="0"/>
                <a:cs typeface="Times New Roman" pitchFamily="18" charset="0"/>
              </a:rPr>
              <a:t>UdpClient(): khởi tạo đối tượng của lớp UdpClient</a:t>
            </a:r>
          </a:p>
          <a:p>
            <a:pPr marL="914400" lvl="1" indent="-457200" algn="just">
              <a:buFont typeface="Wingdings" panose="05000000000000000000" pitchFamily="2" charset="2"/>
              <a:buChar char="Ø"/>
            </a:pPr>
            <a:r>
              <a:rPr lang="en-US" sz="2600">
                <a:solidFill>
                  <a:schemeClr val="tx2"/>
                </a:solidFill>
                <a:latin typeface="Times New Roman" pitchFamily="18" charset="0"/>
                <a:cs typeface="Times New Roman" pitchFamily="18" charset="0"/>
              </a:rPr>
              <a:t>UdpClient(AddressFamily): tạo đối tượng UdpClient, tham số AddressFamily thuộc dòng địa chỉ được chỉ định</a:t>
            </a:r>
          </a:p>
          <a:p>
            <a:pPr marL="914400" lvl="1" indent="-457200" algn="just">
              <a:buFont typeface="Wingdings" panose="05000000000000000000" pitchFamily="2" charset="2"/>
              <a:buChar char="Ø"/>
            </a:pPr>
            <a:r>
              <a:rPr lang="en-US" sz="2600">
                <a:solidFill>
                  <a:schemeClr val="tx2"/>
                </a:solidFill>
                <a:latin typeface="Times New Roman" pitchFamily="18" charset="0"/>
                <a:cs typeface="Times New Roman" pitchFamily="18" charset="0"/>
              </a:rPr>
              <a:t>UdpClient(Int32): tạo đối tượng UdpClient đồng thời gán port cho nó</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1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UdpClient(IPEndPoint): tạo UdpClient truyền vào tham số IPEndPoint(chứa địa chỉ, cổng) cho nó</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UdpClient(Int32,AddressFamily): tạo UdpClient đồng thời gắn số hiệu cổng và tham số AddressFamily</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Send(): gửi dữ liệu đồng bộ cho máy ở xa</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Receive(): nhận dữ liệu đồng bộ do máy ở xa gửi(đồng bộ nghĩa là các lệnh ngay sau Receive sẽ chỉ được thực thi khi mà Receive đã nhận được dữ liệu. Nếu nó không nhận được dữ liệu thì vẫn cứ chờ - blocking)</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65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lnSpcReduction="10000"/>
          </a:bodyPr>
          <a:lstStyle/>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BeginSend(): Phương thức gửi không đồng bộ dữ liệu cho máy từ xa</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BeginReceive(): Phương thức nhận không đồng bộ dữ liệu từ máy ở xa</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Close(): đóng kết nối</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Connect(): Thiết lập một Default remote host</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EndSend(): Kết thúc gửi dữ liệu ở phương thức BeginSend()</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EndReceive(): Kết thúc nhận dữ liệu của phương thức BeginReceive()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5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lnSpc>
                <a:spcPct val="150000"/>
              </a:lnSpc>
              <a:buFont typeface="Wingdings" panose="05000000000000000000" pitchFamily="2" charset="2"/>
              <a:buChar char="Ø"/>
            </a:pPr>
            <a:r>
              <a:rPr lang="en-US" sz="2400" u="sng">
                <a:solidFill>
                  <a:schemeClr val="tx2"/>
                </a:solidFill>
                <a:latin typeface="Times New Roman" pitchFamily="18" charset="0"/>
                <a:cs typeface="Times New Roman" pitchFamily="18" charset="0"/>
              </a:rPr>
              <a:t>Ví dụ 1</a:t>
            </a:r>
            <a:r>
              <a:rPr lang="en-US" sz="2400">
                <a:solidFill>
                  <a:schemeClr val="tx2"/>
                </a:solidFill>
                <a:latin typeface="Times New Roman" pitchFamily="18" charset="0"/>
                <a:cs typeface="Times New Roman" pitchFamily="18" charset="0"/>
              </a:rPr>
              <a:t>: Sử dụng lớp UdpClient xây dựng chương trình ứng dụng console chat giữa 2 máy</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Viết chương trình</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Solution tên [Udp_chat_console]</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Udp_client</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Udp_Server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3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lnSpcReduction="10000"/>
          </a:bodyPr>
          <a:lstStyle/>
          <a:p>
            <a:pPr marL="457200" indent="-457200" algn="just">
              <a:buFont typeface="Wingdings" panose="05000000000000000000" pitchFamily="2" charset="2"/>
              <a:buChar char="ü"/>
            </a:pPr>
            <a:r>
              <a:rPr lang="en-US" sz="2400">
                <a:solidFill>
                  <a:schemeClr val="tx2"/>
                </a:solidFill>
                <a:latin typeface="Times New Roman" pitchFamily="18" charset="0"/>
                <a:cs typeface="Times New Roman" pitchFamily="18" charset="0"/>
              </a:rPr>
              <a:t>Chương trình phía Server</a:t>
            </a:r>
          </a:p>
          <a:p>
            <a:pPr algn="just"/>
            <a:endParaRPr lang="en-US" sz="2600">
              <a:solidFill>
                <a:schemeClr val="tx2"/>
              </a:solidFill>
              <a:latin typeface="Times New Roman" pitchFamily="18" charset="0"/>
              <a:cs typeface="Times New Roman" pitchFamily="18"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static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void</a:t>
            </a:r>
            <a:r>
              <a:rPr lang="en-US" sz="1500">
                <a:solidFill>
                  <a:srgbClr val="000000"/>
                </a:solidFill>
                <a:latin typeface="Consolas" panose="020B0609020204030204" pitchFamily="49" charset="0"/>
              </a:rPr>
              <a:t> Main(</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args)</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Console.InputEncoding = Encoding.Unicode;</a:t>
            </a:r>
          </a:p>
          <a:p>
            <a:pPr algn="l"/>
            <a:r>
              <a:rPr lang="en-US" sz="1500">
                <a:solidFill>
                  <a:srgbClr val="000000"/>
                </a:solidFill>
                <a:latin typeface="Consolas" panose="020B0609020204030204" pitchFamily="49" charset="0"/>
              </a:rPr>
              <a:t>            Console.OutputEncoding = Encoding.Unicode;</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_server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UdpClient(1308);</a:t>
            </a:r>
            <a:r>
              <a:rPr lang="en-US" sz="1500">
                <a:solidFill>
                  <a:srgbClr val="008000"/>
                </a:solidFill>
                <a:latin typeface="Consolas" panose="020B0609020204030204" pitchFamily="49" charset="0"/>
              </a:rPr>
              <a:t>//tự động bin với cổng 1308</a:t>
            </a:r>
            <a:endParaRPr lang="en-US" sz="1500">
              <a:solidFill>
                <a:srgbClr val="000000"/>
              </a:solidFill>
              <a:latin typeface="Consolas" panose="020B0609020204030204" pitchFamily="49"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while</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_remoteEP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IPEndPoint(0, 0);</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_buffer = _server.Receive(</a:t>
            </a:r>
            <a:r>
              <a:rPr lang="en-US" sz="1500">
                <a:solidFill>
                  <a:srgbClr val="0000FF"/>
                </a:solidFill>
                <a:latin typeface="Consolas" panose="020B0609020204030204" pitchFamily="49" charset="0"/>
              </a:rPr>
              <a:t>ref</a:t>
            </a:r>
            <a:r>
              <a:rPr lang="en-US" sz="1500">
                <a:solidFill>
                  <a:srgbClr val="000000"/>
                </a:solidFill>
                <a:latin typeface="Consolas" panose="020B0609020204030204" pitchFamily="49" charset="0"/>
              </a:rPr>
              <a:t> _remoteEP);</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_text = Encoding.Unicode.GetString(_buffer);</a:t>
            </a:r>
          </a:p>
          <a:p>
            <a:pPr algn="l"/>
            <a:r>
              <a:rPr lang="fr-FR" sz="1500">
                <a:solidFill>
                  <a:srgbClr val="000000"/>
                </a:solidFill>
                <a:latin typeface="Consolas" panose="020B0609020204030204" pitchFamily="49" charset="0"/>
              </a:rPr>
              <a:t>                Console.WriteLine(</a:t>
            </a:r>
            <a:r>
              <a:rPr lang="fr-FR" sz="1500">
                <a:solidFill>
                  <a:srgbClr val="A31515"/>
                </a:solidFill>
                <a:latin typeface="Consolas" panose="020B0609020204030204" pitchFamily="49" charset="0"/>
              </a:rPr>
              <a:t>"#Client &gt;&gt;&gt; {0}"</a:t>
            </a:r>
            <a:r>
              <a:rPr lang="fr-FR" sz="1500">
                <a:solidFill>
                  <a:srgbClr val="000000"/>
                </a:solidFill>
                <a:latin typeface="Consolas" panose="020B0609020204030204" pitchFamily="49" charset="0"/>
              </a:rPr>
              <a:t>,_text);</a:t>
            </a:r>
          </a:p>
          <a:p>
            <a:pPr algn="l"/>
            <a:r>
              <a:rPr lang="en-US" sz="1500">
                <a:solidFill>
                  <a:srgbClr val="000000"/>
                </a:solidFill>
                <a:latin typeface="Consolas" panose="020B0609020204030204" pitchFamily="49" charset="0"/>
              </a:rPr>
              <a:t>                Console.Write(</a:t>
            </a:r>
            <a:r>
              <a:rPr lang="en-US" sz="1500">
                <a:solidFill>
                  <a:srgbClr val="A31515"/>
                </a:solidFill>
                <a:latin typeface="Consolas" panose="020B0609020204030204" pitchFamily="49" charset="0"/>
              </a:rPr>
              <a:t>"#Server &gt;&gt;&gt; "</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_response = Console.ReadLine();</a:t>
            </a:r>
          </a:p>
          <a:p>
            <a:pPr algn="l"/>
            <a:r>
              <a:rPr lang="en-US" sz="1500">
                <a:solidFill>
                  <a:srgbClr val="000000"/>
                </a:solidFill>
                <a:latin typeface="Consolas" panose="020B0609020204030204" pitchFamily="49" charset="0"/>
              </a:rPr>
              <a:t>                _buffer = Encoding.Unicode.GetBytes(_response);</a:t>
            </a:r>
          </a:p>
          <a:p>
            <a:pPr algn="l"/>
            <a:r>
              <a:rPr lang="en-US" sz="1500">
                <a:solidFill>
                  <a:srgbClr val="000000"/>
                </a:solidFill>
                <a:latin typeface="Consolas" panose="020B0609020204030204" pitchFamily="49" charset="0"/>
              </a:rPr>
              <a:t>                _server.Send(_buffer, _buffer.Length, _remoteEP);</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endParaRPr lang="en-US" sz="1500">
              <a:solidFill>
                <a:schemeClr val="tx2"/>
              </a:solidFill>
              <a:latin typeface="Times New Roman" pitchFamily="18" charset="0"/>
              <a:cs typeface="Times New Roman" pitchFamily="18" charset="0"/>
            </a:endParaRPr>
          </a:p>
          <a:p>
            <a:pPr algn="l"/>
            <a:r>
              <a:rPr lang="en-US" sz="1800">
                <a:solidFill>
                  <a:srgbClr val="000000"/>
                </a:solidFill>
                <a:latin typeface="Consolas" panose="020B0609020204030204" pitchFamily="49" charset="0"/>
              </a:rPr>
              <a:t> 	</a:t>
            </a:r>
            <a:endParaRPr lang="en-US" sz="2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6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92500" lnSpcReduction="10000"/>
          </a:bodyPr>
          <a:lstStyle/>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Chương trình phía Client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static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void</a:t>
            </a:r>
            <a:r>
              <a:rPr lang="en-US" sz="1500">
                <a:solidFill>
                  <a:srgbClr val="000000"/>
                </a:solidFill>
                <a:latin typeface="Consolas" panose="020B0609020204030204" pitchFamily="49" charset="0"/>
              </a:rPr>
              <a:t> Main(</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args)</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Console.InputEncoding = Encoding.Unicode;</a:t>
            </a:r>
          </a:p>
          <a:p>
            <a:pPr algn="l"/>
            <a:r>
              <a:rPr lang="en-US" sz="1500">
                <a:solidFill>
                  <a:srgbClr val="000000"/>
                </a:solidFill>
                <a:latin typeface="Consolas" panose="020B0609020204030204" pitchFamily="49" charset="0"/>
              </a:rPr>
              <a:t>            Console.OutputEncoding = Encoding.Unicode;</a:t>
            </a:r>
          </a:p>
          <a:p>
            <a:pPr algn="l"/>
            <a:r>
              <a:rPr lang="en-US" sz="1500">
                <a:solidFill>
                  <a:srgbClr val="000000"/>
                </a:solidFill>
                <a:latin typeface="Consolas" panose="020B0609020204030204" pitchFamily="49" charset="0"/>
              </a:rPr>
              <a:t>            Console.WriteLine(</a:t>
            </a:r>
            <a:r>
              <a:rPr lang="en-US" sz="1500">
                <a:solidFill>
                  <a:srgbClr val="A31515"/>
                </a:solidFill>
                <a:latin typeface="Consolas" panose="020B0609020204030204" pitchFamily="49" charset="0"/>
              </a:rPr>
              <a:t>"Server IP: "</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_ip = IPAddress.Parse(Console.ReadLine());</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_client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UdpClient();</a:t>
            </a:r>
          </a:p>
          <a:p>
            <a:pPr algn="l"/>
            <a:r>
              <a:rPr lang="vi-VN" sz="1500">
                <a:solidFill>
                  <a:srgbClr val="000000"/>
                </a:solidFill>
                <a:latin typeface="Consolas" panose="020B0609020204030204" pitchFamily="49" charset="0"/>
              </a:rPr>
              <a:t>            </a:t>
            </a:r>
            <a:r>
              <a:rPr lang="vi-VN" sz="1500">
                <a:solidFill>
                  <a:srgbClr val="008000"/>
                </a:solidFill>
                <a:latin typeface="Consolas" panose="020B0609020204030204" pitchFamily="49" charset="0"/>
              </a:rPr>
              <a:t>//lênh connect này chỉ để lưu lại thông tin về đối tác trong object _client chứ không phải là thực hiện kết nối như TCP socket</a:t>
            </a:r>
            <a:endParaRPr lang="vi-VN" sz="1500">
              <a:solidFill>
                <a:srgbClr val="000000"/>
              </a:solidFill>
              <a:latin typeface="Consolas" panose="020B0609020204030204" pitchFamily="49" charset="0"/>
            </a:endParaRPr>
          </a:p>
          <a:p>
            <a:pPr algn="l"/>
            <a:r>
              <a:rPr lang="en-US" sz="1500">
                <a:solidFill>
                  <a:srgbClr val="000000"/>
                </a:solidFill>
                <a:latin typeface="Consolas" panose="020B0609020204030204" pitchFamily="49" charset="0"/>
              </a:rPr>
              <a:t>            _client.Connect(_ip, 1308);</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while</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Console.Write(</a:t>
            </a:r>
            <a:r>
              <a:rPr lang="en-US" sz="1500">
                <a:solidFill>
                  <a:srgbClr val="A31515"/>
                </a:solidFill>
                <a:latin typeface="Consolas" panose="020B0609020204030204" pitchFamily="49" charset="0"/>
              </a:rPr>
              <a:t>"#Client &gt;&gt;&gt;"</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_text = Console.ReadLine();</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_buffer = Encoding.Unicode.GetBytes(_text);</a:t>
            </a:r>
          </a:p>
          <a:p>
            <a:pPr algn="l"/>
            <a:r>
              <a:rPr lang="en-US" sz="1500">
                <a:solidFill>
                  <a:srgbClr val="000000"/>
                </a:solidFill>
                <a:latin typeface="Consolas" panose="020B0609020204030204" pitchFamily="49" charset="0"/>
              </a:rPr>
              <a:t>                _client.Send(_buffer, _buffer.Length);</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_ipendpoint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IPEndPoint(0, 0);</a:t>
            </a:r>
          </a:p>
          <a:p>
            <a:pPr algn="l"/>
            <a:r>
              <a:rPr lang="en-US" sz="1500">
                <a:solidFill>
                  <a:srgbClr val="000000"/>
                </a:solidFill>
                <a:latin typeface="Consolas" panose="020B0609020204030204" pitchFamily="49" charset="0"/>
              </a:rPr>
              <a:t>                _buffer = _client.Receive(</a:t>
            </a:r>
            <a:r>
              <a:rPr lang="en-US" sz="1500">
                <a:solidFill>
                  <a:srgbClr val="0000FF"/>
                </a:solidFill>
                <a:latin typeface="Consolas" panose="020B0609020204030204" pitchFamily="49" charset="0"/>
              </a:rPr>
              <a:t>ref</a:t>
            </a:r>
            <a:r>
              <a:rPr lang="en-US" sz="1500">
                <a:solidFill>
                  <a:srgbClr val="000000"/>
                </a:solidFill>
                <a:latin typeface="Consolas" panose="020B0609020204030204" pitchFamily="49" charset="0"/>
              </a:rPr>
              <a:t> _ipendpoint);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var</a:t>
            </a:r>
            <a:r>
              <a:rPr lang="en-US" sz="1500">
                <a:solidFill>
                  <a:srgbClr val="000000"/>
                </a:solidFill>
                <a:latin typeface="Consolas" panose="020B0609020204030204" pitchFamily="49" charset="0"/>
              </a:rPr>
              <a:t> _response = Encoding.Unicode.GetString(_buffer);</a:t>
            </a:r>
          </a:p>
          <a:p>
            <a:pPr algn="l"/>
            <a:r>
              <a:rPr lang="en-US" sz="1500">
                <a:solidFill>
                  <a:srgbClr val="000000"/>
                </a:solidFill>
                <a:latin typeface="Consolas" panose="020B0609020204030204" pitchFamily="49" charset="0"/>
              </a:rPr>
              <a:t>                Console.WriteLine(</a:t>
            </a:r>
            <a:r>
              <a:rPr lang="en-US" sz="1500">
                <a:solidFill>
                  <a:srgbClr val="A31515"/>
                </a:solidFill>
                <a:latin typeface="Consolas" panose="020B0609020204030204" pitchFamily="49" charset="0"/>
              </a:rPr>
              <a:t>"#Server &gt;&gt;&gt; {0}"</a:t>
            </a:r>
            <a:r>
              <a:rPr lang="en-US" sz="1500">
                <a:solidFill>
                  <a:srgbClr val="000000"/>
                </a:solidFill>
                <a:latin typeface="Consolas" panose="020B0609020204030204" pitchFamily="49" charset="0"/>
              </a:rPr>
              <a:t>, _response);</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	</a:t>
            </a:r>
            <a:endParaRPr lang="en-US" sz="15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lnSpc>
                <a:spcPct val="150000"/>
              </a:lnSpc>
              <a:buFont typeface="Wingdings" panose="05000000000000000000" pitchFamily="2" charset="2"/>
              <a:buChar char="Ø"/>
            </a:pPr>
            <a:r>
              <a:rPr lang="en-US" sz="2400" u="sng">
                <a:solidFill>
                  <a:schemeClr val="tx2"/>
                </a:solidFill>
                <a:latin typeface="Times New Roman" pitchFamily="18" charset="0"/>
                <a:cs typeface="Times New Roman" pitchFamily="18" charset="0"/>
              </a:rPr>
              <a:t>Bài tập1</a:t>
            </a:r>
            <a:r>
              <a:rPr lang="en-US" sz="2400">
                <a:solidFill>
                  <a:schemeClr val="tx2"/>
                </a:solidFill>
                <a:latin typeface="Times New Roman" pitchFamily="18" charset="0"/>
                <a:cs typeface="Times New Roman" pitchFamily="18" charset="0"/>
              </a:rPr>
              <a:t>: Sử dụng lớp UdpClient xây dựng chương trình ứng </a:t>
            </a:r>
            <a:r>
              <a:rPr lang="en-US" sz="2400" smtClean="0">
                <a:solidFill>
                  <a:schemeClr val="tx2"/>
                </a:solidFill>
                <a:latin typeface="Times New Roman" pitchFamily="18" charset="0"/>
                <a:cs typeface="Times New Roman" pitchFamily="18" charset="0"/>
              </a:rPr>
              <a:t>dụng tra cứu thông tin sinh viên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085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10144</TotalTime>
  <Words>784</Words>
  <Application>Microsoft Office PowerPoint</Application>
  <PresentationFormat>On-screen Show (4:3)</PresentationFormat>
  <Paragraphs>108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400</cp:revision>
  <dcterms:created xsi:type="dcterms:W3CDTF">2023-02-01T03:15:30Z</dcterms:created>
  <dcterms:modified xsi:type="dcterms:W3CDTF">2023-04-17T04:29:44Z</dcterms:modified>
</cp:coreProperties>
</file>