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5"/>
  </p:notesMasterIdLst>
  <p:sldIdLst>
    <p:sldId id="256" r:id="rId2"/>
    <p:sldId id="257" r:id="rId3"/>
    <p:sldId id="275" r:id="rId4"/>
    <p:sldId id="286" r:id="rId5"/>
    <p:sldId id="279" r:id="rId6"/>
    <p:sldId id="280" r:id="rId7"/>
    <p:sldId id="281" r:id="rId8"/>
    <p:sldId id="293" r:id="rId9"/>
    <p:sldId id="295" r:id="rId10"/>
    <p:sldId id="296" r:id="rId11"/>
    <p:sldId id="294" r:id="rId12"/>
    <p:sldId id="282" r:id="rId13"/>
    <p:sldId id="297" r:id="rId14"/>
    <p:sldId id="298" r:id="rId15"/>
    <p:sldId id="299" r:id="rId16"/>
    <p:sldId id="301" r:id="rId17"/>
    <p:sldId id="283" r:id="rId18"/>
    <p:sldId id="300" r:id="rId19"/>
    <p:sldId id="287" r:id="rId20"/>
    <p:sldId id="288" r:id="rId21"/>
    <p:sldId id="289" r:id="rId22"/>
    <p:sldId id="303" r:id="rId23"/>
    <p:sldId id="304" r:id="rId24"/>
    <p:sldId id="302" r:id="rId25"/>
    <p:sldId id="290" r:id="rId26"/>
    <p:sldId id="291" r:id="rId27"/>
    <p:sldId id="292" r:id="rId28"/>
    <p:sldId id="307" r:id="rId29"/>
    <p:sldId id="305" r:id="rId30"/>
    <p:sldId id="310" r:id="rId31"/>
    <p:sldId id="308" r:id="rId32"/>
    <p:sldId id="313" r:id="rId33"/>
    <p:sldId id="314" r:id="rId34"/>
    <p:sldId id="309" r:id="rId35"/>
    <p:sldId id="311" r:id="rId36"/>
    <p:sldId id="316" r:id="rId37"/>
    <p:sldId id="312" r:id="rId38"/>
    <p:sldId id="315" r:id="rId39"/>
    <p:sldId id="317" r:id="rId40"/>
    <p:sldId id="318" r:id="rId41"/>
    <p:sldId id="319" r:id="rId42"/>
    <p:sldId id="320" r:id="rId43"/>
    <p:sldId id="321" r:id="rId44"/>
    <p:sldId id="322" r:id="rId45"/>
    <p:sldId id="325" r:id="rId46"/>
    <p:sldId id="323" r:id="rId47"/>
    <p:sldId id="324" r:id="rId48"/>
    <p:sldId id="331" r:id="rId49"/>
    <p:sldId id="327" r:id="rId50"/>
    <p:sldId id="332" r:id="rId51"/>
    <p:sldId id="333" r:id="rId52"/>
    <p:sldId id="328" r:id="rId53"/>
    <p:sldId id="334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939" autoAdjust="0"/>
  </p:normalViewPr>
  <p:slideViewPr>
    <p:cSldViewPr snapToGrid="0">
      <p:cViewPr varScale="1">
        <p:scale>
          <a:sx n="57" d="100"/>
          <a:sy n="57" d="100"/>
        </p:scale>
        <p:origin x="1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3-02-10T10:26:07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20309 11450 2109 0,'0'-17'-6'15,"0"0"20"-15,-3 3-17 0,0-2-8 0,2 2 5 16,2 0 3-16,2 2-5 16,3 1 22-16,-6 11-37 15,7-10 14-15,-7 10-47 16,0 0-103-16,0 0-113 0</inkml:trace>
  <inkml:trace contextRef="#ctx0" brushRef="#br0" timeOffset="2158.57">19996 8193 1000 0,'48'-25'10'0,"-5"-4"32"0,-5 3-7 15,-5-2 36-15,-3-3 18 0,-3 1 8 0,-3-1 19 16,-5 0-4-16,0 3 10 0,-8 1-47 0,0 3-19 16,-1 1-28-16,-3 2-42 0,-4 2-14 0,1 1-20 15,-1 1-41-15,-2 4-85 0,-1 13-60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3-02-09T07:53:15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13316 10172 1319 0,'-11'7'18'0,"11"-7"7"31,0 0 13-31,0 0 30 16,0 0-19-16,0 0 23 0,0 0-34 0,-6 3-13 16,6-3-6-16,-2-2 3 15,2 2-47 1,2-5 31-16,3 1-6 15,-5 4 17 1,5-4-12 0,8 2-21-16,4 2 27 0,6 2 39 15,1 0-31-15,-1 1-19 16,0-1 11-16,-3-1 6 0,-4 1-3 0,-2-2 22 16,0 0-27-16,-1 0 8 0,2 1 0 0,2 0-15 15,1 0 13-15,0-1 10 0,3 0-22 0,-4 0 8 16,2 2-8-16,1 0-20 0,0-1 26 0,0 0-12 15,0-1 0-15,1 0 15 0,1 0-1 0,0 0 3 16,1 1-17-16,0 1 0 0,-1 1-11 0,0-3 14 16,-1 1 11-16,0 0 1 0,1-1-12 0,-1 0-3 15,2 0-17-15,-2-1 23 0,1 0 17 0,-2 1-15 16,1 0 6-16,-1 0-5 0,3 0 0 16,-1 0 0-16,1 0 19 0,-2 0-25 0,1 0 6 15,-1 0 6-15,-5 0-41 0,7 0 41 0,-1 0 5 16,0 0-20-16,1 0 32 0,-1-3-32 0,0 1-23 15,-3 1 35-15,3 1-18 0,-2 0 6 0,2 0 3 16,-1-1-17-16,0 0 17 0,1-1-9 0,0 0 6 16,0 2 15-16,2 0 2 0,-5 0 0 0,3 0 4 15,2 0-10-15,-3 0-19 0,1 0-1 0,1 0 18 16,-1 0-29-16,-1 0 6 0,3 0 34 0,-2 2-40 16,1 0 17-16,-2-2 32 0,1 0-40 0,3 0 25 15,0 0 12-15,-2 0-11 0,4 0-4 0,-2 0 7 16,0 0-13-16,0 1-13 0,-2 0 5 0,1-1 21 15,-1 0-1-15,1 0 3 0,-2 0 3 0,0 0-20 16,0 0-14-16,0 0 28 0,-2 0 9 16,-2 0 1-16,2 0 34 0,-2-1-23 0,1 0-12 15,-1-1 3-15,1 0-23 0,-2 2-18 0,0 0 48 16,2 0-22-16,-3 0 4 0,1 0 29 0,0 0-24 16,-2 0 4-16,3 0-12 0,1 0-3 0,-2 0-3 15,0 0 9-15,4 0 18 0,-2 0-12 0,-2 0-13 16,1 0-5-16,1 0 9 0,-1 0-3 0,2 0-12 15,-1 0 15-15,-2 0-15 0,0 0 21 0,2 0 12 16,0 2 3-16,0 0-6 0,2-1-18 0,-2 0 6 16,1-1-18-16,1 0 15 0,0 0 12 0,1 0-15 15,0 0-9-15,-5 0 15 0,2 0-6 0,-3 0-14 16,0 0 23-16,-2 0-12 0,2 0-3 0,-2 0 21 16,3 0-15-16,-1 0-6 0,2 0 31 15,-3 0-22-15,1 0 22 0,0 1-1 0,-2 1-36 16,-1 1 16-16,3-3-19 0,-2 0-3 15,2 0 15-15,-2 0 0 0,2 0-6 16,-16 0 18-16,13 0 4 0,-13 0-1 0,17-3-27 16,-17 3 34-16,0 0 21 15,0 0-33-15,0 0 28 0,0 0-22 16,0 0 6 0,0 0-3-16,0 0 7 0,0 0-13 0,0 0 3 15,14 3-13-15,-14-3 7 0,0 0 19 0,0 0-10 16,0 0 23-16,14 1-7 0,-14-1-2 0,0 0-17 15,0 0 1-15,8 3 9 0,-8-3-16 16,0 0 4-16,0 0-37 16,0 0 50-16,0 0-8 15,0 0-2 1,7 1-6 0,-7-1-1-1,0 0-32-15,0 0 0 0,0 0 54 16,0 0-80-1,0 0 68 1,0 0-45 0,0 0 35-16,0 0-32 47,0 0-1-47,0 0-8 15,0 0-107-15,0 0 17 16,0 0-49-16,0 0-35 0,0 0 21 0,0 0-58 15,1 0-16-15,-1 0-38 0,0 0-54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58749-EE23-4845-8B23-1074A3DF435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D52A2-EA77-469E-9C16-E5BFE635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49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C1:4+2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C2: 7+5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C3: 1+1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C4: 2+1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C5: 3+1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C6: 3+1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D52A2-EA77-469E-9C16-E5BFE63500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10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D52A2-EA77-469E-9C16-E5BFE63500B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8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dirty="0"/>
              <a:t>0,52</a:t>
            </a:r>
          </a:p>
          <a:p>
            <a:pPr marL="228600" indent="-228600">
              <a:buAutoNum type="alphaLcParenR"/>
            </a:pPr>
            <a:r>
              <a:rPr lang="en-US" dirty="0"/>
              <a:t>0,38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D52A2-EA77-469E-9C16-E5BFE63500B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32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dirty="0"/>
              <a:t>0,017</a:t>
            </a:r>
          </a:p>
          <a:p>
            <a:pPr marL="228600" indent="-228600">
              <a:buAutoNum type="alphaLcParenR"/>
            </a:pPr>
            <a:r>
              <a:rPr lang="en-US" dirty="0"/>
              <a:t>0,096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D52A2-EA77-469E-9C16-E5BFE63500B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9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64-94ED-4312-A2BD-442EED584D0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4623-A3EC-4DA7-BAB4-74A73C4B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64-94ED-4312-A2BD-442EED584D0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4623-A3EC-4DA7-BAB4-74A73C4B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3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64-94ED-4312-A2BD-442EED584D0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4623-A3EC-4DA7-BAB4-74A73C4B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58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64-94ED-4312-A2BD-442EED584D0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4623-A3EC-4DA7-BAB4-74A73C4B0DD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1116" y="75416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9935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425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64-94ED-4312-A2BD-442EED584D0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4623-A3EC-4DA7-BAB4-74A73C4B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5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64-94ED-4312-A2BD-442EED584D0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4623-A3EC-4DA7-BAB4-74A73C4B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17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64-94ED-4312-A2BD-442EED584D0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4623-A3EC-4DA7-BAB4-74A73C4B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82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64-94ED-4312-A2BD-442EED584D0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4623-A3EC-4DA7-BAB4-74A73C4B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66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64-94ED-4312-A2BD-442EED584D0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4623-A3EC-4DA7-BAB4-74A73C4B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64-94ED-4312-A2BD-442EED584D0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4623-A3EC-4DA7-BAB4-74A73C4B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7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64-94ED-4312-A2BD-442EED584D0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4623-A3EC-4DA7-BAB4-74A73C4B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5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64-94ED-4312-A2BD-442EED584D0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4623-A3EC-4DA7-BAB4-74A73C4B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8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64-94ED-4312-A2BD-442EED584D0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4623-A3EC-4DA7-BAB4-74A73C4B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7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64-94ED-4312-A2BD-442EED584D0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4623-A3EC-4DA7-BAB4-74A73C4B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1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64-94ED-4312-A2BD-442EED584D0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4623-A3EC-4DA7-BAB4-74A73C4B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9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64-94ED-4312-A2BD-442EED584D0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4623-A3EC-4DA7-BAB4-74A73C4B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4451227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609601"/>
            <a:ext cx="2441519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451212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64-94ED-4312-A2BD-442EED584D0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4623-A3EC-4DA7-BAB4-74A73C4B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9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112764-94ED-4312-A2BD-442EED584D0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2CF4623-A3EC-4DA7-BAB4-74A73C4B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2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717AC-36DE-6E13-FFD2-6E9470345A16}"/>
              </a:ext>
            </a:extLst>
          </p:cNvPr>
          <p:cNvSpPr txBox="1"/>
          <p:nvPr/>
        </p:nvSpPr>
        <p:spPr>
          <a:xfrm>
            <a:off x="77001" y="2027626"/>
            <a:ext cx="9066997" cy="3400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endParaRPr lang="en-US" sz="28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endParaRPr lang="en-US" sz="2800" b="1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</a:t>
            </a:r>
            <a:r>
              <a:rPr lang="en-US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endParaRPr lang="en-US" sz="2800" b="1" i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1.4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Bayes.</a:t>
            </a: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1.5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Bernoulli</a:t>
            </a:r>
            <a:endParaRPr lang="en-US" sz="28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043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4D3B9-B6E4-9493-2A54-65C08DED3A1A}"/>
              </a:ext>
            </a:extLst>
          </p:cNvPr>
          <p:cNvSpPr txBox="1"/>
          <p:nvPr/>
        </p:nvSpPr>
        <p:spPr>
          <a:xfrm>
            <a:off x="77001" y="1575236"/>
            <a:ext cx="9066997" cy="1386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endParaRPr lang="en-US" sz="28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1.1.2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Các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phép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toán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giữa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các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biến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cố</a:t>
            </a:r>
            <a:endParaRPr kumimoji="0" lang="en-US" altLang="en-US" sz="3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A72E836C-B014-29E7-4023-72D459A09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64569"/>
            <a:ext cx="8763000" cy="26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dirty="0">
                <a:solidFill>
                  <a:srgbClr val="FF0000"/>
                </a:solidFill>
                <a:latin typeface="Times New Roman"/>
              </a:rPr>
              <a:t>VÍ DỤ: </a:t>
            </a:r>
            <a:r>
              <a:rPr lang="en-US" altLang="en-US" sz="2800" dirty="0" err="1">
                <a:latin typeface="Times New Roman"/>
              </a:rPr>
              <a:t>Một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hộp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đựng</a:t>
            </a:r>
            <a:r>
              <a:rPr lang="en-US" altLang="en-US" sz="2800" dirty="0">
                <a:latin typeface="Times New Roman"/>
              </a:rPr>
              <a:t> 5 bi </a:t>
            </a:r>
            <a:r>
              <a:rPr lang="en-US" altLang="en-US" sz="2800" dirty="0" err="1">
                <a:latin typeface="Times New Roman"/>
              </a:rPr>
              <a:t>vàng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và</a:t>
            </a:r>
            <a:r>
              <a:rPr lang="en-US" altLang="en-US" sz="2800" dirty="0">
                <a:latin typeface="Times New Roman"/>
              </a:rPr>
              <a:t> 9 bi </a:t>
            </a:r>
            <a:r>
              <a:rPr lang="en-US" altLang="en-US" sz="2800" dirty="0" err="1">
                <a:latin typeface="Times New Roman"/>
              </a:rPr>
              <a:t>xanh</a:t>
            </a:r>
            <a:r>
              <a:rPr lang="en-US" altLang="en-US" sz="2800" dirty="0">
                <a:latin typeface="Times New Roman"/>
              </a:rPr>
              <a:t>. </a:t>
            </a:r>
            <a:r>
              <a:rPr lang="en-US" altLang="en-US" sz="2800" dirty="0" err="1">
                <a:latin typeface="Times New Roman"/>
              </a:rPr>
              <a:t>Lấy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ngẫu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nhiên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lần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lượt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ra</a:t>
            </a:r>
            <a:r>
              <a:rPr lang="en-US" altLang="en-US" sz="2800" dirty="0">
                <a:latin typeface="Times New Roman"/>
              </a:rPr>
              <a:t> 3 bi.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Gọi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A</a:t>
            </a:r>
            <a:r>
              <a:rPr lang="en-US" altLang="en-US" sz="2800" baseline="-25000" dirty="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cố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“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Lần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I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lấy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được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bi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vàng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”,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= 1, 2, 3.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Hãy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mô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tả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các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cố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sau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: A</a:t>
            </a:r>
            <a:r>
              <a:rPr lang="en-US" altLang="en-US" sz="2800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.A</a:t>
            </a:r>
            <a:r>
              <a:rPr lang="en-US" altLang="en-US" sz="2800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.A</a:t>
            </a:r>
            <a:r>
              <a:rPr lang="en-US" altLang="en-US" sz="2800" baseline="-25000" dirty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;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E5FC5B3-37BF-2AEC-F02A-EA5E16F89F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706724"/>
              </p:ext>
            </p:extLst>
          </p:nvPr>
        </p:nvGraphicFramePr>
        <p:xfrm>
          <a:off x="1878930" y="6063916"/>
          <a:ext cx="4670307" cy="58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38769" imgH="507607" progId="Equation.DSMT4">
                  <p:embed/>
                </p:oleObj>
              </mc:Choice>
              <mc:Fallback>
                <p:oleObj name="Equation" r:id="rId2" imgW="4038769" imgH="50760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78930" y="6063916"/>
                        <a:ext cx="4670307" cy="58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029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4D3B9-B6E4-9493-2A54-65C08DED3A1A}"/>
              </a:ext>
            </a:extLst>
          </p:cNvPr>
          <p:cNvSpPr txBox="1"/>
          <p:nvPr/>
        </p:nvSpPr>
        <p:spPr>
          <a:xfrm>
            <a:off x="77001" y="1575236"/>
            <a:ext cx="9066997" cy="1386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endParaRPr lang="en-US" sz="28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1.1.2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Các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phép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toán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giữa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các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biến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cố</a:t>
            </a:r>
            <a:endParaRPr kumimoji="0" lang="en-US" altLang="en-US" sz="3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C9AF69-DA15-0D9D-6387-67C4AB26B922}"/>
              </a:ext>
            </a:extLst>
          </p:cNvPr>
          <p:cNvSpPr txBox="1">
            <a:spLocks/>
          </p:cNvSpPr>
          <p:nvPr/>
        </p:nvSpPr>
        <p:spPr bwMode="auto">
          <a:xfrm>
            <a:off x="457200" y="3048000"/>
            <a:ext cx="18288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Chú ý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CECDBD-A317-98F1-B0F4-0E21B1997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30221"/>
              </p:ext>
            </p:extLst>
          </p:nvPr>
        </p:nvGraphicFramePr>
        <p:xfrm>
          <a:off x="3352800" y="3371315"/>
          <a:ext cx="2286000" cy="3264009"/>
        </p:xfrm>
        <a:graphic>
          <a:graphicData uri="http://schemas.openxmlformats.org/drawingml/2006/table">
            <a:tbl>
              <a:tblPr firstRow="1" bandRow="1"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37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A+A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7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l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A+V = 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7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A+U = U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8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A.A = 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8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A.V = V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8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A.U = 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42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C173F-2BD0-530C-1C5A-3DD3AB35F2B2}"/>
              </a:ext>
            </a:extLst>
          </p:cNvPr>
          <p:cNvSpPr txBox="1"/>
          <p:nvPr/>
        </p:nvSpPr>
        <p:spPr>
          <a:xfrm>
            <a:off x="77001" y="1599307"/>
            <a:ext cx="9066997" cy="4177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endParaRPr lang="en-US" sz="28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1.2.3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Mối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quan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hệ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giữa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biến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cố</a:t>
            </a:r>
            <a:endParaRPr kumimoji="0" lang="en-US" altLang="en-US" sz="2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914400" lvl="1" indent="-457200" algn="just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khắc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 algn="just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 algn="just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419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C173F-2BD0-530C-1C5A-3DD3AB35F2B2}"/>
              </a:ext>
            </a:extLst>
          </p:cNvPr>
          <p:cNvSpPr txBox="1"/>
          <p:nvPr/>
        </p:nvSpPr>
        <p:spPr>
          <a:xfrm>
            <a:off x="77001" y="1599307"/>
            <a:ext cx="9066997" cy="4731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endParaRPr lang="en-US" sz="28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1.2.3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Mối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quan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hệ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giữa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biến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cố</a:t>
            </a:r>
            <a:endParaRPr kumimoji="0" lang="en-US" altLang="en-US" sz="2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914400" lvl="1" indent="-457200" algn="just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 DỤ: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Tung 1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súc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sắc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</a:t>
            </a:r>
            <a:r>
              <a:rPr lang="en-US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…, A</a:t>
            </a:r>
            <a:r>
              <a:rPr lang="en-US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súc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sắc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82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C173F-2BD0-530C-1C5A-3DD3AB35F2B2}"/>
              </a:ext>
            </a:extLst>
          </p:cNvPr>
          <p:cNvSpPr txBox="1"/>
          <p:nvPr/>
        </p:nvSpPr>
        <p:spPr>
          <a:xfrm>
            <a:off x="77001" y="1599307"/>
            <a:ext cx="9066997" cy="4693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endParaRPr lang="en-US" sz="28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1.2.3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Mối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quan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hệ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giữa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biến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cố</a:t>
            </a:r>
            <a:endParaRPr kumimoji="0" lang="en-US" altLang="en-US" sz="2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914400" lvl="1" indent="-457200" algn="just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xung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khắc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~ 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khắc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A.B=V</a:t>
            </a:r>
          </a:p>
          <a:p>
            <a:pPr marL="914400" lvl="1" indent="-457200" algn="just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xung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khắc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đôi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kì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khắc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674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5508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C173F-2BD0-530C-1C5A-3DD3AB35F2B2}"/>
              </a:ext>
            </a:extLst>
          </p:cNvPr>
          <p:cNvSpPr txBox="1"/>
          <p:nvPr/>
        </p:nvSpPr>
        <p:spPr>
          <a:xfrm>
            <a:off x="77001" y="1406799"/>
            <a:ext cx="9066997" cy="5300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endParaRPr lang="en-US" sz="28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itchFamily="18" charset="0"/>
              </a:rPr>
              <a:t>1.2.3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itchFamily="18" charset="0"/>
              </a:rPr>
              <a:t>Mối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itchFamily="18" charset="0"/>
              </a:rPr>
              <a:t>quan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itchFamily="18" charset="0"/>
              </a:rPr>
              <a:t>hệ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itchFamily="18" charset="0"/>
              </a:rPr>
              <a:t>giữa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itchFamily="18" charset="0"/>
              </a:rPr>
              <a:t>các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itchFamily="18" charset="0"/>
              </a:rPr>
              <a:t>biến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itchFamily="18" charset="0"/>
              </a:rPr>
              <a:t>cố</a:t>
            </a:r>
            <a:endParaRPr kumimoji="0" lang="en-US" altLang="en-US" sz="2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kumimoji="0" lang="en-US" altLang="en-US" sz="2800" b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 DỤ: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bi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đựng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kumimoji="0" lang="en-US" altLang="en-US" sz="2800" b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kumimoji="0" lang="en-US" altLang="en-US" sz="2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en-US" altLang="en-US" sz="2800" b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“3 bi </a:t>
            </a:r>
            <a:r>
              <a:rPr 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“3 bi </a:t>
            </a:r>
            <a:r>
              <a:rPr 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bi </a:t>
            </a:r>
            <a:r>
              <a:rPr 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lnSpc>
                <a:spcPct val="150000"/>
              </a:lnSpc>
            </a:pPr>
            <a:r>
              <a:rPr kumimoji="0" lang="en-US" altLang="en-US" sz="280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altLang="en-US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kumimoji="0" lang="en-US" altLang="en-US" sz="280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kumimoji="0" lang="en-US" altLang="en-US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A, B, C </a:t>
            </a:r>
            <a:r>
              <a:rPr kumimoji="0" lang="en-US" altLang="en-US" sz="280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ó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0" lang="en-US" altLang="en-US" sz="2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40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C173F-2BD0-530C-1C5A-3DD3AB35F2B2}"/>
              </a:ext>
            </a:extLst>
          </p:cNvPr>
          <p:cNvSpPr txBox="1"/>
          <p:nvPr/>
        </p:nvSpPr>
        <p:spPr>
          <a:xfrm>
            <a:off x="77001" y="1599307"/>
            <a:ext cx="9066997" cy="3969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endParaRPr lang="en-US" sz="28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1.2.3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Mối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quan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hệ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giữa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biến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cố</a:t>
            </a:r>
            <a:endParaRPr kumimoji="0" lang="en-US" altLang="en-US" sz="2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Hai </a:t>
            </a:r>
            <a:r>
              <a:rPr kumimoji="0" lang="en-US" sz="2800" b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biến</a:t>
            </a:r>
            <a:r>
              <a:rPr kumimoji="0" 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cố</a:t>
            </a:r>
            <a:r>
              <a:rPr kumimoji="0" 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đối</a:t>
            </a:r>
            <a:r>
              <a:rPr kumimoji="0" 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lập</a:t>
            </a:r>
            <a:r>
              <a:rPr kumimoji="0" 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2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biến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cố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xung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khắc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khi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phép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thử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được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thực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hiện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thì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một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trong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2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biến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cố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nhất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định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xảy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ra.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Kí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hiệu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biến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cố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đối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lập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của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Ta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có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 A.A=V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A+A=U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49D31C-3BFA-CEFE-C4C6-C34B4D21B5CD}"/>
              </a:ext>
            </a:extLst>
          </p:cNvPr>
          <p:cNvCxnSpPr/>
          <p:nvPr/>
        </p:nvCxnSpPr>
        <p:spPr>
          <a:xfrm>
            <a:off x="1501541" y="4427620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BEB344-8A30-97B3-891F-791ADBFB0506}"/>
              </a:ext>
            </a:extLst>
          </p:cNvPr>
          <p:cNvCxnSpPr/>
          <p:nvPr/>
        </p:nvCxnSpPr>
        <p:spPr>
          <a:xfrm>
            <a:off x="1499940" y="5032408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7322FF-2F40-E6CB-2B3B-9D102CE1179F}"/>
              </a:ext>
            </a:extLst>
          </p:cNvPr>
          <p:cNvCxnSpPr/>
          <p:nvPr/>
        </p:nvCxnSpPr>
        <p:spPr>
          <a:xfrm>
            <a:off x="3145856" y="5051653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391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C173F-2BD0-530C-1C5A-3DD3AB35F2B2}"/>
              </a:ext>
            </a:extLst>
          </p:cNvPr>
          <p:cNvSpPr txBox="1"/>
          <p:nvPr/>
        </p:nvSpPr>
        <p:spPr>
          <a:xfrm>
            <a:off x="77001" y="1599307"/>
            <a:ext cx="9066997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endParaRPr lang="en-US" sz="28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D1903-15C6-4EA4-34DC-1263CE3F9DD8}"/>
              </a:ext>
            </a:extLst>
          </p:cNvPr>
          <p:cNvSpPr txBox="1"/>
          <p:nvPr/>
        </p:nvSpPr>
        <p:spPr>
          <a:xfrm>
            <a:off x="228600" y="3720426"/>
            <a:ext cx="8545929" cy="3021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FF0000"/>
                </a:solidFill>
                <a:latin typeface="Times New Roman"/>
              </a:rPr>
              <a:t>VÍ DỤ: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Lấy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ngẫu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nhiên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3 bi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từ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hộp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đựng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4 bi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đỏ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và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6 bi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xanh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cố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“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Cả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3 bi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đều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màu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đỏ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”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Times New Roman"/>
              </a:rPr>
              <a:t>B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cố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“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Có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không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quá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1 bi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đỏ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”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Times New Roman"/>
              </a:rPr>
              <a:t>C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cố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“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Có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1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hoặc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2 bi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đỏ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”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Tìm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các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cố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đối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lập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của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A, B,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81C8E1-8096-22E9-0D5E-8955C0AE4189}"/>
              </a:ext>
            </a:extLst>
          </p:cNvPr>
          <p:cNvSpPr txBox="1"/>
          <p:nvPr/>
        </p:nvSpPr>
        <p:spPr>
          <a:xfrm>
            <a:off x="77001" y="1599307"/>
            <a:ext cx="9066997" cy="2030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endParaRPr lang="en-US" sz="28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1.2.3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Mối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quan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hệ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giữa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biến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cố</a:t>
            </a:r>
            <a:endParaRPr kumimoji="0" lang="en-US" altLang="en-US" sz="2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914400" lvl="1" indent="-457200" algn="just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Hai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437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03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C173F-2BD0-530C-1C5A-3DD3AB35F2B2}"/>
              </a:ext>
            </a:extLst>
          </p:cNvPr>
          <p:cNvSpPr txBox="1"/>
          <p:nvPr/>
        </p:nvSpPr>
        <p:spPr>
          <a:xfrm>
            <a:off x="77001" y="1226327"/>
            <a:ext cx="9066997" cy="2030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endParaRPr lang="en-US" sz="28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1.2.3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Mối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quan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hệ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giữa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biến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cố</a:t>
            </a:r>
            <a:endParaRPr kumimoji="0" lang="en-US" altLang="en-US" sz="2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914400" lvl="1" indent="-457200" algn="just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đầy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BDE9F6-8533-9650-E82C-55B2616D95E0}"/>
              </a:ext>
            </a:extLst>
          </p:cNvPr>
          <p:cNvSpPr/>
          <p:nvPr/>
        </p:nvSpPr>
        <p:spPr>
          <a:xfrm>
            <a:off x="152400" y="3276600"/>
            <a:ext cx="89154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Hệ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xung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khắc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từng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đôi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3000" dirty="0">
                <a:solidFill>
                  <a:srgbClr val="000000"/>
                </a:solidFill>
                <a:latin typeface="Times New Roman"/>
              </a:rPr>
              <a:t> Khi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phép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thử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được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thực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hiện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thì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một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trong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các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cố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nhất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định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xảy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ra.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rgbClr val="000000"/>
                </a:solidFill>
                <a:latin typeface="Times New Roman"/>
              </a:rPr>
              <a:t>H</a:t>
            </a:r>
            <a:r>
              <a:rPr lang="en-US" sz="3000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, H</a:t>
            </a:r>
            <a:r>
              <a:rPr lang="en-US" sz="3000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,…,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H</a:t>
            </a:r>
            <a:r>
              <a:rPr lang="en-US" sz="3000" baseline="-25000" dirty="0" err="1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hệ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đầy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đủ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nếu</a:t>
            </a:r>
            <a:endParaRPr lang="en-US" sz="3000" dirty="0">
              <a:solidFill>
                <a:srgbClr val="000000"/>
              </a:solidFill>
              <a:latin typeface="Times New Roman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rgbClr val="000000"/>
                </a:solidFill>
                <a:latin typeface="Times New Roman"/>
              </a:rPr>
              <a:t>                                              H</a:t>
            </a:r>
            <a:r>
              <a:rPr lang="en-US" sz="3000" baseline="-25000" dirty="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H</a:t>
            </a:r>
            <a:r>
              <a:rPr lang="en-US" sz="3000" baseline="-25000" dirty="0" err="1">
                <a:solidFill>
                  <a:srgbClr val="000000"/>
                </a:solidFill>
                <a:latin typeface="Times New Roman"/>
              </a:rPr>
              <a:t>j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=V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với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mọi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i≠j</a:t>
            </a:r>
            <a:endParaRPr lang="en-US" sz="3000" dirty="0">
              <a:solidFill>
                <a:srgbClr val="000000"/>
              </a:solidFill>
              <a:latin typeface="Times New Roman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rgbClr val="000000"/>
                </a:solidFill>
                <a:latin typeface="Times New Roman"/>
              </a:rPr>
              <a:t>                                            H</a:t>
            </a:r>
            <a:r>
              <a:rPr lang="en-US" sz="3000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+ H</a:t>
            </a:r>
            <a:r>
              <a:rPr lang="en-US" sz="3000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+…+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H</a:t>
            </a:r>
            <a:r>
              <a:rPr lang="en-US" sz="3000" baseline="-25000" dirty="0" err="1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sz="3000" baseline="-25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=U</a:t>
            </a:r>
          </a:p>
        </p:txBody>
      </p:sp>
    </p:spTree>
    <p:extLst>
      <p:ext uri="{BB962C8B-B14F-4D97-AF65-F5344CB8AC3E}">
        <p14:creationId xmlns:p14="http://schemas.microsoft.com/office/powerpoint/2010/main" val="39796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093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D93684-C0E3-C866-08D8-F53F9EFB88FF}"/>
              </a:ext>
            </a:extLst>
          </p:cNvPr>
          <p:cNvSpPr txBox="1">
            <a:spLocks/>
          </p:cNvSpPr>
          <p:nvPr/>
        </p:nvSpPr>
        <p:spPr bwMode="auto">
          <a:xfrm>
            <a:off x="457200" y="2518622"/>
            <a:ext cx="8229600" cy="195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VÍ DỤ: 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Tung 1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súc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sắc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A</a:t>
            </a:r>
            <a:r>
              <a:rPr lang="en-US" sz="2800" kern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chấm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”.</a:t>
            </a:r>
            <a:r>
              <a:rPr lang="en-US" sz="28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B8AF43-08F4-DBB3-499E-8D7F1FA58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94244"/>
              </p:ext>
            </p:extLst>
          </p:nvPr>
        </p:nvGraphicFramePr>
        <p:xfrm>
          <a:off x="457200" y="4684296"/>
          <a:ext cx="8001000" cy="1950720"/>
        </p:xfrm>
        <a:graphic>
          <a:graphicData uri="http://schemas.openxmlformats.org/drawingml/2006/table">
            <a:tbl>
              <a:tblPr firstRow="1" bandRow="1"/>
              <a:tblGrid>
                <a:gridCol w="4163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7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6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, A</a:t>
                      </a:r>
                      <a:r>
                        <a:rPr lang="en-US" sz="26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,…,A</a:t>
                      </a:r>
                      <a:r>
                        <a:rPr lang="en-US" sz="2600" b="0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2600" b="0" dirty="0"/>
                        <a:t>A</a:t>
                      </a:r>
                      <a:r>
                        <a:rPr lang="en-US" sz="2600" b="0" baseline="-25000" dirty="0"/>
                        <a:t>2</a:t>
                      </a:r>
                      <a:r>
                        <a:rPr lang="en-US" sz="2600" b="0" dirty="0"/>
                        <a:t>, A</a:t>
                      </a:r>
                      <a:r>
                        <a:rPr lang="en-US" sz="2600" b="0" baseline="-25000" dirty="0"/>
                        <a:t>3</a:t>
                      </a:r>
                      <a:r>
                        <a:rPr lang="en-US" sz="2600" b="0" dirty="0"/>
                        <a:t>,…,A</a:t>
                      </a:r>
                      <a:r>
                        <a:rPr lang="en-US" sz="2600" b="0" baseline="-25000" dirty="0"/>
                        <a:t>6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endParaRPr lang="en-US" sz="2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2600" b="0" dirty="0"/>
                        <a:t>A</a:t>
                      </a:r>
                      <a:r>
                        <a:rPr lang="en-US" sz="2600" b="0" baseline="-25000" dirty="0"/>
                        <a:t>1 </a:t>
                      </a:r>
                      <a:r>
                        <a:rPr lang="en-US" sz="2600" b="0" dirty="0"/>
                        <a:t>+ A</a:t>
                      </a:r>
                      <a:r>
                        <a:rPr lang="en-US" sz="2600" b="0" baseline="-25000" dirty="0"/>
                        <a:t>4</a:t>
                      </a:r>
                      <a:r>
                        <a:rPr lang="en-US" sz="2600" b="0" dirty="0"/>
                        <a:t>, A</a:t>
                      </a:r>
                      <a:r>
                        <a:rPr lang="en-US" sz="2600" b="0" baseline="-25000" dirty="0"/>
                        <a:t>2 </a:t>
                      </a:r>
                      <a:r>
                        <a:rPr lang="en-US" sz="2600" b="0" dirty="0"/>
                        <a:t>+ A</a:t>
                      </a:r>
                      <a:r>
                        <a:rPr lang="en-US" sz="2600" b="0" baseline="-25000" dirty="0"/>
                        <a:t>5</a:t>
                      </a:r>
                      <a:r>
                        <a:rPr lang="en-US" sz="2600" b="0" dirty="0"/>
                        <a:t>, A</a:t>
                      </a:r>
                      <a:r>
                        <a:rPr lang="en-US" sz="2600" b="0" baseline="-25000" dirty="0"/>
                        <a:t>3 </a:t>
                      </a:r>
                      <a:r>
                        <a:rPr lang="en-US" sz="2600" b="0" dirty="0"/>
                        <a:t>+ A</a:t>
                      </a:r>
                      <a:r>
                        <a:rPr lang="en-US" sz="2600" b="0" baseline="-25000" dirty="0"/>
                        <a:t>4</a:t>
                      </a:r>
                      <a:r>
                        <a:rPr lang="en-US" sz="2600" b="0" dirty="0"/>
                        <a:t> +A</a:t>
                      </a:r>
                      <a:r>
                        <a:rPr lang="en-US" sz="2600" b="0" baseline="-25000" dirty="0"/>
                        <a:t>6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2600" b="0" dirty="0"/>
                        <a:t>A</a:t>
                      </a:r>
                      <a:r>
                        <a:rPr lang="en-US" sz="2600" b="0" baseline="-25000" dirty="0"/>
                        <a:t>1</a:t>
                      </a:r>
                      <a:r>
                        <a:rPr lang="en-US" sz="2600" b="0" dirty="0"/>
                        <a:t>, A</a:t>
                      </a:r>
                      <a:r>
                        <a:rPr lang="en-US" sz="2600" b="0" baseline="-25000" dirty="0"/>
                        <a:t>1 </a:t>
                      </a:r>
                      <a:r>
                        <a:rPr lang="en-US" sz="2600" b="0" dirty="0"/>
                        <a:t>+ A</a:t>
                      </a:r>
                      <a:r>
                        <a:rPr lang="en-US" sz="2600" b="0" baseline="-25000" dirty="0"/>
                        <a:t>2</a:t>
                      </a:r>
                      <a:r>
                        <a:rPr lang="en-US" sz="2600" b="0" dirty="0"/>
                        <a:t>, A</a:t>
                      </a:r>
                      <a:r>
                        <a:rPr lang="en-US" sz="2600" b="0" baseline="-25000" dirty="0"/>
                        <a:t>3 </a:t>
                      </a:r>
                      <a:r>
                        <a:rPr lang="en-US" sz="2600" b="0" dirty="0"/>
                        <a:t>+ A</a:t>
                      </a:r>
                      <a:r>
                        <a:rPr lang="en-US" sz="2600" b="0" baseline="-25000" dirty="0"/>
                        <a:t>4</a:t>
                      </a:r>
                      <a:r>
                        <a:rPr lang="en-US" sz="2600" b="0" dirty="0"/>
                        <a:t> 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9F2F28C-15D6-EED2-8752-19B8FF18A407}"/>
              </a:ext>
            </a:extLst>
          </p:cNvPr>
          <p:cNvSpPr txBox="1"/>
          <p:nvPr/>
        </p:nvSpPr>
        <p:spPr>
          <a:xfrm>
            <a:off x="77001" y="1178196"/>
            <a:ext cx="9066997" cy="1346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endParaRPr lang="en-US" sz="28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1.2.3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Mối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quan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hệ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giữa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biến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cố</a:t>
            </a:r>
            <a:endParaRPr lang="en-US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0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C173F-2BD0-530C-1C5A-3DD3AB35F2B2}"/>
              </a:ext>
            </a:extLst>
          </p:cNvPr>
          <p:cNvSpPr txBox="1"/>
          <p:nvPr/>
        </p:nvSpPr>
        <p:spPr>
          <a:xfrm>
            <a:off x="77001" y="1599307"/>
            <a:ext cx="9066997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endParaRPr lang="en-US" sz="28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E11DBE-519F-9CAB-2069-58944AA551A7}"/>
              </a:ext>
            </a:extLst>
          </p:cNvPr>
          <p:cNvSpPr txBox="1">
            <a:spLocks/>
          </p:cNvSpPr>
          <p:nvPr/>
        </p:nvSpPr>
        <p:spPr bwMode="auto">
          <a:xfrm>
            <a:off x="0" y="2379110"/>
            <a:ext cx="8991600" cy="42021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VÍ DỤ: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Tung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súc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sắc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cục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endParaRPr lang="en-US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endParaRPr lang="en-US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cục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342900" indent="-34290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7178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C173F-2BD0-530C-1C5A-3DD3AB35F2B2}"/>
              </a:ext>
            </a:extLst>
          </p:cNvPr>
          <p:cNvSpPr txBox="1"/>
          <p:nvPr/>
        </p:nvSpPr>
        <p:spPr>
          <a:xfrm>
            <a:off x="77001" y="1599307"/>
            <a:ext cx="9066997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endParaRPr lang="en-US" sz="28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F82979B6-82E2-33D5-B1C0-5626C6DE7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452864"/>
            <a:ext cx="8382000" cy="2687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Times New Roman"/>
              </a:rPr>
              <a:t>Xác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</a:rPr>
              <a:t>suất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</a:rPr>
              <a:t>của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</a:rPr>
              <a:t>cố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một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số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dùng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để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đo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i="1" u="sng" dirty="0" err="1">
                <a:latin typeface="Times New Roman"/>
              </a:rPr>
              <a:t>khả</a:t>
            </a:r>
            <a:r>
              <a:rPr lang="en-US" sz="2800" i="1" u="sng" dirty="0">
                <a:latin typeface="Times New Roman"/>
              </a:rPr>
              <a:t> </a:t>
            </a:r>
            <a:r>
              <a:rPr lang="en-US" sz="2800" i="1" u="sng" dirty="0" err="1">
                <a:latin typeface="Times New Roman"/>
              </a:rPr>
              <a:t>năng</a:t>
            </a:r>
            <a:r>
              <a:rPr lang="en-US" sz="2800" i="1" u="sng" dirty="0">
                <a:latin typeface="Times New Roman"/>
              </a:rPr>
              <a:t> </a:t>
            </a:r>
            <a:r>
              <a:rPr lang="en-US" sz="2800" i="1" u="sng" dirty="0" err="1">
                <a:latin typeface="Times New Roman"/>
              </a:rPr>
              <a:t>xảy</a:t>
            </a:r>
            <a:r>
              <a:rPr lang="en-US" sz="2800" i="1" u="sng" dirty="0">
                <a:latin typeface="Times New Roman"/>
              </a:rPr>
              <a:t> ra</a:t>
            </a:r>
            <a:r>
              <a:rPr lang="en-US" sz="2800" i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của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cố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Kí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hiệu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P(A).</a:t>
            </a: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rgbClr val="000000"/>
                </a:solidFill>
                <a:latin typeface="Times New Roman"/>
              </a:rPr>
              <a:t>Các</a:t>
            </a:r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Times New Roman"/>
              </a:rPr>
              <a:t>kết</a:t>
            </a:r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Times New Roman"/>
              </a:rPr>
              <a:t>cục</a:t>
            </a:r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Times New Roman"/>
              </a:rPr>
              <a:t>thuận</a:t>
            </a:r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Times New Roman"/>
              </a:rPr>
              <a:t>lợi</a:t>
            </a:r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Times New Roman"/>
              </a:rPr>
              <a:t>cho</a:t>
            </a:r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Times New Roman"/>
              </a:rPr>
              <a:t>cố</a:t>
            </a:r>
            <a:r>
              <a:rPr lang="en-US" sz="3000" b="1" i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những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kết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cục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làm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cho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cố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xảy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ra.</a:t>
            </a:r>
            <a:endParaRPr lang="en-US" sz="280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18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576E7-0D35-1E6C-D129-195D16ACD145}"/>
              </a:ext>
            </a:extLst>
          </p:cNvPr>
          <p:cNvSpPr txBox="1"/>
          <p:nvPr/>
        </p:nvSpPr>
        <p:spPr>
          <a:xfrm>
            <a:off x="193305" y="1691549"/>
            <a:ext cx="9066997" cy="1346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endParaRPr lang="en-US" sz="28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1.2.1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cổ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điển</a:t>
            </a:r>
            <a:endParaRPr lang="en-US" sz="28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03E26BF2-82FC-2D0C-4FC6-FDC8A8A7B5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216910"/>
              </p:ext>
            </p:extLst>
          </p:nvPr>
        </p:nvGraphicFramePr>
        <p:xfrm>
          <a:off x="3390900" y="3570786"/>
          <a:ext cx="355282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360" imgH="393480" progId="Equation.DSMT4">
                  <p:embed/>
                </p:oleObj>
              </mc:Choice>
              <mc:Fallback>
                <p:oleObj name="Equation" r:id="rId2" imgW="1422360" imgH="39348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3570786"/>
                        <a:ext cx="3552825" cy="10048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47BCCC-744B-311C-E459-FE7C9B9EF40D}"/>
              </a:ext>
            </a:extLst>
          </p:cNvPr>
          <p:cNvSpPr txBox="1"/>
          <p:nvPr/>
        </p:nvSpPr>
        <p:spPr>
          <a:xfrm>
            <a:off x="609600" y="5005139"/>
            <a:ext cx="5981125" cy="139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rgbClr val="000000"/>
                </a:solidFill>
                <a:latin typeface="Times New Roman"/>
              </a:rPr>
              <a:t>m: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số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kết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cục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thuận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lợi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cho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cố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A.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rgbClr val="000000"/>
                </a:solidFill>
                <a:latin typeface="Times New Roman"/>
              </a:rPr>
              <a:t>n: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Số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kết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cục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đồng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khả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năng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065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1CFECAF-DD1D-25F4-7CDE-1896FB826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4449E-7964-D7D8-0415-A715775ECEAE}"/>
              </a:ext>
            </a:extLst>
          </p:cNvPr>
          <p:cNvSpPr txBox="1"/>
          <p:nvPr/>
        </p:nvSpPr>
        <p:spPr>
          <a:xfrm>
            <a:off x="193305" y="1691549"/>
            <a:ext cx="9066997" cy="1346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endParaRPr lang="en-US" sz="28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1.2.1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cổ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điển</a:t>
            </a:r>
            <a:endParaRPr lang="en-US" sz="28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01A0486-C185-7025-FDA3-BBE328EB8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02" y="3098398"/>
            <a:ext cx="8711393" cy="195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VÍ DỤ: 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Tung 1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súc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sắc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endParaRPr lang="en-US" altLang="en-US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lphaLcParenR"/>
              <a:defRPr/>
            </a:pPr>
            <a:r>
              <a:rPr lang="en-US" alt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chấm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lphaLcParenR"/>
              <a:defRPr/>
            </a:pPr>
            <a:r>
              <a:rPr lang="en-US" alt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chấm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lẻ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en-US" sz="2800" b="1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91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1CFECAF-DD1D-25F4-7CDE-1896FB826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4449E-7964-D7D8-0415-A715775ECEAE}"/>
              </a:ext>
            </a:extLst>
          </p:cNvPr>
          <p:cNvSpPr txBox="1"/>
          <p:nvPr/>
        </p:nvSpPr>
        <p:spPr>
          <a:xfrm>
            <a:off x="193305" y="1691549"/>
            <a:ext cx="9066997" cy="1346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endParaRPr lang="en-US" sz="28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1.2.1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cổ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điển</a:t>
            </a:r>
            <a:endParaRPr lang="en-US" sz="28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01A0486-C185-7025-FDA3-BBE328EB8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02" y="3268529"/>
            <a:ext cx="8711393" cy="26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8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VÍ DỤ: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Lấy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ngẫu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nhiên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2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sản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phẩm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từ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hộp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đựng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8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sp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tốt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và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2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sp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xấu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Tìm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xác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suất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để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alt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ả 2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sản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phẩm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lấy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đều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tốt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có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đúng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1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sản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phẩm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tốt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706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576E7-0D35-1E6C-D129-195D16ACD145}"/>
              </a:ext>
            </a:extLst>
          </p:cNvPr>
          <p:cNvSpPr txBox="1"/>
          <p:nvPr/>
        </p:nvSpPr>
        <p:spPr>
          <a:xfrm>
            <a:off x="133147" y="1691549"/>
            <a:ext cx="9066997" cy="1346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endParaRPr lang="en-US" sz="28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1.2.2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endParaRPr lang="en-US" sz="28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AA0C765B-155A-32C9-6B61-00DEC1CF5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8915400" cy="195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Times New Roman"/>
              </a:rPr>
              <a:t>Tần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</a:rPr>
              <a:t>suất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</a:rPr>
              <a:t>xuất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</a:rPr>
              <a:t>hiện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</a:rPr>
              <a:t>cố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marL="514350" indent="-5143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  n: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số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phép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thử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lặp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lại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marL="514350" indent="-5143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sz="2800" baseline="-25000" dirty="0" err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số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phép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thử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mà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cố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xuất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hiện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7106C137-2BA6-03BD-9E06-389BB01E1E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427723"/>
              </p:ext>
            </p:extLst>
          </p:nvPr>
        </p:nvGraphicFramePr>
        <p:xfrm>
          <a:off x="515962" y="5176837"/>
          <a:ext cx="1116013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393480" progId="Equation.DSMT4">
                  <p:embed/>
                </p:oleObj>
              </mc:Choice>
              <mc:Fallback>
                <p:oleObj name="Equation" r:id="rId2" imgW="444240" imgH="393480" progId="Equation.DSMT4">
                  <p:embed/>
                  <p:pic>
                    <p:nvPicPr>
                      <p:cNvPr id="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62" y="5176837"/>
                        <a:ext cx="1116013" cy="9191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>
            <a:extLst>
              <a:ext uri="{FF2B5EF4-FFF2-40B4-BE49-F238E27FC236}">
                <a16:creationId xmlns:a16="http://schemas.microsoft.com/office/drawing/2014/main" id="{C1348E91-0812-7EE9-C886-7484C7FDE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937" y="5329237"/>
            <a:ext cx="69176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tần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suất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xuất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hiện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cố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trong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n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phép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thử</a:t>
            </a:r>
            <a:endParaRPr lang="vi-VN" sz="280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568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DC50F9-B6C7-1514-DBE6-D213EF4C135C}"/>
              </a:ext>
            </a:extLst>
          </p:cNvPr>
          <p:cNvSpPr txBox="1"/>
          <p:nvPr/>
        </p:nvSpPr>
        <p:spPr>
          <a:xfrm>
            <a:off x="133147" y="1691549"/>
            <a:ext cx="9066997" cy="2030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endParaRPr lang="en-US" sz="28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1.2.2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endParaRPr lang="en-US" sz="28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 DỤ: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khoa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tung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xu.</a:t>
            </a:r>
            <a:endParaRPr lang="en-US" sz="2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85865A-BA01-094B-4DFD-2D5A27859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365645"/>
              </p:ext>
            </p:extLst>
          </p:nvPr>
        </p:nvGraphicFramePr>
        <p:xfrm>
          <a:off x="908702" y="3793965"/>
          <a:ext cx="7180065" cy="2913153"/>
        </p:xfrm>
        <a:graphic>
          <a:graphicData uri="http://schemas.openxmlformats.org/drawingml/2006/table">
            <a:tbl>
              <a:tblPr/>
              <a:tblGrid>
                <a:gridCol w="1172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3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6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98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dirty="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5939" marR="65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" dirty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latin typeface="Times New Roman"/>
                          <a:ea typeface="Calibri"/>
                          <a:cs typeface="Arial"/>
                        </a:rPr>
                        <a:t>Số</a:t>
                      </a:r>
                      <a:r>
                        <a:rPr lang="en-US" sz="2300" dirty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2300" dirty="0" err="1">
                          <a:latin typeface="Times New Roman"/>
                          <a:ea typeface="Calibri"/>
                          <a:cs typeface="Arial"/>
                        </a:rPr>
                        <a:t>lần</a:t>
                      </a:r>
                      <a:r>
                        <a:rPr lang="en-US" sz="2300" dirty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2300" dirty="0" err="1">
                          <a:latin typeface="Times New Roman"/>
                          <a:ea typeface="Calibri"/>
                          <a:cs typeface="Arial"/>
                        </a:rPr>
                        <a:t>tung</a:t>
                      </a:r>
                      <a:r>
                        <a:rPr lang="en-US" sz="2300" dirty="0">
                          <a:latin typeface="Times New Roman"/>
                          <a:ea typeface="Calibri"/>
                          <a:cs typeface="Arial"/>
                        </a:rPr>
                        <a:t> (n)</a:t>
                      </a:r>
                      <a:endParaRPr lang="en-US" sz="1700" dirty="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5939" marR="65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" dirty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latin typeface="Times New Roman"/>
                          <a:ea typeface="Calibri"/>
                          <a:cs typeface="Arial"/>
                        </a:rPr>
                        <a:t>Số</a:t>
                      </a:r>
                      <a:r>
                        <a:rPr lang="en-US" sz="2300" dirty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2300" dirty="0" err="1">
                          <a:latin typeface="Times New Roman"/>
                          <a:ea typeface="Calibri"/>
                          <a:cs typeface="Arial"/>
                        </a:rPr>
                        <a:t>lần</a:t>
                      </a:r>
                      <a:r>
                        <a:rPr lang="en-US" sz="2300" dirty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2300" dirty="0" err="1">
                          <a:latin typeface="Times New Roman"/>
                          <a:ea typeface="Calibri"/>
                          <a:cs typeface="Arial"/>
                        </a:rPr>
                        <a:t>xuất</a:t>
                      </a:r>
                      <a:r>
                        <a:rPr lang="en-US" sz="2300" dirty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2300" dirty="0" err="1">
                          <a:latin typeface="Times New Roman"/>
                          <a:ea typeface="Calibri"/>
                          <a:cs typeface="Arial"/>
                        </a:rPr>
                        <a:t>hiện</a:t>
                      </a:r>
                      <a:r>
                        <a:rPr lang="en-US" sz="2300" dirty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2300" dirty="0" err="1">
                          <a:latin typeface="Times New Roman"/>
                          <a:ea typeface="Calibri"/>
                          <a:cs typeface="Arial"/>
                        </a:rPr>
                        <a:t>mặt</a:t>
                      </a:r>
                      <a:r>
                        <a:rPr lang="en-US" sz="2300" dirty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2300" dirty="0" err="1">
                          <a:latin typeface="Times New Roman"/>
                          <a:ea typeface="Calibri"/>
                          <a:cs typeface="Arial"/>
                        </a:rPr>
                        <a:t>sấp</a:t>
                      </a:r>
                      <a:r>
                        <a:rPr lang="en-US" sz="2300" dirty="0">
                          <a:latin typeface="Times New Roman"/>
                          <a:ea typeface="Calibri"/>
                          <a:cs typeface="Arial"/>
                        </a:rPr>
                        <a:t> (</a:t>
                      </a:r>
                      <a:r>
                        <a:rPr lang="en-US" sz="2300" dirty="0" err="1">
                          <a:latin typeface="Times New Roman"/>
                          <a:ea typeface="Calibri"/>
                          <a:cs typeface="Arial"/>
                        </a:rPr>
                        <a:t>n</a:t>
                      </a:r>
                      <a:r>
                        <a:rPr lang="en-US" sz="2300" baseline="-25000" dirty="0" err="1">
                          <a:latin typeface="Times New Roman"/>
                          <a:ea typeface="Calibri"/>
                          <a:cs typeface="Arial"/>
                        </a:rPr>
                        <a:t>A</a:t>
                      </a:r>
                      <a:r>
                        <a:rPr lang="en-US" sz="2300" dirty="0">
                          <a:latin typeface="Times New Roman"/>
                          <a:ea typeface="Calibri"/>
                          <a:cs typeface="Arial"/>
                        </a:rPr>
                        <a:t>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5939" marR="65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dirty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latin typeface="Times New Roman"/>
                          <a:ea typeface="Calibri"/>
                          <a:cs typeface="Arial"/>
                        </a:rPr>
                        <a:t>Tần</a:t>
                      </a:r>
                      <a:r>
                        <a:rPr lang="en-US" sz="2300" dirty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2300" dirty="0" err="1">
                          <a:latin typeface="Times New Roman"/>
                          <a:ea typeface="Calibri"/>
                          <a:cs typeface="Arial"/>
                        </a:rPr>
                        <a:t>suất</a:t>
                      </a:r>
                      <a:r>
                        <a:rPr lang="en-US" sz="2300" dirty="0">
                          <a:latin typeface="Times New Roman"/>
                          <a:ea typeface="Calibri"/>
                          <a:cs typeface="Arial"/>
                        </a:rPr>
                        <a:t> f</a:t>
                      </a:r>
                      <a:r>
                        <a:rPr lang="en-US" sz="2300" baseline="-25000" dirty="0">
                          <a:latin typeface="Times New Roman"/>
                          <a:ea typeface="Calibri"/>
                          <a:cs typeface="Arial"/>
                        </a:rPr>
                        <a:t>n</a:t>
                      </a:r>
                      <a:r>
                        <a:rPr lang="en-US" sz="2300" dirty="0">
                          <a:latin typeface="Times New Roman"/>
                          <a:ea typeface="Calibri"/>
                          <a:cs typeface="Arial"/>
                        </a:rPr>
                        <a:t>(A)</a:t>
                      </a:r>
                      <a:endParaRPr lang="en-US" sz="1700" dirty="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5939" marR="65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/>
                          <a:ea typeface="Calibri"/>
                          <a:cs typeface="Arial"/>
                        </a:rPr>
                        <a:t>Buffon</a:t>
                      </a:r>
                      <a:endParaRPr lang="en-US" sz="1700" dirty="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5939" marR="65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/>
                          <a:ea typeface="Calibri"/>
                          <a:cs typeface="Arial"/>
                        </a:rPr>
                        <a:t> 4040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5939" marR="65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/>
                          <a:ea typeface="Calibri"/>
                          <a:cs typeface="Arial"/>
                        </a:rPr>
                        <a:t>2048</a:t>
                      </a:r>
                      <a:endParaRPr lang="en-US" sz="1700" dirty="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5939" marR="65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/>
                          <a:ea typeface="Calibri"/>
                          <a:cs typeface="Arial"/>
                        </a:rPr>
                        <a:t>0.5069</a:t>
                      </a:r>
                      <a:endParaRPr lang="en-US" sz="1700" dirty="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5939" marR="65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3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/>
                          <a:ea typeface="Calibri"/>
                          <a:cs typeface="Arial"/>
                        </a:rPr>
                        <a:t>Pearson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5939" marR="65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/>
                          <a:ea typeface="Calibri"/>
                          <a:cs typeface="Arial"/>
                        </a:rPr>
                        <a:t>12000</a:t>
                      </a:r>
                      <a:endParaRPr lang="en-US" sz="1700" dirty="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5939" marR="65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/>
                          <a:ea typeface="Calibri"/>
                          <a:cs typeface="Arial"/>
                        </a:rPr>
                        <a:t>6019</a:t>
                      </a:r>
                      <a:endParaRPr lang="en-US" sz="1700" dirty="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5939" marR="65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/>
                          <a:ea typeface="Calibri"/>
                          <a:cs typeface="Arial"/>
                        </a:rPr>
                        <a:t>0.5016</a:t>
                      </a:r>
                      <a:endParaRPr lang="en-US" sz="1700" dirty="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5939" marR="65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7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/>
                          <a:ea typeface="Calibri"/>
                          <a:cs typeface="Arial"/>
                        </a:rPr>
                        <a:t>Pearson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5939" marR="65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/>
                          <a:ea typeface="Calibri"/>
                          <a:cs typeface="Arial"/>
                        </a:rPr>
                        <a:t>24000</a:t>
                      </a:r>
                      <a:endParaRPr lang="en-US" sz="1700" dirty="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5939" marR="65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/>
                          <a:ea typeface="Calibri"/>
                          <a:cs typeface="Arial"/>
                        </a:rPr>
                        <a:t>12012</a:t>
                      </a:r>
                      <a:endParaRPr lang="en-US" sz="1700" dirty="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5939" marR="65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/>
                          <a:ea typeface="Calibri"/>
                          <a:cs typeface="Arial"/>
                        </a:rPr>
                        <a:t>0.5005</a:t>
                      </a:r>
                      <a:endParaRPr lang="en-US" sz="1700" dirty="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5939" marR="65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442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DE64BC-2B39-219E-8DB2-A613F610249D}"/>
              </a:ext>
            </a:extLst>
          </p:cNvPr>
          <p:cNvSpPr txBox="1"/>
          <p:nvPr/>
        </p:nvSpPr>
        <p:spPr>
          <a:xfrm>
            <a:off x="133147" y="1691549"/>
            <a:ext cx="9066997" cy="4616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endParaRPr lang="en-US" sz="28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1.2.2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endParaRPr lang="en-US" sz="28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0 ≤ f ≤ 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càng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lớn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f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càng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ổn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định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giữa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các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loạt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phép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thử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Xác</a:t>
            </a:r>
            <a:r>
              <a:rPr kumimoji="0" 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suất</a:t>
            </a:r>
            <a:r>
              <a:rPr kumimoji="0" 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của</a:t>
            </a:r>
            <a:r>
              <a:rPr kumimoji="0" 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biến</a:t>
            </a:r>
            <a:r>
              <a:rPr kumimoji="0" 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cố</a:t>
            </a:r>
            <a:r>
              <a:rPr kumimoji="0" 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hằng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số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tại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đó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tần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suất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dao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động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rất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ít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xung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quanh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nó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khi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số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lượng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phép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thử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khá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lớn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</a:t>
            </a: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~ Khi n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khá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lớn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, </a:t>
            </a:r>
            <a:endParaRPr lang="en-US" sz="28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398180E-44E7-1713-CD88-D483575FD4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126301"/>
              </p:ext>
            </p:extLst>
          </p:nvPr>
        </p:nvGraphicFramePr>
        <p:xfrm>
          <a:off x="3472699" y="5749508"/>
          <a:ext cx="159543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95861" imgH="458937" progId="Equation.DSMT4">
                  <p:embed/>
                </p:oleObj>
              </mc:Choice>
              <mc:Fallback>
                <p:oleObj name="Equation" r:id="rId2" imgW="1595861" imgH="45893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72699" y="5749508"/>
                        <a:ext cx="1595437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0468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50A1D-D323-9C48-7A20-12BC3D6883DA}"/>
              </a:ext>
            </a:extLst>
          </p:cNvPr>
          <p:cNvSpPr txBox="1"/>
          <p:nvPr/>
        </p:nvSpPr>
        <p:spPr>
          <a:xfrm>
            <a:off x="133147" y="1691549"/>
            <a:ext cx="9066997" cy="1346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endParaRPr lang="en-US" sz="28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1.2.3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endParaRPr lang="en-US" sz="28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C363F572-335F-C6A8-35E0-8FBC6C01C9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544393"/>
              </p:ext>
            </p:extLst>
          </p:nvPr>
        </p:nvGraphicFramePr>
        <p:xfrm>
          <a:off x="2300295" y="3201073"/>
          <a:ext cx="46450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34880" imgH="203040" progId="Equation.DSMT4">
                  <p:embed/>
                </p:oleObj>
              </mc:Choice>
              <mc:Fallback>
                <p:oleObj name="Equation" r:id="rId2" imgW="2234880" imgH="203040" progId="Equation.DSMT4">
                  <p:embed/>
                  <p:pic>
                    <p:nvPicPr>
                      <p:cNvPr id="348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95" y="3201073"/>
                        <a:ext cx="4645025" cy="428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4DEBB142-2DC4-D8B1-5FDB-D6A6265A5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112173"/>
            <a:ext cx="22701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Tính</a:t>
            </a:r>
            <a:r>
              <a:rPr lang="en-US" altLang="en-US" sz="2800" i="1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altLang="en-US" sz="2800" i="1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chất</a:t>
            </a:r>
            <a:r>
              <a:rPr lang="en-US" altLang="en-US" sz="2800" i="1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1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: </a:t>
            </a:r>
            <a:endParaRPr lang="en-US" altLang="en-US" sz="28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2E4F25-D5DE-D979-54B0-63474A041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" y="3777609"/>
            <a:ext cx="874168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Tính</a:t>
            </a:r>
            <a:r>
              <a:rPr lang="en-US" altLang="en-US" sz="2800" i="1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altLang="en-US" sz="2800" i="1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chất</a:t>
            </a:r>
            <a:r>
              <a:rPr lang="en-US" altLang="en-US" sz="2800" i="1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2 </a:t>
            </a:r>
            <a:r>
              <a:rPr lang="en-US" altLang="en-US" sz="2800" b="1" i="1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(</a:t>
            </a:r>
            <a:r>
              <a:rPr lang="en-US" altLang="en-US" sz="2800" b="1" i="1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Nguyên</a:t>
            </a:r>
            <a:r>
              <a:rPr lang="en-US" altLang="en-US" sz="2800" b="1" i="1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altLang="en-US" sz="2800" b="1" i="1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lí</a:t>
            </a:r>
            <a:r>
              <a:rPr lang="en-US" altLang="en-US" sz="2800" b="1" i="1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altLang="en-US" sz="2800" b="1" i="1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xác</a:t>
            </a:r>
            <a:r>
              <a:rPr lang="en-US" altLang="en-US" sz="2800" b="1" i="1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altLang="en-US" sz="2800" b="1" i="1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suất</a:t>
            </a:r>
            <a:r>
              <a:rPr lang="en-US" altLang="en-US" sz="2800" b="1" i="1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altLang="en-US" sz="2800" b="1" i="1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bé</a:t>
            </a:r>
            <a:r>
              <a:rPr lang="en-US" altLang="en-US" sz="2800" b="1" i="1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)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: 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Nếu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		 ,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thì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thể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xem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như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hầu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như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không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xảy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ra </a:t>
            </a:r>
            <a:r>
              <a:rPr lang="en-US" sz="2800" b="1" i="1" dirty="0" err="1">
                <a:solidFill>
                  <a:srgbClr val="000000"/>
                </a:solidFill>
                <a:latin typeface="Times New Roman"/>
              </a:rPr>
              <a:t>trong</a:t>
            </a:r>
            <a:r>
              <a:rPr lang="en-US" sz="2800" b="1" i="1" dirty="0">
                <a:solidFill>
                  <a:srgbClr val="000000"/>
                </a:solidFill>
                <a:latin typeface="Times New Roman"/>
              </a:rPr>
              <a:t> 1 </a:t>
            </a:r>
            <a:r>
              <a:rPr lang="en-US" sz="2800" b="1" i="1" dirty="0" err="1">
                <a:solidFill>
                  <a:srgbClr val="000000"/>
                </a:solidFill>
                <a:latin typeface="Times New Roman"/>
              </a:rPr>
              <a:t>lần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thực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hiện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phép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thử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endParaRPr lang="en-US" altLang="en-US" sz="28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13581A2-0764-BD1F-D6FC-1EF6A903D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244943"/>
            <a:ext cx="874168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Tính</a:t>
            </a:r>
            <a:r>
              <a:rPr lang="en-US" altLang="en-US" sz="2800" i="1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altLang="en-US" sz="2800" i="1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chất</a:t>
            </a:r>
            <a:r>
              <a:rPr lang="en-US" altLang="en-US" sz="2800" i="1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3 </a:t>
            </a:r>
            <a:r>
              <a:rPr lang="en-US" altLang="en-US" sz="2800" b="1" i="1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(</a:t>
            </a:r>
            <a:r>
              <a:rPr lang="en-US" altLang="en-US" sz="2800" b="1" i="1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Nguyên</a:t>
            </a:r>
            <a:r>
              <a:rPr lang="en-US" altLang="en-US" sz="2800" b="1" i="1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altLang="en-US" sz="2800" b="1" i="1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lí</a:t>
            </a:r>
            <a:r>
              <a:rPr lang="en-US" altLang="en-US" sz="2800" b="1" i="1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altLang="en-US" sz="2800" b="1" i="1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xác</a:t>
            </a:r>
            <a:r>
              <a:rPr lang="en-US" altLang="en-US" sz="2800" b="1" i="1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altLang="en-US" sz="2800" b="1" i="1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suất</a:t>
            </a:r>
            <a:r>
              <a:rPr lang="en-US" altLang="en-US" sz="2800" b="1" i="1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altLang="en-US" sz="2800" b="1" i="1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lớn</a:t>
            </a:r>
            <a:r>
              <a:rPr lang="en-US" altLang="en-US" sz="2800" b="1" i="1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)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: 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Nếu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		 ,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thì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thể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xem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như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hầu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chắc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chắn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xảy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ra </a:t>
            </a:r>
            <a:r>
              <a:rPr lang="en-US" sz="2800" b="1" i="1" dirty="0" err="1">
                <a:solidFill>
                  <a:srgbClr val="000000"/>
                </a:solidFill>
                <a:latin typeface="Times New Roman"/>
              </a:rPr>
              <a:t>trong</a:t>
            </a:r>
            <a:r>
              <a:rPr lang="en-US" sz="2800" b="1" i="1" dirty="0">
                <a:solidFill>
                  <a:srgbClr val="000000"/>
                </a:solidFill>
                <a:latin typeface="Times New Roman"/>
              </a:rPr>
              <a:t> 1 </a:t>
            </a:r>
            <a:r>
              <a:rPr lang="en-US" sz="2800" b="1" i="1" dirty="0" err="1">
                <a:solidFill>
                  <a:srgbClr val="000000"/>
                </a:solidFill>
                <a:latin typeface="Times New Roman"/>
              </a:rPr>
              <a:t>lần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thực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hiện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phép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thử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endParaRPr lang="en-US" altLang="en-US" sz="280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A77FADA-4FCD-839A-1C1E-003CE49571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55132"/>
              </p:ext>
            </p:extLst>
          </p:nvPr>
        </p:nvGraphicFramePr>
        <p:xfrm>
          <a:off x="1077073" y="4318423"/>
          <a:ext cx="11906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0329" imgH="434422" progId="Equation.DSMT4">
                  <p:embed/>
                </p:oleObj>
              </mc:Choice>
              <mc:Fallback>
                <p:oleObj name="Equation" r:id="rId4" imgW="1190329" imgH="43442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7073" y="4318423"/>
                        <a:ext cx="1190625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C49CCD0-5536-76B5-3C58-B2814BDB29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859180"/>
              </p:ext>
            </p:extLst>
          </p:nvPr>
        </p:nvGraphicFramePr>
        <p:xfrm>
          <a:off x="1137982" y="5715450"/>
          <a:ext cx="1258593" cy="45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8720" imgH="203040" progId="Equation.DSMT4">
                  <p:embed/>
                </p:oleObj>
              </mc:Choice>
              <mc:Fallback>
                <p:oleObj name="Equation" r:id="rId6" imgW="558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37982" y="5715450"/>
                        <a:ext cx="1258593" cy="457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596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3B26E-AAF9-8597-CF88-B2AA1332C8AA}"/>
              </a:ext>
            </a:extLst>
          </p:cNvPr>
          <p:cNvSpPr txBox="1"/>
          <p:nvPr/>
        </p:nvSpPr>
        <p:spPr>
          <a:xfrm>
            <a:off x="-72187" y="1784884"/>
            <a:ext cx="9143999" cy="3432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xác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suất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của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biến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cố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được</a:t>
            </a:r>
            <a:r>
              <a:rPr kumimoji="0" lang="vi-VN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xác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định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sau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khi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biến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cố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B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xảy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ra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gọi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là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xác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suất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điều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kiện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của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khi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B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đã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xảy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ra.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Kí</a:t>
            </a:r>
            <a:r>
              <a:rPr kumimoji="0" lang="en-US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hiệu</a:t>
            </a:r>
            <a:r>
              <a:rPr kumimoji="0" lang="en-US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P(A/B)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1363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3B26E-AAF9-8597-CF88-B2AA1332C8AA}"/>
              </a:ext>
            </a:extLst>
          </p:cNvPr>
          <p:cNvSpPr txBox="1"/>
          <p:nvPr/>
        </p:nvSpPr>
        <p:spPr>
          <a:xfrm>
            <a:off x="-72187" y="1941294"/>
            <a:ext cx="9143999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F56EEC43-226E-A7E1-5D36-D022E3945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72" y="2887580"/>
            <a:ext cx="8686800" cy="324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dirty="0">
                <a:solidFill>
                  <a:srgbClr val="FF0000"/>
                </a:solidFill>
                <a:latin typeface="Times New Roman"/>
              </a:rPr>
              <a:t>VÍ DỤ: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Một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hộp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đựng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12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sản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phẩm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tốt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và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3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sản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phẩm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xấu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Lấy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ngẫu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nhiên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latin typeface="Times New Roman"/>
              </a:rPr>
              <a:t>lần</a:t>
            </a:r>
            <a:r>
              <a:rPr lang="en-US" alt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latin typeface="Times New Roman"/>
              </a:rPr>
              <a:t>lượt</a:t>
            </a:r>
            <a:r>
              <a:rPr lang="en-US" alt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latin typeface="Times New Roman"/>
              </a:rPr>
              <a:t>không</a:t>
            </a:r>
            <a:r>
              <a:rPr lang="en-US" alt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latin typeface="Times New Roman"/>
              </a:rPr>
              <a:t>hoàn</a:t>
            </a:r>
            <a:r>
              <a:rPr lang="en-US" alt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latin typeface="Times New Roman"/>
              </a:rPr>
              <a:t>lại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ra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2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sản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phẩm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a)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Tìm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xs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để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sp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lấy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ở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lần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2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tốt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b)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Tìm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xs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để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sản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phẩm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lấy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ở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lần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2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tốt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, </a:t>
            </a:r>
            <a:r>
              <a:rPr lang="en-US" altLang="en-US" sz="2800" b="1" dirty="0" err="1">
                <a:solidFill>
                  <a:srgbClr val="000000"/>
                </a:solidFill>
                <a:latin typeface="Times New Roman"/>
              </a:rPr>
              <a:t>biết</a:t>
            </a:r>
            <a:r>
              <a:rPr lang="en-US" alt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latin typeface="Times New Roman"/>
              </a:rPr>
              <a:t>rằng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sản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phẩm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lấy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ở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lần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1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tốt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77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094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C173F-2BD0-530C-1C5A-3DD3AB35F2B2}"/>
              </a:ext>
            </a:extLst>
          </p:cNvPr>
          <p:cNvSpPr txBox="1"/>
          <p:nvPr/>
        </p:nvSpPr>
        <p:spPr>
          <a:xfrm>
            <a:off x="77001" y="1226318"/>
            <a:ext cx="9066997" cy="1346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endParaRPr lang="en-US" sz="28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1.1.1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khái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niệm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endParaRPr lang="en-US" sz="28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E11DBE-519F-9CAB-2069-58944AA551A7}"/>
              </a:ext>
            </a:extLst>
          </p:cNvPr>
          <p:cNvSpPr txBox="1">
            <a:spLocks/>
          </p:cNvSpPr>
          <p:nvPr/>
        </p:nvSpPr>
        <p:spPr bwMode="auto">
          <a:xfrm>
            <a:off x="0" y="2691934"/>
            <a:ext cx="8991600" cy="42021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457200" indent="-45720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i="1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b="1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experiment or trial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nhằm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ra hay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i="1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b="1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i="1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b="1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cục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outcome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kern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8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ý: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cục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b="1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i="1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sz="2800" b="1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800" b="1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cục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5681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DECE662-07B2-B290-0541-DC1140186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460891"/>
              </p:ext>
            </p:extLst>
          </p:nvPr>
        </p:nvGraphicFramePr>
        <p:xfrm>
          <a:off x="232608" y="2450434"/>
          <a:ext cx="8534399" cy="4267200"/>
        </p:xfrm>
        <a:graphic>
          <a:graphicData uri="http://schemas.openxmlformats.org/drawingml/2006/table">
            <a:tbl>
              <a:tblPr firstRow="1" bandRow="1"/>
              <a:tblGrid>
                <a:gridCol w="502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4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4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36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sz="2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endPara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sz="2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Kí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sz="2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endPara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altLang="en-US" sz="22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altLang="en-US" sz="2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altLang="en-US" sz="2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suất</a:t>
                      </a:r>
                      <a:r>
                        <a:rPr lang="en-US" altLang="en-US" sz="2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altLang="en-US" sz="2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altLang="en-US" sz="2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phẩm</a:t>
                      </a:r>
                      <a:r>
                        <a:rPr lang="en-US" altLang="en-US" sz="2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lấy</a:t>
                      </a:r>
                      <a:r>
                        <a:rPr lang="en-US" altLang="en-US" sz="2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altLang="en-US" sz="22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lần</a:t>
                      </a:r>
                      <a:r>
                        <a:rPr lang="en-US" altLang="en-US" sz="2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2 </a:t>
                      </a:r>
                      <a:r>
                        <a:rPr lang="en-US" altLang="en-US" sz="22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altLang="en-US" sz="2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tốt</a:t>
                      </a:r>
                      <a:r>
                        <a:rPr lang="en-US" altLang="en-US" sz="2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altLang="en-US" sz="2200" b="1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biết</a:t>
                      </a:r>
                      <a:r>
                        <a:rPr lang="en-US" altLang="en-US" sz="22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b="1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rằng</a:t>
                      </a:r>
                      <a:r>
                        <a:rPr lang="en-US" altLang="en-US" sz="2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altLang="en-US" sz="2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phẩm</a:t>
                      </a:r>
                      <a:r>
                        <a:rPr lang="en-US" altLang="en-US" sz="2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lấy</a:t>
                      </a:r>
                      <a:r>
                        <a:rPr lang="en-US" altLang="en-US" sz="2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altLang="en-US" sz="22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lần</a:t>
                      </a:r>
                      <a:r>
                        <a:rPr lang="en-US" altLang="en-US" sz="2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altLang="en-US" sz="22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altLang="en-US" sz="2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tốt</a:t>
                      </a:r>
                      <a:r>
                        <a:rPr lang="en-US" altLang="en-US" sz="2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endPara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endPara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6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2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lấy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lần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sz="2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xấu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 </a:t>
                      </a:r>
                      <a:r>
                        <a:rPr lang="en-US" sz="2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lấy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lần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 </a:t>
                      </a:r>
                      <a:r>
                        <a:rPr lang="en-US" sz="2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tốt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bao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nhiêu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endPara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endParaRPr lang="en-US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6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endPara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endPara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endPara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6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endPara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endPara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endPara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E54D6114-0EFE-9F3D-57A7-31A9B5F18A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718219"/>
              </p:ext>
            </p:extLst>
          </p:nvPr>
        </p:nvGraphicFramePr>
        <p:xfrm>
          <a:off x="5791200" y="5189288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4680" imgH="253800" progId="Equation.DSMT4">
                  <p:embed/>
                </p:oleObj>
              </mc:Choice>
              <mc:Fallback>
                <p:oleObj name="Equation" r:id="rId2" imgW="634680" imgH="253800" progId="Equation.DSMT4">
                  <p:embed/>
                  <p:pic>
                    <p:nvPicPr>
                      <p:cNvPr id="14018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189288"/>
                        <a:ext cx="1143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29A2378-A967-A806-811D-AE376DF820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761028"/>
              </p:ext>
            </p:extLst>
          </p:nvPr>
        </p:nvGraphicFramePr>
        <p:xfrm>
          <a:off x="5791200" y="6027488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680" imgH="253800" progId="Equation.DSMT4">
                  <p:embed/>
                </p:oleObj>
              </mc:Choice>
              <mc:Fallback>
                <p:oleObj name="Equation" r:id="rId4" imgW="634680" imgH="253800" progId="Equation.DSMT4">
                  <p:embed/>
                  <p:pic>
                    <p:nvPicPr>
                      <p:cNvPr id="14018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6027488"/>
                        <a:ext cx="1143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2">
            <a:extLst>
              <a:ext uri="{FF2B5EF4-FFF2-40B4-BE49-F238E27FC236}">
                <a16:creationId xmlns:a16="http://schemas.microsoft.com/office/drawing/2014/main" id="{B9F910EB-361B-7388-B62F-3F160C640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221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18388A-E44F-0B7F-AC97-C4E7A84CC7FB}"/>
              </a:ext>
            </a:extLst>
          </p:cNvPr>
          <p:cNvSpPr txBox="1"/>
          <p:nvPr/>
        </p:nvSpPr>
        <p:spPr>
          <a:xfrm>
            <a:off x="-72187" y="1375800"/>
            <a:ext cx="9143999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5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3B26E-AAF9-8597-CF88-B2AA1332C8AA}"/>
              </a:ext>
            </a:extLst>
          </p:cNvPr>
          <p:cNvSpPr txBox="1"/>
          <p:nvPr/>
        </p:nvSpPr>
        <p:spPr>
          <a:xfrm>
            <a:off x="-72187" y="1784884"/>
            <a:ext cx="9143999" cy="667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endParaRPr lang="en-US" i="1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DE2FE98-7B64-BF90-57A4-12BA1BC28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8" y="2623862"/>
            <a:ext cx="9132802" cy="195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vi-VN" sz="2800" b="1" dirty="0">
                <a:solidFill>
                  <a:srgbClr val="000000"/>
                </a:solidFill>
                <a:latin typeface="Times New Roman"/>
              </a:rPr>
              <a:t>Hai biến cố độc lập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:</a:t>
            </a:r>
            <a:r>
              <a:rPr lang="en-US" sz="2800" i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cố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này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xảy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ra hay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không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xảy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ra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không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làm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ảnh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hưởng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tới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</a:rPr>
              <a:t>xác</a:t>
            </a:r>
            <a:r>
              <a:rPr lang="en-US" sz="28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</a:rPr>
              <a:t>suất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của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cố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còn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lại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A, B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độc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lập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khi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và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chỉ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khi</a:t>
            </a:r>
            <a:endParaRPr lang="vi-VN" sz="280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6" name="Object 10">
            <a:extLst>
              <a:ext uri="{FF2B5EF4-FFF2-40B4-BE49-F238E27FC236}">
                <a16:creationId xmlns:a16="http://schemas.microsoft.com/office/drawing/2014/main" id="{BEBB86D5-CCBE-140E-4CC2-ED3D926A28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007678"/>
              </p:ext>
            </p:extLst>
          </p:nvPr>
        </p:nvGraphicFramePr>
        <p:xfrm>
          <a:off x="3505200" y="4914064"/>
          <a:ext cx="41148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5312" imgH="253890" progId="Equation.DSMT4">
                  <p:embed/>
                </p:oleObj>
              </mc:Choice>
              <mc:Fallback>
                <p:oleObj name="Equation" r:id="rId2" imgW="1815312" imgH="253890" progId="Equation.DSMT4">
                  <p:embed/>
                  <p:pic>
                    <p:nvPicPr>
                      <p:cNvPr id="1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914064"/>
                        <a:ext cx="41148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577E14E0-B4F4-49A5-CC13-D4677F8A6D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639944"/>
              </p:ext>
            </p:extLst>
          </p:nvPr>
        </p:nvGraphicFramePr>
        <p:xfrm>
          <a:off x="3505200" y="5768304"/>
          <a:ext cx="39624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90700" imgH="254000" progId="Equation.DSMT4">
                  <p:embed/>
                </p:oleObj>
              </mc:Choice>
              <mc:Fallback>
                <p:oleObj name="Equation" r:id="rId4" imgW="1790700" imgH="254000" progId="Equation.DSMT4">
                  <p:embed/>
                  <p:pic>
                    <p:nvPicPr>
                      <p:cNvPr id="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768304"/>
                        <a:ext cx="396240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2">
            <a:extLst>
              <a:ext uri="{FF2B5EF4-FFF2-40B4-BE49-F238E27FC236}">
                <a16:creationId xmlns:a16="http://schemas.microsoft.com/office/drawing/2014/main" id="{73965865-2A69-780B-39C6-C9EC2147B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557391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hoặc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005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B622D824-9774-E5FF-747A-2443E2217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8B474-0E59-60EE-6A8F-7E3967A335D3}"/>
              </a:ext>
            </a:extLst>
          </p:cNvPr>
          <p:cNvSpPr txBox="1"/>
          <p:nvPr/>
        </p:nvSpPr>
        <p:spPr>
          <a:xfrm>
            <a:off x="-72187" y="1580343"/>
            <a:ext cx="9143999" cy="667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endParaRPr lang="en-US" i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3C7718E-3025-1214-2DEB-FAB5D3C54D08}"/>
              </a:ext>
            </a:extLst>
          </p:cNvPr>
          <p:cNvSpPr txBox="1">
            <a:spLocks/>
          </p:cNvSpPr>
          <p:nvPr/>
        </p:nvSpPr>
        <p:spPr bwMode="auto">
          <a:xfrm>
            <a:off x="72188" y="2502568"/>
            <a:ext cx="8903370" cy="3957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FF0000"/>
                </a:solidFill>
                <a:latin typeface="Times New Roman"/>
              </a:rPr>
              <a:t>VÍ DỤ: </a:t>
            </a:r>
          </a:p>
          <a:p>
            <a:pPr marL="514350" indent="-5143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arenR"/>
            </a:pPr>
            <a:r>
              <a:rPr lang="en-US" sz="2600" dirty="0">
                <a:solidFill>
                  <a:srgbClr val="000000"/>
                </a:solidFill>
                <a:latin typeface="Times New Roman"/>
              </a:rPr>
              <a:t>Quan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sát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2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máy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hoạt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động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độc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lập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. </a:t>
            </a:r>
            <a:r>
              <a:rPr lang="en-US" sz="2600" kern="0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Gọi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A</a:t>
            </a:r>
            <a:r>
              <a:rPr lang="en-US" sz="2600" kern="0" baseline="-2500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i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sz="2600" kern="0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là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sz="2600" kern="0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biến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sz="2600" kern="0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cố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“</a:t>
            </a:r>
            <a:r>
              <a:rPr lang="en-US" sz="2600" kern="0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Máy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sz="2600" kern="0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i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sz="2600" kern="0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gặp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sz="2600" kern="0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sự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sz="2600" kern="0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cố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”. </a:t>
            </a:r>
            <a:r>
              <a:rPr lang="en-US" sz="2600" kern="0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Xét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sz="2600" kern="0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tính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sz="2600" kern="0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độc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sz="2600" kern="0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lập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sz="2600" kern="0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giữa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A</a:t>
            </a:r>
            <a:r>
              <a:rPr lang="en-US" sz="2600" kern="0" baseline="-2500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1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sz="2600" kern="0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và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A</a:t>
            </a:r>
            <a:r>
              <a:rPr lang="en-US" sz="2600" kern="0" baseline="-2500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2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Times New Roman"/>
              </a:rPr>
              <a:t>2)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Lấy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ngẫu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nhiên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lần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lượt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ra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2 bi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từ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hộp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đựng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4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xanh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và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6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đỏ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kern="0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Gọi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B</a:t>
            </a:r>
            <a:r>
              <a:rPr lang="en-US" sz="2600" kern="0" baseline="-2500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i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sz="2600" kern="0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là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sz="2600" kern="0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biến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sz="2600" kern="0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cố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“</a:t>
            </a:r>
            <a:r>
              <a:rPr lang="en-US" sz="2600" kern="0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Lần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sz="2600" kern="0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i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sz="2600" kern="0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lấy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sz="2600" kern="0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được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bi </a:t>
            </a:r>
            <a:r>
              <a:rPr lang="en-US" sz="2600" kern="0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xanh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”. </a:t>
            </a:r>
            <a:r>
              <a:rPr lang="en-US" sz="2600" kern="0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Xét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sz="2600" kern="0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tính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sz="2600" kern="0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độc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sz="2600" kern="0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lập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sz="2600" kern="0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giữa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B</a:t>
            </a:r>
            <a:r>
              <a:rPr lang="en-US" sz="2600" kern="0" baseline="-2500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1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sz="2600" kern="0" dirty="0" err="1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và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B</a:t>
            </a:r>
            <a:r>
              <a:rPr lang="en-US" sz="2600" kern="0" baseline="-2500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2</a:t>
            </a:r>
            <a:r>
              <a:rPr lang="en-US" sz="2600" kern="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831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3B26E-AAF9-8597-CF88-B2AA1332C8AA}"/>
              </a:ext>
            </a:extLst>
          </p:cNvPr>
          <p:cNvSpPr txBox="1"/>
          <p:nvPr/>
        </p:nvSpPr>
        <p:spPr>
          <a:xfrm>
            <a:off x="-72187" y="1628472"/>
            <a:ext cx="9143999" cy="667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endParaRPr lang="en-US" i="1" dirty="0"/>
          </a:p>
        </p:txBody>
      </p:sp>
      <p:sp>
        <p:nvSpPr>
          <p:cNvPr id="3" name="Text Box 19">
            <a:extLst>
              <a:ext uri="{FF2B5EF4-FFF2-40B4-BE49-F238E27FC236}">
                <a16:creationId xmlns:a16="http://schemas.microsoft.com/office/drawing/2014/main" id="{C75EA38A-5436-B685-8F20-B270DB982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98558"/>
            <a:ext cx="9071812" cy="130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vi-VN" sz="2800" b="1" dirty="0">
                <a:solidFill>
                  <a:srgbClr val="000000"/>
                </a:solidFill>
                <a:latin typeface="Times New Roman"/>
              </a:rPr>
              <a:t>H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ệ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</a:rPr>
              <a:t>các</a:t>
            </a:r>
            <a:r>
              <a:rPr lang="vi-VN" sz="2800" b="1" dirty="0">
                <a:solidFill>
                  <a:srgbClr val="000000"/>
                </a:solidFill>
                <a:latin typeface="Times New Roman"/>
              </a:rPr>
              <a:t> biến cố độc lập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</a:rPr>
              <a:t>toàn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</a:rPr>
              <a:t>phần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:</a:t>
            </a:r>
            <a:r>
              <a:rPr lang="en-US" sz="2800" i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Một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cố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bất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kì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trong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hệ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độc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lập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với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</a:rPr>
              <a:t>một</a:t>
            </a:r>
            <a:r>
              <a:rPr lang="en-US" sz="28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</a:rPr>
              <a:t>tích</a:t>
            </a:r>
            <a:r>
              <a:rPr lang="en-US" sz="28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</a:rPr>
              <a:t>bất</a:t>
            </a:r>
            <a:r>
              <a:rPr lang="en-US" sz="28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</a:rPr>
              <a:t>kì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cố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còn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lại</a:t>
            </a:r>
            <a:endParaRPr lang="vi-VN" sz="28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8058B1-0DFB-933F-3A1B-CCC1678C3C14}"/>
              </a:ext>
            </a:extLst>
          </p:cNvPr>
          <p:cNvSpPr txBox="1"/>
          <p:nvPr/>
        </p:nvSpPr>
        <p:spPr>
          <a:xfrm>
            <a:off x="72188" y="4038605"/>
            <a:ext cx="9071812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latin typeface="Times New Roman"/>
              </a:rPr>
              <a:t>VÍ DỤ: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Một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quy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trình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kiểm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tra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sản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phẩm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gồm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3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vòng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nếu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không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đạt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yêu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cầu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ở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vòng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trước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thì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sp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sẽ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bị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loại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Gọi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Ai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cố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“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Vòng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sp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đạt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yêu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cầu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”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=1,2,3.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A1, A2, A3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không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hệ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độc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lập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toàn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phần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787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3B26E-AAF9-8597-CF88-B2AA1332C8AA}"/>
              </a:ext>
            </a:extLst>
          </p:cNvPr>
          <p:cNvSpPr txBox="1"/>
          <p:nvPr/>
        </p:nvSpPr>
        <p:spPr>
          <a:xfrm>
            <a:off x="-72187" y="1784884"/>
            <a:ext cx="9143999" cy="131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1.3.1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i="1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DAE1CA9-0032-BBCE-5235-9BDFC7D2A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84" y="3356154"/>
            <a:ext cx="7592143" cy="55399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Times New Roman"/>
              </a:rPr>
              <a:t>P(A.B)=P(A).P(B/A) = P(B).P(A/B)           (1.2)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5FDFD6-6AAA-3578-16E5-613435F0500D}"/>
              </a:ext>
            </a:extLst>
          </p:cNvPr>
          <p:cNvSpPr txBox="1"/>
          <p:nvPr/>
        </p:nvSpPr>
        <p:spPr>
          <a:xfrm>
            <a:off x="168442" y="4263971"/>
            <a:ext cx="8795084" cy="1960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VÍ DỤ: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thùng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đựng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10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lon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bia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và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14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lon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nước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ngọt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Lần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thứ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nhất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lấy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2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lon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không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trả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lại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).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Lần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thứ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hai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lấy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tiếp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3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lon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Tìm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để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không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có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lon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bia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nào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được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lấy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42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3B26E-AAF9-8597-CF88-B2AA1332C8AA}"/>
              </a:ext>
            </a:extLst>
          </p:cNvPr>
          <p:cNvSpPr txBox="1"/>
          <p:nvPr/>
        </p:nvSpPr>
        <p:spPr>
          <a:xfrm>
            <a:off x="-72187" y="1784884"/>
            <a:ext cx="9143999" cy="1960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1.3.1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sz="28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P(A) ≠ 0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F9AC6CDE-F762-33B1-2357-CECEE1232B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712926"/>
              </p:ext>
            </p:extLst>
          </p:nvPr>
        </p:nvGraphicFramePr>
        <p:xfrm>
          <a:off x="3643568" y="3683825"/>
          <a:ext cx="5143500" cy="998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8920" imgH="419040" progId="Equation.DSMT4">
                  <p:embed/>
                </p:oleObj>
              </mc:Choice>
              <mc:Fallback>
                <p:oleObj name="Equation" r:id="rId2" imgW="2158920" imgH="419040" progId="Equation.DSMT4">
                  <p:embed/>
                  <p:pic>
                    <p:nvPicPr>
                      <p:cNvPr id="14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568" y="3683825"/>
                        <a:ext cx="5143500" cy="99846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7B64B3E7-DAE3-00DE-3AD7-0F0718ABA972}"/>
              </a:ext>
            </a:extLst>
          </p:cNvPr>
          <p:cNvSpPr txBox="1">
            <a:spLocks/>
          </p:cNvSpPr>
          <p:nvPr/>
        </p:nvSpPr>
        <p:spPr bwMode="auto">
          <a:xfrm>
            <a:off x="107447" y="4846638"/>
            <a:ext cx="9132802" cy="163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VÍ DỤ: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hộp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đựng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3 bi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đỏ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và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7 bi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xanh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Lấy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ngẫu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nhiên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lần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lượt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không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hoàn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lại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2 bi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thấy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có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1 bi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đỏ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Tìm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để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lần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1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lấy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được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bi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đỏ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634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3B26E-AAF9-8597-CF88-B2AA1332C8AA}"/>
              </a:ext>
            </a:extLst>
          </p:cNvPr>
          <p:cNvSpPr txBox="1"/>
          <p:nvPr/>
        </p:nvSpPr>
        <p:spPr>
          <a:xfrm>
            <a:off x="-72187" y="1784884"/>
            <a:ext cx="9143999" cy="131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1.3.1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i="1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F916831-9B2C-B16C-BE20-4F1FAF97B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165" y="4057236"/>
            <a:ext cx="92204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Times New Roman"/>
              </a:rPr>
              <a:t>(1.4)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B79005-2810-B770-AA11-C4646617C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978" y="4031836"/>
            <a:ext cx="3262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P(AB) = P(A).P(B)</a:t>
            </a:r>
            <a:r>
              <a:rPr lang="en-US" altLang="en-US" sz="3000" dirty="0">
                <a:solidFill>
                  <a:srgbClr val="000000"/>
                </a:solidFill>
                <a:latin typeface=".VnTime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6724F5-1706-1080-B1D5-C5A37AC94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32" y="3278540"/>
            <a:ext cx="4720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>
                <a:solidFill>
                  <a:srgbClr val="000000"/>
                </a:solidFill>
                <a:latin typeface="Times New Roman"/>
              </a:rPr>
              <a:t>Hệ</a:t>
            </a:r>
            <a:r>
              <a:rPr lang="en-US" alt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latin typeface="Times New Roman"/>
              </a:rPr>
              <a:t>quả</a:t>
            </a:r>
            <a:r>
              <a:rPr lang="en-US" altLang="en-US" sz="2800" b="1" dirty="0">
                <a:solidFill>
                  <a:srgbClr val="000000"/>
                </a:solidFill>
                <a:latin typeface="Times New Roman"/>
              </a:rPr>
              <a:t> 2: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Nếu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A, B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độc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lập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thì</a:t>
            </a:r>
            <a:endParaRPr lang="en-US" altLang="en-US" sz="2800" b="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74FFE5F-E2A4-D344-5641-A7BD5FD7DC50}"/>
              </a:ext>
            </a:extLst>
          </p:cNvPr>
          <p:cNvSpPr txBox="1">
            <a:spLocks/>
          </p:cNvSpPr>
          <p:nvPr/>
        </p:nvSpPr>
        <p:spPr bwMode="auto">
          <a:xfrm>
            <a:off x="-1" y="4752472"/>
            <a:ext cx="9143999" cy="18288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VÍ DỤ: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Hai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dự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án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hoạt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động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độc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lập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 </a:t>
            </a:r>
            <a:r>
              <a:rPr lang="en-US" sz="2800" b="0" kern="0" dirty="0" err="1">
                <a:solidFill>
                  <a:srgbClr val="000000"/>
                </a:solidFill>
              </a:rPr>
              <a:t>Xác</a:t>
            </a:r>
            <a:r>
              <a:rPr lang="en-US" sz="2800" b="0" kern="0" dirty="0">
                <a:solidFill>
                  <a:srgbClr val="000000"/>
                </a:solidFill>
              </a:rPr>
              <a:t> </a:t>
            </a:r>
            <a:r>
              <a:rPr lang="en-US" sz="2800" b="0" kern="0" dirty="0" err="1">
                <a:solidFill>
                  <a:srgbClr val="000000"/>
                </a:solidFill>
              </a:rPr>
              <a:t>suất</a:t>
            </a:r>
            <a:r>
              <a:rPr lang="en-US" sz="2800" b="0" kern="0" dirty="0">
                <a:solidFill>
                  <a:srgbClr val="000000"/>
                </a:solidFill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hoàn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thành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đúng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tiến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độ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mỗi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dự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án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lần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lượt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là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0,6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và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0,7.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Tìm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để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không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có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dự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án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nào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chậm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tiến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độ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184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3B26E-AAF9-8597-CF88-B2AA1332C8AA}"/>
              </a:ext>
            </a:extLst>
          </p:cNvPr>
          <p:cNvSpPr txBox="1"/>
          <p:nvPr/>
        </p:nvSpPr>
        <p:spPr>
          <a:xfrm>
            <a:off x="-72187" y="1640500"/>
            <a:ext cx="9143999" cy="131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1.3.1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i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24DAD31-9291-4A3D-DFD6-00459CDE5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246762"/>
            <a:ext cx="8001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b="1" dirty="0" err="1">
                <a:solidFill>
                  <a:srgbClr val="000000"/>
                </a:solidFill>
                <a:latin typeface="Times New Roman"/>
              </a:rPr>
              <a:t>Hệ</a:t>
            </a:r>
            <a:r>
              <a:rPr lang="en-US" alt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latin typeface="Times New Roman"/>
              </a:rPr>
              <a:t>quả</a:t>
            </a:r>
            <a:r>
              <a:rPr lang="en-US" altLang="en-US" sz="2800" b="1" dirty="0">
                <a:solidFill>
                  <a:srgbClr val="000000"/>
                </a:solidFill>
                <a:latin typeface="Times New Roman"/>
              </a:rPr>
              <a:t> 3: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Nếu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 A</a:t>
            </a:r>
            <a:r>
              <a:rPr lang="en-US" altLang="en-US" sz="2800" baseline="-25000" dirty="0">
                <a:solidFill>
                  <a:srgbClr val="000000"/>
                </a:solidFill>
                <a:latin typeface="Times New Roman"/>
              </a:rPr>
              <a:t>1, 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en-US" sz="2800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…A</a:t>
            </a:r>
            <a:r>
              <a:rPr lang="en-US" altLang="en-US" sz="280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không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độc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lập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thì</a:t>
            </a:r>
            <a:endParaRPr lang="en-US" altLang="en-US" sz="280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29867CD0-6DE0-1C89-DAC6-1D2045FBF5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544665"/>
              </p:ext>
            </p:extLst>
          </p:nvPr>
        </p:nvGraphicFramePr>
        <p:xfrm>
          <a:off x="2924175" y="3991886"/>
          <a:ext cx="501173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700" imgH="254000" progId="Equation.DSMT4">
                  <p:embed/>
                </p:oleObj>
              </mc:Choice>
              <mc:Fallback>
                <p:oleObj name="Equation" r:id="rId2" imgW="2171700" imgH="254000" progId="Equation.DSMT4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3991886"/>
                        <a:ext cx="5011738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AA74BEBC-4F5A-D7AF-0CFA-DB88EAFB44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615374"/>
              </p:ext>
            </p:extLst>
          </p:nvPr>
        </p:nvGraphicFramePr>
        <p:xfrm>
          <a:off x="333375" y="3960136"/>
          <a:ext cx="25908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4100" imgH="254000" progId="Equation.DSMT4">
                  <p:embed/>
                </p:oleObj>
              </mc:Choice>
              <mc:Fallback>
                <p:oleObj name="Equation" r:id="rId4" imgW="1054100" imgH="254000" progId="Equation.DSMT4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3960136"/>
                        <a:ext cx="25908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1AD8F85-DCC8-9535-9479-3F33105BA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975" y="3960136"/>
            <a:ext cx="962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(1.5)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7DBC5F-1A85-FF72-B547-E31C09AFEA3A}"/>
              </a:ext>
            </a:extLst>
          </p:cNvPr>
          <p:cNvSpPr txBox="1">
            <a:spLocks/>
          </p:cNvSpPr>
          <p:nvPr/>
        </p:nvSpPr>
        <p:spPr bwMode="auto">
          <a:xfrm>
            <a:off x="190500" y="4747563"/>
            <a:ext cx="8881312" cy="18288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VÍ DỤ: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hộp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đựng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12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bút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mới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Mỗi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lần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lấy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4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bút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để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viết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,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viết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xong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trả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lại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hộp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Tìm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để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sau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3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lần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lấy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không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còn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bút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mới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nào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trong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hộp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71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9411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3B26E-AAF9-8597-CF88-B2AA1332C8AA}"/>
              </a:ext>
            </a:extLst>
          </p:cNvPr>
          <p:cNvSpPr txBox="1"/>
          <p:nvPr/>
        </p:nvSpPr>
        <p:spPr>
          <a:xfrm>
            <a:off x="-72187" y="1387833"/>
            <a:ext cx="9143999" cy="131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1.3.1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i="1" dirty="0"/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6D178CF4-6411-A254-89AF-21C948EA8F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608315"/>
              </p:ext>
            </p:extLst>
          </p:nvPr>
        </p:nvGraphicFramePr>
        <p:xfrm>
          <a:off x="3224213" y="3567100"/>
          <a:ext cx="32527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088" imgH="253890" progId="Equation.DSMT4">
                  <p:embed/>
                </p:oleObj>
              </mc:Choice>
              <mc:Fallback>
                <p:oleObj name="Equation" r:id="rId2" imgW="1409088" imgH="253890" progId="Equation.DSMT4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3567100"/>
                        <a:ext cx="3252787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DF78BC0D-B410-BE36-6031-2FBC9E567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512279"/>
              </p:ext>
            </p:extLst>
          </p:nvPr>
        </p:nvGraphicFramePr>
        <p:xfrm>
          <a:off x="333375" y="3567100"/>
          <a:ext cx="25908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4100" imgH="254000" progId="Equation.DSMT4">
                  <p:embed/>
                </p:oleObj>
              </mc:Choice>
              <mc:Fallback>
                <p:oleObj name="Equation" r:id="rId4" imgW="1054100" imgH="254000" progId="Equation.DSMT4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3567100"/>
                        <a:ext cx="25908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EDBEE36-3520-8D59-09A9-ECC77980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567100"/>
            <a:ext cx="962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latin typeface="Times New Roman"/>
              </a:rPr>
              <a:t>(1.6)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4C47D3C-E5F6-8344-3EE2-1710E7ED4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73" y="2904820"/>
            <a:ext cx="820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>
                <a:solidFill>
                  <a:srgbClr val="000000"/>
                </a:solidFill>
                <a:latin typeface="Times New Roman"/>
              </a:rPr>
              <a:t>Hệ</a:t>
            </a:r>
            <a:r>
              <a:rPr lang="en-US" alt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latin typeface="Times New Roman"/>
              </a:rPr>
              <a:t>quả</a:t>
            </a:r>
            <a:r>
              <a:rPr lang="en-US" altLang="en-US" sz="2800" b="1" dirty="0">
                <a:solidFill>
                  <a:srgbClr val="000000"/>
                </a:solidFill>
                <a:latin typeface="Times New Roman"/>
              </a:rPr>
              <a:t> 4:</a:t>
            </a:r>
            <a:r>
              <a:rPr lang="en-US" altLang="en-US" sz="2800" i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Nếu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A</a:t>
            </a:r>
            <a:r>
              <a:rPr lang="en-US" altLang="en-US" sz="2800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,A</a:t>
            </a:r>
            <a:r>
              <a:rPr lang="en-US" altLang="en-US" sz="2800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,…, A</a:t>
            </a:r>
            <a:r>
              <a:rPr lang="en-US" altLang="en-US" sz="280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độc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lập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toàn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phần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thì</a:t>
            </a:r>
            <a:endParaRPr lang="en-US" altLang="en-US" sz="2800" baseline="-250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76969C9-4099-12D2-934E-9FB1A18EB2F4}"/>
              </a:ext>
            </a:extLst>
          </p:cNvPr>
          <p:cNvSpPr txBox="1">
            <a:spLocks/>
          </p:cNvSpPr>
          <p:nvPr/>
        </p:nvSpPr>
        <p:spPr bwMode="auto">
          <a:xfrm>
            <a:off x="168440" y="4361732"/>
            <a:ext cx="8891339" cy="253236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VÍ DỤ: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Có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3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lô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hàng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Lấy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ngẫu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nhiên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từ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mỗi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lô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hàng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1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sản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phẩm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Tìm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để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tất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cả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sản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phẩm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lấy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đều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tốt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Biết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rằng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,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tỉ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lệ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phế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phẩm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mỗi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lô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hàng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lần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lượt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là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2%, 1%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và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3%.</a:t>
            </a:r>
          </a:p>
        </p:txBody>
      </p:sp>
    </p:spTree>
    <p:extLst>
      <p:ext uri="{BB962C8B-B14F-4D97-AF65-F5344CB8AC3E}">
        <p14:creationId xmlns:p14="http://schemas.microsoft.com/office/powerpoint/2010/main" val="5755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3B26E-AAF9-8597-CF88-B2AA1332C8AA}"/>
              </a:ext>
            </a:extLst>
          </p:cNvPr>
          <p:cNvSpPr txBox="1"/>
          <p:nvPr/>
        </p:nvSpPr>
        <p:spPr>
          <a:xfrm>
            <a:off x="-72187" y="1784884"/>
            <a:ext cx="9143999" cy="131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1.3.2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i="1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A9DD44-A94C-FA0E-87A5-2FBA87AD4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30" y="3197731"/>
            <a:ext cx="6510115" cy="584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0000"/>
                </a:solidFill>
                <a:latin typeface="Times New Roman"/>
              </a:rPr>
              <a:t>P(A+B) = P(A) + P(B) - P(AB)	(1.7)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93FB2E-D705-C76C-26CE-9C1D27856799}"/>
              </a:ext>
            </a:extLst>
          </p:cNvPr>
          <p:cNvSpPr txBox="1">
            <a:spLocks/>
          </p:cNvSpPr>
          <p:nvPr/>
        </p:nvSpPr>
        <p:spPr bwMode="auto">
          <a:xfrm>
            <a:off x="84221" y="4495800"/>
            <a:ext cx="8987591" cy="19812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VÍ DỤ: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Hòa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và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Nam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mỗi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bạn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ném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1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quả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bóng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vào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rổ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ném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trúng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mỗi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bạn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lần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lượt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là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0,7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và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0,8.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Tìm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để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ít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nhất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bạn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ném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trúng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885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5349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CHƯƠNG 1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hững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khái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niệm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cơ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bản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lý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thuyết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endParaRPr kumimoji="0" lang="en-US" alt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A699C-D4A7-59B5-403B-CE775394EE6D}"/>
              </a:ext>
            </a:extLst>
          </p:cNvPr>
          <p:cNvSpPr txBox="1"/>
          <p:nvPr/>
        </p:nvSpPr>
        <p:spPr>
          <a:xfrm>
            <a:off x="152400" y="302609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1" i="1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800" b="1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b="1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cố</a:t>
            </a:r>
            <a:endParaRPr lang="en-US" sz="2800" dirty="0">
              <a:solidFill>
                <a:srgbClr val="000000"/>
              </a:solidFill>
              <a:latin typeface=".VnTime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370FD5-A404-70F9-7F02-910F67333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18452"/>
              </p:ext>
            </p:extLst>
          </p:nvPr>
        </p:nvGraphicFramePr>
        <p:xfrm>
          <a:off x="285215" y="3810670"/>
          <a:ext cx="8573570" cy="2926080"/>
        </p:xfrm>
        <a:graphic>
          <a:graphicData uri="http://schemas.openxmlformats.org/drawingml/2006/table">
            <a:tbl>
              <a:tblPr firstRow="1" bandRow="1"/>
              <a:tblGrid>
                <a:gridCol w="2915185">
                  <a:extLst>
                    <a:ext uri="{9D8B030D-6E8A-4147-A177-3AD203B41FA5}">
                      <a16:colId xmlns:a16="http://schemas.microsoft.com/office/drawing/2014/main" val="185335505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23825302"/>
                    </a:ext>
                  </a:extLst>
                </a:gridCol>
                <a:gridCol w="4286785">
                  <a:extLst>
                    <a:ext uri="{9D8B030D-6E8A-4147-A177-3AD203B41FA5}">
                      <a16:colId xmlns:a16="http://schemas.microsoft.com/office/drawing/2014/main" val="383174535"/>
                    </a:ext>
                  </a:extLst>
                </a:gridCol>
              </a:tblGrid>
              <a:tr h="411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Loại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biến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cố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Kí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hiệu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Định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nghĩa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468779"/>
                  </a:ext>
                </a:extLst>
              </a:tr>
              <a:tr h="411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Biến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cố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không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thể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có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Luôn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không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xảy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ra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khi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phép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thử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được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thực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hiện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980283"/>
                  </a:ext>
                </a:extLst>
              </a:tr>
              <a:tr h="411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Biến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cố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chắc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chắn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Luôn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xảy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ra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khi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phép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thử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được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thực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hiện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544946"/>
                  </a:ext>
                </a:extLst>
              </a:tr>
              <a:tr h="411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Biến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cố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ngẫu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nhiên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A, B, C, …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Có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thể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xảy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ra,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có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thể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không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xảy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ra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khi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phép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thử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được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thực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hiện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8744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E35A58-FA5E-BEA4-7BE5-86F13DBBD690}"/>
              </a:ext>
            </a:extLst>
          </p:cNvPr>
          <p:cNvSpPr txBox="1"/>
          <p:nvPr/>
        </p:nvSpPr>
        <p:spPr>
          <a:xfrm>
            <a:off x="77001" y="1430861"/>
            <a:ext cx="9066997" cy="1346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endParaRPr lang="en-US" sz="28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1.1.1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khái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niệm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endParaRPr lang="en-US" sz="28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330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3B26E-AAF9-8597-CF88-B2AA1332C8AA}"/>
              </a:ext>
            </a:extLst>
          </p:cNvPr>
          <p:cNvSpPr txBox="1"/>
          <p:nvPr/>
        </p:nvSpPr>
        <p:spPr>
          <a:xfrm>
            <a:off x="-72187" y="1652531"/>
            <a:ext cx="9143999" cy="131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1.3.2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C6BDA4-B60B-62B2-CE27-2AD244688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19" y="3001239"/>
            <a:ext cx="8224418" cy="130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rgbClr val="000000"/>
                </a:solidFill>
                <a:latin typeface="Times New Roman"/>
              </a:rPr>
              <a:t>Hệ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</a:rPr>
              <a:t>quả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1: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Nếu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A, B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xung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khắc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thì</a:t>
            </a:r>
            <a:endParaRPr lang="en-US" sz="2800" dirty="0">
              <a:solidFill>
                <a:srgbClr val="000000"/>
              </a:solidFill>
              <a:latin typeface="Times New Roman"/>
            </a:endParaRPr>
          </a:p>
          <a:p>
            <a:pPr algn="ct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P(A+B) = P(A) + P(B)</a:t>
            </a:r>
            <a:endParaRPr lang="en-US" sz="2800" b="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21CF39-EC57-DFB8-94BA-719EA77C5599}"/>
              </a:ext>
            </a:extLst>
          </p:cNvPr>
          <p:cNvSpPr txBox="1">
            <a:spLocks/>
          </p:cNvSpPr>
          <p:nvPr/>
        </p:nvSpPr>
        <p:spPr bwMode="auto">
          <a:xfrm>
            <a:off x="360947" y="4259178"/>
            <a:ext cx="8710865" cy="2286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VÍ DỤ: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Hòa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và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Nam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cùng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ném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1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quả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bóng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vào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rổ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ném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trúng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mỗi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bạn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lần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lượt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là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0,7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và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0,8. 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Tìm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để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ít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nhất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bạn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ném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trúng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593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30F6F5B-B0F8-C896-9FE3-479666437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5FF0D-8FCA-2E22-D636-2C335B380B0E}"/>
              </a:ext>
            </a:extLst>
          </p:cNvPr>
          <p:cNvSpPr txBox="1"/>
          <p:nvPr/>
        </p:nvSpPr>
        <p:spPr>
          <a:xfrm>
            <a:off x="156411" y="1652531"/>
            <a:ext cx="8915401" cy="131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1.3.2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i="1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C2724DE-2961-7F72-5A20-A1FD086361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561472"/>
              </p:ext>
            </p:extLst>
          </p:nvPr>
        </p:nvGraphicFramePr>
        <p:xfrm>
          <a:off x="2247900" y="3239169"/>
          <a:ext cx="262890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228600" progId="Equation.DSMT4">
                  <p:embed/>
                </p:oleObj>
              </mc:Choice>
              <mc:Fallback>
                <p:oleObj name="Equation" r:id="rId2" imgW="939600" imgH="228600" progId="Equation.DSMT4">
                  <p:embed/>
                  <p:pic>
                    <p:nvPicPr>
                      <p:cNvPr id="184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3239169"/>
                        <a:ext cx="2628900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4B5D3F4-7D6D-4303-BC54-29E67FAB8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253784"/>
            <a:ext cx="16818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rgbClr val="000000"/>
                </a:solidFill>
                <a:latin typeface="Times New Roman"/>
              </a:rPr>
              <a:t>Hệ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</a:rPr>
              <a:t>quả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2: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0C3842C-6342-2BBF-FA9D-584D689A8B89}"/>
              </a:ext>
            </a:extLst>
          </p:cNvPr>
          <p:cNvSpPr txBox="1">
            <a:spLocks/>
          </p:cNvSpPr>
          <p:nvPr/>
        </p:nvSpPr>
        <p:spPr bwMode="auto">
          <a:xfrm>
            <a:off x="304800" y="4295274"/>
            <a:ext cx="8767012" cy="216471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VÍ DỤ: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Hòa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và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Nam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cùng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ném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1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quả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bóng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vào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rổ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ném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trúng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mỗi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bạn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lần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lượt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là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0,7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và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0,8. 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Tìm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để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ít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nhất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bạn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ném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trúng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07234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30F6F5B-B0F8-C896-9FE3-479666437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5FF0D-8FCA-2E22-D636-2C335B380B0E}"/>
              </a:ext>
            </a:extLst>
          </p:cNvPr>
          <p:cNvSpPr txBox="1"/>
          <p:nvPr/>
        </p:nvSpPr>
        <p:spPr>
          <a:xfrm>
            <a:off x="180474" y="1652531"/>
            <a:ext cx="8891338" cy="131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1.3.2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i="1" dirty="0"/>
          </a:p>
        </p:txBody>
      </p:sp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F553F8E7-83E2-3EF8-7B14-97270B8DB2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287921"/>
              </p:ext>
            </p:extLst>
          </p:nvPr>
        </p:nvGraphicFramePr>
        <p:xfrm>
          <a:off x="0" y="5029200"/>
          <a:ext cx="8626476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57520" imgH="457200" progId="Equation.DSMT4">
                  <p:embed/>
                </p:oleObj>
              </mc:Choice>
              <mc:Fallback>
                <p:oleObj name="Equation" r:id="rId2" imgW="4457520" imgH="457200" progId="Equation.DSMT4">
                  <p:embed/>
                  <p:pic>
                    <p:nvPicPr>
                      <p:cNvPr id="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029200"/>
                        <a:ext cx="8626476" cy="9572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">
            <a:extLst>
              <a:ext uri="{FF2B5EF4-FFF2-40B4-BE49-F238E27FC236}">
                <a16:creationId xmlns:a16="http://schemas.microsoft.com/office/drawing/2014/main" id="{2DF7943E-6AC7-4B9E-D477-7500C6798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437" y="5892800"/>
            <a:ext cx="9699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0000"/>
                </a:solidFill>
                <a:latin typeface="Times New Roman"/>
              </a:rPr>
              <a:t>(1.8)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A64D09-F7E0-B295-474F-09C8F4698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90421"/>
            <a:ext cx="8626476" cy="130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rgbClr val="000000"/>
                </a:solidFill>
                <a:latin typeface="Times New Roman"/>
              </a:rPr>
              <a:t>Hệ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</a:rPr>
              <a:t>quả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3: </a:t>
            </a:r>
            <a:r>
              <a:rPr kumimoji="0" lang="vi-V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Nếu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A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…, A</a:t>
            </a:r>
            <a:r>
              <a:rPr lang="en-US" sz="280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kumimoji="0" lang="vi-V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là hệ biến cố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KHÔNG</a:t>
            </a:r>
            <a:r>
              <a:rPr kumimoji="0" lang="vi-V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xung khắc từng đôi thì</a:t>
            </a:r>
            <a:endParaRPr lang="en-US" sz="2800" b="1" dirty="0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D8001A-F8A1-7E37-0028-E9D50A1F77CF}"/>
                  </a:ext>
                </a:extLst>
              </p14:cNvPr>
              <p14:cNvContentPartPr/>
              <p14:nvPr/>
            </p14:nvContentPartPr>
            <p14:xfrm>
              <a:off x="7198560" y="2797920"/>
              <a:ext cx="119520" cy="1324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D8001A-F8A1-7E37-0028-E9D50A1F77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89200" y="2788560"/>
                <a:ext cx="138240" cy="13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67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30F6F5B-B0F8-C896-9FE3-479666437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5FF0D-8FCA-2E22-D636-2C335B380B0E}"/>
              </a:ext>
            </a:extLst>
          </p:cNvPr>
          <p:cNvSpPr txBox="1"/>
          <p:nvPr/>
        </p:nvSpPr>
        <p:spPr>
          <a:xfrm>
            <a:off x="156411" y="1652531"/>
            <a:ext cx="8915401" cy="131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1.3.2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i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7FA15F-108E-DD2E-5BE5-632803AAA8D6}"/>
              </a:ext>
            </a:extLst>
          </p:cNvPr>
          <p:cNvSpPr txBox="1">
            <a:spLocks/>
          </p:cNvSpPr>
          <p:nvPr/>
        </p:nvSpPr>
        <p:spPr bwMode="auto">
          <a:xfrm>
            <a:off x="118311" y="3429000"/>
            <a:ext cx="8991600" cy="303098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VÍ DỤ: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xí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nghiệp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hoạt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động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độc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lập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Khả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năng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hoàn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thành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đúng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kế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hoạch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mỗi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xí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nghiệp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lần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lượt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là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0,9; 0,85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và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0,8.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Tìm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để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có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ít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nhất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1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xí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nghiệp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hoàn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thành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đúng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kế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0" kern="0" dirty="0" err="1">
                <a:solidFill>
                  <a:srgbClr val="000000"/>
                </a:solidFill>
              </a:rPr>
              <a:t>hoạch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78547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30F6F5B-B0F8-C896-9FE3-479666437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5FF0D-8FCA-2E22-D636-2C335B380B0E}"/>
              </a:ext>
            </a:extLst>
          </p:cNvPr>
          <p:cNvSpPr txBox="1"/>
          <p:nvPr/>
        </p:nvSpPr>
        <p:spPr>
          <a:xfrm>
            <a:off x="180474" y="1652531"/>
            <a:ext cx="8891338" cy="131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1.3.2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i="1" dirty="0"/>
          </a:p>
        </p:txBody>
      </p:sp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59725414-0352-5A3F-D2C4-A1F6FDA369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020638"/>
              </p:ext>
            </p:extLst>
          </p:nvPr>
        </p:nvGraphicFramePr>
        <p:xfrm>
          <a:off x="1905000" y="4569694"/>
          <a:ext cx="30480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800" imgH="558800" progId="Equation.DSMT4">
                  <p:embed/>
                </p:oleObj>
              </mc:Choice>
              <mc:Fallback>
                <p:oleObj name="Equation" r:id="rId2" imgW="1574800" imgH="558800" progId="Equation.DSMT4">
                  <p:embed/>
                  <p:pic>
                    <p:nvPicPr>
                      <p:cNvPr id="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569694"/>
                        <a:ext cx="3048000" cy="11715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">
            <a:extLst>
              <a:ext uri="{FF2B5EF4-FFF2-40B4-BE49-F238E27FC236}">
                <a16:creationId xmlns:a16="http://schemas.microsoft.com/office/drawing/2014/main" id="{6881FBE8-8650-9CA1-933F-D7270ADB0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874494"/>
            <a:ext cx="9701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0000"/>
                </a:solidFill>
                <a:latin typeface="Times New Roman"/>
              </a:rPr>
              <a:t>(1.9)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69F8D2-7D2B-FFC3-0FD7-55D65D9FB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90421"/>
            <a:ext cx="8626476" cy="130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rgbClr val="000000"/>
                </a:solidFill>
                <a:latin typeface="Times New Roman"/>
              </a:rPr>
              <a:t>Hệ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</a:rPr>
              <a:t>quả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4: </a:t>
            </a:r>
            <a:r>
              <a:rPr kumimoji="0" lang="vi-V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Nếu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A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…, A</a:t>
            </a:r>
            <a:r>
              <a:rPr lang="en-US" sz="280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kumimoji="0" lang="vi-V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là hệ biến cố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vi-V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xung khắc từng đôi thì</a:t>
            </a:r>
            <a:endParaRPr lang="en-US" sz="2800" b="1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100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30F6F5B-B0F8-C896-9FE3-479666437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5FF0D-8FCA-2E22-D636-2C335B380B0E}"/>
              </a:ext>
            </a:extLst>
          </p:cNvPr>
          <p:cNvSpPr txBox="1"/>
          <p:nvPr/>
        </p:nvSpPr>
        <p:spPr>
          <a:xfrm>
            <a:off x="156411" y="1652531"/>
            <a:ext cx="8915401" cy="131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1.3.2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i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7FA15F-108E-DD2E-5BE5-632803AAA8D6}"/>
              </a:ext>
            </a:extLst>
          </p:cNvPr>
          <p:cNvSpPr txBox="1">
            <a:spLocks/>
          </p:cNvSpPr>
          <p:nvPr/>
        </p:nvSpPr>
        <p:spPr bwMode="auto">
          <a:xfrm>
            <a:off x="118311" y="3429000"/>
            <a:ext cx="8991600" cy="303098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VÍ DỤ: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xí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nghiệp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hoạt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động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độc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lập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Khả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năng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hoàn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thành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đúng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kế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hoạch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mỗi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xí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nghiệp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lần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lượt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là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0,9; 0,85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và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0,8.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Tìm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để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có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duy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nhất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1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xí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nghiệp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hoàn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thành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đúng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kế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0" kern="0" dirty="0" err="1">
                <a:solidFill>
                  <a:srgbClr val="000000"/>
                </a:solidFill>
              </a:rPr>
              <a:t>hoạch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0370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30F6F5B-B0F8-C896-9FE3-479666437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5FF0D-8FCA-2E22-D636-2C335B380B0E}"/>
              </a:ext>
            </a:extLst>
          </p:cNvPr>
          <p:cNvSpPr txBox="1"/>
          <p:nvPr/>
        </p:nvSpPr>
        <p:spPr>
          <a:xfrm>
            <a:off x="156411" y="1652531"/>
            <a:ext cx="8915401" cy="131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1.3.2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i="1" dirty="0"/>
          </a:p>
        </p:txBody>
      </p:sp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91222BDF-01E0-B7C9-96D3-E792996FC2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16205"/>
              </p:ext>
            </p:extLst>
          </p:nvPr>
        </p:nvGraphicFramePr>
        <p:xfrm>
          <a:off x="2895600" y="4591050"/>
          <a:ext cx="1954213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447" imgH="431613" progId="Equation.DSMT4">
                  <p:embed/>
                </p:oleObj>
              </mc:Choice>
              <mc:Fallback>
                <p:oleObj name="Equation" r:id="rId2" imgW="812447" imgH="431613" progId="Equation.DSMT4">
                  <p:embed/>
                  <p:pic>
                    <p:nvPicPr>
                      <p:cNvPr id="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91050"/>
                        <a:ext cx="1954213" cy="11239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0">
            <a:extLst>
              <a:ext uri="{FF2B5EF4-FFF2-40B4-BE49-F238E27FC236}">
                <a16:creationId xmlns:a16="http://schemas.microsoft.com/office/drawing/2014/main" id="{66011578-890D-0031-70C3-F6FA992E4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819650"/>
            <a:ext cx="10534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(1.10)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22799-ABF9-6194-8D7B-630C51C17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413586"/>
            <a:ext cx="8626476" cy="66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rgbClr val="000000"/>
                </a:solidFill>
                <a:latin typeface="Times New Roman"/>
              </a:rPr>
              <a:t>Hệ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</a:rPr>
              <a:t>quả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5: </a:t>
            </a:r>
            <a:r>
              <a:rPr kumimoji="0" lang="vi-V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Nếu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H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H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…, H</a:t>
            </a:r>
            <a:r>
              <a:rPr lang="en-US" sz="280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kumimoji="0" lang="vi-V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là hệ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đầy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đủ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kumimoji="0" lang="vi-V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thì</a:t>
            </a:r>
            <a:endParaRPr lang="en-US" sz="2800" b="1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520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30F6F5B-B0F8-C896-9FE3-479666437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5FF0D-8FCA-2E22-D636-2C335B380B0E}"/>
              </a:ext>
            </a:extLst>
          </p:cNvPr>
          <p:cNvSpPr txBox="1"/>
          <p:nvPr/>
        </p:nvSpPr>
        <p:spPr>
          <a:xfrm>
            <a:off x="180474" y="1652531"/>
            <a:ext cx="8891338" cy="131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1.4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Bayes.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1.4.1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i="1" dirty="0"/>
          </a:p>
        </p:txBody>
      </p:sp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B1215FA6-D426-BF5E-3DD5-43D6D6EDF4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913751"/>
              </p:ext>
            </p:extLst>
          </p:nvPr>
        </p:nvGraphicFramePr>
        <p:xfrm>
          <a:off x="1732256" y="4645025"/>
          <a:ext cx="3792244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4200" imgH="520700" progId="Equation.DSMT4">
                  <p:embed/>
                </p:oleObj>
              </mc:Choice>
              <mc:Fallback>
                <p:oleObj name="Equation" r:id="rId2" imgW="1854200" imgH="520700" progId="Equation.DSMT4">
                  <p:embed/>
                  <p:pic>
                    <p:nvPicPr>
                      <p:cNvPr id="512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256" y="4645025"/>
                        <a:ext cx="3792244" cy="10699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">
            <a:extLst>
              <a:ext uri="{FF2B5EF4-FFF2-40B4-BE49-F238E27FC236}">
                <a16:creationId xmlns:a16="http://schemas.microsoft.com/office/drawing/2014/main" id="{34E7B14B-B024-0425-1907-F71E148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927600"/>
            <a:ext cx="10401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(1.11)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B2C471AC-B573-E6E0-C86A-5FA28B8DF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968425"/>
            <a:ext cx="777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sz="2800" b="1" dirty="0">
                <a:solidFill>
                  <a:srgbClr val="000000"/>
                </a:solidFill>
                <a:latin typeface="Times New Roman"/>
              </a:rPr>
              <a:t>(1.1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vi-VN" sz="2800" b="1" dirty="0">
                <a:solidFill>
                  <a:srgbClr val="000000"/>
                </a:solidFill>
                <a:latin typeface="Times New Roman"/>
              </a:rPr>
              <a:t>)  Công thức xác suất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</a:rPr>
              <a:t>toàn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</a:rPr>
              <a:t>phần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(</a:t>
            </a:r>
            <a:r>
              <a:rPr lang="vi-VN" sz="2800" b="1" dirty="0">
                <a:solidFill>
                  <a:srgbClr val="000000"/>
                </a:solidFill>
                <a:latin typeface="Times New Roman"/>
              </a:rPr>
              <a:t>đầy đủ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).</a:t>
            </a:r>
            <a:endParaRPr lang="vi-VN" sz="2800" b="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6A51D6B6-43E9-7B68-858E-77D3FD045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1" y="3073400"/>
            <a:ext cx="8767012" cy="130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>
                <a:solidFill>
                  <a:srgbClr val="000000"/>
                </a:solidFill>
                <a:latin typeface="Times New Roman"/>
              </a:rPr>
              <a:t>Định</a:t>
            </a:r>
            <a:r>
              <a:rPr lang="en-US" alt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latin typeface="Times New Roman"/>
              </a:rPr>
              <a:t>lý</a:t>
            </a:r>
            <a:r>
              <a:rPr lang="en-US" altLang="en-US" sz="2800" b="1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Cho 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H</a:t>
            </a:r>
            <a:r>
              <a:rPr lang="en-US" sz="2800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, H</a:t>
            </a:r>
            <a:r>
              <a:rPr lang="en-US" sz="2800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,…,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H</a:t>
            </a:r>
            <a:r>
              <a:rPr lang="en-US" sz="2800" baseline="-25000" dirty="0" err="1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vi-VN" sz="2800" dirty="0">
                <a:solidFill>
                  <a:srgbClr val="000000"/>
                </a:solidFill>
                <a:latin typeface="Times New Roman"/>
              </a:rPr>
              <a:t>là hệ đầy đủ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cố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thể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xảy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ra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đồng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thời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với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1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trong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cố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H</a:t>
            </a:r>
            <a:r>
              <a:rPr lang="en-US" sz="2800" baseline="-25000" dirty="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. Khi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đó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,</a:t>
            </a:r>
            <a:endParaRPr lang="vi-VN" sz="2800" dirty="0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3C7666-5E07-685B-D8BD-23EA3FF97FF8}"/>
                  </a:ext>
                </a:extLst>
              </p14:cNvPr>
              <p14:cNvContentPartPr/>
              <p14:nvPr/>
            </p14:nvContentPartPr>
            <p14:xfrm>
              <a:off x="4786920" y="3659400"/>
              <a:ext cx="1087560" cy="11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3C7666-5E07-685B-D8BD-23EA3FF97F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7560" y="3650040"/>
                <a:ext cx="1106280" cy="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192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allAtOnce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30F6F5B-B0F8-C896-9FE3-479666437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5FF0D-8FCA-2E22-D636-2C335B380B0E}"/>
              </a:ext>
            </a:extLst>
          </p:cNvPr>
          <p:cNvSpPr txBox="1"/>
          <p:nvPr/>
        </p:nvSpPr>
        <p:spPr>
          <a:xfrm>
            <a:off x="180474" y="1652531"/>
            <a:ext cx="8891338" cy="131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1.4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Bayes.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1.4.1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i="1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4E7B14B-B024-0425-1907-F71E148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0" y="4927600"/>
            <a:ext cx="10534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(1.12)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B2C471AC-B573-E6E0-C86A-5FA28B8DF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968425"/>
            <a:ext cx="777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sz="2800" b="1" dirty="0">
                <a:solidFill>
                  <a:srgbClr val="000000"/>
                </a:solidFill>
                <a:latin typeface="Times New Roman"/>
              </a:rPr>
              <a:t>(1.1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vi-VN" sz="2800" b="1" dirty="0">
                <a:solidFill>
                  <a:srgbClr val="000000"/>
                </a:solidFill>
                <a:latin typeface="Times New Roman"/>
              </a:rPr>
              <a:t>)  Công thức xác suất 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Bayes</a:t>
            </a:r>
            <a:endParaRPr lang="vi-VN" sz="2800" b="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6A51D6B6-43E9-7B68-858E-77D3FD045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1" y="3073400"/>
            <a:ext cx="8767012" cy="130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>
                <a:solidFill>
                  <a:srgbClr val="000000"/>
                </a:solidFill>
                <a:latin typeface="Times New Roman"/>
              </a:rPr>
              <a:t>Hệ</a:t>
            </a:r>
            <a:r>
              <a:rPr lang="en-US" alt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latin typeface="Times New Roman"/>
              </a:rPr>
              <a:t>quả</a:t>
            </a:r>
            <a:r>
              <a:rPr lang="en-US" altLang="en-US" sz="2800" b="1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Cho 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H</a:t>
            </a:r>
            <a:r>
              <a:rPr lang="en-US" sz="2800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, H</a:t>
            </a:r>
            <a:r>
              <a:rPr lang="en-US" sz="2800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,…,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H</a:t>
            </a:r>
            <a:r>
              <a:rPr lang="en-US" sz="2800" baseline="-25000" dirty="0" err="1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vi-VN" sz="2800" dirty="0">
                <a:solidFill>
                  <a:srgbClr val="000000"/>
                </a:solidFill>
                <a:latin typeface="Times New Roman"/>
              </a:rPr>
              <a:t>là hệ đầy đủ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cố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thể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xảy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ra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đồng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thời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với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1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trong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cố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H</a:t>
            </a:r>
            <a:r>
              <a:rPr lang="en-US" sz="2800" baseline="-25000" dirty="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. Khi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đó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,</a:t>
            </a:r>
            <a:endParaRPr lang="vi-VN" sz="280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51248A9-1099-D6F5-37C5-872BCC431D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441079"/>
              </p:ext>
            </p:extLst>
          </p:nvPr>
        </p:nvGraphicFramePr>
        <p:xfrm>
          <a:off x="1820496" y="4806173"/>
          <a:ext cx="4836782" cy="113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55800" imgH="647640" progId="Equation.DSMT4">
                  <p:embed/>
                </p:oleObj>
              </mc:Choice>
              <mc:Fallback>
                <p:oleObj name="Equation" r:id="rId3" imgW="275580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0496" y="4806173"/>
                        <a:ext cx="4836782" cy="1136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943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allAtOnce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4FA11575-6FDB-AF83-DAEC-85B666467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5FCDFDE3-2605-B3B8-B897-1FFB8AC0E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913553"/>
            <a:ext cx="89916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FF0000"/>
                </a:solidFill>
                <a:latin typeface="Times New Roman"/>
              </a:rPr>
              <a:t>VÍ DỤ: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Thùng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hàng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thứ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nhất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chứa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15 sp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loại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1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và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5 sp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loại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2.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Thùng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hàng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thứ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hai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chứa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18 sp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loại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1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và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4 sp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loại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2.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Lấy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n.n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2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sản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phẩm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từ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thùng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hàng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thứ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nhất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bỏ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vào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thùng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hàng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thứ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hai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.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Sau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đó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từ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thùng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hàng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thứ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hai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lấy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ra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3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sản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phẩm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marL="514350" indent="-5143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lphaLcParenR"/>
            </a:pP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Tìm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xác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suất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để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cả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3 sp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lấy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từ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thùng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hai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đều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sp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loại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1.</a:t>
            </a:r>
          </a:p>
          <a:p>
            <a:pPr marL="514350" indent="-5143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lphaLcParenR"/>
            </a:pP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Nếu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3 sp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lấy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từ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thùng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thứ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hai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đều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sp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loại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1thì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khả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năng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2 sp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lấy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từ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thùng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thứ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nhất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bỏ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vào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thùng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thứ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2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đều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2 sp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loại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2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bằng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bao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</a:rPr>
              <a:t>nhiêu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?</a:t>
            </a:r>
            <a:endParaRPr lang="vi-VN" sz="260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286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37C8AC6-2FE9-2B17-67B9-F6FFCCDBCDAE}"/>
              </a:ext>
            </a:extLst>
          </p:cNvPr>
          <p:cNvSpPr txBox="1">
            <a:spLocks/>
          </p:cNvSpPr>
          <p:nvPr/>
        </p:nvSpPr>
        <p:spPr bwMode="auto">
          <a:xfrm>
            <a:off x="204538" y="2975812"/>
            <a:ext cx="8939460" cy="213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VÍ DỤ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: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Lấy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 3 bi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từ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hộp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đựng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 2 bi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đỏ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và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 5 bi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xanh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.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Hãy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chỉ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ra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các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biến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cố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chắc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chắn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,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không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thể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có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và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ngẫu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nhiên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Times New Roman" pitchFamily="18" charset="0"/>
              </a:rPr>
              <a:t>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B2EC1-2FE3-02F2-4F3E-F8CCFBBEE9CD}"/>
              </a:ext>
            </a:extLst>
          </p:cNvPr>
          <p:cNvSpPr txBox="1"/>
          <p:nvPr/>
        </p:nvSpPr>
        <p:spPr>
          <a:xfrm>
            <a:off x="77001" y="1719614"/>
            <a:ext cx="9066997" cy="1346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endParaRPr lang="en-US" sz="28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1.1.1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khái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niệm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endParaRPr lang="en-US" sz="28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0879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4FA11575-6FDB-AF83-DAEC-85B666467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5FCDFDE3-2605-B3B8-B897-1FFB8AC0E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913553"/>
            <a:ext cx="8991600" cy="5003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700" dirty="0">
                <a:solidFill>
                  <a:srgbClr val="FF0000"/>
                </a:solidFill>
                <a:latin typeface="Times New Roman"/>
              </a:rPr>
              <a:t>VÍ DỤ: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Một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lô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hàng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chứa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sản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phẩm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của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3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phân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xưởng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A, B, C. 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Trong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đó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tỉ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lệ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sản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phẩm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của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phân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xưởng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A, B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lần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lượt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là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60%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và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30%.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Tỉ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lệ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phế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phẩm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của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mỗi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phân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xưởng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lần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lượt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là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1%, 2%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và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5%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a)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Tìm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tỉ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lệ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phế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phẩm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của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lô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hàng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trên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b)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Nếu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khi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lấy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ra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từ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lô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hàng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1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sp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thấy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đó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là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sản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phẩm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tốt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Thì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xác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suất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để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sp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lấy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ra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là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do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phân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xưởng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sản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xuất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bằng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bao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nhiêu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?</a:t>
            </a:r>
            <a:endParaRPr lang="vi-VN" sz="270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57421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4FA11575-6FDB-AF83-DAEC-85B666467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738A1-407C-5DE5-51B8-36D08F072C6A}"/>
              </a:ext>
            </a:extLst>
          </p:cNvPr>
          <p:cNvSpPr txBox="1"/>
          <p:nvPr/>
        </p:nvSpPr>
        <p:spPr>
          <a:xfrm>
            <a:off x="0" y="182119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1.5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Bernoulli</a:t>
            </a:r>
            <a:endParaRPr lang="en-US" dirty="0"/>
          </a:p>
        </p:txBody>
      </p:sp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9FADCFDC-8FA1-F5B6-166B-E28AEE2B5E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510302"/>
              </p:ext>
            </p:extLst>
          </p:nvPr>
        </p:nvGraphicFramePr>
        <p:xfrm>
          <a:off x="2347913" y="5080000"/>
          <a:ext cx="5119687" cy="723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81080" imgH="279360" progId="Equation.DSMT4">
                  <p:embed/>
                </p:oleObj>
              </mc:Choice>
              <mc:Fallback>
                <p:oleObj name="Equation" r:id="rId2" imgW="1981080" imgH="279360" progId="Equation.DSMT4">
                  <p:embed/>
                  <p:pic>
                    <p:nvPicPr>
                      <p:cNvPr id="593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5080000"/>
                        <a:ext cx="5119687" cy="72331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9">
            <a:extLst>
              <a:ext uri="{FF2B5EF4-FFF2-40B4-BE49-F238E27FC236}">
                <a16:creationId xmlns:a16="http://schemas.microsoft.com/office/drawing/2014/main" id="{9C205416-2411-3535-FDE2-7F506174E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968425"/>
            <a:ext cx="6477000" cy="701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(1.13)  </a:t>
            </a:r>
            <a:r>
              <a:rPr lang="en-US" sz="3000" b="1" dirty="0" err="1">
                <a:solidFill>
                  <a:srgbClr val="000000"/>
                </a:solidFill>
                <a:latin typeface="Times New Roman"/>
              </a:rPr>
              <a:t>Công</a:t>
            </a:r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Times New Roman"/>
              </a:rPr>
              <a:t>thức</a:t>
            </a:r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 Bernoulli.</a:t>
            </a: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81250EEB-B270-B3B7-26D4-DA41E52FB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1" y="2311975"/>
            <a:ext cx="8610600" cy="277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Xét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lược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đồ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Bernoulli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gồm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phép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thử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độc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lập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với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xác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suất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xuất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hiện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cố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trong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mỗi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phép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thử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đều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bằng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p= P(A)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. Khi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đó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xác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suất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để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có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k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lần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xuất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hiện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cố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:</a:t>
            </a:r>
            <a:endParaRPr lang="vi-VN" sz="300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67491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4FA11575-6FDB-AF83-DAEC-85B666467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738A1-407C-5DE5-51B8-36D08F072C6A}"/>
              </a:ext>
            </a:extLst>
          </p:cNvPr>
          <p:cNvSpPr txBox="1"/>
          <p:nvPr/>
        </p:nvSpPr>
        <p:spPr>
          <a:xfrm>
            <a:off x="0" y="182119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1.5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Bernoulli</a:t>
            </a:r>
            <a:endParaRPr lang="en-US" dirty="0"/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BBA15898-F6CD-87CA-C3D1-C53EA91A0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732881"/>
            <a:ext cx="8991600" cy="26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latin typeface="Times New Roman"/>
              </a:rPr>
              <a:t>VÍ DỤ: 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Tung 10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lần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độc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lập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một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súc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sắc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cân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đối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đồng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chất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Tìm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xác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suất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để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có</a:t>
            </a:r>
            <a:endParaRPr lang="en-US" sz="2800" dirty="0">
              <a:solidFill>
                <a:srgbClr val="000000"/>
              </a:solidFill>
              <a:latin typeface="Times New Roman"/>
            </a:endParaRPr>
          </a:p>
          <a:p>
            <a:pPr marL="514350" indent="-5143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lphaLcParenR"/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Hai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lần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xuất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hiện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mặt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6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chấm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marL="514350" indent="-5143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lphaLcParenR"/>
            </a:pP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Ít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nhất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3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lần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xuất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hiện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mặt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số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chấm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chẵn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.</a:t>
            </a:r>
            <a:endParaRPr lang="vi-VN" sz="280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20521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C60BD-D051-EAED-BCFE-02FBD4999B0F}"/>
              </a:ext>
            </a:extLst>
          </p:cNvPr>
          <p:cNvSpPr txBox="1"/>
          <p:nvPr/>
        </p:nvSpPr>
        <p:spPr>
          <a:xfrm>
            <a:off x="1511300" y="1739900"/>
            <a:ext cx="5765800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13199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83607-AE59-A144-63D3-3BEC11F1C722}"/>
              </a:ext>
            </a:extLst>
          </p:cNvPr>
          <p:cNvSpPr txBox="1"/>
          <p:nvPr/>
        </p:nvSpPr>
        <p:spPr>
          <a:xfrm>
            <a:off x="77001" y="1575236"/>
            <a:ext cx="9066997" cy="1386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endParaRPr lang="en-US" sz="28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1.1.2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Các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phép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toán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giữa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các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biến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cố</a:t>
            </a:r>
            <a:endParaRPr kumimoji="0" lang="en-US" altLang="en-US" sz="3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86B7C8-017E-2470-9511-EB312A5EB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52647"/>
              </p:ext>
            </p:extLst>
          </p:nvPr>
        </p:nvGraphicFramePr>
        <p:xfrm>
          <a:off x="285215" y="3401593"/>
          <a:ext cx="8573570" cy="2286000"/>
        </p:xfrm>
        <a:graphic>
          <a:graphicData uri="http://schemas.openxmlformats.org/drawingml/2006/table">
            <a:tbl>
              <a:tblPr firstRow="1" bandRow="1"/>
              <a:tblGrid>
                <a:gridCol w="2289543">
                  <a:extLst>
                    <a:ext uri="{9D8B030D-6E8A-4147-A177-3AD203B41FA5}">
                      <a16:colId xmlns:a16="http://schemas.microsoft.com/office/drawing/2014/main" val="1853355051"/>
                    </a:ext>
                  </a:extLst>
                </a:gridCol>
                <a:gridCol w="1997242">
                  <a:extLst>
                    <a:ext uri="{9D8B030D-6E8A-4147-A177-3AD203B41FA5}">
                      <a16:colId xmlns:a16="http://schemas.microsoft.com/office/drawing/2014/main" val="2223825302"/>
                    </a:ext>
                  </a:extLst>
                </a:gridCol>
                <a:gridCol w="4286785">
                  <a:extLst>
                    <a:ext uri="{9D8B030D-6E8A-4147-A177-3AD203B41FA5}">
                      <a16:colId xmlns:a16="http://schemas.microsoft.com/office/drawing/2014/main" val="383174535"/>
                    </a:ext>
                  </a:extLst>
                </a:gridCol>
              </a:tblGrid>
              <a:tr h="411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Phép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toán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Kí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hiệu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Điều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kiện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xảy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ra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468779"/>
                  </a:ext>
                </a:extLst>
              </a:tr>
              <a:tr h="411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Tổng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hai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biến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cố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A+B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A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xảy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ra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hoặc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B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xảy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ra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980283"/>
                  </a:ext>
                </a:extLst>
              </a:tr>
              <a:tr h="411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Tổng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n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biến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cố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en-US" sz="2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+A</a:t>
                      </a:r>
                      <a:r>
                        <a:rPr lang="en-US" sz="2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sz="2400" baseline="0" dirty="0">
                          <a:solidFill>
                            <a:sysClr val="windowText" lastClr="000000"/>
                          </a:solidFill>
                        </a:rPr>
                        <a:t>+…+A</a:t>
                      </a:r>
                      <a:r>
                        <a:rPr lang="en-US" sz="2400" baseline="-25000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en-US" sz="240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Ít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nhất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một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trong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n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biến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cố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xảy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ra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544946"/>
                  </a:ext>
                </a:extLst>
              </a:tr>
              <a:tr h="411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Tích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hai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biến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cố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A.B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A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và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B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đồng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thời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xảy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ra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874459"/>
                  </a:ext>
                </a:extLst>
              </a:tr>
              <a:tr h="411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Tích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n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biến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cố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en-US" sz="2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sz="2400" baseline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en-US" sz="2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sz="2400" baseline="0" dirty="0">
                          <a:solidFill>
                            <a:sysClr val="windowText" lastClr="000000"/>
                          </a:solidFill>
                        </a:rPr>
                        <a:t>…A</a:t>
                      </a:r>
                      <a:r>
                        <a:rPr lang="en-US" sz="2400" baseline="-25000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Cả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n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biến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cố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đều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xảy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ra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393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3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4D3B9-B6E4-9493-2A54-65C08DED3A1A}"/>
              </a:ext>
            </a:extLst>
          </p:cNvPr>
          <p:cNvSpPr txBox="1"/>
          <p:nvPr/>
        </p:nvSpPr>
        <p:spPr>
          <a:xfrm>
            <a:off x="77001" y="1575236"/>
            <a:ext cx="9066997" cy="1386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endParaRPr lang="en-US" sz="28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1.1.2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Các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phép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toán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giữa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các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biến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cố</a:t>
            </a:r>
            <a:endParaRPr kumimoji="0" lang="en-US" altLang="en-US" sz="3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18A642E7-E0D0-B4ED-3A8D-1CE7D80BB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64569"/>
            <a:ext cx="8763000" cy="324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dirty="0">
                <a:solidFill>
                  <a:srgbClr val="FF0000"/>
                </a:solidFill>
                <a:latin typeface="Times New Roman"/>
              </a:rPr>
              <a:t>VÍ DỤ: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Hai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xe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hoạt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động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độc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lập</a:t>
            </a:r>
            <a:endParaRPr lang="en-US" altLang="en-US" sz="2800" dirty="0">
              <a:solidFill>
                <a:srgbClr val="000000"/>
              </a:solidFill>
              <a:latin typeface="Times New Roman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Gọi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A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cố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“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Xe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1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về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đúng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giờ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”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      B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cố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“Xe 2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về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đúng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giờ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”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Khi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đó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, A+B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cố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“…”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cố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“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không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quá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1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xe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về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đúng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giờ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được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kí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hiệu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….</a:t>
            </a:r>
          </a:p>
        </p:txBody>
      </p:sp>
    </p:spTree>
    <p:extLst>
      <p:ext uri="{BB962C8B-B14F-4D97-AF65-F5344CB8AC3E}">
        <p14:creationId xmlns:p14="http://schemas.microsoft.com/office/powerpoint/2010/main" val="34301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016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4D3B9-B6E4-9493-2A54-65C08DED3A1A}"/>
              </a:ext>
            </a:extLst>
          </p:cNvPr>
          <p:cNvSpPr txBox="1"/>
          <p:nvPr/>
        </p:nvSpPr>
        <p:spPr>
          <a:xfrm>
            <a:off x="77001" y="1575236"/>
            <a:ext cx="9066997" cy="1386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endParaRPr lang="en-US" sz="28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1.1.2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Các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phép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toán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giữa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các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biến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cố</a:t>
            </a:r>
            <a:endParaRPr kumimoji="0" lang="en-US" altLang="en-US" sz="3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A72E836C-B014-29E7-4023-72D459A09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64569"/>
            <a:ext cx="8763000" cy="26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dirty="0">
                <a:solidFill>
                  <a:srgbClr val="FF0000"/>
                </a:solidFill>
                <a:latin typeface="Times New Roman"/>
              </a:rPr>
              <a:t>VÍ DỤ: </a:t>
            </a:r>
            <a:r>
              <a:rPr lang="en-US" altLang="en-US" sz="2800" dirty="0">
                <a:latin typeface="Times New Roman"/>
              </a:rPr>
              <a:t>Tung 1 con </a:t>
            </a:r>
            <a:r>
              <a:rPr lang="en-US" altLang="en-US" sz="2800" dirty="0" err="1">
                <a:latin typeface="Times New Roman"/>
              </a:rPr>
              <a:t>súc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sắc</a:t>
            </a:r>
            <a:r>
              <a:rPr lang="en-US" altLang="en-US" sz="2800" dirty="0">
                <a:latin typeface="Times New Roman"/>
              </a:rPr>
              <a:t>. </a:t>
            </a:r>
            <a:r>
              <a:rPr lang="en-US" altLang="en-US" sz="2800" dirty="0" err="1">
                <a:latin typeface="Times New Roman"/>
              </a:rPr>
              <a:t>Gọi</a:t>
            </a:r>
            <a:r>
              <a:rPr lang="en-US" altLang="en-US" sz="2800" dirty="0">
                <a:latin typeface="Times New Roman"/>
              </a:rPr>
              <a:t> A</a:t>
            </a:r>
            <a:r>
              <a:rPr lang="en-US" altLang="en-US" sz="2800" baseline="-25000" dirty="0">
                <a:latin typeface="Times New Roman"/>
              </a:rPr>
              <a:t>i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là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biến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cố</a:t>
            </a:r>
            <a:r>
              <a:rPr lang="en-US" altLang="en-US" sz="2800" dirty="0">
                <a:latin typeface="Times New Roman"/>
              </a:rPr>
              <a:t> “</a:t>
            </a:r>
            <a:r>
              <a:rPr lang="en-US" altLang="en-US" sz="2800" dirty="0" err="1">
                <a:latin typeface="Times New Roman"/>
              </a:rPr>
              <a:t>Xuất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hiện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mặt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b="1" dirty="0" err="1">
                <a:latin typeface="Times New Roman"/>
              </a:rPr>
              <a:t>i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chấm</a:t>
            </a:r>
            <a:r>
              <a:rPr lang="en-US" altLang="en-US" sz="2800" dirty="0">
                <a:latin typeface="Times New Roman"/>
              </a:rPr>
              <a:t>” , </a:t>
            </a:r>
            <a:r>
              <a:rPr lang="en-US" altLang="en-US" sz="2800" dirty="0" err="1">
                <a:latin typeface="Times New Roman"/>
              </a:rPr>
              <a:t>i</a:t>
            </a:r>
            <a:r>
              <a:rPr lang="en-US" altLang="en-US" sz="2800" dirty="0">
                <a:latin typeface="Times New Roman"/>
              </a:rPr>
              <a:t>=1, 2, …, 6. Khi </a:t>
            </a:r>
            <a:r>
              <a:rPr lang="en-US" altLang="en-US" sz="2800" dirty="0" err="1">
                <a:latin typeface="Times New Roman"/>
              </a:rPr>
              <a:t>đó</a:t>
            </a:r>
            <a:r>
              <a:rPr lang="en-US" altLang="en-US" sz="2800" dirty="0">
                <a:latin typeface="Times New Roman"/>
              </a:rPr>
              <a:t>,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1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+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.VnTime" pitchFamily="34" charset="0"/>
                <a:ea typeface="+mn-ea"/>
                <a:cs typeface="+mn-cs"/>
              </a:rPr>
              <a:t> A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.VnTime" pitchFamily="34" charset="0"/>
                <a:ea typeface="+mn-ea"/>
                <a:cs typeface="+mn-cs"/>
              </a:rPr>
              <a:t>2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.VnTime" pitchFamily="34" charset="0"/>
                <a:ea typeface="+mn-ea"/>
                <a:cs typeface="+mn-cs"/>
              </a:rPr>
              <a:t> + A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.VnTime" pitchFamily="34" charset="0"/>
                <a:ea typeface="+mn-ea"/>
                <a:cs typeface="+mn-cs"/>
              </a:rPr>
              <a:t>3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.VnTime" pitchFamily="34" charset="0"/>
                <a:ea typeface="+mn-ea"/>
                <a:cs typeface="+mn-cs"/>
              </a:rPr>
              <a:t> +A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.VnTime" pitchFamily="34" charset="0"/>
                <a:ea typeface="+mn-ea"/>
                <a:cs typeface="+mn-cs"/>
              </a:rPr>
              <a:t>4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.VnTime" pitchFamily="34" charset="0"/>
                <a:ea typeface="+mn-ea"/>
                <a:cs typeface="+mn-cs"/>
              </a:rPr>
              <a:t>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là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biến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cố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“…”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cố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“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Xuất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hiện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mặt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có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số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chấm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lẻ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”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kí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hiệu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…</a:t>
            </a:r>
            <a:endParaRPr lang="en-US" altLang="en-US" sz="28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373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35E96CE-A5C7-5D75-18AC-53AE87B1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9255"/>
            <a:ext cx="91439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CHƯƠNG 1</a:t>
            </a:r>
          </a:p>
          <a:p>
            <a:pPr eaLnBrk="1" hangingPunct="1"/>
            <a:r>
              <a:rPr lang="en-US" altLang="en-US" sz="3200" b="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N</a:t>
            </a:r>
            <a:r>
              <a:rPr lang="en-US" sz="3200" dirty="0" err="1">
                <a:solidFill>
                  <a:schemeClr val="tx1"/>
                </a:solidFill>
              </a:rPr>
              <a:t>hững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khái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niệm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của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lý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thuyết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xác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suất</a:t>
            </a:r>
            <a:endParaRPr lang="en-US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A72E836C-B014-29E7-4023-72D459A09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499" y="1483895"/>
            <a:ext cx="8763000" cy="453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dirty="0">
                <a:solidFill>
                  <a:srgbClr val="FF0000"/>
                </a:solidFill>
                <a:latin typeface="Times New Roman"/>
              </a:rPr>
              <a:t>VÍ DỤ: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>
                <a:latin typeface="Times New Roman"/>
              </a:rPr>
              <a:t>Hai </a:t>
            </a:r>
            <a:r>
              <a:rPr lang="en-US" altLang="en-US" sz="2800" dirty="0" err="1">
                <a:latin typeface="Times New Roman"/>
              </a:rPr>
              <a:t>lô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hàng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đều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chứa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cả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sản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phẩm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loại</a:t>
            </a:r>
            <a:r>
              <a:rPr lang="en-US" altLang="en-US" sz="2800" dirty="0">
                <a:latin typeface="Times New Roman"/>
              </a:rPr>
              <a:t> 1 </a:t>
            </a:r>
            <a:r>
              <a:rPr lang="en-US" altLang="en-US" sz="2800" dirty="0" err="1">
                <a:latin typeface="Times New Roman"/>
              </a:rPr>
              <a:t>và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loại</a:t>
            </a:r>
            <a:r>
              <a:rPr lang="en-US" altLang="en-US" sz="2800" dirty="0">
                <a:latin typeface="Times New Roman"/>
              </a:rPr>
              <a:t> 2. </a:t>
            </a:r>
            <a:r>
              <a:rPr lang="en-US" altLang="en-US" sz="2800" dirty="0" err="1">
                <a:latin typeface="Times New Roman"/>
              </a:rPr>
              <a:t>Lấy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ngẫu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nhiên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từ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mỗi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lô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hàng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ra</a:t>
            </a:r>
            <a:r>
              <a:rPr lang="en-US" altLang="en-US" sz="2800" dirty="0">
                <a:latin typeface="Times New Roman"/>
              </a:rPr>
              <a:t> 2 </a:t>
            </a:r>
            <a:r>
              <a:rPr lang="en-US" altLang="en-US" sz="2800" dirty="0" err="1">
                <a:latin typeface="Times New Roman"/>
              </a:rPr>
              <a:t>sản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phẩm</a:t>
            </a:r>
            <a:r>
              <a:rPr lang="en-US" altLang="en-US" sz="2800" dirty="0">
                <a:latin typeface="Times New Roman"/>
              </a:rPr>
              <a:t>.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dirty="0" err="1">
                <a:latin typeface="Times New Roman"/>
              </a:rPr>
              <a:t>Gọi</a:t>
            </a:r>
            <a:r>
              <a:rPr lang="en-US" altLang="en-US" sz="2800" dirty="0">
                <a:latin typeface="Times New Roman"/>
              </a:rPr>
              <a:t> A</a:t>
            </a:r>
            <a:r>
              <a:rPr lang="en-US" altLang="en-US" sz="2800" baseline="-25000" dirty="0">
                <a:latin typeface="Times New Roman"/>
              </a:rPr>
              <a:t>i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là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biến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cố</a:t>
            </a:r>
            <a:r>
              <a:rPr lang="en-US" altLang="en-US" sz="2800" dirty="0">
                <a:latin typeface="Times New Roman"/>
              </a:rPr>
              <a:t> “ </a:t>
            </a:r>
            <a:r>
              <a:rPr lang="en-US" altLang="en-US" sz="2800" dirty="0" err="1">
                <a:latin typeface="Times New Roman"/>
              </a:rPr>
              <a:t>có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i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sản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phẩm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loại</a:t>
            </a:r>
            <a:r>
              <a:rPr lang="en-US" altLang="en-US" sz="2800" dirty="0">
                <a:latin typeface="Times New Roman"/>
              </a:rPr>
              <a:t> 1 </a:t>
            </a:r>
            <a:r>
              <a:rPr lang="en-US" altLang="en-US" sz="2800" dirty="0" err="1">
                <a:latin typeface="Times New Roman"/>
              </a:rPr>
              <a:t>trong</a:t>
            </a:r>
            <a:r>
              <a:rPr lang="en-US" altLang="en-US" sz="2800" dirty="0">
                <a:latin typeface="Times New Roman"/>
              </a:rPr>
              <a:t> 2 </a:t>
            </a:r>
            <a:r>
              <a:rPr lang="en-US" altLang="en-US" sz="2800" dirty="0" err="1">
                <a:latin typeface="Times New Roman"/>
              </a:rPr>
              <a:t>sản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phẩm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lấy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ra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từ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lô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hàng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thứ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nhất</a:t>
            </a:r>
            <a:r>
              <a:rPr lang="en-US" altLang="en-US" sz="2800" dirty="0">
                <a:latin typeface="Times New Roman"/>
              </a:rPr>
              <a:t>, i = 0, 1, 2.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dirty="0" err="1">
                <a:latin typeface="Times New Roman"/>
              </a:rPr>
              <a:t>B</a:t>
            </a:r>
            <a:r>
              <a:rPr lang="en-US" altLang="en-US" sz="2800" baseline="-25000" dirty="0" err="1">
                <a:latin typeface="Times New Roman"/>
              </a:rPr>
              <a:t>j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là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biến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cố</a:t>
            </a:r>
            <a:r>
              <a:rPr lang="en-US" altLang="en-US" sz="2800" dirty="0">
                <a:latin typeface="Times New Roman"/>
              </a:rPr>
              <a:t> “ </a:t>
            </a:r>
            <a:r>
              <a:rPr lang="en-US" altLang="en-US" sz="2800" dirty="0" err="1">
                <a:latin typeface="Times New Roman"/>
              </a:rPr>
              <a:t>có</a:t>
            </a:r>
            <a:r>
              <a:rPr lang="en-US" altLang="en-US" sz="2800" dirty="0">
                <a:latin typeface="Times New Roman"/>
              </a:rPr>
              <a:t> j </a:t>
            </a:r>
            <a:r>
              <a:rPr lang="en-US" altLang="en-US" sz="2800" dirty="0" err="1">
                <a:latin typeface="Times New Roman"/>
              </a:rPr>
              <a:t>sản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phẩm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loại</a:t>
            </a:r>
            <a:r>
              <a:rPr lang="en-US" altLang="en-US" sz="2800" dirty="0">
                <a:latin typeface="Times New Roman"/>
              </a:rPr>
              <a:t> 1 </a:t>
            </a:r>
            <a:r>
              <a:rPr lang="en-US" altLang="en-US" sz="2800" dirty="0" err="1">
                <a:latin typeface="Times New Roman"/>
              </a:rPr>
              <a:t>trong</a:t>
            </a:r>
            <a:r>
              <a:rPr lang="en-US" altLang="en-US" sz="2800" dirty="0">
                <a:latin typeface="Times New Roman"/>
              </a:rPr>
              <a:t> 2 </a:t>
            </a:r>
            <a:r>
              <a:rPr lang="en-US" altLang="en-US" sz="2800" dirty="0" err="1">
                <a:latin typeface="Times New Roman"/>
              </a:rPr>
              <a:t>sản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phẩm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lấy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ra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từ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lô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hàng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thứ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hai</a:t>
            </a:r>
            <a:r>
              <a:rPr lang="en-US" altLang="en-US" sz="2800" dirty="0">
                <a:latin typeface="Times New Roman"/>
              </a:rPr>
              <a:t>”, j = 0, 1, 2.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dirty="0" err="1">
                <a:latin typeface="Times New Roman"/>
              </a:rPr>
              <a:t>Hãy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mô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tả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các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biến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cố</a:t>
            </a:r>
            <a:r>
              <a:rPr lang="en-US" altLang="en-US" sz="2800" dirty="0">
                <a:latin typeface="Times New Roman"/>
              </a:rPr>
              <a:t> </a:t>
            </a:r>
            <a:r>
              <a:rPr lang="en-US" altLang="en-US" sz="2800" dirty="0" err="1">
                <a:latin typeface="Times New Roman"/>
              </a:rPr>
              <a:t>sau</a:t>
            </a:r>
            <a:r>
              <a:rPr lang="en-US" altLang="en-US" sz="2800" dirty="0">
                <a:latin typeface="Times New Roman"/>
              </a:rPr>
              <a:t>: A</a:t>
            </a:r>
            <a:r>
              <a:rPr lang="en-US" altLang="en-US" sz="2800" baseline="-25000" dirty="0">
                <a:latin typeface="Times New Roman"/>
              </a:rPr>
              <a:t>0</a:t>
            </a:r>
            <a:r>
              <a:rPr lang="en-US" altLang="en-US" sz="2800" dirty="0">
                <a:latin typeface="Times New Roman"/>
              </a:rPr>
              <a:t>.B</a:t>
            </a:r>
            <a:r>
              <a:rPr lang="en-US" altLang="en-US" sz="2800" baseline="-25000" dirty="0">
                <a:latin typeface="Times New Roman"/>
              </a:rPr>
              <a:t>0</a:t>
            </a:r>
            <a:r>
              <a:rPr lang="en-US" altLang="en-US" sz="2800" dirty="0">
                <a:latin typeface="Times New Roman"/>
              </a:rPr>
              <a:t>; A</a:t>
            </a:r>
            <a:r>
              <a:rPr lang="en-US" altLang="en-US" sz="2800" baseline="-25000" dirty="0">
                <a:latin typeface="Times New Roman"/>
              </a:rPr>
              <a:t>2</a:t>
            </a:r>
            <a:r>
              <a:rPr lang="en-US" altLang="en-US" sz="2800" dirty="0">
                <a:latin typeface="Times New Roman"/>
              </a:rPr>
              <a:t>.B</a:t>
            </a:r>
            <a:r>
              <a:rPr lang="en-US" altLang="en-US" sz="2800" baseline="-25000" dirty="0">
                <a:latin typeface="Times New Roman"/>
              </a:rPr>
              <a:t>2</a:t>
            </a:r>
            <a:r>
              <a:rPr lang="en-US" altLang="en-US" sz="2800" dirty="0">
                <a:latin typeface="Times New Roman"/>
              </a:rPr>
              <a:t>; A</a:t>
            </a:r>
            <a:r>
              <a:rPr lang="en-US" altLang="en-US" sz="2800" baseline="-25000" dirty="0">
                <a:latin typeface="Times New Roman"/>
              </a:rPr>
              <a:t>0</a:t>
            </a:r>
            <a:r>
              <a:rPr lang="en-US" altLang="en-US" sz="2800" dirty="0">
                <a:latin typeface="Times New Roman"/>
              </a:rPr>
              <a:t>.B</a:t>
            </a:r>
            <a:r>
              <a:rPr lang="en-US" altLang="en-US" sz="2800" baseline="-25000" dirty="0">
                <a:latin typeface="Times New Roman"/>
              </a:rPr>
              <a:t>0</a:t>
            </a:r>
            <a:r>
              <a:rPr lang="en-US" altLang="en-US" sz="2800" dirty="0">
                <a:latin typeface="Times New Roman"/>
              </a:rPr>
              <a:t>+ A</a:t>
            </a:r>
            <a:r>
              <a:rPr lang="en-US" altLang="en-US" sz="2800" baseline="-25000" dirty="0">
                <a:latin typeface="Times New Roman"/>
              </a:rPr>
              <a:t>2</a:t>
            </a:r>
            <a:r>
              <a:rPr lang="en-US" altLang="en-US" sz="2800" dirty="0">
                <a:latin typeface="Times New Roman"/>
              </a:rPr>
              <a:t>.B</a:t>
            </a:r>
            <a:r>
              <a:rPr lang="en-US" altLang="en-US" sz="2800" baseline="-25000" dirty="0">
                <a:latin typeface="Times New Roman"/>
              </a:rPr>
              <a:t>2</a:t>
            </a:r>
            <a:endParaRPr lang="en-US" altLang="en-US" sz="28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098764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1066</TotalTime>
  <Words>4281</Words>
  <Application>Microsoft Office PowerPoint</Application>
  <PresentationFormat>On-screen Show (4:3)</PresentationFormat>
  <Paragraphs>431</Paragraphs>
  <Slides>53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.VnTime</vt:lpstr>
      <vt:lpstr>Arial</vt:lpstr>
      <vt:lpstr>Calibri</vt:lpstr>
      <vt:lpstr>Times New Roman</vt:lpstr>
      <vt:lpstr>Tw Cen MT</vt:lpstr>
      <vt:lpstr>Droplet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Hoàng Hà</dc:creator>
  <cp:lastModifiedBy>Hoàng Hà</cp:lastModifiedBy>
  <cp:revision>11</cp:revision>
  <dcterms:created xsi:type="dcterms:W3CDTF">2023-02-04T15:55:05Z</dcterms:created>
  <dcterms:modified xsi:type="dcterms:W3CDTF">2023-02-13T07:44:00Z</dcterms:modified>
</cp:coreProperties>
</file>