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sldIdLst>
    <p:sldId id="396" r:id="rId2"/>
    <p:sldId id="397" r:id="rId3"/>
    <p:sldId id="804" r:id="rId4"/>
    <p:sldId id="805" r:id="rId5"/>
    <p:sldId id="695" r:id="rId6"/>
    <p:sldId id="398" r:id="rId7"/>
    <p:sldId id="808" r:id="rId8"/>
    <p:sldId id="399" r:id="rId9"/>
    <p:sldId id="400" r:id="rId10"/>
    <p:sldId id="864" r:id="rId11"/>
    <p:sldId id="825" r:id="rId12"/>
    <p:sldId id="401" r:id="rId13"/>
    <p:sldId id="874" r:id="rId14"/>
    <p:sldId id="815" r:id="rId15"/>
    <p:sldId id="402" r:id="rId16"/>
    <p:sldId id="865" r:id="rId17"/>
    <p:sldId id="819" r:id="rId18"/>
    <p:sldId id="818" r:id="rId19"/>
    <p:sldId id="817" r:id="rId20"/>
    <p:sldId id="822" r:id="rId21"/>
    <p:sldId id="823" r:id="rId22"/>
    <p:sldId id="824" r:id="rId23"/>
    <p:sldId id="820" r:id="rId24"/>
    <p:sldId id="407" r:id="rId25"/>
    <p:sldId id="408" r:id="rId26"/>
    <p:sldId id="837" r:id="rId27"/>
    <p:sldId id="845" r:id="rId28"/>
    <p:sldId id="410" r:id="rId29"/>
    <p:sldId id="794" r:id="rId30"/>
    <p:sldId id="411" r:id="rId31"/>
    <p:sldId id="412" r:id="rId32"/>
    <p:sldId id="875" r:id="rId33"/>
    <p:sldId id="696" r:id="rId34"/>
    <p:sldId id="797" r:id="rId35"/>
    <p:sldId id="697" r:id="rId36"/>
    <p:sldId id="593" r:id="rId37"/>
    <p:sldId id="799" r:id="rId38"/>
    <p:sldId id="415" r:id="rId39"/>
    <p:sldId id="876" r:id="rId40"/>
    <p:sldId id="852" r:id="rId41"/>
    <p:sldId id="868" r:id="rId42"/>
    <p:sldId id="870" r:id="rId43"/>
    <p:sldId id="871" r:id="rId44"/>
    <p:sldId id="869" r:id="rId45"/>
    <p:sldId id="918" r:id="rId46"/>
    <p:sldId id="884" r:id="rId47"/>
    <p:sldId id="885" r:id="rId48"/>
    <p:sldId id="947" r:id="rId49"/>
    <p:sldId id="886" r:id="rId50"/>
    <p:sldId id="887" r:id="rId51"/>
    <p:sldId id="708" r:id="rId52"/>
    <p:sldId id="940" r:id="rId53"/>
    <p:sldId id="417" r:id="rId54"/>
    <p:sldId id="888" r:id="rId55"/>
    <p:sldId id="889" r:id="rId56"/>
    <p:sldId id="933" r:id="rId57"/>
    <p:sldId id="890" r:id="rId58"/>
    <p:sldId id="891" r:id="rId59"/>
    <p:sldId id="892" r:id="rId60"/>
    <p:sldId id="893" r:id="rId61"/>
    <p:sldId id="894" r:id="rId62"/>
    <p:sldId id="895" r:id="rId63"/>
    <p:sldId id="898" r:id="rId64"/>
    <p:sldId id="431" r:id="rId65"/>
    <p:sldId id="432" r:id="rId66"/>
    <p:sldId id="433" r:id="rId67"/>
    <p:sldId id="899" r:id="rId68"/>
    <p:sldId id="934" r:id="rId69"/>
    <p:sldId id="835" r:id="rId70"/>
    <p:sldId id="900" r:id="rId71"/>
    <p:sldId id="901" r:id="rId72"/>
    <p:sldId id="902" r:id="rId73"/>
    <p:sldId id="903" r:id="rId74"/>
    <p:sldId id="929" r:id="rId75"/>
    <p:sldId id="930" r:id="rId76"/>
    <p:sldId id="814" r:id="rId77"/>
    <p:sldId id="438" r:id="rId78"/>
    <p:sldId id="945" r:id="rId79"/>
    <p:sldId id="932" r:id="rId80"/>
    <p:sldId id="904" r:id="rId81"/>
    <p:sldId id="935" r:id="rId82"/>
    <p:sldId id="905" r:id="rId83"/>
    <p:sldId id="906" r:id="rId84"/>
    <p:sldId id="911" r:id="rId85"/>
    <p:sldId id="912" r:id="rId86"/>
    <p:sldId id="913" r:id="rId87"/>
    <p:sldId id="936" r:id="rId88"/>
    <p:sldId id="914" r:id="rId89"/>
    <p:sldId id="915" r:id="rId90"/>
    <p:sldId id="916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1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8EFA2-22C9-442F-A8A7-B60E70D43D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495A2D-B267-4027-B476-08D616219B4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5000" dirty="0">
              <a:solidFill>
                <a:schemeClr val="tx1"/>
              </a:solidFill>
            </a:rPr>
            <a:t>BNN</a:t>
          </a:r>
        </a:p>
      </dgm:t>
    </dgm:pt>
    <dgm:pt modelId="{08E484C2-4721-4880-A3C5-A27B2726E1EB}" type="parTrans" cxnId="{E578611B-68C3-49CD-81C9-F3FB7D28A60C}">
      <dgm:prSet/>
      <dgm:spPr/>
      <dgm:t>
        <a:bodyPr/>
        <a:lstStyle/>
        <a:p>
          <a:endParaRPr lang="en-US"/>
        </a:p>
      </dgm:t>
    </dgm:pt>
    <dgm:pt modelId="{F6254C45-83EF-430C-A0D3-70DB4531064B}" type="sibTrans" cxnId="{E578611B-68C3-49CD-81C9-F3FB7D28A60C}">
      <dgm:prSet/>
      <dgm:spPr/>
      <dgm:t>
        <a:bodyPr/>
        <a:lstStyle/>
        <a:p>
          <a:endParaRPr lang="en-US"/>
        </a:p>
      </dgm:t>
    </dgm:pt>
    <dgm:pt modelId="{A8B30E39-CBDA-4B27-83B3-B1E1DA05AB87}">
      <dgm:prSet phldrT="[Text]" custT="1"/>
      <dgm:spPr>
        <a:solidFill>
          <a:srgbClr val="FF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000" b="1" i="1" dirty="0">
              <a:solidFill>
                <a:schemeClr val="tx1"/>
              </a:solidFill>
            </a:rPr>
            <a:t>BNN </a:t>
          </a:r>
          <a:r>
            <a:rPr lang="en-US" sz="3000" b="1" i="1" dirty="0" err="1">
              <a:solidFill>
                <a:schemeClr val="tx1"/>
              </a:solidFill>
            </a:rPr>
            <a:t>rời</a:t>
          </a:r>
          <a:r>
            <a:rPr lang="en-US" sz="3000" b="1" i="1" dirty="0">
              <a:solidFill>
                <a:schemeClr val="tx1"/>
              </a:solidFill>
            </a:rPr>
            <a:t> </a:t>
          </a:r>
          <a:r>
            <a:rPr lang="en-US" sz="3000" b="1" i="1" dirty="0" err="1">
              <a:solidFill>
                <a:schemeClr val="tx1"/>
              </a:solidFill>
            </a:rPr>
            <a:t>rạc</a:t>
          </a:r>
          <a:endParaRPr lang="en-US" sz="3000" b="1" i="1" dirty="0">
            <a:solidFill>
              <a:schemeClr val="tx1"/>
            </a:solidFill>
          </a:endParaRPr>
        </a:p>
        <a:p>
          <a:r>
            <a:rPr lang="en-US" sz="3000" dirty="0" err="1">
              <a:solidFill>
                <a:schemeClr val="tx1"/>
              </a:solidFill>
            </a:rPr>
            <a:t>Tập</a:t>
          </a:r>
          <a:r>
            <a:rPr lang="en-US" sz="3000" dirty="0">
              <a:solidFill>
                <a:schemeClr val="tx1"/>
              </a:solidFill>
            </a:rPr>
            <a:t> </a:t>
          </a:r>
          <a:r>
            <a:rPr lang="en-US" sz="3000" dirty="0" err="1">
              <a:solidFill>
                <a:schemeClr val="tx1"/>
              </a:solidFill>
            </a:rPr>
            <a:t>giá</a:t>
          </a:r>
          <a:r>
            <a:rPr lang="en-US" sz="3000" dirty="0">
              <a:solidFill>
                <a:schemeClr val="tx1"/>
              </a:solidFill>
            </a:rPr>
            <a:t> </a:t>
          </a:r>
          <a:r>
            <a:rPr lang="en-US" sz="3000" dirty="0" err="1">
              <a:solidFill>
                <a:schemeClr val="tx1"/>
              </a:solidFill>
            </a:rPr>
            <a:t>trị</a:t>
          </a:r>
          <a:r>
            <a:rPr lang="en-US" sz="3000" dirty="0">
              <a:solidFill>
                <a:schemeClr val="tx1"/>
              </a:solidFill>
            </a:rPr>
            <a:t> </a:t>
          </a:r>
          <a:r>
            <a:rPr lang="en-US" sz="3000" dirty="0" err="1">
              <a:solidFill>
                <a:schemeClr val="tx1"/>
              </a:solidFill>
            </a:rPr>
            <a:t>đếm</a:t>
          </a:r>
          <a:r>
            <a:rPr lang="en-US" sz="3000" dirty="0">
              <a:solidFill>
                <a:schemeClr val="tx1"/>
              </a:solidFill>
            </a:rPr>
            <a:t> </a:t>
          </a:r>
          <a:r>
            <a:rPr lang="en-US" sz="3000" dirty="0" err="1">
              <a:solidFill>
                <a:schemeClr val="tx1"/>
              </a:solidFill>
            </a:rPr>
            <a:t>được</a:t>
          </a:r>
          <a:endParaRPr lang="en-US" sz="3000" dirty="0">
            <a:solidFill>
              <a:schemeClr val="tx1"/>
            </a:solidFill>
          </a:endParaRPr>
        </a:p>
      </dgm:t>
    </dgm:pt>
    <dgm:pt modelId="{69FC744E-3A68-40B0-BFEE-1816E81333FE}" type="parTrans" cxnId="{7F97D3B4-EF85-4459-AFE1-BDA15C5C8D14}">
      <dgm:prSet/>
      <dgm:spPr>
        <a:ln>
          <a:solidFill>
            <a:srgbClr val="F4BC56"/>
          </a:solidFill>
        </a:ln>
      </dgm:spPr>
      <dgm:t>
        <a:bodyPr/>
        <a:lstStyle/>
        <a:p>
          <a:endParaRPr lang="en-US"/>
        </a:p>
      </dgm:t>
    </dgm:pt>
    <dgm:pt modelId="{1583F4AB-5BD9-4E7F-AD7F-84744C4AE561}" type="sibTrans" cxnId="{7F97D3B4-EF85-4459-AFE1-BDA15C5C8D14}">
      <dgm:prSet/>
      <dgm:spPr/>
      <dgm:t>
        <a:bodyPr/>
        <a:lstStyle/>
        <a:p>
          <a:endParaRPr lang="en-US"/>
        </a:p>
      </dgm:t>
    </dgm:pt>
    <dgm:pt modelId="{47EACE84-2D0F-483D-96A5-793DD51E1B36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000" b="1" i="1" dirty="0">
              <a:solidFill>
                <a:schemeClr val="tx1"/>
              </a:solidFill>
            </a:rPr>
            <a:t>BNN </a:t>
          </a:r>
          <a:r>
            <a:rPr lang="en-US" sz="3000" b="1" i="1" dirty="0" err="1">
              <a:solidFill>
                <a:schemeClr val="tx1"/>
              </a:solidFill>
            </a:rPr>
            <a:t>liên</a:t>
          </a:r>
          <a:r>
            <a:rPr lang="en-US" sz="3000" b="1" i="1" dirty="0">
              <a:solidFill>
                <a:schemeClr val="tx1"/>
              </a:solidFill>
            </a:rPr>
            <a:t> </a:t>
          </a:r>
          <a:r>
            <a:rPr lang="en-US" sz="3000" b="1" i="1" dirty="0" err="1">
              <a:solidFill>
                <a:schemeClr val="tx1"/>
              </a:solidFill>
            </a:rPr>
            <a:t>tục</a:t>
          </a:r>
          <a:endParaRPr lang="en-US" sz="3000" b="1" i="1" dirty="0">
            <a:solidFill>
              <a:schemeClr val="tx1"/>
            </a:solidFill>
          </a:endParaRPr>
        </a:p>
        <a:p>
          <a:r>
            <a:rPr lang="en-US" sz="3000" dirty="0" err="1">
              <a:solidFill>
                <a:schemeClr val="tx1"/>
              </a:solidFill>
            </a:rPr>
            <a:t>Tập</a:t>
          </a:r>
          <a:r>
            <a:rPr lang="en-US" sz="3000" dirty="0">
              <a:solidFill>
                <a:schemeClr val="tx1"/>
              </a:solidFill>
            </a:rPr>
            <a:t> </a:t>
          </a:r>
          <a:r>
            <a:rPr lang="en-US" sz="3000" dirty="0" err="1">
              <a:solidFill>
                <a:schemeClr val="tx1"/>
              </a:solidFill>
            </a:rPr>
            <a:t>giá</a:t>
          </a:r>
          <a:r>
            <a:rPr lang="en-US" sz="3000" dirty="0">
              <a:solidFill>
                <a:schemeClr val="tx1"/>
              </a:solidFill>
            </a:rPr>
            <a:t> </a:t>
          </a:r>
          <a:r>
            <a:rPr lang="en-US" sz="3000" dirty="0" err="1">
              <a:solidFill>
                <a:schemeClr val="tx1"/>
              </a:solidFill>
            </a:rPr>
            <a:t>trị</a:t>
          </a:r>
          <a:r>
            <a:rPr lang="en-US" sz="3000" dirty="0">
              <a:solidFill>
                <a:schemeClr val="tx1"/>
              </a:solidFill>
            </a:rPr>
            <a:t> </a:t>
          </a:r>
          <a:r>
            <a:rPr lang="en-US" sz="3000" dirty="0" err="1">
              <a:solidFill>
                <a:schemeClr val="tx1"/>
              </a:solidFill>
            </a:rPr>
            <a:t>không</a:t>
          </a:r>
          <a:r>
            <a:rPr lang="en-US" sz="3000" dirty="0">
              <a:solidFill>
                <a:schemeClr val="tx1"/>
              </a:solidFill>
            </a:rPr>
            <a:t> </a:t>
          </a:r>
          <a:r>
            <a:rPr lang="en-US" sz="3000" dirty="0" err="1">
              <a:solidFill>
                <a:schemeClr val="tx1"/>
              </a:solidFill>
            </a:rPr>
            <a:t>đếm</a:t>
          </a:r>
          <a:r>
            <a:rPr lang="en-US" sz="3000" dirty="0">
              <a:solidFill>
                <a:schemeClr val="tx1"/>
              </a:solidFill>
            </a:rPr>
            <a:t> </a:t>
          </a:r>
          <a:r>
            <a:rPr lang="en-US" sz="3000" dirty="0" err="1">
              <a:solidFill>
                <a:schemeClr val="tx1"/>
              </a:solidFill>
            </a:rPr>
            <a:t>được</a:t>
          </a:r>
          <a:endParaRPr lang="en-US" sz="3000" dirty="0">
            <a:solidFill>
              <a:schemeClr val="tx1"/>
            </a:solidFill>
          </a:endParaRPr>
        </a:p>
      </dgm:t>
    </dgm:pt>
    <dgm:pt modelId="{AD8D8655-3789-4AEA-A1D4-99E681B9F5C6}" type="parTrans" cxnId="{17DBE314-B562-4F3E-818E-3F71A2CDCF7A}">
      <dgm:prSet/>
      <dgm:spPr>
        <a:ln>
          <a:solidFill>
            <a:srgbClr val="F4BC56"/>
          </a:solidFill>
        </a:ln>
      </dgm:spPr>
      <dgm:t>
        <a:bodyPr/>
        <a:lstStyle/>
        <a:p>
          <a:endParaRPr lang="en-US"/>
        </a:p>
      </dgm:t>
    </dgm:pt>
    <dgm:pt modelId="{B8A902F3-AE81-4121-9798-C5E2AE263323}" type="sibTrans" cxnId="{17DBE314-B562-4F3E-818E-3F71A2CDCF7A}">
      <dgm:prSet/>
      <dgm:spPr/>
      <dgm:t>
        <a:bodyPr/>
        <a:lstStyle/>
        <a:p>
          <a:endParaRPr lang="en-US"/>
        </a:p>
      </dgm:t>
    </dgm:pt>
    <dgm:pt modelId="{0C055D8C-47DE-4EBB-9BCB-DB35417ED905}" type="pres">
      <dgm:prSet presAssocID="{7B08EFA2-22C9-442F-A8A7-B60E70D43D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64932F-CBF7-49D5-8539-8E351BF274BF}" type="pres">
      <dgm:prSet presAssocID="{36495A2D-B267-4027-B476-08D616219B44}" presName="hierRoot1" presStyleCnt="0">
        <dgm:presLayoutVars>
          <dgm:hierBranch val="init"/>
        </dgm:presLayoutVars>
      </dgm:prSet>
      <dgm:spPr/>
    </dgm:pt>
    <dgm:pt modelId="{6D66F6B9-6ECD-4985-B986-528D214060A9}" type="pres">
      <dgm:prSet presAssocID="{36495A2D-B267-4027-B476-08D616219B44}" presName="rootComposite1" presStyleCnt="0"/>
      <dgm:spPr/>
    </dgm:pt>
    <dgm:pt modelId="{BDBAB63F-AC53-4B42-B9B4-A6B13B164087}" type="pres">
      <dgm:prSet presAssocID="{36495A2D-B267-4027-B476-08D616219B44}" presName="rootText1" presStyleLbl="node0" presStyleIdx="0" presStyleCnt="1" custScaleX="81718" custScaleY="51778">
        <dgm:presLayoutVars>
          <dgm:chPref val="3"/>
        </dgm:presLayoutVars>
      </dgm:prSet>
      <dgm:spPr/>
    </dgm:pt>
    <dgm:pt modelId="{845E3212-DEE7-4DE2-BA3E-95D07B3ACAA0}" type="pres">
      <dgm:prSet presAssocID="{36495A2D-B267-4027-B476-08D616219B44}" presName="rootConnector1" presStyleLbl="node1" presStyleIdx="0" presStyleCnt="0"/>
      <dgm:spPr/>
    </dgm:pt>
    <dgm:pt modelId="{F5AEFBCD-D48A-4B28-AA68-4AE8F6B35EE6}" type="pres">
      <dgm:prSet presAssocID="{36495A2D-B267-4027-B476-08D616219B44}" presName="hierChild2" presStyleCnt="0"/>
      <dgm:spPr/>
    </dgm:pt>
    <dgm:pt modelId="{92C9FF29-DD72-4AC1-AAC2-FC3FE2C7964C}" type="pres">
      <dgm:prSet presAssocID="{69FC744E-3A68-40B0-BFEE-1816E81333FE}" presName="Name37" presStyleLbl="parChTrans1D2" presStyleIdx="0" presStyleCnt="2"/>
      <dgm:spPr/>
    </dgm:pt>
    <dgm:pt modelId="{FCF79334-A805-4A6A-B3C8-D2B7AD0716DF}" type="pres">
      <dgm:prSet presAssocID="{A8B30E39-CBDA-4B27-83B3-B1E1DA05AB87}" presName="hierRoot2" presStyleCnt="0">
        <dgm:presLayoutVars>
          <dgm:hierBranch val="init"/>
        </dgm:presLayoutVars>
      </dgm:prSet>
      <dgm:spPr/>
    </dgm:pt>
    <dgm:pt modelId="{1D470823-256F-49C7-81D3-EFF763F1919E}" type="pres">
      <dgm:prSet presAssocID="{A8B30E39-CBDA-4B27-83B3-B1E1DA05AB87}" presName="rootComposite" presStyleCnt="0"/>
      <dgm:spPr/>
    </dgm:pt>
    <dgm:pt modelId="{09177135-EAA4-4D2E-A940-8908D9E13529}" type="pres">
      <dgm:prSet presAssocID="{A8B30E39-CBDA-4B27-83B3-B1E1DA05AB87}" presName="rootText" presStyleLbl="node2" presStyleIdx="0" presStyleCnt="2">
        <dgm:presLayoutVars>
          <dgm:chPref val="3"/>
        </dgm:presLayoutVars>
      </dgm:prSet>
      <dgm:spPr/>
    </dgm:pt>
    <dgm:pt modelId="{779A3D2A-0678-42AD-8FE0-01DDBB028AFA}" type="pres">
      <dgm:prSet presAssocID="{A8B30E39-CBDA-4B27-83B3-B1E1DA05AB87}" presName="rootConnector" presStyleLbl="node2" presStyleIdx="0" presStyleCnt="2"/>
      <dgm:spPr/>
    </dgm:pt>
    <dgm:pt modelId="{BB1D0417-01A4-4DFC-8B40-725CE6A23BB2}" type="pres">
      <dgm:prSet presAssocID="{A8B30E39-CBDA-4B27-83B3-B1E1DA05AB87}" presName="hierChild4" presStyleCnt="0"/>
      <dgm:spPr/>
    </dgm:pt>
    <dgm:pt modelId="{CFA25C5F-E48C-4242-ADA8-AB7418CE0E5C}" type="pres">
      <dgm:prSet presAssocID="{A8B30E39-CBDA-4B27-83B3-B1E1DA05AB87}" presName="hierChild5" presStyleCnt="0"/>
      <dgm:spPr/>
    </dgm:pt>
    <dgm:pt modelId="{6639D2EE-255E-492F-8E83-F25FFB91B002}" type="pres">
      <dgm:prSet presAssocID="{AD8D8655-3789-4AEA-A1D4-99E681B9F5C6}" presName="Name37" presStyleLbl="parChTrans1D2" presStyleIdx="1" presStyleCnt="2"/>
      <dgm:spPr/>
    </dgm:pt>
    <dgm:pt modelId="{8E85544D-8448-4605-A327-A3C169B7BD26}" type="pres">
      <dgm:prSet presAssocID="{47EACE84-2D0F-483D-96A5-793DD51E1B36}" presName="hierRoot2" presStyleCnt="0">
        <dgm:presLayoutVars>
          <dgm:hierBranch val="init"/>
        </dgm:presLayoutVars>
      </dgm:prSet>
      <dgm:spPr/>
    </dgm:pt>
    <dgm:pt modelId="{9C0E00CB-D576-4629-B849-D78EC0D1911B}" type="pres">
      <dgm:prSet presAssocID="{47EACE84-2D0F-483D-96A5-793DD51E1B36}" presName="rootComposite" presStyleCnt="0"/>
      <dgm:spPr/>
    </dgm:pt>
    <dgm:pt modelId="{0D4F3650-D8AE-4F5A-A63C-143659CD11E4}" type="pres">
      <dgm:prSet presAssocID="{47EACE84-2D0F-483D-96A5-793DD51E1B36}" presName="rootText" presStyleLbl="node2" presStyleIdx="1" presStyleCnt="2">
        <dgm:presLayoutVars>
          <dgm:chPref val="3"/>
        </dgm:presLayoutVars>
      </dgm:prSet>
      <dgm:spPr/>
    </dgm:pt>
    <dgm:pt modelId="{C173F12A-D956-468A-9156-E0DB8F71E53B}" type="pres">
      <dgm:prSet presAssocID="{47EACE84-2D0F-483D-96A5-793DD51E1B36}" presName="rootConnector" presStyleLbl="node2" presStyleIdx="1" presStyleCnt="2"/>
      <dgm:spPr/>
    </dgm:pt>
    <dgm:pt modelId="{AE364A98-46E1-4344-B6A8-C7E1E7DAE727}" type="pres">
      <dgm:prSet presAssocID="{47EACE84-2D0F-483D-96A5-793DD51E1B36}" presName="hierChild4" presStyleCnt="0"/>
      <dgm:spPr/>
    </dgm:pt>
    <dgm:pt modelId="{9DA24A2B-54A6-4304-B5D9-8AC0A06D5534}" type="pres">
      <dgm:prSet presAssocID="{47EACE84-2D0F-483D-96A5-793DD51E1B36}" presName="hierChild5" presStyleCnt="0"/>
      <dgm:spPr/>
    </dgm:pt>
    <dgm:pt modelId="{D3AAA0F0-99BD-44AB-A3F4-BB31E58CDC72}" type="pres">
      <dgm:prSet presAssocID="{36495A2D-B267-4027-B476-08D616219B44}" presName="hierChild3" presStyleCnt="0"/>
      <dgm:spPr/>
    </dgm:pt>
  </dgm:ptLst>
  <dgm:cxnLst>
    <dgm:cxn modelId="{6BC3D107-E5D1-4400-9B62-A7F9996EF040}" type="presOf" srcId="{47EACE84-2D0F-483D-96A5-793DD51E1B36}" destId="{C173F12A-D956-468A-9156-E0DB8F71E53B}" srcOrd="1" destOrd="0" presId="urn:microsoft.com/office/officeart/2005/8/layout/orgChart1"/>
    <dgm:cxn modelId="{17DBE314-B562-4F3E-818E-3F71A2CDCF7A}" srcId="{36495A2D-B267-4027-B476-08D616219B44}" destId="{47EACE84-2D0F-483D-96A5-793DD51E1B36}" srcOrd="1" destOrd="0" parTransId="{AD8D8655-3789-4AEA-A1D4-99E681B9F5C6}" sibTransId="{B8A902F3-AE81-4121-9798-C5E2AE263323}"/>
    <dgm:cxn modelId="{E578611B-68C3-49CD-81C9-F3FB7D28A60C}" srcId="{7B08EFA2-22C9-442F-A8A7-B60E70D43DE1}" destId="{36495A2D-B267-4027-B476-08D616219B44}" srcOrd="0" destOrd="0" parTransId="{08E484C2-4721-4880-A3C5-A27B2726E1EB}" sibTransId="{F6254C45-83EF-430C-A0D3-70DB4531064B}"/>
    <dgm:cxn modelId="{6E083F31-31D5-4620-8024-C6D35E1830B6}" type="presOf" srcId="{AD8D8655-3789-4AEA-A1D4-99E681B9F5C6}" destId="{6639D2EE-255E-492F-8E83-F25FFB91B002}" srcOrd="0" destOrd="0" presId="urn:microsoft.com/office/officeart/2005/8/layout/orgChart1"/>
    <dgm:cxn modelId="{D5AC607D-6FFC-4CBF-BF8E-A3E211BBDFC8}" type="presOf" srcId="{36495A2D-B267-4027-B476-08D616219B44}" destId="{845E3212-DEE7-4DE2-BA3E-95D07B3ACAA0}" srcOrd="1" destOrd="0" presId="urn:microsoft.com/office/officeart/2005/8/layout/orgChart1"/>
    <dgm:cxn modelId="{20475E84-6A50-4F51-9081-4BA63645C069}" type="presOf" srcId="{A8B30E39-CBDA-4B27-83B3-B1E1DA05AB87}" destId="{09177135-EAA4-4D2E-A940-8908D9E13529}" srcOrd="0" destOrd="0" presId="urn:microsoft.com/office/officeart/2005/8/layout/orgChart1"/>
    <dgm:cxn modelId="{649ED38C-EA02-46A2-A497-D4B96E5E2173}" type="presOf" srcId="{47EACE84-2D0F-483D-96A5-793DD51E1B36}" destId="{0D4F3650-D8AE-4F5A-A63C-143659CD11E4}" srcOrd="0" destOrd="0" presId="urn:microsoft.com/office/officeart/2005/8/layout/orgChart1"/>
    <dgm:cxn modelId="{DDFCA6A6-F7FA-43FC-A252-4D21D06451E6}" type="presOf" srcId="{69FC744E-3A68-40B0-BFEE-1816E81333FE}" destId="{92C9FF29-DD72-4AC1-AAC2-FC3FE2C7964C}" srcOrd="0" destOrd="0" presId="urn:microsoft.com/office/officeart/2005/8/layout/orgChart1"/>
    <dgm:cxn modelId="{7F97D3B4-EF85-4459-AFE1-BDA15C5C8D14}" srcId="{36495A2D-B267-4027-B476-08D616219B44}" destId="{A8B30E39-CBDA-4B27-83B3-B1E1DA05AB87}" srcOrd="0" destOrd="0" parTransId="{69FC744E-3A68-40B0-BFEE-1816E81333FE}" sibTransId="{1583F4AB-5BD9-4E7F-AD7F-84744C4AE561}"/>
    <dgm:cxn modelId="{A5B4D4BE-0275-4D12-AA98-22E839671371}" type="presOf" srcId="{A8B30E39-CBDA-4B27-83B3-B1E1DA05AB87}" destId="{779A3D2A-0678-42AD-8FE0-01DDBB028AFA}" srcOrd="1" destOrd="0" presId="urn:microsoft.com/office/officeart/2005/8/layout/orgChart1"/>
    <dgm:cxn modelId="{128C37C7-CA2A-4A39-A776-801A43AFA8B4}" type="presOf" srcId="{36495A2D-B267-4027-B476-08D616219B44}" destId="{BDBAB63F-AC53-4B42-B9B4-A6B13B164087}" srcOrd="0" destOrd="0" presId="urn:microsoft.com/office/officeart/2005/8/layout/orgChart1"/>
    <dgm:cxn modelId="{26DD65F9-BF39-4248-87C3-D0DD0C3976DC}" type="presOf" srcId="{7B08EFA2-22C9-442F-A8A7-B60E70D43DE1}" destId="{0C055D8C-47DE-4EBB-9BCB-DB35417ED905}" srcOrd="0" destOrd="0" presId="urn:microsoft.com/office/officeart/2005/8/layout/orgChart1"/>
    <dgm:cxn modelId="{780E6AD7-DF5C-4E40-B346-E80AF34CE9E1}" type="presParOf" srcId="{0C055D8C-47DE-4EBB-9BCB-DB35417ED905}" destId="{2664932F-CBF7-49D5-8539-8E351BF274BF}" srcOrd="0" destOrd="0" presId="urn:microsoft.com/office/officeart/2005/8/layout/orgChart1"/>
    <dgm:cxn modelId="{953844F5-9105-4B90-BA3C-790FEB876FF7}" type="presParOf" srcId="{2664932F-CBF7-49D5-8539-8E351BF274BF}" destId="{6D66F6B9-6ECD-4985-B986-528D214060A9}" srcOrd="0" destOrd="0" presId="urn:microsoft.com/office/officeart/2005/8/layout/orgChart1"/>
    <dgm:cxn modelId="{CCDDA3C7-D3F4-4AEB-8F4F-16C30E000CF1}" type="presParOf" srcId="{6D66F6B9-6ECD-4985-B986-528D214060A9}" destId="{BDBAB63F-AC53-4B42-B9B4-A6B13B164087}" srcOrd="0" destOrd="0" presId="urn:microsoft.com/office/officeart/2005/8/layout/orgChart1"/>
    <dgm:cxn modelId="{5972C89F-5D72-4EDD-8791-FFC264470A19}" type="presParOf" srcId="{6D66F6B9-6ECD-4985-B986-528D214060A9}" destId="{845E3212-DEE7-4DE2-BA3E-95D07B3ACAA0}" srcOrd="1" destOrd="0" presId="urn:microsoft.com/office/officeart/2005/8/layout/orgChart1"/>
    <dgm:cxn modelId="{7668F968-EA5D-4B85-B404-70317F70D51F}" type="presParOf" srcId="{2664932F-CBF7-49D5-8539-8E351BF274BF}" destId="{F5AEFBCD-D48A-4B28-AA68-4AE8F6B35EE6}" srcOrd="1" destOrd="0" presId="urn:microsoft.com/office/officeart/2005/8/layout/orgChart1"/>
    <dgm:cxn modelId="{847B3C9B-C713-4456-9853-F84F805CDB0C}" type="presParOf" srcId="{F5AEFBCD-D48A-4B28-AA68-4AE8F6B35EE6}" destId="{92C9FF29-DD72-4AC1-AAC2-FC3FE2C7964C}" srcOrd="0" destOrd="0" presId="urn:microsoft.com/office/officeart/2005/8/layout/orgChart1"/>
    <dgm:cxn modelId="{96D730B0-A207-470D-B147-E6A7B3A7E424}" type="presParOf" srcId="{F5AEFBCD-D48A-4B28-AA68-4AE8F6B35EE6}" destId="{FCF79334-A805-4A6A-B3C8-D2B7AD0716DF}" srcOrd="1" destOrd="0" presId="urn:microsoft.com/office/officeart/2005/8/layout/orgChart1"/>
    <dgm:cxn modelId="{66F2E390-9E41-4C82-8448-A6ADC2059E83}" type="presParOf" srcId="{FCF79334-A805-4A6A-B3C8-D2B7AD0716DF}" destId="{1D470823-256F-49C7-81D3-EFF763F1919E}" srcOrd="0" destOrd="0" presId="urn:microsoft.com/office/officeart/2005/8/layout/orgChart1"/>
    <dgm:cxn modelId="{3F8A0755-F31A-4840-A0C4-DF0AA67A0EE3}" type="presParOf" srcId="{1D470823-256F-49C7-81D3-EFF763F1919E}" destId="{09177135-EAA4-4D2E-A940-8908D9E13529}" srcOrd="0" destOrd="0" presId="urn:microsoft.com/office/officeart/2005/8/layout/orgChart1"/>
    <dgm:cxn modelId="{16124439-D14C-4133-B382-5C94EF30256F}" type="presParOf" srcId="{1D470823-256F-49C7-81D3-EFF763F1919E}" destId="{779A3D2A-0678-42AD-8FE0-01DDBB028AFA}" srcOrd="1" destOrd="0" presId="urn:microsoft.com/office/officeart/2005/8/layout/orgChart1"/>
    <dgm:cxn modelId="{1BFE02AF-BB45-4A61-8F5A-46503EA1D154}" type="presParOf" srcId="{FCF79334-A805-4A6A-B3C8-D2B7AD0716DF}" destId="{BB1D0417-01A4-4DFC-8B40-725CE6A23BB2}" srcOrd="1" destOrd="0" presId="urn:microsoft.com/office/officeart/2005/8/layout/orgChart1"/>
    <dgm:cxn modelId="{BD6EBD99-AAA5-4FE1-B3AB-92012E1EA0D0}" type="presParOf" srcId="{FCF79334-A805-4A6A-B3C8-D2B7AD0716DF}" destId="{CFA25C5F-E48C-4242-ADA8-AB7418CE0E5C}" srcOrd="2" destOrd="0" presId="urn:microsoft.com/office/officeart/2005/8/layout/orgChart1"/>
    <dgm:cxn modelId="{008FB7E8-AB70-4269-A081-5B2058C1ABB5}" type="presParOf" srcId="{F5AEFBCD-D48A-4B28-AA68-4AE8F6B35EE6}" destId="{6639D2EE-255E-492F-8E83-F25FFB91B002}" srcOrd="2" destOrd="0" presId="urn:microsoft.com/office/officeart/2005/8/layout/orgChart1"/>
    <dgm:cxn modelId="{A11413C4-6581-4292-A13D-683B6309930A}" type="presParOf" srcId="{F5AEFBCD-D48A-4B28-AA68-4AE8F6B35EE6}" destId="{8E85544D-8448-4605-A327-A3C169B7BD26}" srcOrd="3" destOrd="0" presId="urn:microsoft.com/office/officeart/2005/8/layout/orgChart1"/>
    <dgm:cxn modelId="{38DB4CC6-5362-48D4-9426-467F7DED8BB5}" type="presParOf" srcId="{8E85544D-8448-4605-A327-A3C169B7BD26}" destId="{9C0E00CB-D576-4629-B849-D78EC0D1911B}" srcOrd="0" destOrd="0" presId="urn:microsoft.com/office/officeart/2005/8/layout/orgChart1"/>
    <dgm:cxn modelId="{D7FAACC6-ACFE-4EFE-8A8E-0CF7B90819F5}" type="presParOf" srcId="{9C0E00CB-D576-4629-B849-D78EC0D1911B}" destId="{0D4F3650-D8AE-4F5A-A63C-143659CD11E4}" srcOrd="0" destOrd="0" presId="urn:microsoft.com/office/officeart/2005/8/layout/orgChart1"/>
    <dgm:cxn modelId="{3DEB6931-810D-4831-8B9C-207D7F99D505}" type="presParOf" srcId="{9C0E00CB-D576-4629-B849-D78EC0D1911B}" destId="{C173F12A-D956-468A-9156-E0DB8F71E53B}" srcOrd="1" destOrd="0" presId="urn:microsoft.com/office/officeart/2005/8/layout/orgChart1"/>
    <dgm:cxn modelId="{053015DB-83B0-4BA2-A3F8-BE7E66F2E86B}" type="presParOf" srcId="{8E85544D-8448-4605-A327-A3C169B7BD26}" destId="{AE364A98-46E1-4344-B6A8-C7E1E7DAE727}" srcOrd="1" destOrd="0" presId="urn:microsoft.com/office/officeart/2005/8/layout/orgChart1"/>
    <dgm:cxn modelId="{D3621F81-332B-4400-BB50-44A96CE41B97}" type="presParOf" srcId="{8E85544D-8448-4605-A327-A3C169B7BD26}" destId="{9DA24A2B-54A6-4304-B5D9-8AC0A06D5534}" srcOrd="2" destOrd="0" presId="urn:microsoft.com/office/officeart/2005/8/layout/orgChart1"/>
    <dgm:cxn modelId="{40FAF775-ED7D-4A3F-984C-8E3A8E9F936F}" type="presParOf" srcId="{2664932F-CBF7-49D5-8539-8E351BF274BF}" destId="{D3AAA0F0-99BD-44AB-A3F4-BB31E58CDC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9D2EE-255E-492F-8E83-F25FFB91B002}">
      <dsp:nvSpPr>
        <dsp:cNvPr id="0" name=""/>
        <dsp:cNvSpPr/>
      </dsp:nvSpPr>
      <dsp:spPr>
        <a:xfrm>
          <a:off x="3646469" y="860719"/>
          <a:ext cx="1995520" cy="69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330"/>
              </a:lnTo>
              <a:lnTo>
                <a:pt x="1995520" y="346330"/>
              </a:lnTo>
              <a:lnTo>
                <a:pt x="1995520" y="692660"/>
              </a:lnTo>
            </a:path>
          </a:pathLst>
        </a:custGeom>
        <a:noFill/>
        <a:ln w="15875" cap="flat" cmpd="sng" algn="ctr">
          <a:solidFill>
            <a:srgbClr val="F4BC5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9FF29-DD72-4AC1-AAC2-FC3FE2C7964C}">
      <dsp:nvSpPr>
        <dsp:cNvPr id="0" name=""/>
        <dsp:cNvSpPr/>
      </dsp:nvSpPr>
      <dsp:spPr>
        <a:xfrm>
          <a:off x="1650948" y="860719"/>
          <a:ext cx="1995520" cy="692660"/>
        </a:xfrm>
        <a:custGeom>
          <a:avLst/>
          <a:gdLst/>
          <a:ahLst/>
          <a:cxnLst/>
          <a:rect l="0" t="0" r="0" b="0"/>
          <a:pathLst>
            <a:path>
              <a:moveTo>
                <a:pt x="1995520" y="0"/>
              </a:moveTo>
              <a:lnTo>
                <a:pt x="1995520" y="346330"/>
              </a:lnTo>
              <a:lnTo>
                <a:pt x="0" y="346330"/>
              </a:lnTo>
              <a:lnTo>
                <a:pt x="0" y="692660"/>
              </a:lnTo>
            </a:path>
          </a:pathLst>
        </a:custGeom>
        <a:noFill/>
        <a:ln w="15875" cap="flat" cmpd="sng" algn="ctr">
          <a:solidFill>
            <a:srgbClr val="F4BC5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AB63F-AC53-4B42-B9B4-A6B13B164087}">
      <dsp:nvSpPr>
        <dsp:cNvPr id="0" name=""/>
        <dsp:cNvSpPr/>
      </dsp:nvSpPr>
      <dsp:spPr>
        <a:xfrm>
          <a:off x="2298783" y="6801"/>
          <a:ext cx="2695371" cy="853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1"/>
              </a:solidFill>
            </a:rPr>
            <a:t>BNN</a:t>
          </a:r>
        </a:p>
      </dsp:txBody>
      <dsp:txXfrm>
        <a:off x="2298783" y="6801"/>
        <a:ext cx="2695371" cy="853917"/>
      </dsp:txXfrm>
    </dsp:sp>
    <dsp:sp modelId="{09177135-EAA4-4D2E-A940-8908D9E13529}">
      <dsp:nvSpPr>
        <dsp:cNvPr id="0" name=""/>
        <dsp:cNvSpPr/>
      </dsp:nvSpPr>
      <dsp:spPr>
        <a:xfrm>
          <a:off x="1758" y="1553379"/>
          <a:ext cx="3298381" cy="1649190"/>
        </a:xfrm>
        <a:prstGeom prst="rect">
          <a:avLst/>
        </a:prstGeom>
        <a:solidFill>
          <a:srgbClr val="FFFFCC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1" kern="1200" dirty="0">
              <a:solidFill>
                <a:schemeClr val="tx1"/>
              </a:solidFill>
            </a:rPr>
            <a:t>BNN </a:t>
          </a:r>
          <a:r>
            <a:rPr lang="en-US" sz="3000" b="1" i="1" kern="1200" dirty="0" err="1">
              <a:solidFill>
                <a:schemeClr val="tx1"/>
              </a:solidFill>
            </a:rPr>
            <a:t>rời</a:t>
          </a:r>
          <a:r>
            <a:rPr lang="en-US" sz="3000" b="1" i="1" kern="1200" dirty="0">
              <a:solidFill>
                <a:schemeClr val="tx1"/>
              </a:solidFill>
            </a:rPr>
            <a:t> </a:t>
          </a:r>
          <a:r>
            <a:rPr lang="en-US" sz="3000" b="1" i="1" kern="1200" dirty="0" err="1">
              <a:solidFill>
                <a:schemeClr val="tx1"/>
              </a:solidFill>
            </a:rPr>
            <a:t>rạc</a:t>
          </a:r>
          <a:endParaRPr lang="en-US" sz="3000" b="1" i="1" kern="1200" dirty="0">
            <a:solidFill>
              <a:schemeClr val="tx1"/>
            </a:solidFill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chemeClr val="tx1"/>
              </a:solidFill>
            </a:rPr>
            <a:t>Tập</a:t>
          </a:r>
          <a:r>
            <a:rPr lang="en-US" sz="3000" kern="1200" dirty="0">
              <a:solidFill>
                <a:schemeClr val="tx1"/>
              </a:solidFill>
            </a:rPr>
            <a:t> </a:t>
          </a:r>
          <a:r>
            <a:rPr lang="en-US" sz="3000" kern="1200" dirty="0" err="1">
              <a:solidFill>
                <a:schemeClr val="tx1"/>
              </a:solidFill>
            </a:rPr>
            <a:t>giá</a:t>
          </a:r>
          <a:r>
            <a:rPr lang="en-US" sz="3000" kern="1200" dirty="0">
              <a:solidFill>
                <a:schemeClr val="tx1"/>
              </a:solidFill>
            </a:rPr>
            <a:t> </a:t>
          </a:r>
          <a:r>
            <a:rPr lang="en-US" sz="3000" kern="1200" dirty="0" err="1">
              <a:solidFill>
                <a:schemeClr val="tx1"/>
              </a:solidFill>
            </a:rPr>
            <a:t>trị</a:t>
          </a:r>
          <a:r>
            <a:rPr lang="en-US" sz="3000" kern="1200" dirty="0">
              <a:solidFill>
                <a:schemeClr val="tx1"/>
              </a:solidFill>
            </a:rPr>
            <a:t> </a:t>
          </a:r>
          <a:r>
            <a:rPr lang="en-US" sz="3000" kern="1200" dirty="0" err="1">
              <a:solidFill>
                <a:schemeClr val="tx1"/>
              </a:solidFill>
            </a:rPr>
            <a:t>đếm</a:t>
          </a:r>
          <a:r>
            <a:rPr lang="en-US" sz="3000" kern="1200" dirty="0">
              <a:solidFill>
                <a:schemeClr val="tx1"/>
              </a:solidFill>
            </a:rPr>
            <a:t> </a:t>
          </a:r>
          <a:r>
            <a:rPr lang="en-US" sz="3000" kern="1200" dirty="0" err="1">
              <a:solidFill>
                <a:schemeClr val="tx1"/>
              </a:solidFill>
            </a:rPr>
            <a:t>được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758" y="1553379"/>
        <a:ext cx="3298381" cy="1649190"/>
      </dsp:txXfrm>
    </dsp:sp>
    <dsp:sp modelId="{0D4F3650-D8AE-4F5A-A63C-143659CD11E4}">
      <dsp:nvSpPr>
        <dsp:cNvPr id="0" name=""/>
        <dsp:cNvSpPr/>
      </dsp:nvSpPr>
      <dsp:spPr>
        <a:xfrm>
          <a:off x="3992799" y="1553379"/>
          <a:ext cx="3298381" cy="1649190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1" kern="1200" dirty="0">
              <a:solidFill>
                <a:schemeClr val="tx1"/>
              </a:solidFill>
            </a:rPr>
            <a:t>BNN </a:t>
          </a:r>
          <a:r>
            <a:rPr lang="en-US" sz="3000" b="1" i="1" kern="1200" dirty="0" err="1">
              <a:solidFill>
                <a:schemeClr val="tx1"/>
              </a:solidFill>
            </a:rPr>
            <a:t>liên</a:t>
          </a:r>
          <a:r>
            <a:rPr lang="en-US" sz="3000" b="1" i="1" kern="1200" dirty="0">
              <a:solidFill>
                <a:schemeClr val="tx1"/>
              </a:solidFill>
            </a:rPr>
            <a:t> </a:t>
          </a:r>
          <a:r>
            <a:rPr lang="en-US" sz="3000" b="1" i="1" kern="1200" dirty="0" err="1">
              <a:solidFill>
                <a:schemeClr val="tx1"/>
              </a:solidFill>
            </a:rPr>
            <a:t>tục</a:t>
          </a:r>
          <a:endParaRPr lang="en-US" sz="3000" b="1" i="1" kern="1200" dirty="0">
            <a:solidFill>
              <a:schemeClr val="tx1"/>
            </a:solidFill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chemeClr val="tx1"/>
              </a:solidFill>
            </a:rPr>
            <a:t>Tập</a:t>
          </a:r>
          <a:r>
            <a:rPr lang="en-US" sz="3000" kern="1200" dirty="0">
              <a:solidFill>
                <a:schemeClr val="tx1"/>
              </a:solidFill>
            </a:rPr>
            <a:t> </a:t>
          </a:r>
          <a:r>
            <a:rPr lang="en-US" sz="3000" kern="1200" dirty="0" err="1">
              <a:solidFill>
                <a:schemeClr val="tx1"/>
              </a:solidFill>
            </a:rPr>
            <a:t>giá</a:t>
          </a:r>
          <a:r>
            <a:rPr lang="en-US" sz="3000" kern="1200" dirty="0">
              <a:solidFill>
                <a:schemeClr val="tx1"/>
              </a:solidFill>
            </a:rPr>
            <a:t> </a:t>
          </a:r>
          <a:r>
            <a:rPr lang="en-US" sz="3000" kern="1200" dirty="0" err="1">
              <a:solidFill>
                <a:schemeClr val="tx1"/>
              </a:solidFill>
            </a:rPr>
            <a:t>trị</a:t>
          </a:r>
          <a:r>
            <a:rPr lang="en-US" sz="3000" kern="1200" dirty="0">
              <a:solidFill>
                <a:schemeClr val="tx1"/>
              </a:solidFill>
            </a:rPr>
            <a:t> </a:t>
          </a:r>
          <a:r>
            <a:rPr lang="en-US" sz="3000" kern="1200" dirty="0" err="1">
              <a:solidFill>
                <a:schemeClr val="tx1"/>
              </a:solidFill>
            </a:rPr>
            <a:t>không</a:t>
          </a:r>
          <a:r>
            <a:rPr lang="en-US" sz="3000" kern="1200" dirty="0">
              <a:solidFill>
                <a:schemeClr val="tx1"/>
              </a:solidFill>
            </a:rPr>
            <a:t> </a:t>
          </a:r>
          <a:r>
            <a:rPr lang="en-US" sz="3000" kern="1200" dirty="0" err="1">
              <a:solidFill>
                <a:schemeClr val="tx1"/>
              </a:solidFill>
            </a:rPr>
            <a:t>đếm</a:t>
          </a:r>
          <a:r>
            <a:rPr lang="en-US" sz="3000" kern="1200" dirty="0">
              <a:solidFill>
                <a:schemeClr val="tx1"/>
              </a:solidFill>
            </a:rPr>
            <a:t> </a:t>
          </a:r>
          <a:r>
            <a:rPr lang="en-US" sz="3000" kern="1200" dirty="0" err="1">
              <a:solidFill>
                <a:schemeClr val="tx1"/>
              </a:solidFill>
            </a:rPr>
            <a:t>được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992799" y="1553379"/>
        <a:ext cx="3298381" cy="1649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D16D-16DC-4ABC-8FB1-9819E659FD6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1A74D-3940-49B4-9427-43AEE369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C1:4+2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C2: 7+5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C3: 1+1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C4: 2+1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C5: 3+1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C6: 3+1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1A74D-3940-49B4-9427-43AEE369F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0,504; 0,398; 0,092; 0,006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38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P(-1,5=&lt;X&lt;2.2)=P(X=0)+P(X=1)+P(X=2)</a:t>
            </a:r>
          </a:p>
          <a:p>
            <a:r>
              <a:rPr lang="en-US" sz="1500" dirty="0"/>
              <a:t>=F(2,2)-F(-1,5)=0,994-0=0,994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21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F(1)=0.6</a:t>
            </a:r>
          </a:p>
          <a:p>
            <a:endParaRPr lang="en-US" dirty="0"/>
          </a:p>
          <a:p>
            <a:r>
              <a:rPr lang="en-US" dirty="0"/>
              <a:t>f(1)=0.8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Lương</a:t>
            </a:r>
            <a:r>
              <a:rPr lang="en-US" dirty="0"/>
              <a:t>=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lương</a:t>
            </a:r>
            <a:r>
              <a:rPr lang="en-US" baseline="0" dirty="0"/>
              <a:t>*LCB</a:t>
            </a:r>
          </a:p>
          <a:p>
            <a:r>
              <a:rPr lang="en-US" baseline="0" dirty="0"/>
              <a:t>Thu </a:t>
            </a:r>
            <a:r>
              <a:rPr lang="en-US" baseline="0" dirty="0" err="1"/>
              <a:t>nhập</a:t>
            </a:r>
            <a:r>
              <a:rPr lang="en-US" baseline="0" dirty="0"/>
              <a:t>= </a:t>
            </a:r>
            <a:r>
              <a:rPr lang="en-US" baseline="0" dirty="0" err="1"/>
              <a:t>Lương+Phụ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doanh</a:t>
            </a:r>
            <a:r>
              <a:rPr lang="en-US" baseline="0" dirty="0"/>
              <a:t> </a:t>
            </a:r>
            <a:r>
              <a:rPr lang="en-US" baseline="0" dirty="0" err="1"/>
              <a:t>thu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endParaRPr lang="en-US" baseline="0" dirty="0"/>
          </a:p>
          <a:p>
            <a:r>
              <a:rPr lang="en-US" baseline="0" dirty="0"/>
              <a:t>E(X)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doanh</a:t>
            </a:r>
            <a:r>
              <a:rPr lang="en-US" baseline="0" dirty="0"/>
              <a:t> </a:t>
            </a:r>
            <a:r>
              <a:rPr lang="en-US" baseline="0" dirty="0" err="1"/>
              <a:t>thu</a:t>
            </a:r>
            <a:r>
              <a:rPr lang="en-US" b="1" baseline="0" dirty="0"/>
              <a:t> </a:t>
            </a:r>
            <a:r>
              <a:rPr lang="en-US" b="1" baseline="0" dirty="0" err="1"/>
              <a:t>trung</a:t>
            </a:r>
            <a:r>
              <a:rPr lang="en-US" b="1" baseline="0" dirty="0"/>
              <a:t> </a:t>
            </a:r>
            <a:r>
              <a:rPr lang="en-US" b="1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endParaRPr lang="en-US" baseline="0" dirty="0"/>
          </a:p>
          <a:p>
            <a:r>
              <a:rPr lang="en-US" baseline="0" dirty="0"/>
              <a:t>E(Y)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sp </a:t>
            </a:r>
            <a:r>
              <a:rPr lang="en-US" baseline="0" dirty="0" err="1"/>
              <a:t>tốt</a:t>
            </a:r>
            <a:r>
              <a:rPr lang="en-US" baseline="0" dirty="0"/>
              <a:t> </a:t>
            </a:r>
            <a:r>
              <a:rPr lang="en-US" b="1" baseline="0" dirty="0" err="1"/>
              <a:t>trung</a:t>
            </a:r>
            <a:r>
              <a:rPr lang="en-US" b="1" baseline="0" dirty="0"/>
              <a:t> </a:t>
            </a:r>
            <a:r>
              <a:rPr lang="en-US" b="1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10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E(X)=5,</a:t>
            </a:r>
            <a:r>
              <a:rPr lang="en-US" sz="1600" baseline="0" dirty="0"/>
              <a:t> E(Y)=-7, E(Z)=15, X, Y </a:t>
            </a:r>
            <a:r>
              <a:rPr lang="en-US" sz="1600" baseline="0" dirty="0" err="1"/>
              <a:t>độc</a:t>
            </a:r>
            <a:r>
              <a:rPr lang="en-US" sz="1600" baseline="0" dirty="0"/>
              <a:t> </a:t>
            </a:r>
            <a:r>
              <a:rPr lang="en-US" sz="1600" baseline="0" dirty="0" err="1"/>
              <a:t>lập</a:t>
            </a:r>
            <a:endParaRPr lang="en-US" sz="1600" baseline="0" dirty="0"/>
          </a:p>
          <a:p>
            <a:endParaRPr lang="en-US" sz="1600" baseline="0" dirty="0"/>
          </a:p>
          <a:p>
            <a:r>
              <a:rPr lang="en-US" sz="1600" baseline="0" dirty="0" err="1"/>
              <a:t>Tìm</a:t>
            </a:r>
            <a:r>
              <a:rPr lang="en-US" sz="1600" baseline="0" dirty="0"/>
              <a:t> E(4X+3Y-Z+6XY+8) = -218</a:t>
            </a:r>
          </a:p>
          <a:p>
            <a:endParaRPr lang="en-US" sz="1600" baseline="0" dirty="0"/>
          </a:p>
          <a:p>
            <a:r>
              <a:rPr lang="en-US" sz="1600" baseline="0" dirty="0"/>
              <a:t>CM:        E(X-E(X))</a:t>
            </a:r>
            <a:r>
              <a:rPr lang="en-US" sz="1600" baseline="30000" dirty="0"/>
              <a:t>2</a:t>
            </a:r>
            <a:r>
              <a:rPr lang="en-US" sz="1600" baseline="0" dirty="0"/>
              <a:t> = E(X^2- 2.E(X).X +E(X)^2)=E(X^2)+E(- 2.E(X).X)+E(E(X)^2)=E(X^2) - 2.E(X).E(X) + (E(X))</a:t>
            </a:r>
            <a:r>
              <a:rPr lang="en-US" sz="1600" baseline="30000" dirty="0"/>
              <a:t>2</a:t>
            </a:r>
            <a:r>
              <a:rPr lang="en-US" sz="1600" baseline="0" dirty="0"/>
              <a:t>=E(X^2) - (E(X))</a:t>
            </a:r>
            <a:r>
              <a:rPr lang="en-US" sz="1600" baseline="30000" dirty="0"/>
              <a:t>2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Variance</a:t>
            </a:r>
            <a:r>
              <a:rPr lang="en-US" sz="1800" baseline="0" dirty="0"/>
              <a:t> </a:t>
            </a:r>
          </a:p>
          <a:p>
            <a:r>
              <a:rPr lang="en-US" sz="1800" baseline="0" dirty="0"/>
              <a:t>E(X </a:t>
            </a:r>
            <a:r>
              <a:rPr lang="en-US" sz="1800" baseline="30000" dirty="0"/>
              <a:t>p</a:t>
            </a:r>
            <a:r>
              <a:rPr lang="en-US" sz="1800" baseline="0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E(</a:t>
            </a:r>
            <a:r>
              <a:rPr lang="en-US" dirty="0" err="1"/>
              <a:t>X</a:t>
            </a:r>
            <a:r>
              <a:rPr lang="en-US" baseline="30000" dirty="0" err="1"/>
              <a:t>p</a:t>
            </a:r>
            <a:r>
              <a:rPr lang="en-US" baseline="0" dirty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 X,</a:t>
            </a:r>
            <a:r>
              <a:rPr lang="en-US" baseline="0" dirty="0"/>
              <a:t> Y, </a:t>
            </a:r>
            <a:r>
              <a:rPr lang="en-US" baseline="0" dirty="0" err="1"/>
              <a:t>độc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.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Var</a:t>
            </a:r>
            <a:r>
              <a:rPr lang="en-US" baseline="0" dirty="0"/>
              <a:t> (3X-2Y+4)=9 </a:t>
            </a:r>
            <a:r>
              <a:rPr lang="en-US" baseline="0" dirty="0" err="1"/>
              <a:t>Var</a:t>
            </a:r>
            <a:r>
              <a:rPr lang="en-US" baseline="0" dirty="0"/>
              <a:t>(X)+4 </a:t>
            </a:r>
            <a:r>
              <a:rPr lang="en-US" baseline="0" dirty="0" err="1"/>
              <a:t>Var</a:t>
            </a:r>
            <a:r>
              <a:rPr lang="en-US" baseline="0" dirty="0"/>
              <a:t>(Y)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ổn</a:t>
            </a:r>
            <a:r>
              <a:rPr lang="en-US" b="1" baseline="0" dirty="0"/>
              <a:t> </a:t>
            </a:r>
            <a:r>
              <a:rPr lang="en-US" b="1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doanh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bán</a:t>
            </a:r>
            <a:r>
              <a:rPr lang="en-US" baseline="0" dirty="0"/>
              <a:t> </a:t>
            </a:r>
            <a:r>
              <a:rPr lang="en-US" baseline="0" dirty="0" err="1"/>
              <a:t>hàng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10 </a:t>
            </a:r>
            <a:r>
              <a:rPr lang="en-US" b="1" baseline="0" dirty="0"/>
              <a:t>triệu</a:t>
            </a:r>
            <a:r>
              <a:rPr lang="en-US" b="1" baseline="30000" dirty="0"/>
              <a:t>2</a:t>
            </a:r>
            <a:endParaRPr lang="en-US" b="1" baseline="0" dirty="0"/>
          </a:p>
          <a:p>
            <a:pPr marL="228600" indent="-228600">
              <a:buAutoNum type="arabicParenR"/>
            </a:pPr>
            <a:r>
              <a:rPr lang="en-US" b="1" baseline="0" dirty="0" err="1"/>
              <a:t>Độ</a:t>
            </a:r>
            <a:r>
              <a:rPr lang="en-US" b="1" baseline="0" dirty="0"/>
              <a:t> </a:t>
            </a:r>
            <a:r>
              <a:rPr lang="en-US" b="1" baseline="0" dirty="0" err="1"/>
              <a:t>chính</a:t>
            </a:r>
            <a:r>
              <a:rPr lang="en-US" b="1" baseline="0" dirty="0"/>
              <a:t> </a:t>
            </a:r>
            <a:r>
              <a:rPr lang="en-US" b="1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bóng</a:t>
            </a:r>
            <a:r>
              <a:rPr lang="en-US" baseline="0" dirty="0"/>
              <a:t> </a:t>
            </a:r>
            <a:r>
              <a:rPr lang="en-US" baseline="0" dirty="0" err="1"/>
              <a:t>đèn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2 </a:t>
            </a:r>
            <a:r>
              <a:rPr lang="en-US" b="1" baseline="0" dirty="0" err="1"/>
              <a:t>giờ</a:t>
            </a:r>
            <a:endParaRPr lang="en-US" b="1" baseline="0" dirty="0"/>
          </a:p>
          <a:p>
            <a:pPr marL="228600" indent="-228600">
              <a:buAutoNum type="arabicParenR"/>
            </a:pPr>
            <a:r>
              <a:rPr lang="en-US" b="1" baseline="0" dirty="0" err="1"/>
              <a:t>Độ</a:t>
            </a:r>
            <a:r>
              <a:rPr lang="en-US" b="1" baseline="0" dirty="0"/>
              <a:t> </a:t>
            </a:r>
            <a:r>
              <a:rPr lang="en-US" b="1" baseline="0" dirty="0" err="1"/>
              <a:t>đồng</a:t>
            </a:r>
            <a:r>
              <a:rPr lang="en-US" b="1" baseline="0" dirty="0"/>
              <a:t> </a:t>
            </a:r>
            <a:r>
              <a:rPr lang="en-US" b="1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lao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u="sng" baseline="0" dirty="0" err="1"/>
              <a:t>cao</a:t>
            </a:r>
            <a:r>
              <a:rPr lang="en-US" u="sng" baseline="0" dirty="0"/>
              <a:t> </a:t>
            </a:r>
            <a:r>
              <a:rPr lang="en-US" u="sng" baseline="0" dirty="0" err="1"/>
              <a:t>hơn</a:t>
            </a:r>
            <a:r>
              <a:rPr lang="en-US" u="sng" baseline="0" dirty="0"/>
              <a:t> </a:t>
            </a:r>
            <a:r>
              <a:rPr lang="en-US" baseline="0" dirty="0"/>
              <a:t>1,5 </a:t>
            </a:r>
            <a:r>
              <a:rPr lang="en-US" b="1" baseline="0" dirty="0"/>
              <a:t>sp/</a:t>
            </a:r>
            <a:r>
              <a:rPr lang="en-US" b="1" baseline="0" dirty="0" err="1"/>
              <a:t>giờ</a:t>
            </a:r>
            <a:r>
              <a:rPr lang="en-US" baseline="0" dirty="0"/>
              <a:t>  </a:t>
            </a:r>
          </a:p>
          <a:p>
            <a:pPr marL="228600" indent="-228600">
              <a:buNone/>
            </a:pPr>
            <a:r>
              <a:rPr lang="el-GR" baseline="0" dirty="0"/>
              <a:t>σ</a:t>
            </a:r>
            <a:r>
              <a:rPr lang="en-US" baseline="0" dirty="0"/>
              <a:t>  &lt; 1,5</a:t>
            </a:r>
          </a:p>
          <a:p>
            <a:pPr marL="228600" indent="-228600">
              <a:buAutoNum type="arabicParenR"/>
            </a:pPr>
            <a:endParaRPr lang="en-US" baseline="30000" dirty="0"/>
          </a:p>
          <a:p>
            <a:pPr marL="228600" indent="-228600">
              <a:buAutoNum type="arabicParenR"/>
            </a:pPr>
            <a:endParaRPr lang="en-US" baseline="30000" dirty="0"/>
          </a:p>
          <a:p>
            <a:pPr marL="228600" indent="-228600">
              <a:buAutoNum type="arabicParenR"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X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="1" baseline="0" dirty="0" err="1"/>
              <a:t>xác</a:t>
            </a:r>
            <a:r>
              <a:rPr lang="en-US" b="1" baseline="0" dirty="0"/>
              <a:t> </a:t>
            </a:r>
            <a:r>
              <a:rPr lang="en-US" b="1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l</a:t>
            </a:r>
            <a:r>
              <a:rPr lang="en-US" b="1" baseline="0" dirty="0" err="1"/>
              <a:t>ớn</a:t>
            </a:r>
            <a:r>
              <a:rPr lang="en-US" b="1" baseline="0" dirty="0"/>
              <a:t> </a:t>
            </a:r>
            <a:r>
              <a:rPr lang="en-US" b="1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="1" i="1" baseline="0" dirty="0" err="1"/>
              <a:t>hàm</a:t>
            </a:r>
            <a:r>
              <a:rPr lang="en-US" b="1" i="1" baseline="0" dirty="0"/>
              <a:t> </a:t>
            </a:r>
            <a:r>
              <a:rPr lang="en-US" b="1" i="1" baseline="0" dirty="0" err="1"/>
              <a:t>mật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độ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đạt</a:t>
            </a:r>
            <a:r>
              <a:rPr lang="en-US" b="1" i="1" baseline="0" dirty="0"/>
              <a:t> </a:t>
            </a:r>
            <a:r>
              <a:rPr lang="en-US" b="1" i="1" baseline="0" dirty="0" err="1"/>
              <a:t>cực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đại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X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="1" baseline="0" dirty="0" err="1"/>
              <a:t>xác</a:t>
            </a:r>
            <a:r>
              <a:rPr lang="en-US" b="1" baseline="0" dirty="0"/>
              <a:t> </a:t>
            </a:r>
            <a:r>
              <a:rPr lang="en-US" b="1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l</a:t>
            </a:r>
            <a:r>
              <a:rPr lang="en-US" b="1" baseline="0" dirty="0" err="1"/>
              <a:t>ớn</a:t>
            </a:r>
            <a:r>
              <a:rPr lang="en-US" b="1" baseline="0" dirty="0"/>
              <a:t> </a:t>
            </a:r>
            <a:r>
              <a:rPr lang="en-US" b="1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="1" i="1" baseline="0" dirty="0" err="1"/>
              <a:t>hàm</a:t>
            </a:r>
            <a:r>
              <a:rPr lang="en-US" b="1" i="1" baseline="0" dirty="0"/>
              <a:t> </a:t>
            </a:r>
            <a:r>
              <a:rPr lang="en-US" b="1" i="1" baseline="0" dirty="0" err="1"/>
              <a:t>mật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độ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đạt</a:t>
            </a:r>
            <a:r>
              <a:rPr lang="en-US" b="1" i="1" baseline="0" dirty="0"/>
              <a:t> </a:t>
            </a:r>
            <a:r>
              <a:rPr lang="en-US" b="1" i="1" baseline="0" dirty="0" err="1"/>
              <a:t>cực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đại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4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50,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ĐL phi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0, 1, …, 50</a:t>
            </a:r>
          </a:p>
          <a:p>
            <a:endParaRPr lang="en-US" dirty="0"/>
          </a:p>
          <a:p>
            <a:r>
              <a:rPr lang="en-US" dirty="0" err="1"/>
              <a:t>Lương</a:t>
            </a:r>
            <a:r>
              <a:rPr lang="en-US" dirty="0"/>
              <a:t>=</a:t>
            </a:r>
            <a:r>
              <a:rPr lang="en-US" dirty="0" err="1"/>
              <a:t>hs</a:t>
            </a:r>
            <a:r>
              <a:rPr lang="en-US" dirty="0"/>
              <a:t>*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057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X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="1" baseline="0" dirty="0" err="1"/>
              <a:t>xác</a:t>
            </a:r>
            <a:r>
              <a:rPr lang="en-US" b="1" baseline="0" dirty="0"/>
              <a:t> </a:t>
            </a:r>
            <a:r>
              <a:rPr lang="en-US" b="1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l</a:t>
            </a:r>
            <a:r>
              <a:rPr lang="en-US" b="1" baseline="0" dirty="0" err="1"/>
              <a:t>ớn</a:t>
            </a:r>
            <a:r>
              <a:rPr lang="en-US" b="1" baseline="0" dirty="0"/>
              <a:t> </a:t>
            </a:r>
            <a:r>
              <a:rPr lang="en-US" b="1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="1" i="1" baseline="0" dirty="0" err="1"/>
              <a:t>hàm</a:t>
            </a:r>
            <a:r>
              <a:rPr lang="en-US" b="1" i="1" baseline="0" dirty="0"/>
              <a:t> </a:t>
            </a:r>
            <a:r>
              <a:rPr lang="en-US" b="1" i="1" baseline="0" dirty="0" err="1"/>
              <a:t>mật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độ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đạt</a:t>
            </a:r>
            <a:r>
              <a:rPr lang="en-US" b="1" i="1" baseline="0" dirty="0"/>
              <a:t> </a:t>
            </a:r>
            <a:r>
              <a:rPr lang="en-US" b="1" i="1" baseline="0" dirty="0" err="1"/>
              <a:t>cực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đại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80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X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="1" baseline="0" dirty="0" err="1"/>
              <a:t>xác</a:t>
            </a:r>
            <a:r>
              <a:rPr lang="en-US" b="1" baseline="0" dirty="0"/>
              <a:t> </a:t>
            </a:r>
            <a:r>
              <a:rPr lang="en-US" b="1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l</a:t>
            </a:r>
            <a:r>
              <a:rPr lang="en-US" b="1" baseline="0" dirty="0" err="1"/>
              <a:t>ớn</a:t>
            </a:r>
            <a:r>
              <a:rPr lang="en-US" b="1" baseline="0" dirty="0"/>
              <a:t> </a:t>
            </a:r>
            <a:r>
              <a:rPr lang="en-US" b="1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="1" i="1" baseline="0" dirty="0" err="1"/>
              <a:t>hàm</a:t>
            </a:r>
            <a:r>
              <a:rPr lang="en-US" b="1" i="1" baseline="0" dirty="0"/>
              <a:t> </a:t>
            </a:r>
            <a:r>
              <a:rPr lang="en-US" b="1" i="1" baseline="0" dirty="0" err="1"/>
              <a:t>mật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độ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đạt</a:t>
            </a:r>
            <a:r>
              <a:rPr lang="en-US" b="1" i="1" baseline="0" dirty="0"/>
              <a:t> </a:t>
            </a:r>
            <a:r>
              <a:rPr lang="en-US" b="1" i="1" baseline="0" dirty="0" err="1"/>
              <a:t>cực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đại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320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qlpp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</a:t>
            </a:r>
            <a:r>
              <a:rPr lang="en-US" dirty="0" err="1"/>
              <a:t>vd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834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X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="1" baseline="0" dirty="0" err="1"/>
              <a:t>xác</a:t>
            </a:r>
            <a:r>
              <a:rPr lang="en-US" b="1" baseline="0" dirty="0"/>
              <a:t> </a:t>
            </a:r>
            <a:r>
              <a:rPr lang="en-US" b="1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l</a:t>
            </a:r>
            <a:r>
              <a:rPr lang="en-US" b="1" baseline="0" dirty="0" err="1"/>
              <a:t>ớn</a:t>
            </a:r>
            <a:r>
              <a:rPr lang="en-US" b="1" baseline="0" dirty="0"/>
              <a:t> </a:t>
            </a:r>
            <a:r>
              <a:rPr lang="en-US" b="1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="1" i="1" baseline="0" dirty="0" err="1"/>
              <a:t>hàm</a:t>
            </a:r>
            <a:r>
              <a:rPr lang="en-US" b="1" i="1" baseline="0" dirty="0"/>
              <a:t> </a:t>
            </a:r>
            <a:r>
              <a:rPr lang="en-US" b="1" i="1" baseline="0" dirty="0" err="1"/>
              <a:t>mật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độ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đạt</a:t>
            </a:r>
            <a:r>
              <a:rPr lang="en-US" b="1" i="1" baseline="0" dirty="0"/>
              <a:t> </a:t>
            </a:r>
            <a:r>
              <a:rPr lang="en-US" b="1" i="1" baseline="0" dirty="0" err="1"/>
              <a:t>cực</a:t>
            </a:r>
            <a:r>
              <a:rPr lang="en-US" b="1" i="1" baseline="0" dirty="0"/>
              <a:t> </a:t>
            </a:r>
            <a:r>
              <a:rPr lang="en-US" b="1" i="1" baseline="0" dirty="0" err="1"/>
              <a:t>đại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822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325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Bernoulli n=5, p=0,1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máy bị hỏng trong khoảng thời gian 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X~ B(5;0,1)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P(X=2)= C</a:t>
            </a:r>
            <a:r>
              <a:rPr lang="en-US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0,1^2.0,9^3=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P(X=&lt;1)=P(X=0)+P(X=1)=C</a:t>
            </a:r>
            <a:r>
              <a:rPr lang="en-US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0,1^0.0,9^5+C</a:t>
            </a:r>
            <a:r>
              <a:rPr lang="en-US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0,1^1.0,9^4=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Bernoulli n=5, p=0,1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máy bị hỏng trong khoảng thời gian 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X~ B(5;0,1)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P(X=2)= C</a:t>
            </a:r>
            <a:r>
              <a:rPr lang="en-US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0,1^2.0,9^3=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P(X=&lt;1)=P(X=0)+P(X=1)=C</a:t>
            </a:r>
            <a:r>
              <a:rPr lang="en-US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0,1^0.0,9^5+C</a:t>
            </a:r>
            <a:r>
              <a:rPr lang="en-US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0,1^1.0,9^4=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7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5788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818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9056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E(X)=E(k1X1+k2X2+…+</a:t>
            </a:r>
            <a:r>
              <a:rPr lang="en-US" dirty="0" err="1"/>
              <a:t>knXn</a:t>
            </a:r>
            <a:r>
              <a:rPr lang="en-US" dirty="0"/>
              <a:t>)=k1E(X1)+k2E(X2)+…+</a:t>
            </a:r>
            <a:r>
              <a:rPr lang="en-US" dirty="0" err="1"/>
              <a:t>KnE</a:t>
            </a:r>
            <a:r>
              <a:rPr lang="en-US" dirty="0"/>
              <a:t>(</a:t>
            </a:r>
            <a:r>
              <a:rPr lang="en-US" dirty="0" err="1"/>
              <a:t>Xn</a:t>
            </a:r>
            <a:r>
              <a:rPr lang="en-US" dirty="0"/>
              <a:t>)=</a:t>
            </a:r>
          </a:p>
          <a:p>
            <a:r>
              <a:rPr lang="en-US" dirty="0"/>
              <a:t>=k1</a:t>
            </a:r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μ1+ k2</a:t>
            </a:r>
            <a:r>
              <a:rPr lang="el-GR" dirty="0">
                <a:latin typeface="HGGothicE" panose="020B0909000000000000" pitchFamily="49" charset="-128"/>
                <a:ea typeface="HGGothicE" panose="020B0909000000000000" pitchFamily="49" charset="-128"/>
              </a:rPr>
              <a:t>μ</a:t>
            </a:r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2+…</a:t>
            </a:r>
            <a:r>
              <a:rPr lang="en-US" dirty="0" err="1">
                <a:latin typeface="HGGothicE" panose="020B0909000000000000" pitchFamily="49" charset="-128"/>
                <a:ea typeface="HGGothicE" panose="020B0909000000000000" pitchFamily="49" charset="-128"/>
              </a:rPr>
              <a:t>kn</a:t>
            </a:r>
            <a:r>
              <a:rPr lang="el-GR" dirty="0">
                <a:latin typeface="HGGothicE" panose="020B0909000000000000" pitchFamily="49" charset="-128"/>
                <a:ea typeface="HGGothicE" panose="020B0909000000000000" pitchFamily="49" charset="-128"/>
              </a:rPr>
              <a:t>μ</a:t>
            </a:r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1769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3167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P(250=&lt;X=&lt;350)=</a:t>
            </a:r>
          </a:p>
          <a:p>
            <a:r>
              <a:rPr lang="en-US" dirty="0"/>
              <a:t>X~B(400;0,6)</a:t>
            </a:r>
          </a:p>
          <a:p>
            <a:r>
              <a:rPr lang="en-US" dirty="0"/>
              <a:t>X </a:t>
            </a:r>
            <a:r>
              <a:rPr lang="en-US" dirty="0" err="1"/>
              <a:t>có</a:t>
            </a:r>
            <a:r>
              <a:rPr lang="en-US" dirty="0"/>
              <a:t> pp xx N(240; 96)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7375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P(250=&lt;X=&lt;350)=</a:t>
            </a:r>
          </a:p>
          <a:p>
            <a:r>
              <a:rPr lang="en-US" dirty="0"/>
              <a:t>X~B(400;0,6)</a:t>
            </a:r>
          </a:p>
          <a:p>
            <a:r>
              <a:rPr lang="en-US" dirty="0"/>
              <a:t>X </a:t>
            </a:r>
            <a:r>
              <a:rPr lang="en-US" dirty="0" err="1"/>
              <a:t>có</a:t>
            </a:r>
            <a:r>
              <a:rPr lang="en-US" dirty="0"/>
              <a:t> pp xx N(240; 96)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7003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200" dirty="0">
                <a:latin typeface="+mj-lt"/>
              </a:rPr>
              <a:t>P(U &gt; 1,96) = </a:t>
            </a:r>
            <a:r>
              <a:rPr lang="en-US" altLang="en-US" sz="1200" dirty="0">
                <a:latin typeface="+mj-lt"/>
                <a:sym typeface="Symbol" pitchFamily="18" charset="2"/>
              </a:rPr>
              <a:t>0,025</a:t>
            </a:r>
            <a:r>
              <a:rPr lang="en-US" altLang="en-US" sz="1200" dirty="0"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j-lt"/>
                <a:sym typeface="Symbol"/>
              </a:rPr>
              <a:t>1,96 </a:t>
            </a:r>
            <a:r>
              <a:rPr lang="vi-VN" sz="1200" dirty="0">
                <a:latin typeface="+mj-lt"/>
                <a:sym typeface="Symbol"/>
              </a:rPr>
              <a:t>được gọi là </a:t>
            </a:r>
            <a:r>
              <a:rPr lang="vi-VN" sz="1200" b="0" i="0" dirty="0">
                <a:latin typeface="+mj-lt"/>
                <a:sym typeface="Symbol"/>
              </a:rPr>
              <a:t>phân vị chuẩn mức  ý nghĩa   </a:t>
            </a:r>
            <a:r>
              <a:rPr lang="en-US" sz="1200" b="0" i="0" dirty="0">
                <a:latin typeface="+mj-lt"/>
                <a:sym typeface="Symbol"/>
              </a:rPr>
              <a:t>0,025</a:t>
            </a:r>
            <a:r>
              <a:rPr lang="vi-VN" sz="1200" b="0" i="0" dirty="0">
                <a:latin typeface="+mj-lt"/>
                <a:sym typeface="Symbol"/>
              </a:rPr>
              <a:t> </a:t>
            </a:r>
            <a:r>
              <a:rPr lang="en-US" sz="1200" b="0" i="0" dirty="0">
                <a:latin typeface="+mj-lt"/>
                <a:sym typeface="Symbol"/>
              </a:rPr>
              <a:t>~ u</a:t>
            </a:r>
            <a:r>
              <a:rPr lang="en-US" sz="1200" b="0" i="0" baseline="-25000" dirty="0">
                <a:latin typeface="+mj-lt"/>
                <a:sym typeface="Symbol"/>
              </a:rPr>
              <a:t>0,025</a:t>
            </a:r>
            <a:r>
              <a:rPr lang="en-US" sz="1200" b="0" i="0" dirty="0">
                <a:latin typeface="+mj-lt"/>
                <a:sym typeface="Symbol"/>
              </a:rPr>
              <a:t>=1,96</a:t>
            </a:r>
          </a:p>
          <a:p>
            <a:pPr eaLnBrk="1" hangingPunct="1"/>
            <a:endParaRPr lang="en-US" alt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100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dirty="0" err="1"/>
              <a:t>là</a:t>
            </a:r>
            <a:r>
              <a:rPr lang="en-US" dirty="0"/>
              <a:t> {0, 1,2,…100}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vậy</a:t>
            </a:r>
            <a:r>
              <a:rPr lang="en-US" dirty="0"/>
              <a:t>  X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</a:p>
          <a:p>
            <a:r>
              <a:rPr lang="en-US" dirty="0"/>
              <a:t>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thọ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</a:t>
            </a:r>
            <a:r>
              <a:rPr lang="en-US" dirty="0" err="1"/>
              <a:t>giờ</a:t>
            </a:r>
            <a:r>
              <a:rPr lang="en-US" dirty="0"/>
              <a:t>),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[0,…], Y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8114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2376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5901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4078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2660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6598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16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Bảng</a:t>
            </a:r>
            <a:r>
              <a:rPr lang="en-US" baseline="0" dirty="0"/>
              <a:t> </a:t>
            </a:r>
            <a:r>
              <a:rPr lang="en-US" baseline="0" dirty="0" err="1"/>
              <a:t>ppxs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qlppxs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ĐLNN </a:t>
            </a:r>
            <a:r>
              <a:rPr lang="en-US" baseline="0" dirty="0" err="1"/>
              <a:t>rời</a:t>
            </a:r>
            <a:r>
              <a:rPr lang="en-US" baseline="0" dirty="0"/>
              <a:t> </a:t>
            </a:r>
            <a:r>
              <a:rPr lang="en-US" baseline="0" dirty="0" err="1"/>
              <a:t>rạc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0,504; 0,398; 0,092; 0,006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98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F(1)= P(X&lt;1)=0,8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A4C64-CFC7-4852-BFF2-D6D09124F4B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8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44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7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3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1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3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286000"/>
            <a:ext cx="8229600" cy="3840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 b="1" cap="none"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ct val="150000"/>
              </a:lnSpc>
              <a:defRPr sz="2800" b="1" i="1" cap="none"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ct val="150000"/>
              </a:lnSpc>
              <a:defRPr sz="2800" cap="none"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ct val="150000"/>
              </a:lnSpc>
              <a:defRPr sz="2800" cap="none"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ct val="150000"/>
              </a:lnSpc>
              <a:defRPr sz="2800" cap="none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752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7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1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73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13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9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8DEC8E-C70B-4DEC-8098-630A18F05DD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222810-3D49-4010-8E2D-C854580D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4" r:id="rId20"/>
    <p:sldLayoutId id="2147483685" r:id="rId21"/>
    <p:sldLayoutId id="2147483686" r:id="rId2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robability-Density-Function-of-the-Rayleigh-Distribution_fig3_33705102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machinelearningmastery.com/probability-density-estim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hyperlink" Target="https://tex.stackexchange.com/questions/515670/probability-density-function-and-cumulative-distribution-function-for-normal-di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geo.fu-berlin.de/en/v/soga/Basics-of-statistics/Continous-Random-Variables/The-Probability-Density-Function/index.html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0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9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3"/>
          <p:cNvSpPr>
            <a:spLocks noGrp="1" noChangeArrowheads="1"/>
          </p:cNvSpPr>
          <p:nvPr>
            <p:ph type="title"/>
          </p:nvPr>
        </p:nvSpPr>
        <p:spPr>
          <a:xfrm>
            <a:off x="0" y="170603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82192" y="1689816"/>
            <a:ext cx="8909407" cy="453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2.1.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khái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niệm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về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chiều</a:t>
            </a:r>
            <a:endParaRPr lang="en-US" sz="2800" b="1" i="1" kern="0" dirty="0">
              <a:latin typeface="Times New Roman" pitchFamily="18" charset="0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cs typeface="Times New Roman" pitchFamily="18" charset="0"/>
              </a:rPr>
              <a:t>chiều</a:t>
            </a:r>
            <a:endParaRPr lang="en-US" sz="2800" b="1" i="1" kern="0" dirty="0">
              <a:latin typeface="Times New Roman" pitchFamily="18" charset="0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2.3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b="1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2.4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rời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rạc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hai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b="1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b="1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966" y="3082389"/>
            <a:ext cx="4720734" cy="141355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37589" y="2311480"/>
            <a:ext cx="8700927" cy="366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VÍ DỤ: </a:t>
            </a:r>
            <a:r>
              <a:rPr lang="en-US" sz="2600" dirty="0">
                <a:latin typeface="+mj-lt"/>
              </a:rPr>
              <a:t>Cho ĐLNN X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bảng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ppxs</a:t>
            </a:r>
            <a:r>
              <a:rPr lang="en-US" sz="2600" dirty="0">
                <a:latin typeface="+mj-lt"/>
              </a:rPr>
              <a:t>. </a:t>
            </a:r>
            <a:r>
              <a:rPr lang="en-US" sz="2600" dirty="0" err="1">
                <a:latin typeface="+mj-lt"/>
              </a:rPr>
              <a:t>Tìm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các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xác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suất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sau</a:t>
            </a:r>
            <a:r>
              <a:rPr lang="en-US" sz="26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+mj-lt"/>
              </a:rPr>
              <a:t>P(0&lt;X&lt;3,2)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+mj-lt"/>
              </a:rPr>
              <a:t> P(X ≤ 2,5)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+mj-lt"/>
              </a:rPr>
              <a:t>P(X&lt;a), </a:t>
            </a:r>
            <a:r>
              <a:rPr lang="en-US" sz="2600" dirty="0" err="1">
                <a:latin typeface="+mj-lt"/>
              </a:rPr>
              <a:t>với</a:t>
            </a:r>
            <a:r>
              <a:rPr lang="en-US" sz="2600" dirty="0">
                <a:latin typeface="+mj-lt"/>
              </a:rPr>
              <a:t> a=&lt; -5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+mj-lt"/>
              </a:rPr>
              <a:t>P(X&lt;a), </a:t>
            </a:r>
            <a:r>
              <a:rPr lang="en-US" sz="2600" dirty="0" err="1">
                <a:latin typeface="+mj-lt"/>
              </a:rPr>
              <a:t>với</a:t>
            </a:r>
            <a:r>
              <a:rPr lang="en-US" sz="2600" dirty="0">
                <a:latin typeface="+mj-lt"/>
              </a:rPr>
              <a:t> -5&lt;a=&lt;2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/>
              <a:t> P(X&lt;x),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&lt;x </a:t>
            </a:r>
            <a:r>
              <a:rPr lang="en-US" sz="2600" dirty="0">
                <a:latin typeface="+mj-lt"/>
              </a:rPr>
              <a:t>≤ </a:t>
            </a:r>
            <a:r>
              <a:rPr lang="en-US" sz="2600" dirty="0"/>
              <a:t>4</a:t>
            </a:r>
            <a:endParaRPr lang="en-US" sz="2600" dirty="0">
              <a:latin typeface="+mj-l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22CB15-6084-6530-C400-E4E2C696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12" y="1889415"/>
            <a:ext cx="46506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latin typeface="+mj-lt"/>
              </a:rPr>
              <a:t>2.2.1 </a:t>
            </a:r>
            <a:r>
              <a:rPr lang="en-US" sz="2800" i="1" dirty="0" err="1">
                <a:latin typeface="+mj-lt"/>
              </a:rPr>
              <a:t>Bảng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phân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phối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xác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suất</a:t>
            </a:r>
            <a:r>
              <a:rPr lang="en-US" sz="2800" i="1" dirty="0">
                <a:latin typeface="+mj-lt"/>
              </a:rPr>
              <a:t>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525C9A-293C-86F3-1333-A5C6AF571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0055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4D2B4-B3FA-F795-1ED8-4102ABBDE9FE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483" y="1839072"/>
            <a:ext cx="8481317" cy="468501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VÍ DỤ: </a:t>
            </a:r>
            <a:r>
              <a:rPr lang="en-US" sz="2800" dirty="0" err="1">
                <a:latin typeface="+mj-lt"/>
              </a:rPr>
              <a:t>C</a:t>
            </a:r>
            <a:r>
              <a:rPr lang="en-US" sz="2800" b="0" cap="none" dirty="0" err="1">
                <a:latin typeface="+mj-lt"/>
              </a:rPr>
              <a:t>ó</a:t>
            </a:r>
            <a:r>
              <a:rPr lang="en-US" sz="2800" b="0" cap="none" dirty="0">
                <a:latin typeface="+mj-lt"/>
              </a:rPr>
              <a:t> 3 </a:t>
            </a:r>
            <a:r>
              <a:rPr lang="en-US" sz="2800" b="0" cap="none" dirty="0" err="1">
                <a:latin typeface="+mj-lt"/>
              </a:rPr>
              <a:t>máy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hoạt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động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độc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lập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với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xác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suất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gặp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sự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cố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trong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khoảng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thời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gian</a:t>
            </a:r>
            <a:r>
              <a:rPr lang="en-US" sz="2800" b="0" cap="none" dirty="0">
                <a:latin typeface="+mj-lt"/>
              </a:rPr>
              <a:t> t </a:t>
            </a:r>
            <a:r>
              <a:rPr lang="en-US" sz="2800" b="0" cap="none" dirty="0" err="1">
                <a:latin typeface="+mj-lt"/>
              </a:rPr>
              <a:t>của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mỗi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máy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lần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lượt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là</a:t>
            </a:r>
            <a:r>
              <a:rPr lang="en-US" sz="2800" b="0" cap="none" dirty="0">
                <a:latin typeface="+mj-lt"/>
              </a:rPr>
              <a:t> 0,1; 0,2 </a:t>
            </a:r>
            <a:r>
              <a:rPr lang="en-US" sz="2800" b="0" cap="none" dirty="0" err="1">
                <a:latin typeface="+mj-lt"/>
              </a:rPr>
              <a:t>và</a:t>
            </a:r>
            <a:r>
              <a:rPr lang="en-US" sz="2800" b="0" cap="none" dirty="0">
                <a:latin typeface="+mj-lt"/>
              </a:rPr>
              <a:t> 0,3.</a:t>
            </a:r>
            <a:br>
              <a:rPr lang="en-US" sz="2800" b="0" cap="none" dirty="0">
                <a:latin typeface="+mj-lt"/>
              </a:rPr>
            </a:br>
            <a:r>
              <a:rPr lang="en-US" sz="2800" b="0" cap="none" dirty="0">
                <a:latin typeface="+mj-lt"/>
              </a:rPr>
              <a:t>a. </a:t>
            </a:r>
            <a:r>
              <a:rPr lang="en-US" sz="2800" b="0" cap="none" dirty="0" err="1"/>
              <a:t>L</a:t>
            </a:r>
            <a:r>
              <a:rPr lang="en-US" sz="2800" b="0" cap="none" dirty="0" err="1">
                <a:latin typeface="+mj-lt"/>
              </a:rPr>
              <a:t>ập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bảng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phân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phối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xác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suất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của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số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máy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gặp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sự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cố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khoảng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thời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gian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t</a:t>
            </a:r>
            <a:r>
              <a:rPr lang="en-US" sz="2800" b="0" cap="none" dirty="0">
                <a:latin typeface="+mj-lt"/>
              </a:rPr>
              <a:t>.</a:t>
            </a:r>
            <a:br>
              <a:rPr lang="en-US" sz="2800" b="0" cap="none" dirty="0">
                <a:latin typeface="+mj-lt"/>
              </a:rPr>
            </a:br>
            <a:r>
              <a:rPr lang="en-US" sz="2800" b="0" cap="none" dirty="0" err="1">
                <a:latin typeface="+mj-lt"/>
              </a:rPr>
              <a:t>b.T</a:t>
            </a:r>
            <a:r>
              <a:rPr lang="en-US" sz="2800" b="0" cap="none" dirty="0" err="1"/>
              <a:t>rong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khoảng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thời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gian</a:t>
            </a:r>
            <a:r>
              <a:rPr lang="en-US" sz="2800" b="0" cap="none" dirty="0"/>
              <a:t> t, </a:t>
            </a:r>
            <a:r>
              <a:rPr lang="en-US" sz="2800" b="0" cap="none" dirty="0" err="1"/>
              <a:t>khả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năng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có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nhiều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nhất</a:t>
            </a:r>
            <a:r>
              <a:rPr lang="en-US" sz="2800" b="0" cap="none" dirty="0"/>
              <a:t> 1 </a:t>
            </a:r>
            <a:r>
              <a:rPr lang="en-US" sz="2800" b="0" cap="none" dirty="0" err="1"/>
              <a:t>máy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gặp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sự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cố</a:t>
            </a:r>
            <a:r>
              <a:rPr lang="en-US" sz="2800" b="0" cap="none" dirty="0"/>
              <a:t> </a:t>
            </a:r>
            <a:r>
              <a:rPr lang="en-US" sz="2800" b="0" cap="none" dirty="0" err="1"/>
              <a:t>bằng</a:t>
            </a:r>
            <a:r>
              <a:rPr lang="en-US" sz="2800" b="0" cap="none" dirty="0"/>
              <a:t> bao </a:t>
            </a:r>
            <a:r>
              <a:rPr lang="en-US" sz="2800" b="0" cap="none" dirty="0" err="1"/>
              <a:t>nhiêu</a:t>
            </a:r>
            <a:r>
              <a:rPr lang="en-US" sz="2800" b="0" cap="none" dirty="0"/>
              <a:t>? </a:t>
            </a:r>
            <a:endParaRPr lang="en-US" sz="2800" b="0" cap="none" dirty="0">
              <a:latin typeface="+mj-lt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7395331-9583-7337-97F5-4FE377FD760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8CEE1-F876-6A09-821A-3D1CA0477A5E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6200" y="3044507"/>
            <a:ext cx="21114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a. </a:t>
            </a:r>
            <a:r>
              <a:rPr lang="en-US" sz="2600" i="1" dirty="0" err="1">
                <a:latin typeface="+mj-lt"/>
              </a:rPr>
              <a:t>Định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nghĩa</a:t>
            </a:r>
            <a:r>
              <a:rPr lang="en-US" sz="2600" i="1" dirty="0">
                <a:latin typeface="+mj-lt"/>
              </a:rPr>
              <a:t>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543800" y="4261991"/>
            <a:ext cx="90601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600" dirty="0">
                <a:latin typeface="+mj-lt"/>
              </a:rPr>
              <a:t>(2.2)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2.2.2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phân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phối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69011"/>
              </p:ext>
            </p:extLst>
          </p:nvPr>
        </p:nvGraphicFramePr>
        <p:xfrm>
          <a:off x="1909763" y="3981004"/>
          <a:ext cx="37814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457200" progId="Equation.DSMT4">
                  <p:embed/>
                </p:oleObj>
              </mc:Choice>
              <mc:Fallback>
                <p:oleObj name="Equation" r:id="rId3" imgW="1688760" imgH="457200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981004"/>
                        <a:ext cx="37814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2457171"/>
            <a:ext cx="8534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b="1" dirty="0" err="1">
                <a:latin typeface="+mj-lt"/>
              </a:rPr>
              <a:t>Hàm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tích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lũy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Cumulative distribution function</a:t>
            </a:r>
            <a:r>
              <a:rPr lang="en-US" sz="2600" dirty="0">
                <a:latin typeface="+mj-lt"/>
              </a:rPr>
              <a:t> –</a:t>
            </a:r>
            <a:r>
              <a:rPr lang="en-US" sz="2600" b="1" dirty="0" err="1">
                <a:latin typeface="+mj-lt"/>
              </a:rPr>
              <a:t>cdf</a:t>
            </a:r>
            <a:r>
              <a:rPr lang="en-US" sz="2600" dirty="0">
                <a:latin typeface="+mj-lt"/>
              </a:rPr>
              <a:t>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F65DA-1B75-46DD-AF30-B94DC6478A2E}"/>
              </a:ext>
            </a:extLst>
          </p:cNvPr>
          <p:cNvSpPr/>
          <p:nvPr/>
        </p:nvSpPr>
        <p:spPr>
          <a:xfrm>
            <a:off x="3560852" y="4487242"/>
            <a:ext cx="2109788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1B5EC6A-31E0-F178-BB64-48E33B44652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160F1-0438-9EE7-9A46-01B75049CD6D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7D5220-5F61-497E-2525-C402C9C81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5341142"/>
            <a:ext cx="8763001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i="1" dirty="0">
                <a:latin typeface="+mj-lt"/>
              </a:rPr>
              <a:t>b. Ý </a:t>
            </a:r>
            <a:r>
              <a:rPr lang="en-US" sz="2600" i="1" dirty="0" err="1">
                <a:latin typeface="+mj-lt"/>
              </a:rPr>
              <a:t>nghĩa</a:t>
            </a:r>
            <a:r>
              <a:rPr lang="en-US" sz="2600" i="1" dirty="0">
                <a:latin typeface="+mj-lt"/>
              </a:rPr>
              <a:t>: </a:t>
            </a:r>
            <a:r>
              <a:rPr lang="en-US" sz="2800" dirty="0">
                <a:latin typeface="+mj-lt"/>
              </a:rPr>
              <a:t>F(x</a:t>
            </a:r>
            <a:r>
              <a:rPr kumimoji="0" lang="en-US" sz="2800" b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0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)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cho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biết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tỉ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lệ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các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giá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giá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trị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của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X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nhỏ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hơn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x</a:t>
            </a:r>
            <a:r>
              <a:rPr kumimoji="0" lang="en-US" sz="2800" b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0 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(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nằm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bên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trái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x</a:t>
            </a:r>
            <a:r>
              <a:rPr kumimoji="0" lang="en-US" sz="2800" b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0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483" y="1839072"/>
            <a:ext cx="8481317" cy="468501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VÍ DỤ: </a:t>
            </a:r>
            <a:r>
              <a:rPr lang="en-US" sz="2800" dirty="0" err="1">
                <a:latin typeface="+mj-lt"/>
              </a:rPr>
              <a:t>C</a:t>
            </a:r>
            <a:r>
              <a:rPr lang="en-US" sz="2800" b="0" cap="none" dirty="0" err="1">
                <a:latin typeface="+mj-lt"/>
              </a:rPr>
              <a:t>ó</a:t>
            </a:r>
            <a:r>
              <a:rPr lang="en-US" sz="2800" b="0" cap="none" dirty="0">
                <a:latin typeface="+mj-lt"/>
              </a:rPr>
              <a:t> 3 </a:t>
            </a:r>
            <a:r>
              <a:rPr lang="en-US" sz="2800" b="0" cap="none" dirty="0" err="1">
                <a:latin typeface="+mj-lt"/>
              </a:rPr>
              <a:t>máy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hoạt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động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độc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lập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với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xác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suất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gặp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sự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cố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trong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khoảng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thời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gian</a:t>
            </a:r>
            <a:r>
              <a:rPr lang="en-US" sz="2800" b="0" cap="none" dirty="0">
                <a:latin typeface="+mj-lt"/>
              </a:rPr>
              <a:t> t </a:t>
            </a:r>
            <a:r>
              <a:rPr lang="en-US" sz="2800" b="0" cap="none" dirty="0" err="1">
                <a:latin typeface="+mj-lt"/>
              </a:rPr>
              <a:t>của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mỗi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máy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lần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lượt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là</a:t>
            </a:r>
            <a:r>
              <a:rPr lang="en-US" sz="2800" b="0" cap="none" dirty="0">
                <a:latin typeface="+mj-lt"/>
              </a:rPr>
              <a:t> 0,1; 0,2 </a:t>
            </a:r>
            <a:r>
              <a:rPr lang="en-US" sz="2800" b="0" cap="none" dirty="0" err="1">
                <a:latin typeface="+mj-lt"/>
              </a:rPr>
              <a:t>và</a:t>
            </a:r>
            <a:r>
              <a:rPr lang="en-US" sz="2800" b="0" cap="none" dirty="0">
                <a:latin typeface="+mj-lt"/>
              </a:rPr>
              <a:t> 0,3.</a:t>
            </a:r>
            <a:br>
              <a:rPr lang="en-US" sz="2800" b="0" cap="none" dirty="0">
                <a:latin typeface="+mj-lt"/>
              </a:rPr>
            </a:br>
            <a:r>
              <a:rPr lang="en-US" sz="2800" b="0" cap="none" dirty="0">
                <a:latin typeface="+mj-lt"/>
              </a:rPr>
              <a:t>c. </a:t>
            </a:r>
            <a:r>
              <a:rPr lang="en-US" sz="2800" b="0" cap="none" dirty="0" err="1">
                <a:latin typeface="+mj-lt"/>
              </a:rPr>
              <a:t>Tìm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hàm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phân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phối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xác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suất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latin typeface="+mj-lt"/>
              </a:rPr>
              <a:t>của</a:t>
            </a:r>
            <a:r>
              <a:rPr lang="en-US" sz="2800" b="0" cap="none" dirty="0"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số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máy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gặp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sự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cố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khoảng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thời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cap="none" dirty="0" err="1">
                <a:solidFill>
                  <a:schemeClr val="tx1"/>
                </a:solidFill>
                <a:latin typeface="+mj-lt"/>
              </a:rPr>
              <a:t>gian</a:t>
            </a:r>
            <a:r>
              <a:rPr lang="en-US" sz="2800" b="0" cap="none" dirty="0">
                <a:solidFill>
                  <a:schemeClr val="tx1"/>
                </a:solidFill>
                <a:latin typeface="+mj-lt"/>
              </a:rPr>
              <a:t> t</a:t>
            </a:r>
            <a:r>
              <a:rPr lang="en-US" sz="2800" b="0" cap="none" dirty="0">
                <a:latin typeface="+mj-lt"/>
              </a:rPr>
              <a:t>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7395331-9583-7337-97F5-4FE377FD760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8CEE1-F876-6A09-821A-3D1CA0477A5E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D24DFC5-C9B9-7F14-0E2F-220BE0ED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2.2.2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phân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phối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46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057400"/>
            <a:ext cx="7467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b="1" dirty="0">
                <a:latin typeface="+mj-lt"/>
              </a:rPr>
              <a:t>Th1:</a:t>
            </a:r>
            <a:r>
              <a:rPr lang="en-US" sz="2600" dirty="0">
                <a:latin typeface="+mj-lt"/>
              </a:rPr>
              <a:t> x ≤ 0</a:t>
            </a:r>
          </a:p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dirty="0">
                <a:latin typeface="+mj-lt"/>
              </a:rPr>
              <a:t>F(x)=P(X&lt;x)=P(V)=0</a:t>
            </a:r>
          </a:p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b="1" dirty="0">
                <a:latin typeface="+mj-lt"/>
              </a:rPr>
              <a:t>Th2:</a:t>
            </a:r>
            <a:r>
              <a:rPr lang="en-US" sz="2600" dirty="0">
                <a:latin typeface="+mj-lt"/>
              </a:rPr>
              <a:t> 0&lt; x ≤ 1</a:t>
            </a:r>
          </a:p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dirty="0">
                <a:latin typeface="+mj-lt"/>
              </a:rPr>
              <a:t>F(x)=P(X&lt;x)= P(X=0)=0,504</a:t>
            </a:r>
          </a:p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b="1" dirty="0">
                <a:latin typeface="+mj-lt"/>
              </a:rPr>
              <a:t>Th3:</a:t>
            </a:r>
            <a:r>
              <a:rPr lang="en-US" sz="2600" dirty="0">
                <a:latin typeface="+mj-lt"/>
              </a:rPr>
              <a:t> 1 &lt; x ≤ 2</a:t>
            </a:r>
          </a:p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dirty="0">
                <a:latin typeface="+mj-lt"/>
              </a:rPr>
              <a:t>F(x)=P(X&lt;x)=P(X=0)+P(X=1)=0,902</a:t>
            </a:r>
          </a:p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b="1" dirty="0">
                <a:latin typeface="+mj-lt"/>
              </a:rPr>
              <a:t>Th4:</a:t>
            </a:r>
            <a:r>
              <a:rPr lang="en-US" sz="2600" dirty="0">
                <a:latin typeface="+mj-lt"/>
              </a:rPr>
              <a:t> 2&lt; x ≤ 3</a:t>
            </a:r>
          </a:p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dirty="0">
                <a:latin typeface="+mj-lt"/>
              </a:rPr>
              <a:t>F(x)=P(X&lt;x)= P(X=0)+P(X=1) +P(X=2)=0,994</a:t>
            </a:r>
          </a:p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b="1" dirty="0">
                <a:latin typeface="+mj-lt"/>
              </a:rPr>
              <a:t>Th5:</a:t>
            </a:r>
            <a:r>
              <a:rPr lang="en-US" sz="2600" dirty="0">
                <a:latin typeface="+mj-lt"/>
              </a:rPr>
              <a:t> x &gt; 3</a:t>
            </a:r>
          </a:p>
          <a:p>
            <a:pPr marL="228600" indent="-228600">
              <a:lnSpc>
                <a:spcPct val="120000"/>
              </a:lnSpc>
              <a:buFontTx/>
              <a:buNone/>
            </a:pPr>
            <a:r>
              <a:rPr lang="en-US" sz="2600" dirty="0">
                <a:latin typeface="+mj-lt"/>
              </a:rPr>
              <a:t>F(x)=P(X&lt;x)=P(U)=1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76200"/>
          <a:ext cx="518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0,504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0,398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0092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0,006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029200" y="2133600"/>
          <a:ext cx="39227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1168200" progId="Equation.DSMT4">
                  <p:embed/>
                </p:oleObj>
              </mc:Choice>
              <mc:Fallback>
                <p:oleObj name="Equation" r:id="rId3" imgW="1752480" imgH="116820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33600"/>
                        <a:ext cx="3922713" cy="282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2819400"/>
            <a:ext cx="142539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c. </a:t>
            </a:r>
            <a:r>
              <a:rPr lang="en-US" sz="2600" i="1" dirty="0" err="1">
                <a:latin typeface="+mj-lt"/>
              </a:rPr>
              <a:t>Đồ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thị</a:t>
            </a:r>
            <a:r>
              <a:rPr lang="en-US" sz="2600" i="1" dirty="0">
                <a:latin typeface="+mj-lt"/>
              </a:rPr>
              <a:t> </a:t>
            </a:r>
          </a:p>
        </p:txBody>
      </p:sp>
      <p:pic>
        <p:nvPicPr>
          <p:cNvPr id="25" name="Picture 24" descr="Continuous-and-discrete-cumulative-distribution-funct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3429000"/>
            <a:ext cx="6553200" cy="27137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360760-81CA-A409-7D4B-F47BEABF5DB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862A5-F97B-F3AE-7E5C-519305D6B646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DEF64-E031-1177-D66F-AA42E9576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2.2.2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phân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phối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76642" y="4226749"/>
            <a:ext cx="53213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dirty="0" err="1">
                <a:latin typeface="+mj-lt"/>
              </a:rPr>
              <a:t>Nếu</a:t>
            </a:r>
            <a:r>
              <a:rPr lang="en-US" sz="2600" dirty="0">
                <a:latin typeface="+mj-lt"/>
              </a:rPr>
              <a:t>   x</a:t>
            </a:r>
            <a:r>
              <a:rPr lang="en-US" sz="2600" baseline="-25000" dirty="0">
                <a:latin typeface="+mj-lt"/>
              </a:rPr>
              <a:t>1 </a:t>
            </a:r>
            <a:r>
              <a:rPr lang="en-US" sz="2600" dirty="0">
                <a:latin typeface="+mj-lt"/>
              </a:rPr>
              <a:t>&lt; x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   </a:t>
            </a:r>
            <a:r>
              <a:rPr lang="en-US" sz="2600" dirty="0" err="1">
                <a:latin typeface="+mj-lt"/>
              </a:rPr>
              <a:t>thì</a:t>
            </a:r>
            <a:r>
              <a:rPr lang="en-US" sz="2600" dirty="0">
                <a:latin typeface="+mj-lt"/>
              </a:rPr>
              <a:t>  F(x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) </a:t>
            </a:r>
            <a:r>
              <a:rPr lang="en-US" sz="2600" dirty="0">
                <a:latin typeface="+mj-lt"/>
                <a:sym typeface="Symbol"/>
              </a:rPr>
              <a:t></a:t>
            </a:r>
            <a:r>
              <a:rPr lang="en-US" sz="2600" dirty="0">
                <a:latin typeface="+mj-lt"/>
              </a:rPr>
              <a:t> F(x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09800" y="5110737"/>
            <a:ext cx="5486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altLang="en-US" sz="2600" dirty="0">
                <a:latin typeface="+mj-lt"/>
                <a:cs typeface="Times New Roman" pitchFamily="18" charset="0"/>
              </a:rPr>
              <a:t> P(x</a:t>
            </a:r>
            <a:r>
              <a:rPr lang="en-US" altLang="en-US" sz="2600" baseline="-30000" dirty="0">
                <a:latin typeface="+mj-lt"/>
                <a:cs typeface="Times New Roman" pitchFamily="18" charset="0"/>
              </a:rPr>
              <a:t>1 </a:t>
            </a:r>
            <a:r>
              <a:rPr lang="en-US" altLang="en-US" sz="2600" dirty="0">
                <a:latin typeface="+mj-lt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en-US" sz="2600" dirty="0">
                <a:latin typeface="+mj-lt"/>
                <a:cs typeface="Times New Roman" pitchFamily="18" charset="0"/>
              </a:rPr>
              <a:t> X &lt; x</a:t>
            </a:r>
            <a:r>
              <a:rPr lang="en-US" altLang="en-US" sz="2600" baseline="-30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en-US" sz="2600" dirty="0">
                <a:latin typeface="+mj-lt"/>
                <a:cs typeface="Times New Roman" pitchFamily="18" charset="0"/>
                <a:sym typeface="Symbol" pitchFamily="18" charset="2"/>
              </a:rPr>
              <a:t>) = F(x</a:t>
            </a:r>
            <a:r>
              <a:rPr lang="en-US" altLang="en-US" sz="2600" baseline="-30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en-US" sz="2600" dirty="0">
                <a:latin typeface="+mj-lt"/>
                <a:cs typeface="Times New Roman" pitchFamily="18" charset="0"/>
                <a:sym typeface="Symbol" pitchFamily="18" charset="2"/>
              </a:rPr>
              <a:t>) - F(x</a:t>
            </a:r>
            <a:r>
              <a:rPr lang="en-US" altLang="en-US" sz="2600" baseline="-30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en-US" sz="2600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4270057"/>
            <a:ext cx="1879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dirty="0" err="1">
                <a:latin typeface="+mj-lt"/>
              </a:rPr>
              <a:t>Tính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chất</a:t>
            </a:r>
            <a:r>
              <a:rPr lang="en-US" sz="2600" dirty="0">
                <a:latin typeface="+mj-lt"/>
              </a:rPr>
              <a:t> 2: 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5105400"/>
            <a:ext cx="1879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dirty="0" err="1">
                <a:latin typeface="+mj-lt"/>
              </a:rPr>
              <a:t>Tính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chất</a:t>
            </a:r>
            <a:r>
              <a:rPr lang="en-US" sz="2600" dirty="0">
                <a:latin typeface="+mj-lt"/>
              </a:rPr>
              <a:t> 3: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5908357"/>
            <a:ext cx="1879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dirty="0" err="1">
                <a:latin typeface="+mj-lt"/>
              </a:rPr>
              <a:t>Tính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chất</a:t>
            </a:r>
            <a:r>
              <a:rPr lang="en-US" sz="2600" dirty="0">
                <a:latin typeface="+mj-lt"/>
              </a:rPr>
              <a:t> 4: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478088" y="5932488"/>
          <a:ext cx="51038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98600" imgH="279360" progId="Equation.DSMT4">
                  <p:embed/>
                </p:oleObj>
              </mc:Choice>
              <mc:Fallback>
                <p:oleObj name="Equation" r:id="rId3" imgW="2298600" imgH="27936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5932488"/>
                        <a:ext cx="5103812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5">
            <a:extLst>
              <a:ext uri="{FF2B5EF4-FFF2-40B4-BE49-F238E27FC236}">
                <a16:creationId xmlns:a16="http://schemas.microsoft.com/office/drawing/2014/main" id="{1CB8AD8F-01B8-47C4-B4E9-57B3A076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9500"/>
            <a:ext cx="1879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dirty="0" err="1">
                <a:latin typeface="+mj-lt"/>
              </a:rPr>
              <a:t>Tính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chất</a:t>
            </a:r>
            <a:r>
              <a:rPr lang="en-US" sz="2600" dirty="0">
                <a:latin typeface="+mj-lt"/>
              </a:rPr>
              <a:t> 1: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CE9DC8-30BA-47F1-9DAA-444C62102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84121"/>
              </p:ext>
            </p:extLst>
          </p:nvPr>
        </p:nvGraphicFramePr>
        <p:xfrm>
          <a:off x="2353465" y="3659187"/>
          <a:ext cx="320913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480" imgH="203040" progId="Equation.DSMT4">
                  <p:embed/>
                </p:oleObj>
              </mc:Choice>
              <mc:Fallback>
                <p:oleObj name="Equation" r:id="rId5" imgW="1320480" imgH="203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CE9DC8-30BA-47F1-9DAA-444C62102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3465" y="3659187"/>
                        <a:ext cx="320913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3679C4AE-6F25-443C-822A-7876EDEF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81300"/>
            <a:ext cx="178766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d. </a:t>
            </a:r>
            <a:r>
              <a:rPr lang="en-US" sz="2600" i="1" dirty="0" err="1">
                <a:latin typeface="+mj-lt"/>
              </a:rPr>
              <a:t>Tính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chất</a:t>
            </a:r>
            <a:endParaRPr lang="en-US" sz="2600" i="1" dirty="0">
              <a:latin typeface="+mj-lt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1266696-7C18-4038-228F-A73AD65EBD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1DAD2-E1E9-39ED-C21E-3BBF688CA4D7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22D6BE-A1BF-0782-A99B-445F2D6AC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2.2.2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phân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phối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2" grpId="0" build="p"/>
      <p:bldP spid="18" grpId="0" build="allAtOnce"/>
      <p:bldP spid="20" grpId="0" build="p"/>
      <p:bldP spid="11" grpId="0" build="allAtOnce"/>
      <p:bldP spid="27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8600" y="3241357"/>
            <a:ext cx="21387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a. </a:t>
            </a:r>
            <a:r>
              <a:rPr lang="en-US" sz="2600" i="1" dirty="0" err="1">
                <a:latin typeface="+mj-lt"/>
              </a:rPr>
              <a:t>Định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nghĩa</a:t>
            </a:r>
            <a:r>
              <a:rPr lang="en-US" sz="2600" i="1" dirty="0">
                <a:latin typeface="+mj-lt"/>
              </a:rPr>
              <a:t>:</a:t>
            </a:r>
            <a:endParaRPr lang="en-US" sz="2600" b="1" i="1" dirty="0">
              <a:latin typeface="+mj-l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86000" y="4460557"/>
            <a:ext cx="1673856" cy="49244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600" dirty="0">
                <a:latin typeface="+mj-lt"/>
              </a:rPr>
              <a:t>f(x) </a:t>
            </a:r>
            <a:r>
              <a:rPr lang="en-US" altLang="en-US" sz="2600" b="1" dirty="0">
                <a:latin typeface="+mj-lt"/>
              </a:rPr>
              <a:t>=</a:t>
            </a:r>
            <a:r>
              <a:rPr lang="en-US" altLang="en-US" sz="2600" dirty="0">
                <a:latin typeface="+mj-lt"/>
              </a:rPr>
              <a:t> F'(x)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711825" y="4460557"/>
            <a:ext cx="90601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600" dirty="0">
                <a:latin typeface="+mj-lt"/>
              </a:rPr>
              <a:t>(2.4)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484817"/>
            <a:ext cx="8991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+mj-lt"/>
              </a:rPr>
              <a:t>f(x</a:t>
            </a:r>
            <a:r>
              <a:rPr lang="en-US" sz="2600" baseline="-25000" dirty="0">
                <a:latin typeface="+mj-lt"/>
              </a:rPr>
              <a:t>0</a:t>
            </a:r>
            <a:r>
              <a:rPr lang="en-US" sz="2600" dirty="0">
                <a:latin typeface="+mj-lt"/>
              </a:rPr>
              <a:t>) </a:t>
            </a:r>
            <a:r>
              <a:rPr lang="en-US" sz="2600" dirty="0" err="1">
                <a:latin typeface="+mj-lt"/>
              </a:rPr>
              <a:t>thể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hiện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mức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độ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tập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trung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xác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suất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của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các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giá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trị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của</a:t>
            </a:r>
            <a:r>
              <a:rPr lang="en-US" sz="2600" dirty="0">
                <a:latin typeface="+mj-lt"/>
              </a:rPr>
              <a:t> X </a:t>
            </a:r>
            <a:r>
              <a:rPr lang="en-US" sz="2600" dirty="0" err="1">
                <a:latin typeface="+mj-lt"/>
              </a:rPr>
              <a:t>xung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quanh</a:t>
            </a:r>
            <a:r>
              <a:rPr lang="en-US" sz="2600" dirty="0">
                <a:latin typeface="+mj-lt"/>
              </a:rPr>
              <a:t> x</a:t>
            </a:r>
            <a:r>
              <a:rPr lang="en-US" sz="2600" baseline="-25000" dirty="0">
                <a:latin typeface="+mj-lt"/>
              </a:rPr>
              <a:t>0</a:t>
            </a:r>
            <a:endParaRPr lang="en-US" sz="2600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8600" y="2434978"/>
            <a:ext cx="47131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dirty="0">
                <a:latin typeface="+mj-lt"/>
              </a:rPr>
              <a:t>Probability density function - </a:t>
            </a:r>
            <a:r>
              <a:rPr lang="en-US" sz="2600" b="1" dirty="0" err="1">
                <a:latin typeface="+mj-lt"/>
              </a:rPr>
              <a:t>pdf</a:t>
            </a:r>
            <a:r>
              <a:rPr lang="en-US" sz="2600" b="1" i="1" dirty="0">
                <a:latin typeface="+mj-lt"/>
              </a:rPr>
              <a:t> 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6200" y="3733800"/>
            <a:ext cx="44999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dirty="0">
                <a:latin typeface="+mj-lt"/>
              </a:rPr>
              <a:t>X </a:t>
            </a:r>
            <a:r>
              <a:rPr lang="en-US" sz="2600" dirty="0" err="1">
                <a:latin typeface="+mj-lt"/>
              </a:rPr>
              <a:t>liên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tục</a:t>
            </a:r>
            <a:r>
              <a:rPr lang="en-US" sz="2600" dirty="0">
                <a:latin typeface="+mj-lt"/>
              </a:rPr>
              <a:t>, F(x) </a:t>
            </a:r>
            <a:r>
              <a:rPr lang="en-US" sz="2600" dirty="0" err="1">
                <a:latin typeface="+mj-lt"/>
              </a:rPr>
              <a:t>khả</a:t>
            </a:r>
            <a:r>
              <a:rPr lang="en-US" sz="2600" dirty="0">
                <a:latin typeface="+mj-lt"/>
              </a:rPr>
              <a:t> vi </a:t>
            </a:r>
            <a:r>
              <a:rPr lang="en-US" sz="2600" dirty="0" err="1">
                <a:latin typeface="+mj-lt"/>
              </a:rPr>
              <a:t>tại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mọi</a:t>
            </a:r>
            <a:r>
              <a:rPr lang="en-US" sz="2600" dirty="0">
                <a:latin typeface="+mj-lt"/>
              </a:rPr>
              <a:t> x</a:t>
            </a:r>
            <a:r>
              <a:rPr lang="en-US" sz="2600" b="1" i="1" dirty="0">
                <a:latin typeface="+mj-lt"/>
              </a:rPr>
              <a:t> 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28600" y="5070157"/>
            <a:ext cx="16578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b. Ý </a:t>
            </a:r>
            <a:r>
              <a:rPr lang="en-US" sz="2600" i="1" dirty="0" err="1">
                <a:latin typeface="+mj-lt"/>
              </a:rPr>
              <a:t>nghĩa</a:t>
            </a:r>
            <a:r>
              <a:rPr lang="en-US" sz="2600" i="1" dirty="0">
                <a:latin typeface="+mj-lt"/>
              </a:rPr>
              <a:t>:</a:t>
            </a:r>
            <a:endParaRPr lang="en-US" sz="2600" b="1" i="1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691C74-15A8-9CAC-6820-1003B3DED62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13880-BB19-0AD3-1BB9-2B73B570DB18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DBB96-E608-4A50-87C6-031466EAD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2.2.3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mật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độ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 build="p"/>
      <p:bldP spid="13" grpId="0" build="p"/>
      <p:bldP spid="8" grpId="0" build="p"/>
      <p:bldP spid="15" grpId="0"/>
      <p:bldP spid="16" grpId="0" build="p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2819400"/>
            <a:ext cx="142539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c. </a:t>
            </a:r>
            <a:r>
              <a:rPr lang="en-US" sz="2600" i="1" dirty="0" err="1">
                <a:latin typeface="+mj-lt"/>
              </a:rPr>
              <a:t>Đồ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thị</a:t>
            </a:r>
            <a:r>
              <a:rPr lang="en-US" sz="2600" i="1" dirty="0">
                <a:latin typeface="+mj-lt"/>
              </a:rPr>
              <a:t> </a:t>
            </a:r>
          </a:p>
        </p:txBody>
      </p:sp>
      <p:sp>
        <p:nvSpPr>
          <p:cNvPr id="2590722" name="AutoShape 2" descr="Probability that a random variable X takes on values in the interval [a,b]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0724" name="AutoShape 4" descr="Probability that a random variable X takes on values in the interval [a,b]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57544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https://www.researchgate.net/figure/Probability-Density-Function-of-the-Rayleigh-Distribution_fig3_337051027</a:t>
            </a:r>
            <a:endParaRPr lang="en-US" dirty="0"/>
          </a:p>
        </p:txBody>
      </p:sp>
      <p:pic>
        <p:nvPicPr>
          <p:cNvPr id="13" name="Picture 12" descr="Probability-Density-Function-of-the-Rayleigh-Distribu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2743200"/>
            <a:ext cx="4146550" cy="2912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B7329E-56D0-D2C7-ED38-AC34746018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29AE0-80B7-D39C-0EF8-08E5140B2B06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A8A5E-7F1E-A5A5-512C-41AD3CBC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2.2.3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mật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độ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2819400"/>
            <a:ext cx="178766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d. </a:t>
            </a:r>
            <a:r>
              <a:rPr lang="en-US" sz="2600" i="1" dirty="0" err="1">
                <a:latin typeface="+mj-lt"/>
              </a:rPr>
              <a:t>Tính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chất</a:t>
            </a:r>
            <a:endParaRPr lang="en-US" sz="2600" i="1" dirty="0">
              <a:latin typeface="+mj-lt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02071" y="3429000"/>
            <a:ext cx="1879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dirty="0" err="1">
                <a:latin typeface="+mj-lt"/>
              </a:rPr>
              <a:t>Tính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chất</a:t>
            </a:r>
            <a:r>
              <a:rPr lang="en-US" sz="2600" dirty="0">
                <a:latin typeface="+mj-lt"/>
              </a:rPr>
              <a:t> 1: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350071" y="3461703"/>
            <a:ext cx="33586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600" dirty="0">
                <a:latin typeface="+mj-lt"/>
              </a:rPr>
              <a:t>f(x) </a:t>
            </a:r>
            <a:r>
              <a:rPr lang="en-US" altLang="en-US" sz="2600" dirty="0">
                <a:latin typeface="+mj-lt"/>
                <a:sym typeface="Symbol" pitchFamily="18" charset="2"/>
              </a:rPr>
              <a:t></a:t>
            </a:r>
            <a:r>
              <a:rPr lang="en-US" altLang="en-US" sz="2600" dirty="0">
                <a:latin typeface="+mj-lt"/>
              </a:rPr>
              <a:t> 0</a:t>
            </a:r>
            <a:r>
              <a:rPr lang="en-US" altLang="en-US" sz="2600" dirty="0">
                <a:latin typeface="+mj-lt"/>
                <a:sym typeface="Symbol" pitchFamily="18" charset="2"/>
              </a:rPr>
              <a:t>		</a:t>
            </a:r>
            <a:r>
              <a:rPr lang="en-US" altLang="en-US" sz="2600" dirty="0">
                <a:latin typeface="+mj-lt"/>
              </a:rPr>
              <a:t>x</a:t>
            </a:r>
            <a:endParaRPr lang="en-US" altLang="en-US" sz="2600" dirty="0">
              <a:latin typeface="+mj-lt"/>
              <a:sym typeface="Symbol" pitchFamily="18" charset="2"/>
            </a:endParaRPr>
          </a:p>
        </p:txBody>
      </p:sp>
      <p:pic>
        <p:nvPicPr>
          <p:cNvPr id="22" name="Picture 21" descr="Histogram-and-Probability-Density-Function-Plot-Estimated-via-Kernel-Density-Estimation-for-a-Bimodal-Data-S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038600"/>
            <a:ext cx="6355086" cy="2514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73492" y="6477000"/>
            <a:ext cx="644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https://machinelearningmastery.com/probability-density-estimation/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81B32C-DC52-1582-07E9-87CB808FDF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7FE6A-8175-1CC0-998F-61CDDC2B05EE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B3BB2-1461-301A-B3D9-7C9CDC576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943460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2.2.3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mật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độ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10238" y="2307824"/>
            <a:ext cx="9021035" cy="324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 variable)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Y, Z, …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x, y, z, …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AF4C7-0FC0-8C7C-E42F-D8865590F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0603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EB0BF-D6BF-7132-A31D-67D41301220F}"/>
              </a:ext>
            </a:extLst>
          </p:cNvPr>
          <p:cNvSpPr txBox="1"/>
          <p:nvPr/>
        </p:nvSpPr>
        <p:spPr>
          <a:xfrm>
            <a:off x="110238" y="1532401"/>
            <a:ext cx="8407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2.1.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khái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niệm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2590800"/>
            <a:ext cx="178766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d. </a:t>
            </a:r>
            <a:r>
              <a:rPr lang="en-US" sz="2600" i="1" dirty="0" err="1">
                <a:latin typeface="+mj-lt"/>
              </a:rPr>
              <a:t>Tính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chất</a:t>
            </a:r>
            <a:endParaRPr lang="en-US" sz="2600" i="1" dirty="0">
              <a:latin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02071" y="3204131"/>
            <a:ext cx="18790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dirty="0" err="1">
                <a:latin typeface="+mj-lt"/>
              </a:rPr>
              <a:t>Tính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chất</a:t>
            </a:r>
            <a:r>
              <a:rPr lang="en-US" sz="2600" dirty="0">
                <a:latin typeface="+mj-lt"/>
              </a:rPr>
              <a:t> 2: 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180583" y="3228816"/>
            <a:ext cx="90601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600" dirty="0">
                <a:latin typeface="+mj-lt"/>
              </a:rPr>
              <a:t>(2.5) </a:t>
            </a:r>
          </a:p>
        </p:txBody>
      </p:sp>
      <p:pic>
        <p:nvPicPr>
          <p:cNvPr id="12" name="Picture 11" descr="yzEQw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220" y="4191000"/>
            <a:ext cx="646358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48400" y="4771072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https://tex.stackexchange.com/questions/515670/probability-density-function-and-cumulative-distribution-function-for-normal-dis</a:t>
            </a:r>
            <a:endParaRPr lang="en-US" dirty="0"/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75E38479-494D-443D-9324-2F181BB77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2871" y="3127931"/>
          <a:ext cx="2220912" cy="986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700" imgH="457200" progId="Equation.DSMT4">
                  <p:embed/>
                </p:oleObj>
              </mc:Choice>
              <mc:Fallback>
                <p:oleObj name="Equation" r:id="rId5" imgW="1028700" imgH="45720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75E38479-494D-443D-9324-2F181BB77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871" y="3127931"/>
                        <a:ext cx="2220912" cy="986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17914E6-F537-93AE-DD45-0E66EBBD772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50D56-8324-35B1-76EA-5FBA771D40A5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54623-3732-0871-E57B-450D5644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2.2.3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mật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độ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2819400"/>
            <a:ext cx="178766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d. </a:t>
            </a:r>
            <a:r>
              <a:rPr lang="en-US" sz="2600" i="1" dirty="0" err="1">
                <a:latin typeface="+mj-lt"/>
              </a:rPr>
              <a:t>Tính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chất</a:t>
            </a:r>
            <a:endParaRPr lang="en-US" sz="2600" i="1" dirty="0">
              <a:latin typeface="+mj-lt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086600" y="3422492"/>
            <a:ext cx="90601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600" dirty="0">
                <a:latin typeface="+mj-lt"/>
              </a:rPr>
              <a:t>(2.6) 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3965575" y="3200400"/>
          <a:ext cx="17526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571500" progId="Equation.DSMT4">
                  <p:embed/>
                </p:oleObj>
              </mc:Choice>
              <mc:Fallback>
                <p:oleObj name="Equation" r:id="rId3" imgW="914400" imgH="571500" progId="Equation.DSMT4">
                  <p:embed/>
                  <p:pic>
                    <p:nvPicPr>
                      <p:cNvPr id="1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3200400"/>
                        <a:ext cx="17526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7200" y="3499991"/>
            <a:ext cx="189827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 err="1">
                <a:latin typeface="+mj-lt"/>
              </a:rPr>
              <a:t>Tính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chất</a:t>
            </a:r>
            <a:r>
              <a:rPr lang="en-US" sz="2600" i="1" dirty="0">
                <a:latin typeface="+mj-lt"/>
              </a:rPr>
              <a:t> 3: </a:t>
            </a:r>
          </a:p>
        </p:txBody>
      </p:sp>
      <p:pic>
        <p:nvPicPr>
          <p:cNvPr id="16" name="Picture 15" descr="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397828"/>
            <a:ext cx="5257800" cy="24601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791200" y="4495800"/>
            <a:ext cx="297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https://www.geo.fu-berlin.de/en/v/soga/Basics-of-statistics/Continous-Random-Variables/The-Probability-Density-Function/index.html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4D661-B771-5A01-25D6-2E1F8100B09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5A4AF-77A8-458B-58F7-5251C16A3042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7F41B-F0EF-1678-F0A0-A558CFA5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2.2.3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mật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độ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2819400"/>
            <a:ext cx="178766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d. </a:t>
            </a:r>
            <a:r>
              <a:rPr lang="en-US" sz="2600" i="1" dirty="0" err="1">
                <a:latin typeface="+mj-lt"/>
              </a:rPr>
              <a:t>Tính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chất</a:t>
            </a:r>
            <a:endParaRPr lang="en-US" sz="2600" i="1" dirty="0">
              <a:latin typeface="+mj-lt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605088" y="3048000"/>
          <a:ext cx="31369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469800" progId="Equation.DSMT4">
                  <p:embed/>
                </p:oleObj>
              </mc:Choice>
              <mc:Fallback>
                <p:oleObj name="Equation" r:id="rId3" imgW="1434960" imgH="46980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048000"/>
                        <a:ext cx="31369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6858000" y="3398679"/>
            <a:ext cx="90601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600" dirty="0">
                <a:latin typeface="+mj-lt"/>
              </a:rPr>
              <a:t>(2.7) 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28600" y="3429000"/>
            <a:ext cx="189827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 err="1">
                <a:latin typeface="+mj-lt"/>
              </a:rPr>
              <a:t>Tính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chất</a:t>
            </a:r>
            <a:r>
              <a:rPr lang="en-US" sz="2600" i="1" dirty="0">
                <a:latin typeface="+mj-lt"/>
              </a:rPr>
              <a:t> 4: 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038600"/>
            <a:ext cx="5029200" cy="276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35ECD7-2373-A39C-BD68-33D99D7EA5D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52897-8C80-1D13-CEEB-15B22E052339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EDAC2-88FF-400E-956E-0F10ABAD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2.2.3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mật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độ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2819400"/>
            <a:ext cx="178766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600" i="1" dirty="0">
                <a:latin typeface="+mj-lt"/>
              </a:rPr>
              <a:t>d. </a:t>
            </a:r>
            <a:r>
              <a:rPr lang="en-US" sz="2600" i="1" dirty="0" err="1">
                <a:latin typeface="+mj-lt"/>
              </a:rPr>
              <a:t>Tính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chất</a:t>
            </a:r>
            <a:endParaRPr lang="en-US" sz="2600" i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657600"/>
            <a:ext cx="8610600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Chú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ý: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X </a:t>
            </a:r>
            <a:r>
              <a:rPr lang="en-US" sz="2800" dirty="0" err="1">
                <a:latin typeface="+mj-lt"/>
              </a:rPr>
              <a:t>liên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tục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thì</a:t>
            </a:r>
            <a:endParaRPr lang="en-US" sz="2800" dirty="0"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800" dirty="0">
                <a:latin typeface="+mj-lt"/>
              </a:rPr>
              <a:t>P(a  ≤ X ≤ b)= P(a  ≤ X &lt; b) =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                           = P(a  &lt; X ≤ b) = P(a  &lt; X &lt; b)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800" dirty="0">
                <a:latin typeface="+mj-lt"/>
              </a:rPr>
              <a:t>P(X=a) = 0, </a:t>
            </a:r>
            <a:r>
              <a:rPr lang="en-US" sz="2800" dirty="0" err="1">
                <a:latin typeface="+mj-lt"/>
              </a:rPr>
              <a:t>mọi</a:t>
            </a:r>
            <a:r>
              <a:rPr lang="en-US" sz="2800" dirty="0">
                <a:latin typeface="+mj-lt"/>
              </a:rPr>
              <a:t> a </a:t>
            </a:r>
            <a:r>
              <a:rPr lang="el-GR" sz="2800" dirty="0">
                <a:latin typeface="+mj-lt"/>
              </a:rPr>
              <a:t>ϵ</a:t>
            </a:r>
            <a:r>
              <a:rPr lang="en-US" sz="2800" dirty="0">
                <a:latin typeface="+mj-lt"/>
              </a:rPr>
              <a:t> R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C60398D-7B9B-EB85-DD74-9E93E3BFE06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6D05E-DB6C-97FC-DC00-E28613232975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759AD-1ECF-8FD6-F521-28D53A2FF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8" y="1809898"/>
            <a:ext cx="58602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600" i="1" dirty="0">
                <a:latin typeface="+mj-lt"/>
              </a:rPr>
              <a:t>2.2.3 </a:t>
            </a:r>
            <a:r>
              <a:rPr lang="en-US" sz="2600" i="1" dirty="0" err="1">
                <a:latin typeface="+mj-lt"/>
              </a:rPr>
              <a:t>Hàm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mật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độ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xác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suất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i="1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600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78368" y="2024973"/>
            <a:ext cx="5803192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800" i="1" dirty="0">
                <a:latin typeface="+mj-lt"/>
              </a:rPr>
              <a:t>2.3.1 </a:t>
            </a:r>
            <a:r>
              <a:rPr lang="en-US" sz="2800" i="1" dirty="0" err="1">
                <a:latin typeface="+mj-lt"/>
              </a:rPr>
              <a:t>Kỳ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vọng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toán</a:t>
            </a:r>
            <a:endParaRPr lang="en-US" sz="2800" i="1" dirty="0">
              <a:latin typeface="+mj-lt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800" i="1" dirty="0">
                <a:latin typeface="+mj-lt"/>
              </a:rPr>
              <a:t>2.3.2 </a:t>
            </a:r>
            <a:r>
              <a:rPr lang="en-US" sz="2800" i="1" dirty="0" err="1">
                <a:latin typeface="+mj-lt"/>
              </a:rPr>
              <a:t>Phương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sai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và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độ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lệch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tiêu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endParaRPr lang="en-US" sz="2800" i="1" dirty="0">
              <a:latin typeface="+mj-lt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800" i="1" dirty="0">
                <a:latin typeface="+mj-lt"/>
              </a:rPr>
              <a:t>2.3.3 Mode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56C4B9-A59E-8943-4564-FC35E72AAD9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005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0AF2C-DC55-673D-7E61-06A299A74675}"/>
              </a:ext>
            </a:extLst>
          </p:cNvPr>
          <p:cNvSpPr txBox="1"/>
          <p:nvPr/>
        </p:nvSpPr>
        <p:spPr>
          <a:xfrm>
            <a:off x="114300" y="128490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000" y="2692400"/>
            <a:ext cx="21996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j-lt"/>
              </a:rPr>
              <a:t>a)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nghĩa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86200" y="2720509"/>
            <a:ext cx="35557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 err="1">
                <a:latin typeface="+mj-lt"/>
              </a:rPr>
              <a:t>Ký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hiệu</a:t>
            </a:r>
            <a:r>
              <a:rPr lang="en-US" sz="2800" dirty="0">
                <a:latin typeface="+mj-lt"/>
              </a:rPr>
              <a:t> E(X) </a:t>
            </a:r>
            <a:r>
              <a:rPr lang="en-US" sz="2800" dirty="0" err="1">
                <a:latin typeface="+mj-lt"/>
              </a:rPr>
              <a:t>hoặc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latin typeface="+mj-lt"/>
                <a:sym typeface="Symbol"/>
              </a:rPr>
              <a:t></a:t>
            </a:r>
            <a:r>
              <a:rPr lang="en-US" sz="2800" baseline="-25000" dirty="0">
                <a:latin typeface="+mj-lt"/>
                <a:sym typeface="Symbol"/>
              </a:rPr>
              <a:t>X</a:t>
            </a:r>
            <a:r>
              <a:rPr lang="en-US" sz="2800" dirty="0">
                <a:latin typeface="+mj-lt"/>
                <a:sym typeface="Symbol"/>
              </a:rPr>
              <a:t>  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519070"/>
              </p:ext>
            </p:extLst>
          </p:nvPr>
        </p:nvGraphicFramePr>
        <p:xfrm>
          <a:off x="3200400" y="4227513"/>
          <a:ext cx="2514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476" imgH="342751" progId="Equation.DSMT4">
                  <p:embed/>
                </p:oleObj>
              </mc:Choice>
              <mc:Fallback>
                <p:oleObj name="Equation" r:id="rId3" imgW="977476" imgH="342751" progId="Equation.DSMT4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27513"/>
                        <a:ext cx="2514600" cy="8778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155240" y="4373890"/>
            <a:ext cx="873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en-US" sz="2800">
                <a:latin typeface="+mj-lt"/>
                <a:cs typeface="Times New Roman" pitchFamily="18" charset="0"/>
              </a:rPr>
              <a:t>(2.8)</a:t>
            </a:r>
            <a:endParaRPr lang="en-US" altLang="en-US" sz="2800">
              <a:latin typeface="+mj-lt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04800" y="3454400"/>
            <a:ext cx="75398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 err="1">
                <a:latin typeface="+mj-lt"/>
              </a:rPr>
              <a:t>Trường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hợp</a:t>
            </a:r>
            <a:r>
              <a:rPr lang="en-US" sz="2800" b="1" dirty="0">
                <a:latin typeface="+mj-lt"/>
              </a:rPr>
              <a:t> 1:</a:t>
            </a:r>
            <a:r>
              <a:rPr lang="en-US" sz="2800" dirty="0">
                <a:latin typeface="+mj-lt"/>
              </a:rPr>
              <a:t>X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bảng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(2.1)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7350" y="5054600"/>
            <a:ext cx="6969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 err="1">
                <a:latin typeface="+mj-lt"/>
              </a:rPr>
              <a:t>Trường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hợp</a:t>
            </a:r>
            <a:r>
              <a:rPr lang="en-US" sz="2800" b="1" dirty="0">
                <a:latin typeface="+mj-lt"/>
              </a:rPr>
              <a:t> 2:</a:t>
            </a:r>
            <a:r>
              <a:rPr lang="en-US" sz="2800" dirty="0">
                <a:latin typeface="+mj-lt"/>
              </a:rPr>
              <a:t>X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f(x)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800" dirty="0">
                <a:latin typeface="+mj-lt"/>
              </a:rPr>
              <a:t> 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259481"/>
              </p:ext>
            </p:extLst>
          </p:nvPr>
        </p:nvGraphicFramePr>
        <p:xfrm>
          <a:off x="2590800" y="5584825"/>
          <a:ext cx="25971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227" imgH="571252" progId="Equation.DSMT4">
                  <p:embed/>
                </p:oleObj>
              </mc:Choice>
              <mc:Fallback>
                <p:oleObj name="Equation" r:id="rId5" imgW="1320227" imgH="571252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84825"/>
                        <a:ext cx="2597150" cy="1120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31440" y="5745490"/>
            <a:ext cx="873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en-US" sz="2800">
                <a:latin typeface="+mj-lt"/>
                <a:cs typeface="Times New Roman" pitchFamily="18" charset="0"/>
              </a:rPr>
              <a:t>(2.9)</a:t>
            </a:r>
            <a:endParaRPr lang="en-US" altLang="en-US" sz="2800">
              <a:latin typeface="+mj-lt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47812" y="1805070"/>
            <a:ext cx="6689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latin typeface="+mj-lt"/>
              </a:rPr>
              <a:t>2.3.1 </a:t>
            </a:r>
            <a:r>
              <a:rPr lang="en-US" sz="2800" i="1" dirty="0" err="1">
                <a:latin typeface="+mj-lt"/>
              </a:rPr>
              <a:t>Kỳ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vọng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toán</a:t>
            </a:r>
            <a:r>
              <a:rPr lang="en-US" sz="2800" i="1" dirty="0">
                <a:latin typeface="+mj-lt"/>
              </a:rPr>
              <a:t> (Expected value or mean)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E25915-B01D-642B-D0F0-6188FE2174E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950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FC08-78CE-9284-B81C-A0659D4C12E9}"/>
              </a:ext>
            </a:extLst>
          </p:cNvPr>
          <p:cNvSpPr txBox="1"/>
          <p:nvPr/>
        </p:nvSpPr>
        <p:spPr>
          <a:xfrm>
            <a:off x="114300" y="1264357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1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13" y="2250037"/>
            <a:ext cx="8777167" cy="130960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b="0" cap="none" dirty="0">
                <a:solidFill>
                  <a:srgbClr val="FF0000"/>
                </a:solidFill>
              </a:rPr>
              <a:t>VÍ DỤ:</a:t>
            </a:r>
            <a:r>
              <a:rPr lang="en-US" sz="2600" b="0" cap="none" dirty="0"/>
              <a:t> QLPPXS </a:t>
            </a:r>
            <a:r>
              <a:rPr lang="en-US" sz="2600" b="0" cap="none" dirty="0" err="1"/>
              <a:t>của</a:t>
            </a:r>
            <a:r>
              <a:rPr lang="en-US" sz="2600" b="0" cap="none" dirty="0"/>
              <a:t> BNN X </a:t>
            </a:r>
            <a:r>
              <a:rPr lang="en-US" sz="2600" b="0" cap="none" dirty="0" err="1"/>
              <a:t>được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biểu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diễn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dưới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dạng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biểu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đồ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sau</a:t>
            </a:r>
            <a:r>
              <a:rPr lang="en-US" sz="2600" b="0" cap="none" dirty="0"/>
              <a:t>. </a:t>
            </a:r>
            <a:r>
              <a:rPr lang="en-US" sz="2600" b="0" cap="none" dirty="0" err="1"/>
              <a:t>Tìm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kì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vọng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toán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của</a:t>
            </a:r>
            <a:r>
              <a:rPr lang="en-US" sz="2600" b="0" cap="none" dirty="0"/>
              <a:t> X.</a:t>
            </a:r>
          </a:p>
        </p:txBody>
      </p:sp>
      <p:pic>
        <p:nvPicPr>
          <p:cNvPr id="266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92" y="3524385"/>
            <a:ext cx="7696200" cy="333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4A5367EE-13DE-5740-AE05-68A4A0BFF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12" y="1774248"/>
            <a:ext cx="6689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latin typeface="+mj-lt"/>
              </a:rPr>
              <a:t>2.3.1 </a:t>
            </a:r>
            <a:r>
              <a:rPr lang="en-US" sz="2800" i="1" dirty="0" err="1">
                <a:latin typeface="+mj-lt"/>
              </a:rPr>
              <a:t>Kỳ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vọng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toán</a:t>
            </a:r>
            <a:r>
              <a:rPr lang="en-US" sz="2800" i="1" dirty="0">
                <a:latin typeface="+mj-lt"/>
              </a:rPr>
              <a:t> (Expected value or mean)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47BC5-1417-C64C-62B2-290C3863734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868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0EDCC-C75B-0EB8-C646-E875D4BD92EE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3400" y="3179762"/>
            <a:ext cx="17203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j-lt"/>
              </a:rPr>
              <a:t>b) Ý </a:t>
            </a:r>
            <a:r>
              <a:rPr lang="en-US" sz="2800" dirty="0" err="1">
                <a:latin typeface="+mj-lt"/>
              </a:rPr>
              <a:t>nghĩa</a:t>
            </a:r>
            <a:endParaRPr lang="en-US" sz="2800" dirty="0">
              <a:latin typeface="+mj-lt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04800" y="3687762"/>
            <a:ext cx="88392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E(X)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giá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trị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trung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bình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theo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xác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X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63BF5E-209D-586A-5281-04DAA43F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12" y="2041373"/>
            <a:ext cx="6689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latin typeface="+mj-lt"/>
              </a:rPr>
              <a:t>2.3.1 </a:t>
            </a:r>
            <a:r>
              <a:rPr lang="en-US" sz="2800" i="1" dirty="0" err="1">
                <a:latin typeface="+mj-lt"/>
              </a:rPr>
              <a:t>Kỳ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vọng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toán</a:t>
            </a:r>
            <a:r>
              <a:rPr lang="en-US" sz="2800" i="1" dirty="0">
                <a:latin typeface="+mj-lt"/>
              </a:rPr>
              <a:t> (Expected value or mean)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1A82774-B1A2-5AFE-2291-D121D62547E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868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67529-B4F9-00A8-49AA-54856D5BAACB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261620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j-lt"/>
              </a:rPr>
              <a:t>c) </a:t>
            </a:r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chất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3231177"/>
            <a:ext cx="262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en-US" sz="2800" i="1" dirty="0" err="1">
                <a:latin typeface="+mj-lt"/>
              </a:rPr>
              <a:t>Tính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i="1" dirty="0" err="1">
                <a:latin typeface="+mj-lt"/>
              </a:rPr>
              <a:t>chất</a:t>
            </a:r>
            <a:r>
              <a:rPr lang="en-US" altLang="en-US" sz="2800" i="1" dirty="0">
                <a:latin typeface="+mj-lt"/>
              </a:rPr>
              <a:t> 1</a:t>
            </a:r>
            <a:r>
              <a:rPr lang="en-US" altLang="en-US" sz="2800" dirty="0">
                <a:latin typeface="+mj-lt"/>
              </a:rPr>
              <a:t>: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258671"/>
            <a:ext cx="4497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en-US" sz="2800" dirty="0">
                <a:latin typeface="+mj-lt"/>
              </a:rPr>
              <a:t>E(C) = c 	   </a:t>
            </a:r>
            <a:r>
              <a:rPr lang="fr-FR" sz="2800" dirty="0" err="1">
                <a:latin typeface="+mj-lt"/>
              </a:rPr>
              <a:t>với</a:t>
            </a:r>
            <a:r>
              <a:rPr lang="fr-FR" sz="2800" dirty="0">
                <a:latin typeface="+mj-lt"/>
              </a:rPr>
              <a:t> C là </a:t>
            </a:r>
            <a:r>
              <a:rPr lang="fr-FR" sz="2800" dirty="0" err="1">
                <a:latin typeface="+mj-lt"/>
              </a:rPr>
              <a:t>biến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hằng</a:t>
            </a:r>
            <a:r>
              <a:rPr lang="fr-FR" sz="2800" dirty="0">
                <a:latin typeface="+mj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840777"/>
            <a:ext cx="24643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en-US" sz="2800" dirty="0">
                <a:latin typeface="+mj-lt"/>
              </a:rPr>
              <a:t>E(</a:t>
            </a:r>
            <a:r>
              <a:rPr lang="en-US" altLang="en-US" sz="2800" dirty="0" err="1">
                <a:latin typeface="+mj-lt"/>
              </a:rPr>
              <a:t>cX</a:t>
            </a:r>
            <a:r>
              <a:rPr lang="en-US" altLang="en-US" sz="2800" dirty="0">
                <a:latin typeface="+mj-lt"/>
              </a:rPr>
              <a:t>) = </a:t>
            </a:r>
            <a:r>
              <a:rPr lang="en-US" altLang="en-US" sz="2800" dirty="0" err="1">
                <a:latin typeface="+mj-lt"/>
              </a:rPr>
              <a:t>c.E</a:t>
            </a:r>
            <a:r>
              <a:rPr lang="en-US" altLang="en-US" sz="2800" dirty="0">
                <a:latin typeface="+mj-lt"/>
              </a:rPr>
              <a:t>(X)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71800" y="4755177"/>
            <a:ext cx="39071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en-US" sz="2800" dirty="0">
                <a:latin typeface="+mj-lt"/>
              </a:rPr>
              <a:t>E(X+Y) = E(X) + E(Y)	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590801" y="6202977"/>
            <a:ext cx="39071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en-US" sz="2800" dirty="0">
                <a:latin typeface="+mj-lt"/>
              </a:rPr>
              <a:t>E(X.Y)= E(X).E(Y)	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200400" y="5443031"/>
            <a:ext cx="36010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>
                <a:latin typeface="+mj-lt"/>
              </a:rPr>
              <a:t>X, Y </a:t>
            </a:r>
            <a:r>
              <a:rPr lang="en-US" altLang="en-US" sz="2800" dirty="0" err="1">
                <a:latin typeface="+mj-lt"/>
              </a:rPr>
              <a:t>độc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lập</a:t>
            </a:r>
            <a:endParaRPr lang="en-US" altLang="en-US" sz="2800" dirty="0">
              <a:latin typeface="+mj-lt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52400" y="3840777"/>
            <a:ext cx="262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en-US" sz="2800" i="1" dirty="0" err="1">
                <a:latin typeface="+mj-lt"/>
              </a:rPr>
              <a:t>Tính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i="1" dirty="0" err="1">
                <a:latin typeface="+mj-lt"/>
              </a:rPr>
              <a:t>chất</a:t>
            </a:r>
            <a:r>
              <a:rPr lang="en-US" altLang="en-US" sz="2800" i="1" dirty="0">
                <a:latin typeface="+mj-lt"/>
              </a:rPr>
              <a:t> 2</a:t>
            </a:r>
            <a:r>
              <a:rPr lang="en-US" altLang="en-US" sz="2800" dirty="0">
                <a:latin typeface="+mj-lt"/>
              </a:rPr>
              <a:t>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52400" y="4730352"/>
            <a:ext cx="262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en-US" sz="2800" i="1" dirty="0" err="1">
                <a:latin typeface="+mj-lt"/>
              </a:rPr>
              <a:t>Tính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i="1" dirty="0" err="1">
                <a:latin typeface="+mj-lt"/>
              </a:rPr>
              <a:t>chất</a:t>
            </a:r>
            <a:r>
              <a:rPr lang="en-US" altLang="en-US" sz="2800" i="1" dirty="0">
                <a:latin typeface="+mj-lt"/>
              </a:rPr>
              <a:t> 3</a:t>
            </a:r>
            <a:r>
              <a:rPr lang="en-US" altLang="en-US" sz="2800" dirty="0">
                <a:latin typeface="+mj-lt"/>
              </a:rPr>
              <a:t>: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8600" y="5514508"/>
            <a:ext cx="262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en-US" sz="2800" i="1" dirty="0" err="1">
                <a:latin typeface="+mj-lt"/>
              </a:rPr>
              <a:t>Tính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i="1" dirty="0" err="1">
                <a:latin typeface="+mj-lt"/>
              </a:rPr>
              <a:t>chất</a:t>
            </a:r>
            <a:r>
              <a:rPr lang="en-US" altLang="en-US" sz="2800" i="1" dirty="0">
                <a:latin typeface="+mj-lt"/>
              </a:rPr>
              <a:t> 4</a:t>
            </a:r>
            <a:r>
              <a:rPr lang="en-US" altLang="en-US" sz="2800" dirty="0">
                <a:latin typeface="+mj-lt"/>
              </a:rPr>
              <a:t>:  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5527E9-B1CB-42F9-DC80-F89B1D4D0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12" y="2041373"/>
            <a:ext cx="6689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latin typeface="+mj-lt"/>
              </a:rPr>
              <a:t>2.3.1 </a:t>
            </a:r>
            <a:r>
              <a:rPr lang="en-US" sz="2800" i="1" dirty="0" err="1">
                <a:latin typeface="+mj-lt"/>
              </a:rPr>
              <a:t>Kỳ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vọng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toán</a:t>
            </a:r>
            <a:r>
              <a:rPr lang="en-US" sz="2800" i="1" dirty="0">
                <a:latin typeface="+mj-lt"/>
              </a:rPr>
              <a:t> (Expected value or mean)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BBB4130-6394-5059-53D8-AFB928A7505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8685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3422E-B956-E7E7-8576-9F463217FAD6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 build="p"/>
      <p:bldP spid="11" grpId="0" build="p"/>
      <p:bldP spid="13" grpId="0" build="p"/>
      <p:bldP spid="14" grpId="0" build="p"/>
      <p:bldP spid="17" grpId="0" build="p"/>
      <p:bldP spid="18" grpId="0" build="p"/>
      <p:bldP spid="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299" y="3557424"/>
            <a:ext cx="8915399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VÍ DỤ:  Cho </a:t>
            </a:r>
            <a:r>
              <a:rPr lang="en-US" sz="2800" dirty="0" err="1">
                <a:latin typeface="+mj-lt"/>
              </a:rPr>
              <a:t>hai</a:t>
            </a:r>
            <a:r>
              <a:rPr lang="en-US" sz="2800" dirty="0">
                <a:latin typeface="+mj-lt"/>
              </a:rPr>
              <a:t> BNN </a:t>
            </a:r>
            <a:r>
              <a:rPr lang="en-US" sz="2800" dirty="0"/>
              <a:t>X, Y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>
                <a:latin typeface="+mj-lt"/>
              </a:rPr>
              <a:t> E(X)=5, E(Y)=-7, E(Z)=15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</a:rPr>
              <a:t>Tìm</a:t>
            </a:r>
            <a:r>
              <a:rPr lang="en-US" sz="2800" dirty="0">
                <a:latin typeface="+mj-lt"/>
              </a:rPr>
              <a:t> E(4X+3Y-Z+6X.Y+8) =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4273AE-189D-9044-092F-2C55FA7E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12" y="2041373"/>
            <a:ext cx="6689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latin typeface="+mj-lt"/>
              </a:rPr>
              <a:t>2.3.1 </a:t>
            </a:r>
            <a:r>
              <a:rPr lang="en-US" sz="2800" i="1" dirty="0" err="1">
                <a:latin typeface="+mj-lt"/>
              </a:rPr>
              <a:t>Kỳ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vọng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toán</a:t>
            </a:r>
            <a:r>
              <a:rPr lang="en-US" sz="2800" i="1" dirty="0">
                <a:latin typeface="+mj-lt"/>
              </a:rPr>
              <a:t> (Expected value or mean)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27C50AF-2DC3-5128-E207-168EE73888D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813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B99E6-F277-C389-0BD1-BC6BE42892BD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58602"/>
              </p:ext>
            </p:extLst>
          </p:nvPr>
        </p:nvGraphicFramePr>
        <p:xfrm>
          <a:off x="732355" y="3429000"/>
          <a:ext cx="71628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kì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lao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Sĩ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Thâm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niên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vắng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A18C1415-6909-59D2-207E-EDBCC284B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0603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43FE7-AA78-CB96-344F-B82D7B1906EE}"/>
              </a:ext>
            </a:extLst>
          </p:cNvPr>
          <p:cNvSpPr txBox="1"/>
          <p:nvPr/>
        </p:nvSpPr>
        <p:spPr>
          <a:xfrm>
            <a:off x="110238" y="1532401"/>
            <a:ext cx="8407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2.1.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khái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niệm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123FF-89D3-AB19-7E27-91FFC1976A28}"/>
              </a:ext>
            </a:extLst>
          </p:cNvPr>
          <p:cNvSpPr txBox="1"/>
          <p:nvPr/>
        </p:nvSpPr>
        <p:spPr>
          <a:xfrm>
            <a:off x="0" y="2411579"/>
            <a:ext cx="8983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VÍ DỤ:</a:t>
            </a:r>
            <a:r>
              <a:rPr lang="en-US" sz="2800" dirty="0"/>
              <a:t>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ngẫu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2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6200" y="3756058"/>
            <a:ext cx="25891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j-lt"/>
              </a:rPr>
              <a:t>a)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nghĩa</a:t>
            </a:r>
            <a:r>
              <a:rPr lang="en-US" sz="2800" dirty="0">
                <a:latin typeface="+mj-lt"/>
              </a:rPr>
              <a:t> 1: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2834" y="3000009"/>
            <a:ext cx="51508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 err="1">
                <a:latin typeface="+mj-lt"/>
              </a:rPr>
              <a:t>Kí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hiệu</a:t>
            </a:r>
            <a:r>
              <a:rPr lang="en-US" sz="2800" dirty="0">
                <a:latin typeface="+mj-lt"/>
              </a:rPr>
              <a:t> Var(X), V(X), D(X) </a:t>
            </a:r>
            <a:r>
              <a:rPr lang="en-US" sz="2800" dirty="0" err="1">
                <a:latin typeface="+mj-lt"/>
              </a:rPr>
              <a:t>hoặc</a:t>
            </a:r>
            <a:r>
              <a:rPr lang="en-US" sz="2800" dirty="0">
                <a:latin typeface="+mj-lt"/>
              </a:rPr>
              <a:t>  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953678" y="4704090"/>
            <a:ext cx="10534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en-US" sz="2800" dirty="0">
                <a:latin typeface="+mj-lt"/>
                <a:cs typeface="Times New Roman" pitchFamily="18" charset="0"/>
              </a:rPr>
              <a:t>(2.10)</a:t>
            </a:r>
            <a:endParaRPr lang="en-US" altLang="en-US" sz="2800" dirty="0"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5750" y="1957182"/>
            <a:ext cx="580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2.3.2 </a:t>
            </a:r>
            <a:r>
              <a:rPr lang="en-US" sz="2800" i="1" dirty="0" err="1">
                <a:latin typeface="+mj-lt"/>
              </a:rPr>
              <a:t>Phương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sai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và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độ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lệch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tiêu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89818"/>
              </p:ext>
            </p:extLst>
          </p:nvPr>
        </p:nvGraphicFramePr>
        <p:xfrm>
          <a:off x="6275800" y="2970947"/>
          <a:ext cx="646960" cy="5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400" imgH="241200" progId="Equation.DSMT4">
                  <p:embed/>
                </p:oleObj>
              </mc:Choice>
              <mc:Fallback>
                <p:oleObj name="Equation" r:id="rId3" imgW="266400" imgH="241200" progId="Equation.DSMT4">
                  <p:embed/>
                  <p:pic>
                    <p:nvPicPr>
                      <p:cNvPr id="285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800" y="2970947"/>
                        <a:ext cx="646960" cy="584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28498" y="4734253"/>
            <a:ext cx="3424592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de-DE" altLang="en-US" sz="2800" dirty="0">
                <a:latin typeface="+mj-lt"/>
                <a:cs typeface="Times New Roman" pitchFamily="18" charset="0"/>
              </a:rPr>
              <a:t>Var(X) = E[X - E(X)]</a:t>
            </a:r>
            <a:r>
              <a:rPr lang="de-DE" altLang="en-US" sz="2800" baseline="30000" dirty="0">
                <a:latin typeface="+mj-lt"/>
                <a:cs typeface="Times New Roman" pitchFamily="18" charset="0"/>
              </a:rPr>
              <a:t>2</a:t>
            </a:r>
            <a:endParaRPr lang="de-DE" altLang="en-US" sz="2800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95576" y="4698646"/>
            <a:ext cx="3176478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de-DE" altLang="en-US" sz="3200" dirty="0">
                <a:latin typeface="+mj-lt"/>
                <a:cs typeface="Times New Roman" pitchFamily="18" charset="0"/>
              </a:rPr>
              <a:t>= E(X</a:t>
            </a:r>
            <a:r>
              <a:rPr lang="de-DE" altLang="en-US" sz="3200" baseline="30000" dirty="0">
                <a:latin typeface="+mj-lt"/>
                <a:cs typeface="Times New Roman" pitchFamily="18" charset="0"/>
              </a:rPr>
              <a:t>2</a:t>
            </a:r>
            <a:r>
              <a:rPr lang="de-DE" altLang="en-US" sz="3200" dirty="0">
                <a:latin typeface="+mj-lt"/>
                <a:cs typeface="Times New Roman" pitchFamily="18" charset="0"/>
              </a:rPr>
              <a:t>) – (E(X))</a:t>
            </a:r>
            <a:r>
              <a:rPr lang="de-DE" altLang="en-US" sz="3200" baseline="30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endParaRPr lang="de-DE" altLang="en-US" sz="3200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9934" y="5694402"/>
            <a:ext cx="44342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de-DE" altLang="en-US" sz="2800" dirty="0">
                <a:latin typeface="+mj-lt"/>
                <a:cs typeface="Times New Roman" pitchFamily="18" charset="0"/>
              </a:rPr>
              <a:t>E(X</a:t>
            </a:r>
            <a:r>
              <a:rPr lang="de-DE" altLang="en-US" sz="2800" baseline="30000" dirty="0">
                <a:latin typeface="+mj-lt"/>
                <a:cs typeface="Times New Roman" pitchFamily="18" charset="0"/>
              </a:rPr>
              <a:t>2</a:t>
            </a:r>
            <a:r>
              <a:rPr lang="de-DE" altLang="en-US" sz="2800" dirty="0">
                <a:latin typeface="+mj-lt"/>
                <a:cs typeface="Times New Roman" pitchFamily="18" charset="0"/>
              </a:rPr>
              <a:t>) là </a:t>
            </a:r>
            <a:r>
              <a:rPr lang="de-DE" altLang="en-US" sz="2800" b="1" dirty="0">
                <a:latin typeface="+mj-lt"/>
                <a:cs typeface="Times New Roman" pitchFamily="18" charset="0"/>
              </a:rPr>
              <a:t>momen bậc 2 </a:t>
            </a:r>
            <a:r>
              <a:rPr lang="de-DE" altLang="en-US" sz="2800" dirty="0">
                <a:latin typeface="+mj-lt"/>
                <a:cs typeface="Times New Roman" pitchFamily="18" charset="0"/>
              </a:rPr>
              <a:t>của X</a:t>
            </a:r>
            <a:endParaRPr lang="de-DE" altLang="en-US" sz="2800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20582" y="2478594"/>
            <a:ext cx="48352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FF0066"/>
                </a:solidFill>
                <a:latin typeface="+mj-lt"/>
              </a:rPr>
              <a:t>Variance and Standard deviation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01A04CD-AD7C-0F26-B7F2-7FA6390C5A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813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85B8F-0FBB-7738-01B2-A6E73EEFF48E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9" grpId="0" animBg="1"/>
      <p:bldP spid="10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4800" y="2669566"/>
            <a:ext cx="32608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rgbClr val="FF0066"/>
                </a:solidFill>
                <a:latin typeface="+mj-lt"/>
              </a:rPr>
              <a:t>Công</a:t>
            </a:r>
            <a:r>
              <a:rPr lang="en-US" sz="2800" dirty="0">
                <a:solidFill>
                  <a:srgbClr val="FF006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+mj-lt"/>
              </a:rPr>
              <a:t>thức</a:t>
            </a:r>
            <a:r>
              <a:rPr lang="en-US" sz="2800" dirty="0">
                <a:solidFill>
                  <a:srgbClr val="FF006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+mj-lt"/>
              </a:rPr>
              <a:t>tính</a:t>
            </a:r>
            <a:r>
              <a:rPr lang="en-US" sz="2800" dirty="0">
                <a:solidFill>
                  <a:srgbClr val="FF0066"/>
                </a:solidFill>
                <a:latin typeface="+mj-lt"/>
              </a:rPr>
              <a:t> E(X</a:t>
            </a:r>
            <a:r>
              <a:rPr lang="en-US" sz="2800" baseline="30000" dirty="0">
                <a:solidFill>
                  <a:srgbClr val="FF0066"/>
                </a:solidFill>
                <a:latin typeface="+mj-lt"/>
              </a:rPr>
              <a:t>2</a:t>
            </a:r>
            <a:r>
              <a:rPr lang="en-US" sz="2800" dirty="0">
                <a:solidFill>
                  <a:srgbClr val="FF0066"/>
                </a:solidFill>
                <a:latin typeface="+mj-lt"/>
              </a:rPr>
              <a:t>)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159453" y="4346902"/>
            <a:ext cx="10401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en-US" sz="2800" dirty="0">
                <a:latin typeface="+mj-lt"/>
                <a:cs typeface="Times New Roman" pitchFamily="18" charset="0"/>
              </a:rPr>
              <a:t>(2.11)</a:t>
            </a:r>
            <a:endParaRPr lang="en-US" altLang="en-US" sz="2800" dirty="0">
              <a:latin typeface="+mj-lt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04800" y="3402012"/>
            <a:ext cx="75398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 err="1">
                <a:latin typeface="+mj-lt"/>
              </a:rPr>
              <a:t>Trường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hợp</a:t>
            </a:r>
            <a:r>
              <a:rPr lang="en-US" sz="2800" b="1" dirty="0">
                <a:latin typeface="+mj-lt"/>
              </a:rPr>
              <a:t> 1:</a:t>
            </a:r>
            <a:r>
              <a:rPr lang="en-US" sz="2800" dirty="0">
                <a:latin typeface="+mj-lt"/>
              </a:rPr>
              <a:t>X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bảng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(2.1)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28600" y="5103812"/>
            <a:ext cx="6969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 err="1">
                <a:latin typeface="+mj-lt"/>
              </a:rPr>
              <a:t>Trường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hợp</a:t>
            </a:r>
            <a:r>
              <a:rPr lang="en-US" sz="2800" b="1" dirty="0">
                <a:latin typeface="+mj-lt"/>
              </a:rPr>
              <a:t> 2:</a:t>
            </a:r>
            <a:r>
              <a:rPr lang="en-US" sz="2800" dirty="0">
                <a:latin typeface="+mj-lt"/>
              </a:rPr>
              <a:t>X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f(x)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Tự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học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800" dirty="0">
                <a:latin typeface="+mj-lt"/>
              </a:rPr>
              <a:t> 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44066" y="6099502"/>
            <a:ext cx="10534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en-US" sz="2800">
                <a:latin typeface="+mj-lt"/>
                <a:cs typeface="Times New Roman" pitchFamily="18" charset="0"/>
              </a:rPr>
              <a:t>(2.12)</a:t>
            </a:r>
            <a:endParaRPr lang="en-US" altLang="en-US" sz="2800">
              <a:latin typeface="+mj-lt"/>
            </a:endParaRPr>
          </a:p>
        </p:txBody>
      </p:sp>
      <p:graphicFrame>
        <p:nvGraphicFramePr>
          <p:cNvPr id="286725" name="Object 5"/>
          <p:cNvGraphicFramePr>
            <a:graphicFrameLocks noChangeAspect="1"/>
          </p:cNvGraphicFramePr>
          <p:nvPr/>
        </p:nvGraphicFramePr>
        <p:xfrm>
          <a:off x="2309813" y="4268787"/>
          <a:ext cx="25415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" imgH="342900" progId="Equation.DSMT4">
                  <p:embed/>
                </p:oleObj>
              </mc:Choice>
              <mc:Fallback>
                <p:oleObj name="Equation" r:id="rId3" imgW="1066800" imgH="342900" progId="Equation.DSMT4">
                  <p:embed/>
                  <p:pic>
                    <p:nvPicPr>
                      <p:cNvPr id="286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268787"/>
                        <a:ext cx="2541587" cy="809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2159000" y="5715000"/>
          <a:ext cx="28432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08100" imgH="457200" progId="Equation.DSMT4">
                  <p:embed/>
                </p:oleObj>
              </mc:Choice>
              <mc:Fallback>
                <p:oleObj name="Equation" r:id="rId5" imgW="1308100" imgH="457200" progId="Equation.DSMT4">
                  <p:embed/>
                  <p:pic>
                    <p:nvPicPr>
                      <p:cNvPr id="286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715000"/>
                        <a:ext cx="2843213" cy="9921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8A129EF6-A2D5-A977-FC8D-B3EE0780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957182"/>
            <a:ext cx="580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2.3.2 </a:t>
            </a:r>
            <a:r>
              <a:rPr lang="en-US" sz="2800" i="1" dirty="0" err="1">
                <a:latin typeface="+mj-lt"/>
              </a:rPr>
              <a:t>Phương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sai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và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độ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lệch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tiêu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FB59C8A-6A26-C221-8272-68F3A9D1CE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813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BA5B0-3888-614A-1DE9-BA1223534626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2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13" y="2250037"/>
            <a:ext cx="8777167" cy="130960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b="0" cap="none" dirty="0">
                <a:solidFill>
                  <a:srgbClr val="FF0000"/>
                </a:solidFill>
              </a:rPr>
              <a:t>VÍ DỤ:</a:t>
            </a:r>
            <a:r>
              <a:rPr lang="en-US" sz="2600" b="0" cap="none" dirty="0"/>
              <a:t> QLPPXS </a:t>
            </a:r>
            <a:r>
              <a:rPr lang="en-US" sz="2600" b="0" cap="none" dirty="0" err="1"/>
              <a:t>của</a:t>
            </a:r>
            <a:r>
              <a:rPr lang="en-US" sz="2600" b="0" cap="none" dirty="0"/>
              <a:t> BNN X </a:t>
            </a:r>
            <a:r>
              <a:rPr lang="en-US" sz="2600" b="0" cap="none" dirty="0" err="1"/>
              <a:t>được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biểu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diễn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dưới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dạng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biểu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đồ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sau</a:t>
            </a:r>
            <a:r>
              <a:rPr lang="en-US" sz="2600" b="0" cap="none" dirty="0"/>
              <a:t>. </a:t>
            </a:r>
            <a:r>
              <a:rPr lang="en-US" sz="2600" b="0" cap="none" dirty="0" err="1"/>
              <a:t>Tìm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phương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sai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của</a:t>
            </a:r>
            <a:r>
              <a:rPr lang="en-US" sz="2600" b="0" cap="none" dirty="0"/>
              <a:t> X.</a:t>
            </a:r>
          </a:p>
        </p:txBody>
      </p:sp>
      <p:pic>
        <p:nvPicPr>
          <p:cNvPr id="266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92" y="3524385"/>
            <a:ext cx="7696200" cy="333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947BC5-1417-C64C-62B2-290C3863734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813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0EDCC-C75B-0EB8-C646-E875D4BD92EE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4C11E70-E34A-895A-EC55-9C94B1F2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844168"/>
            <a:ext cx="580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2.3.2 </a:t>
            </a:r>
            <a:r>
              <a:rPr lang="en-US" sz="2800" i="1" dirty="0" err="1">
                <a:latin typeface="+mj-lt"/>
              </a:rPr>
              <a:t>Phương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sai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và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độ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lệch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tiêu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334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000" y="2670142"/>
            <a:ext cx="21900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dirty="0">
                <a:latin typeface="+mj-lt"/>
              </a:rPr>
              <a:t>b) </a:t>
            </a:r>
            <a:r>
              <a:rPr lang="en-US" sz="3200" dirty="0" err="1">
                <a:latin typeface="+mj-lt"/>
              </a:rPr>
              <a:t>Tính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chất</a:t>
            </a:r>
            <a:endParaRPr lang="en-US" sz="3200" dirty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05725" y="3470130"/>
            <a:ext cx="1818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chất</a:t>
            </a:r>
            <a:r>
              <a:rPr lang="en-US" sz="2800" dirty="0">
                <a:latin typeface="+mj-lt"/>
              </a:rPr>
              <a:t> 1</a:t>
            </a:r>
            <a:endParaRPr lang="fr-FR" altLang="en-US" sz="2800" dirty="0"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24200" y="3467461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fr-FR" altLang="en-US" sz="2800" dirty="0">
                <a:latin typeface="+mj-lt"/>
              </a:rPr>
              <a:t>Var(X) </a:t>
            </a:r>
            <a:r>
              <a:rPr lang="fr-FR" altLang="en-US" sz="2800" dirty="0">
                <a:latin typeface="+mj-lt"/>
                <a:cs typeface="Times New Roman"/>
              </a:rPr>
              <a:t>≥</a:t>
            </a:r>
            <a:r>
              <a:rPr lang="fr-FR" altLang="en-US" sz="2800" dirty="0">
                <a:latin typeface="+mj-lt"/>
              </a:rPr>
              <a:t> 0</a:t>
            </a:r>
            <a:r>
              <a:rPr lang="en-US" altLang="en-US" sz="2800" dirty="0">
                <a:latin typeface="+mj-lt"/>
              </a:rPr>
              <a:t> 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048000" y="4640624"/>
            <a:ext cx="3181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fr-FR" altLang="en-US" sz="2800" dirty="0">
                <a:latin typeface="+mj-lt"/>
                <a:cs typeface="Times New Roman" pitchFamily="18" charset="0"/>
              </a:rPr>
              <a:t>Var(</a:t>
            </a:r>
            <a:r>
              <a:rPr lang="fr-FR" altLang="en-US" sz="2800" dirty="0" err="1">
                <a:latin typeface="+mj-lt"/>
                <a:cs typeface="Times New Roman" pitchFamily="18" charset="0"/>
              </a:rPr>
              <a:t>cX</a:t>
            </a:r>
            <a:r>
              <a:rPr lang="fr-FR" altLang="en-US" sz="2800" dirty="0">
                <a:latin typeface="+mj-lt"/>
                <a:cs typeface="Times New Roman" pitchFamily="18" charset="0"/>
              </a:rPr>
              <a:t>) = c</a:t>
            </a:r>
            <a:r>
              <a:rPr lang="fr-FR" altLang="en-US" sz="2800" baseline="30000" dirty="0">
                <a:latin typeface="+mj-lt"/>
                <a:cs typeface="Times New Roman" pitchFamily="18" charset="0"/>
              </a:rPr>
              <a:t>2</a:t>
            </a:r>
            <a:r>
              <a:rPr lang="fr-FR" altLang="en-US" sz="2800" dirty="0">
                <a:latin typeface="+mj-lt"/>
                <a:cs typeface="Times New Roman" pitchFamily="18" charset="0"/>
              </a:rPr>
              <a:t>.Var(X)</a:t>
            </a:r>
            <a:r>
              <a:rPr lang="en-US" altLang="en-US" sz="2800" dirty="0">
                <a:latin typeface="+mj-lt"/>
              </a:rPr>
              <a:t> 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200400" y="5237202"/>
            <a:ext cx="32469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vi-VN" sz="2800" dirty="0">
                <a:latin typeface="+mj-lt"/>
              </a:rPr>
              <a:t>nếu X, Y độc lập thì </a:t>
            </a:r>
            <a:r>
              <a:rPr lang="en-US" sz="2800" dirty="0">
                <a:latin typeface="+mj-lt"/>
              </a:rPr>
              <a:t> 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600200" y="5895509"/>
            <a:ext cx="4649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fr-FR" altLang="en-US" sz="2800">
                <a:latin typeface="+mj-lt"/>
              </a:rPr>
              <a:t>Var(X + Y) = Var(X) + Var(Y)</a:t>
            </a:r>
            <a:r>
              <a:rPr lang="en-US" altLang="en-US" sz="2800">
                <a:latin typeface="+mj-lt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8600" y="4613130"/>
            <a:ext cx="1818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chất</a:t>
            </a:r>
            <a:r>
              <a:rPr lang="en-US" sz="2800" dirty="0">
                <a:latin typeface="+mj-lt"/>
              </a:rPr>
              <a:t> 3</a:t>
            </a:r>
            <a:endParaRPr lang="fr-FR" altLang="en-US" sz="2800" dirty="0"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5247555"/>
            <a:ext cx="1818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chất</a:t>
            </a:r>
            <a:r>
              <a:rPr lang="en-US" sz="2800" dirty="0">
                <a:latin typeface="+mj-lt"/>
              </a:rPr>
              <a:t> 4</a:t>
            </a:r>
            <a:endParaRPr lang="fr-FR" altLang="en-US" sz="2800" dirty="0">
              <a:latin typeface="+mj-lt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28600" y="4028355"/>
            <a:ext cx="1818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chất</a:t>
            </a:r>
            <a:r>
              <a:rPr lang="en-US" sz="2800" dirty="0">
                <a:latin typeface="+mj-lt"/>
              </a:rPr>
              <a:t> 2</a:t>
            </a:r>
            <a:endParaRPr lang="fr-FR" altLang="en-US" sz="2800" dirty="0">
              <a:latin typeface="+mj-lt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147075" y="4031024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fr-FR" altLang="en-US" sz="2800" dirty="0">
                <a:latin typeface="+mj-lt"/>
              </a:rPr>
              <a:t>Var(C) = 0</a:t>
            </a:r>
            <a:r>
              <a:rPr lang="en-US" altLang="en-US" sz="2800" dirty="0">
                <a:latin typeface="+mj-lt"/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EFB48-3B2A-5854-9191-0F44BA926AB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813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64E1B-9674-BEA1-0070-69727E39202E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71E642-F1C7-B9FC-718B-C9DA7758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844168"/>
            <a:ext cx="580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2.3.2 </a:t>
            </a:r>
            <a:r>
              <a:rPr lang="en-US" sz="2800" i="1" dirty="0" err="1">
                <a:latin typeface="+mj-lt"/>
              </a:rPr>
              <a:t>Phương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sai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và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độ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lệch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tiêu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496776"/>
            <a:ext cx="8801100" cy="1684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VÍ DỤ: </a:t>
            </a:r>
            <a:r>
              <a:rPr lang="en-US" sz="2800" dirty="0">
                <a:latin typeface="+mj-lt"/>
              </a:rPr>
              <a:t>Cho X, Y, </a:t>
            </a:r>
            <a:r>
              <a:rPr lang="en-US" sz="2800" dirty="0" err="1">
                <a:latin typeface="+mj-lt"/>
              </a:rPr>
              <a:t>độc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lập</a:t>
            </a:r>
            <a:r>
              <a:rPr lang="en-US" sz="2800" dirty="0">
                <a:latin typeface="+mj-lt"/>
              </a:rPr>
              <a:t>.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(X)=12,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(Y)=30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Tìm</a:t>
            </a:r>
            <a:r>
              <a:rPr lang="en-US" sz="2800" dirty="0">
                <a:latin typeface="+mj-lt"/>
              </a:rPr>
              <a:t> Var (3X-2Y+4)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CA09088-2A35-9041-4232-083EE86A3FE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813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73D16-E2FC-0549-398F-CE2D2E992256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CE858-345D-CF89-49AE-D21ED408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844168"/>
            <a:ext cx="580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2.3.2 </a:t>
            </a:r>
            <a:r>
              <a:rPr lang="en-US" sz="2800" i="1" dirty="0" err="1">
                <a:latin typeface="+mj-lt"/>
              </a:rPr>
              <a:t>Phương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sai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và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độ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lệch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tiêu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262CC1C-2168-F64A-B8C1-D740E491AD5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588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8600" y="2632751"/>
            <a:ext cx="8763000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eaLnBrk="1" hangingPunct="1"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c)Ý </a:t>
            </a:r>
            <a:r>
              <a:rPr lang="en-US" sz="2800" dirty="0" err="1">
                <a:latin typeface="+mj-lt"/>
              </a:rPr>
              <a:t>nghĩa</a:t>
            </a:r>
            <a:r>
              <a:rPr lang="en-US" sz="2800" i="1" dirty="0">
                <a:latin typeface="+mj-lt"/>
              </a:rPr>
              <a:t>:</a:t>
            </a:r>
            <a:r>
              <a:rPr lang="en-US" sz="2800" b="1" i="1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Phương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BNN </a:t>
            </a:r>
            <a:r>
              <a:rPr lang="en-US" sz="2800" dirty="0" err="1">
                <a:latin typeface="+mj-lt"/>
              </a:rPr>
              <a:t>thể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độ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phân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tán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ổn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đồng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đều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)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BNN so </a:t>
            </a:r>
            <a:r>
              <a:rPr lang="en-US" sz="2800" dirty="0" err="1">
                <a:latin typeface="+mj-lt"/>
              </a:rPr>
              <a:t>với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kì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vọng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toán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BNN </a:t>
            </a:r>
            <a:r>
              <a:rPr lang="en-US" sz="2800" dirty="0" err="1">
                <a:latin typeface="+mj-lt"/>
              </a:rPr>
              <a:t>đó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622" y="4732110"/>
            <a:ext cx="8763000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Chú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ý: </a:t>
            </a:r>
            <a:r>
              <a:rPr lang="en-US" sz="2800" dirty="0">
                <a:latin typeface="+mj-lt"/>
              </a:rPr>
              <a:t>1) </a:t>
            </a:r>
            <a:r>
              <a:rPr lang="en-US" sz="2800" dirty="0" err="1">
                <a:latin typeface="+mj-lt"/>
              </a:rPr>
              <a:t>Phương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sai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tán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cao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thì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đồng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đều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ổn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thấp</a:t>
            </a:r>
            <a:r>
              <a:rPr lang="en-US" sz="28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2)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/>
              <a:t>Var(X)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X.</a:t>
            </a:r>
            <a:endParaRPr lang="en-US" sz="28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A2397D-C684-8319-E7EC-97E1F5938F5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813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EC5F7-DED1-FC04-8C3D-B57DB8C8DC12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33F9460-4376-4F82-4CAB-CA58D3B7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844168"/>
            <a:ext cx="580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2.3.2 </a:t>
            </a:r>
            <a:r>
              <a:rPr lang="en-US" sz="2800" i="1" dirty="0" err="1">
                <a:latin typeface="+mj-lt"/>
              </a:rPr>
              <a:t>Phương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sai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và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độ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lệch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tiêu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14300" y="2595937"/>
            <a:ext cx="90297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d)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nghĩa</a:t>
            </a:r>
            <a:r>
              <a:rPr lang="en-US" sz="2800" dirty="0">
                <a:latin typeface="+mj-lt"/>
              </a:rPr>
              <a:t> 2: </a:t>
            </a:r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lệch</a:t>
            </a:r>
            <a:r>
              <a:rPr lang="en-US" sz="2800" b="1" dirty="0"/>
              <a:t> </a:t>
            </a:r>
            <a:r>
              <a:rPr lang="en-US" sz="2800" b="1" dirty="0" err="1"/>
              <a:t>tiêu</a:t>
            </a:r>
            <a:r>
              <a:rPr lang="en-US" sz="2800" b="1" dirty="0"/>
              <a:t> </a:t>
            </a:r>
            <a:r>
              <a:rPr lang="en-US" sz="2800" b="1" dirty="0" err="1"/>
              <a:t>chuẩn</a:t>
            </a:r>
            <a:r>
              <a:rPr lang="en-US" sz="2800" b="1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X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Sd(X)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l-GR" sz="2800" dirty="0"/>
              <a:t>σ</a:t>
            </a:r>
            <a:r>
              <a:rPr lang="en-US" sz="2800" baseline="-25000" dirty="0"/>
              <a:t>x</a:t>
            </a:r>
            <a:r>
              <a:rPr lang="en-US" sz="2800" dirty="0"/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86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23734"/>
              </p:ext>
            </p:extLst>
          </p:nvPr>
        </p:nvGraphicFramePr>
        <p:xfrm>
          <a:off x="2842690" y="4077112"/>
          <a:ext cx="3362023" cy="71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286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690" y="4077112"/>
                        <a:ext cx="3362023" cy="71718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04800" y="5658289"/>
            <a:ext cx="8839200" cy="6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Sd(X)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X.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8648B26-1C76-5FC6-BF3A-73EC60DF535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589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D315E-C5B8-1EBE-96C9-245A5B9B6148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59A87A5-B479-1F16-EC72-2C9745E2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977730"/>
            <a:ext cx="580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2.3.2 </a:t>
            </a:r>
            <a:r>
              <a:rPr lang="en-US" sz="2800" i="1" dirty="0" err="1">
                <a:latin typeface="+mj-lt"/>
              </a:rPr>
              <a:t>Phương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sai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và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độ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lệch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tiêu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670594"/>
            <a:ext cx="8763000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VÍ DỤ: </a:t>
            </a:r>
            <a:r>
              <a:rPr lang="en-US" sz="2800" dirty="0" err="1">
                <a:latin typeface="+mj-lt"/>
              </a:rPr>
              <a:t>Hãy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thông</a:t>
            </a:r>
            <a:r>
              <a:rPr lang="en-US" sz="2800" dirty="0">
                <a:latin typeface="+mj-lt"/>
              </a:rPr>
              <a:t> tin </a:t>
            </a:r>
            <a:r>
              <a:rPr lang="en-US" sz="2800" dirty="0" err="1">
                <a:latin typeface="+mj-lt"/>
              </a:rPr>
              <a:t>dưới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đây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nói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về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nào</a:t>
            </a:r>
            <a:r>
              <a:rPr lang="en-US" sz="2800" dirty="0">
                <a:latin typeface="+mj-lt"/>
              </a:rPr>
              <a:t>?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err="1">
                <a:latin typeface="+mj-lt"/>
              </a:rPr>
              <a:t>Độ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ổn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về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doanh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10 </a:t>
            </a:r>
            <a:r>
              <a:rPr lang="en-US" sz="2800" b="1" dirty="0">
                <a:latin typeface="+mj-lt"/>
              </a:rPr>
              <a:t>triệu</a:t>
            </a:r>
            <a:r>
              <a:rPr lang="en-US" sz="2800" b="1" baseline="30000" dirty="0">
                <a:latin typeface="+mj-lt"/>
              </a:rPr>
              <a:t>2 </a:t>
            </a:r>
            <a:r>
              <a:rPr lang="en-US" sz="2800" b="1" dirty="0">
                <a:latin typeface="+mj-lt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err="1">
                <a:latin typeface="+mj-lt"/>
              </a:rPr>
              <a:t>Độ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chính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về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tuổi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thọ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mỗi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bóng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đèn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2 </a:t>
            </a:r>
            <a:r>
              <a:rPr lang="en-US" sz="2800" b="1" dirty="0" err="1">
                <a:latin typeface="+mj-lt"/>
              </a:rPr>
              <a:t>giờ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.</a:t>
            </a:r>
            <a:endParaRPr lang="en-US" sz="2800" b="1" dirty="0">
              <a:latin typeface="+mj-lt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err="1">
                <a:latin typeface="+mj-lt"/>
              </a:rPr>
              <a:t>Độ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đồng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đều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về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năng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lao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mỗi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công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nhân</a:t>
            </a:r>
            <a:r>
              <a:rPr lang="en-US" sz="2800" dirty="0">
                <a:latin typeface="+mj-lt"/>
              </a:rPr>
              <a:t> </a:t>
            </a:r>
            <a:r>
              <a:rPr lang="en-US" sz="2800" u="sng" dirty="0" err="1">
                <a:solidFill>
                  <a:srgbClr val="FF0000"/>
                </a:solidFill>
                <a:latin typeface="+mj-lt"/>
              </a:rPr>
              <a:t>cao</a:t>
            </a:r>
            <a:r>
              <a:rPr lang="en-US" sz="2800" u="sng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u="sng" dirty="0" err="1">
                <a:solidFill>
                  <a:srgbClr val="FF0000"/>
                </a:solidFill>
                <a:latin typeface="+mj-lt"/>
              </a:rPr>
              <a:t>hơn</a:t>
            </a:r>
            <a:r>
              <a:rPr lang="en-US" sz="2800" u="sng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1,5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sp/</a:t>
            </a:r>
            <a:r>
              <a:rPr lang="en-US" sz="2800" b="1" dirty="0" err="1">
                <a:latin typeface="+mj-lt"/>
              </a:rPr>
              <a:t>giờ</a:t>
            </a:r>
            <a:r>
              <a:rPr lang="en-US" sz="2800" dirty="0">
                <a:latin typeface="+mj-lt"/>
              </a:rPr>
              <a:t> 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CAF4459-B13E-3E7D-5C0A-7A732C9D275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7041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C1B47-BA1C-2596-8138-BFB7947A445C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3E2D610-37B2-3551-AEB5-9499701E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977730"/>
            <a:ext cx="580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2.3.2 </a:t>
            </a:r>
            <a:r>
              <a:rPr lang="en-US" sz="2800" i="1" dirty="0" err="1">
                <a:latin typeface="+mj-lt"/>
              </a:rPr>
              <a:t>Phương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sai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và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độ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lệch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tiêu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000" y="2676937"/>
            <a:ext cx="50385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j-lt"/>
              </a:rPr>
              <a:t>a) </a:t>
            </a:r>
            <a:r>
              <a:rPr lang="en-US" sz="2800" dirty="0" err="1">
                <a:latin typeface="+mj-lt"/>
              </a:rPr>
              <a:t>Định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nghĩa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kí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/>
              <a:t>Mod(X)</a:t>
            </a:r>
            <a:r>
              <a:rPr lang="en-US" sz="2800" dirty="0">
                <a:latin typeface="+mj-lt"/>
              </a:rPr>
              <a:t> 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1001" y="5130799"/>
            <a:ext cx="87630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</a:rPr>
              <a:t>b) Ý </a:t>
            </a:r>
            <a:r>
              <a:rPr lang="en-US" sz="2800" dirty="0" err="1">
                <a:latin typeface="+mj-lt"/>
              </a:rPr>
              <a:t>nghĩa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/>
              <a:t>Mod(X)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X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5750" y="1895534"/>
            <a:ext cx="18293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2.3.3 Mode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494782"/>
            <a:ext cx="8763000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giá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trị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có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thể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X </a:t>
            </a:r>
            <a:r>
              <a:rPr lang="en-US" sz="2800" dirty="0" err="1">
                <a:latin typeface="+mj-lt"/>
              </a:rPr>
              <a:t>mà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đó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xác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tương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ứng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</a:t>
            </a:r>
            <a:r>
              <a:rPr lang="en-US" sz="2800" b="1" dirty="0" err="1">
                <a:latin typeface="+mj-lt"/>
              </a:rPr>
              <a:t>ớn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nhất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hoặc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hàm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mật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độ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đạt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cực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đại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525643E-115A-CF61-22E6-6CDDC1EB76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7041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9A816-B633-8D7F-661C-EDB667393724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p"/>
      <p:bldP spid="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13" y="2250037"/>
            <a:ext cx="8777167" cy="13096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0" cap="none" dirty="0">
                <a:solidFill>
                  <a:srgbClr val="FF0000"/>
                </a:solidFill>
              </a:rPr>
              <a:t>VÍ DỤ:</a:t>
            </a:r>
            <a:r>
              <a:rPr lang="en-US" sz="2600" b="0" cap="none" dirty="0"/>
              <a:t> QLPPXS </a:t>
            </a:r>
            <a:r>
              <a:rPr lang="en-US" sz="2600" b="0" cap="none" dirty="0" err="1"/>
              <a:t>của</a:t>
            </a:r>
            <a:r>
              <a:rPr lang="en-US" sz="2600" b="0" cap="none" dirty="0"/>
              <a:t> BNN X </a:t>
            </a:r>
            <a:r>
              <a:rPr lang="en-US" sz="2600" b="0" cap="none" dirty="0" err="1"/>
              <a:t>được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biểu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diễn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dưới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dạng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biểu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đồ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sau.Giá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trị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của</a:t>
            </a:r>
            <a:r>
              <a:rPr lang="en-US" sz="2600" b="0" cap="none" dirty="0"/>
              <a:t> X </a:t>
            </a:r>
            <a:r>
              <a:rPr lang="en-US" sz="2600" b="0" cap="none" dirty="0" err="1"/>
              <a:t>có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khả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năng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xảy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ra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nhiều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nhất</a:t>
            </a:r>
            <a:r>
              <a:rPr lang="en-US" sz="2600" b="0" cap="none" dirty="0"/>
              <a:t> </a:t>
            </a:r>
            <a:r>
              <a:rPr lang="en-US" sz="2600" b="0" cap="none" dirty="0" err="1"/>
              <a:t>bằng</a:t>
            </a:r>
            <a:r>
              <a:rPr lang="en-US" sz="2600" b="0" cap="none" dirty="0"/>
              <a:t> bao </a:t>
            </a:r>
            <a:r>
              <a:rPr lang="en-US" sz="2600" b="0" cap="none" dirty="0" err="1"/>
              <a:t>nhiêu</a:t>
            </a:r>
            <a:r>
              <a:rPr lang="en-US" sz="2600" b="0" cap="none" dirty="0"/>
              <a:t>?</a:t>
            </a:r>
          </a:p>
        </p:txBody>
      </p:sp>
      <p:pic>
        <p:nvPicPr>
          <p:cNvPr id="266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92" y="3524385"/>
            <a:ext cx="7696200" cy="333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947BC5-1417-C64C-62B2-290C3863734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7040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0EDCC-C75B-0EB8-C646-E875D4BD92EE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2.3.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tham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đặc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trưng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ngẫu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nhiên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8E6F3C-3764-0F93-7208-9116D1FBA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895534"/>
            <a:ext cx="18293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2.3.3 Mode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76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8596"/>
              </p:ext>
            </p:extLst>
          </p:nvPr>
        </p:nvGraphicFramePr>
        <p:xfrm>
          <a:off x="419100" y="2603689"/>
          <a:ext cx="8305800" cy="410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589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Biến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ngẫu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nhiên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 (BNN)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Tập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X: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chấm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xh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mặt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súc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sắc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1,2,…,6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Y: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lần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thi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lấy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lái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xe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thi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nào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đạt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mới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thôi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0, 1, 2,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Z: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Tiền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lãi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.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Biết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phí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500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triệu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quy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tiền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lãi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vượt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quá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30% so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phí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[-500; 150]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4915694E-D803-68F0-AC9D-DE375F5EC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0603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AC7C-CE2D-A30A-F049-4069FA721DAF}"/>
              </a:ext>
            </a:extLst>
          </p:cNvPr>
          <p:cNvSpPr txBox="1"/>
          <p:nvPr/>
        </p:nvSpPr>
        <p:spPr>
          <a:xfrm>
            <a:off x="110238" y="1244729"/>
            <a:ext cx="8407035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2.1.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khái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niệm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 DỤ: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63525" y="501650"/>
          <a:ext cx="80772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Tham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Kí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hiệu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Ý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nghĩa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Kì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vọng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toán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840"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840"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840"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X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khả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xảy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ra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6725" name="Object 5"/>
          <p:cNvGraphicFramePr>
            <a:graphicFrameLocks noChangeAspect="1"/>
          </p:cNvGraphicFramePr>
          <p:nvPr/>
        </p:nvGraphicFramePr>
        <p:xfrm>
          <a:off x="4475163" y="3886200"/>
          <a:ext cx="14811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253800" progId="Equation.DSMT4">
                  <p:embed/>
                </p:oleObj>
              </mc:Choice>
              <mc:Fallback>
                <p:oleObj name="Equation" r:id="rId2" imgW="622080" imgH="253800" progId="Equation.DSMT4">
                  <p:embed/>
                  <p:pic>
                    <p:nvPicPr>
                      <p:cNvPr id="286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3886200"/>
                        <a:ext cx="1481137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5750" y="1916083"/>
            <a:ext cx="2476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2.4.1 </a:t>
            </a:r>
            <a:r>
              <a:rPr lang="en-US" sz="2800" i="1" dirty="0" err="1">
                <a:latin typeface="+mj-lt"/>
              </a:rPr>
              <a:t>Khái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niệm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A79A8-432A-40B6-AE90-6E449757AE3A}"/>
              </a:ext>
            </a:extLst>
          </p:cNvPr>
          <p:cNvSpPr txBox="1"/>
          <p:nvPr/>
        </p:nvSpPr>
        <p:spPr>
          <a:xfrm>
            <a:off x="0" y="2562550"/>
            <a:ext cx="8915400" cy="331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(X, Y),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BNN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.VnTime" panose="020B72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30000"/>
              </a:lnSpc>
              <a:spcAft>
                <a:spcPts val="400"/>
              </a:spcAft>
            </a:pPr>
            <a:r>
              <a:rPr lang="en-US" sz="2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(X,Y).</a:t>
            </a:r>
          </a:p>
          <a:p>
            <a:pPr marL="457200" indent="-457200" algn="just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BNN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(X, Y) 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(X, Y) 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.VnTime" panose="020B72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2E9F5-8A45-67E4-5562-9A8D4AD98FB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492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A7805-A8FA-9967-50FA-2B691A854576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2.4.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rời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2337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5750" y="2059922"/>
            <a:ext cx="7284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2.4.2 </a:t>
            </a:r>
            <a:r>
              <a:rPr lang="en-US" sz="2800" i="1" dirty="0" err="1">
                <a:latin typeface="+mj-lt"/>
              </a:rPr>
              <a:t>Bảng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phân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phối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xác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suất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của</a:t>
            </a:r>
            <a:r>
              <a:rPr lang="en-US" sz="2800" i="1" dirty="0">
                <a:latin typeface="+mj-lt"/>
              </a:rPr>
              <a:t> ĐLNN </a:t>
            </a:r>
            <a:r>
              <a:rPr lang="en-US" sz="2800" i="1" dirty="0" err="1">
                <a:latin typeface="+mj-lt"/>
              </a:rPr>
              <a:t>rời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rạc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6B2DC-02F3-4DC7-9611-C5C0164FC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21" y="2971799"/>
            <a:ext cx="6520595" cy="374232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75A2B943-2A20-65C0-B3BB-D2312A295A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492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6C4DE-4B95-C242-7D2A-FB30C14AAD3C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2.4.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rời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838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3254E-FE02-4027-A9AE-A348DFD4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80509"/>
            <a:ext cx="7315200" cy="916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3E0B31-97F4-46AB-BE4E-2E61FB717778}"/>
              </a:ext>
            </a:extLst>
          </p:cNvPr>
          <p:cNvSpPr txBox="1"/>
          <p:nvPr/>
        </p:nvSpPr>
        <p:spPr>
          <a:xfrm>
            <a:off x="76200" y="2622484"/>
            <a:ext cx="7696200" cy="56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effectLst/>
              <a:latin typeface=".VnTime" panose="020B72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B3496-34A5-4D74-98C9-D5E7683E246B}"/>
              </a:ext>
            </a:extLst>
          </p:cNvPr>
          <p:cNvSpPr txBox="1"/>
          <p:nvPr/>
        </p:nvSpPr>
        <p:spPr>
          <a:xfrm>
            <a:off x="152400" y="4528645"/>
            <a:ext cx="7467599" cy="56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effectLst/>
              <a:latin typeface=".VnTime" panose="020B72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0E1E95-AFDD-460C-90AC-BB8879048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98" y="5250494"/>
            <a:ext cx="7550012" cy="1074105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881903A-EB53-D794-B526-DF487D67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59922"/>
            <a:ext cx="7284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2.4.2 </a:t>
            </a:r>
            <a:r>
              <a:rPr lang="en-US" sz="2800" i="1" dirty="0" err="1">
                <a:latin typeface="+mj-lt"/>
              </a:rPr>
              <a:t>Bảng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phân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phối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xác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suất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của</a:t>
            </a:r>
            <a:r>
              <a:rPr lang="en-US" sz="2800" i="1" dirty="0">
                <a:latin typeface="+mj-lt"/>
              </a:rPr>
              <a:t> ĐLNN </a:t>
            </a:r>
            <a:r>
              <a:rPr lang="en-US" sz="2800" i="1" dirty="0" err="1">
                <a:latin typeface="+mj-lt"/>
              </a:rPr>
              <a:t>rời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rạc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6132B45-3ACF-00F5-6DE6-4C6CFD0DEA7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492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BC606-8B78-CB38-1193-24CC7573757B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2.4.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rời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9902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1B5759-715A-4C05-B06F-C6F423F5D200}"/>
              </a:ext>
            </a:extLst>
          </p:cNvPr>
          <p:cNvSpPr txBox="1"/>
          <p:nvPr/>
        </p:nvSpPr>
        <p:spPr>
          <a:xfrm>
            <a:off x="107018" y="2795424"/>
            <a:ext cx="6365697" cy="596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4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.VnTime" panose="020B72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DF0D8-CE8D-456B-A254-B59983493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19750"/>
              </p:ext>
            </p:extLst>
          </p:nvPr>
        </p:nvGraphicFramePr>
        <p:xfrm>
          <a:off x="1219200" y="3686707"/>
          <a:ext cx="6096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70344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350530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617764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30617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0865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          X</a:t>
                      </a:r>
                    </a:p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92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6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87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194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7ADF95-5B80-441D-9996-A7B97693A9DE}"/>
              </a:ext>
            </a:extLst>
          </p:cNvPr>
          <p:cNvSpPr txBox="1"/>
          <p:nvPr/>
        </p:nvSpPr>
        <p:spPr>
          <a:xfrm>
            <a:off x="228600" y="6180755"/>
            <a:ext cx="8001000" cy="596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40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Y.</a:t>
            </a:r>
            <a:endParaRPr lang="en-US" sz="2800" dirty="0">
              <a:effectLst/>
              <a:latin typeface=".VnTime" panose="020B72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FD1FDE8-718A-BDE3-8792-F7018BC2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59922"/>
            <a:ext cx="7284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800" i="1" dirty="0">
                <a:latin typeface="+mj-lt"/>
              </a:rPr>
              <a:t>2.4.2 </a:t>
            </a:r>
            <a:r>
              <a:rPr lang="en-US" sz="2800" i="1" dirty="0" err="1">
                <a:latin typeface="+mj-lt"/>
              </a:rPr>
              <a:t>Bảng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phân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phối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xác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suất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của</a:t>
            </a:r>
            <a:r>
              <a:rPr lang="en-US" sz="2800" i="1" dirty="0">
                <a:latin typeface="+mj-lt"/>
              </a:rPr>
              <a:t> ĐLNN </a:t>
            </a:r>
            <a:r>
              <a:rPr lang="en-US" sz="2800" i="1" dirty="0" err="1">
                <a:latin typeface="+mj-lt"/>
              </a:rPr>
              <a:t>rời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rạc</a:t>
            </a:r>
            <a:endParaRPr lang="en-US" sz="2800" i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F093BFF-20A8-899B-74A6-7EF3221F697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492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058F-0630-2613-C394-FB92130FFCF6}"/>
              </a:ext>
            </a:extLst>
          </p:cNvPr>
          <p:cNvSpPr txBox="1"/>
          <p:nvPr/>
        </p:nvSpPr>
        <p:spPr>
          <a:xfrm>
            <a:off x="114300" y="1233535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2.4.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rời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chiều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464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228600" y="2188358"/>
            <a:ext cx="8229600" cy="324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BNN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rời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rạc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Bernoulli 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2800" kern="0" dirty="0" err="1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Tự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đọc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b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nhị</a:t>
            </a:r>
            <a:r>
              <a:rPr lang="en-US" sz="2800" b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endParaRPr lang="en-US" sz="2800" b="1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siêu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bội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2800" kern="0" dirty="0" err="1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Tự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đọc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Poisson 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2800" kern="0" dirty="0" err="1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Tự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đọc</a:t>
            </a:r>
            <a:r>
              <a:rPr lang="en-US" sz="2800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FBF24-DE2C-D175-17ED-1B8333036BE7}"/>
              </a:ext>
            </a:extLst>
          </p:cNvPr>
          <p:cNvSpPr txBox="1"/>
          <p:nvPr/>
        </p:nvSpPr>
        <p:spPr>
          <a:xfrm>
            <a:off x="303086" y="12385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64ECA02-8FFA-7BCD-0918-15F99D88D4A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4604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B9CF27B7-BF16-4333-B595-3ABA654CE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4291013"/>
          <a:ext cx="70691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30240" imgH="253800" progId="Equation.DSMT4">
                  <p:embed/>
                </p:oleObj>
              </mc:Choice>
              <mc:Fallback>
                <p:oleObj name="Equation" r:id="rId3" imgW="2730240" imgH="253800" progId="Equation.DSMT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B9CF27B7-BF16-4333-B595-3ABA654CE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4291013"/>
                        <a:ext cx="7069137" cy="661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>
            <a:extLst>
              <a:ext uri="{FF2B5EF4-FFF2-40B4-BE49-F238E27FC236}">
                <a16:creationId xmlns:a16="http://schemas.microsoft.com/office/drawing/2014/main" id="{6C156E7E-858E-48DC-B6F3-E4BB34E73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4353580"/>
            <a:ext cx="96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>
                <a:latin typeface="+mj-lt"/>
              </a:rPr>
              <a:t>(3.8)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03D7A-5992-476A-BBAD-19ADDFBB89A7}"/>
              </a:ext>
            </a:extLst>
          </p:cNvPr>
          <p:cNvSpPr txBox="1"/>
          <p:nvPr/>
        </p:nvSpPr>
        <p:spPr>
          <a:xfrm>
            <a:off x="228600" y="5257800"/>
            <a:ext cx="8382000" cy="1307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Khi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đó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X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gọi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tuân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theo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qlpp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nhị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tham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n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p.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Kí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hiệu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X~ B(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n;p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. </a:t>
            </a:r>
            <a:endParaRPr lang="en-US" sz="28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DC248-524F-4F3E-ACF1-0D08B2390D8A}"/>
              </a:ext>
            </a:extLst>
          </p:cNvPr>
          <p:cNvSpPr/>
          <p:nvPr/>
        </p:nvSpPr>
        <p:spPr>
          <a:xfrm>
            <a:off x="636588" y="4291013"/>
            <a:ext cx="7212012" cy="743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37AE2-4C40-46F7-B1BE-7D0DA785D539}"/>
              </a:ext>
            </a:extLst>
          </p:cNvPr>
          <p:cNvSpPr txBox="1"/>
          <p:nvPr/>
        </p:nvSpPr>
        <p:spPr>
          <a:xfrm>
            <a:off x="381000" y="2572824"/>
            <a:ext cx="8229600" cy="1307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a.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nghĩa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ĐLNN X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nhận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0, 1,…, n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xác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suất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nhận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mỗi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tính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sau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endParaRPr lang="en-US" sz="28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240312D-EA61-493D-B491-193AB23B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1862149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2.5.1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nhị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endParaRPr lang="en-US" sz="2800" i="1" kern="0" dirty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5A481-3CC2-C480-E4CE-804DEAA7EBE9}"/>
              </a:ext>
            </a:extLst>
          </p:cNvPr>
          <p:cNvSpPr txBox="1"/>
          <p:nvPr/>
        </p:nvSpPr>
        <p:spPr>
          <a:xfrm>
            <a:off x="303086" y="12385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340E387-B335-FBE9-3D62-444D283F23D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45153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4361A8-49EB-472A-81F1-FCCD43A25CFF}"/>
              </a:ext>
            </a:extLst>
          </p:cNvPr>
          <p:cNvSpPr txBox="1"/>
          <p:nvPr/>
        </p:nvSpPr>
        <p:spPr>
          <a:xfrm>
            <a:off x="437614" y="2694245"/>
            <a:ext cx="8229600" cy="324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b.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lí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Giả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sử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lược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đồ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Bernoulli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gồm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phép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thử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độc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lập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xác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suất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xuất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cố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mỗi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phép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thử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đều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bằng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p=P(A)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Gọi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X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lần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xuất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hiện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biến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cố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n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phép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thử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Khi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đó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X~B(</a:t>
            </a:r>
            <a:r>
              <a:rPr lang="en-US" sz="28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n;p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endParaRPr lang="en-US" sz="2800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15EBB3E-AEE1-7D5A-3C9B-3A5C6BAB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1862149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2.5.1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nhị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endParaRPr lang="en-US" sz="2800" i="1" kern="0" dirty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6F157-065F-AE96-4EC6-7CDCD8ED0D9E}"/>
              </a:ext>
            </a:extLst>
          </p:cNvPr>
          <p:cNvSpPr txBox="1"/>
          <p:nvPr/>
        </p:nvSpPr>
        <p:spPr>
          <a:xfrm>
            <a:off x="303086" y="12385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7E590A1-98BB-11D3-6EA7-0A59AA38270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45153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65AABF5-FE0F-877E-0B4C-DDF9EDCCA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0645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2.5.1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nhị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endParaRPr lang="en-US" sz="2800" i="1" kern="0" dirty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81BF7-C744-EF65-E3D9-9C14DE95A58D}"/>
              </a:ext>
            </a:extLst>
          </p:cNvPr>
          <p:cNvSpPr txBox="1"/>
          <p:nvPr/>
        </p:nvSpPr>
        <p:spPr>
          <a:xfrm>
            <a:off x="303086" y="1557002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693CDC-F838-1CC1-31B1-AE2F7F5FE4E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73343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295D22-F614-916E-0DFE-312705FFD802}"/>
              </a:ext>
            </a:extLst>
          </p:cNvPr>
          <p:cNvSpPr/>
          <p:nvPr/>
        </p:nvSpPr>
        <p:spPr>
          <a:xfrm>
            <a:off x="381000" y="3297459"/>
            <a:ext cx="8382000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+mj-lt"/>
              </a:rPr>
              <a:t>VÍ DỤ: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cầu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thủ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sút</a:t>
            </a:r>
            <a:r>
              <a:rPr lang="en-US" sz="2800" dirty="0">
                <a:latin typeface="+mj-lt"/>
              </a:rPr>
              <a:t> 10 </a:t>
            </a:r>
            <a:r>
              <a:rPr lang="en-US" sz="2800" dirty="0" err="1">
                <a:latin typeface="+mj-lt"/>
              </a:rPr>
              <a:t>lần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gôn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với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sút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trúng</a:t>
            </a:r>
            <a:r>
              <a:rPr lang="en-US" sz="2800" dirty="0">
                <a:latin typeface="+mj-lt"/>
              </a:rPr>
              <a:t> ở  </a:t>
            </a:r>
            <a:r>
              <a:rPr lang="en-US" sz="2800" dirty="0" err="1">
                <a:latin typeface="+mj-lt"/>
              </a:rPr>
              <a:t>mỗi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lần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đều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0.9.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</a:rPr>
              <a:t>Tìm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cầu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thủ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sút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trúng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nhất</a:t>
            </a:r>
            <a:r>
              <a:rPr lang="en-US" sz="2800" dirty="0">
                <a:latin typeface="+mj-lt"/>
              </a:rPr>
              <a:t> 8 </a:t>
            </a:r>
            <a:r>
              <a:rPr lang="en-US" sz="2800" dirty="0" err="1">
                <a:latin typeface="+mj-lt"/>
              </a:rPr>
              <a:t>lần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328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15205"/>
            <a:ext cx="8382000" cy="1953868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FF"/>
                </a:solidFill>
                <a:latin typeface="+mj-lt"/>
              </a:rPr>
              <a:t>VÍ DỤ: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cầu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thủ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sút</a:t>
            </a:r>
            <a:r>
              <a:rPr lang="en-US" sz="2800" dirty="0">
                <a:latin typeface="+mj-lt"/>
              </a:rPr>
              <a:t> 10 </a:t>
            </a:r>
            <a:r>
              <a:rPr lang="en-US" sz="2800" dirty="0" err="1">
                <a:latin typeface="+mj-lt"/>
              </a:rPr>
              <a:t>lần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gôn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với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sút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trúng</a:t>
            </a:r>
            <a:r>
              <a:rPr lang="en-US" sz="2800" dirty="0">
                <a:latin typeface="+mj-lt"/>
              </a:rPr>
              <a:t> ở  </a:t>
            </a:r>
            <a:r>
              <a:rPr lang="en-US" sz="2800" dirty="0" err="1">
                <a:latin typeface="+mj-lt"/>
              </a:rPr>
              <a:t>mỗi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lần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đều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0.9. </a:t>
            </a:r>
            <a:r>
              <a:rPr lang="en-US" sz="2800" dirty="0" err="1">
                <a:latin typeface="+mj-lt"/>
              </a:rPr>
              <a:t>Tìm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cầu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thủ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sút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trúng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nhất</a:t>
            </a:r>
            <a:r>
              <a:rPr lang="en-US" sz="2800" dirty="0">
                <a:latin typeface="+mj-lt"/>
              </a:rPr>
              <a:t> 8 </a:t>
            </a:r>
            <a:r>
              <a:rPr lang="en-US" sz="2800" dirty="0" err="1">
                <a:latin typeface="+mj-lt"/>
              </a:rPr>
              <a:t>lần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1EE5-634B-41BE-86A1-B9F6AAAC6C29}"/>
              </a:ext>
            </a:extLst>
          </p:cNvPr>
          <p:cNvSpPr txBox="1"/>
          <p:nvPr/>
        </p:nvSpPr>
        <p:spPr>
          <a:xfrm>
            <a:off x="228600" y="2479809"/>
            <a:ext cx="8382000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+mj-lt"/>
              </a:rPr>
              <a:t>Gọi</a:t>
            </a:r>
            <a:r>
              <a:rPr lang="en-US" sz="2800" dirty="0">
                <a:latin typeface="+mj-lt"/>
              </a:rPr>
              <a:t> X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lần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cầu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thủ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sút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trúng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gôn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10 </a:t>
            </a:r>
            <a:r>
              <a:rPr lang="en-US" sz="2800" dirty="0" err="1">
                <a:latin typeface="+mj-lt"/>
              </a:rPr>
              <a:t>lần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sút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+mj-lt"/>
              </a:rPr>
              <a:t>Bài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toán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thỏa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mãn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lược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đồ</a:t>
            </a:r>
            <a:r>
              <a:rPr lang="en-US" sz="2800" dirty="0">
                <a:latin typeface="+mj-lt"/>
              </a:rPr>
              <a:t> Bernoulli </a:t>
            </a:r>
            <a:r>
              <a:rPr lang="en-US" sz="2800" dirty="0" err="1">
                <a:latin typeface="+mj-lt"/>
              </a:rPr>
              <a:t>với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n=10, p=0.9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Khi </a:t>
            </a:r>
            <a:r>
              <a:rPr lang="en-US" sz="2800" dirty="0" err="1">
                <a:latin typeface="+mj-lt"/>
              </a:rPr>
              <a:t>đó</a:t>
            </a:r>
            <a:r>
              <a:rPr lang="en-US" sz="2800" dirty="0">
                <a:latin typeface="+mj-lt"/>
              </a:rPr>
              <a:t>, </a:t>
            </a:r>
            <a:r>
              <a:rPr lang="en-US" sz="2800" i="1" dirty="0">
                <a:latin typeface="+mj-lt"/>
              </a:rPr>
              <a:t>X~B(10; 0.9)</a:t>
            </a:r>
            <a:r>
              <a:rPr lang="en-US" sz="2800" dirty="0">
                <a:latin typeface="+mj-lt"/>
              </a:rPr>
              <a:t>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8E9809-FAB3-4195-BA66-C11F4A9AC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953000"/>
          <a:ext cx="7240381" cy="1049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495000" progId="Equation.DSMT4">
                  <p:embed/>
                </p:oleObj>
              </mc:Choice>
              <mc:Fallback>
                <p:oleObj name="Equation" r:id="rId2" imgW="3416040" imgH="495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F8E9809-FAB3-4195-BA66-C11F4A9AC0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4953000"/>
                        <a:ext cx="7240381" cy="1049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00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2737931"/>
            <a:ext cx="1476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Chú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ý: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330357" y="2600225"/>
            <a:ext cx="7813643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fr-FR" sz="2800" dirty="0">
                <a:latin typeface="+mj-lt"/>
              </a:rPr>
              <a:t>(X=a) là </a:t>
            </a:r>
            <a:r>
              <a:rPr lang="fr-FR" sz="2800" dirty="0" err="1">
                <a:latin typeface="+mj-lt"/>
              </a:rPr>
              <a:t>biến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cố</a:t>
            </a:r>
            <a:r>
              <a:rPr lang="fr-FR" sz="2800" dirty="0">
                <a:latin typeface="+mj-lt"/>
              </a:rPr>
              <a:t> ‘‘BNN X </a:t>
            </a:r>
            <a:r>
              <a:rPr lang="fr-FR" sz="2800" dirty="0" err="1">
                <a:latin typeface="+mj-lt"/>
              </a:rPr>
              <a:t>nhận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giá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trị</a:t>
            </a:r>
            <a:r>
              <a:rPr lang="fr-FR" sz="2800" dirty="0">
                <a:latin typeface="+mj-lt"/>
              </a:rPr>
              <a:t> a ’’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fr-FR" sz="2800" dirty="0" err="1">
                <a:latin typeface="+mj-lt"/>
              </a:rPr>
              <a:t>Nếu</a:t>
            </a:r>
            <a:r>
              <a:rPr lang="fr-FR" sz="2800" dirty="0">
                <a:latin typeface="+mj-lt"/>
              </a:rPr>
              <a:t> {x</a:t>
            </a:r>
            <a:r>
              <a:rPr lang="fr-FR" sz="2800" baseline="-25000" dirty="0">
                <a:latin typeface="+mj-lt"/>
              </a:rPr>
              <a:t>1</a:t>
            </a:r>
            <a:r>
              <a:rPr lang="fr-FR" sz="2800" dirty="0">
                <a:latin typeface="+mj-lt"/>
              </a:rPr>
              <a:t> , x</a:t>
            </a:r>
            <a:r>
              <a:rPr lang="fr-FR" sz="2800" baseline="-25000" dirty="0">
                <a:latin typeface="+mj-lt"/>
              </a:rPr>
              <a:t>2 </a:t>
            </a:r>
            <a:r>
              <a:rPr lang="fr-FR" sz="2800" dirty="0">
                <a:latin typeface="+mj-lt"/>
              </a:rPr>
              <a:t> ,…, </a:t>
            </a:r>
            <a:r>
              <a:rPr lang="fr-FR" sz="2800" dirty="0" err="1">
                <a:latin typeface="+mj-lt"/>
              </a:rPr>
              <a:t>x</a:t>
            </a:r>
            <a:r>
              <a:rPr lang="fr-FR" sz="2800" baseline="-25000" dirty="0" err="1">
                <a:latin typeface="+mj-lt"/>
              </a:rPr>
              <a:t>n</a:t>
            </a:r>
            <a:r>
              <a:rPr lang="fr-FR" sz="2800" dirty="0">
                <a:latin typeface="+mj-lt"/>
              </a:rPr>
              <a:t>} là </a:t>
            </a:r>
            <a:r>
              <a:rPr lang="fr-FR" sz="2800" dirty="0" err="1">
                <a:latin typeface="+mj-lt"/>
              </a:rPr>
              <a:t>tập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giá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trị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của</a:t>
            </a:r>
            <a:r>
              <a:rPr lang="fr-FR" sz="2800" dirty="0">
                <a:latin typeface="+mj-lt"/>
              </a:rPr>
              <a:t> X </a:t>
            </a:r>
            <a:r>
              <a:rPr lang="fr-FR" sz="2800" dirty="0" err="1">
                <a:latin typeface="+mj-lt"/>
              </a:rPr>
              <a:t>thì</a:t>
            </a:r>
            <a:r>
              <a:rPr lang="fr-FR" sz="2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+mj-lt"/>
              </a:rPr>
              <a:t>(X=x</a:t>
            </a:r>
            <a:r>
              <a:rPr lang="fr-FR" sz="2800" baseline="-25000" dirty="0">
                <a:latin typeface="+mj-lt"/>
              </a:rPr>
              <a:t>1</a:t>
            </a:r>
            <a:r>
              <a:rPr lang="fr-FR" sz="2800" dirty="0">
                <a:latin typeface="+mj-lt"/>
              </a:rPr>
              <a:t>), (X=x</a:t>
            </a:r>
            <a:r>
              <a:rPr lang="fr-FR" sz="2800" baseline="-25000" dirty="0">
                <a:latin typeface="+mj-lt"/>
              </a:rPr>
              <a:t>2</a:t>
            </a:r>
            <a:r>
              <a:rPr lang="fr-FR" sz="2800" dirty="0">
                <a:latin typeface="+mj-lt"/>
              </a:rPr>
              <a:t>),…, (X=</a:t>
            </a:r>
            <a:r>
              <a:rPr lang="fr-FR" sz="2800" dirty="0" err="1">
                <a:latin typeface="+mj-lt"/>
              </a:rPr>
              <a:t>x</a:t>
            </a:r>
            <a:r>
              <a:rPr lang="fr-FR" sz="2800" baseline="-25000" dirty="0" err="1">
                <a:latin typeface="+mj-lt"/>
              </a:rPr>
              <a:t>n</a:t>
            </a:r>
            <a:r>
              <a:rPr lang="fr-FR" sz="2800" dirty="0">
                <a:latin typeface="+mj-lt"/>
              </a:rPr>
              <a:t>) là </a:t>
            </a:r>
            <a:r>
              <a:rPr lang="fr-FR" sz="2800" dirty="0" err="1">
                <a:latin typeface="+mj-lt"/>
              </a:rPr>
              <a:t>hệ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đầy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đủ</a:t>
            </a:r>
            <a:endParaRPr lang="fr-FR" sz="28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B2649-5775-95F0-AD6C-346D7776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0603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B1D90-0747-33AF-EE05-86B0D326725E}"/>
              </a:ext>
            </a:extLst>
          </p:cNvPr>
          <p:cNvSpPr txBox="1"/>
          <p:nvPr/>
        </p:nvSpPr>
        <p:spPr>
          <a:xfrm>
            <a:off x="110238" y="1532401"/>
            <a:ext cx="8407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2.1.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khái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niệm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662BD-5958-235F-E996-35F6E3ACF4DB}"/>
              </a:ext>
            </a:extLst>
          </p:cNvPr>
          <p:cNvSpPr txBox="1"/>
          <p:nvPr/>
        </p:nvSpPr>
        <p:spPr>
          <a:xfrm>
            <a:off x="80225" y="4677983"/>
            <a:ext cx="8683631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VÍ DỤ: </a:t>
            </a:r>
            <a:r>
              <a:rPr lang="en-US" sz="2800" dirty="0"/>
              <a:t>X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chấm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súc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(X=2)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“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chấm</a:t>
            </a:r>
            <a:r>
              <a:rPr lang="en-US" sz="28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74650" y="3048000"/>
            <a:ext cx="5109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+mj-lt"/>
              </a:rPr>
              <a:t>c. </a:t>
            </a:r>
            <a:r>
              <a:rPr lang="en-US" sz="2800" b="1" dirty="0" err="1">
                <a:latin typeface="+mj-lt"/>
              </a:rPr>
              <a:t>Tính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chất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X~ B(n; p), </a:t>
            </a:r>
            <a:r>
              <a:rPr lang="en-US" sz="2800" dirty="0" err="1">
                <a:latin typeface="+mj-lt"/>
              </a:rPr>
              <a:t>thì</a:t>
            </a:r>
            <a:r>
              <a:rPr lang="en-US" sz="2800" dirty="0">
                <a:latin typeface="+mj-lt"/>
              </a:rPr>
              <a:t>: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305635" y="5483733"/>
            <a:ext cx="52629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en-US" sz="3200" dirty="0">
                <a:latin typeface="+mj-lt"/>
              </a:rPr>
              <a:t>(n+1).p-1 </a:t>
            </a:r>
            <a:r>
              <a:rPr lang="en-US" altLang="en-US" sz="3200" dirty="0">
                <a:latin typeface="+mj-lt"/>
                <a:sym typeface="Symbol" pitchFamily="18" charset="2"/>
              </a:rPr>
              <a:t></a:t>
            </a:r>
            <a:r>
              <a:rPr lang="en-US" altLang="en-US" sz="3200" dirty="0">
                <a:latin typeface="+mj-lt"/>
              </a:rPr>
              <a:t> Mod(X) </a:t>
            </a:r>
            <a:r>
              <a:rPr lang="en-US" altLang="en-US" sz="3200" dirty="0">
                <a:latin typeface="+mj-lt"/>
                <a:sym typeface="Symbol" pitchFamily="18" charset="2"/>
              </a:rPr>
              <a:t></a:t>
            </a:r>
            <a:r>
              <a:rPr lang="en-US" altLang="en-US" sz="3200" dirty="0">
                <a:latin typeface="+mj-lt"/>
              </a:rPr>
              <a:t> (n+1).p</a:t>
            </a:r>
            <a:r>
              <a:rPr lang="en-US" altLang="en-US" sz="3200" dirty="0">
                <a:latin typeface="+mj-lt"/>
                <a:sym typeface="Symbol" pitchFamily="18" charset="2"/>
              </a:rPr>
              <a:t>	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10000" y="4068764"/>
            <a:ext cx="2012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dirty="0">
                <a:latin typeface="+mj-lt"/>
              </a:rPr>
              <a:t>E(X)  = </a:t>
            </a:r>
            <a:r>
              <a:rPr lang="en-US" altLang="en-US" sz="3200" dirty="0" err="1">
                <a:latin typeface="+mj-lt"/>
              </a:rPr>
              <a:t>np</a:t>
            </a:r>
            <a:r>
              <a:rPr lang="en-US" altLang="en-US" sz="3200" dirty="0">
                <a:latin typeface="+mj-lt"/>
              </a:rPr>
              <a:t>	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81400" y="4830764"/>
            <a:ext cx="2389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>
                <a:latin typeface="+mj-lt"/>
              </a:rPr>
              <a:t>Var(X) = npq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D7A0E-FD34-478E-A1C7-18FF2A9406BC}"/>
              </a:ext>
            </a:extLst>
          </p:cNvPr>
          <p:cNvSpPr/>
          <p:nvPr/>
        </p:nvSpPr>
        <p:spPr>
          <a:xfrm>
            <a:off x="1447800" y="4068764"/>
            <a:ext cx="6781800" cy="233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CC977A-CAF9-2257-E7D0-286B7CA57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0645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2.5.1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nhị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endParaRPr lang="en-US" sz="2800" i="1" kern="0" dirty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5F091-E46E-E0D6-EDA1-BEBB62D459DA}"/>
              </a:ext>
            </a:extLst>
          </p:cNvPr>
          <p:cNvSpPr txBox="1"/>
          <p:nvPr/>
        </p:nvSpPr>
        <p:spPr>
          <a:xfrm>
            <a:off x="303086" y="1557002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D2D6E19-5339-24B0-BBC4-31176A4F34D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73343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5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68" y="2623121"/>
            <a:ext cx="88349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VÍ DỤ:</a:t>
            </a:r>
            <a:r>
              <a:rPr lang="en-US" sz="2400" b="1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Một phân xưởng có </a:t>
            </a:r>
            <a:r>
              <a:rPr lang="vi-VN" sz="2400" b="1" dirty="0">
                <a:latin typeface="+mj-lt"/>
              </a:rPr>
              <a:t>5 </a:t>
            </a:r>
            <a:r>
              <a:rPr lang="vi-VN" sz="2400" dirty="0">
                <a:latin typeface="+mj-lt"/>
              </a:rPr>
              <a:t>máy hoạt động </a:t>
            </a:r>
            <a:r>
              <a:rPr lang="vi-VN" sz="2400" b="1" dirty="0">
                <a:latin typeface="+mj-lt"/>
              </a:rPr>
              <a:t>độc lập</a:t>
            </a:r>
            <a:r>
              <a:rPr lang="vi-VN" sz="2400" dirty="0">
                <a:latin typeface="+mj-lt"/>
              </a:rPr>
              <a:t> nhau, </a:t>
            </a:r>
            <a:r>
              <a:rPr lang="vi-VN" sz="2400" b="1" dirty="0">
                <a:latin typeface="+mj-lt"/>
              </a:rPr>
              <a:t>xác suất </a:t>
            </a:r>
            <a:r>
              <a:rPr lang="vi-VN" sz="2400" dirty="0">
                <a:latin typeface="+mj-lt"/>
              </a:rPr>
              <a:t>để mỗi máy bị hỏng trong khoảng thời gian T </a:t>
            </a:r>
            <a:r>
              <a:rPr lang="vi-VN" sz="2400" b="1" dirty="0">
                <a:latin typeface="+mj-lt"/>
              </a:rPr>
              <a:t>đều bằng 0,1</a:t>
            </a:r>
            <a:r>
              <a:rPr lang="vi-VN" sz="2400" dirty="0">
                <a:latin typeface="+mj-lt"/>
              </a:rPr>
              <a:t>. Tìm xác suất để trong khoảng thời gian T :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a. Có hai máy bị hỏng.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b. Có không quá 1 máy bị hỏng.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c. Gọi X là số máy bị hỏng trong khoảng thời gian T. Hãy tìm E(X),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Var(X),Mod(X).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1872B8-CB9F-1A2E-C01B-0784B7460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39549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2.5.1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nhị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endParaRPr lang="en-US" sz="2800" i="1" kern="0" dirty="0">
              <a:solidFill>
                <a:srgbClr val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84F0D-710A-C122-5542-7210EDFF5E48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4D7A15F-0637-3975-3A34-687EFC57B29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17" y="2547952"/>
            <a:ext cx="8959064" cy="390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Bài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toán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thỏa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lược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đồ</a:t>
            </a:r>
            <a:r>
              <a:rPr lang="en-US" sz="2400" dirty="0">
                <a:latin typeface="+mj-lt"/>
              </a:rPr>
              <a:t> Bernoulli: n=5, p=0,1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Gọi</a:t>
            </a:r>
            <a:r>
              <a:rPr lang="en-US" sz="2400" dirty="0">
                <a:latin typeface="+mj-lt"/>
              </a:rPr>
              <a:t> X </a:t>
            </a:r>
            <a:r>
              <a:rPr lang="en-US" sz="2400" dirty="0" err="1">
                <a:latin typeface="+mj-lt"/>
              </a:rPr>
              <a:t>là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số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máy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bị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hỏng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trong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khoảng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thời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gian</a:t>
            </a:r>
            <a:r>
              <a:rPr lang="en-US" sz="2400" dirty="0">
                <a:latin typeface="+mj-lt"/>
              </a:rPr>
              <a:t> 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X~B(5; 0,1)</a:t>
            </a:r>
            <a:endParaRPr lang="vi-VN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a. </a:t>
            </a:r>
            <a:r>
              <a:rPr lang="en-US" sz="2400" dirty="0">
                <a:latin typeface="+mj-lt"/>
              </a:rPr>
              <a:t>P(X=2)=</a:t>
            </a:r>
            <a:r>
              <a:rPr lang="vi-VN" sz="2400" dirty="0">
                <a:latin typeface="+mj-lt"/>
              </a:rPr>
              <a:t>.</a:t>
            </a:r>
            <a:r>
              <a:rPr lang="en-US" sz="2400" dirty="0">
                <a:latin typeface="+mj-lt"/>
              </a:rPr>
              <a:t> C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baseline="-25000" dirty="0">
                <a:latin typeface="+mj-lt"/>
              </a:rPr>
              <a:t>5</a:t>
            </a:r>
            <a:r>
              <a:rPr lang="en-US" sz="2400" dirty="0">
                <a:latin typeface="+mj-lt"/>
              </a:rPr>
              <a:t> .0,1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0,9</a:t>
            </a:r>
            <a:r>
              <a:rPr lang="en-US" sz="2400" baseline="30000" dirty="0">
                <a:latin typeface="+mj-lt"/>
              </a:rPr>
              <a:t>3</a:t>
            </a:r>
            <a:endParaRPr lang="vi-VN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b. </a:t>
            </a:r>
            <a:r>
              <a:rPr lang="en-US" sz="2400" dirty="0">
                <a:latin typeface="+mj-lt"/>
              </a:rPr>
              <a:t>P(X&lt;=1)=P(X=0) + P(X=1)= C</a:t>
            </a:r>
            <a:r>
              <a:rPr lang="en-US" sz="2400" baseline="30000" dirty="0">
                <a:latin typeface="+mj-lt"/>
              </a:rPr>
              <a:t>0</a:t>
            </a:r>
            <a:r>
              <a:rPr lang="en-US" sz="2400" baseline="-25000" dirty="0">
                <a:latin typeface="+mj-lt"/>
              </a:rPr>
              <a:t>5</a:t>
            </a:r>
            <a:r>
              <a:rPr lang="en-US" sz="2400" dirty="0">
                <a:latin typeface="+mj-lt"/>
              </a:rPr>
              <a:t> .0,1</a:t>
            </a:r>
            <a:r>
              <a:rPr lang="en-US" sz="2400" baseline="30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. 0,9</a:t>
            </a:r>
            <a:r>
              <a:rPr lang="en-US" sz="2400" baseline="30000" dirty="0">
                <a:latin typeface="+mj-lt"/>
              </a:rPr>
              <a:t>5</a:t>
            </a:r>
            <a:r>
              <a:rPr lang="en-US" sz="2400" dirty="0">
                <a:latin typeface="+mj-lt"/>
              </a:rPr>
              <a:t> + C</a:t>
            </a:r>
            <a:r>
              <a:rPr lang="en-US" sz="2400" baseline="30000" dirty="0">
                <a:latin typeface="+mj-lt"/>
              </a:rPr>
              <a:t>1</a:t>
            </a:r>
            <a:r>
              <a:rPr lang="en-US" sz="2400" baseline="-25000" dirty="0">
                <a:latin typeface="+mj-lt"/>
              </a:rPr>
              <a:t>5</a:t>
            </a:r>
            <a:r>
              <a:rPr lang="en-US" sz="2400" dirty="0">
                <a:latin typeface="+mj-lt"/>
              </a:rPr>
              <a:t> .0,1</a:t>
            </a:r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. 0,9</a:t>
            </a:r>
            <a:r>
              <a:rPr lang="en-US" sz="2400" baseline="30000" dirty="0">
                <a:latin typeface="+mj-lt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c.</a:t>
            </a:r>
            <a:r>
              <a:rPr lang="vi-VN" sz="2400" dirty="0"/>
              <a:t> </a:t>
            </a:r>
            <a:r>
              <a:rPr lang="en-US" sz="2400" dirty="0"/>
              <a:t>E(X)=np= 0,5;    Var(X)=</a:t>
            </a:r>
            <a:r>
              <a:rPr lang="en-US" sz="2400" dirty="0" err="1"/>
              <a:t>npq</a:t>
            </a:r>
            <a:r>
              <a:rPr lang="en-US" sz="2400" dirty="0"/>
              <a:t> = 0,45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(n+1)*p-1 </a:t>
            </a:r>
            <a:r>
              <a:rPr lang="en-US" altLang="en-US" sz="2400" dirty="0">
                <a:sym typeface="Symbol" pitchFamily="18" charset="2"/>
              </a:rPr>
              <a:t></a:t>
            </a:r>
            <a:r>
              <a:rPr lang="en-US" altLang="en-US" sz="2400" dirty="0"/>
              <a:t> Mod(X) </a:t>
            </a:r>
            <a:r>
              <a:rPr lang="en-US" altLang="en-US" sz="2400" dirty="0">
                <a:sym typeface="Symbol" pitchFamily="18" charset="2"/>
              </a:rPr>
              <a:t></a:t>
            </a:r>
            <a:r>
              <a:rPr lang="en-US" altLang="en-US" sz="2400" dirty="0"/>
              <a:t> (n+1)*p </a:t>
            </a:r>
            <a:r>
              <a:rPr lang="en-US" altLang="en-US" sz="2400" dirty="0">
                <a:sym typeface="Wingdings 3" panose="05040102010807070707" pitchFamily="18" charset="2"/>
              </a:rPr>
              <a:t> </a:t>
            </a:r>
            <a:r>
              <a:rPr lang="en-US" altLang="en-US" sz="2400" dirty="0"/>
              <a:t> -0,4 </a:t>
            </a:r>
            <a:r>
              <a:rPr lang="en-US" altLang="en-US" sz="2400" dirty="0">
                <a:sym typeface="Symbol" pitchFamily="18" charset="2"/>
              </a:rPr>
              <a:t></a:t>
            </a:r>
            <a:r>
              <a:rPr lang="en-US" altLang="en-US" sz="2400" dirty="0"/>
              <a:t> Mod(X) </a:t>
            </a:r>
            <a:r>
              <a:rPr lang="en-US" altLang="en-US" sz="2400" dirty="0">
                <a:sym typeface="Symbol" pitchFamily="18" charset="2"/>
              </a:rPr>
              <a:t></a:t>
            </a:r>
            <a:r>
              <a:rPr lang="en-US" altLang="en-US" sz="2400" dirty="0"/>
              <a:t> 0,6 </a:t>
            </a:r>
            <a:r>
              <a:rPr lang="en-US" altLang="en-US" sz="2400" dirty="0">
                <a:sym typeface="Wingdings 3" panose="05040102010807070707" pitchFamily="18" charset="2"/>
              </a:rPr>
              <a:t> </a:t>
            </a:r>
            <a:r>
              <a:rPr lang="en-US" altLang="en-US" sz="2400" dirty="0"/>
              <a:t>Mod(X) =0</a:t>
            </a:r>
            <a:r>
              <a:rPr lang="en-US" sz="2400" baseline="30000" dirty="0">
                <a:latin typeface="+mj-lt"/>
              </a:rPr>
              <a:t> </a:t>
            </a:r>
            <a:endParaRPr lang="vi-VN" sz="3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C1C4C-01A2-4CB1-8F92-359D6BB13B41}"/>
              </a:ext>
            </a:extLst>
          </p:cNvPr>
          <p:cNvSpPr/>
          <p:nvPr/>
        </p:nvSpPr>
        <p:spPr>
          <a:xfrm>
            <a:off x="381000" y="457200"/>
            <a:ext cx="8458200" cy="1687963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 </a:t>
            </a:r>
            <a:r>
              <a:rPr lang="vi-VN" sz="2400" b="1" dirty="0">
                <a:latin typeface="+mj-lt"/>
              </a:rPr>
              <a:t>3.1 </a:t>
            </a:r>
            <a:r>
              <a:rPr lang="vi-VN" sz="2400" dirty="0">
                <a:latin typeface="+mj-lt"/>
              </a:rPr>
              <a:t>Một phân xưởng có </a:t>
            </a:r>
            <a:r>
              <a:rPr lang="vi-VN" sz="2400" b="1" dirty="0">
                <a:latin typeface="+mj-lt"/>
              </a:rPr>
              <a:t>5 </a:t>
            </a:r>
            <a:r>
              <a:rPr lang="vi-VN" sz="2400" dirty="0">
                <a:latin typeface="+mj-lt"/>
              </a:rPr>
              <a:t>máy hoạt động </a:t>
            </a:r>
            <a:r>
              <a:rPr lang="vi-VN" sz="2400" b="1" dirty="0">
                <a:latin typeface="+mj-lt"/>
              </a:rPr>
              <a:t>độc lập</a:t>
            </a:r>
            <a:r>
              <a:rPr lang="vi-VN" sz="2400" dirty="0">
                <a:latin typeface="+mj-lt"/>
              </a:rPr>
              <a:t> nhau, </a:t>
            </a:r>
            <a:r>
              <a:rPr lang="vi-VN" sz="2400" b="1" dirty="0">
                <a:latin typeface="+mj-lt"/>
              </a:rPr>
              <a:t>xác suất </a:t>
            </a:r>
            <a:r>
              <a:rPr lang="vi-VN" sz="2400" dirty="0">
                <a:latin typeface="+mj-lt"/>
              </a:rPr>
              <a:t>để mỗi máy bị hỏng trong khoảng thời gian T </a:t>
            </a:r>
            <a:r>
              <a:rPr lang="vi-VN" sz="2400" b="1" dirty="0">
                <a:latin typeface="+mj-lt"/>
              </a:rPr>
              <a:t>đều bằng 0,1</a:t>
            </a:r>
            <a:r>
              <a:rPr lang="vi-VN" sz="2400" dirty="0">
                <a:latin typeface="+mj-lt"/>
              </a:rPr>
              <a:t>. Tìm xác suất để trong khoảng thời gian T :E(X),Var(X),Mod(X).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228600" y="1901622"/>
            <a:ext cx="8229600" cy="453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2800" i="1" kern="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800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i="1" kern="0" dirty="0">
                <a:latin typeface="Times New Roman" pitchFamily="18" charset="0"/>
                <a:cs typeface="Times New Roman" pitchFamily="18" charset="0"/>
              </a:rPr>
              <a:t> ĐLNN </a:t>
            </a:r>
            <a:r>
              <a:rPr lang="en-US" sz="2800" i="1" kern="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cs typeface="Times New Roman" pitchFamily="18" charset="0"/>
              </a:rPr>
              <a:t>tục</a:t>
            </a:r>
            <a:endParaRPr lang="en-US" sz="2800" i="1" kern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đều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(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Tự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học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mũ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kern="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b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b="1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khi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bình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phương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kern="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b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kern="0" dirty="0">
                <a:latin typeface="Times New Roman" pitchFamily="18" charset="0"/>
                <a:ea typeface="+mj-ea"/>
                <a:cs typeface="Times New Roman" pitchFamily="18" charset="0"/>
              </a:rPr>
              <a:t> Student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Fisher- </a:t>
            </a:r>
            <a:r>
              <a:rPr lang="en-US" sz="2800" kern="0" dirty="0" err="1">
                <a:latin typeface="Times New Roman" pitchFamily="18" charset="0"/>
                <a:ea typeface="+mj-ea"/>
                <a:cs typeface="Times New Roman" pitchFamily="18" charset="0"/>
              </a:rPr>
              <a:t>Snedecor</a:t>
            </a:r>
            <a:r>
              <a:rPr lang="en-US" sz="28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kern="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kern="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F4DD6-9273-C100-8A41-73C9EB1FA169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9D16FD3-64C7-524E-95C4-F87DCD47B68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2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11929"/>
              </p:ext>
            </p:extLst>
          </p:nvPr>
        </p:nvGraphicFramePr>
        <p:xfrm>
          <a:off x="2395538" y="5072063"/>
          <a:ext cx="30575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533160" progId="Equation.DSMT4">
                  <p:embed/>
                </p:oleObj>
              </mc:Choice>
              <mc:Fallback>
                <p:oleObj name="Equation" r:id="rId3" imgW="1320480" imgH="53316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5072063"/>
                        <a:ext cx="3057525" cy="12414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223125" y="5443537"/>
            <a:ext cx="873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>
                <a:latin typeface="+mj-lt"/>
              </a:rPr>
              <a:t>(3.9)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69E5FFC-014F-401B-B13A-82124D2B6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28044"/>
            <a:ext cx="27432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D53FBD-7FC6-4B8C-81CE-F7EDC1D4DBE6}"/>
              </a:ext>
            </a:extLst>
          </p:cNvPr>
          <p:cNvSpPr txBox="1"/>
          <p:nvPr/>
        </p:nvSpPr>
        <p:spPr>
          <a:xfrm>
            <a:off x="265629" y="3341752"/>
            <a:ext cx="8763000" cy="130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ĐLNN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liên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tục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X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xem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phân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phối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chuẩn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hai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tham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>
                <a:latin typeface="+mj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và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i="1" dirty="0">
                <a:latin typeface="+mj-lt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i="1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2800" i="1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nếu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mật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độ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xác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suất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công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sau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endParaRPr lang="en-US" sz="2800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ECDE55-1791-4707-A039-DFAF09C7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58245-749D-F820-E98B-35079054FF2B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3CF4836-81AE-B4C3-B2C0-73BB1AB14EF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E3071-19EA-4CAF-9F93-362376756CDC}"/>
              </a:ext>
            </a:extLst>
          </p:cNvPr>
          <p:cNvSpPr txBox="1"/>
          <p:nvPr/>
        </p:nvSpPr>
        <p:spPr>
          <a:xfrm>
            <a:off x="228600" y="3175785"/>
            <a:ext cx="8915400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3200" dirty="0">
                <a:latin typeface="+mj-lt"/>
              </a:rPr>
              <a:t> f(x) : </a:t>
            </a:r>
            <a:r>
              <a:rPr lang="en-US" sz="3200" b="1" i="1" dirty="0" err="1">
                <a:latin typeface="+mj-lt"/>
              </a:rPr>
              <a:t>hàm</a:t>
            </a:r>
            <a:r>
              <a:rPr lang="en-US" sz="3200" b="1" i="1" dirty="0">
                <a:latin typeface="+mj-lt"/>
              </a:rPr>
              <a:t> </a:t>
            </a:r>
            <a:r>
              <a:rPr lang="en-US" sz="3200" b="1" i="1" dirty="0" err="1">
                <a:latin typeface="+mj-lt"/>
              </a:rPr>
              <a:t>mật</a:t>
            </a:r>
            <a:r>
              <a:rPr lang="en-US" sz="3200" b="1" i="1" dirty="0">
                <a:latin typeface="+mj-lt"/>
              </a:rPr>
              <a:t> </a:t>
            </a:r>
            <a:r>
              <a:rPr lang="en-US" sz="3200" b="1" i="1" dirty="0" err="1">
                <a:latin typeface="+mj-lt"/>
              </a:rPr>
              <a:t>độ</a:t>
            </a:r>
            <a:r>
              <a:rPr lang="en-US" sz="3200" b="1" i="1" dirty="0">
                <a:latin typeface="+mj-lt"/>
              </a:rPr>
              <a:t> </a:t>
            </a:r>
            <a:r>
              <a:rPr lang="en-US" sz="3200" b="1" i="1" dirty="0" err="1">
                <a:latin typeface="+mj-lt"/>
              </a:rPr>
              <a:t>chuẩn</a:t>
            </a:r>
            <a:r>
              <a:rPr lang="en-US" sz="3200" dirty="0">
                <a:latin typeface="+mj-lt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Kí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hiệu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>
                <a:cs typeface="Times New Roman" pitchFamily="18" charset="0"/>
              </a:rPr>
              <a:t>X ~ N(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;</a:t>
            </a:r>
            <a:r>
              <a:rPr lang="en-US" sz="3200" baseline="30000" dirty="0">
                <a:cs typeface="Times New Roman" pitchFamily="18" charset="0"/>
              </a:rPr>
              <a:t>2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)   Normal distribution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N(0;1): </a:t>
            </a:r>
            <a:r>
              <a:rPr lang="en-US" sz="3200" b="1" i="1" dirty="0" err="1">
                <a:latin typeface="+mj-lt"/>
                <a:cs typeface="Times New Roman" pitchFamily="18" charset="0"/>
                <a:sym typeface="Symbol" pitchFamily="18" charset="2"/>
              </a:rPr>
              <a:t>phân</a:t>
            </a: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i="1" dirty="0" err="1">
                <a:latin typeface="+mj-lt"/>
                <a:cs typeface="Times New Roman" pitchFamily="18" charset="0"/>
                <a:sym typeface="Symbol" pitchFamily="18" charset="2"/>
              </a:rPr>
              <a:t>phối</a:t>
            </a: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i="1" dirty="0" err="1">
                <a:latin typeface="+mj-lt"/>
                <a:cs typeface="Times New Roman" pitchFamily="18" charset="0"/>
                <a:sym typeface="Symbol" pitchFamily="18" charset="2"/>
              </a:rPr>
              <a:t>chuẩn</a:t>
            </a: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i="1" dirty="0" err="1">
                <a:latin typeface="+mj-lt"/>
                <a:cs typeface="Times New Roman" pitchFamily="18" charset="0"/>
                <a:sym typeface="Symbol" pitchFamily="18" charset="2"/>
              </a:rPr>
              <a:t>hóa</a:t>
            </a: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(Standard Normal)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                           : </a:t>
            </a:r>
            <a:r>
              <a:rPr lang="en-US" sz="3200" b="1" i="1" dirty="0" err="1">
                <a:latin typeface="+mj-lt"/>
                <a:cs typeface="Times New Roman" pitchFamily="18" charset="0"/>
                <a:sym typeface="Symbol" pitchFamily="18" charset="2"/>
              </a:rPr>
              <a:t>hàm</a:t>
            </a: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i="1" dirty="0" err="1">
                <a:latin typeface="+mj-lt"/>
                <a:cs typeface="Times New Roman" pitchFamily="18" charset="0"/>
                <a:sym typeface="Symbol" pitchFamily="18" charset="2"/>
              </a:rPr>
              <a:t>mật</a:t>
            </a: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i="1" dirty="0" err="1">
                <a:latin typeface="+mj-lt"/>
                <a:cs typeface="Times New Roman" pitchFamily="18" charset="0"/>
                <a:sym typeface="Symbol" pitchFamily="18" charset="2"/>
              </a:rPr>
              <a:t>độ</a:t>
            </a: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i="1" dirty="0" err="1">
                <a:latin typeface="+mj-lt"/>
                <a:cs typeface="Times New Roman" pitchFamily="18" charset="0"/>
                <a:sym typeface="Symbol" pitchFamily="18" charset="2"/>
              </a:rPr>
              <a:t>chuẩn</a:t>
            </a: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i="1" dirty="0" err="1">
                <a:latin typeface="+mj-lt"/>
                <a:cs typeface="Times New Roman" pitchFamily="18" charset="0"/>
                <a:sym typeface="Symbol" pitchFamily="18" charset="2"/>
              </a:rPr>
              <a:t>hóa</a:t>
            </a:r>
            <a:r>
              <a:rPr lang="en-US" sz="3200" b="1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Gauss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12D5351-9FCB-447D-8B18-E53901878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495138"/>
              </p:ext>
            </p:extLst>
          </p:nvPr>
        </p:nvGraphicFramePr>
        <p:xfrm>
          <a:off x="463550" y="5268041"/>
          <a:ext cx="23415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469800" progId="Equation.DSMT4">
                  <p:embed/>
                </p:oleObj>
              </mc:Choice>
              <mc:Fallback>
                <p:oleObj name="Equation" r:id="rId3" imgW="1054080" imgH="4698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12D5351-9FCB-447D-8B18-E539018782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550" y="5268041"/>
                        <a:ext cx="2341563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>
            <a:extLst>
              <a:ext uri="{FF2B5EF4-FFF2-40B4-BE49-F238E27FC236}">
                <a16:creationId xmlns:a16="http://schemas.microsoft.com/office/drawing/2014/main" id="{FF573503-5382-C8D5-6FE8-5E9169E6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5613B-A6ED-D61F-1253-74643938B06E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A7ED5E5-2428-5AA5-B0F4-98DCDF0F255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961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EBD728-738E-4BFD-9B47-E51E3D1D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4" y="1085729"/>
            <a:ext cx="7226671" cy="4686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BF5556-1B3A-4F41-9A55-796A1EF0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7200"/>
            <a:ext cx="8763000" cy="56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2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76200" y="2761865"/>
            <a:ext cx="9067800" cy="14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sz="3200" b="1" kern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VÍ DỤ:</a:t>
            </a:r>
            <a:r>
              <a:rPr lang="en-US" sz="3200" b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Hãy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định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qlppxs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X,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biết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X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có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hàm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mật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độ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3200" kern="0" dirty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922438"/>
              </p:ext>
            </p:extLst>
          </p:nvPr>
        </p:nvGraphicFramePr>
        <p:xfrm>
          <a:off x="381000" y="4110791"/>
          <a:ext cx="3886200" cy="145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495000" progId="Equation.DSMT4">
                  <p:embed/>
                </p:oleObj>
              </mc:Choice>
              <mc:Fallback>
                <p:oleObj name="Equation" r:id="rId3" imgW="1333440" imgH="49500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0791"/>
                        <a:ext cx="3886200" cy="1450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5400" y="4567195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X ~ N(16;9)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1B6B8F8-BE7D-48ED-BB0A-5D4FDCF22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050695"/>
              </p:ext>
            </p:extLst>
          </p:nvPr>
        </p:nvGraphicFramePr>
        <p:xfrm>
          <a:off x="4026931" y="5450690"/>
          <a:ext cx="3286125" cy="129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120" imgH="495000" progId="Equation.DSMT4">
                  <p:embed/>
                </p:oleObj>
              </mc:Choice>
              <mc:Fallback>
                <p:oleObj name="Equation" r:id="rId5" imgW="1257120" imgH="4950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B6B8F8-BE7D-48ED-BB0A-5D4FDCF226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6931" y="5450690"/>
                        <a:ext cx="3286125" cy="1294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776729-D4CE-4A7A-A200-945D523BDAA3}"/>
              </a:ext>
            </a:extLst>
          </p:cNvPr>
          <p:cNvSpPr txBox="1"/>
          <p:nvPr/>
        </p:nvSpPr>
        <p:spPr>
          <a:xfrm>
            <a:off x="381000" y="5951287"/>
            <a:ext cx="232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Y ~ N(-10;4)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ECD0785-2998-3FFA-C017-659014430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56A48-A4B6-B6FF-8C99-2F0ACEA4938A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DBF766C-0CF9-3F25-9D0C-6D1A84B0FB2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16D632-B7D8-4BF8-A11F-9AA877BBF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52191"/>
            <a:ext cx="4302110" cy="2581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D89B36-4EBE-4E84-8822-03A06EE4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8" y="3288352"/>
            <a:ext cx="4114801" cy="303968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824E3D6-84AE-48A5-811C-D3AA8D6E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28044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1A10A-30CC-406D-9191-0EB136305D57}"/>
              </a:ext>
            </a:extLst>
          </p:cNvPr>
          <p:cNvSpPr txBox="1"/>
          <p:nvPr/>
        </p:nvSpPr>
        <p:spPr>
          <a:xfrm>
            <a:off x="2259722" y="3836313"/>
            <a:ext cx="2159878" cy="43088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itchFamily="18" charset="0"/>
              </a:rPr>
              <a:t>X ~ N(</a:t>
            </a:r>
            <a:r>
              <a:rPr lang="en-US" sz="2200" dirty="0">
                <a:latin typeface="+mj-lt"/>
                <a:cs typeface="Times New Roman" pitchFamily="18" charset="0"/>
                <a:sym typeface="Symbol" pitchFamily="18" charset="2"/>
              </a:rPr>
              <a:t>;</a:t>
            </a:r>
            <a:r>
              <a:rPr lang="en-US" sz="22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2200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AA6DA-E67E-4903-AF41-EB2309B52B60}"/>
              </a:ext>
            </a:extLst>
          </p:cNvPr>
          <p:cNvSpPr txBox="1"/>
          <p:nvPr/>
        </p:nvSpPr>
        <p:spPr>
          <a:xfrm>
            <a:off x="6450722" y="2667000"/>
            <a:ext cx="2159878" cy="43088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itchFamily="18" charset="0"/>
              </a:rPr>
              <a:t>U ~ N(0;1</a:t>
            </a:r>
            <a:r>
              <a:rPr lang="en-US" sz="2200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0B3094-61AA-FEC9-2E9B-8B0B693BA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78469-E9DF-4D7B-4F2D-606C0E408DEF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50392B-4751-2EDE-4C29-CDC39DD78D5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0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pic>
        <p:nvPicPr>
          <p:cNvPr id="7" name="Picture 20">
            <a:extLst>
              <a:ext uri="{FF2B5EF4-FFF2-40B4-BE49-F238E27FC236}">
                <a16:creationId xmlns:a16="http://schemas.microsoft.com/office/drawing/2014/main" id="{420B8DF1-62A9-453F-9374-34E53D91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0" y="3429000"/>
            <a:ext cx="4495800" cy="340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89AEF7-D32C-4358-A85E-E820687F0E33}"/>
              </a:ext>
            </a:extLst>
          </p:cNvPr>
          <p:cNvSpPr txBox="1"/>
          <p:nvPr/>
        </p:nvSpPr>
        <p:spPr>
          <a:xfrm>
            <a:off x="179682" y="3962400"/>
            <a:ext cx="3706518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càng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lớn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thì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nhọn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đồ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càng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thấp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3FFDEA-9EBC-4640-9A5A-F3DF22057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28044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84BE4CB-9E4B-94D9-4D81-CE57A31E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C4073-F5EE-60A2-6783-4E66DC81E6E6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8EA181B-13EC-4DD1-15CE-45D2541FBB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7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97789" y="2265402"/>
            <a:ext cx="3291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b="1" dirty="0" err="1">
                <a:latin typeface="+mj-lt"/>
              </a:rPr>
              <a:t>Phân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loại</a:t>
            </a:r>
            <a:r>
              <a:rPr lang="en-US" sz="2800" b="1" dirty="0">
                <a:latin typeface="+mj-lt"/>
              </a:rPr>
              <a:t> ĐLNN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F6D674E-8D1B-47FB-AF1B-439F176B2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847422"/>
              </p:ext>
            </p:extLst>
          </p:nvPr>
        </p:nvGraphicFramePr>
        <p:xfrm>
          <a:off x="762000" y="3226084"/>
          <a:ext cx="7292939" cy="320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5612CDB-17E2-B661-7BB8-56D163B53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0603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7F8B-746C-BAAC-1CCD-C767A4984417}"/>
              </a:ext>
            </a:extLst>
          </p:cNvPr>
          <p:cNvSpPr txBox="1"/>
          <p:nvPr/>
        </p:nvSpPr>
        <p:spPr>
          <a:xfrm>
            <a:off x="110238" y="1532401"/>
            <a:ext cx="8407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2.1.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khái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niệm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ngẫu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nhiên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43F54E6-F7EA-4BA1-AC7D-95A12F4D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8763655" cy="148124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lIns="91334" tIns="45668" rIns="91334" bIns="45668" anchor="ctr"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  <a:defRPr/>
            </a:pPr>
            <a:r>
              <a:rPr lang="en-US" altLang="en-US" sz="2800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Ví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dụ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  <a:r>
              <a:rPr lang="en-US" altLang="en-US" sz="28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Chỉ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số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IQ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phân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bố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chuẩn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với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tham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số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được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xác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từ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đồ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thị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sau</a:t>
            </a:r>
            <a:r>
              <a:rPr lang="en-US" altLang="en-US" sz="28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0">
            <a:extLst>
              <a:ext uri="{FF2B5EF4-FFF2-40B4-BE49-F238E27FC236}">
                <a16:creationId xmlns:a16="http://schemas.microsoft.com/office/drawing/2014/main" id="{EF8F6CA3-11AD-4320-9F8E-FAB048B7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790" y="2241331"/>
            <a:ext cx="6517810" cy="44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0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E54E08-E430-4229-A2D9-E32DC73C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5" y="344334"/>
            <a:ext cx="8382655" cy="62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0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B8866-DB29-4ECC-8450-C325F18BD3F8}"/>
              </a:ext>
            </a:extLst>
          </p:cNvPr>
          <p:cNvSpPr txBox="1"/>
          <p:nvPr/>
        </p:nvSpPr>
        <p:spPr>
          <a:xfrm>
            <a:off x="76200" y="3533621"/>
            <a:ext cx="7620000" cy="195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 eaLnBrk="1" hangingPunct="1">
              <a:lnSpc>
                <a:spcPct val="150000"/>
              </a:lnSpc>
              <a:tabLst>
                <a:tab pos="1428750" algn="l"/>
              </a:tabLst>
              <a:defRPr/>
            </a:pPr>
            <a:r>
              <a:rPr lang="en-US" sz="28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Tính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chất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1: </a:t>
            </a:r>
            <a:r>
              <a:rPr lang="en-US" sz="2800" dirty="0" err="1">
                <a:latin typeface="+mj-lt"/>
                <a:cs typeface="Times New Roman" pitchFamily="18" charset="0"/>
              </a:rPr>
              <a:t>Nếu</a:t>
            </a:r>
            <a:r>
              <a:rPr lang="en-US" sz="2800" dirty="0">
                <a:latin typeface="+mj-lt"/>
                <a:cs typeface="Times New Roman" pitchFamily="18" charset="0"/>
              </a:rPr>
              <a:t> X ~ N(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2800" dirty="0">
                <a:latin typeface="+mj-lt"/>
                <a:cs typeface="Times New Roman" pitchFamily="18" charset="0"/>
              </a:rPr>
              <a:t>,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),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thì</a:t>
            </a:r>
            <a:endParaRPr lang="en-US" sz="28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de-DE" sz="2800" dirty="0">
                <a:latin typeface="+mj-lt"/>
              </a:rPr>
              <a:t>                               E(X)= Mod(X) = </a:t>
            </a:r>
            <a:r>
              <a:rPr lang="en-US" sz="2800" dirty="0">
                <a:latin typeface="+mj-lt"/>
                <a:sym typeface="Symbol" pitchFamily="18" charset="2"/>
              </a:rPr>
              <a:t>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cs typeface="Times New Roman" pitchFamily="18" charset="0"/>
              </a:rPr>
              <a:t>                               Var(X) =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baseline="30000" dirty="0">
                <a:cs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F80F7-AEBC-4761-B4C3-FA280A285C00}"/>
              </a:ext>
            </a:extLst>
          </p:cNvPr>
          <p:cNvSpPr/>
          <p:nvPr/>
        </p:nvSpPr>
        <p:spPr>
          <a:xfrm>
            <a:off x="2743200" y="4267200"/>
            <a:ext cx="3200400" cy="119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53828DD-ED10-4BE1-B1F8-53FD6A5E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59466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1752173-E940-941A-4E2C-A3F62052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E23BD-8768-3816-8687-744D440787EE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8ED8E1B-7523-5CCE-CD0F-F10453E52A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53828DD-ED10-4BE1-B1F8-53FD6A5E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F4CF30D-49D4-4808-A424-77B4BD490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513" y="3454400"/>
            <a:ext cx="2754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800100" lvl="1" indent="-342900" algn="just" eaLnBrk="1" hangingPunct="1">
              <a:tabLst>
                <a:tab pos="1428750" algn="l"/>
              </a:tabLst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Tính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chất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05C99C07-C589-4FA0-B162-DB094ABB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86" y="3939644"/>
            <a:ext cx="8534400" cy="139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3000" dirty="0" err="1">
                <a:latin typeface="+mj-lt"/>
                <a:cs typeface="Times New Roman" pitchFamily="18" charset="0"/>
              </a:rPr>
              <a:t>Nếu</a:t>
            </a:r>
            <a:r>
              <a:rPr lang="en-US" sz="3000" dirty="0">
                <a:latin typeface="+mj-lt"/>
                <a:cs typeface="Times New Roman" pitchFamily="18" charset="0"/>
              </a:rPr>
              <a:t> X</a:t>
            </a:r>
            <a:r>
              <a:rPr lang="en-US" sz="3000" baseline="-25000" dirty="0">
                <a:latin typeface="+mj-lt"/>
                <a:cs typeface="Times New Roman" pitchFamily="18" charset="0"/>
              </a:rPr>
              <a:t>i</a:t>
            </a:r>
            <a:r>
              <a:rPr lang="en-US" sz="3000" dirty="0">
                <a:latin typeface="+mj-lt"/>
                <a:cs typeface="Times New Roman" pitchFamily="18" charset="0"/>
              </a:rPr>
              <a:t> ~ N(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3000" baseline="-25000" dirty="0">
                <a:latin typeface="+mj-lt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3000" dirty="0">
                <a:latin typeface="+mj-lt"/>
                <a:cs typeface="Times New Roman" pitchFamily="18" charset="0"/>
              </a:rPr>
              <a:t>,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3000" baseline="-25000" dirty="0">
                <a:latin typeface="+mj-lt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30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3000" dirty="0" err="1">
                <a:latin typeface="+mj-lt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+mj-lt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sz="3000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3000" dirty="0">
                <a:latin typeface="+mj-lt"/>
                <a:cs typeface="Times New Roman" pitchFamily="18" charset="0"/>
              </a:rPr>
              <a:t> X</a:t>
            </a:r>
            <a:r>
              <a:rPr lang="en-US" sz="3000" baseline="-25000" dirty="0">
                <a:latin typeface="+mj-lt"/>
                <a:cs typeface="Times New Roman" pitchFamily="18" charset="0"/>
              </a:rPr>
              <a:t>2</a:t>
            </a:r>
            <a:r>
              <a:rPr lang="en-US" sz="3000" dirty="0">
                <a:latin typeface="+mj-lt"/>
                <a:cs typeface="Times New Roman" pitchFamily="18" charset="0"/>
              </a:rPr>
              <a:t> ,…, </a:t>
            </a:r>
            <a:r>
              <a:rPr lang="en-US" sz="3000" dirty="0" err="1">
                <a:latin typeface="+mj-lt"/>
                <a:cs typeface="Times New Roman" pitchFamily="18" charset="0"/>
              </a:rPr>
              <a:t>X</a:t>
            </a:r>
            <a:r>
              <a:rPr lang="en-US" sz="3000" baseline="-25000" dirty="0" err="1">
                <a:latin typeface="+mj-lt"/>
                <a:cs typeface="Times New Roman" pitchFamily="18" charset="0"/>
              </a:rPr>
              <a:t>n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+mj-lt"/>
                <a:cs typeface="Times New Roman" pitchFamily="18" charset="0"/>
                <a:sym typeface="Symbol" pitchFamily="18" charset="2"/>
              </a:rPr>
              <a:t>độc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+mj-lt"/>
                <a:cs typeface="Times New Roman" pitchFamily="18" charset="0"/>
                <a:sym typeface="Symbol" pitchFamily="18" charset="2"/>
              </a:rPr>
              <a:t>lập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3000" dirty="0" err="1">
                <a:latin typeface="+mj-lt"/>
                <a:cs typeface="Times New Roman" pitchFamily="18" charset="0"/>
                <a:sym typeface="Symbol" pitchFamily="18" charset="2"/>
              </a:rPr>
              <a:t>thì</a:t>
            </a:r>
            <a:r>
              <a:rPr lang="en-US" sz="3000" dirty="0">
                <a:latin typeface="+mj-lt"/>
                <a:sym typeface="Symbol" pitchFamily="18" charset="2"/>
              </a:rPr>
              <a:t> </a:t>
            </a:r>
            <a:endParaRPr lang="en-US" sz="3000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CC9FFD15-8C3C-45B3-BEEC-23F9C48A1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586" y="5105400"/>
          <a:ext cx="555466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457200" progId="Equation.DSMT4">
                  <p:embed/>
                </p:oleObj>
              </mc:Choice>
              <mc:Fallback>
                <p:oleObj name="Equation" r:id="rId3" imgW="2209680" imgH="457200" progId="Equation.DSMT4">
                  <p:embed/>
                  <p:pic>
                    <p:nvPicPr>
                      <p:cNvPr id="18" name="Object 3">
                        <a:extLst>
                          <a:ext uri="{FF2B5EF4-FFF2-40B4-BE49-F238E27FC236}">
                            <a16:creationId xmlns:a16="http://schemas.microsoft.com/office/drawing/2014/main" id="{CC9FFD15-8C3C-45B3-BEEC-23F9C48A1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586" y="5105400"/>
                        <a:ext cx="5554662" cy="11414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>
            <a:extLst>
              <a:ext uri="{FF2B5EF4-FFF2-40B4-BE49-F238E27FC236}">
                <a16:creationId xmlns:a16="http://schemas.microsoft.com/office/drawing/2014/main" id="{1992B71D-CA12-7619-504D-B5C1EC6B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CDE76-2F07-EBA4-62EB-F4C3CDA2310F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1F3DE-8F53-13A6-383D-C9AAAF59197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72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8600" y="3265427"/>
            <a:ext cx="541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00100" lvl="1" indent="-342900" algn="just" eaLnBrk="1" hangingPunct="1">
              <a:tabLst>
                <a:tab pos="1428750" algn="l"/>
              </a:tabLst>
              <a:defRPr/>
            </a:pPr>
            <a:r>
              <a:rPr lang="en-US" sz="32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quả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1 (</a:t>
            </a:r>
            <a:r>
              <a:rPr lang="en-US" sz="32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Tính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chất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2):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52401" y="4058959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en-US" altLang="en-US" sz="3000" dirty="0" err="1">
                <a:latin typeface="+mj-lt"/>
              </a:rPr>
              <a:t>Nếu</a:t>
            </a:r>
            <a:r>
              <a:rPr lang="en-US" altLang="en-US" sz="3000" dirty="0">
                <a:latin typeface="+mj-lt"/>
              </a:rPr>
              <a:t>  </a:t>
            </a:r>
            <a:r>
              <a:rPr lang="en-US" sz="3000" dirty="0">
                <a:latin typeface="+mj-lt"/>
                <a:cs typeface="Times New Roman" pitchFamily="18" charset="0"/>
              </a:rPr>
              <a:t>X</a:t>
            </a:r>
            <a:r>
              <a:rPr lang="en-US" sz="3000" baseline="-25000" dirty="0">
                <a:latin typeface="+mj-lt"/>
                <a:cs typeface="Times New Roman" pitchFamily="18" charset="0"/>
              </a:rPr>
              <a:t>i</a:t>
            </a:r>
            <a:r>
              <a:rPr lang="en-US" sz="3000" dirty="0">
                <a:latin typeface="+mj-lt"/>
                <a:cs typeface="Times New Roman" pitchFamily="18" charset="0"/>
              </a:rPr>
              <a:t> ~ N(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3000" dirty="0">
                <a:latin typeface="+mj-lt"/>
                <a:cs typeface="Times New Roman" pitchFamily="18" charset="0"/>
              </a:rPr>
              <a:t>,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30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000" dirty="0">
                <a:latin typeface="+mj-lt"/>
                <a:sym typeface="Symbol" pitchFamily="18" charset="2"/>
              </a:rPr>
              <a:t> , X</a:t>
            </a:r>
            <a:r>
              <a:rPr lang="en-US" sz="3000" baseline="-25000" dirty="0">
                <a:latin typeface="+mj-lt"/>
                <a:sym typeface="Symbol" pitchFamily="18" charset="2"/>
              </a:rPr>
              <a:t>1</a:t>
            </a:r>
            <a:r>
              <a:rPr lang="en-US" sz="3000" dirty="0">
                <a:latin typeface="+mj-lt"/>
                <a:sym typeface="Symbol" pitchFamily="18" charset="2"/>
              </a:rPr>
              <a:t>, X</a:t>
            </a:r>
            <a:r>
              <a:rPr lang="en-US" sz="3000" baseline="-25000" dirty="0">
                <a:latin typeface="+mj-lt"/>
                <a:sym typeface="Symbol" pitchFamily="18" charset="2"/>
              </a:rPr>
              <a:t>2 </a:t>
            </a:r>
            <a:r>
              <a:rPr lang="en-US" sz="3000" dirty="0">
                <a:latin typeface="+mj-lt"/>
                <a:sym typeface="Symbol" pitchFamily="18" charset="2"/>
              </a:rPr>
              <a:t>, …, </a:t>
            </a:r>
            <a:r>
              <a:rPr lang="en-US" sz="3000" dirty="0" err="1">
                <a:latin typeface="+mj-lt"/>
                <a:sym typeface="Symbol" pitchFamily="18" charset="2"/>
              </a:rPr>
              <a:t>X</a:t>
            </a:r>
            <a:r>
              <a:rPr lang="en-US" sz="3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sz="3000" baseline="-25000" dirty="0">
                <a:latin typeface="+mj-lt"/>
                <a:sym typeface="Symbol" pitchFamily="18" charset="2"/>
              </a:rPr>
              <a:t>  </a:t>
            </a:r>
            <a:r>
              <a:rPr lang="en-US" sz="3000" dirty="0" err="1">
                <a:latin typeface="+mj-lt"/>
                <a:sym typeface="Symbol" pitchFamily="18" charset="2"/>
              </a:rPr>
              <a:t>đ</a:t>
            </a:r>
            <a:r>
              <a:rPr lang="en-US" altLang="en-US" sz="3000" dirty="0" err="1">
                <a:latin typeface="+mj-lt"/>
              </a:rPr>
              <a:t>ộc</a:t>
            </a:r>
            <a:r>
              <a:rPr lang="en-US" altLang="en-US" sz="3000" dirty="0">
                <a:latin typeface="+mj-lt"/>
              </a:rPr>
              <a:t> </a:t>
            </a:r>
            <a:r>
              <a:rPr lang="en-US" altLang="en-US" sz="3000" dirty="0" err="1">
                <a:latin typeface="+mj-lt"/>
              </a:rPr>
              <a:t>lập</a:t>
            </a:r>
            <a:r>
              <a:rPr lang="en-US" altLang="en-US" sz="300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en-US" altLang="en-US" sz="3000" dirty="0">
                <a:latin typeface="+mj-lt"/>
              </a:rPr>
              <a:t> </a:t>
            </a:r>
            <a:r>
              <a:rPr lang="en-US" altLang="en-US" sz="3000" dirty="0" err="1">
                <a:latin typeface="+mj-lt"/>
              </a:rPr>
              <a:t>thì</a:t>
            </a:r>
            <a:r>
              <a:rPr lang="en-US" sz="3000" baseline="-25000" dirty="0">
                <a:latin typeface="+mj-lt"/>
                <a:sym typeface="Symbol" pitchFamily="18" charset="2"/>
              </a:rPr>
              <a:t> </a:t>
            </a:r>
            <a:endParaRPr lang="en-US" sz="3000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362200" y="5072063"/>
          <a:ext cx="38306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482400" progId="Equation.DSMT4">
                  <p:embed/>
                </p:oleObj>
              </mc:Choice>
              <mc:Fallback>
                <p:oleObj name="Equation" r:id="rId2" imgW="1523880" imgH="482400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72063"/>
                        <a:ext cx="3830637" cy="1206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78A5376E-BFF6-497E-B568-D72B837E6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24ECB03-C24A-ED2C-2F59-21CFD67A5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DEEC7-D9C3-8C4E-78C4-2FAE9E07383E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E2DE68A-8660-C418-3713-99737727410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3569493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00100" lvl="1" indent="-342900" algn="just" eaLnBrk="1" hangingPunct="1">
              <a:tabLst>
                <a:tab pos="1428750" algn="l"/>
              </a:tabLst>
              <a:defRPr/>
            </a:pPr>
            <a:r>
              <a:rPr lang="en-US" sz="28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quả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 (</a:t>
            </a:r>
            <a:r>
              <a:rPr lang="en-US" sz="28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Tính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chất</a:t>
            </a:r>
            <a:r>
              <a:rPr lang="en-US" sz="28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2)- 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Phép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chuẩn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hóa</a:t>
            </a:r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)</a:t>
            </a:r>
          </a:p>
          <a:p>
            <a:pPr marL="800100" lvl="1" indent="-342900" algn="just" eaLnBrk="1" hangingPunct="1">
              <a:tabLst>
                <a:tab pos="1428750" algn="l"/>
              </a:tabLst>
              <a:defRPr/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 marL="800100" lvl="1" indent="-342900" algn="just" eaLnBrk="1" hangingPunct="1">
              <a:tabLst>
                <a:tab pos="1428750" algn="l"/>
              </a:tabLst>
              <a:defRPr/>
            </a:pPr>
            <a:r>
              <a:rPr lang="en-US" sz="2800" dirty="0" err="1">
                <a:latin typeface="+mj-lt"/>
                <a:cs typeface="Times New Roman" pitchFamily="18" charset="0"/>
              </a:rPr>
              <a:t>Nếu</a:t>
            </a:r>
            <a:r>
              <a:rPr lang="en-US" sz="2800" dirty="0">
                <a:latin typeface="+mj-lt"/>
                <a:cs typeface="Times New Roman" pitchFamily="18" charset="0"/>
              </a:rPr>
              <a:t> X ~ N(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2800" dirty="0">
                <a:latin typeface="+mj-lt"/>
                <a:cs typeface="Times New Roman" pitchFamily="18" charset="0"/>
              </a:rPr>
              <a:t>,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),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thì</a:t>
            </a:r>
            <a:endParaRPr lang="en-US" sz="2800" i="1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F9578FC-5CD2-45F3-9ACF-AD871F49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02534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0A4A9B3-39F2-43A0-B7AA-F09E99523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56027"/>
          <a:ext cx="3311000" cy="96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12760" imgH="1077583" progId="Equation.DSMT4">
                  <p:embed/>
                </p:oleObj>
              </mc:Choice>
              <mc:Fallback>
                <p:oleObj name="Equation" r:id="rId2" imgW="3712760" imgH="1077583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60A4A9B3-39F2-43A0-B7AA-F09E995239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3200" y="5456027"/>
                        <a:ext cx="3311000" cy="96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316164B8-B55A-4ECE-A303-1987A7B48AF8}"/>
              </a:ext>
            </a:extLst>
          </p:cNvPr>
          <p:cNvSpPr/>
          <p:nvPr/>
        </p:nvSpPr>
        <p:spPr>
          <a:xfrm>
            <a:off x="2514600" y="5287030"/>
            <a:ext cx="4038600" cy="1342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latin typeface="+mj-lt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6BE3186-6817-D384-7071-AE19FCF5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344D4-F399-854E-644F-CCE71A46B650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93A4F3-6205-78E6-1C45-46A7AC074D3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1609" y="3444388"/>
            <a:ext cx="59474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800100" lvl="1" indent="-342900" algn="just" eaLnBrk="1" hangingPunct="1">
              <a:tabLst>
                <a:tab pos="1428750" algn="l"/>
              </a:tabLst>
              <a:defRPr/>
            </a:pPr>
            <a:r>
              <a:rPr lang="en-US" sz="30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000" i="1" dirty="0" err="1">
                <a:solidFill>
                  <a:srgbClr val="FF0066"/>
                </a:solidFill>
                <a:latin typeface="+mj-lt"/>
                <a:cs typeface="Times New Roman" pitchFamily="18" charset="0"/>
              </a:rPr>
              <a:t>Tính</a:t>
            </a:r>
            <a:r>
              <a:rPr lang="en-US" sz="3000" i="1" dirty="0">
                <a:solidFill>
                  <a:srgbClr val="FF0066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000" i="1" dirty="0" err="1">
                <a:solidFill>
                  <a:srgbClr val="FF0066"/>
                </a:solidFill>
                <a:latin typeface="+mj-lt"/>
                <a:cs typeface="Times New Roman" pitchFamily="18" charset="0"/>
              </a:rPr>
              <a:t>chất</a:t>
            </a:r>
            <a:r>
              <a:rPr lang="en-US" sz="3000" i="1" dirty="0">
                <a:solidFill>
                  <a:srgbClr val="FF0066"/>
                </a:solidFill>
                <a:latin typeface="+mj-lt"/>
                <a:cs typeface="Times New Roman" pitchFamily="18" charset="0"/>
              </a:rPr>
              <a:t> 3</a:t>
            </a:r>
            <a:r>
              <a:rPr lang="en-US" sz="30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sz="3000" dirty="0">
                <a:latin typeface="+mj-lt"/>
                <a:cs typeface="Times New Roman" pitchFamily="18" charset="0"/>
              </a:rPr>
              <a:t> </a:t>
            </a:r>
            <a:r>
              <a:rPr lang="en-US" sz="3000" dirty="0" err="1">
                <a:latin typeface="+mj-lt"/>
                <a:cs typeface="Times New Roman" pitchFamily="18" charset="0"/>
              </a:rPr>
              <a:t>Nếu</a:t>
            </a:r>
            <a:r>
              <a:rPr lang="en-US" sz="3000" dirty="0">
                <a:latin typeface="+mj-lt"/>
                <a:cs typeface="Times New Roman" pitchFamily="18" charset="0"/>
              </a:rPr>
              <a:t> X ~ N(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3000" dirty="0">
                <a:latin typeface="+mj-lt"/>
                <a:cs typeface="Times New Roman" pitchFamily="18" charset="0"/>
              </a:rPr>
              <a:t>,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30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3000" dirty="0">
                <a:latin typeface="+mj-lt"/>
                <a:cs typeface="Times New Roman" pitchFamily="18" charset="0"/>
                <a:sym typeface="Symbol" pitchFamily="18" charset="2"/>
              </a:rPr>
              <a:t>), </a:t>
            </a:r>
            <a:r>
              <a:rPr lang="en-US" sz="3000" dirty="0" err="1">
                <a:latin typeface="+mj-lt"/>
                <a:cs typeface="Times New Roman" pitchFamily="18" charset="0"/>
                <a:sym typeface="Symbol" pitchFamily="18" charset="2"/>
              </a:rPr>
              <a:t>thì</a:t>
            </a:r>
            <a:endParaRPr lang="en-US" sz="3000" b="1" i="1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762000" y="4267200"/>
          <a:ext cx="70500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08080" imgH="431640" progId="Equation.DSMT4">
                  <p:embed/>
                </p:oleObj>
              </mc:Choice>
              <mc:Fallback>
                <p:oleObj name="Equation" r:id="rId3" imgW="2908080" imgH="431640" progId="Equation.DSMT4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7050088" cy="1049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286000" y="5326063"/>
          <a:ext cx="304800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300" imgH="609600" progId="Equation.DSMT4">
                  <p:embed/>
                </p:oleObj>
              </mc:Choice>
              <mc:Fallback>
                <p:oleObj name="Equation" r:id="rId5" imgW="1511300" imgH="60960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26063"/>
                        <a:ext cx="3048000" cy="122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562600" y="5587425"/>
            <a:ext cx="2669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3200" dirty="0">
                <a:latin typeface="+mj-lt"/>
              </a:rPr>
              <a:t>(</a:t>
            </a:r>
            <a:r>
              <a:rPr lang="en-US" altLang="en-US" sz="3200" dirty="0" err="1">
                <a:latin typeface="+mj-lt"/>
              </a:rPr>
              <a:t>hàm</a:t>
            </a:r>
            <a:r>
              <a:rPr lang="en-US" altLang="en-US" sz="3200" dirty="0">
                <a:latin typeface="+mj-lt"/>
              </a:rPr>
              <a:t> Laplace)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A83113F-4A0B-4C48-8280-ACA34D842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FF2D6C3F-8EBC-CD2C-A107-AD92DA579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7C648-B018-26D9-4DDE-6783921D86D9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2BD7A3-4073-97B7-C88C-4F546EDB89E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972381" y="4613855"/>
          <a:ext cx="32591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431640" progId="Equation.DSMT4">
                  <p:embed/>
                </p:oleObj>
              </mc:Choice>
              <mc:Fallback>
                <p:oleObj name="Equation" r:id="rId2" imgW="1346040" imgH="431640" progId="Equation.DSMT4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381" y="4613855"/>
                        <a:ext cx="3259137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327026" y="3691720"/>
            <a:ext cx="63690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800100" lvl="1" indent="-342900" algn="just" eaLnBrk="1" hangingPunct="1">
              <a:tabLst>
                <a:tab pos="1428750" algn="l"/>
              </a:tabLst>
              <a:defRPr/>
            </a:pPr>
            <a:r>
              <a:rPr lang="en-US" sz="32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Chú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ý: </a:t>
            </a:r>
            <a:r>
              <a:rPr lang="en-US" sz="3200" dirty="0" err="1">
                <a:latin typeface="+mj-lt"/>
                <a:cs typeface="Times New Roman" pitchFamily="18" charset="0"/>
              </a:rPr>
              <a:t>Hàm</a:t>
            </a:r>
            <a:r>
              <a:rPr lang="en-US" sz="3200" dirty="0">
                <a:latin typeface="+mj-lt"/>
                <a:cs typeface="Times New Roman" pitchFamily="18" charset="0"/>
              </a:rPr>
              <a:t> Laplace </a:t>
            </a:r>
            <a:r>
              <a:rPr lang="en-US" sz="3200" dirty="0" err="1">
                <a:latin typeface="+mj-lt"/>
                <a:cs typeface="Times New Roman" pitchFamily="18" charset="0"/>
              </a:rPr>
              <a:t>có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tính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chất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27DBC-CE2B-4E46-9BCF-EDA4A0E0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5E85628-89FF-8107-5A0E-ACF7F098F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7DAA-A311-96B1-9E3A-CA829BA72F76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72E890-3F0D-7E68-2D50-9D529ADFAD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6FBBA5-007B-4455-9DAB-E003283C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0111"/>
            <a:ext cx="8991599" cy="54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26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1EDCBB9E-B8A9-4A6C-AA02-97E7962EF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66" y="2133600"/>
          <a:ext cx="8182634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49560" imgH="1346040" progId="Equation.DSMT4">
                  <p:embed/>
                </p:oleObj>
              </mc:Choice>
              <mc:Fallback>
                <p:oleObj name="Equation" r:id="rId2" imgW="3949560" imgH="1346040" progId="Equation.DSMT4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1EDCBB9E-B8A9-4A6C-AA02-97E7962EF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66" y="2133600"/>
                        <a:ext cx="8182634" cy="279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8">
            <a:extLst>
              <a:ext uri="{FF2B5EF4-FFF2-40B4-BE49-F238E27FC236}">
                <a16:creationId xmlns:a16="http://schemas.microsoft.com/office/drawing/2014/main" id="{BCDA5489-39BC-4F0E-8818-C88AA886A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68388"/>
            <a:ext cx="6553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en-US" sz="3000" dirty="0">
                <a:latin typeface="+mj-lt"/>
              </a:rPr>
              <a:t>P(| X-</a:t>
            </a:r>
            <a:r>
              <a:rPr lang="el-GR" altLang="en-US" sz="3000" dirty="0">
                <a:latin typeface="+mj-lt"/>
                <a:cs typeface="Times New Roman" pitchFamily="18" charset="0"/>
              </a:rPr>
              <a:t>μ</a:t>
            </a:r>
            <a:r>
              <a:rPr lang="en-US" altLang="en-US" sz="3000" dirty="0">
                <a:latin typeface="+mj-lt"/>
                <a:cs typeface="Times New Roman" pitchFamily="18" charset="0"/>
              </a:rPr>
              <a:t>|</a:t>
            </a:r>
            <a:r>
              <a:rPr lang="en-US" altLang="en-US" sz="3000" dirty="0">
                <a:latin typeface="+mj-lt"/>
              </a:rPr>
              <a:t> &lt; </a:t>
            </a:r>
            <a:r>
              <a:rPr lang="el-GR" altLang="en-US" sz="3000" dirty="0">
                <a:latin typeface="+mj-lt"/>
                <a:cs typeface="Times New Roman" pitchFamily="18" charset="0"/>
              </a:rPr>
              <a:t>ε</a:t>
            </a:r>
            <a:r>
              <a:rPr lang="en-US" altLang="en-US" sz="3000" dirty="0">
                <a:latin typeface="+mj-lt"/>
              </a:rPr>
              <a:t>) =P(</a:t>
            </a:r>
            <a:r>
              <a:rPr lang="el-GR" altLang="en-US" sz="3000" dirty="0">
                <a:latin typeface="+mj-lt"/>
                <a:cs typeface="Times New Roman" pitchFamily="18" charset="0"/>
              </a:rPr>
              <a:t>μ</a:t>
            </a:r>
            <a:r>
              <a:rPr lang="en-US" altLang="en-US" sz="3000" dirty="0">
                <a:latin typeface="+mj-lt"/>
                <a:cs typeface="Times New Roman" pitchFamily="18" charset="0"/>
              </a:rPr>
              <a:t>-</a:t>
            </a:r>
            <a:r>
              <a:rPr lang="en-US" altLang="en-US" sz="3000" dirty="0">
                <a:latin typeface="+mj-lt"/>
              </a:rPr>
              <a:t>  </a:t>
            </a:r>
            <a:r>
              <a:rPr lang="el-GR" altLang="en-US" sz="3000" dirty="0">
                <a:latin typeface="+mj-lt"/>
                <a:cs typeface="Times New Roman" pitchFamily="18" charset="0"/>
              </a:rPr>
              <a:t>ε</a:t>
            </a:r>
            <a:r>
              <a:rPr lang="en-US" altLang="en-US" sz="3000" dirty="0">
                <a:latin typeface="+mj-lt"/>
                <a:cs typeface="Times New Roman" pitchFamily="18" charset="0"/>
              </a:rPr>
              <a:t>&lt;X&lt;</a:t>
            </a:r>
            <a:r>
              <a:rPr lang="el-GR" altLang="en-US" sz="3000" dirty="0">
                <a:latin typeface="+mj-lt"/>
                <a:cs typeface="Times New Roman" pitchFamily="18" charset="0"/>
              </a:rPr>
              <a:t> μ</a:t>
            </a:r>
            <a:r>
              <a:rPr lang="en-US" altLang="en-US" sz="3000" dirty="0">
                <a:latin typeface="+mj-lt"/>
                <a:cs typeface="Times New Roman" pitchFamily="18" charset="0"/>
              </a:rPr>
              <a:t>-</a:t>
            </a:r>
            <a:r>
              <a:rPr lang="en-US" altLang="en-US" sz="3000" dirty="0">
                <a:latin typeface="+mj-lt"/>
              </a:rPr>
              <a:t>  </a:t>
            </a:r>
            <a:r>
              <a:rPr lang="el-GR" altLang="en-US" sz="3000" dirty="0">
                <a:latin typeface="+mj-lt"/>
                <a:cs typeface="Times New Roman" pitchFamily="18" charset="0"/>
              </a:rPr>
              <a:t>ε</a:t>
            </a:r>
            <a:r>
              <a:rPr lang="en-US" altLang="en-US" sz="3000" dirty="0">
                <a:latin typeface="+mj-lt"/>
                <a:cs typeface="Times New Roman" pitchFamily="18" charset="0"/>
              </a:rPr>
              <a:t>)</a:t>
            </a:r>
            <a:endParaRPr lang="en-US" altLang="en-US" sz="3000" dirty="0">
              <a:latin typeface="+mj-lt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FB0FDE-2346-4C8E-AE11-422482E90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367" y="5715000"/>
          <a:ext cx="8396293" cy="96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320" imgH="431640" progId="Equation.DSMT4">
                  <p:embed/>
                </p:oleObj>
              </mc:Choice>
              <mc:Fallback>
                <p:oleObj name="Equation" r:id="rId4" imgW="378432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6FB0FDE-2346-4C8E-AE11-422482E90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67" y="5715000"/>
                        <a:ext cx="8396293" cy="961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27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12479"/>
              </p:ext>
            </p:extLst>
          </p:nvPr>
        </p:nvGraphicFramePr>
        <p:xfrm>
          <a:off x="220895" y="1708649"/>
          <a:ext cx="8305800" cy="499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03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Tập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Rời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rac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tục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X: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chấm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xh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mặt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súc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sắc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1,2,…,6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Y: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lần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thi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lấy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lái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xe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thi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nào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đạt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mới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thôi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0,1,2,…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Z: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Tiền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lãi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.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Biết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phí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500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triệu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lãi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quá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30% so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sz="2600" baseline="0" dirty="0" err="1">
                          <a:solidFill>
                            <a:schemeClr val="tx1"/>
                          </a:solidFill>
                        </a:rPr>
                        <a:t>phí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[-500; 150]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92E2C2CE-C868-3D98-1F5F-B9BCF3A70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0603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508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2422" y="3688377"/>
            <a:ext cx="62231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800100" lvl="1" indent="-342900" algn="just" eaLnBrk="1" hangingPunct="1">
              <a:tabLst>
                <a:tab pos="1428750" algn="l"/>
              </a:tabLst>
              <a:defRPr/>
            </a:pPr>
            <a:r>
              <a:rPr lang="en-US" sz="2800" i="1" dirty="0" err="1">
                <a:solidFill>
                  <a:srgbClr val="FF0066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sz="2800" i="1" dirty="0">
                <a:solidFill>
                  <a:srgbClr val="FF0066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FF0066"/>
                </a:solidFill>
                <a:latin typeface="+mj-lt"/>
                <a:cs typeface="Times New Roman" pitchFamily="18" charset="0"/>
              </a:rPr>
              <a:t>quả</a:t>
            </a:r>
            <a:r>
              <a:rPr lang="en-US" sz="2800" i="1" dirty="0">
                <a:solidFill>
                  <a:srgbClr val="FF0066"/>
                </a:solidFill>
                <a:latin typeface="+mj-lt"/>
                <a:cs typeface="Times New Roman" pitchFamily="18" charset="0"/>
              </a:rPr>
              <a:t> 1 (TC3): </a:t>
            </a:r>
            <a:r>
              <a:rPr lang="en-US" sz="2800" dirty="0" err="1">
                <a:latin typeface="+mj-lt"/>
                <a:cs typeface="Times New Roman" pitchFamily="18" charset="0"/>
              </a:rPr>
              <a:t>Nếu</a:t>
            </a:r>
            <a:r>
              <a:rPr lang="en-US" sz="2800" dirty="0">
                <a:latin typeface="+mj-lt"/>
                <a:cs typeface="Times New Roman" pitchFamily="18" charset="0"/>
              </a:rPr>
              <a:t> X ~ N(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2800" dirty="0">
                <a:latin typeface="+mj-lt"/>
                <a:cs typeface="Times New Roman" pitchFamily="18" charset="0"/>
              </a:rPr>
              <a:t>,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),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thì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981200" y="4462462"/>
          <a:ext cx="4111625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888840" progId="Equation.DSMT4">
                  <p:embed/>
                </p:oleObj>
              </mc:Choice>
              <mc:Fallback>
                <p:oleObj name="Equation" r:id="rId2" imgW="1752480" imgH="888840" progId="Equation.DSMT4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62462"/>
                        <a:ext cx="4111625" cy="209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4A7873C-DC22-693E-E80E-B24160F71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9ED66FE-38B1-35FD-F742-D72DDC905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6BB99-A07A-61F1-5A89-3C9AC888D18F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0E9A611-AD90-9CC6-9D26-595C8E9481C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4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705FD-5C93-4486-A6D1-83653FE8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293253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09A7C-F730-476E-BEDB-B6BCFBFE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64"/>
            <a:ext cx="9144000" cy="2074135"/>
          </a:xfrm>
          <a:prstGeom prst="rect">
            <a:avLst/>
          </a:prstGeom>
          <a:solidFill>
            <a:srgbClr val="CCFFCC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ED8D8-BF83-4EEA-A31A-AE763C3D06E9}"/>
              </a:ext>
            </a:extLst>
          </p:cNvPr>
          <p:cNvSpPr txBox="1"/>
          <p:nvPr/>
        </p:nvSpPr>
        <p:spPr>
          <a:xfrm>
            <a:off x="457200" y="2585460"/>
            <a:ext cx="7391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</a:rPr>
              <a:t>X </a:t>
            </a:r>
            <a:r>
              <a:rPr lang="en-US" sz="2600" dirty="0" err="1">
                <a:latin typeface="+mj-lt"/>
              </a:rPr>
              <a:t>là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trọng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lượng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một</a:t>
            </a:r>
            <a:r>
              <a:rPr lang="en-US" sz="2600" dirty="0">
                <a:latin typeface="+mj-lt"/>
              </a:rPr>
              <a:t> sp.</a:t>
            </a:r>
          </a:p>
          <a:p>
            <a:r>
              <a:rPr lang="en-US" sz="2600" dirty="0">
                <a:latin typeface="+mj-lt"/>
              </a:rPr>
              <a:t>X~N(500; 4)</a:t>
            </a:r>
          </a:p>
          <a:p>
            <a:r>
              <a:rPr lang="en-US" sz="2600" dirty="0">
                <a:latin typeface="+mj-lt"/>
              </a:rPr>
              <a:t>P(494&lt;X&lt;506)=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A4FFEAC-8508-4020-8A22-D1528C26E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2" y="4114800"/>
          <a:ext cx="904162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79680" imgH="431640" progId="Equation.DSMT4">
                  <p:embed/>
                </p:oleObj>
              </mc:Choice>
              <mc:Fallback>
                <p:oleObj name="Equation" r:id="rId3" imgW="4279680" imgH="431640" progId="Equation.DSMT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DA4FFEAC-8508-4020-8A22-D1528C26E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2" y="4114800"/>
                        <a:ext cx="9041628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79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E44A3-1BDF-43D5-9B97-32D9E55F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7069"/>
            <a:ext cx="8686800" cy="2466975"/>
          </a:xfrm>
          <a:prstGeom prst="rect">
            <a:avLst/>
          </a:prstGeom>
        </p:spPr>
      </p:pic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657E363-7C2F-4813-803B-66F39DEDB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3441700"/>
          <a:ext cx="8521700" cy="2466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09800" imgH="1117440" progId="Equation.DSMT4">
                  <p:embed/>
                </p:oleObj>
              </mc:Choice>
              <mc:Fallback>
                <p:oleObj name="Equation" r:id="rId3" imgW="4609800" imgH="1117440" progId="Equation.DSMT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6657E363-7C2F-4813-803B-66F39DEDB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41700"/>
                        <a:ext cx="8521700" cy="2466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4AD398-D4BD-41ED-8093-4E1500D010B5}"/>
              </a:ext>
            </a:extLst>
          </p:cNvPr>
          <p:cNvSpPr txBox="1"/>
          <p:nvPr/>
        </p:nvSpPr>
        <p:spPr>
          <a:xfrm>
            <a:off x="533400" y="28295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X~N(500; 4)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20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3590" y="3688377"/>
            <a:ext cx="6133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800100" lvl="1" indent="-342900" algn="just" eaLnBrk="1" hangingPunct="1">
              <a:tabLst>
                <a:tab pos="1428750" algn="l"/>
              </a:tabLst>
              <a:defRPr/>
            </a:pPr>
            <a:r>
              <a:rPr lang="en-US" sz="2800" i="1" dirty="0" err="1">
                <a:solidFill>
                  <a:srgbClr val="FF0066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sz="2800" i="1" dirty="0">
                <a:solidFill>
                  <a:srgbClr val="FF0066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FF0066"/>
                </a:solidFill>
                <a:latin typeface="+mj-lt"/>
                <a:cs typeface="Times New Roman" pitchFamily="18" charset="0"/>
              </a:rPr>
              <a:t>quả</a:t>
            </a:r>
            <a:r>
              <a:rPr lang="en-US" sz="2800" i="1" dirty="0">
                <a:solidFill>
                  <a:srgbClr val="FF0066"/>
                </a:solidFill>
                <a:latin typeface="+mj-lt"/>
                <a:cs typeface="Times New Roman" pitchFamily="18" charset="0"/>
              </a:rPr>
              <a:t> 2 (TC3):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Nếu</a:t>
            </a:r>
            <a:r>
              <a:rPr lang="en-US" sz="2800" dirty="0">
                <a:latin typeface="+mj-lt"/>
                <a:cs typeface="Times New Roman" pitchFamily="18" charset="0"/>
              </a:rPr>
              <a:t> X ~ N(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2800" dirty="0">
                <a:latin typeface="+mj-lt"/>
                <a:cs typeface="Times New Roman" pitchFamily="18" charset="0"/>
              </a:rPr>
              <a:t>,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),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thì</a:t>
            </a:r>
            <a:endParaRPr lang="en-US" sz="2800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371600" y="4495800"/>
          <a:ext cx="595947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711000" progId="Equation.DSMT4">
                  <p:embed/>
                </p:oleObj>
              </mc:Choice>
              <mc:Fallback>
                <p:oleObj name="Equation" r:id="rId2" imgW="2539800" imgH="711000" progId="Equation.DSMT4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5959475" cy="167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3AA579A-64B8-B105-B090-E981173E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B9EFBA5-52EE-ED9D-39E3-6E97D2E35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160B4-FE2F-C142-2F12-ADA9F0FE5ED2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9E8A972-2080-758E-5735-7107801B632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8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457903"/>
            <a:ext cx="8747546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00100" lvl="1" indent="-342900" eaLnBrk="1" hangingPunct="1">
              <a:lnSpc>
                <a:spcPct val="150000"/>
              </a:lnSpc>
              <a:tabLst>
                <a:tab pos="1428750" algn="l"/>
              </a:tabLst>
              <a:defRPr/>
            </a:pP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Quy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tắc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3-sigma: </a:t>
            </a:r>
          </a:p>
          <a:p>
            <a:pPr marL="800100" lvl="1" indent="-342900" eaLnBrk="1" hangingPunct="1">
              <a:lnSpc>
                <a:spcPct val="150000"/>
              </a:lnSpc>
              <a:tabLst>
                <a:tab pos="1428750" algn="l"/>
              </a:tabLst>
              <a:defRPr/>
            </a:pPr>
            <a:r>
              <a:rPr lang="en-US" sz="2800" dirty="0" err="1">
                <a:latin typeface="+mj-lt"/>
                <a:cs typeface="Times New Roman" pitchFamily="18" charset="0"/>
              </a:rPr>
              <a:t>Nếu</a:t>
            </a:r>
            <a:r>
              <a:rPr lang="en-US" sz="2800" dirty="0">
                <a:latin typeface="+mj-lt"/>
                <a:cs typeface="Times New Roman" pitchFamily="18" charset="0"/>
              </a:rPr>
              <a:t> X ~ N(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2800" dirty="0">
                <a:latin typeface="+mj-lt"/>
                <a:cs typeface="Times New Roman" pitchFamily="18" charset="0"/>
              </a:rPr>
              <a:t>,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),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thì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hầu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chắc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chắn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khoảng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99,73%) X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nhận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giá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trị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trong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  <a:sym typeface="Symbol" pitchFamily="18" charset="2"/>
              </a:rPr>
              <a:t>khoảng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(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-3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;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+3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).</a:t>
            </a:r>
            <a:endParaRPr lang="en-US" sz="2800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5D7EDCC-051D-8D00-14BE-8BA1D85D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3810000" cy="6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2D138E9-69CB-5CCC-2E6C-132607331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D88CE-DD60-7823-04AC-3ED17F141C08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D2567A2-FA4A-B48E-E464-EB948299964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442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9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2502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1CDE0-B01C-4F72-8E1C-DDA63A3B2B18}"/>
              </a:ext>
            </a:extLst>
          </p:cNvPr>
          <p:cNvSpPr txBox="1"/>
          <p:nvPr/>
        </p:nvSpPr>
        <p:spPr>
          <a:xfrm>
            <a:off x="685800" y="4072466"/>
            <a:ext cx="6934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</a:rPr>
              <a:t>P(|X-E(X)|=&lt;2)=2 .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Φ</a:t>
            </a:r>
            <a:r>
              <a:rPr lang="en-US" sz="2600" dirty="0">
                <a:latin typeface="+mj-lt"/>
              </a:rPr>
              <a:t>(2/1)=2.0,47725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890391"/>
            <a:ext cx="899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d)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Sự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hội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tụ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phân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phối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nhị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thức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về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phân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phối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chuẩn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515738"/>
            <a:ext cx="62520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latin typeface="+mj-lt"/>
              </a:rPr>
              <a:t>Nếu</a:t>
            </a:r>
            <a:r>
              <a:rPr lang="en-US" sz="2800" dirty="0">
                <a:latin typeface="+mj-lt"/>
              </a:rPr>
              <a:t> X~ B(</a:t>
            </a:r>
            <a:r>
              <a:rPr lang="en-US" sz="2800" dirty="0" err="1">
                <a:latin typeface="+mj-lt"/>
              </a:rPr>
              <a:t>n;p</a:t>
            </a:r>
            <a:r>
              <a:rPr lang="en-US" sz="2800" dirty="0">
                <a:latin typeface="+mj-lt"/>
              </a:rPr>
              <a:t>), </a:t>
            </a:r>
            <a:r>
              <a:rPr lang="en-US" sz="2800" dirty="0" err="1">
                <a:latin typeface="+mj-lt"/>
              </a:rPr>
              <a:t>với</a:t>
            </a:r>
            <a:r>
              <a:rPr lang="en-US" sz="2800" dirty="0">
                <a:latin typeface="+mj-lt"/>
              </a:rPr>
              <a:t>                                </a:t>
            </a:r>
            <a:r>
              <a:rPr lang="en-US" sz="2800" dirty="0" err="1">
                <a:latin typeface="+mj-lt"/>
              </a:rPr>
              <a:t>thì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32092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08094"/>
              </p:ext>
            </p:extLst>
          </p:nvPr>
        </p:nvGraphicFramePr>
        <p:xfrm>
          <a:off x="6647704" y="3545816"/>
          <a:ext cx="2467150" cy="49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203040" progId="Equation.DSMT4">
                  <p:embed/>
                </p:oleObj>
              </mc:Choice>
              <mc:Fallback>
                <p:oleObj name="Equation" r:id="rId3" imgW="1015920" imgH="203040" progId="Equation.DSMT4">
                  <p:embed/>
                  <p:pic>
                    <p:nvPicPr>
                      <p:cNvPr id="32092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704" y="3545816"/>
                        <a:ext cx="2467150" cy="493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42163E5-8974-460E-8AF9-DBCC9AC63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926351"/>
              </p:ext>
            </p:extLst>
          </p:nvPr>
        </p:nvGraphicFramePr>
        <p:xfrm>
          <a:off x="3214411" y="3377321"/>
          <a:ext cx="2715177" cy="93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680" imgH="444240" progId="Equation.DSMT4">
                  <p:embed/>
                </p:oleObj>
              </mc:Choice>
              <mc:Fallback>
                <p:oleObj name="Equation" r:id="rId5" imgW="1282680" imgH="4442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42163E5-8974-460E-8AF9-DBCC9AC637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4411" y="3377321"/>
                        <a:ext cx="2715177" cy="939786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90BEA9B-DAFA-E7EF-3D7B-7FA74C67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0D15-6A10-F563-A02F-49D5B094D959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79BC451-9B62-829A-7CD9-092DB7662A8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4FCA78D5-8C43-3B48-BB78-752F1C1A1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8" y="5476963"/>
            <a:ext cx="12715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800" dirty="0">
                <a:latin typeface="+mj-lt"/>
              </a:rPr>
              <a:t>Khi </a:t>
            </a:r>
            <a:r>
              <a:rPr lang="en-US" altLang="en-US" sz="2800" dirty="0" err="1">
                <a:latin typeface="+mj-lt"/>
              </a:rPr>
              <a:t>đó</a:t>
            </a:r>
            <a:r>
              <a:rPr lang="en-US" altLang="en-US" sz="2800" dirty="0">
                <a:latin typeface="+mj-lt"/>
              </a:rPr>
              <a:t>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91EC9FA-3792-9A8A-FED4-D908699F22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28043"/>
              </p:ext>
            </p:extLst>
          </p:nvPr>
        </p:nvGraphicFramePr>
        <p:xfrm>
          <a:off x="3038083" y="4498975"/>
          <a:ext cx="603567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35125" imgH="2359218" progId="Equation.DSMT4">
                  <p:embed/>
                </p:oleObj>
              </mc:Choice>
              <mc:Fallback>
                <p:oleObj name="Equation" r:id="rId7" imgW="6035125" imgH="235921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8083" y="4498975"/>
                        <a:ext cx="6035675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92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F75E3-2124-47B0-B695-C5159830B8BD}"/>
              </a:ext>
            </a:extLst>
          </p:cNvPr>
          <p:cNvSpPr txBox="1"/>
          <p:nvPr/>
        </p:nvSpPr>
        <p:spPr>
          <a:xfrm>
            <a:off x="152400" y="76200"/>
            <a:ext cx="8884919" cy="302127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 err="1">
                <a:latin typeface="+mj-lt"/>
              </a:rPr>
              <a:t>Ví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dụ</a:t>
            </a:r>
            <a:r>
              <a:rPr lang="en-US" sz="2600" b="1" dirty="0">
                <a:latin typeface="+mj-lt"/>
              </a:rPr>
              <a:t>: </a:t>
            </a:r>
            <a:r>
              <a:rPr lang="en-US" sz="2600" dirty="0">
                <a:latin typeface="+mj-lt"/>
              </a:rPr>
              <a:t>Theo </a:t>
            </a:r>
            <a:r>
              <a:rPr lang="en-US" sz="2600" dirty="0" err="1">
                <a:latin typeface="+mj-lt"/>
              </a:rPr>
              <a:t>thống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kê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60% </a:t>
            </a:r>
            <a:r>
              <a:rPr lang="en-US" sz="2600" dirty="0" err="1">
                <a:latin typeface="+mj-lt"/>
              </a:rPr>
              <a:t>người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bóng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đá</a:t>
            </a:r>
            <a:r>
              <a:rPr lang="en-US" sz="2600" dirty="0">
                <a:latin typeface="+mj-lt"/>
              </a:rPr>
              <a:t> ở Hà </a:t>
            </a:r>
            <a:r>
              <a:rPr lang="en-US" sz="2600" dirty="0" err="1">
                <a:latin typeface="+mj-lt"/>
              </a:rPr>
              <a:t>Nội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giải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ngoại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hạng</a:t>
            </a:r>
            <a:r>
              <a:rPr lang="en-US" sz="2600" dirty="0">
                <a:latin typeface="+mj-lt"/>
              </a:rPr>
              <a:t> Anh. </a:t>
            </a:r>
            <a:r>
              <a:rPr lang="en-US" sz="2600" dirty="0" err="1">
                <a:latin typeface="+mj-lt"/>
              </a:rPr>
              <a:t>Tìm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xác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suất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để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trong</a:t>
            </a:r>
            <a:r>
              <a:rPr lang="en-US" sz="2600" dirty="0">
                <a:latin typeface="+mj-lt"/>
              </a:rPr>
              <a:t> 400 </a:t>
            </a:r>
            <a:r>
              <a:rPr lang="en-US" sz="2600" dirty="0" err="1">
                <a:latin typeface="+mj-lt"/>
              </a:rPr>
              <a:t>người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bóng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đá</a:t>
            </a:r>
            <a:r>
              <a:rPr lang="en-US" sz="2600" dirty="0">
                <a:latin typeface="+mj-lt"/>
              </a:rPr>
              <a:t> ở Hà </a:t>
            </a:r>
            <a:r>
              <a:rPr lang="en-US" sz="2600" dirty="0" err="1">
                <a:latin typeface="+mj-lt"/>
              </a:rPr>
              <a:t>Nội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được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khảo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sát</a:t>
            </a:r>
            <a:r>
              <a:rPr lang="en-US" sz="2600" dirty="0">
                <a:latin typeface="+mj-lt"/>
              </a:rPr>
              <a:t>,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en-US" sz="2600" dirty="0" err="1">
                <a:latin typeface="+mj-lt"/>
              </a:rPr>
              <a:t>Có</a:t>
            </a:r>
            <a:r>
              <a:rPr lang="en-US" sz="2600">
                <a:latin typeface="+mj-lt"/>
              </a:rPr>
              <a:t> 260 </a:t>
            </a:r>
            <a:r>
              <a:rPr lang="en-US" sz="2600" dirty="0" err="1">
                <a:latin typeface="+mj-lt"/>
              </a:rPr>
              <a:t>người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giải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ngoại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hạng</a:t>
            </a:r>
            <a:r>
              <a:rPr lang="en-US" sz="2600" dirty="0">
                <a:latin typeface="+mj-lt"/>
              </a:rPr>
              <a:t> Anh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+mj-lt"/>
              </a:rPr>
              <a:t>b)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từ</a:t>
            </a:r>
            <a:r>
              <a:rPr lang="en-US" sz="2600" dirty="0">
                <a:latin typeface="+mj-lt"/>
              </a:rPr>
              <a:t> 250 </a:t>
            </a:r>
            <a:r>
              <a:rPr lang="en-US" sz="2600" dirty="0" err="1">
                <a:latin typeface="+mj-lt"/>
              </a:rPr>
              <a:t>đến</a:t>
            </a:r>
            <a:r>
              <a:rPr lang="en-US" sz="2600" dirty="0">
                <a:latin typeface="+mj-lt"/>
              </a:rPr>
              <a:t> 350 </a:t>
            </a:r>
            <a:r>
              <a:rPr lang="en-US" sz="2600" dirty="0" err="1">
                <a:latin typeface="+mj-lt"/>
              </a:rPr>
              <a:t>người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giải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ngoại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hạng</a:t>
            </a:r>
            <a:r>
              <a:rPr lang="en-US" sz="2600" dirty="0">
                <a:latin typeface="+mj-lt"/>
              </a:rPr>
              <a:t> Anh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9EBEF-3B5B-4B8E-BD21-CDAB0975BE7A}"/>
              </a:ext>
            </a:extLst>
          </p:cNvPr>
          <p:cNvSpPr txBox="1"/>
          <p:nvPr/>
        </p:nvSpPr>
        <p:spPr>
          <a:xfrm>
            <a:off x="259080" y="3079531"/>
            <a:ext cx="88849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+mj-lt"/>
              </a:rPr>
              <a:t>Giải</a:t>
            </a:r>
            <a:r>
              <a:rPr lang="en-US" sz="2600" b="1" dirty="0">
                <a:latin typeface="+mj-lt"/>
              </a:rPr>
              <a:t>:</a:t>
            </a:r>
          </a:p>
          <a:p>
            <a:r>
              <a:rPr lang="en-US" sz="2600" dirty="0">
                <a:latin typeface="+mj-lt"/>
              </a:rPr>
              <a:t>X </a:t>
            </a:r>
            <a:r>
              <a:rPr lang="en-US" sz="2600" dirty="0" err="1">
                <a:latin typeface="+mj-lt"/>
              </a:rPr>
              <a:t>là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số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người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giải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ngoại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hạng</a:t>
            </a:r>
            <a:r>
              <a:rPr lang="en-US" sz="2600" dirty="0">
                <a:latin typeface="+mj-lt"/>
              </a:rPr>
              <a:t> Anh </a:t>
            </a:r>
            <a:r>
              <a:rPr lang="en-US" sz="2600" dirty="0" err="1">
                <a:latin typeface="+mj-lt"/>
              </a:rPr>
              <a:t>trong</a:t>
            </a:r>
            <a:r>
              <a:rPr lang="en-US" sz="2600" dirty="0">
                <a:latin typeface="+mj-lt"/>
              </a:rPr>
              <a:t> 400 </a:t>
            </a:r>
            <a:r>
              <a:rPr lang="en-US" sz="2600" dirty="0" err="1">
                <a:latin typeface="+mj-lt"/>
              </a:rPr>
              <a:t>người</a:t>
            </a:r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X~B(400; 0,6)</a:t>
            </a:r>
          </a:p>
          <a:p>
            <a:r>
              <a:rPr lang="en-US" sz="2600" dirty="0" err="1">
                <a:latin typeface="+mj-lt"/>
              </a:rPr>
              <a:t>Vì</a:t>
            </a:r>
            <a:r>
              <a:rPr lang="en-US" sz="2600" dirty="0">
                <a:latin typeface="+mj-lt"/>
              </a:rPr>
              <a:t>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4C9F4FD-8210-4641-99CF-96B354D45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" y="4800600"/>
          <a:ext cx="8732838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280" imgH="761760" progId="Equation.DSMT4">
                  <p:embed/>
                </p:oleObj>
              </mc:Choice>
              <mc:Fallback>
                <p:oleObj name="Equation" r:id="rId3" imgW="3581280" imgH="7617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4C9F4FD-8210-4641-99CF-96B354D45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562" y="4800600"/>
                        <a:ext cx="8732838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6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9EBEF-3B5B-4B8E-BD21-CDAB0975BE7A}"/>
              </a:ext>
            </a:extLst>
          </p:cNvPr>
          <p:cNvSpPr txBox="1"/>
          <p:nvPr/>
        </p:nvSpPr>
        <p:spPr>
          <a:xfrm>
            <a:off x="259081" y="3048000"/>
            <a:ext cx="1112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+mj-lt"/>
              </a:rPr>
              <a:t>Giải</a:t>
            </a:r>
            <a:r>
              <a:rPr lang="en-US" sz="2600" b="1" dirty="0">
                <a:latin typeface="+mj-lt"/>
              </a:rPr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DAF392-A2C9-4E22-83CE-3A2F5BE10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886200"/>
          <a:ext cx="8959643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68600" imgH="1155600" progId="Equation.DSMT4">
                  <p:embed/>
                </p:oleObj>
              </mc:Choice>
              <mc:Fallback>
                <p:oleObj name="Equation" r:id="rId3" imgW="4368600" imgH="1155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4DAF392-A2C9-4E22-83CE-3A2F5BE107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3886200"/>
                        <a:ext cx="8959643" cy="237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9E79BC-41B9-4F3A-B0D0-F67F75C6AB43}"/>
              </a:ext>
            </a:extLst>
          </p:cNvPr>
          <p:cNvSpPr txBox="1"/>
          <p:nvPr/>
        </p:nvSpPr>
        <p:spPr>
          <a:xfrm>
            <a:off x="152400" y="76200"/>
            <a:ext cx="8884919" cy="302127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 err="1">
                <a:latin typeface="+mj-lt"/>
              </a:rPr>
              <a:t>Ví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b="1" dirty="0" err="1">
                <a:latin typeface="+mj-lt"/>
              </a:rPr>
              <a:t>dụ</a:t>
            </a:r>
            <a:r>
              <a:rPr lang="en-US" sz="2600" b="1" dirty="0">
                <a:latin typeface="+mj-lt"/>
              </a:rPr>
              <a:t>: </a:t>
            </a:r>
            <a:r>
              <a:rPr lang="en-US" sz="2600" dirty="0">
                <a:latin typeface="+mj-lt"/>
              </a:rPr>
              <a:t>Theo </a:t>
            </a:r>
            <a:r>
              <a:rPr lang="en-US" sz="2600" dirty="0" err="1">
                <a:latin typeface="+mj-lt"/>
              </a:rPr>
              <a:t>thống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kê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60% </a:t>
            </a:r>
            <a:r>
              <a:rPr lang="en-US" sz="2600" dirty="0" err="1">
                <a:latin typeface="+mj-lt"/>
              </a:rPr>
              <a:t>người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bóng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đá</a:t>
            </a:r>
            <a:r>
              <a:rPr lang="en-US" sz="2600" dirty="0">
                <a:latin typeface="+mj-lt"/>
              </a:rPr>
              <a:t> ở Hà </a:t>
            </a:r>
            <a:r>
              <a:rPr lang="en-US" sz="2600" dirty="0" err="1">
                <a:latin typeface="+mj-lt"/>
              </a:rPr>
              <a:t>Nội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giải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ngoại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hạng</a:t>
            </a:r>
            <a:r>
              <a:rPr lang="en-US" sz="2600" dirty="0">
                <a:latin typeface="+mj-lt"/>
              </a:rPr>
              <a:t> Anh. </a:t>
            </a:r>
            <a:r>
              <a:rPr lang="en-US" sz="2600" dirty="0" err="1">
                <a:latin typeface="+mj-lt"/>
              </a:rPr>
              <a:t>Tìm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xác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suất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để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trong</a:t>
            </a:r>
            <a:r>
              <a:rPr lang="en-US" sz="2600" dirty="0">
                <a:latin typeface="+mj-lt"/>
              </a:rPr>
              <a:t> 400 </a:t>
            </a:r>
            <a:r>
              <a:rPr lang="en-US" sz="2600" dirty="0" err="1">
                <a:latin typeface="+mj-lt"/>
              </a:rPr>
              <a:t>người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bóng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đá</a:t>
            </a:r>
            <a:r>
              <a:rPr lang="en-US" sz="2600" dirty="0">
                <a:latin typeface="+mj-lt"/>
              </a:rPr>
              <a:t> ở Hà </a:t>
            </a:r>
            <a:r>
              <a:rPr lang="en-US" sz="2600" dirty="0" err="1">
                <a:latin typeface="+mj-lt"/>
              </a:rPr>
              <a:t>Nội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được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khảo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sát</a:t>
            </a:r>
            <a:r>
              <a:rPr lang="en-US" sz="2600" dirty="0">
                <a:latin typeface="+mj-lt"/>
              </a:rPr>
              <a:t>,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260 </a:t>
            </a:r>
            <a:r>
              <a:rPr lang="en-US" sz="2600" dirty="0" err="1">
                <a:latin typeface="+mj-lt"/>
              </a:rPr>
              <a:t>người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giải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ngoại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hạng</a:t>
            </a:r>
            <a:r>
              <a:rPr lang="en-US" sz="2600" dirty="0">
                <a:latin typeface="+mj-lt"/>
              </a:rPr>
              <a:t> Anh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+mj-lt"/>
              </a:rPr>
              <a:t>b)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từ</a:t>
            </a:r>
            <a:r>
              <a:rPr lang="en-US" sz="2600" dirty="0">
                <a:latin typeface="+mj-lt"/>
              </a:rPr>
              <a:t> 250 </a:t>
            </a:r>
            <a:r>
              <a:rPr lang="en-US" sz="2600" dirty="0" err="1">
                <a:latin typeface="+mj-lt"/>
              </a:rPr>
              <a:t>đến</a:t>
            </a:r>
            <a:r>
              <a:rPr lang="en-US" sz="2600" dirty="0">
                <a:latin typeface="+mj-lt"/>
              </a:rPr>
              <a:t> 350 </a:t>
            </a:r>
            <a:r>
              <a:rPr lang="en-US" sz="2600" dirty="0" err="1">
                <a:latin typeface="+mj-lt"/>
              </a:rPr>
              <a:t>người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hâm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giải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ngoại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hạng</a:t>
            </a:r>
            <a:r>
              <a:rPr lang="en-US" sz="2600" dirty="0">
                <a:latin typeface="+mj-lt"/>
              </a:rPr>
              <a:t> Anh</a:t>
            </a:r>
          </a:p>
        </p:txBody>
      </p:sp>
    </p:spTree>
    <p:extLst>
      <p:ext uri="{BB962C8B-B14F-4D97-AF65-F5344CB8AC3E}">
        <p14:creationId xmlns:p14="http://schemas.microsoft.com/office/powerpoint/2010/main" val="420443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10238" y="2200260"/>
            <a:ext cx="8753208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atin typeface="+mj-lt"/>
              </a:rPr>
              <a:t>QLPPXS </a:t>
            </a:r>
            <a:r>
              <a:rPr lang="en-US" sz="2800" b="1" dirty="0" err="1">
                <a:latin typeface="+mj-lt"/>
              </a:rPr>
              <a:t>của</a:t>
            </a:r>
            <a:r>
              <a:rPr lang="en-US" sz="2800" b="1" dirty="0">
                <a:latin typeface="+mj-lt"/>
              </a:rPr>
              <a:t> BNN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luật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BNN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.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8806"/>
              </p:ext>
            </p:extLst>
          </p:nvPr>
        </p:nvGraphicFramePr>
        <p:xfrm>
          <a:off x="2876764" y="3779075"/>
          <a:ext cx="22875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865" imgH="228501" progId="Equation.DSMT4">
                  <p:embed/>
                </p:oleObj>
              </mc:Choice>
              <mc:Fallback>
                <p:oleObj name="Equation" r:id="rId3" imgW="1002865" imgH="228501" progId="Equation.DSMT4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764" y="3779075"/>
                        <a:ext cx="22875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1AB98DD-245C-F593-4C6B-B89A39BC1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0603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C021F-DC40-DCB5-7D4B-515C00AC5FA3}"/>
              </a:ext>
            </a:extLst>
          </p:cNvPr>
          <p:cNvSpPr txBox="1"/>
          <p:nvPr/>
        </p:nvSpPr>
        <p:spPr>
          <a:xfrm>
            <a:off x="110238" y="1450209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5758C-89BE-0C35-71EE-1B2811E5406F}"/>
              </a:ext>
            </a:extLst>
          </p:cNvPr>
          <p:cNvSpPr txBox="1"/>
          <p:nvPr/>
        </p:nvSpPr>
        <p:spPr>
          <a:xfrm>
            <a:off x="152400" y="4698716"/>
            <a:ext cx="8915400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nhiều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biểu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diễn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quy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luật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ĐLNN: </a:t>
            </a:r>
            <a:r>
              <a:rPr lang="en-US" sz="2800" dirty="0" err="1">
                <a:latin typeface="+mj-lt"/>
              </a:rPr>
              <a:t>Bảng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Hàm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Hàm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suất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Biểu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đồ</a:t>
            </a:r>
            <a:r>
              <a:rPr lang="en-US" sz="2800" dirty="0">
                <a:latin typeface="+mj-lt"/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9699517-C3E9-4716-9163-E4D1165E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3871"/>
            <a:ext cx="3048000" cy="64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0DC754A-6A18-4CBC-BFC2-73724DD1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72" y="3495801"/>
            <a:ext cx="7956828" cy="2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>
                <a:latin typeface="+mj-lt"/>
              </a:rPr>
              <a:t>Xét</a:t>
            </a:r>
            <a:r>
              <a:rPr lang="en-US" altLang="en-US" sz="2800" dirty="0">
                <a:latin typeface="+mj-lt"/>
              </a:rPr>
              <a:t> U ~N(0;1), 0 &lt; </a:t>
            </a:r>
            <a:r>
              <a:rPr lang="en-US" altLang="en-US" sz="2800" dirty="0">
                <a:latin typeface="+mj-lt"/>
                <a:sym typeface="Symbol" pitchFamily="18" charset="2"/>
              </a:rPr>
              <a:t></a:t>
            </a:r>
            <a:r>
              <a:rPr lang="en-US" altLang="en-US" sz="2800" dirty="0">
                <a:latin typeface="+mj-lt"/>
              </a:rPr>
              <a:t> &lt;1, </a:t>
            </a:r>
            <a:r>
              <a:rPr lang="en-US" sz="2800" dirty="0">
                <a:latin typeface="+mj-lt"/>
              </a:rPr>
              <a:t>u</a:t>
            </a:r>
            <a:r>
              <a:rPr lang="en-US" sz="2800" baseline="-25000" dirty="0">
                <a:latin typeface="+mj-lt"/>
                <a:sym typeface="Symbol" pitchFamily="18" charset="2"/>
              </a:rPr>
              <a:t></a:t>
            </a:r>
            <a:r>
              <a:rPr lang="en-US" sz="2800" baseline="-250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U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                           P(U &gt; u</a:t>
            </a:r>
            <a:r>
              <a:rPr lang="en-US" altLang="en-US" sz="2800" baseline="-25000" dirty="0">
                <a:latin typeface="+mj-lt"/>
                <a:sym typeface="Symbol" pitchFamily="18" charset="2"/>
              </a:rPr>
              <a:t>  </a:t>
            </a:r>
            <a:r>
              <a:rPr lang="en-US" altLang="en-US" sz="2800" dirty="0">
                <a:latin typeface="+mj-lt"/>
              </a:rPr>
              <a:t>) = </a:t>
            </a:r>
            <a:r>
              <a:rPr lang="en-US" altLang="en-US" sz="2800" dirty="0">
                <a:latin typeface="+mj-lt"/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150000"/>
              </a:lnSpc>
            </a:pPr>
            <a:r>
              <a:rPr lang="vi-VN" sz="2800" dirty="0">
                <a:latin typeface="+mj-lt"/>
              </a:rPr>
              <a:t>u</a:t>
            </a:r>
            <a:r>
              <a:rPr lang="vi-VN" sz="2800" baseline="-25000" dirty="0">
                <a:latin typeface="+mj-lt"/>
                <a:sym typeface="Symbol"/>
              </a:rPr>
              <a:t></a:t>
            </a:r>
            <a:r>
              <a:rPr lang="vi-VN" sz="2800" dirty="0">
                <a:latin typeface="+mj-lt"/>
                <a:sym typeface="Symbol"/>
              </a:rPr>
              <a:t> được gọi là </a:t>
            </a:r>
            <a:r>
              <a:rPr lang="vi-VN" sz="2800" b="1" i="1" dirty="0">
                <a:latin typeface="+mj-lt"/>
                <a:sym typeface="Symbol"/>
              </a:rPr>
              <a:t>phân vị chuẩn mức  ý nghĩa   </a:t>
            </a:r>
            <a:r>
              <a:rPr lang="en-US" sz="2800" b="1" i="1" dirty="0">
                <a:latin typeface="+mj-lt"/>
                <a:sym typeface="Symbol"/>
              </a:rPr>
              <a:t>.</a:t>
            </a:r>
            <a:r>
              <a:rPr lang="vi-VN" sz="2800" b="1" dirty="0">
                <a:latin typeface="+mj-lt"/>
                <a:sym typeface="Symbol"/>
              </a:rPr>
              <a:t> </a:t>
            </a:r>
            <a:r>
              <a:rPr lang="en-US" altLang="en-US" sz="2800" dirty="0">
                <a:latin typeface="+mj-lt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dirty="0" err="1">
                <a:solidFill>
                  <a:srgbClr val="FF0000"/>
                </a:solidFill>
                <a:latin typeface="+mj-lt"/>
              </a:rPr>
              <a:t>Chú</a:t>
            </a: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 ý:</a:t>
            </a:r>
            <a:r>
              <a:rPr lang="en-US" altLang="en-US" sz="2800" dirty="0">
                <a:latin typeface="+mj-lt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FF360C-2C89-4DCF-93C9-862A55639679}"/>
              </a:ext>
            </a:extLst>
          </p:cNvPr>
          <p:cNvSpPr/>
          <p:nvPr/>
        </p:nvSpPr>
        <p:spPr>
          <a:xfrm>
            <a:off x="2438400" y="4218419"/>
            <a:ext cx="2819400" cy="658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EB99137B-AE19-4ADA-866E-FBD253CEC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97761"/>
              </p:ext>
            </p:extLst>
          </p:nvPr>
        </p:nvGraphicFramePr>
        <p:xfrm>
          <a:off x="1524000" y="5564131"/>
          <a:ext cx="17097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EB99137B-AE19-4ADA-866E-FBD253CEC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64131"/>
                        <a:ext cx="170973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>
            <a:extLst>
              <a:ext uri="{FF2B5EF4-FFF2-40B4-BE49-F238E27FC236}">
                <a16:creationId xmlns:a16="http://schemas.microsoft.com/office/drawing/2014/main" id="{34AFD48E-81CB-9FA4-1D88-286E21791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C527F-665A-6F47-2081-2DB9D2D34A90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36A2905-A9AA-C7DE-FFB7-8D7AB39C078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9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3BF2BB-9AC3-4805-90D1-180964D3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4572"/>
            <a:ext cx="8839200" cy="63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95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Freeform 5"/>
          <p:cNvSpPr>
            <a:spLocks/>
          </p:cNvSpPr>
          <p:nvPr/>
        </p:nvSpPr>
        <p:spPr bwMode="auto">
          <a:xfrm>
            <a:off x="1752600" y="3810000"/>
            <a:ext cx="4784725" cy="1876425"/>
          </a:xfrm>
          <a:custGeom>
            <a:avLst/>
            <a:gdLst>
              <a:gd name="T0" fmla="*/ 0 w 3043"/>
              <a:gd name="T1" fmla="*/ 2147483647 h 1991"/>
              <a:gd name="T2" fmla="*/ 2147483647 w 3043"/>
              <a:gd name="T3" fmla="*/ 2147483647 h 1991"/>
              <a:gd name="T4" fmla="*/ 2147483647 w 3043"/>
              <a:gd name="T5" fmla="*/ 0 h 1991"/>
              <a:gd name="T6" fmla="*/ 2147483647 w 3043"/>
              <a:gd name="T7" fmla="*/ 2147483647 h 1991"/>
              <a:gd name="T8" fmla="*/ 2147483647 w 3043"/>
              <a:gd name="T9" fmla="*/ 2147483647 h 19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3"/>
              <a:gd name="T16" fmla="*/ 0 h 1991"/>
              <a:gd name="T17" fmla="*/ 3043 w 3043"/>
              <a:gd name="T18" fmla="*/ 1991 h 19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3" h="1991">
                <a:moveTo>
                  <a:pt x="0" y="1991"/>
                </a:moveTo>
                <a:cubicBezTo>
                  <a:pt x="305" y="1976"/>
                  <a:pt x="610" y="1961"/>
                  <a:pt x="879" y="1629"/>
                </a:cubicBezTo>
                <a:cubicBezTo>
                  <a:pt x="1148" y="1297"/>
                  <a:pt x="1371" y="0"/>
                  <a:pt x="1614" y="0"/>
                </a:cubicBezTo>
                <a:cubicBezTo>
                  <a:pt x="1857" y="0"/>
                  <a:pt x="2100" y="1297"/>
                  <a:pt x="2338" y="1629"/>
                </a:cubicBezTo>
                <a:cubicBezTo>
                  <a:pt x="2576" y="1961"/>
                  <a:pt x="2926" y="1931"/>
                  <a:pt x="3043" y="19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1628775" y="5799138"/>
            <a:ext cx="56086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4267200" y="3238500"/>
            <a:ext cx="4763" cy="2636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978650" y="4381500"/>
            <a:ext cx="10985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800">
                <a:latin typeface="+mj-lt"/>
                <a:sym typeface="Symbol" pitchFamily="18" charset="2"/>
              </a:rPr>
              <a:t>S=</a:t>
            </a:r>
            <a:endParaRPr lang="en-US" altLang="en-US" sz="2800">
              <a:latin typeface="+mj-lt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934200" y="5981700"/>
            <a:ext cx="6413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</a:rPr>
              <a:t>U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810000" y="6057900"/>
            <a:ext cx="9223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</a:rPr>
              <a:t>O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505200" y="3162300"/>
            <a:ext cx="106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  <a:sym typeface="Symbol" pitchFamily="18" charset="2"/>
              </a:rPr>
              <a:t></a:t>
            </a:r>
            <a:r>
              <a:rPr lang="en-US" altLang="en-US" sz="2800" dirty="0">
                <a:latin typeface="+mj-lt"/>
              </a:rPr>
              <a:t>(u)</a:t>
            </a: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V="1">
            <a:off x="5791200" y="5029200"/>
            <a:ext cx="990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 flipV="1">
            <a:off x="5638800" y="5562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943600" y="5657850"/>
            <a:ext cx="228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6172200" y="56769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5410200" y="54483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5410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5410200" y="56007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5105400" y="5829300"/>
            <a:ext cx="641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800">
                <a:latin typeface="+mj-lt"/>
              </a:rPr>
              <a:t>u</a:t>
            </a:r>
            <a:r>
              <a:rPr lang="en-US" altLang="en-US" sz="2800" baseline="-25000">
                <a:latin typeface="+mj-lt"/>
                <a:sym typeface="Symbol" pitchFamily="18" charset="2"/>
              </a:rPr>
              <a:t></a:t>
            </a:r>
            <a:endParaRPr lang="en-US" altLang="en-US" sz="28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10991" y="2961382"/>
            <a:ext cx="334578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i="1" dirty="0" err="1">
                <a:latin typeface="+mj-lt"/>
              </a:rPr>
              <a:t>Biểu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diễn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hình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học</a:t>
            </a:r>
            <a:endParaRPr lang="en-US" sz="2800" i="1" dirty="0">
              <a:latin typeface="+mj-lt"/>
            </a:endParaRPr>
          </a:p>
          <a:p>
            <a:pPr eaLnBrk="1" hangingPunct="1">
              <a:defRPr/>
            </a:pPr>
            <a:r>
              <a:rPr lang="en-US" sz="2800" i="1" dirty="0" err="1">
                <a:latin typeface="+mj-lt"/>
              </a:rPr>
              <a:t>của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phân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vị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chuẩn</a:t>
            </a:r>
            <a:r>
              <a:rPr lang="en-US" sz="2800" i="1" dirty="0">
                <a:latin typeface="+mj-lt"/>
              </a:rPr>
              <a:t>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124200" y="5410200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3600" y="5715000"/>
            <a:ext cx="304800" cy="7620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38400" y="5638800"/>
            <a:ext cx="152400" cy="15240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7000" y="5638800"/>
            <a:ext cx="304800" cy="15240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95600" y="5486400"/>
            <a:ext cx="228600" cy="15240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590800" y="5715000"/>
            <a:ext cx="914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</a:rPr>
              <a:t>-u</a:t>
            </a:r>
            <a:r>
              <a:rPr lang="en-US" altLang="en-US" sz="2800" baseline="-25000" dirty="0">
                <a:latin typeface="+mj-lt"/>
                <a:sym typeface="Symbol" pitchFamily="18" charset="2"/>
              </a:rPr>
              <a:t></a:t>
            </a:r>
            <a:endParaRPr lang="en-US" altLang="en-US" sz="2800" dirty="0">
              <a:latin typeface="+mj-lt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45D2558-0357-496C-B91B-4A27DC0DD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3871"/>
            <a:ext cx="3048000" cy="64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E601D-23AB-448C-8B3F-D7785FF5972E}"/>
              </a:ext>
            </a:extLst>
          </p:cNvPr>
          <p:cNvSpPr txBox="1"/>
          <p:nvPr/>
        </p:nvSpPr>
        <p:spPr>
          <a:xfrm>
            <a:off x="762000" y="4217313"/>
            <a:ext cx="2159878" cy="43088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itchFamily="18" charset="0"/>
              </a:rPr>
              <a:t>U ~ N(0;1</a:t>
            </a:r>
            <a:r>
              <a:rPr lang="en-US" sz="2200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endParaRPr lang="en-US" sz="2200" dirty="0">
              <a:latin typeface="+mj-lt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A3CF447-3922-A311-DC2D-01BFA196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D3ACA-A4F9-F6DF-29C0-60CAC24DDEF7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B4A2BC-B46C-7DD7-9117-B819D4A6BC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 animBg="1"/>
      <p:bldP spid="57351" grpId="0" animBg="1"/>
      <p:bldP spid="57352" grpId="0"/>
      <p:bldP spid="57353" grpId="0"/>
      <p:bldP spid="57354" grpId="0"/>
      <p:bldP spid="57355" grpId="0"/>
      <p:bldP spid="57356" grpId="0" animBg="1"/>
      <p:bldP spid="57357" grpId="0" animBg="1"/>
      <p:bldP spid="57358" grpId="0" animBg="1"/>
      <p:bldP spid="57359" grpId="0" animBg="1"/>
      <p:bldP spid="57360" grpId="0" animBg="1"/>
      <p:bldP spid="57361" grpId="0" animBg="1"/>
      <p:bldP spid="57362" grpId="0" animBg="1"/>
      <p:bldP spid="57363" grpId="0"/>
      <p:bldP spid="34" grpId="0"/>
      <p:bldP spid="2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0DC754A-6A18-4CBC-BFC2-73724DD1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72" y="3301193"/>
            <a:ext cx="7956828" cy="6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>
                <a:latin typeface="+mj-lt"/>
              </a:rPr>
              <a:t>Các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hệ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thức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quan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trọng</a:t>
            </a:r>
            <a:r>
              <a:rPr lang="en-US" altLang="en-US" sz="2800" dirty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3850660-FCBF-4E95-9977-E65B7514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22313"/>
            <a:ext cx="2911374" cy="195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P(U &gt;- u</a:t>
            </a:r>
            <a:r>
              <a:rPr lang="en-US" altLang="en-US" sz="2800" baseline="-25000" dirty="0">
                <a:latin typeface="+mj-lt"/>
                <a:sym typeface="Symbol" pitchFamily="18" charset="2"/>
              </a:rPr>
              <a:t></a:t>
            </a:r>
            <a:r>
              <a:rPr lang="en-US" altLang="en-US" sz="2800" dirty="0">
                <a:latin typeface="+mj-lt"/>
              </a:rPr>
              <a:t>) = 1-</a:t>
            </a:r>
            <a:r>
              <a:rPr lang="en-US" altLang="en-US" sz="2800" dirty="0">
                <a:latin typeface="+mj-lt"/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P(U &lt; u</a:t>
            </a:r>
            <a:r>
              <a:rPr lang="en-US" altLang="en-US" sz="2800" baseline="-25000" dirty="0">
                <a:sym typeface="Symbol" pitchFamily="18" charset="2"/>
              </a:rPr>
              <a:t></a:t>
            </a:r>
            <a:r>
              <a:rPr lang="en-US" altLang="en-US" sz="2800" dirty="0"/>
              <a:t>) = 1-</a:t>
            </a:r>
            <a:r>
              <a:rPr lang="en-US" altLang="en-US" sz="2800" dirty="0"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P(|U| &lt; u</a:t>
            </a:r>
            <a:r>
              <a:rPr lang="en-US" altLang="en-US" sz="2800" baseline="-25000" dirty="0">
                <a:sym typeface="Symbol" pitchFamily="18" charset="2"/>
              </a:rPr>
              <a:t>/2</a:t>
            </a:r>
            <a:r>
              <a:rPr lang="en-US" altLang="en-US" sz="2800" dirty="0"/>
              <a:t>) = 1-</a:t>
            </a:r>
            <a:r>
              <a:rPr lang="en-US" altLang="en-US" sz="2800" dirty="0">
                <a:sym typeface="Symbol" pitchFamily="18" charset="2"/>
              </a:rPr>
              <a:t></a:t>
            </a:r>
            <a:r>
              <a:rPr lang="en-US" altLang="en-US" sz="2800" dirty="0">
                <a:latin typeface="+mj-lt"/>
              </a:rPr>
              <a:t>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06D9A5A-2E04-4CFF-AD14-FABAB973D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198" y="4117601"/>
            <a:ext cx="2499402" cy="196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P(U &gt; u</a:t>
            </a:r>
            <a:r>
              <a:rPr lang="en-US" altLang="en-US" sz="2800" baseline="-25000" dirty="0">
                <a:latin typeface="+mj-lt"/>
                <a:sym typeface="Symbol" pitchFamily="18" charset="2"/>
              </a:rPr>
              <a:t></a:t>
            </a:r>
            <a:r>
              <a:rPr lang="en-US" altLang="en-US" sz="2800" dirty="0">
                <a:latin typeface="+mj-lt"/>
              </a:rPr>
              <a:t>) = </a:t>
            </a:r>
            <a:r>
              <a:rPr lang="en-US" altLang="en-US" sz="2800" dirty="0">
                <a:latin typeface="+mj-lt"/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P(U &lt; -u</a:t>
            </a:r>
            <a:r>
              <a:rPr lang="en-US" altLang="en-US" sz="2800" baseline="-25000" dirty="0">
                <a:sym typeface="Symbol" pitchFamily="18" charset="2"/>
              </a:rPr>
              <a:t></a:t>
            </a:r>
            <a:r>
              <a:rPr lang="en-US" altLang="en-US" sz="2800" dirty="0"/>
              <a:t>) = </a:t>
            </a:r>
            <a:r>
              <a:rPr lang="en-US" altLang="en-US" sz="2800" dirty="0">
                <a:sym typeface="Symbol" pitchFamily="18" charset="2"/>
              </a:rPr>
              <a:t></a:t>
            </a:r>
            <a:r>
              <a:rPr lang="en-US" altLang="en-US" sz="2800" dirty="0">
                <a:latin typeface="+mj-lt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P(|U| &gt; u</a:t>
            </a:r>
            <a:r>
              <a:rPr lang="en-US" altLang="en-US" sz="2800" baseline="-25000" dirty="0">
                <a:sym typeface="Symbol" pitchFamily="18" charset="2"/>
              </a:rPr>
              <a:t>/2</a:t>
            </a:r>
            <a:r>
              <a:rPr lang="en-US" altLang="en-US" sz="2800" dirty="0"/>
              <a:t>) = </a:t>
            </a:r>
            <a:r>
              <a:rPr lang="en-US" altLang="en-US" sz="2800" dirty="0">
                <a:cs typeface="Times New Roman" pitchFamily="18" charset="0"/>
              </a:rPr>
              <a:t>α</a:t>
            </a:r>
            <a:endParaRPr lang="en-US" altLang="en-US" sz="28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6F355-3CE2-4C56-A9C6-BFDC5D0FA0DB}"/>
              </a:ext>
            </a:extLst>
          </p:cNvPr>
          <p:cNvSpPr/>
          <p:nvPr/>
        </p:nvSpPr>
        <p:spPr>
          <a:xfrm>
            <a:off x="914400" y="4117601"/>
            <a:ext cx="7620000" cy="2283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2ACEB0-70CA-6C31-7978-721410BAF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3871"/>
            <a:ext cx="3048000" cy="64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62063C-F280-8121-138B-A5B98686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189202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2.5.2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endParaRPr lang="en-US" sz="2800" i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DAC26-7568-FE81-052F-7ABC3B17C5F5}"/>
              </a:ext>
            </a:extLst>
          </p:cNvPr>
          <p:cNvSpPr txBox="1"/>
          <p:nvPr/>
        </p:nvSpPr>
        <p:spPr>
          <a:xfrm>
            <a:off x="303086" y="1515906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DC065B0-5A31-B8C4-E074-40B1D89F344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627BCB2-EFEF-4E06-81D0-9A7817943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00529"/>
            <a:ext cx="2743200" cy="77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BA0BCE0-FF98-4FA7-ACE5-B6EEC94C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29" y="3027152"/>
            <a:ext cx="8573571" cy="196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 err="1">
                <a:latin typeface="+mj-lt"/>
                <a:cs typeface="Times New Roman" pitchFamily="18" charset="0"/>
              </a:rPr>
              <a:t>Xét</a:t>
            </a:r>
            <a:r>
              <a:rPr lang="en-US" sz="2800" dirty="0">
                <a:latin typeface="+mj-lt"/>
                <a:cs typeface="Times New Roman" pitchFamily="18" charset="0"/>
              </a:rPr>
              <a:t> ĐLNN </a:t>
            </a:r>
            <a:r>
              <a:rPr lang="en-US" sz="2800" i="1" dirty="0">
                <a:latin typeface="+mj-lt"/>
                <a:cs typeface="Times New Roman" pitchFamily="18" charset="0"/>
              </a:rPr>
              <a:t>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phân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phối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chuẩn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hóa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và</a:t>
            </a:r>
            <a:r>
              <a:rPr lang="en-US" sz="2800" dirty="0">
                <a:latin typeface="+mj-lt"/>
                <a:cs typeface="Times New Roman" pitchFamily="18" charset="0"/>
              </a:rPr>
              <a:t> ĐLNN </a:t>
            </a:r>
            <a:r>
              <a:rPr lang="el-GR" sz="2800" dirty="0">
                <a:latin typeface="+mj-lt"/>
                <a:cs typeface="Times New Roman" pitchFamily="18" charset="0"/>
              </a:rPr>
              <a:t>χ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2 </a:t>
            </a:r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phân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phối</a:t>
            </a:r>
            <a:r>
              <a:rPr lang="en-US" sz="2800" dirty="0">
                <a:latin typeface="+mj-lt"/>
                <a:cs typeface="Times New Roman" pitchFamily="18" charset="0"/>
              </a:rPr>
              <a:t> Khi </a:t>
            </a:r>
            <a:r>
              <a:rPr lang="en-US" sz="2800" dirty="0" err="1">
                <a:latin typeface="+mj-lt"/>
                <a:cs typeface="Times New Roman" pitchFamily="18" charset="0"/>
              </a:rPr>
              <a:t>bình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phương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với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bậc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tự</a:t>
            </a:r>
            <a:r>
              <a:rPr lang="en-US" sz="2800" dirty="0">
                <a:latin typeface="+mj-lt"/>
                <a:cs typeface="Times New Roman" pitchFamily="18" charset="0"/>
              </a:rPr>
              <a:t> do n, </a:t>
            </a:r>
            <a:r>
              <a:rPr lang="en-US" sz="2800" i="1" dirty="0">
                <a:latin typeface="+mj-lt"/>
                <a:cs typeface="Times New Roman" pitchFamily="18" charset="0"/>
              </a:rPr>
              <a:t>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và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l-GR" sz="2800" dirty="0">
                <a:latin typeface="+mj-lt"/>
                <a:cs typeface="Times New Roman" pitchFamily="18" charset="0"/>
              </a:rPr>
              <a:t>χ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2 </a:t>
            </a:r>
            <a:r>
              <a:rPr lang="en-US" sz="2800" dirty="0" err="1">
                <a:latin typeface="+mj-lt"/>
                <a:cs typeface="Times New Roman" pitchFamily="18" charset="0"/>
              </a:rPr>
              <a:t>độc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lập</a:t>
            </a:r>
            <a:r>
              <a:rPr lang="en-US" sz="2800" dirty="0">
                <a:latin typeface="+mj-lt"/>
                <a:cs typeface="Times New Roman" pitchFamily="18" charset="0"/>
              </a:rPr>
              <a:t>. </a:t>
            </a:r>
            <a:r>
              <a:rPr lang="en-US" sz="2800" dirty="0" err="1">
                <a:latin typeface="+mj-lt"/>
                <a:cs typeface="Times New Roman" pitchFamily="18" charset="0"/>
              </a:rPr>
              <a:t>Xét</a:t>
            </a:r>
            <a:r>
              <a:rPr lang="en-US" sz="2800" dirty="0">
                <a:latin typeface="+mj-lt"/>
                <a:cs typeface="Times New Roman" pitchFamily="18" charset="0"/>
              </a:rPr>
              <a:t> ĐLNN T: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3F8D009-C3CE-4429-8F33-F0A76604B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968193"/>
            <a:ext cx="8945804" cy="6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Khi </a:t>
            </a:r>
            <a:r>
              <a:rPr lang="en-US" sz="2800" dirty="0" err="1">
                <a:latin typeface="+mj-lt"/>
                <a:cs typeface="Times New Roman" pitchFamily="18" charset="0"/>
              </a:rPr>
              <a:t>đó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i="1" dirty="0">
                <a:latin typeface="+mj-lt"/>
                <a:cs typeface="Times New Roman" pitchFamily="18" charset="0"/>
              </a:rPr>
              <a:t>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là</a:t>
            </a:r>
            <a:r>
              <a:rPr lang="en-US" sz="2800" dirty="0">
                <a:latin typeface="+mj-lt"/>
                <a:cs typeface="Times New Roman" pitchFamily="18" charset="0"/>
              </a:rPr>
              <a:t> ĐLNN </a:t>
            </a:r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b="1" i="1" dirty="0">
                <a:latin typeface="+mj-lt"/>
                <a:cs typeface="Times New Roman" pitchFamily="18" charset="0"/>
              </a:rPr>
              <a:t>Student </a:t>
            </a:r>
            <a:r>
              <a:rPr lang="en-US" sz="2800" dirty="0" err="1">
                <a:latin typeface="+mj-lt"/>
                <a:cs typeface="Times New Roman" pitchFamily="18" charset="0"/>
              </a:rPr>
              <a:t>bậc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tự</a:t>
            </a:r>
            <a:r>
              <a:rPr lang="en-US" sz="2800" dirty="0">
                <a:latin typeface="+mj-lt"/>
                <a:cs typeface="Times New Roman" pitchFamily="18" charset="0"/>
              </a:rPr>
              <a:t> do </a:t>
            </a:r>
            <a:r>
              <a:rPr lang="en-US" sz="2800" i="1" dirty="0">
                <a:latin typeface="+mj-lt"/>
                <a:cs typeface="Times New Roman" pitchFamily="18" charset="0"/>
              </a:rPr>
              <a:t>n</a:t>
            </a:r>
            <a:r>
              <a:rPr lang="en-US" sz="2800" dirty="0">
                <a:latin typeface="+mj-lt"/>
                <a:cs typeface="Times New Roman" pitchFamily="18" charset="0"/>
              </a:rPr>
              <a:t>. </a:t>
            </a:r>
            <a:r>
              <a:rPr lang="en-US" sz="2800" dirty="0" err="1">
                <a:latin typeface="+mj-lt"/>
                <a:cs typeface="Times New Roman" pitchFamily="18" charset="0"/>
              </a:rPr>
              <a:t>Kí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hiệu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i="1" dirty="0">
                <a:latin typeface="+mj-lt"/>
                <a:cs typeface="Times New Roman" pitchFamily="18" charset="0"/>
              </a:rPr>
              <a:t>T~T(n)</a:t>
            </a:r>
            <a:r>
              <a:rPr lang="en-US" sz="2800" dirty="0">
                <a:latin typeface="+mj-lt"/>
                <a:cs typeface="Times New Roman" pitchFamily="18" charset="0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8FA0E82-BF33-4DB8-BEEF-F7B4DE271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76" y="4659313"/>
          <a:ext cx="266009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40209" imgH="1956882" progId="Equation.DSMT4">
                  <p:embed/>
                </p:oleObj>
              </mc:Choice>
              <mc:Fallback>
                <p:oleObj name="Equation" r:id="rId3" imgW="4040209" imgH="1956882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8FA0E82-BF33-4DB8-BEEF-F7B4DE2710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76" y="4659313"/>
                        <a:ext cx="2660090" cy="1436687"/>
                      </a:xfrm>
                      <a:prstGeom prst="rect">
                        <a:avLst/>
                      </a:prstGeom>
                      <a:ln w="19050">
                        <a:solidFill>
                          <a:srgbClr val="FF33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AE247B3D-2A2D-4968-8428-92E7518F9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065914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2.5.3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Student (T)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CC243-38DF-8393-7480-CE36870A7B9D}"/>
              </a:ext>
            </a:extLst>
          </p:cNvPr>
          <p:cNvSpPr txBox="1"/>
          <p:nvPr/>
        </p:nvSpPr>
        <p:spPr>
          <a:xfrm>
            <a:off x="303086" y="1433714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3133C-97D8-6082-DAFD-A1AB0E1B2A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627BCB2-EFEF-4E06-81D0-9A7817943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3F0F0AA-4333-4A2D-97D0-D182835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461852"/>
            <a:ext cx="549971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9FCA92C9-BEFC-399A-020D-51D5ACC0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065914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2.5.3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Student (T)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924A2-3EDA-9EC5-999D-EF87CD0578BF}"/>
              </a:ext>
            </a:extLst>
          </p:cNvPr>
          <p:cNvSpPr txBox="1"/>
          <p:nvPr/>
        </p:nvSpPr>
        <p:spPr>
          <a:xfrm>
            <a:off x="303086" y="1433714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DEDF16-41CD-144C-A078-B914BF1D5A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805238" y="5076825"/>
          <a:ext cx="24257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41200" progId="Equation.DSMT4">
                  <p:embed/>
                </p:oleObj>
              </mc:Choice>
              <mc:Fallback>
                <p:oleObj name="Equation" r:id="rId3" imgW="914400" imgH="24120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5076825"/>
                        <a:ext cx="2425700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5980093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     </a:t>
            </a:r>
            <a:r>
              <a:rPr lang="en-US" sz="2800" dirty="0" err="1">
                <a:latin typeface="+mj-lt"/>
              </a:rPr>
              <a:t>được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gọi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phân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vị</a:t>
            </a:r>
            <a:r>
              <a:rPr lang="en-US" sz="2800" b="1" i="1" dirty="0">
                <a:latin typeface="+mj-lt"/>
              </a:rPr>
              <a:t> Student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bậc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tự</a:t>
            </a:r>
            <a:r>
              <a:rPr lang="en-US" sz="2800" dirty="0">
                <a:latin typeface="+mj-lt"/>
              </a:rPr>
              <a:t> do n, </a:t>
            </a:r>
            <a:r>
              <a:rPr lang="en-US" sz="2800" dirty="0" err="1">
                <a:latin typeface="+mj-lt"/>
              </a:rPr>
              <a:t>mức</a:t>
            </a:r>
            <a:r>
              <a:rPr lang="en-US" sz="2800" dirty="0">
                <a:latin typeface="+mj-lt"/>
              </a:rPr>
              <a:t> ý </a:t>
            </a:r>
            <a:r>
              <a:rPr lang="en-US" sz="2800" dirty="0" err="1">
                <a:latin typeface="+mj-lt"/>
              </a:rPr>
              <a:t>nghĩa</a:t>
            </a:r>
            <a:r>
              <a:rPr lang="en-US" sz="2800" dirty="0">
                <a:latin typeface="+mj-lt"/>
              </a:rPr>
              <a:t> α.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E132E7-4E03-43D0-9D0D-837AAC28A0AD}"/>
              </a:ext>
            </a:extLst>
          </p:cNvPr>
          <p:cNvSpPr txBox="1"/>
          <p:nvPr/>
        </p:nvSpPr>
        <p:spPr>
          <a:xfrm>
            <a:off x="152400" y="359158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Xét</a:t>
            </a:r>
            <a:r>
              <a:rPr lang="en-US" sz="2800" dirty="0">
                <a:latin typeface="+mj-lt"/>
              </a:rPr>
              <a:t> ĐLNN T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phối</a:t>
            </a:r>
            <a:r>
              <a:rPr lang="en-US" sz="2800" dirty="0">
                <a:latin typeface="+mj-lt"/>
              </a:rPr>
              <a:t> Student </a:t>
            </a:r>
            <a:r>
              <a:rPr lang="en-US" sz="2800" dirty="0" err="1">
                <a:latin typeface="+mj-lt"/>
              </a:rPr>
              <a:t>bậc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tự</a:t>
            </a:r>
            <a:r>
              <a:rPr lang="en-US" sz="2800" dirty="0">
                <a:latin typeface="+mj-lt"/>
              </a:rPr>
              <a:t> do n.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01AC594-4F70-4CE1-AC84-CBA207596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224338"/>
          <a:ext cx="17510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01AC594-4F70-4CE1-AC84-CBA207596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" y="4224338"/>
                        <a:ext cx="1751013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D5941C-8B1E-4921-B5A0-9A5AA12470A9}"/>
              </a:ext>
            </a:extLst>
          </p:cNvPr>
          <p:cNvSpPr txBox="1"/>
          <p:nvPr/>
        </p:nvSpPr>
        <p:spPr>
          <a:xfrm>
            <a:off x="1752600" y="41910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 T </a:t>
            </a:r>
            <a:r>
              <a:rPr lang="en-US" sz="2800" dirty="0" err="1">
                <a:latin typeface="+mj-lt"/>
              </a:rPr>
              <a:t>thỏa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mãn</a:t>
            </a:r>
            <a:r>
              <a:rPr lang="en-US" sz="2800" dirty="0">
                <a:latin typeface="+mj-lt"/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BD8A05-4FBA-4454-A006-810FBB39F836}"/>
              </a:ext>
            </a:extLst>
          </p:cNvPr>
          <p:cNvSpPr/>
          <p:nvPr/>
        </p:nvSpPr>
        <p:spPr>
          <a:xfrm>
            <a:off x="3505200" y="4953000"/>
            <a:ext cx="3200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14F0EA9-2CDC-4222-BDB9-DCFC0DDC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09190"/>
            <a:ext cx="2286000" cy="78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D803306-78C1-41F3-9D81-119A3C825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949950"/>
          <a:ext cx="571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D803306-78C1-41F3-9D81-119A3C825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5949950"/>
                        <a:ext cx="5715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BF632100-405B-774B-E5C5-14B77F34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065914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2.5.3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Student (T)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AF3C7-B930-73F3-1DBF-AA0E0E69087F}"/>
              </a:ext>
            </a:extLst>
          </p:cNvPr>
          <p:cNvSpPr txBox="1"/>
          <p:nvPr/>
        </p:nvSpPr>
        <p:spPr>
          <a:xfrm>
            <a:off x="303086" y="1433714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C468F1B-5E27-A03C-0FFF-CCD6F23DB6C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8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1492A3-FC72-4279-B73A-859DC91C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0415"/>
            <a:ext cx="8686799" cy="60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357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39445F-94B8-4CDF-AA02-C1AF59224752}"/>
              </a:ext>
            </a:extLst>
          </p:cNvPr>
          <p:cNvSpPr txBox="1"/>
          <p:nvPr/>
        </p:nvSpPr>
        <p:spPr>
          <a:xfrm>
            <a:off x="356926" y="5739825"/>
            <a:ext cx="360547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rgbClr val="FF0000"/>
                </a:solidFill>
                <a:latin typeface="+mj-lt"/>
              </a:rPr>
              <a:t>Chú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 ý:  </a:t>
            </a:r>
            <a:r>
              <a:rPr lang="en-US" sz="3200" dirty="0">
                <a:latin typeface="+mj-lt"/>
              </a:rPr>
              <a:t>t</a:t>
            </a:r>
            <a:r>
              <a:rPr lang="en-US" sz="3200" baseline="30000" dirty="0">
                <a:latin typeface="+mj-lt"/>
              </a:rPr>
              <a:t>(n)</a:t>
            </a:r>
            <a:r>
              <a:rPr lang="en-US" sz="3200" baseline="-25000" dirty="0">
                <a:latin typeface="+mj-lt"/>
              </a:rPr>
              <a:t>1-</a:t>
            </a:r>
            <a:r>
              <a:rPr lang="el-GR" sz="3200" baseline="-25000" dirty="0">
                <a:latin typeface="+mj-lt"/>
                <a:cs typeface="Times New Roman"/>
              </a:rPr>
              <a:t>α</a:t>
            </a:r>
            <a:r>
              <a:rPr lang="el-GR" sz="3200" baseline="-250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= - t</a:t>
            </a:r>
            <a:r>
              <a:rPr lang="en-US" sz="3200" baseline="30000" dirty="0">
                <a:latin typeface="+mj-lt"/>
              </a:rPr>
              <a:t>(n)</a:t>
            </a:r>
            <a:r>
              <a:rPr lang="el-GR" sz="3200" baseline="-25000" dirty="0">
                <a:latin typeface="+mj-lt"/>
              </a:rPr>
              <a:t>α</a:t>
            </a:r>
            <a:endParaRPr lang="en-US" sz="3200" b="1" dirty="0">
              <a:latin typeface="+mj-lt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B799170-AC88-4445-9726-77C082F5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9122" y="2895600"/>
            <a:ext cx="5570077" cy="289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A61B0DA-0246-461D-9F3F-DDE1D1038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22204"/>
            <a:ext cx="2286000" cy="78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2779EC5-A4F3-0B4B-F526-87FBE7E5B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065914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2.5.3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Student (T)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530F3-2B8A-C101-EB81-938F68460659}"/>
              </a:ext>
            </a:extLst>
          </p:cNvPr>
          <p:cNvSpPr txBox="1"/>
          <p:nvPr/>
        </p:nvSpPr>
        <p:spPr>
          <a:xfrm>
            <a:off x="303086" y="1433714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A4C4C8-59B3-C98F-ABB5-E07A06A0BC1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DA81D870-674F-4EB4-AB09-6907C022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72" y="3301193"/>
            <a:ext cx="7956828" cy="6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>
                <a:latin typeface="+mj-lt"/>
              </a:rPr>
              <a:t>Các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hệ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thức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quan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trọng</a:t>
            </a:r>
            <a:r>
              <a:rPr lang="en-US" altLang="en-US" sz="2800" dirty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A63B0A-1BC1-4411-9D03-7493302E0FE1}"/>
              </a:ext>
            </a:extLst>
          </p:cNvPr>
          <p:cNvSpPr/>
          <p:nvPr/>
        </p:nvSpPr>
        <p:spPr>
          <a:xfrm>
            <a:off x="914400" y="4117601"/>
            <a:ext cx="7620000" cy="2283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9734C-1EB3-4A12-A756-9A745EF0A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4202113"/>
          <a:ext cx="495935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1079280" progId="Equation.DSMT4">
                  <p:embed/>
                </p:oleObj>
              </mc:Choice>
              <mc:Fallback>
                <p:oleObj name="Equation" r:id="rId2" imgW="2819160" imgH="1079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9734C-1EB3-4A12-A756-9A745EF0A2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1700" y="4202113"/>
                        <a:ext cx="4959350" cy="203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A8A6C3A-B89B-4D6A-83E7-E28F1C683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22204"/>
            <a:ext cx="2286000" cy="78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838" tIns="44920" rIns="89838" bIns="449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42131D2-264A-3348-7216-252228BF7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065914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>
              <a:defRPr/>
            </a:pP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2.5.3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i="1" kern="0" dirty="0">
                <a:latin typeface="Times New Roman" pitchFamily="18" charset="0"/>
                <a:ea typeface="+mj-ea"/>
                <a:cs typeface="Times New Roman" pitchFamily="18" charset="0"/>
              </a:rPr>
              <a:t> Student 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7AA18-DD23-8F4C-E67F-D050B803A69B}"/>
              </a:ext>
            </a:extLst>
          </p:cNvPr>
          <p:cNvSpPr txBox="1"/>
          <p:nvPr/>
        </p:nvSpPr>
        <p:spPr>
          <a:xfrm>
            <a:off x="303086" y="1433714"/>
            <a:ext cx="791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2.5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quy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phối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xác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suất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800" b="1" i="1" kern="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lang="en-US" sz="28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A058FA7-D35C-87B6-05BD-0CBE498AED7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2247"/>
            <a:ext cx="9144000" cy="10058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04800" y="2227918"/>
            <a:ext cx="46506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latin typeface="+mj-lt"/>
              </a:rPr>
              <a:t>2.2.1 </a:t>
            </a:r>
            <a:r>
              <a:rPr lang="en-US" sz="2800" i="1" dirty="0" err="1">
                <a:latin typeface="+mj-lt"/>
              </a:rPr>
              <a:t>Bảng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phân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phối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xác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suất</a:t>
            </a:r>
            <a:r>
              <a:rPr lang="en-US" sz="2800" i="1" dirty="0">
                <a:latin typeface="+mj-lt"/>
              </a:rPr>
              <a:t> </a:t>
            </a:r>
          </a:p>
        </p:txBody>
      </p:sp>
      <p:graphicFrame>
        <p:nvGraphicFramePr>
          <p:cNvPr id="6" name="Group 58"/>
          <p:cNvGraphicFramePr>
            <a:graphicFrameLocks noGrp="1"/>
          </p:cNvGraphicFramePr>
          <p:nvPr/>
        </p:nvGraphicFramePr>
        <p:xfrm>
          <a:off x="609600" y="3200400"/>
          <a:ext cx="6226493" cy="1158876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    X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  <a:r>
                        <a:rPr kumimoji="0" lang="en-US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  <a:r>
                        <a:rPr kumimoji="0" lang="en-US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…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  <a:r>
                        <a:rPr kumimoji="0" lang="en-US" sz="2600" b="0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…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    P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</a:t>
                      </a:r>
                      <a:r>
                        <a:rPr kumimoji="0" lang="en-US" sz="2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</a:t>
                      </a:r>
                      <a:r>
                        <a:rPr kumimoji="0" lang="en-US" sz="2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…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</a:t>
                      </a:r>
                      <a:r>
                        <a:rPr kumimoji="0" lang="en-US" sz="2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…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945297"/>
            <a:ext cx="34884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b="1" dirty="0" err="1">
                <a:solidFill>
                  <a:srgbClr val="FF0000"/>
                </a:solidFill>
                <a:latin typeface="+mj-lt"/>
              </a:rPr>
              <a:t>Chú</a:t>
            </a: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 ý: </a:t>
            </a:r>
            <a:r>
              <a:rPr lang="en-US" altLang="en-US" sz="2800" dirty="0">
                <a:latin typeface="+mj-lt"/>
              </a:rPr>
              <a:t>1) p</a:t>
            </a:r>
            <a:r>
              <a:rPr lang="en-US" altLang="en-US" sz="2800" baseline="-25000" dirty="0">
                <a:latin typeface="+mj-lt"/>
              </a:rPr>
              <a:t>i</a:t>
            </a:r>
            <a:r>
              <a:rPr lang="en-US" altLang="en-US" sz="2800" dirty="0">
                <a:latin typeface="+mj-lt"/>
              </a:rPr>
              <a:t> = P(X=x</a:t>
            </a:r>
            <a:r>
              <a:rPr lang="en-US" altLang="en-US" sz="2800" baseline="-25000" dirty="0">
                <a:latin typeface="+mj-lt"/>
              </a:rPr>
              <a:t>i</a:t>
            </a:r>
            <a:r>
              <a:rPr lang="en-US" altLang="en-US" sz="2800" dirty="0">
                <a:latin typeface="+mj-lt"/>
              </a:rPr>
              <a:t>)</a:t>
            </a:r>
            <a:endParaRPr lang="en-US" altLang="en-US" sz="2800" b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47483"/>
              </p:ext>
            </p:extLst>
          </p:nvPr>
        </p:nvGraphicFramePr>
        <p:xfrm>
          <a:off x="1482691" y="5605728"/>
          <a:ext cx="2383682" cy="76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342720" progId="Equation.DSMT4">
                  <p:embed/>
                </p:oleObj>
              </mc:Choice>
              <mc:Fallback>
                <p:oleObj name="Equation" r:id="rId3" imgW="1028520" imgH="34272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691" y="5605728"/>
                        <a:ext cx="2383682" cy="766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766050" y="3479800"/>
            <a:ext cx="1073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dirty="0">
                <a:latin typeface="+mj-lt"/>
              </a:rPr>
              <a:t>(2.1)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55327-BA3E-D520-9985-D4E70FBD4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0603"/>
            <a:ext cx="9144000" cy="1005840"/>
          </a:xfr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en-US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alt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62E99-B117-4AB2-A765-5BE3DDB7BA33}"/>
              </a:ext>
            </a:extLst>
          </p:cNvPr>
          <p:cNvSpPr txBox="1"/>
          <p:nvPr/>
        </p:nvSpPr>
        <p:spPr>
          <a:xfrm>
            <a:off x="110238" y="1450209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2.2.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phối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xác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BNN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7" grpId="0"/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500" y="914400"/>
          <a:ext cx="8763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phối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Kí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hiệu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chất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vị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quan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trọng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Nhị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Chuẩn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72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2274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6305</Words>
  <Application>Microsoft Office PowerPoint</Application>
  <PresentationFormat>On-screen Show (4:3)</PresentationFormat>
  <Paragraphs>703</Paragraphs>
  <Slides>90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HGGothicE</vt:lpstr>
      <vt:lpstr>.VnTime</vt:lpstr>
      <vt:lpstr>Arial</vt:lpstr>
      <vt:lpstr>Calibri</vt:lpstr>
      <vt:lpstr>Calibri Light</vt:lpstr>
      <vt:lpstr>Times New Roman</vt:lpstr>
      <vt:lpstr>Droplet</vt:lpstr>
      <vt:lpstr>Equation</vt:lpstr>
      <vt:lpstr>Chương 2: Biến ngẫu nhiên</vt:lpstr>
      <vt:lpstr>Chương 2: Biến ngẫu nhiên</vt:lpstr>
      <vt:lpstr>Chương 2: Biến ngẫu nhiên</vt:lpstr>
      <vt:lpstr>Chương 2: Biến ngẫu nhiên</vt:lpstr>
      <vt:lpstr>Chương 2: Biến ngẫu nhiên</vt:lpstr>
      <vt:lpstr>Chương 2: Biến ngẫu nhiên</vt:lpstr>
      <vt:lpstr>Chương 2: Biến ngẫu nhiên</vt:lpstr>
      <vt:lpstr>Chương 2: Biến ngẫu nhiên</vt:lpstr>
      <vt:lpstr>Chương 2: Biến ngẫu nhiên</vt:lpstr>
      <vt:lpstr>Chương 2: Biến ngẫu nhiên</vt:lpstr>
      <vt:lpstr>VÍ DỤ: Có 3 máy hoạt động độc lập với xác suất gặp sự cố trong khoảng thời gian t của mỗi máy lần lượt là 0,1; 0,2 và 0,3. a. Lập bảng phân phối xác suất của số máy gặp sự cố trong khoảng thời gian t. b.Trong khoảng thời gian t, khả năng có nhiều nhất 1 máy gặp sự cố bằng bao nhiêu? </vt:lpstr>
      <vt:lpstr>PowerPoint Presentation</vt:lpstr>
      <vt:lpstr>VÍ DỤ: Có 3 máy hoạt động độc lập với xác suất gặp sự cố trong khoảng thời gian t của mỗi máy lần lượt là 0,1; 0,2 và 0,3. c. Tìm hàm phân phối xác suất của số máy gặp sự cố trong khoảng thời gian 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DỤ: QLPPXS của BNN X được biểu diễn dưới dạng biểu đồ sau. Tìm kì vọng toán của X.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DỤ: QLPPXS của BNN X được biểu diễn dưới dạng biểu đồ sau. Tìm phương sai của X.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DỤ: QLPPXS của BNN X được biểu diễn dưới dạng biểu đồ sau.Giá trị của X có khả năng xảy ra nhiều nhất bằng bao nhiêu?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Biến ngẫu nhiên</dc:title>
  <dc:creator>Hoàng Hà</dc:creator>
  <cp:lastModifiedBy>Hoàng Hà</cp:lastModifiedBy>
  <cp:revision>12</cp:revision>
  <dcterms:created xsi:type="dcterms:W3CDTF">2023-02-06T13:43:16Z</dcterms:created>
  <dcterms:modified xsi:type="dcterms:W3CDTF">2023-02-20T10:03:28Z</dcterms:modified>
</cp:coreProperties>
</file>