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50" r:id="rId2"/>
    <p:sldId id="451" r:id="rId3"/>
    <p:sldId id="452" r:id="rId4"/>
    <p:sldId id="453" r:id="rId5"/>
    <p:sldId id="45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B43D-D727-40D6-AA3B-BE74D1E540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BAD7-3340-4352-AC54-966EE4AEB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47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7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0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1"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50000"/>
              </a:lnSpc>
              <a:defRPr sz="3200" b="1" i="1"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50000"/>
              </a:lnSpc>
              <a:defRPr sz="3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2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F47C2A-11F0-404D-97AB-D059477967C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F1F5CC-F677-493A-A72E-80F64F8F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3"/>
          <p:cNvSpPr>
            <a:spLocks noGrp="1" noChangeArrowheads="1"/>
          </p:cNvSpPr>
          <p:nvPr>
            <p:ph type="title"/>
          </p:nvPr>
        </p:nvSpPr>
        <p:spPr>
          <a:xfrm>
            <a:off x="20545" y="191965"/>
            <a:ext cx="9166261" cy="1200329"/>
          </a:xfr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cap="none" dirty="0" err="1"/>
              <a:t>C</a:t>
            </a:r>
            <a:r>
              <a:rPr lang="en-US" altLang="en-US" sz="3600" cap="none" dirty="0" err="1">
                <a:solidFill>
                  <a:schemeClr val="tx1"/>
                </a:solidFill>
              </a:rPr>
              <a:t>hương</a:t>
            </a:r>
            <a:r>
              <a:rPr lang="en-US" altLang="en-US" sz="3600" cap="none" dirty="0">
                <a:solidFill>
                  <a:schemeClr val="tx1"/>
                </a:solidFill>
              </a:rPr>
              <a:t> 3: </a:t>
            </a:r>
            <a:br>
              <a:rPr lang="en-US" altLang="en-US" sz="3600" cap="none" dirty="0">
                <a:solidFill>
                  <a:schemeClr val="tx1"/>
                </a:solidFill>
              </a:rPr>
            </a:br>
            <a:r>
              <a:rPr lang="en-US" altLang="en-US" sz="3600" b="1" cap="none" dirty="0" err="1">
                <a:solidFill>
                  <a:schemeClr val="tx1"/>
                </a:solidFill>
              </a:rPr>
              <a:t>Một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số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giới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hạn</a:t>
            </a:r>
            <a:endParaRPr lang="en-US" altLang="en-US" sz="3600" b="1" cap="none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-76200" y="2657475"/>
            <a:ext cx="90678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3.1.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Sự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hội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tụ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ĐLNN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3.2.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định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lý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giới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hạn</a:t>
            </a:r>
            <a:endParaRPr lang="en-US" sz="32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3.3.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lớn</a:t>
            </a:r>
            <a:endParaRPr lang="en-US" sz="32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2286000"/>
            <a:ext cx="8229600" cy="4343400"/>
          </a:xfrm>
          <a:blipFill rotWithShape="0">
            <a:blip r:embed="rId2" cstate="print"/>
            <a:stretch>
              <a:fillRect l="-1630" t="-1964" r="-44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F1CF4-784F-4B63-8E2F-6E85613BB6B3}"/>
              </a:ext>
            </a:extLst>
          </p:cNvPr>
          <p:cNvSpPr txBox="1"/>
          <p:nvPr/>
        </p:nvSpPr>
        <p:spPr>
          <a:xfrm>
            <a:off x="533400" y="1592576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3.1.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Sự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hội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tụ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ĐLNN</a:t>
            </a:r>
            <a:endParaRPr lang="en-US" sz="2800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FF0E8-D0BE-1D38-72D8-5B7177BDB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45" y="191965"/>
            <a:ext cx="9166261" cy="1200329"/>
          </a:xfr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cap="none" dirty="0" err="1"/>
              <a:t>C</a:t>
            </a:r>
            <a:r>
              <a:rPr lang="en-US" altLang="en-US" sz="3600" cap="none" dirty="0" err="1">
                <a:solidFill>
                  <a:schemeClr val="tx1"/>
                </a:solidFill>
              </a:rPr>
              <a:t>hương</a:t>
            </a:r>
            <a:r>
              <a:rPr lang="en-US" altLang="en-US" sz="3600" cap="none" dirty="0">
                <a:solidFill>
                  <a:schemeClr val="tx1"/>
                </a:solidFill>
              </a:rPr>
              <a:t> 3: </a:t>
            </a:r>
            <a:br>
              <a:rPr lang="en-US" altLang="en-US" sz="3600" cap="none" dirty="0">
                <a:solidFill>
                  <a:schemeClr val="tx1"/>
                </a:solidFill>
              </a:rPr>
            </a:br>
            <a:r>
              <a:rPr lang="en-US" altLang="en-US" sz="3600" b="1" cap="none" dirty="0" err="1">
                <a:solidFill>
                  <a:schemeClr val="tx1"/>
                </a:solidFill>
              </a:rPr>
              <a:t>Một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số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giới</a:t>
            </a:r>
            <a:r>
              <a:rPr lang="en-US" altLang="en-US" sz="3600" b="1" cap="none" dirty="0">
                <a:solidFill>
                  <a:schemeClr val="tx1"/>
                </a:solidFill>
              </a:rPr>
              <a:t> </a:t>
            </a:r>
            <a:r>
              <a:rPr lang="en-US" altLang="en-US" sz="3600" b="1" cap="none" dirty="0" err="1">
                <a:solidFill>
                  <a:schemeClr val="tx1"/>
                </a:solidFill>
              </a:rPr>
              <a:t>hạn</a:t>
            </a:r>
            <a:endParaRPr lang="en-US" altLang="en-US" sz="3600" b="1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itle 1"/>
          <p:cNvSpPr>
            <a:spLocks noGrp="1"/>
          </p:cNvSpPr>
          <p:nvPr>
            <p:ph type="title"/>
          </p:nvPr>
        </p:nvSpPr>
        <p:spPr>
          <a:xfrm>
            <a:off x="190072" y="1722631"/>
            <a:ext cx="4495800" cy="487362"/>
          </a:xfrm>
        </p:spPr>
        <p:txBody>
          <a:bodyPr>
            <a:normAutofit/>
          </a:bodyPr>
          <a:lstStyle/>
          <a:p>
            <a:r>
              <a:rPr lang="en-US" altLang="en-US" sz="2800" b="1" i="1" cap="none" dirty="0"/>
              <a:t>3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.2. </a:t>
            </a:r>
            <a:r>
              <a:rPr lang="en-US" altLang="en-US" sz="2800" b="1" i="1" cap="none" dirty="0" err="1"/>
              <a:t>C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ác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giới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hạn</a:t>
            </a:r>
            <a:endParaRPr lang="en-US" altLang="en-US" sz="2800" b="1" i="1" cap="none" dirty="0">
              <a:solidFill>
                <a:schemeClr val="tx1"/>
              </a:solidFill>
            </a:endParaRPr>
          </a:p>
        </p:txBody>
      </p:sp>
      <p:sp>
        <p:nvSpPr>
          <p:cNvPr id="23040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3600"/>
            <a:ext cx="8229600" cy="45324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FontTx/>
              <a:buNone/>
            </a:pPr>
            <a:r>
              <a:rPr lang="en-US" altLang="en-US" sz="2800" cap="none" dirty="0">
                <a:latin typeface="+mj-lt"/>
              </a:rPr>
              <a:t>3.2.1 </a:t>
            </a:r>
            <a:r>
              <a:rPr lang="en-US" altLang="en-US" sz="2800" cap="none" dirty="0" err="1">
                <a:latin typeface="+mj-lt"/>
              </a:rPr>
              <a:t>Định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lý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giới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hạn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Moivres</a:t>
            </a:r>
            <a:r>
              <a:rPr lang="en-US" altLang="en-US" sz="2800" cap="none" dirty="0">
                <a:latin typeface="+mj-lt"/>
              </a:rPr>
              <a:t>-Laplace</a:t>
            </a:r>
          </a:p>
          <a:p>
            <a:pPr marL="0" indent="0">
              <a:buFontTx/>
              <a:buNone/>
            </a:pPr>
            <a:r>
              <a:rPr lang="en-US" altLang="en-US" sz="2800" b="0" cap="none" dirty="0" err="1">
                <a:latin typeface="+mj-lt"/>
              </a:rPr>
              <a:t>Nếu</a:t>
            </a:r>
            <a:r>
              <a:rPr lang="en-US" altLang="en-US" sz="2800" b="0" cap="none" dirty="0">
                <a:latin typeface="+mj-lt"/>
              </a:rPr>
              <a:t> X~ B(</a:t>
            </a:r>
            <a:r>
              <a:rPr lang="en-US" altLang="en-US" sz="2800" b="0" cap="none" dirty="0" err="1">
                <a:latin typeface="+mj-lt"/>
              </a:rPr>
              <a:t>n,p</a:t>
            </a:r>
            <a:r>
              <a:rPr lang="en-US" altLang="en-US" sz="2800" b="0" cap="none" dirty="0">
                <a:latin typeface="+mj-lt"/>
              </a:rPr>
              <a:t>), p </a:t>
            </a:r>
            <a:r>
              <a:rPr lang="en-US" altLang="en-US" sz="2800" b="0" cap="none" dirty="0" err="1">
                <a:latin typeface="+mj-lt"/>
              </a:rPr>
              <a:t>không</a:t>
            </a:r>
            <a:r>
              <a:rPr lang="en-US" altLang="en-US" sz="2800" b="0" cap="none" dirty="0">
                <a:latin typeface="+mj-lt"/>
              </a:rPr>
              <a:t> </a:t>
            </a:r>
            <a:r>
              <a:rPr lang="en-US" altLang="en-US" sz="2800" b="0" cap="none" dirty="0" err="1">
                <a:latin typeface="+mj-lt"/>
              </a:rPr>
              <a:t>quá</a:t>
            </a:r>
            <a:r>
              <a:rPr lang="en-US" altLang="en-US" sz="2800" b="0" cap="none" dirty="0">
                <a:latin typeface="+mj-lt"/>
              </a:rPr>
              <a:t> </a:t>
            </a:r>
            <a:r>
              <a:rPr lang="en-US" altLang="en-US" sz="2800" b="0" cap="none" dirty="0" err="1">
                <a:latin typeface="+mj-lt"/>
              </a:rPr>
              <a:t>gần</a:t>
            </a:r>
            <a:r>
              <a:rPr lang="en-US" altLang="en-US" sz="2800" b="0" cap="none" dirty="0">
                <a:latin typeface="+mj-lt"/>
              </a:rPr>
              <a:t> 0 </a:t>
            </a:r>
            <a:r>
              <a:rPr lang="en-US" altLang="en-US" sz="2800" b="0" cap="none" dirty="0" err="1">
                <a:latin typeface="+mj-lt"/>
              </a:rPr>
              <a:t>và</a:t>
            </a:r>
            <a:r>
              <a:rPr lang="en-US" altLang="en-US" sz="2800" b="0" cap="none" dirty="0">
                <a:latin typeface="+mj-lt"/>
              </a:rPr>
              <a:t> 1 (0« p «1) </a:t>
            </a:r>
            <a:r>
              <a:rPr lang="en-US" altLang="en-US" sz="2800" b="0" cap="none" dirty="0" err="1">
                <a:latin typeface="+mj-lt"/>
              </a:rPr>
              <a:t>thì</a:t>
            </a:r>
            <a:r>
              <a:rPr lang="en-US" altLang="en-US" sz="2800" b="0" cap="none" dirty="0">
                <a:latin typeface="+mj-lt"/>
              </a:rPr>
              <a:t> X ≈ N(0,1) </a:t>
            </a:r>
            <a:r>
              <a:rPr lang="en-US" altLang="en-US" sz="2800" b="0" cap="none" dirty="0" err="1">
                <a:latin typeface="+mj-lt"/>
              </a:rPr>
              <a:t>khi</a:t>
            </a:r>
            <a:r>
              <a:rPr lang="en-US" altLang="en-US" sz="2800" b="0" cap="none" dirty="0">
                <a:latin typeface="+mj-lt"/>
              </a:rPr>
              <a:t> n→∞</a:t>
            </a:r>
          </a:p>
          <a:p>
            <a:pPr marL="0" indent="0">
              <a:buFontTx/>
              <a:buNone/>
            </a:pPr>
            <a:r>
              <a:rPr lang="en-US" altLang="en-US" sz="2800" cap="none" dirty="0">
                <a:latin typeface="+mj-lt"/>
              </a:rPr>
              <a:t>3.2.2 </a:t>
            </a:r>
            <a:r>
              <a:rPr lang="en-US" altLang="en-US" sz="2800" cap="none" dirty="0" err="1">
                <a:latin typeface="+mj-lt"/>
              </a:rPr>
              <a:t>Định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lý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giới</a:t>
            </a:r>
            <a:r>
              <a:rPr lang="en-US" altLang="en-US" sz="2800" cap="none" dirty="0">
                <a:latin typeface="+mj-lt"/>
              </a:rPr>
              <a:t> </a:t>
            </a:r>
            <a:r>
              <a:rPr lang="en-US" altLang="en-US" sz="2800" cap="none" dirty="0" err="1">
                <a:latin typeface="+mj-lt"/>
              </a:rPr>
              <a:t>hạn</a:t>
            </a:r>
            <a:r>
              <a:rPr lang="en-US" altLang="en-US" sz="2800" cap="none" dirty="0">
                <a:latin typeface="+mj-lt"/>
              </a:rPr>
              <a:t> Poisson</a:t>
            </a:r>
          </a:p>
          <a:p>
            <a:pPr marL="0" indent="0">
              <a:buFontTx/>
              <a:buNone/>
            </a:pPr>
            <a:r>
              <a:rPr lang="en-US" altLang="en-US" sz="2800" b="0" cap="none" dirty="0" err="1">
                <a:latin typeface="+mj-lt"/>
              </a:rPr>
              <a:t>Nếu</a:t>
            </a:r>
            <a:r>
              <a:rPr lang="en-US" altLang="en-US" sz="2800" b="0" cap="none" dirty="0">
                <a:latin typeface="+mj-lt"/>
              </a:rPr>
              <a:t> X~ B(</a:t>
            </a:r>
            <a:r>
              <a:rPr lang="en-US" altLang="en-US" sz="2800" b="0" cap="none" dirty="0" err="1">
                <a:latin typeface="+mj-lt"/>
              </a:rPr>
              <a:t>n,p</a:t>
            </a:r>
            <a:r>
              <a:rPr lang="en-US" altLang="en-US" sz="2800" b="0" cap="none" dirty="0">
                <a:latin typeface="+mj-lt"/>
              </a:rPr>
              <a:t>), p ≈0 (np ≈</a:t>
            </a:r>
            <a:r>
              <a:rPr lang="en-US" altLang="en-US" sz="2800" b="0" cap="none" dirty="0" err="1">
                <a:latin typeface="+mj-lt"/>
              </a:rPr>
              <a:t>npq</a:t>
            </a:r>
            <a:r>
              <a:rPr lang="en-US" altLang="en-US" sz="2800" b="0" cap="none" dirty="0">
                <a:latin typeface="+mj-lt"/>
              </a:rPr>
              <a:t>) </a:t>
            </a:r>
          </a:p>
          <a:p>
            <a:pPr marL="0" indent="0">
              <a:buFontTx/>
              <a:buNone/>
            </a:pPr>
            <a:r>
              <a:rPr lang="en-US" altLang="en-US" sz="2800" b="0" cap="none" dirty="0" err="1">
                <a:latin typeface="+mj-lt"/>
              </a:rPr>
              <a:t>thì</a:t>
            </a:r>
            <a:r>
              <a:rPr lang="en-US" altLang="en-US" sz="2800" b="0" cap="none" dirty="0">
                <a:latin typeface="+mj-lt"/>
              </a:rPr>
              <a:t> X ≈ P(</a:t>
            </a:r>
            <a:r>
              <a:rPr lang="el-GR" altLang="en-US" sz="2800" b="0" cap="none" dirty="0">
                <a:latin typeface="+mj-lt"/>
              </a:rPr>
              <a:t>λ</a:t>
            </a:r>
            <a:r>
              <a:rPr lang="en-US" altLang="en-US" sz="2800" b="0" cap="none" dirty="0">
                <a:latin typeface="+mj-lt"/>
              </a:rPr>
              <a:t>) </a:t>
            </a:r>
            <a:r>
              <a:rPr lang="en-US" altLang="en-US" sz="2800" b="0" cap="none" dirty="0" err="1">
                <a:latin typeface="+mj-lt"/>
              </a:rPr>
              <a:t>khi</a:t>
            </a:r>
            <a:r>
              <a:rPr lang="en-US" altLang="en-US" sz="2800" b="0" cap="none" dirty="0">
                <a:latin typeface="+mj-lt"/>
              </a:rPr>
              <a:t> n→∞</a:t>
            </a:r>
            <a:endParaRPr lang="en-US" altLang="en-US" sz="2800" b="0" i="1" cap="none" dirty="0">
              <a:latin typeface="+mj-lt"/>
            </a:endParaRPr>
          </a:p>
          <a:p>
            <a:pPr marL="0" indent="0">
              <a:buFontTx/>
              <a:buNone/>
            </a:pPr>
            <a:endParaRPr lang="en-US" altLang="en-US" sz="2800" b="0" cap="none" dirty="0">
              <a:latin typeface="+mj-lt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C1ED63B-FB39-F218-21B3-10D13F886A16}"/>
              </a:ext>
            </a:extLst>
          </p:cNvPr>
          <p:cNvSpPr txBox="1">
            <a:spLocks noChangeArrowheads="1"/>
          </p:cNvSpPr>
          <p:nvPr/>
        </p:nvSpPr>
        <p:spPr>
          <a:xfrm>
            <a:off x="20545" y="191965"/>
            <a:ext cx="9166261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cap="none"/>
              <a:t>Chương 3: </a:t>
            </a:r>
            <a:br>
              <a:rPr lang="en-US" altLang="en-US" cap="none"/>
            </a:br>
            <a:r>
              <a:rPr lang="en-US" altLang="en-US" b="1" cap="none"/>
              <a:t>Một số định lý giới hạn</a:t>
            </a:r>
            <a:endParaRPr lang="en-US" altLang="en-US" b="1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2133600"/>
            <a:ext cx="8229600" cy="3840163"/>
          </a:xfrm>
          <a:blipFill rotWithShape="0">
            <a:blip r:embed="rId2" cstate="print"/>
            <a:stretch>
              <a:fillRect l="-18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FFDD04-72D1-714A-6C6C-749EB3A4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1722631"/>
            <a:ext cx="4217541" cy="487362"/>
          </a:xfrm>
        </p:spPr>
        <p:txBody>
          <a:bodyPr>
            <a:normAutofit/>
          </a:bodyPr>
          <a:lstStyle/>
          <a:p>
            <a:r>
              <a:rPr lang="en-US" altLang="en-US" sz="2800" b="1" i="1" cap="none" dirty="0"/>
              <a:t>3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.2. </a:t>
            </a:r>
            <a:r>
              <a:rPr lang="en-US" altLang="en-US" sz="2800" b="1" i="1" cap="none" dirty="0" err="1"/>
              <a:t>C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ác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giới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hạn</a:t>
            </a:r>
            <a:endParaRPr lang="en-US" altLang="en-US" sz="2800" b="1" i="1" cap="none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2481AD-33AD-2445-9225-4554F39E8D7A}"/>
              </a:ext>
            </a:extLst>
          </p:cNvPr>
          <p:cNvSpPr txBox="1">
            <a:spLocks noChangeArrowheads="1"/>
          </p:cNvSpPr>
          <p:nvPr/>
        </p:nvSpPr>
        <p:spPr>
          <a:xfrm>
            <a:off x="20545" y="191965"/>
            <a:ext cx="9166261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cap="none"/>
              <a:t>Chương 3: </a:t>
            </a:r>
            <a:br>
              <a:rPr lang="en-US" altLang="en-US" cap="none"/>
            </a:br>
            <a:r>
              <a:rPr lang="en-US" altLang="en-US" b="1" cap="none"/>
              <a:t>Một số định lý giới hạn</a:t>
            </a:r>
            <a:endParaRPr lang="en-US" altLang="en-US" b="1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4961EC-85A2-DFEE-B9EE-D2C29E3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1722631"/>
            <a:ext cx="7155950" cy="421583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2800" b="1" i="1" cap="none" dirty="0"/>
              <a:t>3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.3.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Luật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số</a:t>
            </a:r>
            <a:r>
              <a:rPr lang="en-US" altLang="en-US" sz="2800" b="1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b="1" i="1" cap="none" dirty="0" err="1">
                <a:solidFill>
                  <a:schemeClr val="tx1"/>
                </a:solidFill>
              </a:rPr>
              <a:t>lớn</a:t>
            </a:r>
            <a:br>
              <a:rPr lang="en-US" altLang="en-US" sz="2800" b="1" i="1" cap="none" dirty="0">
                <a:solidFill>
                  <a:schemeClr val="tx1"/>
                </a:solidFill>
              </a:rPr>
            </a:br>
            <a:r>
              <a:rPr lang="en-US" altLang="en-US" sz="2800" i="1" cap="none" dirty="0">
                <a:solidFill>
                  <a:schemeClr val="tx1"/>
                </a:solidFill>
              </a:rPr>
              <a:t>3.3.1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Bất</a:t>
            </a:r>
            <a:r>
              <a:rPr lang="en-US" altLang="en-US" sz="2800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đẳng</a:t>
            </a:r>
            <a:r>
              <a:rPr lang="en-US" altLang="en-US" sz="2800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thức</a:t>
            </a:r>
            <a:r>
              <a:rPr lang="en-US" altLang="en-US" sz="2800" i="1" cap="none" dirty="0">
                <a:solidFill>
                  <a:schemeClr val="tx1"/>
                </a:solidFill>
              </a:rPr>
              <a:t> Chebyshev</a:t>
            </a:r>
            <a:br>
              <a:rPr lang="en-US" altLang="en-US" sz="2800" i="1" cap="none" dirty="0">
                <a:solidFill>
                  <a:schemeClr val="tx1"/>
                </a:solidFill>
              </a:rPr>
            </a:br>
            <a:r>
              <a:rPr lang="en-US" altLang="en-US" sz="2800" i="1" cap="none" dirty="0">
                <a:solidFill>
                  <a:schemeClr val="tx1"/>
                </a:solidFill>
              </a:rPr>
              <a:t>3.3.2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2800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2800" i="1" cap="none" dirty="0">
                <a:solidFill>
                  <a:schemeClr val="tx1"/>
                </a:solidFill>
              </a:rPr>
              <a:t> Chebyshev</a:t>
            </a:r>
            <a:br>
              <a:rPr lang="en-US" altLang="en-US" sz="2800" i="1" cap="none" dirty="0">
                <a:solidFill>
                  <a:schemeClr val="tx1"/>
                </a:solidFill>
              </a:rPr>
            </a:br>
            <a:r>
              <a:rPr lang="en-US" altLang="en-US" sz="2800" i="1" cap="none" dirty="0">
                <a:solidFill>
                  <a:schemeClr val="tx1"/>
                </a:solidFill>
              </a:rPr>
              <a:t>3.3.3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Định</a:t>
            </a:r>
            <a:r>
              <a:rPr lang="en-US" altLang="en-US" sz="2800" i="1" cap="none" dirty="0">
                <a:solidFill>
                  <a:schemeClr val="tx1"/>
                </a:solidFill>
              </a:rPr>
              <a:t> </a:t>
            </a:r>
            <a:r>
              <a:rPr lang="en-US" altLang="en-US" sz="2800" i="1" cap="none" dirty="0" err="1">
                <a:solidFill>
                  <a:schemeClr val="tx1"/>
                </a:solidFill>
              </a:rPr>
              <a:t>lý</a:t>
            </a:r>
            <a:r>
              <a:rPr lang="en-US" altLang="en-US" sz="2800" i="1" cap="none" dirty="0">
                <a:solidFill>
                  <a:schemeClr val="tx1"/>
                </a:solidFill>
              </a:rPr>
              <a:t> Bernoulli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62B2E85-2B4E-2B3B-BC7F-0328711D36D5}"/>
              </a:ext>
            </a:extLst>
          </p:cNvPr>
          <p:cNvSpPr txBox="1">
            <a:spLocks noChangeArrowheads="1"/>
          </p:cNvSpPr>
          <p:nvPr/>
        </p:nvSpPr>
        <p:spPr>
          <a:xfrm>
            <a:off x="20545" y="191965"/>
            <a:ext cx="9166261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cap="none"/>
              <a:t>Chương 3: </a:t>
            </a:r>
            <a:br>
              <a:rPr lang="en-US" altLang="en-US" cap="none"/>
            </a:br>
            <a:r>
              <a:rPr lang="en-US" altLang="en-US" b="1" cap="none"/>
              <a:t>Một số định lý giới hạn</a:t>
            </a:r>
            <a:endParaRPr lang="en-US" altLang="en-US" b="1"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</TotalTime>
  <Words>197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Droplet</vt:lpstr>
      <vt:lpstr>Chương 3:  Một số định lý giới hạn</vt:lpstr>
      <vt:lpstr>Chương 3:  Một số định lý giới hạn</vt:lpstr>
      <vt:lpstr>3.2. Các định lý giới hạn</vt:lpstr>
      <vt:lpstr>3.2. Các định lý giới hạn</vt:lpstr>
      <vt:lpstr>3.3. Luật số lớn 3.3.1 Bất đẳng thức Chebyshev 3.3.2 Định lý Chebyshev 3.3.3 Định lý Bernoulli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Hà</dc:creator>
  <cp:lastModifiedBy>Hoàng Hà</cp:lastModifiedBy>
  <cp:revision>2</cp:revision>
  <dcterms:created xsi:type="dcterms:W3CDTF">2023-02-07T06:21:25Z</dcterms:created>
  <dcterms:modified xsi:type="dcterms:W3CDTF">2023-02-07T07:58:20Z</dcterms:modified>
</cp:coreProperties>
</file>