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3" r:id="rId1"/>
    <p:sldMasterId id="2147483660" r:id="rId2"/>
    <p:sldMasterId id="2147483672" r:id="rId3"/>
    <p:sldMasterId id="2147488451" r:id="rId4"/>
  </p:sldMasterIdLst>
  <p:notesMasterIdLst>
    <p:notesMasterId r:id="rId57"/>
  </p:notesMasterIdLst>
  <p:sldIdLst>
    <p:sldId id="456" r:id="rId5"/>
    <p:sldId id="803" r:id="rId6"/>
    <p:sldId id="806" r:id="rId7"/>
    <p:sldId id="807" r:id="rId8"/>
    <p:sldId id="804" r:id="rId9"/>
    <p:sldId id="805" r:id="rId10"/>
    <p:sldId id="810" r:id="rId11"/>
    <p:sldId id="811" r:id="rId12"/>
    <p:sldId id="812" r:id="rId13"/>
    <p:sldId id="813" r:id="rId14"/>
    <p:sldId id="814" r:id="rId15"/>
    <p:sldId id="815" r:id="rId16"/>
    <p:sldId id="816" r:id="rId17"/>
    <p:sldId id="817" r:id="rId18"/>
    <p:sldId id="818" r:id="rId19"/>
    <p:sldId id="819" r:id="rId20"/>
    <p:sldId id="820" r:id="rId21"/>
    <p:sldId id="821" r:id="rId22"/>
    <p:sldId id="822" r:id="rId23"/>
    <p:sldId id="470" r:id="rId24"/>
    <p:sldId id="793" r:id="rId25"/>
    <p:sldId id="823" r:id="rId26"/>
    <p:sldId id="824" r:id="rId27"/>
    <p:sldId id="825" r:id="rId28"/>
    <p:sldId id="826" r:id="rId29"/>
    <p:sldId id="827" r:id="rId30"/>
    <p:sldId id="828" r:id="rId31"/>
    <p:sldId id="829" r:id="rId32"/>
    <p:sldId id="840" r:id="rId33"/>
    <p:sldId id="842" r:id="rId34"/>
    <p:sldId id="843" r:id="rId35"/>
    <p:sldId id="844" r:id="rId36"/>
    <p:sldId id="845" r:id="rId37"/>
    <p:sldId id="841" r:id="rId38"/>
    <p:sldId id="846" r:id="rId39"/>
    <p:sldId id="847" r:id="rId40"/>
    <p:sldId id="830" r:id="rId41"/>
    <p:sldId id="849" r:id="rId42"/>
    <p:sldId id="831" r:id="rId43"/>
    <p:sldId id="832" r:id="rId44"/>
    <p:sldId id="833" r:id="rId45"/>
    <p:sldId id="482" r:id="rId46"/>
    <p:sldId id="835" r:id="rId47"/>
    <p:sldId id="836" r:id="rId48"/>
    <p:sldId id="837" r:id="rId49"/>
    <p:sldId id="838" r:id="rId50"/>
    <p:sldId id="834" r:id="rId51"/>
    <p:sldId id="850" r:id="rId52"/>
    <p:sldId id="851" r:id="rId53"/>
    <p:sldId id="853" r:id="rId54"/>
    <p:sldId id="852" r:id="rId55"/>
    <p:sldId id="839"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nTime" pitchFamily="34" charset="0"/>
        <a:ea typeface="+mn-ea"/>
        <a:cs typeface="+mn-cs"/>
      </a:defRPr>
    </a:lvl1pPr>
    <a:lvl2pPr marL="457200" algn="l" rtl="0" eaLnBrk="0" fontAlgn="base" hangingPunct="0">
      <a:spcBef>
        <a:spcPct val="0"/>
      </a:spcBef>
      <a:spcAft>
        <a:spcPct val="0"/>
      </a:spcAft>
      <a:defRPr kern="1200">
        <a:solidFill>
          <a:schemeClr val="tx1"/>
        </a:solidFill>
        <a:latin typeface=".VnTime" pitchFamily="34" charset="0"/>
        <a:ea typeface="+mn-ea"/>
        <a:cs typeface="+mn-cs"/>
      </a:defRPr>
    </a:lvl2pPr>
    <a:lvl3pPr marL="914400" algn="l" rtl="0" eaLnBrk="0" fontAlgn="base" hangingPunct="0">
      <a:spcBef>
        <a:spcPct val="0"/>
      </a:spcBef>
      <a:spcAft>
        <a:spcPct val="0"/>
      </a:spcAft>
      <a:defRPr kern="1200">
        <a:solidFill>
          <a:schemeClr val="tx1"/>
        </a:solidFill>
        <a:latin typeface=".VnTime" pitchFamily="34" charset="0"/>
        <a:ea typeface="+mn-ea"/>
        <a:cs typeface="+mn-cs"/>
      </a:defRPr>
    </a:lvl3pPr>
    <a:lvl4pPr marL="1371600" algn="l" rtl="0" eaLnBrk="0" fontAlgn="base" hangingPunct="0">
      <a:spcBef>
        <a:spcPct val="0"/>
      </a:spcBef>
      <a:spcAft>
        <a:spcPct val="0"/>
      </a:spcAft>
      <a:defRPr kern="1200">
        <a:solidFill>
          <a:schemeClr val="tx1"/>
        </a:solidFill>
        <a:latin typeface=".VnTime" pitchFamily="34" charset="0"/>
        <a:ea typeface="+mn-ea"/>
        <a:cs typeface="+mn-cs"/>
      </a:defRPr>
    </a:lvl4pPr>
    <a:lvl5pPr marL="1828800" algn="l" rtl="0" eaLnBrk="0" fontAlgn="base" hangingPunct="0">
      <a:spcBef>
        <a:spcPct val="0"/>
      </a:spcBef>
      <a:spcAft>
        <a:spcPct val="0"/>
      </a:spcAft>
      <a:defRPr kern="1200">
        <a:solidFill>
          <a:schemeClr val="tx1"/>
        </a:solidFill>
        <a:latin typeface=".VnTime" pitchFamily="34" charset="0"/>
        <a:ea typeface="+mn-ea"/>
        <a:cs typeface="+mn-cs"/>
      </a:defRPr>
    </a:lvl5pPr>
    <a:lvl6pPr marL="2286000" algn="l" defTabSz="914400" rtl="0" eaLnBrk="1" latinLnBrk="0" hangingPunct="1">
      <a:defRPr kern="1200">
        <a:solidFill>
          <a:schemeClr val="tx1"/>
        </a:solidFill>
        <a:latin typeface=".VnTime" pitchFamily="34" charset="0"/>
        <a:ea typeface="+mn-ea"/>
        <a:cs typeface="+mn-cs"/>
      </a:defRPr>
    </a:lvl6pPr>
    <a:lvl7pPr marL="2743200" algn="l" defTabSz="914400" rtl="0" eaLnBrk="1" latinLnBrk="0" hangingPunct="1">
      <a:defRPr kern="1200">
        <a:solidFill>
          <a:schemeClr val="tx1"/>
        </a:solidFill>
        <a:latin typeface=".VnTime" pitchFamily="34" charset="0"/>
        <a:ea typeface="+mn-ea"/>
        <a:cs typeface="+mn-cs"/>
      </a:defRPr>
    </a:lvl7pPr>
    <a:lvl8pPr marL="3200400" algn="l" defTabSz="914400" rtl="0" eaLnBrk="1" latinLnBrk="0" hangingPunct="1">
      <a:defRPr kern="1200">
        <a:solidFill>
          <a:schemeClr val="tx1"/>
        </a:solidFill>
        <a:latin typeface=".VnTime" pitchFamily="34" charset="0"/>
        <a:ea typeface="+mn-ea"/>
        <a:cs typeface="+mn-cs"/>
      </a:defRPr>
    </a:lvl8pPr>
    <a:lvl9pPr marL="3657600" algn="l" defTabSz="914400" rtl="0" eaLnBrk="1" latinLnBrk="0" hangingPunct="1">
      <a:defRPr kern="1200">
        <a:solidFill>
          <a:schemeClr val="tx1"/>
        </a:solidFill>
        <a:latin typeface=".VnTime"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CCCC"/>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86600" autoAdjust="0"/>
  </p:normalViewPr>
  <p:slideViewPr>
    <p:cSldViewPr>
      <p:cViewPr varScale="1">
        <p:scale>
          <a:sx n="57" d="100"/>
          <a:sy n="57" d="100"/>
        </p:scale>
        <p:origin x="14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EEEA1177-BF4D-470A-B1EA-9EA701AB8E74}" type="datetimeFigureOut">
              <a:rPr lang="en-US"/>
              <a:pPr>
                <a:defRPr/>
              </a:pPr>
              <a:t>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7CA4C64-CFC7-4852-BFF2-D6D09124F4B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pPr>
            <a:r>
              <a:rPr lang="en-US" sz="1200" cap="none" dirty="0" err="1"/>
              <a:t>Đám</a:t>
            </a:r>
            <a:r>
              <a:rPr lang="en-US" sz="1200" cap="none" dirty="0"/>
              <a:t> </a:t>
            </a:r>
            <a:r>
              <a:rPr lang="en-US" sz="1200" cap="none" dirty="0" err="1"/>
              <a:t>đông</a:t>
            </a:r>
            <a:r>
              <a:rPr lang="en-US" sz="1200" cap="none" dirty="0"/>
              <a:t>: </a:t>
            </a:r>
            <a:r>
              <a:rPr lang="en-US" sz="1200" b="0" cap="none" dirty="0" err="1"/>
              <a:t>tập</a:t>
            </a:r>
            <a:r>
              <a:rPr lang="en-US" sz="1200" b="0" cap="none" dirty="0"/>
              <a:t> </a:t>
            </a:r>
            <a:r>
              <a:rPr lang="en-US" sz="1200" b="0" cap="none" dirty="0" err="1"/>
              <a:t>hợp</a:t>
            </a:r>
            <a:r>
              <a:rPr lang="en-US" sz="1200" b="0" cap="none" dirty="0"/>
              <a:t> </a:t>
            </a:r>
            <a:r>
              <a:rPr lang="en-US" sz="1200" b="0" cap="none" dirty="0" err="1"/>
              <a:t>tất</a:t>
            </a:r>
            <a:r>
              <a:rPr lang="en-US" sz="1200" b="0" cap="none" dirty="0"/>
              <a:t> </a:t>
            </a:r>
            <a:r>
              <a:rPr lang="en-US" sz="1200" b="0" cap="none" dirty="0" err="1"/>
              <a:t>cả</a:t>
            </a:r>
            <a:r>
              <a:rPr lang="en-US" sz="1200" b="0" cap="none" dirty="0"/>
              <a:t> </a:t>
            </a:r>
            <a:r>
              <a:rPr lang="en-US" sz="1200" b="0" cap="none" dirty="0" err="1"/>
              <a:t>các</a:t>
            </a:r>
            <a:r>
              <a:rPr lang="en-US" sz="1200" b="0" cap="none" dirty="0"/>
              <a:t> </a:t>
            </a:r>
            <a:r>
              <a:rPr lang="en-US" sz="1200" b="0" cap="none" dirty="0" err="1"/>
              <a:t>cn</a:t>
            </a:r>
            <a:r>
              <a:rPr lang="en-US" sz="1200" b="0" cap="none" dirty="0"/>
              <a:t> </a:t>
            </a:r>
            <a:r>
              <a:rPr lang="en-US" sz="1200" b="0" cap="none" dirty="0" err="1"/>
              <a:t>ngành</a:t>
            </a:r>
            <a:r>
              <a:rPr lang="en-US" sz="1200" b="0" cap="none" dirty="0"/>
              <a:t> </a:t>
            </a:r>
            <a:r>
              <a:rPr lang="en-US" sz="1200" b="0" cap="none" dirty="0" err="1"/>
              <a:t>dệt</a:t>
            </a:r>
            <a:r>
              <a:rPr lang="en-US" sz="1200" b="0" cap="none" dirty="0"/>
              <a:t> may.</a:t>
            </a:r>
          </a:p>
          <a:p>
            <a:pPr>
              <a:lnSpc>
                <a:spcPct val="100000"/>
              </a:lnSpc>
            </a:pPr>
            <a:r>
              <a:rPr lang="en-US" sz="1200" cap="none" dirty="0"/>
              <a:t>N</a:t>
            </a:r>
            <a:r>
              <a:rPr lang="en-US" sz="1200" b="0" cap="none" dirty="0"/>
              <a:t> </a:t>
            </a:r>
            <a:r>
              <a:rPr lang="en-US" sz="1200" b="0" cap="none" dirty="0" err="1"/>
              <a:t>không</a:t>
            </a:r>
            <a:r>
              <a:rPr lang="en-US" sz="1200" b="0" cap="none" dirty="0"/>
              <a:t> </a:t>
            </a:r>
            <a:r>
              <a:rPr lang="en-US" sz="1200" b="0" cap="none" dirty="0" err="1"/>
              <a:t>xác</a:t>
            </a:r>
            <a:r>
              <a:rPr lang="en-US" sz="1200" b="0" cap="none" dirty="0"/>
              <a:t> </a:t>
            </a:r>
            <a:r>
              <a:rPr lang="en-US" sz="1200" b="0" cap="none" dirty="0" err="1"/>
              <a:t>định</a:t>
            </a:r>
            <a:r>
              <a:rPr lang="en-US" sz="1200" b="0" cap="none" dirty="0"/>
              <a:t>.</a:t>
            </a:r>
          </a:p>
          <a:p>
            <a:pPr>
              <a:lnSpc>
                <a:spcPct val="100000"/>
              </a:lnSpc>
            </a:pPr>
            <a:r>
              <a:rPr lang="en-US" sz="1200" cap="none" dirty="0" err="1"/>
              <a:t>Mẫu</a:t>
            </a:r>
            <a:r>
              <a:rPr lang="en-US" sz="1200" cap="none" dirty="0"/>
              <a:t>: </a:t>
            </a:r>
            <a:r>
              <a:rPr lang="en-US" sz="1200" b="0" cap="none" dirty="0" err="1"/>
              <a:t>tập</a:t>
            </a:r>
            <a:r>
              <a:rPr lang="en-US" sz="1200" b="0" cap="none" dirty="0"/>
              <a:t> </a:t>
            </a:r>
            <a:r>
              <a:rPr lang="en-US" sz="1200" b="0" cap="none" dirty="0" err="1"/>
              <a:t>hợp</a:t>
            </a:r>
            <a:r>
              <a:rPr lang="en-US" sz="1200" b="0" cap="none" dirty="0"/>
              <a:t> </a:t>
            </a:r>
            <a:r>
              <a:rPr lang="en-US" sz="1200" b="0" cap="none" dirty="0" err="1"/>
              <a:t>các</a:t>
            </a:r>
            <a:r>
              <a:rPr lang="en-US" sz="1200" b="0" cap="none" dirty="0"/>
              <a:t> </a:t>
            </a:r>
            <a:r>
              <a:rPr lang="en-US" sz="1200" b="0" cap="none" dirty="0" err="1"/>
              <a:t>cn</a:t>
            </a:r>
            <a:r>
              <a:rPr lang="en-US" sz="1200" b="0" cap="none" dirty="0"/>
              <a:t> </a:t>
            </a:r>
            <a:r>
              <a:rPr lang="en-US" sz="1200" b="0" cap="none" dirty="0" err="1"/>
              <a:t>ngành</a:t>
            </a:r>
            <a:r>
              <a:rPr lang="en-US" sz="1200" b="0" cap="none" dirty="0"/>
              <a:t> </a:t>
            </a:r>
            <a:r>
              <a:rPr lang="en-US" sz="1200" b="0" cap="none" dirty="0" err="1"/>
              <a:t>dệt</a:t>
            </a:r>
            <a:r>
              <a:rPr lang="en-US" sz="1200" b="0" cap="none" dirty="0"/>
              <a:t> may </a:t>
            </a:r>
            <a:r>
              <a:rPr lang="en-US" sz="1200" b="0" cap="none" dirty="0" err="1"/>
              <a:t>được</a:t>
            </a:r>
            <a:r>
              <a:rPr lang="en-US" sz="1200" b="0" cap="none" dirty="0"/>
              <a:t> </a:t>
            </a:r>
            <a:r>
              <a:rPr lang="en-US" sz="1200" b="0" cap="none" dirty="0" err="1"/>
              <a:t>khảo</a:t>
            </a:r>
            <a:r>
              <a:rPr lang="en-US" sz="1200" b="0" cap="none" dirty="0"/>
              <a:t> </a:t>
            </a:r>
            <a:r>
              <a:rPr lang="en-US" sz="1200" b="0" cap="none" dirty="0" err="1"/>
              <a:t>sát</a:t>
            </a:r>
            <a:r>
              <a:rPr lang="en-US" sz="1200" b="0" cap="none" dirty="0"/>
              <a:t>.</a:t>
            </a:r>
          </a:p>
          <a:p>
            <a:pPr>
              <a:lnSpc>
                <a:spcPct val="100000"/>
              </a:lnSpc>
            </a:pPr>
            <a:r>
              <a:rPr lang="en-US" sz="1200" cap="none" dirty="0"/>
              <a:t>n= 100.</a:t>
            </a:r>
          </a:p>
          <a:p>
            <a:pPr>
              <a:lnSpc>
                <a:spcPct val="100000"/>
              </a:lnSpc>
            </a:pPr>
            <a:r>
              <a:rPr lang="en-US" sz="1200" cap="none" dirty="0" err="1"/>
              <a:t>Dhnc</a:t>
            </a:r>
            <a:r>
              <a:rPr lang="en-US" sz="1200" cap="none" dirty="0"/>
              <a:t>: </a:t>
            </a:r>
            <a:r>
              <a:rPr lang="en-US" sz="1200" b="0" cap="none" dirty="0" err="1"/>
              <a:t>mức</a:t>
            </a:r>
            <a:r>
              <a:rPr lang="en-US" sz="1200" b="0" cap="none" dirty="0"/>
              <a:t> </a:t>
            </a:r>
            <a:r>
              <a:rPr lang="en-US" sz="1200" b="0" cap="none" dirty="0" err="1"/>
              <a:t>thu</a:t>
            </a:r>
            <a:r>
              <a:rPr lang="en-US" sz="1200" b="0" cap="none" dirty="0"/>
              <a:t> </a:t>
            </a:r>
            <a:r>
              <a:rPr lang="en-US" sz="1200" b="0" cap="none" dirty="0" err="1"/>
              <a:t>nhập</a:t>
            </a:r>
            <a:r>
              <a:rPr lang="en-US" sz="1200" b="0" cap="none" dirty="0"/>
              <a:t> </a:t>
            </a:r>
            <a:r>
              <a:rPr lang="en-US" sz="1200" b="0" cap="none" dirty="0" err="1"/>
              <a:t>của</a:t>
            </a:r>
            <a:r>
              <a:rPr lang="en-US" sz="1200" b="0" cap="none" dirty="0"/>
              <a:t> </a:t>
            </a:r>
            <a:r>
              <a:rPr lang="en-US" sz="1200" b="0" cap="none" dirty="0" err="1"/>
              <a:t>mỗi</a:t>
            </a:r>
            <a:r>
              <a:rPr lang="en-US" sz="1200" b="0" cap="none" dirty="0"/>
              <a:t> </a:t>
            </a:r>
            <a:r>
              <a:rPr lang="en-US" sz="1200" b="0" cap="none" dirty="0" err="1"/>
              <a:t>cn</a:t>
            </a:r>
            <a:r>
              <a:rPr lang="en-US" sz="1200" b="0" cap="none" dirty="0"/>
              <a:t> </a:t>
            </a:r>
            <a:r>
              <a:rPr lang="en-US" sz="1200" b="0" cap="none" dirty="0" err="1"/>
              <a:t>của</a:t>
            </a:r>
            <a:r>
              <a:rPr lang="en-US" sz="1200" b="0" cap="none" dirty="0"/>
              <a:t> </a:t>
            </a:r>
            <a:r>
              <a:rPr lang="en-US" sz="1200" b="0" cap="none" dirty="0" err="1"/>
              <a:t>ngành</a:t>
            </a:r>
            <a:r>
              <a:rPr lang="en-US" sz="1200" b="0" cap="none" dirty="0"/>
              <a:t> </a:t>
            </a:r>
            <a:r>
              <a:rPr lang="en-US" sz="1200" b="0" cap="none" dirty="0" err="1"/>
              <a:t>dệt</a:t>
            </a:r>
            <a:r>
              <a:rPr lang="en-US" sz="1200" b="0" cap="none" dirty="0"/>
              <a:t> may.</a:t>
            </a:r>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4</a:t>
            </a:fld>
            <a:endParaRPr lang="en-US" altLang="en-US"/>
          </a:p>
        </p:txBody>
      </p:sp>
    </p:spTree>
    <p:extLst>
      <p:ext uri="{BB962C8B-B14F-4D97-AF65-F5344CB8AC3E}">
        <p14:creationId xmlns:p14="http://schemas.microsoft.com/office/powerpoint/2010/main" val="674378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29</a:t>
            </a:fld>
            <a:endParaRPr lang="en-US" altLang="en-US"/>
          </a:p>
        </p:txBody>
      </p:sp>
    </p:spTree>
    <p:extLst>
      <p:ext uri="{BB962C8B-B14F-4D97-AF65-F5344CB8AC3E}">
        <p14:creationId xmlns:p14="http://schemas.microsoft.com/office/powerpoint/2010/main" val="1742657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31</a:t>
            </a:fld>
            <a:endParaRPr lang="en-US" altLang="en-US"/>
          </a:p>
        </p:txBody>
      </p:sp>
    </p:spTree>
    <p:extLst>
      <p:ext uri="{BB962C8B-B14F-4D97-AF65-F5344CB8AC3E}">
        <p14:creationId xmlns:p14="http://schemas.microsoft.com/office/powerpoint/2010/main" val="101361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33</a:t>
            </a:fld>
            <a:endParaRPr lang="en-US" altLang="en-US"/>
          </a:p>
        </p:txBody>
      </p:sp>
    </p:spTree>
    <p:extLst>
      <p:ext uri="{BB962C8B-B14F-4D97-AF65-F5344CB8AC3E}">
        <p14:creationId xmlns:p14="http://schemas.microsoft.com/office/powerpoint/2010/main" val="301518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34</a:t>
            </a:fld>
            <a:endParaRPr lang="en-US" altLang="en-US"/>
          </a:p>
        </p:txBody>
      </p:sp>
    </p:spTree>
    <p:extLst>
      <p:ext uri="{BB962C8B-B14F-4D97-AF65-F5344CB8AC3E}">
        <p14:creationId xmlns:p14="http://schemas.microsoft.com/office/powerpoint/2010/main" val="329906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35</a:t>
            </a:fld>
            <a:endParaRPr lang="en-US" altLang="en-US"/>
          </a:p>
        </p:txBody>
      </p:sp>
    </p:spTree>
    <p:extLst>
      <p:ext uri="{BB962C8B-B14F-4D97-AF65-F5344CB8AC3E}">
        <p14:creationId xmlns:p14="http://schemas.microsoft.com/office/powerpoint/2010/main" val="313955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36</a:t>
            </a:fld>
            <a:endParaRPr lang="en-US" altLang="en-US"/>
          </a:p>
        </p:txBody>
      </p:sp>
    </p:spTree>
    <p:extLst>
      <p:ext uri="{BB962C8B-B14F-4D97-AF65-F5344CB8AC3E}">
        <p14:creationId xmlns:p14="http://schemas.microsoft.com/office/powerpoint/2010/main" val="3827794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37</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39</a:t>
            </a:fld>
            <a:endParaRPr lang="en-US" altLang="en-US"/>
          </a:p>
        </p:txBody>
      </p:sp>
    </p:spTree>
    <p:extLst>
      <p:ext uri="{BB962C8B-B14F-4D97-AF65-F5344CB8AC3E}">
        <p14:creationId xmlns:p14="http://schemas.microsoft.com/office/powerpoint/2010/main" val="2079988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41</a:t>
            </a:fld>
            <a:endParaRPr lang="en-US" altLang="en-US"/>
          </a:p>
        </p:txBody>
      </p:sp>
    </p:spTree>
    <p:extLst>
      <p:ext uri="{BB962C8B-B14F-4D97-AF65-F5344CB8AC3E}">
        <p14:creationId xmlns:p14="http://schemas.microsoft.com/office/powerpoint/2010/main" val="2546547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46</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7CA4C64-CFC7-4852-BFF2-D6D09124F4BE}" type="slidenum">
              <a:rPr lang="en-US" altLang="en-US" smtClean="0"/>
              <a:pPr>
                <a:defRPr/>
              </a:pPr>
              <a:t>16</a:t>
            </a:fld>
            <a:endParaRPr lang="en-US" altLang="en-US"/>
          </a:p>
        </p:txBody>
      </p:sp>
    </p:spTree>
    <p:extLst>
      <p:ext uri="{BB962C8B-B14F-4D97-AF65-F5344CB8AC3E}">
        <p14:creationId xmlns:p14="http://schemas.microsoft.com/office/powerpoint/2010/main" val="2212210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Trên</a:t>
            </a:r>
            <a:r>
              <a:rPr lang="en-US" baseline="0" dirty="0"/>
              <a:t> </a:t>
            </a:r>
            <a:r>
              <a:rPr lang="en-US" baseline="0" dirty="0" err="1"/>
              <a:t>mẫu</a:t>
            </a:r>
            <a:r>
              <a:rPr lang="en-US" baseline="0" dirty="0"/>
              <a:t> </a:t>
            </a:r>
            <a:r>
              <a:rPr lang="en-US" baseline="0" dirty="0" err="1"/>
              <a:t>cụ</a:t>
            </a:r>
            <a:r>
              <a:rPr lang="en-US" baseline="0" dirty="0"/>
              <a:t> </a:t>
            </a:r>
            <a:r>
              <a:rPr lang="en-US" baseline="0" dirty="0" err="1"/>
              <a:t>thể</a:t>
            </a:r>
            <a:r>
              <a:rPr lang="en-US" baseline="0" dirty="0"/>
              <a:t> Xi </a:t>
            </a:r>
            <a:r>
              <a:rPr lang="en-US" baseline="0" dirty="0" err="1"/>
              <a:t>nhận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là</a:t>
            </a:r>
            <a:r>
              <a:rPr lang="en-US" baseline="0" dirty="0"/>
              <a:t> xi</a:t>
            </a:r>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17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Trên</a:t>
            </a:r>
            <a:r>
              <a:rPr lang="en-US" baseline="0" dirty="0"/>
              <a:t> </a:t>
            </a:r>
            <a:r>
              <a:rPr lang="en-US" baseline="0" dirty="0" err="1"/>
              <a:t>mẫu</a:t>
            </a:r>
            <a:r>
              <a:rPr lang="en-US" baseline="0" dirty="0"/>
              <a:t> </a:t>
            </a:r>
            <a:r>
              <a:rPr lang="en-US" baseline="0" dirty="0" err="1"/>
              <a:t>cụ</a:t>
            </a:r>
            <a:r>
              <a:rPr lang="en-US" baseline="0" dirty="0"/>
              <a:t> </a:t>
            </a:r>
            <a:r>
              <a:rPr lang="en-US" baseline="0" dirty="0" err="1"/>
              <a:t>thể</a:t>
            </a:r>
            <a:r>
              <a:rPr lang="en-US" baseline="0" dirty="0"/>
              <a:t> Xi </a:t>
            </a:r>
            <a:r>
              <a:rPr lang="en-US" baseline="0" dirty="0" err="1"/>
              <a:t>nhận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là</a:t>
            </a:r>
            <a:r>
              <a:rPr lang="en-US" baseline="0" dirty="0"/>
              <a:t> xi</a:t>
            </a:r>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19</a:t>
            </a:fld>
            <a:endParaRPr lang="en-US" altLang="en-US"/>
          </a:p>
        </p:txBody>
      </p:sp>
    </p:spTree>
    <p:extLst>
      <p:ext uri="{BB962C8B-B14F-4D97-AF65-F5344CB8AC3E}">
        <p14:creationId xmlns:p14="http://schemas.microsoft.com/office/powerpoint/2010/main" val="265117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20</a:t>
            </a:fld>
            <a:endParaRPr lang="en-US" altLang="en-US"/>
          </a:p>
        </p:txBody>
      </p:sp>
    </p:spTree>
    <p:extLst>
      <p:ext uri="{BB962C8B-B14F-4D97-AF65-F5344CB8AC3E}">
        <p14:creationId xmlns:p14="http://schemas.microsoft.com/office/powerpoint/2010/main" val="78888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Trên</a:t>
            </a:r>
            <a:r>
              <a:rPr lang="en-US" baseline="0" dirty="0"/>
              <a:t> </a:t>
            </a:r>
            <a:r>
              <a:rPr lang="en-US" baseline="0" dirty="0" err="1"/>
              <a:t>mẫu</a:t>
            </a:r>
            <a:r>
              <a:rPr lang="en-US" baseline="0" dirty="0"/>
              <a:t> </a:t>
            </a:r>
            <a:r>
              <a:rPr lang="en-US" baseline="0" dirty="0" err="1"/>
              <a:t>cụ</a:t>
            </a:r>
            <a:r>
              <a:rPr lang="en-US" baseline="0" dirty="0"/>
              <a:t> </a:t>
            </a:r>
            <a:r>
              <a:rPr lang="en-US" baseline="0" dirty="0" err="1"/>
              <a:t>thể</a:t>
            </a:r>
            <a:r>
              <a:rPr lang="en-US" baseline="0" dirty="0"/>
              <a:t> Xi </a:t>
            </a:r>
            <a:r>
              <a:rPr lang="en-US" baseline="0" dirty="0" err="1"/>
              <a:t>nhận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là</a:t>
            </a:r>
            <a:r>
              <a:rPr lang="en-US" baseline="0" dirty="0"/>
              <a:t> xi</a:t>
            </a:r>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23</a:t>
            </a:fld>
            <a:endParaRPr lang="en-US" altLang="en-US"/>
          </a:p>
        </p:txBody>
      </p:sp>
    </p:spTree>
    <p:extLst>
      <p:ext uri="{BB962C8B-B14F-4D97-AF65-F5344CB8AC3E}">
        <p14:creationId xmlns:p14="http://schemas.microsoft.com/office/powerpoint/2010/main" val="104890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Trên</a:t>
            </a:r>
            <a:r>
              <a:rPr lang="en-US" baseline="0" dirty="0"/>
              <a:t> </a:t>
            </a:r>
            <a:r>
              <a:rPr lang="en-US" baseline="0" dirty="0" err="1"/>
              <a:t>mẫu</a:t>
            </a:r>
            <a:r>
              <a:rPr lang="en-US" baseline="0" dirty="0"/>
              <a:t> </a:t>
            </a:r>
            <a:r>
              <a:rPr lang="en-US" baseline="0" dirty="0" err="1"/>
              <a:t>cụ</a:t>
            </a:r>
            <a:r>
              <a:rPr lang="en-US" baseline="0" dirty="0"/>
              <a:t> </a:t>
            </a:r>
            <a:r>
              <a:rPr lang="en-US" baseline="0" dirty="0" err="1"/>
              <a:t>thể</a:t>
            </a:r>
            <a:r>
              <a:rPr lang="en-US" baseline="0" dirty="0"/>
              <a:t> Xi </a:t>
            </a:r>
            <a:r>
              <a:rPr lang="en-US" baseline="0" dirty="0" err="1"/>
              <a:t>nhận</a:t>
            </a:r>
            <a:r>
              <a:rPr lang="en-US" baseline="0" dirty="0"/>
              <a:t> </a:t>
            </a:r>
            <a:r>
              <a:rPr lang="en-US" baseline="0" dirty="0" err="1"/>
              <a:t>giá</a:t>
            </a:r>
            <a:r>
              <a:rPr lang="en-US" baseline="0" dirty="0"/>
              <a:t> </a:t>
            </a:r>
            <a:r>
              <a:rPr lang="en-US" baseline="0" dirty="0" err="1"/>
              <a:t>trị</a:t>
            </a:r>
            <a:r>
              <a:rPr lang="en-US" baseline="0" dirty="0"/>
              <a:t> </a:t>
            </a:r>
            <a:r>
              <a:rPr lang="en-US" baseline="0" dirty="0" err="1"/>
              <a:t>là</a:t>
            </a:r>
            <a:r>
              <a:rPr lang="en-US" baseline="0" dirty="0"/>
              <a:t> xi</a:t>
            </a:r>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25</a:t>
            </a:fld>
            <a:endParaRPr lang="en-US" altLang="en-US"/>
          </a:p>
        </p:txBody>
      </p:sp>
    </p:spTree>
    <p:extLst>
      <p:ext uri="{BB962C8B-B14F-4D97-AF65-F5344CB8AC3E}">
        <p14:creationId xmlns:p14="http://schemas.microsoft.com/office/powerpoint/2010/main" val="288961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27</a:t>
            </a:fld>
            <a:endParaRPr lang="en-US" altLang="en-US"/>
          </a:p>
        </p:txBody>
      </p:sp>
    </p:spTree>
    <p:extLst>
      <p:ext uri="{BB962C8B-B14F-4D97-AF65-F5344CB8AC3E}">
        <p14:creationId xmlns:p14="http://schemas.microsoft.com/office/powerpoint/2010/main" val="79137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7CA4C64-CFC7-4852-BFF2-D6D09124F4BE}" type="slidenum">
              <a:rPr lang="en-US" altLang="en-US" smtClean="0"/>
              <a:pPr>
                <a:defRPr/>
              </a:pPr>
              <a:t>28</a:t>
            </a:fld>
            <a:endParaRPr lang="en-US" altLang="en-US"/>
          </a:p>
        </p:txBody>
      </p:sp>
    </p:spTree>
    <p:extLst>
      <p:ext uri="{BB962C8B-B14F-4D97-AF65-F5344CB8AC3E}">
        <p14:creationId xmlns:p14="http://schemas.microsoft.com/office/powerpoint/2010/main" val="1035663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0D03229-9CA9-4E93-851A-82D923AA529E}"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95ED74-C27B-4EBF-A718-C89EDFB1CEA6}"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6C536E-A82C-49C8-89F2-4771BA9E7D2A}"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522DB88-E65F-4675-B49D-E9E21CE49D4B}"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BF7298-F205-4DFE-963F-88EF55D1E98B}"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E8A2C6E-B7F2-489A-85CD-3D775180DE95}" type="slidenum">
              <a:rPr lang="en-US" altLang="en-US"/>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FE416BE-1A5C-4B83-81C0-E641712A20F2}"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CB0E33-CC65-437C-9D1B-632FB786823A}"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60E7BD0-B558-4DC6-89F0-D731E2EDB9B3}"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178C1A-37C3-435E-916F-AD3214690A0A}" type="slidenum">
              <a:rPr lang="en-US" altLang="en-US"/>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EF1CE0-A8FB-4322-8815-8FF2419BF5E2}"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622402-EB0A-469C-A316-21BABAD8BBA5}" type="slidenum">
              <a:rPr lang="en-US" altLang="en-US"/>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19BD30-D97F-4C59-8C4B-7AD02D297BEF}"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4B0F77-65B5-48A3-8794-418211AC0C3D}" type="slidenum">
              <a:rPr lang="en-US" altLang="en-US"/>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6741EEF3-952E-472D-BA93-A4E3806F594F}"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16812F3-83EC-494A-9CA6-AF9531C59F88}" type="slidenum">
              <a:rPr lang="en-US" altLang="en-US"/>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1095202-9875-4E1C-9DEE-C7EC8BA8C7A0}"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2A5208E-DE85-41E3-8BA1-BA552D55DB2E}" type="slidenum">
              <a:rPr lang="en-US" altLang="en-US"/>
              <a:pPr>
                <a:defRPr/>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AEBC55E-BF3A-4DF5-82FF-0E0960EC1D5E}"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0E3B891-E243-4EA3-A6C1-F63AAA18A451}" type="slidenum">
              <a:rPr lang="en-US" altLang="en-US"/>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51A27F1-A7E0-40EB-AE97-5CD4128D02F9}"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643837-AD6D-4133-B36C-861069F6E72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E4133D-350F-41F2-9314-CCF133542EDF}"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F94DBB3-3647-4B92-9EA1-1D9989F7D70E}" type="slidenum">
              <a:rPr lang="en-US" altLang="en-US"/>
              <a:pPr>
                <a:defRPr/>
              </a:pPr>
              <a:t>‹#›</a:t>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D8EDF95-9FD1-4E5F-B5DE-8621870CAAFB}"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62DBC12-F9C7-4CCC-8170-FF25488AF3EF}" type="slidenum">
              <a:rPr lang="en-US" altLang="en-US"/>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25330C8-0DE1-427F-916F-F3E175CC2B20}"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400EDD-93FA-4A36-9D66-4441F382AE54}" type="slidenum">
              <a:rPr lang="en-US" altLang="en-US"/>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16791C4-E0F6-4ED3-A0ED-A3155128ED28}"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8127A8F-7CA0-4442-8507-42712550DF2D}" type="slidenum">
              <a:rPr lang="en-US" altLang="en-US"/>
              <a:pPr>
                <a:defRPr/>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40238F5-CB34-4000-930C-2B3E52B11D10}"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77EB4C2-597B-4F3B-8E51-FDAB121B3476}" type="slidenum">
              <a:rPr lang="en-US" altLang="en-US"/>
              <a:pPr>
                <a:defRPr/>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C203A17-1098-4113-9AA6-C5BF6FB40A2E}"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E464725-F4A6-4B1E-B03D-6D1742DB2AC0}" type="slidenum">
              <a:rPr lang="en-US" altLang="en-US"/>
              <a:pPr>
                <a:defRPr/>
              </a:pPr>
              <a:t>‹#›</a:t>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D822E4-51EF-425B-9779-FCB82B5BCD47}"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543B5E-29E2-4C3B-A829-24AD9FC221BD}" type="slidenum">
              <a:rPr lang="en-US" altLang="en-US"/>
              <a:pPr>
                <a:defRPr/>
              </a:pPr>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B07F3A7-13CC-475C-B8C7-0DED7FA3F9F5}"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455AA5-4B5E-4FC3-9EFF-420045A3899E}" type="slidenum">
              <a:rPr lang="en-US" altLang="en-US"/>
              <a:pPr>
                <a:defRPr/>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1CDAB91-D381-454C-BED3-110AAF1251D1}"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A46C756-A2A6-4F02-B745-BF541B49135D}" type="slidenum">
              <a:rPr lang="en-US" altLang="en-US"/>
              <a:pPr>
                <a:defRPr/>
              </a:pPr>
              <a:t>‹#›</a:t>
            </a:fld>
            <a:endParaRPr lang="en-US"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BD511F-1268-4E04-8461-F637CA914433}"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13B2557-5C6C-4C3C-BAF1-290CCB547BD2}" type="slidenum">
              <a:rPr lang="en-US" altLang="en-US"/>
              <a:pPr>
                <a:defRPr/>
              </a:pPr>
              <a:t>‹#›</a:t>
            </a:fld>
            <a:endParaRPr lang="en-US"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099A3A-4D18-43B7-9C47-6791C6F26043}"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7BA6412-7C67-4E40-9606-CC69AB274DCC}"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AA21ADF-A1FF-4AE5-876C-8FEEF51871A7}"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E2330A-8F66-4596-A0F9-131915E27B17}" type="slidenum">
              <a:rPr lang="en-US" altLang="en-US"/>
              <a:pPr>
                <a:defRPr/>
              </a:pPr>
              <a:t>‹#›</a:t>
            </a:fld>
            <a:endParaRPr lang="en-US"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1832CD2-4891-4C4C-81BA-130F9C21B2A8}"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E3D8EC8-89E6-468F-8EDB-D9CAD3522862}" type="slidenum">
              <a:rPr lang="en-US" altLang="en-US"/>
              <a:pPr>
                <a:defRPr/>
              </a:pPr>
              <a:t>‹#›</a:t>
            </a:fld>
            <a:endParaRPr lang="en-US"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C06911B-933A-4FB6-BE32-2B16935F345C}"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C903A36-B483-40EF-A9B6-82E8728E37D5}" type="slidenum">
              <a:rPr lang="en-US" altLang="en-US"/>
              <a:pPr>
                <a:defRPr/>
              </a:pPr>
              <a:t>‹#›</a:t>
            </a:fld>
            <a:endParaRPr lang="en-US"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C52994-DA06-45AF-8736-79A2CD5D945B}"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1C09F3-D80E-4E15-B157-51ACD6DE0188}" type="slidenum">
              <a:rPr lang="en-US" altLang="en-US"/>
              <a:pPr>
                <a:defRPr/>
              </a:pPr>
              <a:t>‹#›</a:t>
            </a:fld>
            <a:endParaRPr lang="en-US"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A3B710E-AD65-40DF-A8DE-FC735652BF6E}" type="datetimeFigureOut">
              <a:rPr lang="en-US"/>
              <a:pPr>
                <a:defRPr/>
              </a:pPr>
              <a:t>2/7/2023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DC69809-4418-42E5-91C4-D7ADF93AFD45}" type="slidenum">
              <a:rPr lang="en-US" altLang="en-US"/>
              <a:pPr>
                <a:defRPr/>
              </a:pPr>
              <a:t>‹#›</a:t>
            </a:fld>
            <a:endParaRPr lang="en-US"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89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4734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2C4CF6-CFDA-4403-BA86-434A8AAE9229}" type="slidenum">
              <a:rPr lang="en-US" altLang="en-US" smtClean="0"/>
              <a:pPr>
                <a:defRPr/>
              </a:pPr>
              <a:t>‹#›</a:t>
            </a:fld>
            <a:endParaRPr lang="en-US" altLang="en-US"/>
          </a:p>
        </p:txBody>
      </p:sp>
    </p:spTree>
    <p:extLst>
      <p:ext uri="{BB962C8B-B14F-4D97-AF65-F5344CB8AC3E}">
        <p14:creationId xmlns:p14="http://schemas.microsoft.com/office/powerpoint/2010/main" val="15565896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552455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63345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F88BC72-59DE-423A-B63D-AC4B392B1B8B}" type="slidenum">
              <a:rPr lang="en-US" altLang="en-US" smtClean="0"/>
              <a:pPr>
                <a:defRPr/>
              </a:pPr>
              <a:t>‹#›</a:t>
            </a:fld>
            <a:endParaRPr lang="en-US" altLang="en-US"/>
          </a:p>
        </p:txBody>
      </p:sp>
    </p:spTree>
    <p:extLst>
      <p:ext uri="{BB962C8B-B14F-4D97-AF65-F5344CB8AC3E}">
        <p14:creationId xmlns:p14="http://schemas.microsoft.com/office/powerpoint/2010/main" val="397495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C4DE984-3268-4E1D-B0C9-156233F4EE30}"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4E5336-DE45-4F0D-858D-B59FF2901863}" type="slidenum">
              <a:rPr lang="en-US" altLang="en-US"/>
              <a:pPr>
                <a:defRPr/>
              </a:pPr>
              <a:t>‹#›</a:t>
            </a:fld>
            <a:endParaRPr lang="en-US"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36618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88639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A4C3C56-AD9A-474E-8311-11AD67B0023F}" type="slidenum">
              <a:rPr lang="en-US" altLang="en-US" smtClean="0"/>
              <a:pPr>
                <a:defRPr/>
              </a:pPr>
              <a:t>‹#›</a:t>
            </a:fld>
            <a:endParaRPr lang="en-US" altLang="en-US"/>
          </a:p>
        </p:txBody>
      </p:sp>
    </p:spTree>
    <p:extLst>
      <p:ext uri="{BB962C8B-B14F-4D97-AF65-F5344CB8AC3E}">
        <p14:creationId xmlns:p14="http://schemas.microsoft.com/office/powerpoint/2010/main" val="38152769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25880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1816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78176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294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72942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26217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720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7AFE0CF-6D5E-46A8-9884-A04BCA994F0F}" type="datetimeFigureOut">
              <a:rPr lang="en-US"/>
              <a:pPr>
                <a:defRPr/>
              </a:pPr>
              <a:t>2/7/2023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4773212-D270-49A5-A9AA-6B126BE04BE5}" type="slidenum">
              <a:rPr lang="en-US" altLang="en-US"/>
              <a:pPr>
                <a:defRPr/>
              </a:pPr>
              <a:t>‹#›</a:t>
            </a:fld>
            <a:endParaRPr lang="en-US"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7341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2286000"/>
            <a:ext cx="8229600" cy="3840163"/>
          </a:xfrm>
          <a:prstGeom prst="rect">
            <a:avLst/>
          </a:prstGeom>
        </p:spPr>
        <p:txBody>
          <a:bodyPr/>
          <a:lstStyle>
            <a:lvl1pPr>
              <a:lnSpc>
                <a:spcPct val="150000"/>
              </a:lnSpc>
              <a:defRPr sz="3200" b="1">
                <a:latin typeface="Times New Roman" pitchFamily="18" charset="0"/>
                <a:cs typeface="Times New Roman" pitchFamily="18" charset="0"/>
              </a:defRPr>
            </a:lvl1pPr>
            <a:lvl2pPr>
              <a:lnSpc>
                <a:spcPct val="150000"/>
              </a:lnSpc>
              <a:defRPr sz="3200" b="1" i="1">
                <a:latin typeface="Times New Roman" pitchFamily="18" charset="0"/>
                <a:cs typeface="Times New Roman" pitchFamily="18" charset="0"/>
              </a:defRPr>
            </a:lvl2pPr>
            <a:lvl3pPr>
              <a:lnSpc>
                <a:spcPct val="150000"/>
              </a:lnSpc>
              <a:defRPr sz="3200">
                <a:latin typeface="Times New Roman" pitchFamily="18" charset="0"/>
                <a:cs typeface="Times New Roman" pitchFamily="18" charset="0"/>
              </a:defRPr>
            </a:lvl3pPr>
            <a:lvl4pPr>
              <a:lnSpc>
                <a:spcPct val="150000"/>
              </a:lnSpc>
              <a:defRPr sz="3200">
                <a:latin typeface="Times New Roman" pitchFamily="18" charset="0"/>
                <a:cs typeface="Times New Roman" pitchFamily="18" charset="0"/>
              </a:defRPr>
            </a:lvl4pPr>
            <a:lvl5pPr>
              <a:lnSpc>
                <a:spcPct val="150000"/>
              </a:lnSpc>
              <a:defRPr sz="32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88615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lvl1pPr>
              <a:defRPr b="1"/>
            </a:lvl1p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BE8074C-869B-475A-99F8-54CF7766E780}" type="datetimeFigureOut">
              <a:rPr lang="en-US"/>
              <a:pPr>
                <a:defRPr/>
              </a:pPr>
              <a:t>2/7/2023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C17AE8C-C9A7-45F6-A525-E02F10171E70}"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CD794E-F1C5-41B1-9DA7-AD96F91B76B9}" type="datetimeFigureOut">
              <a:rPr lang="en-US"/>
              <a:pPr>
                <a:defRPr/>
              </a:pPr>
              <a:t>2/7/2023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0F62D2-4658-46CD-BE2A-AAC3C39C50A5}"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D74E72E-5718-413B-9CC0-A8F1EB0DA146}"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EBF2AC-93E5-441C-AC77-1419E8AD606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EF7E954-F8A7-4A14-9412-98760D6FED41}" type="datetimeFigureOut">
              <a:rPr lang="en-US"/>
              <a:pPr>
                <a:defRPr/>
              </a:pPr>
              <a:t>2/7/2023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DF3E733-2E92-42AF-9479-7FF710E040ED}"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image" Target="../media/image1.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950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4950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A3BBC15F-301E-4651-A8AD-19EEE60116D9}"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9A0C92F-FF04-45E0-840A-B6777D7AF7F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353" r:id="rId1"/>
    <p:sldLayoutId id="2147488354" r:id="rId2"/>
    <p:sldLayoutId id="2147488355" r:id="rId3"/>
    <p:sldLayoutId id="2147488356" r:id="rId4"/>
    <p:sldLayoutId id="2147488357" r:id="rId5"/>
    <p:sldLayoutId id="2147488358" r:id="rId6"/>
    <p:sldLayoutId id="2147488359" r:id="rId7"/>
    <p:sldLayoutId id="2147488360" r:id="rId8"/>
    <p:sldLayoutId id="2147488361" r:id="rId9"/>
    <p:sldLayoutId id="2147488362" r:id="rId10"/>
    <p:sldLayoutId id="214748836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053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053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E47253D4-AC28-4EC4-8864-40B8B85857CE}"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1098746-EA0E-4E57-B897-CB5BA1D515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364" r:id="rId1"/>
    <p:sldLayoutId id="2147488365" r:id="rId2"/>
    <p:sldLayoutId id="2147488366" r:id="rId3"/>
    <p:sldLayoutId id="2147488367" r:id="rId4"/>
    <p:sldLayoutId id="2147488368" r:id="rId5"/>
    <p:sldLayoutId id="2147488369" r:id="rId6"/>
    <p:sldLayoutId id="2147488370" r:id="rId7"/>
    <p:sldLayoutId id="2147488371" r:id="rId8"/>
    <p:sldLayoutId id="2147488372" r:id="rId9"/>
    <p:sldLayoutId id="2147488373" r:id="rId10"/>
    <p:sldLayoutId id="21474883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155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155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fld id="{F89CAAC5-3F85-4976-82A5-50F9161E3F7C}" type="datetimeFigureOut">
              <a:rPr lang="en-US"/>
              <a:pPr>
                <a:defRPr/>
              </a:pPr>
              <a:t>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499C777-2BCC-494E-A067-3C692DECAC6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8375" r:id="rId1"/>
    <p:sldLayoutId id="2147488376" r:id="rId2"/>
    <p:sldLayoutId id="2147488377" r:id="rId3"/>
    <p:sldLayoutId id="2147488378" r:id="rId4"/>
    <p:sldLayoutId id="2147488379" r:id="rId5"/>
    <p:sldLayoutId id="2147488380" r:id="rId6"/>
    <p:sldLayoutId id="2147488381" r:id="rId7"/>
    <p:sldLayoutId id="2147488382" r:id="rId8"/>
    <p:sldLayoutId id="2147488383" r:id="rId9"/>
    <p:sldLayoutId id="2147488384" r:id="rId10"/>
    <p:sldLayoutId id="214748838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A3BBC15F-301E-4651-A8AD-19EEE60116D9}" type="datetimeFigureOut">
              <a:rPr lang="en-US" smtClean="0"/>
              <a:pPr>
                <a:defRPr/>
              </a:pPr>
              <a:t>2/7/2023</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pPr>
              <a:defRPr/>
            </a:pPr>
            <a:fld id="{19A0C92F-FF04-45E0-840A-B6777D7AF7F0}" type="slidenum">
              <a:rPr lang="en-US" altLang="en-US" smtClean="0"/>
              <a:pPr>
                <a:defRPr/>
              </a:pPr>
              <a:t>‹#›</a:t>
            </a:fld>
            <a:endParaRPr lang="en-US" altLang="en-US"/>
          </a:p>
        </p:txBody>
      </p:sp>
    </p:spTree>
    <p:extLst>
      <p:ext uri="{BB962C8B-B14F-4D97-AF65-F5344CB8AC3E}">
        <p14:creationId xmlns:p14="http://schemas.microsoft.com/office/powerpoint/2010/main" val="3586828980"/>
      </p:ext>
    </p:extLst>
  </p:cSld>
  <p:clrMap bg1="lt1" tx1="dk1" bg2="lt2" tx2="dk2" accent1="accent1" accent2="accent2" accent3="accent3" accent4="accent4" accent5="accent5" accent6="accent6" hlink="hlink" folHlink="folHlink"/>
  <p:sldLayoutIdLst>
    <p:sldLayoutId id="2147488452" r:id="rId1"/>
    <p:sldLayoutId id="2147488453" r:id="rId2"/>
    <p:sldLayoutId id="2147488454" r:id="rId3"/>
    <p:sldLayoutId id="2147488455" r:id="rId4"/>
    <p:sldLayoutId id="2147488456" r:id="rId5"/>
    <p:sldLayoutId id="2147488457" r:id="rId6"/>
    <p:sldLayoutId id="2147488458" r:id="rId7"/>
    <p:sldLayoutId id="2147488459" r:id="rId8"/>
    <p:sldLayoutId id="2147488460" r:id="rId9"/>
    <p:sldLayoutId id="2147488461" r:id="rId10"/>
    <p:sldLayoutId id="2147488462" r:id="rId11"/>
    <p:sldLayoutId id="2147488463" r:id="rId12"/>
    <p:sldLayoutId id="2147488464" r:id="rId13"/>
    <p:sldLayoutId id="2147488465" r:id="rId14"/>
    <p:sldLayoutId id="2147488466" r:id="rId15"/>
    <p:sldLayoutId id="2147488467" r:id="rId16"/>
    <p:sldLayoutId id="2147488468" r:id="rId17"/>
    <p:sldLayoutId id="2147488469" r:id="rId18"/>
    <p:sldLayoutId id="2147488326"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xml"/><Relationship Id="rId1" Type="http://schemas.openxmlformats.org/officeDocument/2006/relationships/slideLayout" Target="../slideLayouts/slideLayout51.x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51.x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51.x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51.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51.x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8.png"/><Relationship Id="rId1" Type="http://schemas.openxmlformats.org/officeDocument/2006/relationships/slideLayout" Target="../slideLayouts/slideLayout51.x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6.xml"/><Relationship Id="rId1" Type="http://schemas.openxmlformats.org/officeDocument/2006/relationships/slideLayout" Target="../slideLayouts/slideLayout51.xml"/><Relationship Id="rId6" Type="http://schemas.openxmlformats.org/officeDocument/2006/relationships/image" Target="../media/image23.wmf"/><Relationship Id="rId5" Type="http://schemas.openxmlformats.org/officeDocument/2006/relationships/oleObject" Target="../embeddings/oleObject18.bin"/><Relationship Id="rId4" Type="http://schemas.openxmlformats.org/officeDocument/2006/relationships/image" Target="../media/image22.wmf"/></Relationships>
</file>

<file path=ppt/slides/_rels/slide24.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19.bin"/><Relationship Id="rId1" Type="http://schemas.openxmlformats.org/officeDocument/2006/relationships/slideLayout" Target="../slideLayouts/slideLayout51.x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7.xml"/><Relationship Id="rId1" Type="http://schemas.openxmlformats.org/officeDocument/2006/relationships/slideLayout" Target="../slideLayouts/slideLayout51.xml"/><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8.xml"/><Relationship Id="rId1" Type="http://schemas.openxmlformats.org/officeDocument/2006/relationships/slideLayout" Target="../slideLayouts/slideLayout51.xml"/><Relationship Id="rId6" Type="http://schemas.openxmlformats.org/officeDocument/2006/relationships/image" Target="../media/image30.wmf"/><Relationship Id="rId5" Type="http://schemas.openxmlformats.org/officeDocument/2006/relationships/oleObject" Target="../embeddings/oleObject25.bin"/><Relationship Id="rId4" Type="http://schemas.openxmlformats.org/officeDocument/2006/relationships/image" Target="../media/image29.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9.xml"/><Relationship Id="rId1" Type="http://schemas.openxmlformats.org/officeDocument/2006/relationships/slideLayout" Target="../slideLayouts/slideLayout51.xml"/><Relationship Id="rId4" Type="http://schemas.openxmlformats.org/officeDocument/2006/relationships/image" Target="../media/image31.wmf"/></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11.xml"/><Relationship Id="rId1" Type="http://schemas.openxmlformats.org/officeDocument/2006/relationships/slideLayout" Target="../slideLayouts/slideLayout51.x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8.bin"/><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16.xml"/><Relationship Id="rId1" Type="http://schemas.openxmlformats.org/officeDocument/2006/relationships/slideLayout" Target="../slideLayouts/slideLayout51.xml"/><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7.xml"/><Relationship Id="rId1" Type="http://schemas.openxmlformats.org/officeDocument/2006/relationships/slideLayout" Target="../slideLayouts/slideLayout51.xml"/><Relationship Id="rId4" Type="http://schemas.openxmlformats.org/officeDocument/2006/relationships/image" Target="../media/image36.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18.xml"/><Relationship Id="rId1" Type="http://schemas.openxmlformats.org/officeDocument/2006/relationships/slideLayout" Target="../slideLayouts/slideLayout51.xml"/><Relationship Id="rId6" Type="http://schemas.openxmlformats.org/officeDocument/2006/relationships/image" Target="../media/image38.wmf"/><Relationship Id="rId5" Type="http://schemas.openxmlformats.org/officeDocument/2006/relationships/oleObject" Target="../embeddings/oleObject32.bin"/><Relationship Id="rId4" Type="http://schemas.openxmlformats.org/officeDocument/2006/relationships/image" Target="../media/image37.wmf"/></Relationships>
</file>

<file path=ppt/slides/_rels/slide4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3.bin"/><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2.wmf"/><Relationship Id="rId12" Type="http://schemas.openxmlformats.org/officeDocument/2006/relationships/oleObject" Target="../embeddings/oleObject39.bin"/><Relationship Id="rId17" Type="http://schemas.openxmlformats.org/officeDocument/2006/relationships/image" Target="../media/image47.wmf"/><Relationship Id="rId2" Type="http://schemas.openxmlformats.org/officeDocument/2006/relationships/oleObject" Target="../embeddings/oleObject34.bin"/><Relationship Id="rId16" Type="http://schemas.openxmlformats.org/officeDocument/2006/relationships/oleObject" Target="../embeddings/oleObject41.bin"/><Relationship Id="rId1" Type="http://schemas.openxmlformats.org/officeDocument/2006/relationships/slideLayout" Target="../slideLayouts/slideLayout51.xml"/><Relationship Id="rId6" Type="http://schemas.openxmlformats.org/officeDocument/2006/relationships/oleObject" Target="../embeddings/oleObject36.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43.wmf"/><Relationship Id="rId14" Type="http://schemas.openxmlformats.org/officeDocument/2006/relationships/oleObject" Target="../embeddings/oleObject40.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2.bin"/><Relationship Id="rId1" Type="http://schemas.openxmlformats.org/officeDocument/2006/relationships/slideLayout" Target="../slideLayouts/slideLayout51.xml"/><Relationship Id="rId6" Type="http://schemas.openxmlformats.org/officeDocument/2006/relationships/oleObject" Target="../embeddings/oleObject44.bin"/><Relationship Id="rId11" Type="http://schemas.openxmlformats.org/officeDocument/2006/relationships/image" Target="../media/image52.wmf"/><Relationship Id="rId5" Type="http://schemas.openxmlformats.org/officeDocument/2006/relationships/image" Target="../media/image49.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19.xml"/><Relationship Id="rId1" Type="http://schemas.openxmlformats.org/officeDocument/2006/relationships/slideLayout" Target="../slideLayouts/slideLayout51.xml"/><Relationship Id="rId6" Type="http://schemas.openxmlformats.org/officeDocument/2006/relationships/image" Target="../media/image54.wmf"/><Relationship Id="rId5" Type="http://schemas.openxmlformats.org/officeDocument/2006/relationships/oleObject" Target="../embeddings/oleObject48.bin"/><Relationship Id="rId4" Type="http://schemas.openxmlformats.org/officeDocument/2006/relationships/image" Target="../media/image53.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54.bin"/><Relationship Id="rId2" Type="http://schemas.openxmlformats.org/officeDocument/2006/relationships/oleObject" Target="../embeddings/oleObject49.bin"/><Relationship Id="rId1" Type="http://schemas.openxmlformats.org/officeDocument/2006/relationships/slideLayout" Target="../slideLayouts/slideLayout51.xml"/><Relationship Id="rId6" Type="http://schemas.openxmlformats.org/officeDocument/2006/relationships/oleObject" Target="../embeddings/oleObject51.bin"/><Relationship Id="rId11" Type="http://schemas.openxmlformats.org/officeDocument/2006/relationships/image" Target="../media/image59.e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8.wmf"/><Relationship Id="rId14" Type="http://schemas.openxmlformats.org/officeDocument/2006/relationships/oleObject" Target="../embeddings/oleObject55.bin"/></Relationships>
</file>

<file path=ppt/slides/_rels/slide48.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3.wmf"/><Relationship Id="rId2" Type="http://schemas.openxmlformats.org/officeDocument/2006/relationships/oleObject" Target="../embeddings/oleObject56.bin"/><Relationship Id="rId1" Type="http://schemas.openxmlformats.org/officeDocument/2006/relationships/slideLayout" Target="../slideLayouts/slideLayout51.xml"/><Relationship Id="rId6" Type="http://schemas.openxmlformats.org/officeDocument/2006/relationships/oleObject" Target="../embeddings/oleObject57.bin"/><Relationship Id="rId5" Type="http://schemas.openxmlformats.org/officeDocument/2006/relationships/image" Target="../media/image57.wmf"/><Relationship Id="rId4" Type="http://schemas.openxmlformats.org/officeDocument/2006/relationships/oleObject" Target="../embeddings/oleObject5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ChangeArrowheads="1"/>
          </p:cNvSpPr>
          <p:nvPr/>
        </p:nvSpPr>
        <p:spPr bwMode="auto">
          <a:xfrm>
            <a:off x="152400" y="1600200"/>
            <a:ext cx="8763000" cy="3471848"/>
          </a:xfrm>
          <a:prstGeom prst="rect">
            <a:avLst/>
          </a:prstGeom>
          <a:noFill/>
          <a:ln w="9525">
            <a:noFill/>
            <a:miter lim="800000"/>
            <a:headEnd/>
            <a:tailEnd/>
          </a:ln>
        </p:spPr>
        <p:txBody>
          <a:bodyPr wrap="square" anchor="ctr">
            <a:spAutoFit/>
          </a:bodyPr>
          <a:lstStyle/>
          <a:p>
            <a:pPr indent="457200">
              <a:lnSpc>
                <a:spcPct val="150000"/>
              </a:lnSpc>
              <a:defRPr/>
            </a:pPr>
            <a:r>
              <a:rPr lang="en-US" sz="3000" b="1" i="1" kern="0" dirty="0">
                <a:latin typeface="+mj-lt"/>
                <a:ea typeface="+mj-ea"/>
                <a:cs typeface="Times New Roman" pitchFamily="18" charset="0"/>
              </a:rPr>
              <a:t>4.1. </a:t>
            </a:r>
            <a:r>
              <a:rPr lang="en-US" sz="3000" b="1" i="1" kern="0" dirty="0" err="1">
                <a:latin typeface="+mj-lt"/>
                <a:ea typeface="+mj-ea"/>
                <a:cs typeface="Times New Roman" pitchFamily="18" charset="0"/>
              </a:rPr>
              <a:t>Các</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khái</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niệm</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cơ</a:t>
            </a:r>
            <a:r>
              <a:rPr lang="en-US" sz="3000" b="1" i="1" kern="0" dirty="0">
                <a:latin typeface="+mj-lt"/>
                <a:ea typeface="+mj-ea"/>
                <a:cs typeface="Times New Roman" pitchFamily="18" charset="0"/>
              </a:rPr>
              <a:t> </a:t>
            </a:r>
            <a:r>
              <a:rPr lang="en-US" sz="3000" b="1" i="1" kern="0" dirty="0" err="1">
                <a:latin typeface="+mj-lt"/>
                <a:ea typeface="+mj-ea"/>
                <a:cs typeface="Times New Roman" pitchFamily="18" charset="0"/>
              </a:rPr>
              <a:t>bản</a:t>
            </a:r>
            <a:endParaRPr lang="en-US" sz="3000" b="1" i="1" kern="0" dirty="0">
              <a:latin typeface="+mj-lt"/>
              <a:ea typeface="+mj-ea"/>
              <a:cs typeface="Times New Roman" pitchFamily="18" charset="0"/>
            </a:endParaRPr>
          </a:p>
          <a:p>
            <a:pPr indent="457200">
              <a:lnSpc>
                <a:spcPct val="150000"/>
              </a:lnSpc>
              <a:defRPr/>
            </a:pPr>
            <a:r>
              <a:rPr lang="en-US" sz="3000" b="1" i="1" kern="0" dirty="0">
                <a:latin typeface="+mj-lt"/>
                <a:cs typeface="Times New Roman" pitchFamily="18" charset="0"/>
              </a:rPr>
              <a:t>4.2. </a:t>
            </a:r>
            <a:r>
              <a:rPr lang="en-US" sz="3000" b="1" i="1" kern="0" dirty="0" err="1">
                <a:latin typeface="+mj-lt"/>
                <a:cs typeface="Times New Roman" pitchFamily="18" charset="0"/>
              </a:rPr>
              <a:t>Các</a:t>
            </a:r>
            <a:r>
              <a:rPr lang="en-US" sz="3000" b="1" i="1" kern="0" dirty="0">
                <a:latin typeface="+mj-lt"/>
                <a:cs typeface="Times New Roman" pitchFamily="18" charset="0"/>
              </a:rPr>
              <a:t> </a:t>
            </a:r>
            <a:r>
              <a:rPr lang="en-US" sz="3000" b="1" i="1" kern="0" dirty="0" err="1">
                <a:latin typeface="+mj-lt"/>
                <a:cs typeface="Times New Roman" pitchFamily="18" charset="0"/>
              </a:rPr>
              <a:t>phương</a:t>
            </a:r>
            <a:r>
              <a:rPr lang="en-US" sz="3000" b="1" i="1" kern="0" dirty="0">
                <a:latin typeface="+mj-lt"/>
                <a:cs typeface="Times New Roman" pitchFamily="18" charset="0"/>
              </a:rPr>
              <a:t> </a:t>
            </a:r>
            <a:r>
              <a:rPr lang="en-US" sz="3000" b="1" i="1" kern="0" dirty="0" err="1">
                <a:latin typeface="+mj-lt"/>
                <a:cs typeface="Times New Roman" pitchFamily="18" charset="0"/>
              </a:rPr>
              <a:t>pháp</a:t>
            </a:r>
            <a:r>
              <a:rPr lang="en-US" sz="3000" b="1" i="1" kern="0" dirty="0">
                <a:latin typeface="+mj-lt"/>
                <a:cs typeface="Times New Roman" pitchFamily="18" charset="0"/>
              </a:rPr>
              <a:t> </a:t>
            </a:r>
            <a:r>
              <a:rPr lang="en-US" sz="3000" b="1" i="1" kern="0" dirty="0" err="1">
                <a:latin typeface="+mj-lt"/>
                <a:cs typeface="Times New Roman" pitchFamily="18" charset="0"/>
              </a:rPr>
              <a:t>mô</a:t>
            </a:r>
            <a:r>
              <a:rPr lang="en-US" sz="3000" b="1" i="1" kern="0" dirty="0">
                <a:latin typeface="+mj-lt"/>
                <a:cs typeface="Times New Roman" pitchFamily="18" charset="0"/>
              </a:rPr>
              <a:t> </a:t>
            </a:r>
            <a:r>
              <a:rPr lang="en-US" sz="3000" b="1" i="1" kern="0" dirty="0" err="1">
                <a:latin typeface="+mj-lt"/>
                <a:cs typeface="Times New Roman" pitchFamily="18" charset="0"/>
              </a:rPr>
              <a:t>tả</a:t>
            </a:r>
            <a:r>
              <a:rPr lang="en-US" sz="3000" b="1" i="1" kern="0" dirty="0">
                <a:latin typeface="+mj-lt"/>
                <a:cs typeface="Times New Roman" pitchFamily="18" charset="0"/>
              </a:rPr>
              <a:t> </a:t>
            </a:r>
            <a:r>
              <a:rPr lang="en-US" sz="3000" b="1" i="1" kern="0" dirty="0" err="1">
                <a:latin typeface="+mj-lt"/>
                <a:cs typeface="Times New Roman" pitchFamily="18" charset="0"/>
              </a:rPr>
              <a:t>mẫu</a:t>
            </a:r>
            <a:endParaRPr lang="en-US" sz="3000" b="1" i="1" kern="0" dirty="0">
              <a:latin typeface="+mj-lt"/>
              <a:cs typeface="Times New Roman" pitchFamily="18" charset="0"/>
            </a:endParaRPr>
          </a:p>
          <a:p>
            <a:pPr indent="457200">
              <a:lnSpc>
                <a:spcPct val="150000"/>
              </a:lnSpc>
              <a:defRPr/>
            </a:pPr>
            <a:r>
              <a:rPr lang="en-US" sz="3000" b="1" i="1" dirty="0">
                <a:latin typeface="+mj-lt"/>
              </a:rPr>
              <a:t>4.3. </a:t>
            </a:r>
            <a:r>
              <a:rPr lang="en-US" sz="3000" b="1" i="1" kern="0" dirty="0" err="1">
                <a:latin typeface="+mj-lt"/>
                <a:cs typeface="Times New Roman" pitchFamily="18" charset="0"/>
              </a:rPr>
              <a:t>Một</a:t>
            </a:r>
            <a:r>
              <a:rPr lang="en-US" sz="3000" b="1" i="1" kern="0" dirty="0">
                <a:latin typeface="+mj-lt"/>
                <a:cs typeface="Times New Roman" pitchFamily="18" charset="0"/>
              </a:rPr>
              <a:t> </a:t>
            </a:r>
            <a:r>
              <a:rPr lang="en-US" sz="3000" b="1" i="1" kern="0" dirty="0" err="1">
                <a:latin typeface="+mj-lt"/>
                <a:cs typeface="Times New Roman" pitchFamily="18" charset="0"/>
              </a:rPr>
              <a:t>số</a:t>
            </a:r>
            <a:r>
              <a:rPr lang="en-US" sz="3000" b="1" i="1" kern="0" dirty="0">
                <a:latin typeface="+mj-lt"/>
                <a:cs typeface="Times New Roman" pitchFamily="18" charset="0"/>
              </a:rPr>
              <a:t> </a:t>
            </a:r>
            <a:r>
              <a:rPr lang="en-US" sz="3000" b="1" i="1" kern="0" dirty="0" err="1">
                <a:latin typeface="+mj-lt"/>
                <a:cs typeface="Times New Roman" pitchFamily="18" charset="0"/>
              </a:rPr>
              <a:t>đặc</a:t>
            </a:r>
            <a:r>
              <a:rPr lang="en-US" sz="3000" b="1" i="1" kern="0" dirty="0">
                <a:latin typeface="+mj-lt"/>
                <a:cs typeface="Times New Roman" pitchFamily="18" charset="0"/>
              </a:rPr>
              <a:t> </a:t>
            </a:r>
            <a:r>
              <a:rPr lang="en-US" sz="3000" b="1" i="1" kern="0" dirty="0" err="1">
                <a:latin typeface="+mj-lt"/>
                <a:cs typeface="Times New Roman" pitchFamily="18" charset="0"/>
              </a:rPr>
              <a:t>trưng</a:t>
            </a:r>
            <a:r>
              <a:rPr lang="en-US" sz="3000" b="1" i="1" kern="0" dirty="0">
                <a:latin typeface="+mj-lt"/>
                <a:cs typeface="Times New Roman" pitchFamily="18" charset="0"/>
              </a:rPr>
              <a:t> </a:t>
            </a:r>
            <a:r>
              <a:rPr lang="en-US" sz="3000" b="1" i="1" kern="0" dirty="0" err="1">
                <a:latin typeface="+mj-lt"/>
                <a:cs typeface="Times New Roman" pitchFamily="18" charset="0"/>
              </a:rPr>
              <a:t>mẫu</a:t>
            </a:r>
            <a:r>
              <a:rPr lang="en-US" sz="3000" b="1" i="1" kern="0" dirty="0">
                <a:latin typeface="+mj-lt"/>
                <a:cs typeface="Times New Roman" pitchFamily="18" charset="0"/>
              </a:rPr>
              <a:t> </a:t>
            </a:r>
            <a:r>
              <a:rPr lang="en-US" sz="3000" b="1" i="1" kern="0" dirty="0" err="1">
                <a:latin typeface="+mj-lt"/>
                <a:cs typeface="Times New Roman" pitchFamily="18" charset="0"/>
              </a:rPr>
              <a:t>quan</a:t>
            </a:r>
            <a:r>
              <a:rPr lang="en-US" sz="3000" b="1" i="1" kern="0" dirty="0">
                <a:latin typeface="+mj-lt"/>
                <a:cs typeface="Times New Roman" pitchFamily="18" charset="0"/>
              </a:rPr>
              <a:t> </a:t>
            </a:r>
            <a:r>
              <a:rPr lang="en-US" sz="3000" b="1" i="1" kern="0" dirty="0" err="1">
                <a:latin typeface="+mj-lt"/>
                <a:cs typeface="Times New Roman" pitchFamily="18" charset="0"/>
              </a:rPr>
              <a:t>trọng</a:t>
            </a:r>
            <a:r>
              <a:rPr lang="en-US" sz="3000" b="1" i="1" dirty="0">
                <a:latin typeface="+mj-lt"/>
              </a:rPr>
              <a:t> </a:t>
            </a:r>
          </a:p>
          <a:p>
            <a:pPr indent="457200">
              <a:lnSpc>
                <a:spcPct val="150000"/>
              </a:lnSpc>
              <a:defRPr/>
            </a:pPr>
            <a:r>
              <a:rPr lang="en-US" sz="3000" b="1" i="1" dirty="0">
                <a:latin typeface="+mj-lt"/>
              </a:rPr>
              <a:t>4.4. </a:t>
            </a:r>
            <a:r>
              <a:rPr lang="en-US" sz="3000" b="1" i="1" dirty="0" err="1">
                <a:latin typeface="+mj-lt"/>
              </a:rPr>
              <a:t>Quy</a:t>
            </a:r>
            <a:r>
              <a:rPr lang="en-US" sz="3000" b="1" i="1" dirty="0">
                <a:latin typeface="+mj-lt"/>
              </a:rPr>
              <a:t> </a:t>
            </a:r>
            <a:r>
              <a:rPr lang="en-US" sz="3000" b="1" i="1" dirty="0" err="1">
                <a:latin typeface="+mj-lt"/>
              </a:rPr>
              <a:t>luật</a:t>
            </a:r>
            <a:r>
              <a:rPr lang="en-US" sz="3000" b="1" i="1" dirty="0">
                <a:latin typeface="+mj-lt"/>
              </a:rPr>
              <a:t> </a:t>
            </a:r>
            <a:r>
              <a:rPr lang="en-US" sz="3000" b="1" i="1" dirty="0" err="1">
                <a:latin typeface="+mj-lt"/>
              </a:rPr>
              <a:t>phân</a:t>
            </a:r>
            <a:r>
              <a:rPr lang="en-US" sz="3000" b="1" i="1" dirty="0">
                <a:latin typeface="+mj-lt"/>
              </a:rPr>
              <a:t> </a:t>
            </a:r>
            <a:r>
              <a:rPr lang="en-US" sz="3000" b="1" i="1" dirty="0" err="1">
                <a:latin typeface="+mj-lt"/>
              </a:rPr>
              <a:t>phối</a:t>
            </a:r>
            <a:r>
              <a:rPr lang="en-US" sz="3000" b="1" i="1" dirty="0">
                <a:latin typeface="+mj-lt"/>
              </a:rPr>
              <a:t> </a:t>
            </a:r>
            <a:r>
              <a:rPr lang="en-US" sz="3000" b="1" i="1" dirty="0" err="1">
                <a:latin typeface="+mj-lt"/>
              </a:rPr>
              <a:t>của</a:t>
            </a:r>
            <a:r>
              <a:rPr lang="en-US" sz="3000" b="1" i="1" dirty="0">
                <a:latin typeface="+mj-lt"/>
              </a:rPr>
              <a:t> </a:t>
            </a:r>
            <a:r>
              <a:rPr lang="en-US" sz="3000" b="1" i="1" dirty="0" err="1">
                <a:latin typeface="+mj-lt"/>
              </a:rPr>
              <a:t>một</a:t>
            </a:r>
            <a:r>
              <a:rPr lang="en-US" sz="3000" b="1" i="1" dirty="0">
                <a:latin typeface="+mj-lt"/>
              </a:rPr>
              <a:t> </a:t>
            </a:r>
            <a:r>
              <a:rPr lang="en-US" sz="3000" b="1" i="1" dirty="0" err="1">
                <a:latin typeface="+mj-lt"/>
              </a:rPr>
              <a:t>số</a:t>
            </a:r>
            <a:r>
              <a:rPr lang="en-US" sz="3000" b="1" i="1" dirty="0">
                <a:latin typeface="+mj-lt"/>
              </a:rPr>
              <a:t> </a:t>
            </a:r>
            <a:r>
              <a:rPr lang="en-US" sz="3000" b="1" i="1" dirty="0" err="1">
                <a:latin typeface="+mj-lt"/>
              </a:rPr>
              <a:t>thống</a:t>
            </a:r>
            <a:r>
              <a:rPr lang="en-US" sz="3000" b="1" i="1" dirty="0">
                <a:latin typeface="+mj-lt"/>
              </a:rPr>
              <a:t> </a:t>
            </a:r>
            <a:r>
              <a:rPr lang="en-US" sz="3000" b="1" i="1" dirty="0" err="1">
                <a:latin typeface="+mj-lt"/>
              </a:rPr>
              <a:t>kê</a:t>
            </a:r>
            <a:r>
              <a:rPr lang="en-US" sz="3000" b="1" i="1" dirty="0">
                <a:latin typeface="+mj-lt"/>
              </a:rPr>
              <a:t> </a:t>
            </a:r>
            <a:r>
              <a:rPr lang="en-US" sz="3000" b="1" i="1" dirty="0" err="1">
                <a:latin typeface="+mj-lt"/>
              </a:rPr>
              <a:t>quan</a:t>
            </a:r>
            <a:r>
              <a:rPr lang="en-US" sz="3000" b="1" i="1" dirty="0">
                <a:latin typeface="+mj-lt"/>
              </a:rPr>
              <a:t> </a:t>
            </a:r>
            <a:r>
              <a:rPr lang="en-US" sz="3000" b="1" i="1" dirty="0" err="1">
                <a:latin typeface="+mj-lt"/>
              </a:rPr>
              <a:t>trọng</a:t>
            </a:r>
            <a:endParaRPr lang="en-US" sz="3000" b="1" i="1" kern="0" dirty="0">
              <a:latin typeface="+mj-lt"/>
              <a:ea typeface="+mj-ea"/>
              <a:cs typeface="Times New Roman" pitchFamily="18" charset="0"/>
            </a:endParaRPr>
          </a:p>
        </p:txBody>
      </p:sp>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12" name="Title 3">
            <a:extLst>
              <a:ext uri="{FF2B5EF4-FFF2-40B4-BE49-F238E27FC236}">
                <a16:creationId xmlns:a16="http://schemas.microsoft.com/office/drawing/2014/main" id="{6D28A620-8E27-4369-9306-EEA579D9B401}"/>
              </a:ext>
            </a:extLst>
          </p:cNvPr>
          <p:cNvSpPr>
            <a:spLocks noGrp="1" noChangeArrowheads="1"/>
          </p:cNvSpPr>
          <p:nvPr>
            <p:ph type="title"/>
          </p:nvPr>
        </p:nvSpPr>
        <p:spPr>
          <a:xfrm>
            <a:off x="0" y="129671"/>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1600200"/>
          </a:xfrm>
        </p:spPr>
        <p:txBody>
          <a:bodyPr/>
          <a:lstStyle/>
          <a:p>
            <a:pPr>
              <a:lnSpc>
                <a:spcPct val="100000"/>
              </a:lnSpc>
              <a:buNone/>
            </a:pPr>
            <a:r>
              <a:rPr lang="en-US" sz="2800" b="0" dirty="0">
                <a:solidFill>
                  <a:srgbClr val="FF0000"/>
                </a:solidFill>
              </a:rPr>
              <a:t>VÍ DỤ: </a:t>
            </a:r>
            <a:r>
              <a:rPr lang="en-US" sz="2800" b="0" dirty="0"/>
              <a:t>C</a:t>
            </a:r>
            <a:r>
              <a:rPr lang="en-US" sz="2800" b="0" cap="none" dirty="0"/>
              <a:t>ho </a:t>
            </a:r>
            <a:r>
              <a:rPr lang="en-US" sz="2800" b="0" cap="none" dirty="0" err="1"/>
              <a:t>dãy</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vi-VN" sz="2800" b="0" cap="none" dirty="0"/>
              <a:t>15</a:t>
            </a:r>
            <a:r>
              <a:rPr lang="en-US" sz="2800" b="0" cap="none" dirty="0"/>
              <a:t>,</a:t>
            </a:r>
            <a:r>
              <a:rPr lang="vi-VN" sz="2800" b="0" cap="none" dirty="0"/>
              <a:t> 18</a:t>
            </a:r>
            <a:r>
              <a:rPr lang="en-US" sz="2800" b="0" cap="none" dirty="0"/>
              <a:t>,</a:t>
            </a:r>
            <a:r>
              <a:rPr lang="vi-VN" sz="2800" b="0" cap="none" dirty="0"/>
              <a:t> 17</a:t>
            </a:r>
            <a:r>
              <a:rPr lang="en-US" sz="2800" b="0" cap="none" dirty="0"/>
              <a:t>,</a:t>
            </a:r>
            <a:r>
              <a:rPr lang="vi-VN" sz="2800" b="0" cap="none" dirty="0"/>
              <a:t> 17</a:t>
            </a:r>
            <a:r>
              <a:rPr lang="en-US" sz="2800" b="0" cap="none" dirty="0"/>
              <a:t>,</a:t>
            </a:r>
            <a:r>
              <a:rPr lang="vi-VN" sz="2800" b="0" cap="none" dirty="0"/>
              <a:t> 14</a:t>
            </a:r>
            <a:r>
              <a:rPr lang="en-US" sz="2800" b="0" cap="none" dirty="0"/>
              <a:t>,</a:t>
            </a:r>
            <a:r>
              <a:rPr lang="vi-VN" sz="2800" b="0" cap="none" dirty="0"/>
              <a:t> </a:t>
            </a:r>
            <a:r>
              <a:rPr lang="en-US" sz="2800" b="0" cap="none" dirty="0"/>
              <a:t>1</a:t>
            </a:r>
            <a:r>
              <a:rPr lang="vi-VN" sz="2800" b="0" cap="none" dirty="0"/>
              <a:t>5</a:t>
            </a:r>
            <a:r>
              <a:rPr lang="en-US" sz="2800" b="0" cap="none" dirty="0"/>
              <a:t>,</a:t>
            </a:r>
            <a:r>
              <a:rPr lang="vi-VN" sz="2800" b="0" cap="none" dirty="0"/>
              <a:t> 16</a:t>
            </a:r>
            <a:r>
              <a:rPr lang="en-US" sz="2800" b="0" cap="none" dirty="0"/>
              <a:t>,</a:t>
            </a:r>
            <a:r>
              <a:rPr lang="vi-VN" sz="2800" b="0" cap="none" dirty="0"/>
              <a:t> 17</a:t>
            </a:r>
            <a:r>
              <a:rPr lang="en-US" sz="2800" b="0" cap="none" dirty="0"/>
              <a:t>,</a:t>
            </a:r>
            <a:r>
              <a:rPr lang="vi-VN" sz="2800" b="0" cap="none" dirty="0"/>
              <a:t> 18</a:t>
            </a:r>
            <a:r>
              <a:rPr lang="en-US" sz="2800" b="0" cap="none" dirty="0"/>
              <a:t>,</a:t>
            </a:r>
            <a:r>
              <a:rPr lang="vi-VN" sz="2800" b="0" cap="none" dirty="0"/>
              <a:t> 16</a:t>
            </a:r>
            <a:r>
              <a:rPr lang="en-US" sz="2800" b="0" cap="none" dirty="0"/>
              <a:t>,</a:t>
            </a:r>
            <a:r>
              <a:rPr lang="vi-VN" sz="2800" b="0" cap="none" dirty="0"/>
              <a:t> 16</a:t>
            </a:r>
            <a:r>
              <a:rPr lang="en-US" sz="2800" b="0" cap="none" dirty="0"/>
              <a:t>,</a:t>
            </a:r>
            <a:r>
              <a:rPr lang="vi-VN" sz="2800" b="0" cap="none" dirty="0"/>
              <a:t> 18</a:t>
            </a:r>
            <a:r>
              <a:rPr lang="en-US" sz="2800" b="0" cap="none" dirty="0"/>
              <a:t>,</a:t>
            </a:r>
            <a:r>
              <a:rPr lang="vi-VN" sz="2800" b="0" cap="none" dirty="0"/>
              <a:t> 15</a:t>
            </a:r>
            <a:r>
              <a:rPr lang="en-US" sz="2800" b="0" cap="none" dirty="0"/>
              <a:t>,</a:t>
            </a:r>
            <a:r>
              <a:rPr lang="vi-VN" sz="2800" b="0" cap="none" dirty="0"/>
              <a:t> 17</a:t>
            </a:r>
            <a:r>
              <a:rPr lang="en-US" sz="2800" b="0" cap="none" dirty="0"/>
              <a:t>,</a:t>
            </a:r>
            <a:r>
              <a:rPr lang="vi-VN" sz="2800" b="0" cap="none" dirty="0"/>
              <a:t> 16</a:t>
            </a:r>
            <a:r>
              <a:rPr lang="en-US" sz="2800" b="0" cap="none" dirty="0"/>
              <a:t>, </a:t>
            </a:r>
            <a:r>
              <a:rPr lang="vi-VN" sz="2800" b="0" cap="none" dirty="0"/>
              <a:t>14</a:t>
            </a:r>
            <a:r>
              <a:rPr lang="en-US" sz="2800" b="0" cap="none" dirty="0"/>
              <a:t>,</a:t>
            </a:r>
            <a:r>
              <a:rPr lang="vi-VN" sz="2800" b="0" cap="none" dirty="0"/>
              <a:t> 16</a:t>
            </a:r>
            <a:r>
              <a:rPr lang="en-US" sz="2800" b="0" cap="none" dirty="0"/>
              <a:t>,</a:t>
            </a:r>
            <a:r>
              <a:rPr lang="vi-VN" sz="2800" b="0" cap="none" dirty="0"/>
              <a:t> 17</a:t>
            </a:r>
            <a:r>
              <a:rPr lang="en-US" sz="2800" b="0" cap="none" dirty="0"/>
              <a:t>,</a:t>
            </a:r>
            <a:r>
              <a:rPr lang="vi-VN" sz="2800" b="0" cap="none" dirty="0"/>
              <a:t> 15</a:t>
            </a:r>
            <a:r>
              <a:rPr lang="en-US" sz="2800" b="0" cap="none" dirty="0"/>
              <a:t>,</a:t>
            </a:r>
            <a:r>
              <a:rPr lang="vi-VN" sz="2800" b="0" cap="none" dirty="0"/>
              <a:t> 18</a:t>
            </a:r>
            <a:r>
              <a:rPr lang="en-US" sz="2800" b="0" cap="none" dirty="0"/>
              <a:t>. </a:t>
            </a:r>
          </a:p>
          <a:p>
            <a:pPr>
              <a:lnSpc>
                <a:spcPct val="100000"/>
              </a:lnSpc>
              <a:buNone/>
            </a:pPr>
            <a:r>
              <a:rPr lang="en-US" sz="2800" b="0" cap="none" dirty="0" err="1"/>
              <a:t>Lập</a:t>
            </a:r>
            <a:r>
              <a:rPr lang="en-US" sz="2800" b="0" cap="none" dirty="0"/>
              <a:t> </a:t>
            </a:r>
            <a:r>
              <a:rPr lang="en-US" sz="2800" b="0" cap="none" dirty="0" err="1"/>
              <a:t>bảng</a:t>
            </a:r>
            <a:r>
              <a:rPr lang="en-US" sz="2800" b="0" cap="none" dirty="0"/>
              <a:t> </a:t>
            </a:r>
            <a:r>
              <a:rPr lang="en-US" sz="2800" b="0" cap="none" dirty="0" err="1"/>
              <a:t>tần</a:t>
            </a:r>
            <a:r>
              <a:rPr lang="en-US" sz="2800" b="0" cap="none" dirty="0"/>
              <a:t> </a:t>
            </a:r>
            <a:r>
              <a:rPr lang="en-US" sz="2800" b="0" cap="none" dirty="0" err="1"/>
              <a:t>số</a:t>
            </a:r>
            <a:r>
              <a:rPr lang="en-US" sz="2800" b="0" cap="none" dirty="0"/>
              <a:t> </a:t>
            </a:r>
            <a:r>
              <a:rPr lang="en-US" sz="2800" b="0" cap="none" dirty="0" err="1"/>
              <a:t>thực</a:t>
            </a:r>
            <a:r>
              <a:rPr lang="en-US" sz="2800" b="0" cap="none" dirty="0"/>
              <a:t> </a:t>
            </a:r>
            <a:r>
              <a:rPr lang="en-US" sz="2800" b="0" cap="none" dirty="0" err="1"/>
              <a:t>nghiệm</a:t>
            </a:r>
            <a:r>
              <a:rPr lang="en-US" sz="2800" b="0" cap="none" dirty="0"/>
              <a:t>.</a:t>
            </a:r>
            <a:endParaRPr lang="en-US" sz="2800" b="0" dirty="0"/>
          </a:p>
        </p:txBody>
      </p:sp>
      <p:graphicFrame>
        <p:nvGraphicFramePr>
          <p:cNvPr id="6" name="Table 5"/>
          <p:cNvGraphicFramePr>
            <a:graphicFrameLocks noGrp="1"/>
          </p:cNvGraphicFramePr>
          <p:nvPr>
            <p:extLst>
              <p:ext uri="{D42A27DB-BD31-4B8C-83A1-F6EECF244321}">
                <p14:modId xmlns:p14="http://schemas.microsoft.com/office/powerpoint/2010/main" val="2512647440"/>
              </p:ext>
            </p:extLst>
          </p:nvPr>
        </p:nvGraphicFramePr>
        <p:xfrm>
          <a:off x="1066800" y="4572000"/>
          <a:ext cx="6553200" cy="1828800"/>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gridCol w="1092200">
                  <a:extLst>
                    <a:ext uri="{9D8B030D-6E8A-4147-A177-3AD203B41FA5}">
                      <a16:colId xmlns:a16="http://schemas.microsoft.com/office/drawing/2014/main" val="20004"/>
                    </a:ext>
                  </a:extLst>
                </a:gridCol>
                <a:gridCol w="1092200">
                  <a:extLst>
                    <a:ext uri="{9D8B030D-6E8A-4147-A177-3AD203B41FA5}">
                      <a16:colId xmlns:a16="http://schemas.microsoft.com/office/drawing/2014/main" val="20005"/>
                    </a:ext>
                  </a:extLst>
                </a:gridCol>
              </a:tblGrid>
              <a:tr h="914400">
                <a:tc>
                  <a:txBody>
                    <a:bodyPr/>
                    <a:lstStyle/>
                    <a:p>
                      <a:pPr algn="ctr"/>
                      <a:r>
                        <a:rPr lang="en-US" sz="2800" b="0" dirty="0">
                          <a:solidFill>
                            <a:schemeClr val="tx1"/>
                          </a:solidFill>
                          <a:latin typeface="+mj-lt"/>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17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pPr algn="ctr"/>
                      <a:r>
                        <a:rPr lang="en-US" sz="2800" b="0" dirty="0" err="1">
                          <a:solidFill>
                            <a:schemeClr val="tx1"/>
                          </a:solidFill>
                          <a:latin typeface="+mj-lt"/>
                        </a:rPr>
                        <a:t>n</a:t>
                      </a:r>
                      <a:r>
                        <a:rPr lang="en-US" sz="2800" b="0" baseline="-25000" dirty="0" err="1">
                          <a:solidFill>
                            <a:schemeClr val="tx1"/>
                          </a:solidFill>
                          <a:latin typeface="+mj-lt"/>
                        </a:rPr>
                        <a:t>i</a:t>
                      </a:r>
                      <a:endParaRPr lang="en-US" sz="2800" b="0" dirty="0">
                        <a:solidFill>
                          <a:schemeClr val="tx1"/>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5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Rectangle 6">
            <a:extLst>
              <a:ext uri="{FF2B5EF4-FFF2-40B4-BE49-F238E27FC236}">
                <a16:creationId xmlns:a16="http://schemas.microsoft.com/office/drawing/2014/main" id="{5FCB150D-F820-319C-27C2-CDC56364D75D}"/>
              </a:ext>
            </a:extLst>
          </p:cNvPr>
          <p:cNvSpPr txBox="1">
            <a:spLocks noChangeArrowheads="1"/>
          </p:cNvSpPr>
          <p:nvPr/>
        </p:nvSpPr>
        <p:spPr bwMode="auto">
          <a:xfrm>
            <a:off x="0" y="1375867"/>
            <a:ext cx="70866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4.2 </a:t>
            </a:r>
            <a:r>
              <a:rPr lang="en-US" sz="2800" b="1" kern="0" dirty="0" err="1">
                <a:latin typeface="+mj-lt"/>
                <a:cs typeface="Times New Roman" pitchFamily="18" charset="0"/>
              </a:rPr>
              <a:t>Các</a:t>
            </a:r>
            <a:r>
              <a:rPr lang="en-US" sz="2800" b="1" kern="0" dirty="0">
                <a:latin typeface="+mj-lt"/>
                <a:cs typeface="Times New Roman" pitchFamily="18" charset="0"/>
              </a:rPr>
              <a:t> </a:t>
            </a:r>
            <a:r>
              <a:rPr lang="en-US" sz="2800" b="1" kern="0" dirty="0" err="1">
                <a:latin typeface="+mj-lt"/>
                <a:cs typeface="Times New Roman" pitchFamily="18" charset="0"/>
              </a:rPr>
              <a:t>phương</a:t>
            </a:r>
            <a:r>
              <a:rPr lang="en-US" sz="2800" b="1" kern="0" dirty="0">
                <a:latin typeface="+mj-lt"/>
                <a:cs typeface="Times New Roman" pitchFamily="18" charset="0"/>
              </a:rPr>
              <a:t> </a:t>
            </a:r>
            <a:r>
              <a:rPr lang="en-US" sz="2800" b="1" kern="0" dirty="0" err="1">
                <a:latin typeface="+mj-lt"/>
                <a:cs typeface="Times New Roman" pitchFamily="18" charset="0"/>
              </a:rPr>
              <a:t>pháp</a:t>
            </a:r>
            <a:r>
              <a:rPr lang="en-US" sz="2800" b="1" kern="0" dirty="0">
                <a:latin typeface="+mj-lt"/>
                <a:cs typeface="Times New Roman" pitchFamily="18" charset="0"/>
              </a:rPr>
              <a:t> </a:t>
            </a:r>
            <a:r>
              <a:rPr lang="en-US" sz="2800" b="1" kern="0" dirty="0" err="1">
                <a:latin typeface="+mj-lt"/>
                <a:cs typeface="Times New Roman" pitchFamily="18" charset="0"/>
              </a:rPr>
              <a:t>mô</a:t>
            </a:r>
            <a:r>
              <a:rPr lang="en-US" sz="2800" b="1" kern="0" dirty="0">
                <a:latin typeface="+mj-lt"/>
                <a:cs typeface="Times New Roman" pitchFamily="18" charset="0"/>
              </a:rPr>
              <a:t> </a:t>
            </a:r>
            <a:r>
              <a:rPr lang="en-US" sz="2800" b="1" kern="0" dirty="0" err="1">
                <a:latin typeface="+mj-lt"/>
                <a:cs typeface="Times New Roman" pitchFamily="18" charset="0"/>
              </a:rPr>
              <a:t>tả</a:t>
            </a:r>
            <a:r>
              <a:rPr lang="en-US" sz="2800" b="1" kern="0" dirty="0">
                <a:latin typeface="+mj-lt"/>
                <a:cs typeface="Times New Roman" pitchFamily="18" charset="0"/>
              </a:rPr>
              <a:t> </a:t>
            </a:r>
            <a:r>
              <a:rPr lang="en-US" sz="2800" b="1" kern="0" dirty="0" err="1">
                <a:latin typeface="+mj-lt"/>
                <a:cs typeface="Times New Roman" pitchFamily="18" charset="0"/>
              </a:rPr>
              <a:t>mẫu</a:t>
            </a:r>
            <a:endParaRPr lang="en-US" sz="2800" b="1" kern="0" dirty="0">
              <a:latin typeface="+mj-lt"/>
              <a:ea typeface="+mj-ea"/>
              <a:cs typeface="Times New Roman" pitchFamily="18" charset="0"/>
            </a:endParaRPr>
          </a:p>
        </p:txBody>
      </p:sp>
      <p:sp>
        <p:nvSpPr>
          <p:cNvPr id="4" name="Title 3">
            <a:extLst>
              <a:ext uri="{FF2B5EF4-FFF2-40B4-BE49-F238E27FC236}">
                <a16:creationId xmlns:a16="http://schemas.microsoft.com/office/drawing/2014/main" id="{D2797B09-6350-1F36-A5BB-59A5BE74D496}"/>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12880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8"/>
          <p:cNvGraphicFramePr>
            <a:graphicFrameLocks noGrp="1"/>
          </p:cNvGraphicFramePr>
          <p:nvPr>
            <p:extLst>
              <p:ext uri="{D42A27DB-BD31-4B8C-83A1-F6EECF244321}">
                <p14:modId xmlns:p14="http://schemas.microsoft.com/office/powerpoint/2010/main" val="2437482842"/>
              </p:ext>
            </p:extLst>
          </p:nvPr>
        </p:nvGraphicFramePr>
        <p:xfrm>
          <a:off x="457200" y="2301240"/>
          <a:ext cx="8000999" cy="1889760"/>
        </p:xfrm>
        <a:graphic>
          <a:graphicData uri="http://schemas.openxmlformats.org/drawingml/2006/table">
            <a:tbl>
              <a:tblPr/>
              <a:tblGrid>
                <a:gridCol w="1333500">
                  <a:extLst>
                    <a:ext uri="{9D8B030D-6E8A-4147-A177-3AD203B41FA5}">
                      <a16:colId xmlns:a16="http://schemas.microsoft.com/office/drawing/2014/main" val="20000"/>
                    </a:ext>
                  </a:extLst>
                </a:gridCol>
                <a:gridCol w="1147430">
                  <a:extLst>
                    <a:ext uri="{9D8B030D-6E8A-4147-A177-3AD203B41FA5}">
                      <a16:colId xmlns:a16="http://schemas.microsoft.com/office/drawing/2014/main" val="20001"/>
                    </a:ext>
                  </a:extLst>
                </a:gridCol>
                <a:gridCol w="1395524">
                  <a:extLst>
                    <a:ext uri="{9D8B030D-6E8A-4147-A177-3AD203B41FA5}">
                      <a16:colId xmlns:a16="http://schemas.microsoft.com/office/drawing/2014/main" val="20002"/>
                    </a:ext>
                  </a:extLst>
                </a:gridCol>
                <a:gridCol w="145754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Doanh</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thu</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tr</a:t>
                      </a:r>
                      <a:r>
                        <a:rPr kumimoji="0" lang="en-US" sz="2800" b="1"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32-36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36-40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Số</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ngày</a:t>
                      </a:r>
                      <a:endParaRPr kumimoji="0" lang="en-US" sz="2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68"/>
          <p:cNvGraphicFramePr>
            <a:graphicFrameLocks noGrp="1"/>
          </p:cNvGraphicFramePr>
          <p:nvPr/>
        </p:nvGraphicFramePr>
        <p:xfrm>
          <a:off x="533400" y="4663440"/>
          <a:ext cx="8000999" cy="1889760"/>
        </p:xfrm>
        <a:graphic>
          <a:graphicData uri="http://schemas.openxmlformats.org/drawingml/2006/table">
            <a:tbl>
              <a:tblPr/>
              <a:tblGrid>
                <a:gridCol w="1333500">
                  <a:extLst>
                    <a:ext uri="{9D8B030D-6E8A-4147-A177-3AD203B41FA5}">
                      <a16:colId xmlns:a16="http://schemas.microsoft.com/office/drawing/2014/main" val="20000"/>
                    </a:ext>
                  </a:extLst>
                </a:gridCol>
                <a:gridCol w="1147430">
                  <a:extLst>
                    <a:ext uri="{9D8B030D-6E8A-4147-A177-3AD203B41FA5}">
                      <a16:colId xmlns:a16="http://schemas.microsoft.com/office/drawing/2014/main" val="20001"/>
                    </a:ext>
                  </a:extLst>
                </a:gridCol>
                <a:gridCol w="1395524">
                  <a:extLst>
                    <a:ext uri="{9D8B030D-6E8A-4147-A177-3AD203B41FA5}">
                      <a16:colId xmlns:a16="http://schemas.microsoft.com/office/drawing/2014/main" val="20002"/>
                    </a:ext>
                  </a:extLst>
                </a:gridCol>
                <a:gridCol w="145754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Doanh</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thu</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tr</a:t>
                      </a:r>
                      <a:r>
                        <a:rPr kumimoji="0" lang="en-US" sz="2800" b="1"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Số</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ngày</a:t>
                      </a:r>
                      <a:endParaRPr kumimoji="0" lang="en-US" sz="2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Rectangle 6">
            <a:extLst>
              <a:ext uri="{FF2B5EF4-FFF2-40B4-BE49-F238E27FC236}">
                <a16:creationId xmlns:a16="http://schemas.microsoft.com/office/drawing/2014/main" id="{6AEECBDB-2DD0-2C04-F711-C2D82BFDDA30}"/>
              </a:ext>
            </a:extLst>
          </p:cNvPr>
          <p:cNvSpPr txBox="1">
            <a:spLocks noChangeArrowheads="1"/>
          </p:cNvSpPr>
          <p:nvPr/>
        </p:nvSpPr>
        <p:spPr bwMode="auto">
          <a:xfrm>
            <a:off x="0" y="1375867"/>
            <a:ext cx="70866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4.2 </a:t>
            </a:r>
            <a:r>
              <a:rPr lang="en-US" sz="2800" b="1" kern="0" dirty="0" err="1">
                <a:latin typeface="+mj-lt"/>
                <a:cs typeface="Times New Roman" pitchFamily="18" charset="0"/>
              </a:rPr>
              <a:t>Các</a:t>
            </a:r>
            <a:r>
              <a:rPr lang="en-US" sz="2800" b="1" kern="0" dirty="0">
                <a:latin typeface="+mj-lt"/>
                <a:cs typeface="Times New Roman" pitchFamily="18" charset="0"/>
              </a:rPr>
              <a:t> </a:t>
            </a:r>
            <a:r>
              <a:rPr lang="en-US" sz="2800" b="1" kern="0" dirty="0" err="1">
                <a:latin typeface="+mj-lt"/>
                <a:cs typeface="Times New Roman" pitchFamily="18" charset="0"/>
              </a:rPr>
              <a:t>phương</a:t>
            </a:r>
            <a:r>
              <a:rPr lang="en-US" sz="2800" b="1" kern="0" dirty="0">
                <a:latin typeface="+mj-lt"/>
                <a:cs typeface="Times New Roman" pitchFamily="18" charset="0"/>
              </a:rPr>
              <a:t> </a:t>
            </a:r>
            <a:r>
              <a:rPr lang="en-US" sz="2800" b="1" kern="0" dirty="0" err="1">
                <a:latin typeface="+mj-lt"/>
                <a:cs typeface="Times New Roman" pitchFamily="18" charset="0"/>
              </a:rPr>
              <a:t>pháp</a:t>
            </a:r>
            <a:r>
              <a:rPr lang="en-US" sz="2800" b="1" kern="0" dirty="0">
                <a:latin typeface="+mj-lt"/>
                <a:cs typeface="Times New Roman" pitchFamily="18" charset="0"/>
              </a:rPr>
              <a:t> </a:t>
            </a:r>
            <a:r>
              <a:rPr lang="en-US" sz="2800" b="1" kern="0" dirty="0" err="1">
                <a:latin typeface="+mj-lt"/>
                <a:cs typeface="Times New Roman" pitchFamily="18" charset="0"/>
              </a:rPr>
              <a:t>mô</a:t>
            </a:r>
            <a:r>
              <a:rPr lang="en-US" sz="2800" b="1" kern="0" dirty="0">
                <a:latin typeface="+mj-lt"/>
                <a:cs typeface="Times New Roman" pitchFamily="18" charset="0"/>
              </a:rPr>
              <a:t> </a:t>
            </a:r>
            <a:r>
              <a:rPr lang="en-US" sz="2800" b="1" kern="0" dirty="0" err="1">
                <a:latin typeface="+mj-lt"/>
                <a:cs typeface="Times New Roman" pitchFamily="18" charset="0"/>
              </a:rPr>
              <a:t>tả</a:t>
            </a:r>
            <a:r>
              <a:rPr lang="en-US" sz="2800" b="1" kern="0" dirty="0">
                <a:latin typeface="+mj-lt"/>
                <a:cs typeface="Times New Roman" pitchFamily="18" charset="0"/>
              </a:rPr>
              <a:t> </a:t>
            </a:r>
            <a:r>
              <a:rPr lang="en-US" sz="2800" b="1" kern="0" dirty="0" err="1">
                <a:latin typeface="+mj-lt"/>
                <a:cs typeface="Times New Roman" pitchFamily="18" charset="0"/>
              </a:rPr>
              <a:t>mẫu</a:t>
            </a:r>
            <a:endParaRPr lang="en-US" sz="2800" b="1" kern="0" dirty="0">
              <a:latin typeface="+mj-lt"/>
              <a:ea typeface="+mj-ea"/>
              <a:cs typeface="Times New Roman" pitchFamily="18" charset="0"/>
            </a:endParaRPr>
          </a:p>
        </p:txBody>
      </p:sp>
      <p:sp>
        <p:nvSpPr>
          <p:cNvPr id="3" name="Title 3">
            <a:extLst>
              <a:ext uri="{FF2B5EF4-FFF2-40B4-BE49-F238E27FC236}">
                <a16:creationId xmlns:a16="http://schemas.microsoft.com/office/drawing/2014/main" id="{1425D497-A5FB-019C-67CD-3EF7C18DFFA3}"/>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77029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13" name="Text Box 6">
            <a:extLst>
              <a:ext uri="{FF2B5EF4-FFF2-40B4-BE49-F238E27FC236}">
                <a16:creationId xmlns:a16="http://schemas.microsoft.com/office/drawing/2014/main" id="{69B748CA-5D39-4046-BEEC-16E5269B6915}"/>
              </a:ext>
            </a:extLst>
          </p:cNvPr>
          <p:cNvSpPr txBox="1">
            <a:spLocks noChangeArrowheads="1"/>
          </p:cNvSpPr>
          <p:nvPr/>
        </p:nvSpPr>
        <p:spPr bwMode="auto">
          <a:xfrm>
            <a:off x="228600" y="2667000"/>
            <a:ext cx="4876800" cy="661207"/>
          </a:xfrm>
          <a:prstGeom prst="rect">
            <a:avLst/>
          </a:prstGeom>
          <a:noFill/>
          <a:ln w="9525">
            <a:noFill/>
            <a:miter lim="800000"/>
            <a:headEnd/>
            <a:tailEnd/>
          </a:ln>
        </p:spPr>
        <p:txBody>
          <a:bodyPr wrap="square">
            <a:spAutoFit/>
          </a:bodyPr>
          <a:lstStyle/>
          <a:p>
            <a:pPr marL="457200" indent="-457200">
              <a:lnSpc>
                <a:spcPct val="150000"/>
              </a:lnSpc>
              <a:buFont typeface="Arial" panose="020B0604020202020204" pitchFamily="34" charset="0"/>
              <a:buChar char="•"/>
              <a:defRPr/>
            </a:pPr>
            <a:r>
              <a:rPr lang="en-US" sz="2800" b="1" i="1" dirty="0" err="1">
                <a:latin typeface="+mj-lt"/>
              </a:rPr>
              <a:t>Bảng</a:t>
            </a:r>
            <a:r>
              <a:rPr lang="en-US" sz="2800" b="1" i="1" dirty="0">
                <a:latin typeface="+mj-lt"/>
              </a:rPr>
              <a:t> </a:t>
            </a:r>
            <a:r>
              <a:rPr lang="en-US" sz="2800" b="1" i="1" dirty="0" err="1">
                <a:latin typeface="+mj-lt"/>
              </a:rPr>
              <a:t>tần</a:t>
            </a:r>
            <a:r>
              <a:rPr lang="en-US" sz="2800" b="1" i="1" dirty="0">
                <a:latin typeface="+mj-lt"/>
              </a:rPr>
              <a:t> </a:t>
            </a:r>
            <a:r>
              <a:rPr lang="en-US" sz="2800" b="1" i="1" dirty="0" err="1">
                <a:latin typeface="+mj-lt"/>
              </a:rPr>
              <a:t>suất</a:t>
            </a:r>
            <a:r>
              <a:rPr lang="en-US" sz="2800" b="1" i="1" dirty="0">
                <a:latin typeface="+mj-lt"/>
              </a:rPr>
              <a:t> </a:t>
            </a:r>
            <a:r>
              <a:rPr lang="en-US" sz="2800" b="1" i="1" dirty="0" err="1">
                <a:latin typeface="+mj-lt"/>
              </a:rPr>
              <a:t>thực</a:t>
            </a:r>
            <a:r>
              <a:rPr lang="en-US" sz="2800" b="1" i="1" dirty="0">
                <a:latin typeface="+mj-lt"/>
              </a:rPr>
              <a:t> </a:t>
            </a:r>
            <a:r>
              <a:rPr lang="en-US" sz="2800" b="1" i="1" dirty="0" err="1">
                <a:latin typeface="+mj-lt"/>
              </a:rPr>
              <a:t>nghiệm</a:t>
            </a:r>
            <a:endParaRPr lang="en-US" sz="2800" b="1" i="1" dirty="0">
              <a:latin typeface="+mj-lt"/>
            </a:endParaRPr>
          </a:p>
        </p:txBody>
      </p:sp>
      <p:graphicFrame>
        <p:nvGraphicFramePr>
          <p:cNvPr id="14" name="Group 68">
            <a:extLst>
              <a:ext uri="{FF2B5EF4-FFF2-40B4-BE49-F238E27FC236}">
                <a16:creationId xmlns:a16="http://schemas.microsoft.com/office/drawing/2014/main" id="{12E4BEBB-B2D8-4539-9E28-4625DBD57A0B}"/>
              </a:ext>
            </a:extLst>
          </p:cNvPr>
          <p:cNvGraphicFramePr>
            <a:graphicFrameLocks noGrp="1"/>
          </p:cNvGraphicFramePr>
          <p:nvPr/>
        </p:nvGraphicFramePr>
        <p:xfrm>
          <a:off x="533400" y="3505199"/>
          <a:ext cx="4404360" cy="1242181"/>
        </p:xfrm>
        <a:graphic>
          <a:graphicData uri="http://schemas.openxmlformats.org/drawingml/2006/table">
            <a:tbl>
              <a:tblPr/>
              <a:tblGrid>
                <a:gridCol w="880872">
                  <a:extLst>
                    <a:ext uri="{9D8B030D-6E8A-4147-A177-3AD203B41FA5}">
                      <a16:colId xmlns:a16="http://schemas.microsoft.com/office/drawing/2014/main" val="20000"/>
                    </a:ext>
                  </a:extLst>
                </a:gridCol>
                <a:gridCol w="880872">
                  <a:extLst>
                    <a:ext uri="{9D8B030D-6E8A-4147-A177-3AD203B41FA5}">
                      <a16:colId xmlns:a16="http://schemas.microsoft.com/office/drawing/2014/main" val="20001"/>
                    </a:ext>
                  </a:extLst>
                </a:gridCol>
                <a:gridCol w="880872">
                  <a:extLst>
                    <a:ext uri="{9D8B030D-6E8A-4147-A177-3AD203B41FA5}">
                      <a16:colId xmlns:a16="http://schemas.microsoft.com/office/drawing/2014/main" val="20002"/>
                    </a:ext>
                  </a:extLst>
                </a:gridCol>
                <a:gridCol w="880872">
                  <a:extLst>
                    <a:ext uri="{9D8B030D-6E8A-4147-A177-3AD203B41FA5}">
                      <a16:colId xmlns:a16="http://schemas.microsoft.com/office/drawing/2014/main" val="20003"/>
                    </a:ext>
                  </a:extLst>
                </a:gridCol>
                <a:gridCol w="880872">
                  <a:extLst>
                    <a:ext uri="{9D8B030D-6E8A-4147-A177-3AD203B41FA5}">
                      <a16:colId xmlns:a16="http://schemas.microsoft.com/office/drawing/2014/main" val="20004"/>
                    </a:ext>
                  </a:extLst>
                </a:gridCol>
              </a:tblGrid>
              <a:tr h="66249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j-lt"/>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x</a:t>
                      </a:r>
                      <a:r>
                        <a:rPr kumimoji="0" lang="en-US" sz="2800" b="0" i="0" u="none" strike="noStrike" cap="none" normalizeH="0" baseline="-25000">
                          <a:ln>
                            <a:noFill/>
                          </a:ln>
                          <a:solidFill>
                            <a:schemeClr val="tx1"/>
                          </a:solidFill>
                          <a:effectLst/>
                          <a:latin typeface="+mj-lt"/>
                        </a:rPr>
                        <a:t>1</a:t>
                      </a: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x</a:t>
                      </a:r>
                      <a:r>
                        <a:rPr kumimoji="0" lang="en-US" sz="2800" b="0" i="0" u="none" strike="noStrike" cap="none" normalizeH="0" baseline="-25000">
                          <a:ln>
                            <a:noFill/>
                          </a:ln>
                          <a:solidFill>
                            <a:schemeClr val="tx1"/>
                          </a:solidFill>
                          <a:effectLst/>
                          <a:latin typeface="+mj-lt"/>
                        </a:rPr>
                        <a:t>2</a:t>
                      </a: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x</a:t>
                      </a:r>
                      <a:r>
                        <a:rPr kumimoji="0" lang="en-US" sz="2800" b="0" i="0" u="none" strike="noStrike" cap="none" normalizeH="0" baseline="-25000" dirty="0" err="1">
                          <a:ln>
                            <a:noFill/>
                          </a:ln>
                          <a:solidFill>
                            <a:schemeClr val="tx1"/>
                          </a:solidFill>
                          <a:effectLst/>
                          <a:latin typeface="+mj-lt"/>
                        </a:rPr>
                        <a:t>k</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6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j-lt"/>
                        </a:rPr>
                        <a:t>f</a:t>
                      </a:r>
                      <a:r>
                        <a:rPr kumimoji="0" lang="en-US" sz="2800" b="1" i="0" u="none" strike="noStrike" cap="none" normalizeH="0" baseline="-25000" dirty="0">
                          <a:ln>
                            <a:noFill/>
                          </a:ln>
                          <a:solidFill>
                            <a:schemeClr val="tx1"/>
                          </a:solidFill>
                          <a:effectLst/>
                          <a:latin typeface="+mj-lt"/>
                        </a:rPr>
                        <a:t>i</a:t>
                      </a:r>
                      <a:endParaRPr kumimoji="0" lang="en-US" sz="2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f</a:t>
                      </a:r>
                      <a:r>
                        <a:rPr kumimoji="0" lang="en-US" sz="2800" b="0" i="0" u="none" strike="noStrike" cap="none" normalizeH="0" baseline="-25000" dirty="0">
                          <a:ln>
                            <a:noFill/>
                          </a:ln>
                          <a:solidFill>
                            <a:schemeClr val="tx1"/>
                          </a:solidFill>
                          <a:effectLst/>
                          <a:latin typeface="+mj-lt"/>
                        </a:rPr>
                        <a:t>1</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f</a:t>
                      </a:r>
                      <a:r>
                        <a:rPr kumimoji="0" lang="en-US" sz="2800" b="0" i="0" u="none" strike="noStrike" cap="none" normalizeH="0" baseline="-25000" dirty="0">
                          <a:ln>
                            <a:noFill/>
                          </a:ln>
                          <a:solidFill>
                            <a:schemeClr val="tx1"/>
                          </a:solidFill>
                          <a:effectLst/>
                          <a:latin typeface="+mj-lt"/>
                        </a:rPr>
                        <a:t>2</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f</a:t>
                      </a:r>
                      <a:r>
                        <a:rPr kumimoji="0" lang="en-US" sz="2800" b="0" i="0" u="none" strike="noStrike" cap="none" normalizeH="0" baseline="-25000" dirty="0" err="1">
                          <a:ln>
                            <a:noFill/>
                          </a:ln>
                          <a:solidFill>
                            <a:schemeClr val="tx1"/>
                          </a:solidFill>
                          <a:effectLst/>
                          <a:latin typeface="+mj-lt"/>
                        </a:rPr>
                        <a:t>k</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Text Box 66">
            <a:extLst>
              <a:ext uri="{FF2B5EF4-FFF2-40B4-BE49-F238E27FC236}">
                <a16:creationId xmlns:a16="http://schemas.microsoft.com/office/drawing/2014/main" id="{AB9B160D-9403-4317-B2A1-E2A0A94DDCE5}"/>
              </a:ext>
            </a:extLst>
          </p:cNvPr>
          <p:cNvSpPr txBox="1">
            <a:spLocks noChangeArrowheads="1"/>
          </p:cNvSpPr>
          <p:nvPr/>
        </p:nvSpPr>
        <p:spPr bwMode="auto">
          <a:xfrm>
            <a:off x="457200" y="5801380"/>
            <a:ext cx="2880917" cy="523220"/>
          </a:xfrm>
          <a:prstGeom prst="rect">
            <a:avLst/>
          </a:prstGeom>
          <a:noFill/>
          <a:ln w="9525">
            <a:noFill/>
            <a:miter lim="800000"/>
            <a:headEnd/>
            <a:tailEnd/>
          </a:ln>
        </p:spPr>
        <p:txBody>
          <a:bodyPr wrap="none">
            <a:spAutoFit/>
          </a:bodyPr>
          <a:lstStyle/>
          <a:p>
            <a:pPr>
              <a:defRPr/>
            </a:pPr>
            <a:r>
              <a:rPr lang="en-US" sz="2800" dirty="0">
                <a:latin typeface="+mj-lt"/>
              </a:rPr>
              <a:t>*  f</a:t>
            </a:r>
            <a:r>
              <a:rPr lang="en-US" sz="2800" baseline="-25000" dirty="0">
                <a:latin typeface="+mj-lt"/>
              </a:rPr>
              <a:t>1</a:t>
            </a:r>
            <a:r>
              <a:rPr lang="en-US" sz="2800" dirty="0">
                <a:latin typeface="+mj-lt"/>
              </a:rPr>
              <a:t>+ f</a:t>
            </a:r>
            <a:r>
              <a:rPr lang="en-US" sz="2800" baseline="-25000" dirty="0">
                <a:latin typeface="+mj-lt"/>
              </a:rPr>
              <a:t>2</a:t>
            </a:r>
            <a:r>
              <a:rPr lang="en-US" sz="2800" dirty="0">
                <a:latin typeface="+mj-lt"/>
              </a:rPr>
              <a:t>+…+ </a:t>
            </a:r>
            <a:r>
              <a:rPr lang="en-US" sz="2800" dirty="0" err="1">
                <a:latin typeface="+mj-lt"/>
              </a:rPr>
              <a:t>f</a:t>
            </a:r>
            <a:r>
              <a:rPr lang="en-US" sz="2800" baseline="-25000" dirty="0" err="1">
                <a:latin typeface="+mj-lt"/>
              </a:rPr>
              <a:t>k</a:t>
            </a:r>
            <a:r>
              <a:rPr lang="en-US" sz="2800" dirty="0">
                <a:latin typeface="+mj-lt"/>
              </a:rPr>
              <a:t>= 1</a:t>
            </a:r>
          </a:p>
        </p:txBody>
      </p:sp>
      <p:sp>
        <p:nvSpPr>
          <p:cNvPr id="16" name="Text Box 34">
            <a:extLst>
              <a:ext uri="{FF2B5EF4-FFF2-40B4-BE49-F238E27FC236}">
                <a16:creationId xmlns:a16="http://schemas.microsoft.com/office/drawing/2014/main" id="{6ADD09DC-0F3E-4C65-BDC3-9C5F67EA258D}"/>
              </a:ext>
            </a:extLst>
          </p:cNvPr>
          <p:cNvSpPr txBox="1">
            <a:spLocks noChangeArrowheads="1"/>
          </p:cNvSpPr>
          <p:nvPr/>
        </p:nvSpPr>
        <p:spPr bwMode="auto">
          <a:xfrm>
            <a:off x="381000" y="5029200"/>
            <a:ext cx="3467616" cy="523220"/>
          </a:xfrm>
          <a:prstGeom prst="rect">
            <a:avLst/>
          </a:prstGeom>
          <a:noFill/>
          <a:ln w="9525">
            <a:noFill/>
            <a:miter lim="800000"/>
            <a:headEnd/>
            <a:tailEnd/>
          </a:ln>
        </p:spPr>
        <p:txBody>
          <a:bodyPr wrap="none">
            <a:spAutoFit/>
          </a:bodyPr>
          <a:lstStyle/>
          <a:p>
            <a:pPr>
              <a:defRPr/>
            </a:pPr>
            <a:r>
              <a:rPr lang="en-US" sz="2800" dirty="0">
                <a:latin typeface="+mj-lt"/>
              </a:rPr>
              <a:t>*                  , 0 </a:t>
            </a:r>
            <a:r>
              <a:rPr lang="en-US" sz="2800" dirty="0">
                <a:latin typeface="+mj-lt"/>
                <a:cs typeface="Times New Roman" pitchFamily="18" charset="0"/>
              </a:rPr>
              <a:t>&lt; </a:t>
            </a:r>
            <a:r>
              <a:rPr lang="en-US" sz="2800" dirty="0">
                <a:latin typeface="+mj-lt"/>
              </a:rPr>
              <a:t>f</a:t>
            </a:r>
            <a:r>
              <a:rPr lang="en-US" sz="2800" baseline="-25000" dirty="0">
                <a:latin typeface="+mj-lt"/>
              </a:rPr>
              <a:t>i</a:t>
            </a:r>
            <a:r>
              <a:rPr lang="en-US" sz="2800" dirty="0">
                <a:latin typeface="+mj-lt"/>
              </a:rPr>
              <a:t> </a:t>
            </a:r>
            <a:r>
              <a:rPr lang="en-US" sz="2800" dirty="0">
                <a:latin typeface="+mj-lt"/>
                <a:cs typeface="Times New Roman" pitchFamily="18" charset="0"/>
              </a:rPr>
              <a:t>&lt; 1</a:t>
            </a:r>
          </a:p>
        </p:txBody>
      </p:sp>
      <p:graphicFrame>
        <p:nvGraphicFramePr>
          <p:cNvPr id="17" name="Object 8">
            <a:extLst>
              <a:ext uri="{FF2B5EF4-FFF2-40B4-BE49-F238E27FC236}">
                <a16:creationId xmlns:a16="http://schemas.microsoft.com/office/drawing/2014/main" id="{F6D44EF9-61F1-4CD0-8082-7128DB132B97}"/>
              </a:ext>
            </a:extLst>
          </p:cNvPr>
          <p:cNvGraphicFramePr>
            <a:graphicFrameLocks noChangeAspect="1"/>
          </p:cNvGraphicFramePr>
          <p:nvPr/>
        </p:nvGraphicFramePr>
        <p:xfrm>
          <a:off x="838200" y="4762620"/>
          <a:ext cx="1102025" cy="949325"/>
        </p:xfrm>
        <a:graphic>
          <a:graphicData uri="http://schemas.openxmlformats.org/presentationml/2006/ole">
            <mc:AlternateContent xmlns:mc="http://schemas.openxmlformats.org/markup-compatibility/2006">
              <mc:Choice xmlns:v="urn:schemas-microsoft-com:vml" Requires="v">
                <p:oleObj name="Equation" r:id="rId5" imgW="457200" imgH="393480" progId="Equation.DSMT4">
                  <p:embed/>
                </p:oleObj>
              </mc:Choice>
              <mc:Fallback>
                <p:oleObj name="Equation" r:id="rId5" imgW="457200" imgH="393480" progId="Equation.DSMT4">
                  <p:embed/>
                  <p:pic>
                    <p:nvPicPr>
                      <p:cNvPr id="17" name="Object 8">
                        <a:extLst>
                          <a:ext uri="{FF2B5EF4-FFF2-40B4-BE49-F238E27FC236}">
                            <a16:creationId xmlns:a16="http://schemas.microsoft.com/office/drawing/2014/main" id="{F6D44EF9-61F1-4CD0-8082-7128DB132B97}"/>
                          </a:ext>
                        </a:extLst>
                      </p:cNvPr>
                      <p:cNvPicPr>
                        <a:picLocks noChangeAspect="1" noChangeArrowheads="1"/>
                      </p:cNvPicPr>
                      <p:nvPr/>
                    </p:nvPicPr>
                    <p:blipFill>
                      <a:blip r:embed="rId6"/>
                      <a:srcRect/>
                      <a:stretch>
                        <a:fillRect/>
                      </a:stretch>
                    </p:blipFill>
                    <p:spPr bwMode="auto">
                      <a:xfrm>
                        <a:off x="838200" y="4762620"/>
                        <a:ext cx="1102025" cy="949325"/>
                      </a:xfrm>
                      <a:prstGeom prst="rect">
                        <a:avLst/>
                      </a:prstGeom>
                      <a:noFill/>
                    </p:spPr>
                  </p:pic>
                </p:oleObj>
              </mc:Fallback>
            </mc:AlternateContent>
          </a:graphicData>
        </a:graphic>
      </p:graphicFrame>
      <p:sp>
        <p:nvSpPr>
          <p:cNvPr id="4" name="Rectangle 6">
            <a:extLst>
              <a:ext uri="{FF2B5EF4-FFF2-40B4-BE49-F238E27FC236}">
                <a16:creationId xmlns:a16="http://schemas.microsoft.com/office/drawing/2014/main" id="{EE82E74C-3042-2F0C-9B5D-C1054A91197C}"/>
              </a:ext>
            </a:extLst>
          </p:cNvPr>
          <p:cNvSpPr txBox="1">
            <a:spLocks noChangeArrowheads="1"/>
          </p:cNvSpPr>
          <p:nvPr/>
        </p:nvSpPr>
        <p:spPr bwMode="auto">
          <a:xfrm>
            <a:off x="0" y="1375867"/>
            <a:ext cx="70866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4.2 </a:t>
            </a:r>
            <a:r>
              <a:rPr lang="en-US" sz="2800" b="1" kern="0" dirty="0" err="1">
                <a:latin typeface="+mj-lt"/>
                <a:cs typeface="Times New Roman" pitchFamily="18" charset="0"/>
              </a:rPr>
              <a:t>Các</a:t>
            </a:r>
            <a:r>
              <a:rPr lang="en-US" sz="2800" b="1" kern="0" dirty="0">
                <a:latin typeface="+mj-lt"/>
                <a:cs typeface="Times New Roman" pitchFamily="18" charset="0"/>
              </a:rPr>
              <a:t> </a:t>
            </a:r>
            <a:r>
              <a:rPr lang="en-US" sz="2800" b="1" kern="0" dirty="0" err="1">
                <a:latin typeface="+mj-lt"/>
                <a:cs typeface="Times New Roman" pitchFamily="18" charset="0"/>
              </a:rPr>
              <a:t>phương</a:t>
            </a:r>
            <a:r>
              <a:rPr lang="en-US" sz="2800" b="1" kern="0" dirty="0">
                <a:latin typeface="+mj-lt"/>
                <a:cs typeface="Times New Roman" pitchFamily="18" charset="0"/>
              </a:rPr>
              <a:t> </a:t>
            </a:r>
            <a:r>
              <a:rPr lang="en-US" sz="2800" b="1" kern="0" dirty="0" err="1">
                <a:latin typeface="+mj-lt"/>
                <a:cs typeface="Times New Roman" pitchFamily="18" charset="0"/>
              </a:rPr>
              <a:t>pháp</a:t>
            </a:r>
            <a:r>
              <a:rPr lang="en-US" sz="2800" b="1" kern="0" dirty="0">
                <a:latin typeface="+mj-lt"/>
                <a:cs typeface="Times New Roman" pitchFamily="18" charset="0"/>
              </a:rPr>
              <a:t> </a:t>
            </a:r>
            <a:r>
              <a:rPr lang="en-US" sz="2800" b="1" kern="0" dirty="0" err="1">
                <a:latin typeface="+mj-lt"/>
                <a:cs typeface="Times New Roman" pitchFamily="18" charset="0"/>
              </a:rPr>
              <a:t>mô</a:t>
            </a:r>
            <a:r>
              <a:rPr lang="en-US" sz="2800" b="1" kern="0" dirty="0">
                <a:latin typeface="+mj-lt"/>
                <a:cs typeface="Times New Roman" pitchFamily="18" charset="0"/>
              </a:rPr>
              <a:t> </a:t>
            </a:r>
            <a:r>
              <a:rPr lang="en-US" sz="2800" b="1" kern="0" dirty="0" err="1">
                <a:latin typeface="+mj-lt"/>
                <a:cs typeface="Times New Roman" pitchFamily="18" charset="0"/>
              </a:rPr>
              <a:t>tả</a:t>
            </a:r>
            <a:r>
              <a:rPr lang="en-US" sz="2800" b="1" kern="0" dirty="0">
                <a:latin typeface="+mj-lt"/>
                <a:cs typeface="Times New Roman" pitchFamily="18" charset="0"/>
              </a:rPr>
              <a:t> </a:t>
            </a:r>
            <a:r>
              <a:rPr lang="en-US" sz="2800" b="1" kern="0" dirty="0" err="1">
                <a:latin typeface="+mj-lt"/>
                <a:cs typeface="Times New Roman" pitchFamily="18" charset="0"/>
              </a:rPr>
              <a:t>mẫu</a:t>
            </a:r>
            <a:endParaRPr lang="en-US" sz="28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6FB6FB76-213A-9F4D-CCAF-9784F55D1C04}"/>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5862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47"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8"/>
          <p:cNvGraphicFramePr>
            <a:graphicFrameLocks noGrp="1"/>
          </p:cNvGraphicFramePr>
          <p:nvPr>
            <p:extLst>
              <p:ext uri="{D42A27DB-BD31-4B8C-83A1-F6EECF244321}">
                <p14:modId xmlns:p14="http://schemas.microsoft.com/office/powerpoint/2010/main" val="1771221963"/>
              </p:ext>
            </p:extLst>
          </p:nvPr>
        </p:nvGraphicFramePr>
        <p:xfrm>
          <a:off x="457200" y="2529840"/>
          <a:ext cx="8000999" cy="1889760"/>
        </p:xfrm>
        <a:graphic>
          <a:graphicData uri="http://schemas.openxmlformats.org/drawingml/2006/table">
            <a:tbl>
              <a:tblPr/>
              <a:tblGrid>
                <a:gridCol w="1333500">
                  <a:extLst>
                    <a:ext uri="{9D8B030D-6E8A-4147-A177-3AD203B41FA5}">
                      <a16:colId xmlns:a16="http://schemas.microsoft.com/office/drawing/2014/main" val="20000"/>
                    </a:ext>
                  </a:extLst>
                </a:gridCol>
                <a:gridCol w="1147430">
                  <a:extLst>
                    <a:ext uri="{9D8B030D-6E8A-4147-A177-3AD203B41FA5}">
                      <a16:colId xmlns:a16="http://schemas.microsoft.com/office/drawing/2014/main" val="20001"/>
                    </a:ext>
                  </a:extLst>
                </a:gridCol>
                <a:gridCol w="1395524">
                  <a:extLst>
                    <a:ext uri="{9D8B030D-6E8A-4147-A177-3AD203B41FA5}">
                      <a16:colId xmlns:a16="http://schemas.microsoft.com/office/drawing/2014/main" val="20002"/>
                    </a:ext>
                  </a:extLst>
                </a:gridCol>
                <a:gridCol w="145754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Doanh</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thu</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tr</a:t>
                      </a:r>
                      <a:r>
                        <a:rPr kumimoji="0" lang="en-US" sz="2800" b="1"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32-36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36-40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Số</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ngày</a:t>
                      </a:r>
                      <a:endParaRPr kumimoji="0" lang="en-US" sz="2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Group 68"/>
          <p:cNvGraphicFramePr>
            <a:graphicFrameLocks noGrp="1"/>
          </p:cNvGraphicFramePr>
          <p:nvPr>
            <p:extLst>
              <p:ext uri="{D42A27DB-BD31-4B8C-83A1-F6EECF244321}">
                <p14:modId xmlns:p14="http://schemas.microsoft.com/office/powerpoint/2010/main" val="3871784874"/>
              </p:ext>
            </p:extLst>
          </p:nvPr>
        </p:nvGraphicFramePr>
        <p:xfrm>
          <a:off x="533400" y="4663440"/>
          <a:ext cx="7747649" cy="1549400"/>
        </p:xfrm>
        <a:graphic>
          <a:graphicData uri="http://schemas.openxmlformats.org/drawingml/2006/table">
            <a:tbl>
              <a:tblPr/>
              <a:tblGrid>
                <a:gridCol w="13335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260904">
                  <a:extLst>
                    <a:ext uri="{9D8B030D-6E8A-4147-A177-3AD203B41FA5}">
                      <a16:colId xmlns:a16="http://schemas.microsoft.com/office/drawing/2014/main" val="20002"/>
                    </a:ext>
                  </a:extLst>
                </a:gridCol>
                <a:gridCol w="145754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Doanh</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thu</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tr</a:t>
                      </a:r>
                      <a:r>
                        <a:rPr kumimoji="0" lang="en-US" sz="2800" b="1"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j-lt"/>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0,12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0,16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0,08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Rectangle 6">
            <a:extLst>
              <a:ext uri="{FF2B5EF4-FFF2-40B4-BE49-F238E27FC236}">
                <a16:creationId xmlns:a16="http://schemas.microsoft.com/office/drawing/2014/main" id="{C58C44B4-DE83-62D7-2648-A92590618BC5}"/>
              </a:ext>
            </a:extLst>
          </p:cNvPr>
          <p:cNvSpPr txBox="1">
            <a:spLocks noChangeArrowheads="1"/>
          </p:cNvSpPr>
          <p:nvPr/>
        </p:nvSpPr>
        <p:spPr bwMode="auto">
          <a:xfrm>
            <a:off x="0" y="1375867"/>
            <a:ext cx="70866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4.2 </a:t>
            </a:r>
            <a:r>
              <a:rPr lang="en-US" sz="2800" b="1" kern="0" dirty="0" err="1">
                <a:latin typeface="+mj-lt"/>
                <a:cs typeface="Times New Roman" pitchFamily="18" charset="0"/>
              </a:rPr>
              <a:t>Các</a:t>
            </a:r>
            <a:r>
              <a:rPr lang="en-US" sz="2800" b="1" kern="0" dirty="0">
                <a:latin typeface="+mj-lt"/>
                <a:cs typeface="Times New Roman" pitchFamily="18" charset="0"/>
              </a:rPr>
              <a:t> </a:t>
            </a:r>
            <a:r>
              <a:rPr lang="en-US" sz="2800" b="1" kern="0" dirty="0" err="1">
                <a:latin typeface="+mj-lt"/>
                <a:cs typeface="Times New Roman" pitchFamily="18" charset="0"/>
              </a:rPr>
              <a:t>phương</a:t>
            </a:r>
            <a:r>
              <a:rPr lang="en-US" sz="2800" b="1" kern="0" dirty="0">
                <a:latin typeface="+mj-lt"/>
                <a:cs typeface="Times New Roman" pitchFamily="18" charset="0"/>
              </a:rPr>
              <a:t> </a:t>
            </a:r>
            <a:r>
              <a:rPr lang="en-US" sz="2800" b="1" kern="0" dirty="0" err="1">
                <a:latin typeface="+mj-lt"/>
                <a:cs typeface="Times New Roman" pitchFamily="18" charset="0"/>
              </a:rPr>
              <a:t>pháp</a:t>
            </a:r>
            <a:r>
              <a:rPr lang="en-US" sz="2800" b="1" kern="0" dirty="0">
                <a:latin typeface="+mj-lt"/>
                <a:cs typeface="Times New Roman" pitchFamily="18" charset="0"/>
              </a:rPr>
              <a:t> </a:t>
            </a:r>
            <a:r>
              <a:rPr lang="en-US" sz="2800" b="1" kern="0" dirty="0" err="1">
                <a:latin typeface="+mj-lt"/>
                <a:cs typeface="Times New Roman" pitchFamily="18" charset="0"/>
              </a:rPr>
              <a:t>mô</a:t>
            </a:r>
            <a:r>
              <a:rPr lang="en-US" sz="2800" b="1" kern="0" dirty="0">
                <a:latin typeface="+mj-lt"/>
                <a:cs typeface="Times New Roman" pitchFamily="18" charset="0"/>
              </a:rPr>
              <a:t> </a:t>
            </a:r>
            <a:r>
              <a:rPr lang="en-US" sz="2800" b="1" kern="0" dirty="0" err="1">
                <a:latin typeface="+mj-lt"/>
                <a:cs typeface="Times New Roman" pitchFamily="18" charset="0"/>
              </a:rPr>
              <a:t>tả</a:t>
            </a:r>
            <a:r>
              <a:rPr lang="en-US" sz="2800" b="1" kern="0" dirty="0">
                <a:latin typeface="+mj-lt"/>
                <a:cs typeface="Times New Roman" pitchFamily="18" charset="0"/>
              </a:rPr>
              <a:t> </a:t>
            </a:r>
            <a:r>
              <a:rPr lang="en-US" sz="2800" b="1" kern="0" dirty="0" err="1">
                <a:latin typeface="+mj-lt"/>
                <a:cs typeface="Times New Roman" pitchFamily="18" charset="0"/>
              </a:rPr>
              <a:t>mẫu</a:t>
            </a:r>
            <a:endParaRPr lang="en-US" sz="2800" b="1" kern="0" dirty="0">
              <a:latin typeface="+mj-lt"/>
              <a:ea typeface="+mj-ea"/>
              <a:cs typeface="Times New Roman" pitchFamily="18" charset="0"/>
            </a:endParaRPr>
          </a:p>
        </p:txBody>
      </p:sp>
      <p:sp>
        <p:nvSpPr>
          <p:cNvPr id="3" name="Title 3">
            <a:extLst>
              <a:ext uri="{FF2B5EF4-FFF2-40B4-BE49-F238E27FC236}">
                <a16:creationId xmlns:a16="http://schemas.microsoft.com/office/drawing/2014/main" id="{074BC276-E6C8-CB7F-B983-2B972B80EB8E}"/>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301657"/>
            <a:ext cx="8763000" cy="4401205"/>
          </a:xfrm>
          <a:prstGeom prst="rect">
            <a:avLst/>
          </a:prstGeom>
          <a:noFill/>
          <a:ln w="9525">
            <a:noFill/>
            <a:miter lim="800000"/>
            <a:headEnd/>
            <a:tailEnd/>
          </a:ln>
        </p:spPr>
        <p:txBody>
          <a:bodyPr wrap="square">
            <a:spAutoFit/>
          </a:bodyPr>
          <a:lstStyle/>
          <a:p>
            <a:pPr marL="514350" indent="-514350">
              <a:buAutoNum type="alphaLcParenR"/>
              <a:defRPr/>
            </a:pPr>
            <a:r>
              <a:rPr lang="en-US" sz="2800" b="1" i="1" dirty="0" err="1">
                <a:latin typeface="+mj-lt"/>
              </a:rPr>
              <a:t>Trung</a:t>
            </a:r>
            <a:r>
              <a:rPr lang="en-US" sz="2800" b="1" i="1" dirty="0">
                <a:latin typeface="+mj-lt"/>
              </a:rPr>
              <a:t> </a:t>
            </a:r>
            <a:r>
              <a:rPr lang="en-US" sz="2800" b="1" i="1" dirty="0" err="1">
                <a:latin typeface="+mj-lt"/>
              </a:rPr>
              <a:t>bình</a:t>
            </a:r>
            <a:r>
              <a:rPr lang="en-US" sz="2800" b="1" i="1" dirty="0">
                <a:latin typeface="+mj-lt"/>
              </a:rPr>
              <a:t> </a:t>
            </a:r>
            <a:r>
              <a:rPr lang="en-US" sz="2800" b="1" i="1" dirty="0" err="1">
                <a:latin typeface="+mj-lt"/>
              </a:rPr>
              <a:t>mẫu</a:t>
            </a:r>
            <a:r>
              <a:rPr lang="en-US" sz="2800" b="1" i="1" dirty="0">
                <a:latin typeface="+mj-lt"/>
              </a:rPr>
              <a:t>.</a:t>
            </a:r>
          </a:p>
          <a:p>
            <a:pPr marL="514350" indent="-514350">
              <a:buAutoNum type="alphaLcParenR"/>
              <a:defRPr/>
            </a:pPr>
            <a:r>
              <a:rPr lang="en-US" sz="2800" b="1" i="1" dirty="0" err="1">
                <a:latin typeface="+mj-lt"/>
              </a:rPr>
              <a:t>Phương</a:t>
            </a:r>
            <a:r>
              <a:rPr lang="en-US" sz="2800" b="1" i="1" dirty="0">
                <a:latin typeface="+mj-lt"/>
              </a:rPr>
              <a:t> </a:t>
            </a:r>
            <a:r>
              <a:rPr lang="en-US" sz="2800" b="1" i="1" dirty="0" err="1">
                <a:latin typeface="+mj-lt"/>
              </a:rPr>
              <a:t>sai</a:t>
            </a:r>
            <a:r>
              <a:rPr lang="en-US" sz="2800" b="1" i="1" dirty="0">
                <a:latin typeface="+mj-lt"/>
              </a:rPr>
              <a:t> </a:t>
            </a:r>
            <a:r>
              <a:rPr lang="en-US" sz="2800" b="1" i="1" dirty="0" err="1">
                <a:latin typeface="+mj-lt"/>
              </a:rPr>
              <a:t>mẫu</a:t>
            </a:r>
            <a:r>
              <a:rPr lang="en-US" sz="2800" b="1" i="1" dirty="0">
                <a:latin typeface="+mj-lt"/>
              </a:rPr>
              <a:t>, </a:t>
            </a:r>
            <a:r>
              <a:rPr lang="en-US" sz="2800" b="1" i="1" dirty="0" err="1">
                <a:latin typeface="+mj-lt"/>
              </a:rPr>
              <a:t>độ</a:t>
            </a:r>
            <a:r>
              <a:rPr lang="en-US" sz="2800" b="1" i="1" dirty="0">
                <a:latin typeface="+mj-lt"/>
              </a:rPr>
              <a:t> </a:t>
            </a:r>
            <a:r>
              <a:rPr lang="en-US" sz="2800" b="1" i="1" dirty="0" err="1">
                <a:latin typeface="+mj-lt"/>
              </a:rPr>
              <a:t>lệch</a:t>
            </a:r>
            <a:r>
              <a:rPr lang="en-US" sz="2800" b="1" i="1" dirty="0">
                <a:latin typeface="+mj-lt"/>
              </a:rPr>
              <a:t> </a:t>
            </a:r>
            <a:r>
              <a:rPr lang="en-US" sz="2800" b="1" i="1" dirty="0" err="1">
                <a:latin typeface="+mj-lt"/>
              </a:rPr>
              <a:t>tiêu</a:t>
            </a:r>
            <a:r>
              <a:rPr lang="en-US" sz="2800" b="1" i="1" dirty="0">
                <a:latin typeface="+mj-lt"/>
              </a:rPr>
              <a:t> </a:t>
            </a:r>
            <a:r>
              <a:rPr lang="en-US" sz="2800" b="1" i="1" dirty="0" err="1">
                <a:latin typeface="+mj-lt"/>
              </a:rPr>
              <a:t>chuẩn</a:t>
            </a:r>
            <a:r>
              <a:rPr lang="en-US" sz="2800" b="1" i="1" dirty="0">
                <a:latin typeface="+mj-lt"/>
              </a:rPr>
              <a:t> </a:t>
            </a:r>
            <a:r>
              <a:rPr lang="en-US" sz="2800" b="1" i="1" dirty="0" err="1">
                <a:latin typeface="+mj-lt"/>
              </a:rPr>
              <a:t>mẫu</a:t>
            </a:r>
            <a:r>
              <a:rPr lang="en-US" sz="2800" b="1" i="1" dirty="0">
                <a:latin typeface="+mj-lt"/>
              </a:rPr>
              <a:t>.</a:t>
            </a:r>
          </a:p>
          <a:p>
            <a:pPr marL="514350" indent="-514350">
              <a:buAutoNum type="alphaLcParenR"/>
              <a:defRPr/>
            </a:pPr>
            <a:r>
              <a:rPr lang="en-US" sz="2800" b="1" i="1" dirty="0" err="1">
                <a:latin typeface="+mj-lt"/>
              </a:rPr>
              <a:t>Phương</a:t>
            </a:r>
            <a:r>
              <a:rPr lang="en-US" sz="2800" b="1" i="1" dirty="0">
                <a:latin typeface="+mj-lt"/>
              </a:rPr>
              <a:t> </a:t>
            </a:r>
            <a:r>
              <a:rPr lang="en-US" sz="2800" b="1" i="1" dirty="0" err="1">
                <a:latin typeface="+mj-lt"/>
              </a:rPr>
              <a:t>sai</a:t>
            </a:r>
            <a:r>
              <a:rPr lang="en-US" sz="2800" b="1" i="1" dirty="0">
                <a:latin typeface="+mj-lt"/>
              </a:rPr>
              <a:t> </a:t>
            </a:r>
            <a:r>
              <a:rPr lang="en-US" sz="2800" b="1" i="1" dirty="0" err="1">
                <a:latin typeface="+mj-lt"/>
              </a:rPr>
              <a:t>mẫu</a:t>
            </a:r>
            <a:r>
              <a:rPr lang="en-US" sz="2800" b="1" i="1" dirty="0">
                <a:latin typeface="+mj-lt"/>
              </a:rPr>
              <a:t> </a:t>
            </a:r>
            <a:r>
              <a:rPr lang="en-US" sz="2800" b="1" i="1" dirty="0" err="1">
                <a:latin typeface="+mj-lt"/>
              </a:rPr>
              <a:t>điều</a:t>
            </a:r>
            <a:r>
              <a:rPr lang="en-US" sz="2800" b="1" i="1" dirty="0">
                <a:latin typeface="+mj-lt"/>
              </a:rPr>
              <a:t> </a:t>
            </a:r>
            <a:r>
              <a:rPr lang="en-US" sz="2800" b="1" i="1" dirty="0" err="1">
                <a:latin typeface="+mj-lt"/>
              </a:rPr>
              <a:t>chỉnh</a:t>
            </a:r>
            <a:r>
              <a:rPr lang="en-US" sz="2800" b="1" i="1" dirty="0">
                <a:latin typeface="+mj-lt"/>
              </a:rPr>
              <a:t>, </a:t>
            </a:r>
            <a:r>
              <a:rPr lang="en-US" sz="2800" b="1" i="1" dirty="0" err="1">
                <a:latin typeface="+mj-lt"/>
              </a:rPr>
              <a:t>độ</a:t>
            </a:r>
            <a:r>
              <a:rPr lang="en-US" sz="2800" b="1" i="1" dirty="0">
                <a:latin typeface="+mj-lt"/>
              </a:rPr>
              <a:t> </a:t>
            </a:r>
            <a:r>
              <a:rPr lang="en-US" sz="2800" b="1" i="1" dirty="0" err="1">
                <a:latin typeface="+mj-lt"/>
              </a:rPr>
              <a:t>lệch</a:t>
            </a:r>
            <a:r>
              <a:rPr lang="en-US" sz="2800" b="1" i="1" dirty="0">
                <a:latin typeface="+mj-lt"/>
              </a:rPr>
              <a:t> </a:t>
            </a:r>
            <a:r>
              <a:rPr lang="en-US" sz="2800" b="1" i="1" dirty="0" err="1">
                <a:latin typeface="+mj-lt"/>
              </a:rPr>
              <a:t>tiêu</a:t>
            </a:r>
            <a:r>
              <a:rPr lang="en-US" sz="2800" b="1" i="1" dirty="0">
                <a:latin typeface="+mj-lt"/>
              </a:rPr>
              <a:t> </a:t>
            </a:r>
            <a:r>
              <a:rPr lang="en-US" sz="2800" b="1" i="1" dirty="0" err="1">
                <a:latin typeface="+mj-lt"/>
              </a:rPr>
              <a:t>chuẩn</a:t>
            </a:r>
            <a:r>
              <a:rPr lang="en-US" sz="2800" b="1" i="1" dirty="0">
                <a:latin typeface="+mj-lt"/>
              </a:rPr>
              <a:t> </a:t>
            </a:r>
            <a:r>
              <a:rPr lang="en-US" sz="2800" b="1" i="1" dirty="0" err="1">
                <a:latin typeface="+mj-lt"/>
              </a:rPr>
              <a:t>mẫu</a:t>
            </a:r>
            <a:r>
              <a:rPr lang="en-US" sz="2800" b="1" i="1" dirty="0">
                <a:latin typeface="+mj-lt"/>
              </a:rPr>
              <a:t> </a:t>
            </a:r>
            <a:r>
              <a:rPr lang="en-US" sz="2800" b="1" i="1" dirty="0" err="1">
                <a:latin typeface="+mj-lt"/>
              </a:rPr>
              <a:t>điều</a:t>
            </a:r>
            <a:r>
              <a:rPr lang="en-US" sz="2800" b="1" i="1" dirty="0">
                <a:latin typeface="+mj-lt"/>
              </a:rPr>
              <a:t> </a:t>
            </a:r>
            <a:r>
              <a:rPr lang="en-US" sz="2800" b="1" i="1" dirty="0" err="1">
                <a:latin typeface="+mj-lt"/>
              </a:rPr>
              <a:t>chỉnh</a:t>
            </a:r>
            <a:r>
              <a:rPr lang="en-US" sz="2800" b="1" i="1" dirty="0">
                <a:latin typeface="+mj-lt"/>
              </a:rPr>
              <a:t>.</a:t>
            </a:r>
          </a:p>
          <a:p>
            <a:pPr marL="514350" indent="-514350">
              <a:buAutoNum type="alphaLcParenR"/>
              <a:defRPr/>
            </a:pPr>
            <a:r>
              <a:rPr lang="en-US" sz="2800" b="1" i="1" dirty="0" err="1">
                <a:latin typeface="+mj-lt"/>
              </a:rPr>
              <a:t>Trung</a:t>
            </a:r>
            <a:r>
              <a:rPr lang="en-US" sz="2800" b="1" i="1" dirty="0">
                <a:latin typeface="+mj-lt"/>
              </a:rPr>
              <a:t> </a:t>
            </a:r>
            <a:r>
              <a:rPr lang="en-US" sz="2800" b="1" i="1" dirty="0" err="1">
                <a:latin typeface="+mj-lt"/>
              </a:rPr>
              <a:t>vị</a:t>
            </a:r>
            <a:endParaRPr lang="en-US" sz="2800" b="1" i="1" dirty="0">
              <a:latin typeface="+mj-lt"/>
            </a:endParaRPr>
          </a:p>
          <a:p>
            <a:pPr marL="514350" indent="-514350">
              <a:buAutoNum type="alphaLcParenR"/>
              <a:defRPr/>
            </a:pPr>
            <a:r>
              <a:rPr lang="en-US" sz="2800" b="1" i="1" dirty="0" err="1">
                <a:latin typeface="+mj-lt"/>
              </a:rPr>
              <a:t>Tứ</a:t>
            </a:r>
            <a:r>
              <a:rPr lang="en-US" sz="2800" b="1" i="1" dirty="0">
                <a:latin typeface="+mj-lt"/>
              </a:rPr>
              <a:t> </a:t>
            </a:r>
            <a:r>
              <a:rPr lang="en-US" sz="2800" b="1" i="1" dirty="0" err="1">
                <a:latin typeface="+mj-lt"/>
              </a:rPr>
              <a:t>phân</a:t>
            </a:r>
            <a:r>
              <a:rPr lang="en-US" sz="2800" b="1" i="1" dirty="0">
                <a:latin typeface="+mj-lt"/>
              </a:rPr>
              <a:t> </a:t>
            </a:r>
            <a:r>
              <a:rPr lang="en-US" sz="2800" b="1" i="1" dirty="0" err="1">
                <a:latin typeface="+mj-lt"/>
              </a:rPr>
              <a:t>vị</a:t>
            </a:r>
            <a:endParaRPr lang="en-US" sz="2800" b="1" i="1" dirty="0">
              <a:latin typeface="+mj-lt"/>
            </a:endParaRPr>
          </a:p>
          <a:p>
            <a:pPr marL="514350" indent="-514350">
              <a:buAutoNum type="alphaLcParenR"/>
              <a:defRPr/>
            </a:pPr>
            <a:r>
              <a:rPr lang="en-US" sz="2800" b="1" i="1" dirty="0" err="1">
                <a:latin typeface="+mj-lt"/>
              </a:rPr>
              <a:t>Tần</a:t>
            </a:r>
            <a:r>
              <a:rPr lang="en-US" sz="2800" b="1" i="1" dirty="0">
                <a:latin typeface="+mj-lt"/>
              </a:rPr>
              <a:t> </a:t>
            </a:r>
            <a:r>
              <a:rPr lang="en-US" sz="2800" b="1" i="1" dirty="0" err="1">
                <a:latin typeface="+mj-lt"/>
              </a:rPr>
              <a:t>suất</a:t>
            </a:r>
            <a:r>
              <a:rPr lang="en-US" sz="2800" b="1" i="1" dirty="0">
                <a:latin typeface="+mj-lt"/>
              </a:rPr>
              <a:t> </a:t>
            </a:r>
            <a:r>
              <a:rPr lang="en-US" sz="2800" b="1" i="1" dirty="0" err="1">
                <a:latin typeface="+mj-lt"/>
              </a:rPr>
              <a:t>mẫu</a:t>
            </a:r>
            <a:endParaRPr lang="en-US" sz="2800" b="1" i="1" dirty="0">
              <a:latin typeface="+mj-lt"/>
            </a:endParaRPr>
          </a:p>
          <a:p>
            <a:pPr>
              <a:defRPr/>
            </a:pPr>
            <a:r>
              <a:rPr lang="en-US" sz="2800" dirty="0" err="1">
                <a:solidFill>
                  <a:srgbClr val="FF0000"/>
                </a:solidFill>
                <a:latin typeface="+mj-lt"/>
              </a:rPr>
              <a:t>Thông</a:t>
            </a:r>
            <a:r>
              <a:rPr lang="en-US" sz="2800" dirty="0">
                <a:solidFill>
                  <a:srgbClr val="FF0000"/>
                </a:solidFill>
                <a:latin typeface="+mj-lt"/>
              </a:rPr>
              <a:t> tin </a:t>
            </a:r>
            <a:r>
              <a:rPr lang="en-US" sz="2800" dirty="0" err="1">
                <a:solidFill>
                  <a:srgbClr val="FF0000"/>
                </a:solidFill>
                <a:latin typeface="+mj-lt"/>
              </a:rPr>
              <a:t>cần</a:t>
            </a:r>
            <a:r>
              <a:rPr lang="en-US" sz="2800" dirty="0">
                <a:solidFill>
                  <a:srgbClr val="FF0000"/>
                </a:solidFill>
                <a:latin typeface="+mj-lt"/>
              </a:rPr>
              <a:t> </a:t>
            </a:r>
            <a:r>
              <a:rPr lang="en-US" sz="2800" dirty="0" err="1">
                <a:solidFill>
                  <a:srgbClr val="FF0000"/>
                </a:solidFill>
                <a:latin typeface="+mj-lt"/>
              </a:rPr>
              <a:t>nắm</a:t>
            </a:r>
            <a:r>
              <a:rPr lang="en-US" sz="2800" dirty="0">
                <a:solidFill>
                  <a:srgbClr val="FF0000"/>
                </a:solidFill>
                <a:latin typeface="+mj-lt"/>
              </a:rPr>
              <a:t> </a:t>
            </a:r>
            <a:r>
              <a:rPr lang="en-US" sz="2800" dirty="0" err="1">
                <a:solidFill>
                  <a:srgbClr val="FF0000"/>
                </a:solidFill>
                <a:latin typeface="+mj-lt"/>
              </a:rPr>
              <a:t>được</a:t>
            </a:r>
            <a:r>
              <a:rPr lang="en-US" sz="2800" dirty="0">
                <a:solidFill>
                  <a:srgbClr val="FF0000"/>
                </a:solidFill>
                <a:latin typeface="+mj-lt"/>
              </a:rPr>
              <a:t>: </a:t>
            </a:r>
            <a:r>
              <a:rPr lang="en-US" sz="2800" dirty="0" err="1">
                <a:solidFill>
                  <a:srgbClr val="FF0000"/>
                </a:solidFill>
                <a:latin typeface="+mj-lt"/>
              </a:rPr>
              <a:t>định</a:t>
            </a:r>
            <a:r>
              <a:rPr lang="en-US" sz="2800" dirty="0">
                <a:solidFill>
                  <a:srgbClr val="FF0000"/>
                </a:solidFill>
                <a:latin typeface="+mj-lt"/>
              </a:rPr>
              <a:t> </a:t>
            </a:r>
            <a:r>
              <a:rPr lang="en-US" sz="2800" dirty="0" err="1">
                <a:solidFill>
                  <a:srgbClr val="FF0000"/>
                </a:solidFill>
                <a:latin typeface="+mj-lt"/>
              </a:rPr>
              <a:t>nghĩa</a:t>
            </a:r>
            <a:r>
              <a:rPr lang="en-US" sz="2800" dirty="0">
                <a:solidFill>
                  <a:srgbClr val="FF0000"/>
                </a:solidFill>
                <a:latin typeface="+mj-lt"/>
              </a:rPr>
              <a:t>, </a:t>
            </a:r>
            <a:r>
              <a:rPr lang="en-US" sz="2800" dirty="0" err="1">
                <a:solidFill>
                  <a:srgbClr val="FF0000"/>
                </a:solidFill>
                <a:latin typeface="+mj-lt"/>
              </a:rPr>
              <a:t>kí</a:t>
            </a:r>
            <a:r>
              <a:rPr lang="en-US" sz="2800" dirty="0">
                <a:solidFill>
                  <a:srgbClr val="FF0000"/>
                </a:solidFill>
                <a:latin typeface="+mj-lt"/>
              </a:rPr>
              <a:t> </a:t>
            </a:r>
            <a:r>
              <a:rPr lang="en-US" sz="2800" dirty="0" err="1">
                <a:solidFill>
                  <a:srgbClr val="FF0000"/>
                </a:solidFill>
                <a:latin typeface="+mj-lt"/>
              </a:rPr>
              <a:t>hiệu</a:t>
            </a:r>
            <a:r>
              <a:rPr lang="en-US" sz="2800" dirty="0">
                <a:solidFill>
                  <a:srgbClr val="FF0000"/>
                </a:solidFill>
                <a:latin typeface="+mj-lt"/>
              </a:rPr>
              <a:t>, </a:t>
            </a:r>
            <a:r>
              <a:rPr lang="en-US" sz="2800" dirty="0" err="1">
                <a:solidFill>
                  <a:srgbClr val="FF0000"/>
                </a:solidFill>
                <a:latin typeface="+mj-lt"/>
              </a:rPr>
              <a:t>công</a:t>
            </a:r>
            <a:r>
              <a:rPr lang="en-US" sz="2800" dirty="0">
                <a:solidFill>
                  <a:srgbClr val="FF0000"/>
                </a:solidFill>
                <a:latin typeface="+mj-lt"/>
              </a:rPr>
              <a:t> </a:t>
            </a:r>
            <a:r>
              <a:rPr lang="en-US" sz="2800" dirty="0" err="1">
                <a:solidFill>
                  <a:srgbClr val="FF0000"/>
                </a:solidFill>
                <a:latin typeface="+mj-lt"/>
              </a:rPr>
              <a:t>thức</a:t>
            </a:r>
            <a:r>
              <a:rPr lang="en-US" sz="2800" dirty="0">
                <a:solidFill>
                  <a:srgbClr val="FF0000"/>
                </a:solidFill>
                <a:latin typeface="+mj-lt"/>
              </a:rPr>
              <a:t> </a:t>
            </a:r>
            <a:r>
              <a:rPr lang="en-US" sz="2800" dirty="0" err="1">
                <a:solidFill>
                  <a:srgbClr val="FF0000"/>
                </a:solidFill>
                <a:latin typeface="+mj-lt"/>
              </a:rPr>
              <a:t>tính</a:t>
            </a:r>
            <a:r>
              <a:rPr lang="en-US" sz="2800" dirty="0">
                <a:solidFill>
                  <a:srgbClr val="FF0000"/>
                </a:solidFill>
                <a:latin typeface="+mj-lt"/>
              </a:rPr>
              <a:t> </a:t>
            </a:r>
            <a:r>
              <a:rPr lang="en-US" sz="2800" dirty="0" err="1">
                <a:solidFill>
                  <a:srgbClr val="FF0000"/>
                </a:solidFill>
                <a:latin typeface="+mj-lt"/>
              </a:rPr>
              <a:t>trên</a:t>
            </a:r>
            <a:r>
              <a:rPr lang="en-US" sz="2800" dirty="0">
                <a:solidFill>
                  <a:srgbClr val="FF0000"/>
                </a:solidFill>
                <a:latin typeface="+mj-lt"/>
              </a:rPr>
              <a:t> </a:t>
            </a:r>
            <a:r>
              <a:rPr lang="en-US" sz="2800" dirty="0" err="1">
                <a:solidFill>
                  <a:srgbClr val="FF0000"/>
                </a:solidFill>
                <a:latin typeface="+mj-lt"/>
              </a:rPr>
              <a:t>mẫu</a:t>
            </a:r>
            <a:r>
              <a:rPr lang="en-US" sz="2800" dirty="0">
                <a:solidFill>
                  <a:srgbClr val="FF0000"/>
                </a:solidFill>
                <a:latin typeface="+mj-lt"/>
              </a:rPr>
              <a:t>, </a:t>
            </a:r>
            <a:r>
              <a:rPr lang="en-US" sz="2800" dirty="0" err="1">
                <a:solidFill>
                  <a:srgbClr val="FF0000"/>
                </a:solidFill>
                <a:latin typeface="+mj-lt"/>
              </a:rPr>
              <a:t>tính</a:t>
            </a:r>
            <a:r>
              <a:rPr lang="en-US" sz="2800" dirty="0">
                <a:solidFill>
                  <a:srgbClr val="FF0000"/>
                </a:solidFill>
                <a:latin typeface="+mj-lt"/>
              </a:rPr>
              <a:t> </a:t>
            </a:r>
            <a:r>
              <a:rPr lang="en-US" sz="2800" dirty="0" err="1">
                <a:solidFill>
                  <a:srgbClr val="FF0000"/>
                </a:solidFill>
                <a:latin typeface="+mj-lt"/>
              </a:rPr>
              <a:t>chất</a:t>
            </a:r>
            <a:r>
              <a:rPr lang="en-US" sz="2800" dirty="0">
                <a:solidFill>
                  <a:srgbClr val="FF0000"/>
                </a:solidFill>
                <a:latin typeface="+mj-lt"/>
              </a:rPr>
              <a:t>.</a:t>
            </a:r>
          </a:p>
          <a:p>
            <a:pPr>
              <a:defRPr/>
            </a:pPr>
            <a:endParaRPr lang="en-US" sz="2800" dirty="0">
              <a:latin typeface="+mj-lt"/>
            </a:endParaRPr>
          </a:p>
        </p:txBody>
      </p:sp>
      <p:sp>
        <p:nvSpPr>
          <p:cNvPr id="13" name="Rectangle 6">
            <a:extLst>
              <a:ext uri="{FF2B5EF4-FFF2-40B4-BE49-F238E27FC236}">
                <a16:creationId xmlns:a16="http://schemas.microsoft.com/office/drawing/2014/main" id="{C6832EAB-E408-4AAE-8029-D30DEBDAEB7B}"/>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16EB4CD3-BB38-A157-3728-E1E136829AC9}"/>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46350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209800"/>
            <a:ext cx="8763000" cy="3246530"/>
          </a:xfrm>
          <a:prstGeom prst="rect">
            <a:avLst/>
          </a:prstGeom>
          <a:noFill/>
          <a:ln w="9525">
            <a:noFill/>
            <a:miter lim="800000"/>
            <a:headEnd/>
            <a:tailEnd/>
          </a:ln>
        </p:spPr>
        <p:txBody>
          <a:bodyPr wrap="square">
            <a:spAutoFit/>
          </a:bodyPr>
          <a:lstStyle/>
          <a:p>
            <a:pPr>
              <a:lnSpc>
                <a:spcPct val="150000"/>
              </a:lnSpc>
              <a:defRPr/>
            </a:pPr>
            <a:r>
              <a:rPr lang="en-US" sz="2800" b="1" i="1" dirty="0">
                <a:latin typeface="+mj-lt"/>
              </a:rPr>
              <a:t>a) </a:t>
            </a:r>
            <a:r>
              <a:rPr lang="en-US" sz="2800" b="1" i="1" dirty="0" err="1">
                <a:latin typeface="+mj-lt"/>
              </a:rPr>
              <a:t>Trung</a:t>
            </a:r>
            <a:r>
              <a:rPr lang="en-US" sz="2800" b="1" i="1" dirty="0">
                <a:latin typeface="+mj-lt"/>
              </a:rPr>
              <a:t> </a:t>
            </a:r>
            <a:r>
              <a:rPr lang="en-US" sz="2800" b="1" i="1" dirty="0" err="1">
                <a:latin typeface="+mj-lt"/>
              </a:rPr>
              <a:t>bình</a:t>
            </a:r>
            <a:r>
              <a:rPr lang="en-US" sz="2800" b="1" i="1" dirty="0">
                <a:latin typeface="+mj-lt"/>
              </a:rPr>
              <a:t> </a:t>
            </a:r>
            <a:r>
              <a:rPr lang="en-US" sz="2800" b="1" i="1" dirty="0" err="1">
                <a:latin typeface="+mj-lt"/>
              </a:rPr>
              <a:t>mẫu</a:t>
            </a:r>
            <a:endParaRPr lang="en-US" sz="2800" b="1" i="1" dirty="0">
              <a:latin typeface="+mj-lt"/>
            </a:endParaRPr>
          </a:p>
          <a:p>
            <a:pPr>
              <a:lnSpc>
                <a:spcPct val="150000"/>
              </a:lnSpc>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dirty="0">
                <a:latin typeface="+mj-lt"/>
              </a:rPr>
              <a:t>}, ĐLNN</a:t>
            </a:r>
          </a:p>
          <a:p>
            <a:pPr>
              <a:lnSpc>
                <a:spcPct val="150000"/>
              </a:lnSpc>
              <a:defRPr/>
            </a:pPr>
            <a:endParaRPr lang="en-US" sz="2800" dirty="0">
              <a:latin typeface="+mj-lt"/>
            </a:endParaRPr>
          </a:p>
          <a:p>
            <a:pPr>
              <a:lnSpc>
                <a:spcPct val="150000"/>
              </a:lnSpc>
              <a:defRPr/>
            </a:pPr>
            <a:endParaRPr lang="en-US" sz="2800" dirty="0">
              <a:latin typeface="+mj-lt"/>
            </a:endParaRPr>
          </a:p>
          <a:p>
            <a:pPr>
              <a:lnSpc>
                <a:spcPct val="150000"/>
              </a:lnSpc>
              <a:defRPr/>
            </a:pPr>
            <a:r>
              <a:rPr lang="en-US" sz="2800" dirty="0" err="1">
                <a:latin typeface="+mj-lt"/>
              </a:rPr>
              <a:t>được</a:t>
            </a:r>
            <a:r>
              <a:rPr lang="en-US" sz="2800" dirty="0">
                <a:latin typeface="+mj-lt"/>
              </a:rPr>
              <a:t> </a:t>
            </a:r>
            <a:r>
              <a:rPr lang="en-US" sz="2800" dirty="0" err="1">
                <a:latin typeface="+mj-lt"/>
              </a:rPr>
              <a:t>gọi</a:t>
            </a:r>
            <a:r>
              <a:rPr lang="en-US" sz="2800" dirty="0">
                <a:latin typeface="+mj-lt"/>
              </a:rPr>
              <a:t> </a:t>
            </a:r>
            <a:r>
              <a:rPr lang="en-US" sz="2800" dirty="0" err="1">
                <a:latin typeface="+mj-lt"/>
              </a:rPr>
              <a:t>là</a:t>
            </a:r>
            <a:r>
              <a:rPr lang="en-US" sz="2800" dirty="0">
                <a:latin typeface="+mj-lt"/>
              </a:rPr>
              <a:t> </a:t>
            </a:r>
            <a:r>
              <a:rPr lang="en-US" sz="2800" b="1" i="1" dirty="0" err="1">
                <a:latin typeface="+mj-lt"/>
              </a:rPr>
              <a:t>trung</a:t>
            </a:r>
            <a:r>
              <a:rPr lang="en-US" sz="2800" b="1" i="1" dirty="0">
                <a:latin typeface="+mj-lt"/>
              </a:rPr>
              <a:t> </a:t>
            </a:r>
            <a:r>
              <a:rPr lang="en-US" sz="2800" b="1" i="1" dirty="0" err="1">
                <a:latin typeface="+mj-lt"/>
              </a:rPr>
              <a:t>bình</a:t>
            </a:r>
            <a:r>
              <a:rPr lang="en-US" sz="2800" b="1" i="1" dirty="0">
                <a:latin typeface="+mj-lt"/>
              </a:rPr>
              <a:t> </a:t>
            </a:r>
            <a:r>
              <a:rPr lang="en-US" sz="2800" b="1" i="1" dirty="0" err="1">
                <a:latin typeface="+mj-lt"/>
              </a:rPr>
              <a:t>mẫu</a:t>
            </a:r>
            <a:r>
              <a:rPr lang="en-US" sz="2800" dirty="0">
                <a:latin typeface="+mj-lt"/>
              </a:rPr>
              <a:t> </a:t>
            </a:r>
            <a:r>
              <a:rPr lang="en-US" sz="2800" dirty="0" err="1">
                <a:latin typeface="+mj-lt"/>
              </a:rPr>
              <a:t>của</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a:t>
            </a:r>
            <a:r>
              <a:rPr lang="en-US" sz="2800" b="1" i="1" dirty="0">
                <a:latin typeface="+mj-lt"/>
              </a:rPr>
              <a:t> </a:t>
            </a:r>
          </a:p>
        </p:txBody>
      </p:sp>
      <p:graphicFrame>
        <p:nvGraphicFramePr>
          <p:cNvPr id="8" name="Object 10">
            <a:extLst>
              <a:ext uri="{FF2B5EF4-FFF2-40B4-BE49-F238E27FC236}">
                <a16:creationId xmlns:a16="http://schemas.microsoft.com/office/drawing/2014/main" id="{E454B032-00CA-4461-B68A-795E435A5302}"/>
              </a:ext>
            </a:extLst>
          </p:cNvPr>
          <p:cNvGraphicFramePr>
            <a:graphicFrameLocks noChangeAspect="1"/>
          </p:cNvGraphicFramePr>
          <p:nvPr>
            <p:extLst>
              <p:ext uri="{D42A27DB-BD31-4B8C-83A1-F6EECF244321}">
                <p14:modId xmlns:p14="http://schemas.microsoft.com/office/powerpoint/2010/main" val="1704991367"/>
              </p:ext>
            </p:extLst>
          </p:nvPr>
        </p:nvGraphicFramePr>
        <p:xfrm>
          <a:off x="3200400" y="3657600"/>
          <a:ext cx="2592387" cy="1109663"/>
        </p:xfrm>
        <a:graphic>
          <a:graphicData uri="http://schemas.openxmlformats.org/presentationml/2006/ole">
            <mc:AlternateContent xmlns:mc="http://schemas.openxmlformats.org/markup-compatibility/2006">
              <mc:Choice xmlns:v="urn:schemas-microsoft-com:vml" Requires="v">
                <p:oleObj name="Equation" r:id="rId5" imgW="799920" imgH="431640" progId="Equation.DSMT4">
                  <p:embed/>
                </p:oleObj>
              </mc:Choice>
              <mc:Fallback>
                <p:oleObj name="Equation" r:id="rId5" imgW="799920" imgH="431640" progId="Equation.DSMT4">
                  <p:embed/>
                  <p:pic>
                    <p:nvPicPr>
                      <p:cNvPr id="8" name="Object 10">
                        <a:extLst>
                          <a:ext uri="{FF2B5EF4-FFF2-40B4-BE49-F238E27FC236}">
                            <a16:creationId xmlns:a16="http://schemas.microsoft.com/office/drawing/2014/main" id="{E454B032-00CA-4461-B68A-795E435A5302}"/>
                          </a:ext>
                        </a:extLst>
                      </p:cNvPr>
                      <p:cNvPicPr>
                        <a:picLocks noChangeAspect="1" noChangeArrowheads="1"/>
                      </p:cNvPicPr>
                      <p:nvPr/>
                    </p:nvPicPr>
                    <p:blipFill>
                      <a:blip r:embed="rId6"/>
                      <a:srcRect/>
                      <a:stretch>
                        <a:fillRect/>
                      </a:stretch>
                    </p:blipFill>
                    <p:spPr bwMode="auto">
                      <a:xfrm>
                        <a:off x="3200400" y="3657600"/>
                        <a:ext cx="2592387"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B1212093-96AA-48E1-854D-A68C2998BB53}"/>
              </a:ext>
            </a:extLst>
          </p:cNvPr>
          <p:cNvSpPr/>
          <p:nvPr/>
        </p:nvSpPr>
        <p:spPr>
          <a:xfrm>
            <a:off x="2895600" y="3657600"/>
            <a:ext cx="34290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6">
            <a:extLst>
              <a:ext uri="{FF2B5EF4-FFF2-40B4-BE49-F238E27FC236}">
                <a16:creationId xmlns:a16="http://schemas.microsoft.com/office/drawing/2014/main" id="{DF68E7C0-4C8A-6655-629A-90666AC3DB3A}"/>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6" name="Title 3">
            <a:extLst>
              <a:ext uri="{FF2B5EF4-FFF2-40B4-BE49-F238E27FC236}">
                <a16:creationId xmlns:a16="http://schemas.microsoft.com/office/drawing/2014/main" id="{54B9A182-C8DB-A92C-B9A1-FECEF325B945}"/>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6974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489531"/>
              </p:ext>
            </p:extLst>
          </p:nvPr>
        </p:nvGraphicFramePr>
        <p:xfrm>
          <a:off x="838200" y="3728720"/>
          <a:ext cx="7696200" cy="213868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1193800">
                <a:tc>
                  <a:txBody>
                    <a:bodyPr/>
                    <a:lstStyle/>
                    <a:p>
                      <a:r>
                        <a:rPr lang="en-US" sz="2800" b="0" dirty="0" err="1">
                          <a:solidFill>
                            <a:schemeClr val="tx1"/>
                          </a:solidFill>
                        </a:rPr>
                        <a:t>Trọng</a:t>
                      </a:r>
                      <a:r>
                        <a:rPr lang="en-US" sz="2800" b="0" baseline="0" dirty="0">
                          <a:solidFill>
                            <a:schemeClr val="tx1"/>
                          </a:solidFill>
                        </a:rPr>
                        <a:t> </a:t>
                      </a:r>
                      <a:r>
                        <a:rPr lang="en-US" sz="2800" b="0" baseline="0" dirty="0" err="1">
                          <a:solidFill>
                            <a:schemeClr val="tx1"/>
                          </a:solidFill>
                        </a:rPr>
                        <a:t>lượng</a:t>
                      </a:r>
                      <a:r>
                        <a:rPr lang="en-US" sz="2800" b="0" baseline="0" dirty="0">
                          <a:solidFill>
                            <a:schemeClr val="tx1"/>
                          </a:solidFill>
                        </a:rPr>
                        <a:t> </a:t>
                      </a:r>
                      <a:r>
                        <a:rPr lang="en-US" sz="2800" b="0" baseline="0" dirty="0" err="1">
                          <a:solidFill>
                            <a:schemeClr val="tx1"/>
                          </a:solidFill>
                        </a:rPr>
                        <a:t>trung</a:t>
                      </a:r>
                      <a:r>
                        <a:rPr lang="en-US" sz="2800" b="0" baseline="0" dirty="0">
                          <a:solidFill>
                            <a:schemeClr val="tx1"/>
                          </a:solidFill>
                        </a:rPr>
                        <a:t> </a:t>
                      </a:r>
                      <a:r>
                        <a:rPr lang="en-US" sz="2800" b="0" baseline="0" dirty="0" err="1">
                          <a:solidFill>
                            <a:schemeClr val="tx1"/>
                          </a:solidFill>
                        </a:rPr>
                        <a:t>bình</a:t>
                      </a:r>
                      <a:r>
                        <a:rPr lang="en-US" sz="2800" b="0" baseline="0" dirty="0">
                          <a:solidFill>
                            <a:schemeClr val="tx1"/>
                          </a:solidFill>
                        </a:rPr>
                        <a:t> </a:t>
                      </a:r>
                      <a:r>
                        <a:rPr lang="en-US" sz="2800" b="0" baseline="0" dirty="0" err="1">
                          <a:solidFill>
                            <a:schemeClr val="tx1"/>
                          </a:solidFill>
                        </a:rPr>
                        <a:t>của</a:t>
                      </a:r>
                      <a:r>
                        <a:rPr lang="en-US" sz="2800" b="0" baseline="0" dirty="0">
                          <a:solidFill>
                            <a:schemeClr val="tx1"/>
                          </a:solidFill>
                        </a:rPr>
                        <a:t> </a:t>
                      </a:r>
                      <a:r>
                        <a:rPr lang="en-US" sz="2800" b="0" baseline="0" dirty="0" err="1">
                          <a:solidFill>
                            <a:schemeClr val="tx1"/>
                          </a:solidFill>
                        </a:rPr>
                        <a:t>mỗi</a:t>
                      </a:r>
                      <a:r>
                        <a:rPr lang="en-US" sz="2800" b="0" baseline="0" dirty="0">
                          <a:solidFill>
                            <a:schemeClr val="tx1"/>
                          </a:solidFill>
                        </a:rPr>
                        <a:t> </a:t>
                      </a:r>
                      <a:r>
                        <a:rPr lang="en-US" sz="2800" b="0" baseline="0" dirty="0" err="1">
                          <a:solidFill>
                            <a:schemeClr val="tx1"/>
                          </a:solidFill>
                        </a:rPr>
                        <a:t>sản</a:t>
                      </a:r>
                      <a:r>
                        <a:rPr lang="en-US" sz="2800" b="0" baseline="0" dirty="0">
                          <a:solidFill>
                            <a:schemeClr val="tx1"/>
                          </a:solidFill>
                        </a:rPr>
                        <a:t> </a:t>
                      </a:r>
                      <a:r>
                        <a:rPr lang="en-US" sz="2800" b="0" baseline="0" dirty="0" err="1">
                          <a:solidFill>
                            <a:schemeClr val="tx1"/>
                          </a:solidFill>
                        </a:rPr>
                        <a:t>phẩm</a:t>
                      </a:r>
                      <a:r>
                        <a:rPr lang="en-US" sz="2800" b="0" baseline="0" dirty="0">
                          <a:solidFill>
                            <a:schemeClr val="tx1"/>
                          </a:solidFill>
                        </a:rPr>
                        <a:t> </a:t>
                      </a:r>
                      <a:r>
                        <a:rPr lang="en-US" sz="2800" b="0" baseline="0" dirty="0" err="1">
                          <a:solidFill>
                            <a:schemeClr val="tx1"/>
                          </a:solidFill>
                        </a:rPr>
                        <a:t>trong</a:t>
                      </a:r>
                      <a:r>
                        <a:rPr lang="en-US" sz="2800" b="0" baseline="0" dirty="0">
                          <a:solidFill>
                            <a:schemeClr val="tx1"/>
                          </a:solidFill>
                        </a:rPr>
                        <a:t> </a:t>
                      </a:r>
                      <a:r>
                        <a:rPr lang="en-US" sz="2800" b="0" baseline="0" dirty="0" err="1">
                          <a:solidFill>
                            <a:schemeClr val="tx1"/>
                          </a:solidFill>
                        </a:rPr>
                        <a:t>lô</a:t>
                      </a:r>
                      <a:r>
                        <a:rPr lang="en-US" sz="2800" b="0" baseline="0" dirty="0">
                          <a:solidFill>
                            <a:schemeClr val="tx1"/>
                          </a:solidFill>
                        </a:rPr>
                        <a:t> </a:t>
                      </a:r>
                      <a:r>
                        <a:rPr lang="en-US" sz="2800" b="0" baseline="0" dirty="0" err="1">
                          <a:solidFill>
                            <a:schemeClr val="tx1"/>
                          </a:solidFill>
                        </a:rPr>
                        <a:t>hàng</a:t>
                      </a:r>
                      <a:r>
                        <a:rPr lang="en-US" sz="2800" b="0" baseline="0" dirty="0">
                          <a:solidFill>
                            <a:schemeClr val="tx1"/>
                          </a:solidFill>
                        </a:rPr>
                        <a:t> </a:t>
                      </a:r>
                      <a:r>
                        <a:rPr lang="en-US" sz="2800" b="0" baseline="0" dirty="0" err="1">
                          <a:solidFill>
                            <a:schemeClr val="tx1"/>
                          </a:solidFill>
                        </a:rPr>
                        <a:t>là</a:t>
                      </a:r>
                      <a:r>
                        <a:rPr lang="en-US" sz="2800" b="0" baseline="0" dirty="0">
                          <a:solidFill>
                            <a:schemeClr val="tx1"/>
                          </a:solidFill>
                        </a:rPr>
                        <a:t> 1000g</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76582">
                <a:tc>
                  <a:txBody>
                    <a:bodyPr/>
                    <a:lstStyle/>
                    <a:p>
                      <a:r>
                        <a:rPr lang="en-US" sz="2800" b="0" dirty="0" err="1">
                          <a:solidFill>
                            <a:schemeClr val="tx1"/>
                          </a:solidFill>
                        </a:rPr>
                        <a:t>Trọng</a:t>
                      </a:r>
                      <a:r>
                        <a:rPr lang="en-US" sz="2800" b="0" baseline="0" dirty="0">
                          <a:solidFill>
                            <a:schemeClr val="tx1"/>
                          </a:solidFill>
                        </a:rPr>
                        <a:t> </a:t>
                      </a:r>
                      <a:r>
                        <a:rPr lang="en-US" sz="2800" b="0" baseline="0" dirty="0" err="1">
                          <a:solidFill>
                            <a:schemeClr val="tx1"/>
                          </a:solidFill>
                        </a:rPr>
                        <a:t>lượng</a:t>
                      </a:r>
                      <a:r>
                        <a:rPr lang="en-US" sz="2800" b="0" baseline="0" dirty="0">
                          <a:solidFill>
                            <a:schemeClr val="tx1"/>
                          </a:solidFill>
                        </a:rPr>
                        <a:t> </a:t>
                      </a:r>
                      <a:r>
                        <a:rPr lang="en-US" sz="2800" b="0" baseline="0" dirty="0" err="1">
                          <a:solidFill>
                            <a:schemeClr val="tx1"/>
                          </a:solidFill>
                        </a:rPr>
                        <a:t>trung</a:t>
                      </a:r>
                      <a:r>
                        <a:rPr lang="en-US" sz="2800" b="0" baseline="0" dirty="0">
                          <a:solidFill>
                            <a:schemeClr val="tx1"/>
                          </a:solidFill>
                        </a:rPr>
                        <a:t> </a:t>
                      </a:r>
                      <a:r>
                        <a:rPr lang="en-US" sz="2800" b="0" baseline="0" dirty="0" err="1">
                          <a:solidFill>
                            <a:schemeClr val="tx1"/>
                          </a:solidFill>
                        </a:rPr>
                        <a:t>bình</a:t>
                      </a:r>
                      <a:r>
                        <a:rPr lang="en-US" sz="2800" b="0" baseline="0" dirty="0">
                          <a:solidFill>
                            <a:schemeClr val="tx1"/>
                          </a:solidFill>
                        </a:rPr>
                        <a:t> </a:t>
                      </a:r>
                      <a:r>
                        <a:rPr lang="en-US" sz="2800" b="0" baseline="0" dirty="0" err="1">
                          <a:solidFill>
                            <a:schemeClr val="tx1"/>
                          </a:solidFill>
                        </a:rPr>
                        <a:t>của</a:t>
                      </a:r>
                      <a:r>
                        <a:rPr lang="en-US" sz="2800" b="0" baseline="0" dirty="0">
                          <a:solidFill>
                            <a:schemeClr val="tx1"/>
                          </a:solidFill>
                        </a:rPr>
                        <a:t> 100 </a:t>
                      </a:r>
                      <a:r>
                        <a:rPr lang="en-US" sz="2800" b="0" baseline="0" dirty="0" err="1">
                          <a:solidFill>
                            <a:schemeClr val="tx1"/>
                          </a:solidFill>
                        </a:rPr>
                        <a:t>sản</a:t>
                      </a:r>
                      <a:r>
                        <a:rPr lang="en-US" sz="2800" b="0" baseline="0" dirty="0">
                          <a:solidFill>
                            <a:schemeClr val="tx1"/>
                          </a:solidFill>
                        </a:rPr>
                        <a:t> </a:t>
                      </a:r>
                      <a:r>
                        <a:rPr lang="en-US" sz="2800" b="0" baseline="0" dirty="0" err="1">
                          <a:solidFill>
                            <a:schemeClr val="tx1"/>
                          </a:solidFill>
                        </a:rPr>
                        <a:t>phẩm</a:t>
                      </a:r>
                      <a:r>
                        <a:rPr lang="en-US" sz="2800" b="0" baseline="0" dirty="0">
                          <a:solidFill>
                            <a:schemeClr val="tx1"/>
                          </a:solidFill>
                        </a:rPr>
                        <a:t> </a:t>
                      </a:r>
                      <a:r>
                        <a:rPr lang="en-US" sz="2800" b="0" baseline="0" dirty="0" err="1">
                          <a:solidFill>
                            <a:schemeClr val="tx1"/>
                          </a:solidFill>
                        </a:rPr>
                        <a:t>được</a:t>
                      </a:r>
                      <a:r>
                        <a:rPr lang="en-US" sz="2800" b="0" baseline="0" dirty="0">
                          <a:solidFill>
                            <a:schemeClr val="tx1"/>
                          </a:solidFill>
                        </a:rPr>
                        <a:t> </a:t>
                      </a:r>
                      <a:r>
                        <a:rPr lang="en-US" sz="2800" b="0" baseline="0" dirty="0" err="1">
                          <a:solidFill>
                            <a:schemeClr val="tx1"/>
                          </a:solidFill>
                        </a:rPr>
                        <a:t>lấy</a:t>
                      </a:r>
                      <a:r>
                        <a:rPr lang="en-US" sz="2800" b="0" baseline="0" dirty="0">
                          <a:solidFill>
                            <a:schemeClr val="tx1"/>
                          </a:solidFill>
                        </a:rPr>
                        <a:t> </a:t>
                      </a:r>
                      <a:r>
                        <a:rPr lang="en-US" sz="2800" b="0" baseline="0" dirty="0" err="1">
                          <a:solidFill>
                            <a:schemeClr val="tx1"/>
                          </a:solidFill>
                        </a:rPr>
                        <a:t>ngẫu</a:t>
                      </a:r>
                      <a:r>
                        <a:rPr lang="en-US" sz="2800" b="0" baseline="0" dirty="0">
                          <a:solidFill>
                            <a:schemeClr val="tx1"/>
                          </a:solidFill>
                        </a:rPr>
                        <a:t> </a:t>
                      </a:r>
                      <a:r>
                        <a:rPr lang="en-US" sz="2800" b="0" baseline="0" dirty="0" err="1">
                          <a:solidFill>
                            <a:schemeClr val="tx1"/>
                          </a:solidFill>
                        </a:rPr>
                        <a:t>nhiên</a:t>
                      </a:r>
                      <a:r>
                        <a:rPr lang="en-US" sz="2800" b="0" baseline="0" dirty="0">
                          <a:solidFill>
                            <a:schemeClr val="tx1"/>
                          </a:solidFill>
                        </a:rPr>
                        <a:t> </a:t>
                      </a:r>
                      <a:r>
                        <a:rPr lang="en-US" sz="2800" b="0" baseline="0" dirty="0" err="1">
                          <a:solidFill>
                            <a:schemeClr val="tx1"/>
                          </a:solidFill>
                        </a:rPr>
                        <a:t>từ</a:t>
                      </a:r>
                      <a:r>
                        <a:rPr lang="en-US" sz="2800" b="0" baseline="0" dirty="0">
                          <a:solidFill>
                            <a:schemeClr val="tx1"/>
                          </a:solidFill>
                        </a:rPr>
                        <a:t> </a:t>
                      </a:r>
                      <a:r>
                        <a:rPr lang="en-US" sz="2800" b="0" baseline="0" dirty="0" err="1">
                          <a:solidFill>
                            <a:schemeClr val="tx1"/>
                          </a:solidFill>
                        </a:rPr>
                        <a:t>lô</a:t>
                      </a:r>
                      <a:r>
                        <a:rPr lang="en-US" sz="2800" b="0" baseline="0" dirty="0">
                          <a:solidFill>
                            <a:schemeClr val="tx1"/>
                          </a:solidFill>
                        </a:rPr>
                        <a:t> </a:t>
                      </a:r>
                      <a:r>
                        <a:rPr lang="en-US" sz="2800" b="0" baseline="0" dirty="0" err="1">
                          <a:solidFill>
                            <a:schemeClr val="tx1"/>
                          </a:solidFill>
                        </a:rPr>
                        <a:t>hàng</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7020385" y="3900487"/>
            <a:ext cx="904415" cy="523220"/>
          </a:xfrm>
          <a:prstGeom prst="rect">
            <a:avLst/>
          </a:prstGeom>
          <a:noFill/>
        </p:spPr>
        <p:txBody>
          <a:bodyPr wrap="none" rtlCol="0">
            <a:spAutoFit/>
          </a:bodyPr>
          <a:lstStyle/>
          <a:p>
            <a:r>
              <a:rPr lang="en-US" sz="2800" dirty="0">
                <a:latin typeface="+mj-lt"/>
              </a:rPr>
              <a:t>E(X)</a:t>
            </a:r>
          </a:p>
        </p:txBody>
      </p:sp>
      <p:graphicFrame>
        <p:nvGraphicFramePr>
          <p:cNvPr id="19465" name="Object 9"/>
          <p:cNvGraphicFramePr>
            <a:graphicFrameLocks noChangeAspect="1"/>
          </p:cNvGraphicFramePr>
          <p:nvPr>
            <p:extLst>
              <p:ext uri="{D42A27DB-BD31-4B8C-83A1-F6EECF244321}">
                <p14:modId xmlns:p14="http://schemas.microsoft.com/office/powerpoint/2010/main" val="3016202572"/>
              </p:ext>
            </p:extLst>
          </p:nvPr>
        </p:nvGraphicFramePr>
        <p:xfrm>
          <a:off x="7315200" y="5119687"/>
          <a:ext cx="533400" cy="519113"/>
        </p:xfrm>
        <a:graphic>
          <a:graphicData uri="http://schemas.openxmlformats.org/presentationml/2006/ole">
            <mc:AlternateContent xmlns:mc="http://schemas.openxmlformats.org/markup-compatibility/2006">
              <mc:Choice xmlns:v="urn:schemas-microsoft-com:vml" Requires="v">
                <p:oleObj name="Equation" r:id="rId3" imgW="164957" imgH="203024" progId="Equation.DSMT4">
                  <p:embed/>
                </p:oleObj>
              </mc:Choice>
              <mc:Fallback>
                <p:oleObj name="Equation" r:id="rId3" imgW="164957" imgH="203024" progId="Equation.DSMT4">
                  <p:embed/>
                  <p:pic>
                    <p:nvPicPr>
                      <p:cNvPr id="1946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5119687"/>
                        <a:ext cx="533400" cy="51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6">
            <a:extLst>
              <a:ext uri="{FF2B5EF4-FFF2-40B4-BE49-F238E27FC236}">
                <a16:creationId xmlns:a16="http://schemas.microsoft.com/office/drawing/2014/main" id="{6D8FBCD6-5A3C-1335-43B7-23ED4E743665}"/>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0579451C-7DED-6282-369F-68CD51CB3A3E}"/>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
        <p:nvSpPr>
          <p:cNvPr id="8" name="TextBox 7">
            <a:extLst>
              <a:ext uri="{FF2B5EF4-FFF2-40B4-BE49-F238E27FC236}">
                <a16:creationId xmlns:a16="http://schemas.microsoft.com/office/drawing/2014/main" id="{95252877-C589-956B-F7D6-539F2B8DCAF2}"/>
              </a:ext>
            </a:extLst>
          </p:cNvPr>
          <p:cNvSpPr txBox="1"/>
          <p:nvPr/>
        </p:nvSpPr>
        <p:spPr>
          <a:xfrm>
            <a:off x="228601" y="2666999"/>
            <a:ext cx="8686800" cy="523220"/>
          </a:xfrm>
          <a:prstGeom prst="rect">
            <a:avLst/>
          </a:prstGeom>
          <a:noFill/>
        </p:spPr>
        <p:txBody>
          <a:bodyPr wrap="square" rtlCol="0">
            <a:spAutoFit/>
          </a:bodyPr>
          <a:lstStyle/>
          <a:p>
            <a:r>
              <a:rPr lang="en-US" sz="2800" dirty="0">
                <a:solidFill>
                  <a:srgbClr val="FF0000"/>
                </a:solidFill>
                <a:latin typeface="+mj-lt"/>
              </a:rPr>
              <a:t>VÍ DỤ: </a:t>
            </a:r>
            <a:r>
              <a:rPr lang="en-US" sz="2800" dirty="0" err="1">
                <a:latin typeface="+mj-lt"/>
              </a:rPr>
              <a:t>Xác</a:t>
            </a:r>
            <a:r>
              <a:rPr lang="en-US" sz="2800" dirty="0">
                <a:latin typeface="+mj-lt"/>
              </a:rPr>
              <a:t> </a:t>
            </a:r>
            <a:r>
              <a:rPr lang="en-US" sz="2800" dirty="0" err="1">
                <a:latin typeface="+mj-lt"/>
              </a:rPr>
              <a:t>định</a:t>
            </a:r>
            <a:r>
              <a:rPr lang="en-US" sz="2800" dirty="0">
                <a:latin typeface="+mj-lt"/>
              </a:rPr>
              <a:t> </a:t>
            </a:r>
            <a:r>
              <a:rPr lang="en-US" sz="2800" dirty="0" err="1">
                <a:latin typeface="+mj-lt"/>
              </a:rPr>
              <a:t>các</a:t>
            </a:r>
            <a:r>
              <a:rPr lang="en-US" sz="2800" dirty="0">
                <a:latin typeface="+mj-lt"/>
              </a:rPr>
              <a:t> </a:t>
            </a:r>
            <a:r>
              <a:rPr lang="en-US" sz="2800" dirty="0" err="1">
                <a:latin typeface="+mj-lt"/>
              </a:rPr>
              <a:t>tham</a:t>
            </a:r>
            <a:r>
              <a:rPr lang="en-US" sz="2800" dirty="0">
                <a:latin typeface="+mj-lt"/>
              </a:rPr>
              <a:t> </a:t>
            </a:r>
            <a:r>
              <a:rPr lang="en-US" sz="2800" dirty="0" err="1">
                <a:latin typeface="+mj-lt"/>
              </a:rPr>
              <a:t>số</a:t>
            </a:r>
            <a:r>
              <a:rPr lang="en-US" sz="2800" dirty="0">
                <a:latin typeface="+mj-lt"/>
              </a:rPr>
              <a:t> </a:t>
            </a:r>
            <a:r>
              <a:rPr lang="en-US" sz="2800" dirty="0" err="1">
                <a:latin typeface="+mj-lt"/>
              </a:rPr>
              <a:t>dưới</a:t>
            </a:r>
            <a:r>
              <a:rPr lang="en-US" sz="2800" dirty="0">
                <a:latin typeface="+mj-lt"/>
              </a:rPr>
              <a:t> </a:t>
            </a:r>
            <a:r>
              <a:rPr lang="en-US" sz="2800" dirty="0" err="1">
                <a:latin typeface="+mj-lt"/>
              </a:rPr>
              <a:t>bảng</a:t>
            </a:r>
            <a:r>
              <a:rPr lang="en-US" sz="2800" dirty="0">
                <a:latin typeface="+mj-lt"/>
              </a:rPr>
              <a:t> </a:t>
            </a:r>
            <a:r>
              <a:rPr lang="en-US" sz="2800" dirty="0" err="1">
                <a:latin typeface="+mj-lt"/>
              </a:rPr>
              <a:t>sau</a:t>
            </a:r>
            <a:endParaRPr lang="en-US" sz="2800" dirty="0">
              <a:latin typeface="+mj-lt"/>
            </a:endParaRPr>
          </a:p>
        </p:txBody>
      </p:sp>
    </p:spTree>
    <p:extLst>
      <p:ext uri="{BB962C8B-B14F-4D97-AF65-F5344CB8AC3E}">
        <p14:creationId xmlns:p14="http://schemas.microsoft.com/office/powerpoint/2010/main" val="131345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5"/>
                                        </p:tgtEl>
                                        <p:attrNameLst>
                                          <p:attrName>style.visibility</p:attrName>
                                        </p:attrNameLst>
                                      </p:cBhvr>
                                      <p:to>
                                        <p:strVal val="visible"/>
                                      </p:to>
                                    </p:set>
                                    <p:anim calcmode="lin" valueType="num">
                                      <p:cBhvr additive="base">
                                        <p:cTn id="13" dur="500" fill="hold"/>
                                        <p:tgtEl>
                                          <p:spTgt spid="19465"/>
                                        </p:tgtEl>
                                        <p:attrNameLst>
                                          <p:attrName>ppt_x</p:attrName>
                                        </p:attrNameLst>
                                      </p:cBhvr>
                                      <p:tavLst>
                                        <p:tav tm="0">
                                          <p:val>
                                            <p:strVal val="#ppt_x"/>
                                          </p:val>
                                        </p:tav>
                                        <p:tav tm="100000">
                                          <p:val>
                                            <p:strVal val="#ppt_x"/>
                                          </p:val>
                                        </p:tav>
                                      </p:tavLst>
                                    </p:anim>
                                    <p:anim calcmode="lin" valueType="num">
                                      <p:cBhvr additive="base">
                                        <p:cTn id="14"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3400" y="3048000"/>
            <a:ext cx="7282956" cy="523220"/>
          </a:xfrm>
          <a:prstGeom prst="rect">
            <a:avLst/>
          </a:prstGeom>
          <a:noFill/>
          <a:ln w="9525">
            <a:noFill/>
            <a:miter lim="800000"/>
            <a:headEnd/>
            <a:tailEnd/>
          </a:ln>
        </p:spPr>
        <p:txBody>
          <a:bodyPr wrap="none">
            <a:spAutoFit/>
          </a:bodyPr>
          <a:lstStyle/>
          <a:p>
            <a:pPr>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w=(x</a:t>
            </a:r>
            <a:r>
              <a:rPr lang="en-US" sz="2800" baseline="-25000" dirty="0">
                <a:latin typeface="+mj-lt"/>
              </a:rPr>
              <a:t>1</a:t>
            </a:r>
            <a:r>
              <a:rPr lang="en-US" sz="2800" dirty="0">
                <a:latin typeface="+mj-lt"/>
              </a:rPr>
              <a:t>,x</a:t>
            </a:r>
            <a:r>
              <a:rPr lang="en-US" sz="2800" baseline="-25000" dirty="0">
                <a:latin typeface="+mj-lt"/>
              </a:rPr>
              <a:t>2</a:t>
            </a:r>
            <a:r>
              <a:rPr lang="en-US" sz="2800" dirty="0">
                <a:latin typeface="+mj-lt"/>
              </a:rPr>
              <a:t>,..,x</a:t>
            </a:r>
            <a:r>
              <a:rPr lang="en-US" sz="2800" baseline="-25000" dirty="0">
                <a:latin typeface="+mj-lt"/>
              </a:rPr>
              <a:t>n</a:t>
            </a:r>
            <a:r>
              <a:rPr lang="en-US" sz="2800" dirty="0">
                <a:latin typeface="+mj-lt"/>
              </a:rPr>
              <a:t>),      </a:t>
            </a:r>
            <a:r>
              <a:rPr lang="en-US" sz="2800" dirty="0" err="1">
                <a:latin typeface="+mj-lt"/>
              </a:rPr>
              <a:t>nhận</a:t>
            </a:r>
            <a:r>
              <a:rPr lang="en-US" sz="2800" dirty="0">
                <a:latin typeface="+mj-lt"/>
              </a:rPr>
              <a:t> 1 </a:t>
            </a:r>
            <a:r>
              <a:rPr lang="en-US" sz="2800" dirty="0" err="1">
                <a:latin typeface="+mj-lt"/>
              </a:rPr>
              <a:t>giá</a:t>
            </a:r>
            <a:r>
              <a:rPr lang="en-US" sz="2800" dirty="0">
                <a:latin typeface="+mj-lt"/>
              </a:rPr>
              <a:t> </a:t>
            </a:r>
            <a:r>
              <a:rPr lang="en-US" sz="2800" dirty="0" err="1">
                <a:latin typeface="+mj-lt"/>
              </a:rPr>
              <a:t>trị</a:t>
            </a:r>
            <a:r>
              <a:rPr lang="en-US" sz="2800" dirty="0">
                <a:latin typeface="+mj-lt"/>
              </a:rPr>
              <a:t>:</a:t>
            </a:r>
          </a:p>
        </p:txBody>
      </p:sp>
      <p:graphicFrame>
        <p:nvGraphicFramePr>
          <p:cNvPr id="19465" name="Object 9"/>
          <p:cNvGraphicFramePr>
            <a:graphicFrameLocks noChangeAspect="1"/>
          </p:cNvGraphicFramePr>
          <p:nvPr/>
        </p:nvGraphicFramePr>
        <p:xfrm>
          <a:off x="4019550" y="4208463"/>
          <a:ext cx="409575" cy="552450"/>
        </p:xfrm>
        <a:graphic>
          <a:graphicData uri="http://schemas.openxmlformats.org/presentationml/2006/ole">
            <mc:AlternateContent xmlns:mc="http://schemas.openxmlformats.org/markup-compatibility/2006">
              <mc:Choice xmlns:v="urn:schemas-microsoft-com:vml" Requires="v">
                <p:oleObj name="Equation" r:id="rId3" imgW="126780" imgH="215526" progId="Equation.DSMT4">
                  <p:embed/>
                </p:oleObj>
              </mc:Choice>
              <mc:Fallback>
                <p:oleObj name="Equation" r:id="rId3" imgW="126780" imgH="215526" progId="Equation.DSMT4">
                  <p:embed/>
                  <p:pic>
                    <p:nvPicPr>
                      <p:cNvPr id="1946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50" y="4208463"/>
                        <a:ext cx="40957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6" name="Object 10"/>
          <p:cNvGraphicFramePr>
            <a:graphicFrameLocks noChangeAspect="1"/>
          </p:cNvGraphicFramePr>
          <p:nvPr/>
        </p:nvGraphicFramePr>
        <p:xfrm>
          <a:off x="4708525" y="4071938"/>
          <a:ext cx="1935163" cy="1109662"/>
        </p:xfrm>
        <a:graphic>
          <a:graphicData uri="http://schemas.openxmlformats.org/presentationml/2006/ole">
            <mc:AlternateContent xmlns:mc="http://schemas.openxmlformats.org/markup-compatibility/2006">
              <mc:Choice xmlns:v="urn:schemas-microsoft-com:vml" Requires="v">
                <p:oleObj name="Equation" r:id="rId5" imgW="596900" imgH="431800" progId="Equation.DSMT4">
                  <p:embed/>
                </p:oleObj>
              </mc:Choice>
              <mc:Fallback>
                <p:oleObj name="Equation" r:id="rId5" imgW="596900" imgH="431800" progId="Equation.DSMT4">
                  <p:embed/>
                  <p:pic>
                    <p:nvPicPr>
                      <p:cNvPr id="19466"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8525" y="4071938"/>
                        <a:ext cx="1935163"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4560888" y="5138738"/>
          <a:ext cx="2263775" cy="1109662"/>
        </p:xfrm>
        <a:graphic>
          <a:graphicData uri="http://schemas.openxmlformats.org/presentationml/2006/ole">
            <mc:AlternateContent xmlns:mc="http://schemas.openxmlformats.org/markup-compatibility/2006">
              <mc:Choice xmlns:v="urn:schemas-microsoft-com:vml" Requires="v">
                <p:oleObj name="Equation" r:id="rId7" imgW="698197" imgH="431613" progId="Equation.DSMT4">
                  <p:embed/>
                </p:oleObj>
              </mc:Choice>
              <mc:Fallback>
                <p:oleObj name="Equation" r:id="rId7" imgW="698197" imgH="431613" progId="Equation.DSMT4">
                  <p:embed/>
                  <p:pic>
                    <p:nvPicPr>
                      <p:cNvPr id="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0888" y="5138738"/>
                        <a:ext cx="2263775"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Content Placeholder 2"/>
          <p:cNvSpPr>
            <a:spLocks noGrp="1"/>
          </p:cNvSpPr>
          <p:nvPr>
            <p:ph idx="1"/>
          </p:nvPr>
        </p:nvSpPr>
        <p:spPr>
          <a:xfrm>
            <a:off x="457200" y="2209800"/>
            <a:ext cx="6477000" cy="685800"/>
          </a:xfrm>
        </p:spPr>
        <p:txBody>
          <a:bodyPr>
            <a:normAutofit fontScale="92500" lnSpcReduction="10000"/>
          </a:bodyPr>
          <a:lstStyle/>
          <a:p>
            <a:pPr marL="0" indent="0">
              <a:buNone/>
              <a:defRPr/>
            </a:pPr>
            <a:r>
              <a:rPr lang="en-US" i="1" cap="none" dirty="0"/>
              <a:t>a) </a:t>
            </a:r>
            <a:r>
              <a:rPr lang="en-US" i="1" cap="none" dirty="0" err="1"/>
              <a:t>Trung</a:t>
            </a:r>
            <a:r>
              <a:rPr lang="en-US" i="1" cap="none" dirty="0"/>
              <a:t> </a:t>
            </a:r>
            <a:r>
              <a:rPr lang="en-US" i="1" cap="none" dirty="0" err="1"/>
              <a:t>bình</a:t>
            </a:r>
            <a:r>
              <a:rPr lang="en-US" i="1" cap="none" dirty="0"/>
              <a:t> </a:t>
            </a:r>
            <a:r>
              <a:rPr lang="en-US" i="1" cap="none" dirty="0" err="1"/>
              <a:t>mẫu</a:t>
            </a:r>
            <a:endParaRPr lang="en-US" i="1" cap="none" dirty="0"/>
          </a:p>
        </p:txBody>
      </p:sp>
      <p:graphicFrame>
        <p:nvGraphicFramePr>
          <p:cNvPr id="5" name="Object 4">
            <a:extLst>
              <a:ext uri="{FF2B5EF4-FFF2-40B4-BE49-F238E27FC236}">
                <a16:creationId xmlns:a16="http://schemas.microsoft.com/office/drawing/2014/main" id="{CA915FEB-E6EF-4163-AD1D-7D4C0D60535F}"/>
              </a:ext>
            </a:extLst>
          </p:cNvPr>
          <p:cNvGraphicFramePr>
            <a:graphicFrameLocks noChangeAspect="1"/>
          </p:cNvGraphicFramePr>
          <p:nvPr>
            <p:extLst>
              <p:ext uri="{D42A27DB-BD31-4B8C-83A1-F6EECF244321}">
                <p14:modId xmlns:p14="http://schemas.microsoft.com/office/powerpoint/2010/main" val="1580287348"/>
              </p:ext>
            </p:extLst>
          </p:nvPr>
        </p:nvGraphicFramePr>
        <p:xfrm>
          <a:off x="5181600" y="2971800"/>
          <a:ext cx="439738" cy="541216"/>
        </p:xfrm>
        <a:graphic>
          <a:graphicData uri="http://schemas.openxmlformats.org/presentationml/2006/ole">
            <mc:AlternateContent xmlns:mc="http://schemas.openxmlformats.org/markup-compatibility/2006">
              <mc:Choice xmlns:v="urn:schemas-microsoft-com:vml" Requires="v">
                <p:oleObj name="Equation" r:id="rId9" imgW="164880" imgH="203040" progId="Equation.DSMT4">
                  <p:embed/>
                </p:oleObj>
              </mc:Choice>
              <mc:Fallback>
                <p:oleObj name="Equation" r:id="rId9" imgW="164880" imgH="203040" progId="Equation.DSMT4">
                  <p:embed/>
                  <p:pic>
                    <p:nvPicPr>
                      <p:cNvPr id="5" name="Object 4">
                        <a:extLst>
                          <a:ext uri="{FF2B5EF4-FFF2-40B4-BE49-F238E27FC236}">
                            <a16:creationId xmlns:a16="http://schemas.microsoft.com/office/drawing/2014/main" id="{CA915FEB-E6EF-4163-AD1D-7D4C0D60535F}"/>
                          </a:ext>
                        </a:extLst>
                      </p:cNvPr>
                      <p:cNvPicPr/>
                      <p:nvPr/>
                    </p:nvPicPr>
                    <p:blipFill>
                      <a:blip r:embed="rId10"/>
                      <a:stretch>
                        <a:fillRect/>
                      </a:stretch>
                    </p:blipFill>
                    <p:spPr>
                      <a:xfrm>
                        <a:off x="5181600" y="2971800"/>
                        <a:ext cx="439738" cy="541216"/>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75AEB11E-CE77-4498-9039-C4C6F7C3D1F3}"/>
              </a:ext>
            </a:extLst>
          </p:cNvPr>
          <p:cNvSpPr/>
          <p:nvPr/>
        </p:nvSpPr>
        <p:spPr>
          <a:xfrm>
            <a:off x="3352800" y="4071938"/>
            <a:ext cx="4267200" cy="23288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a:extLst>
              <a:ext uri="{FF2B5EF4-FFF2-40B4-BE49-F238E27FC236}">
                <a16:creationId xmlns:a16="http://schemas.microsoft.com/office/drawing/2014/main" id="{B9561F54-7E54-CBCA-60C6-DBBE44601DCE}"/>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9" name="Title 3">
            <a:extLst>
              <a:ext uri="{FF2B5EF4-FFF2-40B4-BE49-F238E27FC236}">
                <a16:creationId xmlns:a16="http://schemas.microsoft.com/office/drawing/2014/main" id="{0E30278E-4271-E797-7D2F-976DE841C80C}"/>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65"/>
                                        </p:tgtEl>
                                        <p:attrNameLst>
                                          <p:attrName>style.visibility</p:attrName>
                                        </p:attrNameLst>
                                      </p:cBhvr>
                                      <p:to>
                                        <p:strVal val="visible"/>
                                      </p:to>
                                    </p:set>
                                    <p:anim calcmode="lin" valueType="num">
                                      <p:cBhvr additive="base">
                                        <p:cTn id="13" dur="500" fill="hold"/>
                                        <p:tgtEl>
                                          <p:spTgt spid="19465"/>
                                        </p:tgtEl>
                                        <p:attrNameLst>
                                          <p:attrName>ppt_x</p:attrName>
                                        </p:attrNameLst>
                                      </p:cBhvr>
                                      <p:tavLst>
                                        <p:tav tm="0">
                                          <p:val>
                                            <p:strVal val="#ppt_x"/>
                                          </p:val>
                                        </p:tav>
                                        <p:tav tm="100000">
                                          <p:val>
                                            <p:strVal val="#ppt_x"/>
                                          </p:val>
                                        </p:tav>
                                      </p:tavLst>
                                    </p:anim>
                                    <p:anim calcmode="lin" valueType="num">
                                      <p:cBhvr additive="base">
                                        <p:cTn id="14"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66"/>
                                        </p:tgtEl>
                                        <p:attrNameLst>
                                          <p:attrName>style.visibility</p:attrName>
                                        </p:attrNameLst>
                                      </p:cBhvr>
                                      <p:to>
                                        <p:strVal val="visible"/>
                                      </p:to>
                                    </p:set>
                                    <p:anim calcmode="lin" valueType="num">
                                      <p:cBhvr additive="base">
                                        <p:cTn id="19" dur="500" fill="hold"/>
                                        <p:tgtEl>
                                          <p:spTgt spid="19466"/>
                                        </p:tgtEl>
                                        <p:attrNameLst>
                                          <p:attrName>ppt_x</p:attrName>
                                        </p:attrNameLst>
                                      </p:cBhvr>
                                      <p:tavLst>
                                        <p:tav tm="0">
                                          <p:val>
                                            <p:strVal val="#ppt_x"/>
                                          </p:val>
                                        </p:tav>
                                        <p:tav tm="100000">
                                          <p:val>
                                            <p:strVal val="#ppt_x"/>
                                          </p:val>
                                        </p:tav>
                                      </p:tavLst>
                                    </p:anim>
                                    <p:anim calcmode="lin" valueType="num">
                                      <p:cBhvr additive="base">
                                        <p:cTn id="20" dur="500" fill="hold"/>
                                        <p:tgtEl>
                                          <p:spTgt spid="1946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859280"/>
          </a:xfrm>
        </p:spPr>
        <p:txBody>
          <a:bodyPr>
            <a:noAutofit/>
          </a:bodyPr>
          <a:lstStyle/>
          <a:p>
            <a:pPr algn="l"/>
            <a:r>
              <a:rPr lang="en-US" sz="2800" cap="none" dirty="0"/>
              <a:t> </a:t>
            </a:r>
            <a:r>
              <a:rPr lang="en-US" sz="2800" cap="none" dirty="0">
                <a:solidFill>
                  <a:srgbClr val="FF0000"/>
                </a:solidFill>
              </a:rPr>
              <a:t>VÍ DỤ: </a:t>
            </a:r>
            <a:r>
              <a:rPr lang="en-US" sz="2800" cap="none" dirty="0" err="1"/>
              <a:t>Đ</a:t>
            </a:r>
            <a:r>
              <a:rPr lang="en-US" sz="2800" b="0" cap="none" dirty="0" err="1"/>
              <a:t>o</a:t>
            </a:r>
            <a:r>
              <a:rPr lang="en-US" sz="2800" b="0" cap="none" dirty="0"/>
              <a:t> </a:t>
            </a:r>
            <a:r>
              <a:rPr lang="en-US" sz="2800" b="0" cap="none" dirty="0" err="1"/>
              <a:t>chiều</a:t>
            </a:r>
            <a:r>
              <a:rPr lang="en-US" sz="2800" b="0" cap="none" dirty="0"/>
              <a:t> </a:t>
            </a:r>
            <a:r>
              <a:rPr lang="en-US" sz="2800" b="0" cap="none" dirty="0" err="1"/>
              <a:t>dài</a:t>
            </a:r>
            <a:r>
              <a:rPr lang="en-US" sz="2800" b="0" cap="none" dirty="0"/>
              <a:t> </a:t>
            </a:r>
            <a:r>
              <a:rPr lang="en-US" sz="2800" b="0" cap="none" dirty="0" err="1"/>
              <a:t>của</a:t>
            </a:r>
            <a:r>
              <a:rPr lang="en-US" sz="2800" b="0" cap="none" dirty="0"/>
              <a:t> 10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thu</a:t>
            </a:r>
            <a:r>
              <a:rPr lang="en-US" sz="2800" b="0" cap="none" dirty="0"/>
              <a:t> </a:t>
            </a:r>
            <a:r>
              <a:rPr lang="en-US" sz="2800" b="0" cap="none" dirty="0" err="1"/>
              <a:t>được</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en-US" sz="2800" b="0" cap="none" dirty="0" err="1"/>
              <a:t>sau</a:t>
            </a:r>
            <a:r>
              <a:rPr lang="en-US" sz="2800" b="0" cap="none" dirty="0"/>
              <a:t>:</a:t>
            </a:r>
            <a:br>
              <a:rPr lang="en-US" sz="2800" b="0" cap="none" dirty="0"/>
            </a:br>
            <a:r>
              <a:rPr lang="en-US" sz="2800" b="0" cap="none" dirty="0"/>
              <a:t>  2, 4, 3, 3, 2, 2, 3, 5, 4, 4.</a:t>
            </a:r>
            <a:br>
              <a:rPr lang="en-US" sz="2800" b="0" cap="none" dirty="0"/>
            </a:br>
            <a:r>
              <a:rPr lang="en-US" sz="2800" cap="none" dirty="0" err="1"/>
              <a:t>T</a:t>
            </a:r>
            <a:r>
              <a:rPr lang="en-US" sz="2800" b="0" cap="none" dirty="0" err="1"/>
              <a:t>ính</a:t>
            </a:r>
            <a:r>
              <a:rPr lang="en-US" sz="2800" b="0" cap="none" dirty="0"/>
              <a:t> </a:t>
            </a:r>
            <a:r>
              <a:rPr lang="en-US" sz="2800" b="0" cap="none" dirty="0" err="1"/>
              <a:t>chiều</a:t>
            </a:r>
            <a:r>
              <a:rPr lang="en-US" sz="2800" b="0" cap="none" dirty="0"/>
              <a:t> </a:t>
            </a:r>
            <a:r>
              <a:rPr lang="en-US" sz="2800" b="0" cap="none" dirty="0" err="1"/>
              <a:t>dài</a:t>
            </a:r>
            <a:r>
              <a:rPr lang="en-US" sz="2800" b="0" cap="none" dirty="0"/>
              <a:t> </a:t>
            </a:r>
            <a:r>
              <a:rPr lang="en-US" sz="2800" cap="none" dirty="0" err="1"/>
              <a:t>trung</a:t>
            </a:r>
            <a:r>
              <a:rPr lang="en-US" sz="2800" cap="none" dirty="0"/>
              <a:t> </a:t>
            </a:r>
            <a:r>
              <a:rPr lang="en-US" sz="2800" cap="none" dirty="0" err="1"/>
              <a:t>bình</a:t>
            </a:r>
            <a:r>
              <a:rPr lang="en-US" sz="2800" b="0" cap="none" dirty="0"/>
              <a:t> </a:t>
            </a:r>
            <a:r>
              <a:rPr lang="en-US" sz="2800" b="0" cap="none" dirty="0" err="1"/>
              <a:t>của</a:t>
            </a:r>
            <a:r>
              <a:rPr lang="en-US" sz="2800" b="0" cap="none" dirty="0"/>
              <a:t> 10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đó</a:t>
            </a:r>
            <a:r>
              <a:rPr lang="en-US" sz="2800" b="0" cap="none" dirty="0"/>
              <a:t>.</a:t>
            </a:r>
            <a:br>
              <a:rPr lang="en-US" sz="2800" b="0" cap="none" dirty="0"/>
            </a:br>
            <a:endParaRPr lang="en-US" sz="2800" b="0" cap="none" dirty="0"/>
          </a:p>
        </p:txBody>
      </p:sp>
      <p:sp>
        <p:nvSpPr>
          <p:cNvPr id="7" name="TextBox 6"/>
          <p:cNvSpPr txBox="1"/>
          <p:nvPr/>
        </p:nvSpPr>
        <p:spPr>
          <a:xfrm>
            <a:off x="838200" y="2240280"/>
            <a:ext cx="5501827" cy="523220"/>
          </a:xfrm>
          <a:prstGeom prst="rect">
            <a:avLst/>
          </a:prstGeom>
          <a:noFill/>
        </p:spPr>
        <p:txBody>
          <a:bodyPr wrap="none" rtlCol="0">
            <a:spAutoFit/>
          </a:bodyPr>
          <a:lstStyle/>
          <a:p>
            <a:r>
              <a:rPr lang="en-US" sz="2800" dirty="0">
                <a:latin typeface="+mj-lt"/>
              </a:rPr>
              <a:t>X </a:t>
            </a:r>
            <a:r>
              <a:rPr lang="en-US" sz="2800" dirty="0" err="1">
                <a:latin typeface="+mj-lt"/>
              </a:rPr>
              <a:t>là</a:t>
            </a:r>
            <a:r>
              <a:rPr lang="en-US" sz="2800" dirty="0">
                <a:latin typeface="+mj-lt"/>
              </a:rPr>
              <a:t> </a:t>
            </a:r>
            <a:r>
              <a:rPr lang="en-US" sz="2800" dirty="0" err="1">
                <a:latin typeface="+mj-lt"/>
              </a:rPr>
              <a:t>chiều</a:t>
            </a:r>
            <a:r>
              <a:rPr lang="en-US" sz="2800" dirty="0">
                <a:latin typeface="+mj-lt"/>
              </a:rPr>
              <a:t> </a:t>
            </a:r>
            <a:r>
              <a:rPr lang="en-US" sz="2800" dirty="0" err="1">
                <a:latin typeface="+mj-lt"/>
              </a:rPr>
              <a:t>dài</a:t>
            </a:r>
            <a:r>
              <a:rPr lang="en-US" sz="2800" dirty="0">
                <a:latin typeface="+mj-lt"/>
              </a:rPr>
              <a:t> </a:t>
            </a:r>
            <a:r>
              <a:rPr lang="en-US" sz="2800" dirty="0" err="1">
                <a:latin typeface="+mj-lt"/>
              </a:rPr>
              <a:t>mỗi</a:t>
            </a:r>
            <a:r>
              <a:rPr lang="en-US" sz="2800" dirty="0">
                <a:latin typeface="+mj-lt"/>
              </a:rPr>
              <a:t> chi </a:t>
            </a:r>
            <a:r>
              <a:rPr lang="en-US" sz="2800" dirty="0" err="1">
                <a:latin typeface="+mj-lt"/>
              </a:rPr>
              <a:t>tiết</a:t>
            </a:r>
            <a:r>
              <a:rPr lang="en-US" sz="2800" dirty="0">
                <a:latin typeface="+mj-lt"/>
              </a:rPr>
              <a:t> </a:t>
            </a:r>
            <a:r>
              <a:rPr lang="en-US" sz="2800" dirty="0" err="1">
                <a:latin typeface="+mj-lt"/>
              </a:rPr>
              <a:t>máy</a:t>
            </a:r>
            <a:r>
              <a:rPr lang="en-US" sz="2800" dirty="0">
                <a:latin typeface="+mj-lt"/>
              </a:rPr>
              <a:t> (mm)</a:t>
            </a:r>
          </a:p>
        </p:txBody>
      </p:sp>
      <p:graphicFrame>
        <p:nvGraphicFramePr>
          <p:cNvPr id="6" name="Object 10"/>
          <p:cNvGraphicFramePr>
            <a:graphicFrameLocks noChangeAspect="1"/>
          </p:cNvGraphicFramePr>
          <p:nvPr>
            <p:extLst>
              <p:ext uri="{D42A27DB-BD31-4B8C-83A1-F6EECF244321}">
                <p14:modId xmlns:p14="http://schemas.microsoft.com/office/powerpoint/2010/main" val="3764597651"/>
              </p:ext>
            </p:extLst>
          </p:nvPr>
        </p:nvGraphicFramePr>
        <p:xfrm>
          <a:off x="304800" y="2787805"/>
          <a:ext cx="6705600" cy="1032427"/>
        </p:xfrm>
        <a:graphic>
          <a:graphicData uri="http://schemas.openxmlformats.org/presentationml/2006/ole">
            <mc:AlternateContent xmlns:mc="http://schemas.openxmlformats.org/markup-compatibility/2006">
              <mc:Choice xmlns:v="urn:schemas-microsoft-com:vml" Requires="v">
                <p:oleObj name="Equation" r:id="rId2" imgW="2222280" imgH="431640" progId="Equation.DSMT4">
                  <p:embed/>
                </p:oleObj>
              </mc:Choice>
              <mc:Fallback>
                <p:oleObj name="Equation" r:id="rId2" imgW="2222280" imgH="431640" progId="Equation.DSMT4">
                  <p:embed/>
                  <p:pic>
                    <p:nvPicPr>
                      <p:cNvPr id="6"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87805"/>
                        <a:ext cx="6705600" cy="1032427"/>
                      </a:xfrm>
                      <a:prstGeom prst="rect">
                        <a:avLst/>
                      </a:prstGeom>
                      <a:noFill/>
                      <a:ln>
                        <a:noFill/>
                      </a:ln>
                      <a:effectLst/>
                    </p:spPr>
                  </p:pic>
                </p:oleObj>
              </mc:Fallback>
            </mc:AlternateContent>
          </a:graphicData>
        </a:graphic>
      </p:graphicFrame>
      <p:graphicFrame>
        <p:nvGraphicFramePr>
          <p:cNvPr id="9" name="Table 8"/>
          <p:cNvGraphicFramePr>
            <a:graphicFrameLocks noGrp="1"/>
          </p:cNvGraphicFramePr>
          <p:nvPr/>
        </p:nvGraphicFramePr>
        <p:xfrm>
          <a:off x="228600" y="3962400"/>
          <a:ext cx="7924799" cy="1463040"/>
        </p:xfrm>
        <a:graphic>
          <a:graphicData uri="http://schemas.openxmlformats.org/drawingml/2006/table">
            <a:tbl>
              <a:tblPr firstRow="1" bandRow="1">
                <a:tableStyleId>{5C22544A-7EE6-4342-B048-85BDC9FD1C3A}</a:tableStyleId>
              </a:tblPr>
              <a:tblGrid>
                <a:gridCol w="286173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0733">
                  <a:extLst>
                    <a:ext uri="{9D8B030D-6E8A-4147-A177-3AD203B41FA5}">
                      <a16:colId xmlns:a16="http://schemas.microsoft.com/office/drawing/2014/main" val="20002"/>
                    </a:ext>
                  </a:extLst>
                </a:gridCol>
                <a:gridCol w="1276773">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721895">
                <a:tc>
                  <a:txBody>
                    <a:bodyPr/>
                    <a:lstStyle/>
                    <a:p>
                      <a:r>
                        <a:rPr lang="en-US" sz="2800" dirty="0">
                          <a:solidFill>
                            <a:schemeClr val="tx1"/>
                          </a:solidFill>
                        </a:rPr>
                        <a:t>ĐK</a:t>
                      </a:r>
                      <a:r>
                        <a:rPr lang="en-US" sz="2800" baseline="0" dirty="0">
                          <a:solidFill>
                            <a:schemeClr val="tx1"/>
                          </a:solidFill>
                        </a:rPr>
                        <a:t> 1 chi </a:t>
                      </a:r>
                      <a:r>
                        <a:rPr lang="en-US" sz="2800" baseline="0" dirty="0" err="1">
                          <a:solidFill>
                            <a:schemeClr val="tx1"/>
                          </a:solidFill>
                        </a:rPr>
                        <a:t>tiết</a:t>
                      </a:r>
                      <a:r>
                        <a:rPr lang="en-US" sz="2800" baseline="0" dirty="0">
                          <a:solidFill>
                            <a:schemeClr val="tx1"/>
                          </a:solidFill>
                        </a:rPr>
                        <a:t> </a:t>
                      </a:r>
                      <a:r>
                        <a:rPr lang="en-US" sz="2800" baseline="0" dirty="0" err="1">
                          <a:solidFill>
                            <a:schemeClr val="tx1"/>
                          </a:solidFill>
                        </a:rPr>
                        <a:t>máy</a:t>
                      </a:r>
                      <a:r>
                        <a:rPr lang="en-US" sz="2800" baseline="0" dirty="0">
                          <a:solidFill>
                            <a:schemeClr val="tx1"/>
                          </a:solidFill>
                        </a:rPr>
                        <a:t> (mm)</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7305">
                <a:tc>
                  <a:txBody>
                    <a:bodyPr/>
                    <a:lstStyle/>
                    <a:p>
                      <a:r>
                        <a:rPr lang="en-US" sz="2800" dirty="0" err="1">
                          <a:solidFill>
                            <a:schemeClr val="tx1"/>
                          </a:solidFill>
                        </a:rPr>
                        <a:t>Số</a:t>
                      </a:r>
                      <a:r>
                        <a:rPr lang="en-US" sz="2800" baseline="0" dirty="0">
                          <a:solidFill>
                            <a:schemeClr val="tx1"/>
                          </a:solidFill>
                        </a:rPr>
                        <a:t> chi </a:t>
                      </a:r>
                      <a:r>
                        <a:rPr lang="en-US" sz="2800" baseline="0" dirty="0" err="1">
                          <a:solidFill>
                            <a:schemeClr val="tx1"/>
                          </a:solidFill>
                        </a:rPr>
                        <a:t>tiết</a:t>
                      </a:r>
                      <a:r>
                        <a:rPr lang="en-US" sz="2800" baseline="0" dirty="0">
                          <a:solidFill>
                            <a:schemeClr val="tx1"/>
                          </a:solidFill>
                        </a:rPr>
                        <a:t> </a:t>
                      </a:r>
                      <a:r>
                        <a:rPr lang="en-US" sz="2800" baseline="0" dirty="0" err="1">
                          <a:solidFill>
                            <a:schemeClr val="tx1"/>
                          </a:solidFill>
                        </a:rPr>
                        <a:t>máy</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Object 4"/>
          <p:cNvGraphicFramePr>
            <a:graphicFrameLocks noChangeAspect="1"/>
          </p:cNvGraphicFramePr>
          <p:nvPr/>
        </p:nvGraphicFramePr>
        <p:xfrm>
          <a:off x="381000" y="5737626"/>
          <a:ext cx="7315200" cy="842562"/>
        </p:xfrm>
        <a:graphic>
          <a:graphicData uri="http://schemas.openxmlformats.org/presentationml/2006/ole">
            <mc:AlternateContent xmlns:mc="http://schemas.openxmlformats.org/markup-compatibility/2006">
              <mc:Choice xmlns:v="urn:schemas-microsoft-com:vml" Requires="v">
                <p:oleObj name="Equation" r:id="rId4" imgW="2971800" imgH="431640" progId="Equation.DSMT4">
                  <p:embed/>
                </p:oleObj>
              </mc:Choice>
              <mc:Fallback>
                <p:oleObj name="Equation" r:id="rId4" imgW="2971800" imgH="431640" progId="Equation.DSMT4">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737626"/>
                        <a:ext cx="7315200" cy="84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3400" y="3505200"/>
            <a:ext cx="1818126" cy="523220"/>
          </a:xfrm>
          <a:prstGeom prst="rect">
            <a:avLst/>
          </a:prstGeom>
          <a:noFill/>
          <a:ln w="9525">
            <a:solidFill>
              <a:srgbClr val="FF0000"/>
            </a:solidFill>
            <a:miter lim="800000"/>
            <a:headEnd/>
            <a:tailEnd/>
          </a:ln>
        </p:spPr>
        <p:txBody>
          <a:bodyPr wrap="none">
            <a:spAutoFit/>
          </a:bodyPr>
          <a:lstStyle/>
          <a:p>
            <a:pPr>
              <a:defRPr/>
            </a:pPr>
            <a:r>
              <a:rPr lang="en-US" sz="2800" i="1" dirty="0" err="1">
                <a:latin typeface="+mj-lt"/>
              </a:rPr>
              <a:t>Tính</a:t>
            </a:r>
            <a:r>
              <a:rPr lang="en-US" sz="2800" i="1" dirty="0">
                <a:latin typeface="+mj-lt"/>
              </a:rPr>
              <a:t> </a:t>
            </a:r>
            <a:r>
              <a:rPr lang="en-US" sz="2800" i="1" dirty="0" err="1">
                <a:latin typeface="+mj-lt"/>
              </a:rPr>
              <a:t>chất</a:t>
            </a:r>
            <a:r>
              <a:rPr lang="en-US" sz="2800" i="1" dirty="0">
                <a:latin typeface="+mj-lt"/>
              </a:rPr>
              <a:t> 1</a:t>
            </a:r>
          </a:p>
        </p:txBody>
      </p:sp>
      <p:graphicFrame>
        <p:nvGraphicFramePr>
          <p:cNvPr id="3" name="Object 2">
            <a:extLst>
              <a:ext uri="{FF2B5EF4-FFF2-40B4-BE49-F238E27FC236}">
                <a16:creationId xmlns:a16="http://schemas.microsoft.com/office/drawing/2014/main" id="{030F3096-77FA-4EF8-943E-E342B3207610}"/>
              </a:ext>
            </a:extLst>
          </p:cNvPr>
          <p:cNvGraphicFramePr>
            <a:graphicFrameLocks noChangeAspect="1"/>
          </p:cNvGraphicFramePr>
          <p:nvPr/>
        </p:nvGraphicFramePr>
        <p:xfrm>
          <a:off x="1412875" y="4419600"/>
          <a:ext cx="6318250" cy="1752600"/>
        </p:xfrm>
        <a:graphic>
          <a:graphicData uri="http://schemas.openxmlformats.org/presentationml/2006/ole">
            <mc:AlternateContent xmlns:mc="http://schemas.openxmlformats.org/markup-compatibility/2006">
              <mc:Choice xmlns:v="urn:schemas-microsoft-com:vml" Requires="v">
                <p:oleObj name="Equation" r:id="rId3" imgW="6318673" imgH="1752829" progId="Equation.DSMT4">
                  <p:embed/>
                </p:oleObj>
              </mc:Choice>
              <mc:Fallback>
                <p:oleObj name="Equation" r:id="rId3" imgW="6318673" imgH="1752829" progId="Equation.DSMT4">
                  <p:embed/>
                  <p:pic>
                    <p:nvPicPr>
                      <p:cNvPr id="3" name="Object 2">
                        <a:extLst>
                          <a:ext uri="{FF2B5EF4-FFF2-40B4-BE49-F238E27FC236}">
                            <a16:creationId xmlns:a16="http://schemas.microsoft.com/office/drawing/2014/main" id="{030F3096-77FA-4EF8-943E-E342B3207610}"/>
                          </a:ext>
                        </a:extLst>
                      </p:cNvPr>
                      <p:cNvPicPr/>
                      <p:nvPr/>
                    </p:nvPicPr>
                    <p:blipFill>
                      <a:blip r:embed="rId4"/>
                      <a:stretch>
                        <a:fillRect/>
                      </a:stretch>
                    </p:blipFill>
                    <p:spPr>
                      <a:xfrm>
                        <a:off x="1412875" y="4419600"/>
                        <a:ext cx="6318250" cy="1752600"/>
                      </a:xfrm>
                      <a:prstGeom prst="rect">
                        <a:avLst/>
                      </a:prstGeom>
                    </p:spPr>
                  </p:pic>
                </p:oleObj>
              </mc:Fallback>
            </mc:AlternateContent>
          </a:graphicData>
        </a:graphic>
      </p:graphicFrame>
      <p:sp>
        <p:nvSpPr>
          <p:cNvPr id="8" name="Content Placeholder 2">
            <a:extLst>
              <a:ext uri="{FF2B5EF4-FFF2-40B4-BE49-F238E27FC236}">
                <a16:creationId xmlns:a16="http://schemas.microsoft.com/office/drawing/2014/main" id="{6EE8C89F-50E7-8AB0-443E-9D9997F4EFCD}"/>
              </a:ext>
            </a:extLst>
          </p:cNvPr>
          <p:cNvSpPr>
            <a:spLocks noGrp="1"/>
          </p:cNvSpPr>
          <p:nvPr>
            <p:ph idx="1"/>
          </p:nvPr>
        </p:nvSpPr>
        <p:spPr>
          <a:xfrm>
            <a:off x="457200" y="2209800"/>
            <a:ext cx="6477000" cy="685800"/>
          </a:xfrm>
        </p:spPr>
        <p:txBody>
          <a:bodyPr>
            <a:normAutofit fontScale="92500" lnSpcReduction="10000"/>
          </a:bodyPr>
          <a:lstStyle/>
          <a:p>
            <a:pPr marL="0" indent="0">
              <a:buNone/>
              <a:defRPr/>
            </a:pPr>
            <a:r>
              <a:rPr lang="en-US" i="1" cap="none" dirty="0"/>
              <a:t>a) </a:t>
            </a:r>
            <a:r>
              <a:rPr lang="en-US" i="1" cap="none" dirty="0" err="1"/>
              <a:t>Trung</a:t>
            </a:r>
            <a:r>
              <a:rPr lang="en-US" i="1" cap="none" dirty="0"/>
              <a:t> </a:t>
            </a:r>
            <a:r>
              <a:rPr lang="en-US" i="1" cap="none" dirty="0" err="1"/>
              <a:t>bình</a:t>
            </a:r>
            <a:r>
              <a:rPr lang="en-US" i="1" cap="none" dirty="0"/>
              <a:t> </a:t>
            </a:r>
            <a:r>
              <a:rPr lang="en-US" i="1" cap="none" dirty="0" err="1"/>
              <a:t>mẫu</a:t>
            </a:r>
            <a:endParaRPr lang="en-US" i="1" cap="none" dirty="0"/>
          </a:p>
        </p:txBody>
      </p:sp>
      <p:sp>
        <p:nvSpPr>
          <p:cNvPr id="9" name="Rectangle 6">
            <a:extLst>
              <a:ext uri="{FF2B5EF4-FFF2-40B4-BE49-F238E27FC236}">
                <a16:creationId xmlns:a16="http://schemas.microsoft.com/office/drawing/2014/main" id="{F522AD20-8E0E-FC85-5CEB-1B17FECFC630}"/>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13" name="Title 3">
            <a:extLst>
              <a:ext uri="{FF2B5EF4-FFF2-40B4-BE49-F238E27FC236}">
                <a16:creationId xmlns:a16="http://schemas.microsoft.com/office/drawing/2014/main" id="{9DD03A3E-43CA-C521-92EC-C09A74B77944}"/>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163008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Content Placeholder 2">
            <a:extLst>
              <a:ext uri="{FF2B5EF4-FFF2-40B4-BE49-F238E27FC236}">
                <a16:creationId xmlns:a16="http://schemas.microsoft.com/office/drawing/2014/main" id="{DE871F31-71CD-4912-8F75-ED43D63398ED}"/>
              </a:ext>
            </a:extLst>
          </p:cNvPr>
          <p:cNvSpPr txBox="1">
            <a:spLocks/>
          </p:cNvSpPr>
          <p:nvPr/>
        </p:nvSpPr>
        <p:spPr>
          <a:xfrm>
            <a:off x="152400" y="2286000"/>
            <a:ext cx="8839200" cy="3962400"/>
          </a:xfrm>
          <a:prstGeom prst="rect">
            <a:avLst/>
          </a:prstGeom>
        </p:spPr>
        <p:txBody>
          <a:bodyPr/>
          <a:lstStyle/>
          <a:p>
            <a:pPr marL="514350" indent="-514350">
              <a:lnSpc>
                <a:spcPct val="150000"/>
              </a:lnSpc>
              <a:spcBef>
                <a:spcPct val="20000"/>
              </a:spcBef>
              <a:buFont typeface="Arial" panose="020B0604020202020204" pitchFamily="34" charset="0"/>
              <a:buChar char="•"/>
              <a:defRPr/>
            </a:pPr>
            <a:r>
              <a:rPr lang="en-US" sz="2800" b="1" i="1" kern="0" dirty="0" err="1">
                <a:latin typeface="Times New Roman" pitchFamily="18" charset="0"/>
                <a:cs typeface="Times New Roman" pitchFamily="18" charset="0"/>
              </a:rPr>
              <a:t>Đám</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đông</a:t>
            </a:r>
            <a:r>
              <a:rPr lang="en-US" sz="2800" b="1" i="1" kern="0" dirty="0">
                <a:latin typeface="Times New Roman" pitchFamily="18" charset="0"/>
                <a:cs typeface="Times New Roman" pitchFamily="18" charset="0"/>
              </a:rPr>
              <a:t> </a:t>
            </a:r>
            <a:r>
              <a:rPr lang="en-US" sz="2800" i="1" kern="0" dirty="0">
                <a:latin typeface="Times New Roman" pitchFamily="18" charset="0"/>
                <a:cs typeface="Times New Roman" pitchFamily="18" charset="0"/>
              </a:rPr>
              <a:t>(Population):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tập</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hợp</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gồm</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tất</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cả</a:t>
            </a:r>
            <a:r>
              <a:rPr lang="en-US" sz="2800" kern="0" dirty="0">
                <a:latin typeface="Times New Roman" pitchFamily="18" charset="0"/>
                <a:cs typeface="Times New Roman" pitchFamily="18" charset="0"/>
              </a:rPr>
              <a:t> </a:t>
            </a:r>
            <a:r>
              <a:rPr lang="en-US" sz="2800" i="1" kern="0" dirty="0">
                <a:latin typeface="Times New Roman" pitchFamily="18" charset="0"/>
                <a:cs typeface="Times New Roman" pitchFamily="18" charset="0"/>
              </a:rPr>
              <a:t>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phần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tử</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cần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khảo</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sát</a:t>
            </a:r>
            <a:r>
              <a:rPr lang="en-US" sz="2800" kern="0" dirty="0">
                <a:latin typeface="Times New Roman" pitchFamily="18" charset="0"/>
                <a:cs typeface="Times New Roman" pitchFamily="18" charset="0"/>
              </a:rPr>
              <a:t>, </a:t>
            </a:r>
            <a:r>
              <a:rPr lang="en-US" sz="2800" i="1" kern="0" dirty="0">
                <a:latin typeface="Times New Roman" pitchFamily="18" charset="0"/>
                <a:cs typeface="Times New Roman" pitchFamily="18" charset="0"/>
              </a:rPr>
              <a:t>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được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gọi</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kích</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thước</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đám</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đông</a:t>
            </a:r>
            <a:r>
              <a:rPr lang="en-US" sz="2800" kern="0" dirty="0">
                <a:latin typeface="Times New Roman" pitchFamily="18" charset="0"/>
                <a:cs typeface="Times New Roman" pitchFamily="18" charset="0"/>
              </a:rPr>
              <a:t>.</a:t>
            </a:r>
          </a:p>
          <a:p>
            <a:pPr marL="514350" indent="-514350">
              <a:lnSpc>
                <a:spcPct val="150000"/>
              </a:lnSpc>
              <a:spcBef>
                <a:spcPct val="20000"/>
              </a:spcBef>
              <a:buFont typeface="Arial" panose="020B0604020202020204" pitchFamily="34" charset="0"/>
              <a:buChar char="•"/>
              <a:defRPr/>
            </a:pPr>
            <a:r>
              <a:rPr lang="en-US" sz="2800" b="1" i="1" kern="0" dirty="0" err="1">
                <a:latin typeface="Times New Roman" pitchFamily="18" charset="0"/>
                <a:cs typeface="Times New Roman" pitchFamily="18" charset="0"/>
              </a:rPr>
              <a:t>Mẫu</a:t>
            </a:r>
            <a:r>
              <a:rPr lang="en-US" sz="2800" i="1" kern="0" dirty="0">
                <a:latin typeface="Times New Roman" pitchFamily="18" charset="0"/>
                <a:cs typeface="Times New Roman" pitchFamily="18" charset="0"/>
              </a:rPr>
              <a:t> (Sample)</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tập</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hợp</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gồm</a:t>
            </a:r>
            <a:r>
              <a:rPr lang="en-US" sz="2800" kern="0" dirty="0">
                <a:latin typeface="Times New Roman" pitchFamily="18" charset="0"/>
                <a:cs typeface="Times New Roman" pitchFamily="18" charset="0"/>
              </a:rPr>
              <a:t> </a:t>
            </a:r>
            <a:r>
              <a:rPr lang="en-US" sz="2800" i="1" kern="0" dirty="0">
                <a:latin typeface="Times New Roman" pitchFamily="18" charset="0"/>
                <a:cs typeface="Times New Roman" pitchFamily="18" charset="0"/>
              </a:rPr>
              <a:t>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phần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tử</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đại</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diện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được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chọn</a:t>
            </a:r>
            <a:r>
              <a:rPr lang="en-US" sz="2800" kern="0" dirty="0">
                <a:latin typeface="Times New Roman" pitchFamily="18" charset="0"/>
                <a:cs typeface="Times New Roman" pitchFamily="18" charset="0"/>
              </a:rPr>
              <a:t> ra </a:t>
            </a:r>
            <a:r>
              <a:rPr lang="en-US" sz="2800" kern="0" dirty="0" err="1">
                <a:latin typeface="Times New Roman" pitchFamily="18" charset="0"/>
                <a:cs typeface="Times New Roman" pitchFamily="18" charset="0"/>
              </a:rPr>
              <a:t>từ</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đám</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đông</a:t>
            </a:r>
            <a:r>
              <a:rPr lang="en-US" sz="2800" kern="0" dirty="0">
                <a:latin typeface="Times New Roman" pitchFamily="18" charset="0"/>
                <a:cs typeface="Times New Roman" pitchFamily="18" charset="0"/>
              </a:rPr>
              <a:t> (</a:t>
            </a:r>
            <a:r>
              <a:rPr lang="en-US" sz="2800" i="1" kern="0" dirty="0">
                <a:latin typeface="Times New Roman" pitchFamily="18" charset="0"/>
                <a:cs typeface="Times New Roman" pitchFamily="18" charset="0"/>
              </a:rPr>
              <a:t>n&lt;N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để</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khảo</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sát</a:t>
            </a:r>
            <a:r>
              <a:rPr lang="en-US" sz="2800" kern="0" dirty="0">
                <a:latin typeface="Times New Roman" pitchFamily="18" charset="0"/>
                <a:cs typeface="Times New Roman" pitchFamily="18" charset="0"/>
              </a:rPr>
              <a:t>, </a:t>
            </a:r>
            <a:r>
              <a:rPr lang="en-US" sz="2800" i="1" kern="0" dirty="0">
                <a:latin typeface="Times New Roman" pitchFamily="18" charset="0"/>
                <a:cs typeface="Times New Roman" pitchFamily="18" charset="0"/>
              </a:rPr>
              <a:t>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được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gọi</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kích</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thước</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mẫu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số</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quan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sát</a:t>
            </a:r>
            <a:r>
              <a:rPr lang="en-US" sz="2800" kern="0" dirty="0">
                <a:latin typeface="Times New Roman" pitchFamily="18" charset="0"/>
                <a:cs typeface="Times New Roman" pitchFamily="18" charset="0"/>
              </a:rPr>
              <a:t>).</a:t>
            </a:r>
          </a:p>
        </p:txBody>
      </p:sp>
      <p:sp>
        <p:nvSpPr>
          <p:cNvPr id="5" name="Title 3">
            <a:extLst>
              <a:ext uri="{FF2B5EF4-FFF2-40B4-BE49-F238E27FC236}">
                <a16:creationId xmlns:a16="http://schemas.microsoft.com/office/drawing/2014/main" id="{1BD7D1EB-DD2D-3C52-91A7-D88CE13E1797}"/>
              </a:ext>
            </a:extLst>
          </p:cNvPr>
          <p:cNvSpPr>
            <a:spLocks noGrp="1" noChangeArrowheads="1"/>
          </p:cNvSpPr>
          <p:nvPr>
            <p:ph type="title"/>
          </p:nvPr>
        </p:nvSpPr>
        <p:spPr>
          <a:xfrm>
            <a:off x="76200" y="129671"/>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412305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9"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p:cNvSpPr txBox="1">
            <a:spLocks noChangeArrowheads="1"/>
          </p:cNvSpPr>
          <p:nvPr/>
        </p:nvSpPr>
        <p:spPr bwMode="auto">
          <a:xfrm>
            <a:off x="457200" y="3505200"/>
            <a:ext cx="5349541" cy="553998"/>
          </a:xfrm>
          <a:prstGeom prst="rect">
            <a:avLst/>
          </a:prstGeom>
          <a:noFill/>
          <a:ln w="9525">
            <a:noFill/>
            <a:miter lim="800000"/>
            <a:headEnd/>
            <a:tailEnd/>
          </a:ln>
        </p:spPr>
        <p:txBody>
          <a:bodyPr wrap="none">
            <a:spAutoFit/>
          </a:bodyPr>
          <a:lstStyle/>
          <a:p>
            <a:pPr>
              <a:defRPr/>
            </a:pPr>
            <a:r>
              <a:rPr lang="en-US" sz="3000" i="1" dirty="0">
                <a:latin typeface="+mj-lt"/>
              </a:rPr>
              <a:t> </a:t>
            </a:r>
            <a:r>
              <a:rPr lang="en-US" sz="3000" i="1" dirty="0" err="1">
                <a:latin typeface="+mj-lt"/>
              </a:rPr>
              <a:t>Tính</a:t>
            </a:r>
            <a:r>
              <a:rPr lang="en-US" sz="3000" i="1" dirty="0">
                <a:latin typeface="+mj-lt"/>
              </a:rPr>
              <a:t> </a:t>
            </a:r>
            <a:r>
              <a:rPr lang="en-US" sz="3000" i="1" dirty="0" err="1">
                <a:latin typeface="+mj-lt"/>
              </a:rPr>
              <a:t>chất</a:t>
            </a:r>
            <a:r>
              <a:rPr lang="en-US" sz="3000" i="1" dirty="0">
                <a:latin typeface="+mj-lt"/>
              </a:rPr>
              <a:t> 2: </a:t>
            </a:r>
            <a:r>
              <a:rPr lang="en-US" sz="3000" dirty="0" err="1">
                <a:latin typeface="+mj-lt"/>
              </a:rPr>
              <a:t>Nếu</a:t>
            </a:r>
            <a:r>
              <a:rPr lang="en-US" sz="3000" dirty="0">
                <a:latin typeface="+mj-lt"/>
              </a:rPr>
              <a:t> X~ N(</a:t>
            </a:r>
            <a:r>
              <a:rPr lang="el-GR" sz="3000" dirty="0">
                <a:latin typeface="Times New Roman"/>
                <a:cs typeface="Times New Roman"/>
              </a:rPr>
              <a:t>μ</a:t>
            </a:r>
            <a:r>
              <a:rPr lang="en-US" sz="3000" dirty="0">
                <a:latin typeface="+mj-lt"/>
              </a:rPr>
              <a:t>, </a:t>
            </a:r>
            <a:r>
              <a:rPr lang="el-GR" sz="3000" dirty="0">
                <a:latin typeface="Times New Roman"/>
                <a:cs typeface="Times New Roman"/>
              </a:rPr>
              <a:t>σ</a:t>
            </a:r>
            <a:r>
              <a:rPr lang="en-US" sz="3000" baseline="30000" dirty="0">
                <a:latin typeface="Times New Roman"/>
                <a:cs typeface="Times New Roman"/>
              </a:rPr>
              <a:t>2</a:t>
            </a:r>
            <a:r>
              <a:rPr lang="en-US" sz="3000" dirty="0">
                <a:latin typeface="+mj-lt"/>
              </a:rPr>
              <a:t>) </a:t>
            </a:r>
            <a:r>
              <a:rPr lang="en-US" sz="3000" dirty="0" err="1">
                <a:latin typeface="+mj-lt"/>
              </a:rPr>
              <a:t>thì</a:t>
            </a:r>
            <a:endParaRPr lang="en-US" sz="3000" i="1" dirty="0">
              <a:latin typeface="+mj-lt"/>
            </a:endParaRPr>
          </a:p>
        </p:txBody>
      </p:sp>
      <p:graphicFrame>
        <p:nvGraphicFramePr>
          <p:cNvPr id="3" name="Object 3"/>
          <p:cNvGraphicFramePr>
            <a:graphicFrameLocks noChangeAspect="1"/>
          </p:cNvGraphicFramePr>
          <p:nvPr>
            <p:extLst>
              <p:ext uri="{D42A27DB-BD31-4B8C-83A1-F6EECF244321}">
                <p14:modId xmlns:p14="http://schemas.microsoft.com/office/powerpoint/2010/main" val="2318618789"/>
              </p:ext>
            </p:extLst>
          </p:nvPr>
        </p:nvGraphicFramePr>
        <p:xfrm>
          <a:off x="5943600" y="3241382"/>
          <a:ext cx="2757177" cy="1102018"/>
        </p:xfrm>
        <a:graphic>
          <a:graphicData uri="http://schemas.openxmlformats.org/presentationml/2006/ole">
            <mc:AlternateContent xmlns:mc="http://schemas.openxmlformats.org/markup-compatibility/2006">
              <mc:Choice xmlns:v="urn:schemas-microsoft-com:vml" Requires="v">
                <p:oleObj name="Equation" r:id="rId3" imgW="952200" imgH="482400" progId="Equation.DSMT4">
                  <p:embed/>
                </p:oleObj>
              </mc:Choice>
              <mc:Fallback>
                <p:oleObj name="Equation" r:id="rId3" imgW="952200" imgH="482400" progId="Equation.DSMT4">
                  <p:embed/>
                  <p:pic>
                    <p:nvPicPr>
                      <p:cNvPr id="3" name="Object 3"/>
                      <p:cNvPicPr>
                        <a:picLocks noChangeAspect="1" noChangeArrowheads="1"/>
                      </p:cNvPicPr>
                      <p:nvPr/>
                    </p:nvPicPr>
                    <p:blipFill>
                      <a:blip r:embed="rId4"/>
                      <a:srcRect/>
                      <a:stretch>
                        <a:fillRect/>
                      </a:stretch>
                    </p:blipFill>
                    <p:spPr bwMode="auto">
                      <a:xfrm>
                        <a:off x="5943600" y="3241382"/>
                        <a:ext cx="2757177" cy="1102018"/>
                      </a:xfrm>
                      <a:prstGeom prst="rect">
                        <a:avLst/>
                      </a:prstGeom>
                      <a:noFill/>
                    </p:spPr>
                  </p:pic>
                </p:oleObj>
              </mc:Fallback>
            </mc:AlternateContent>
          </a:graphicData>
        </a:graphic>
      </p:graphicFrame>
      <p:sp>
        <p:nvSpPr>
          <p:cNvPr id="10" name="Rectangle 9">
            <a:extLst>
              <a:ext uri="{FF2B5EF4-FFF2-40B4-BE49-F238E27FC236}">
                <a16:creationId xmlns:a16="http://schemas.microsoft.com/office/drawing/2014/main" id="{4BD2ED32-27B1-4762-A720-09FCDE68F7AD}"/>
              </a:ext>
            </a:extLst>
          </p:cNvPr>
          <p:cNvSpPr/>
          <p:nvPr/>
        </p:nvSpPr>
        <p:spPr>
          <a:xfrm>
            <a:off x="457200" y="3505200"/>
            <a:ext cx="2057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7">
            <a:extLst>
              <a:ext uri="{FF2B5EF4-FFF2-40B4-BE49-F238E27FC236}">
                <a16:creationId xmlns:a16="http://schemas.microsoft.com/office/drawing/2014/main" id="{A57695CA-A375-4881-AF26-0A3DA1AA8C8F}"/>
              </a:ext>
            </a:extLst>
          </p:cNvPr>
          <p:cNvSpPr txBox="1">
            <a:spLocks noChangeArrowheads="1"/>
          </p:cNvSpPr>
          <p:nvPr/>
        </p:nvSpPr>
        <p:spPr bwMode="auto">
          <a:xfrm>
            <a:off x="457200" y="4495800"/>
            <a:ext cx="8382000" cy="1394356"/>
          </a:xfrm>
          <a:prstGeom prst="rect">
            <a:avLst/>
          </a:prstGeom>
          <a:noFill/>
          <a:ln w="9525">
            <a:noFill/>
            <a:miter lim="800000"/>
            <a:headEnd/>
            <a:tailEnd/>
          </a:ln>
        </p:spPr>
        <p:txBody>
          <a:bodyPr wrap="square">
            <a:spAutoFit/>
          </a:bodyPr>
          <a:lstStyle/>
          <a:p>
            <a:pPr>
              <a:lnSpc>
                <a:spcPct val="150000"/>
              </a:lnSpc>
              <a:defRPr/>
            </a:pPr>
            <a:r>
              <a:rPr lang="en-US" sz="3000" i="1" dirty="0">
                <a:latin typeface="+mj-lt"/>
              </a:rPr>
              <a:t> </a:t>
            </a:r>
            <a:r>
              <a:rPr lang="en-US" sz="3000" i="1" dirty="0" err="1">
                <a:latin typeface="+mj-lt"/>
              </a:rPr>
              <a:t>Tính</a:t>
            </a:r>
            <a:r>
              <a:rPr lang="en-US" sz="3000" i="1" dirty="0">
                <a:latin typeface="+mj-lt"/>
              </a:rPr>
              <a:t> </a:t>
            </a:r>
            <a:r>
              <a:rPr lang="en-US" sz="3000" i="1" dirty="0" err="1">
                <a:latin typeface="+mj-lt"/>
              </a:rPr>
              <a:t>chất</a:t>
            </a:r>
            <a:r>
              <a:rPr lang="en-US" sz="3000" i="1" dirty="0">
                <a:latin typeface="+mj-lt"/>
              </a:rPr>
              <a:t> 3: </a:t>
            </a:r>
            <a:r>
              <a:rPr lang="en-US" sz="3000" dirty="0">
                <a:latin typeface="+mj-lt"/>
              </a:rPr>
              <a:t>X </a:t>
            </a:r>
            <a:r>
              <a:rPr lang="en-US" sz="3000" dirty="0" err="1">
                <a:latin typeface="+mj-lt"/>
              </a:rPr>
              <a:t>chưa</a:t>
            </a:r>
            <a:r>
              <a:rPr lang="en-US" sz="3000" dirty="0">
                <a:latin typeface="+mj-lt"/>
              </a:rPr>
              <a:t> </a:t>
            </a:r>
            <a:r>
              <a:rPr lang="en-US" sz="3000" dirty="0" err="1">
                <a:latin typeface="+mj-lt"/>
              </a:rPr>
              <a:t>biết</a:t>
            </a:r>
            <a:r>
              <a:rPr lang="en-US" sz="3000" dirty="0">
                <a:latin typeface="+mj-lt"/>
              </a:rPr>
              <a:t> </a:t>
            </a:r>
            <a:r>
              <a:rPr lang="en-US" sz="3000" dirty="0" err="1">
                <a:latin typeface="+mj-lt"/>
              </a:rPr>
              <a:t>qlpp</a:t>
            </a:r>
            <a:r>
              <a:rPr lang="en-US" sz="3000" dirty="0">
                <a:latin typeface="+mj-lt"/>
              </a:rPr>
              <a:t>, E(X)=</a:t>
            </a:r>
            <a:r>
              <a:rPr lang="el-GR" sz="3000" dirty="0">
                <a:latin typeface="+mj-lt"/>
                <a:cs typeface="Times New Roman"/>
              </a:rPr>
              <a:t>μ</a:t>
            </a:r>
            <a:r>
              <a:rPr lang="en-US" sz="3000" dirty="0">
                <a:latin typeface="+mj-lt"/>
              </a:rPr>
              <a:t>, </a:t>
            </a:r>
            <a:r>
              <a:rPr lang="en-US" sz="3000" dirty="0" err="1">
                <a:latin typeface="+mj-lt"/>
              </a:rPr>
              <a:t>Var</a:t>
            </a:r>
            <a:r>
              <a:rPr lang="en-US" sz="3000" dirty="0">
                <a:latin typeface="+mj-lt"/>
              </a:rPr>
              <a:t>(X)=</a:t>
            </a:r>
            <a:r>
              <a:rPr lang="el-GR" sz="3000" dirty="0">
                <a:latin typeface="+mj-lt"/>
                <a:cs typeface="Times New Roman"/>
              </a:rPr>
              <a:t>σ</a:t>
            </a:r>
            <a:r>
              <a:rPr lang="en-US" sz="3000" baseline="30000" dirty="0">
                <a:latin typeface="+mj-lt"/>
                <a:cs typeface="Times New Roman"/>
              </a:rPr>
              <a:t>2 </a:t>
            </a:r>
            <a:r>
              <a:rPr lang="en-US" sz="3000" dirty="0">
                <a:latin typeface="+mj-lt"/>
              </a:rPr>
              <a:t>, n &gt; 30 </a:t>
            </a:r>
            <a:r>
              <a:rPr lang="en-US" sz="3000" dirty="0" err="1">
                <a:latin typeface="+mj-lt"/>
              </a:rPr>
              <a:t>thì</a:t>
            </a:r>
            <a:endParaRPr lang="en-US" sz="3000" dirty="0">
              <a:latin typeface="+mj-lt"/>
            </a:endParaRPr>
          </a:p>
        </p:txBody>
      </p:sp>
      <p:graphicFrame>
        <p:nvGraphicFramePr>
          <p:cNvPr id="19" name="Object 3">
            <a:extLst>
              <a:ext uri="{FF2B5EF4-FFF2-40B4-BE49-F238E27FC236}">
                <a16:creationId xmlns:a16="http://schemas.microsoft.com/office/drawing/2014/main" id="{11A62E77-2629-4D6F-9E0E-B0FD6CA9A935}"/>
              </a:ext>
            </a:extLst>
          </p:cNvPr>
          <p:cNvGraphicFramePr>
            <a:graphicFrameLocks noChangeAspect="1"/>
          </p:cNvGraphicFramePr>
          <p:nvPr>
            <p:extLst>
              <p:ext uri="{D42A27DB-BD31-4B8C-83A1-F6EECF244321}">
                <p14:modId xmlns:p14="http://schemas.microsoft.com/office/powerpoint/2010/main" val="3330675138"/>
              </p:ext>
            </p:extLst>
          </p:nvPr>
        </p:nvGraphicFramePr>
        <p:xfrm>
          <a:off x="3352800" y="5404575"/>
          <a:ext cx="3103512" cy="1148625"/>
        </p:xfrm>
        <a:graphic>
          <a:graphicData uri="http://schemas.openxmlformats.org/presentationml/2006/ole">
            <mc:AlternateContent xmlns:mc="http://schemas.openxmlformats.org/markup-compatibility/2006">
              <mc:Choice xmlns:v="urn:schemas-microsoft-com:vml" Requires="v">
                <p:oleObj name="Equation" r:id="rId5" imgW="1028520" imgH="482400" progId="Equation.DSMT4">
                  <p:embed/>
                </p:oleObj>
              </mc:Choice>
              <mc:Fallback>
                <p:oleObj name="Equation" r:id="rId5" imgW="1028520" imgH="482400" progId="Equation.DSMT4">
                  <p:embed/>
                  <p:pic>
                    <p:nvPicPr>
                      <p:cNvPr id="2" name="Object 3"/>
                      <p:cNvPicPr>
                        <a:picLocks noChangeAspect="1" noChangeArrowheads="1"/>
                      </p:cNvPicPr>
                      <p:nvPr/>
                    </p:nvPicPr>
                    <p:blipFill>
                      <a:blip r:embed="rId6"/>
                      <a:srcRect/>
                      <a:stretch>
                        <a:fillRect/>
                      </a:stretch>
                    </p:blipFill>
                    <p:spPr bwMode="auto">
                      <a:xfrm>
                        <a:off x="3352800" y="5404575"/>
                        <a:ext cx="3103512" cy="1148625"/>
                      </a:xfrm>
                      <a:prstGeom prst="rect">
                        <a:avLst/>
                      </a:prstGeom>
                      <a:noFill/>
                    </p:spPr>
                  </p:pic>
                </p:oleObj>
              </mc:Fallback>
            </mc:AlternateContent>
          </a:graphicData>
        </a:graphic>
      </p:graphicFrame>
      <p:sp>
        <p:nvSpPr>
          <p:cNvPr id="20" name="Rectangle 19">
            <a:extLst>
              <a:ext uri="{FF2B5EF4-FFF2-40B4-BE49-F238E27FC236}">
                <a16:creationId xmlns:a16="http://schemas.microsoft.com/office/drawing/2014/main" id="{96D98EC0-B1E2-4442-AEC9-46FD476FE7EC}"/>
              </a:ext>
            </a:extLst>
          </p:cNvPr>
          <p:cNvSpPr/>
          <p:nvPr/>
        </p:nvSpPr>
        <p:spPr>
          <a:xfrm>
            <a:off x="533400" y="4572000"/>
            <a:ext cx="20574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04BA73FC-B4A0-F62B-A2AB-E5CAEB1A586E}"/>
              </a:ext>
            </a:extLst>
          </p:cNvPr>
          <p:cNvSpPr>
            <a:spLocks noGrp="1"/>
          </p:cNvSpPr>
          <p:nvPr>
            <p:ph idx="1"/>
          </p:nvPr>
        </p:nvSpPr>
        <p:spPr>
          <a:xfrm>
            <a:off x="457200" y="2209800"/>
            <a:ext cx="6477000" cy="685800"/>
          </a:xfrm>
        </p:spPr>
        <p:txBody>
          <a:bodyPr>
            <a:normAutofit fontScale="92500" lnSpcReduction="10000"/>
          </a:bodyPr>
          <a:lstStyle/>
          <a:p>
            <a:pPr marL="0" indent="0">
              <a:buNone/>
              <a:defRPr/>
            </a:pPr>
            <a:r>
              <a:rPr lang="en-US" i="1" cap="none" dirty="0"/>
              <a:t>a) </a:t>
            </a:r>
            <a:r>
              <a:rPr lang="en-US" i="1" cap="none" dirty="0" err="1"/>
              <a:t>Trung</a:t>
            </a:r>
            <a:r>
              <a:rPr lang="en-US" i="1" cap="none" dirty="0"/>
              <a:t> </a:t>
            </a:r>
            <a:r>
              <a:rPr lang="en-US" i="1" cap="none" dirty="0" err="1"/>
              <a:t>bình</a:t>
            </a:r>
            <a:r>
              <a:rPr lang="en-US" i="1" cap="none" dirty="0"/>
              <a:t> </a:t>
            </a:r>
            <a:r>
              <a:rPr lang="en-US" i="1" cap="none" dirty="0" err="1"/>
              <a:t>mẫu</a:t>
            </a:r>
            <a:endParaRPr lang="en-US" i="1" cap="none" dirty="0"/>
          </a:p>
        </p:txBody>
      </p:sp>
      <p:sp>
        <p:nvSpPr>
          <p:cNvPr id="9" name="Rectangle 6">
            <a:extLst>
              <a:ext uri="{FF2B5EF4-FFF2-40B4-BE49-F238E27FC236}">
                <a16:creationId xmlns:a16="http://schemas.microsoft.com/office/drawing/2014/main" id="{B3FB1F84-5EBA-F420-858C-C28E094396E6}"/>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11" name="Title 3">
            <a:extLst>
              <a:ext uri="{FF2B5EF4-FFF2-40B4-BE49-F238E27FC236}">
                <a16:creationId xmlns:a16="http://schemas.microsoft.com/office/drawing/2014/main" id="{B22DCEDB-856B-5052-5192-0CA66FB41766}"/>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383253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7426" name="Picture 2"/>
          <p:cNvPicPr>
            <a:picLocks noChangeAspect="1" noChangeArrowheads="1"/>
          </p:cNvPicPr>
          <p:nvPr/>
        </p:nvPicPr>
        <p:blipFill>
          <a:blip r:embed="rId2" cstate="print"/>
          <a:srcRect/>
          <a:stretch>
            <a:fillRect/>
          </a:stretch>
        </p:blipFill>
        <p:spPr bwMode="auto">
          <a:xfrm>
            <a:off x="76200" y="152400"/>
            <a:ext cx="8775700" cy="2667000"/>
          </a:xfrm>
          <a:prstGeom prst="rect">
            <a:avLst/>
          </a:prstGeom>
          <a:noFill/>
          <a:ln w="9525">
            <a:noFill/>
            <a:miter lim="800000"/>
            <a:headEnd/>
            <a:tailEnd/>
          </a:ln>
        </p:spPr>
      </p:pic>
      <p:sp>
        <p:nvSpPr>
          <p:cNvPr id="2" name="TextBox 1">
            <a:extLst>
              <a:ext uri="{FF2B5EF4-FFF2-40B4-BE49-F238E27FC236}">
                <a16:creationId xmlns:a16="http://schemas.microsoft.com/office/drawing/2014/main" id="{D3D0B3B3-66F2-420F-80A1-585F8C437BCF}"/>
              </a:ext>
            </a:extLst>
          </p:cNvPr>
          <p:cNvSpPr txBox="1"/>
          <p:nvPr/>
        </p:nvSpPr>
        <p:spPr>
          <a:xfrm>
            <a:off x="292100" y="2819400"/>
            <a:ext cx="7437119" cy="892552"/>
          </a:xfrm>
          <a:prstGeom prst="rect">
            <a:avLst/>
          </a:prstGeom>
          <a:noFill/>
        </p:spPr>
        <p:txBody>
          <a:bodyPr wrap="square" rtlCol="0">
            <a:spAutoFit/>
          </a:bodyPr>
          <a:lstStyle/>
          <a:p>
            <a:r>
              <a:rPr lang="en-US" sz="2600" dirty="0">
                <a:latin typeface="+mj-lt"/>
              </a:rPr>
              <a:t>X </a:t>
            </a:r>
            <a:r>
              <a:rPr lang="en-US" sz="2600" dirty="0" err="1">
                <a:latin typeface="+mj-lt"/>
              </a:rPr>
              <a:t>là</a:t>
            </a:r>
            <a:r>
              <a:rPr lang="en-US" sz="2600" dirty="0">
                <a:latin typeface="+mj-lt"/>
              </a:rPr>
              <a:t> </a:t>
            </a:r>
            <a:r>
              <a:rPr lang="en-US" sz="2600" dirty="0" err="1">
                <a:latin typeface="+mj-lt"/>
              </a:rPr>
              <a:t>tuổi</a:t>
            </a:r>
            <a:r>
              <a:rPr lang="en-US" sz="2600" dirty="0">
                <a:latin typeface="+mj-lt"/>
              </a:rPr>
              <a:t> </a:t>
            </a:r>
            <a:r>
              <a:rPr lang="en-US" sz="2600" dirty="0" err="1">
                <a:latin typeface="+mj-lt"/>
              </a:rPr>
              <a:t>thọ</a:t>
            </a:r>
            <a:r>
              <a:rPr lang="en-US" sz="2600" dirty="0">
                <a:latin typeface="+mj-lt"/>
              </a:rPr>
              <a:t> </a:t>
            </a:r>
            <a:r>
              <a:rPr lang="en-US" sz="2600" dirty="0" err="1">
                <a:latin typeface="+mj-lt"/>
              </a:rPr>
              <a:t>của</a:t>
            </a:r>
            <a:r>
              <a:rPr lang="en-US" sz="2600" dirty="0">
                <a:latin typeface="+mj-lt"/>
              </a:rPr>
              <a:t> </a:t>
            </a:r>
            <a:r>
              <a:rPr lang="en-US" sz="2600" dirty="0" err="1">
                <a:latin typeface="+mj-lt"/>
              </a:rPr>
              <a:t>mỗi</a:t>
            </a:r>
            <a:r>
              <a:rPr lang="en-US" sz="2600" dirty="0">
                <a:latin typeface="+mj-lt"/>
              </a:rPr>
              <a:t> </a:t>
            </a:r>
            <a:r>
              <a:rPr lang="en-US" sz="2600" dirty="0" err="1">
                <a:latin typeface="+mj-lt"/>
              </a:rPr>
              <a:t>sp</a:t>
            </a:r>
            <a:r>
              <a:rPr lang="en-US" sz="2600" dirty="0">
                <a:latin typeface="+mj-lt"/>
              </a:rPr>
              <a:t> (</a:t>
            </a:r>
            <a:r>
              <a:rPr lang="en-US" sz="2600" dirty="0" err="1">
                <a:latin typeface="+mj-lt"/>
              </a:rPr>
              <a:t>năm</a:t>
            </a:r>
            <a:r>
              <a:rPr lang="en-US" sz="2600" dirty="0">
                <a:latin typeface="+mj-lt"/>
              </a:rPr>
              <a:t>), X~N(6;2.4</a:t>
            </a:r>
            <a:r>
              <a:rPr lang="en-US" sz="2600" baseline="30000" dirty="0">
                <a:latin typeface="+mj-lt"/>
              </a:rPr>
              <a:t>2</a:t>
            </a:r>
            <a:r>
              <a:rPr lang="en-US" sz="2600" dirty="0">
                <a:latin typeface="+mj-lt"/>
              </a:rPr>
              <a:t>)</a:t>
            </a:r>
          </a:p>
          <a:p>
            <a:endParaRPr lang="en-US" sz="2600" dirty="0">
              <a:latin typeface="+mj-lt"/>
            </a:endParaRPr>
          </a:p>
        </p:txBody>
      </p:sp>
      <p:graphicFrame>
        <p:nvGraphicFramePr>
          <p:cNvPr id="4" name="Object 3">
            <a:extLst>
              <a:ext uri="{FF2B5EF4-FFF2-40B4-BE49-F238E27FC236}">
                <a16:creationId xmlns:a16="http://schemas.microsoft.com/office/drawing/2014/main" id="{59AE2769-4D65-429F-A38C-A7A4A37EA237}"/>
              </a:ext>
            </a:extLst>
          </p:cNvPr>
          <p:cNvGraphicFramePr>
            <a:graphicFrameLocks noChangeAspect="1"/>
          </p:cNvGraphicFramePr>
          <p:nvPr/>
        </p:nvGraphicFramePr>
        <p:xfrm>
          <a:off x="465137" y="4841082"/>
          <a:ext cx="8458200" cy="995362"/>
        </p:xfrm>
        <a:graphic>
          <a:graphicData uri="http://schemas.openxmlformats.org/presentationml/2006/ole">
            <mc:AlternateContent xmlns:mc="http://schemas.openxmlformats.org/markup-compatibility/2006">
              <mc:Choice xmlns:v="urn:schemas-microsoft-com:vml" Requires="v">
                <p:oleObj name="Equation" r:id="rId3" imgW="2908080" imgH="431640" progId="Equation.DSMT4">
                  <p:embed/>
                </p:oleObj>
              </mc:Choice>
              <mc:Fallback>
                <p:oleObj name="Equation" r:id="rId3" imgW="2908080" imgH="431640" progId="Equation.DSMT4">
                  <p:embed/>
                  <p:pic>
                    <p:nvPicPr>
                      <p:cNvPr id="4" name="Object 3">
                        <a:extLst>
                          <a:ext uri="{FF2B5EF4-FFF2-40B4-BE49-F238E27FC236}">
                            <a16:creationId xmlns:a16="http://schemas.microsoft.com/office/drawing/2014/main" id="{59AE2769-4D65-429F-A38C-A7A4A37EA237}"/>
                          </a:ext>
                        </a:extLst>
                      </p:cNvPr>
                      <p:cNvPicPr>
                        <a:picLocks noChangeAspect="1" noChangeArrowheads="1"/>
                      </p:cNvPicPr>
                      <p:nvPr/>
                    </p:nvPicPr>
                    <p:blipFill>
                      <a:blip r:embed="rId4"/>
                      <a:srcRect/>
                      <a:stretch>
                        <a:fillRect/>
                      </a:stretch>
                    </p:blipFill>
                    <p:spPr bwMode="auto">
                      <a:xfrm>
                        <a:off x="465137" y="4841082"/>
                        <a:ext cx="8458200"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C1C723B8-A8E3-4D34-AF1B-AF578A239434}"/>
              </a:ext>
            </a:extLst>
          </p:cNvPr>
          <p:cNvGraphicFramePr>
            <a:graphicFrameLocks noChangeAspect="1"/>
          </p:cNvGraphicFramePr>
          <p:nvPr/>
        </p:nvGraphicFramePr>
        <p:xfrm>
          <a:off x="152400" y="3581400"/>
          <a:ext cx="4541837" cy="995363"/>
        </p:xfrm>
        <a:graphic>
          <a:graphicData uri="http://schemas.openxmlformats.org/presentationml/2006/ole">
            <mc:AlternateContent xmlns:mc="http://schemas.openxmlformats.org/markup-compatibility/2006">
              <mc:Choice xmlns:v="urn:schemas-microsoft-com:vml" Requires="v">
                <p:oleObj name="Equation" r:id="rId5" imgW="1562040" imgH="431640" progId="Equation.DSMT4">
                  <p:embed/>
                </p:oleObj>
              </mc:Choice>
              <mc:Fallback>
                <p:oleObj name="Equation" r:id="rId5" imgW="1562040" imgH="431640" progId="Equation.DSMT4">
                  <p:embed/>
                  <p:pic>
                    <p:nvPicPr>
                      <p:cNvPr id="5" name="Object 4">
                        <a:extLst>
                          <a:ext uri="{FF2B5EF4-FFF2-40B4-BE49-F238E27FC236}">
                            <a16:creationId xmlns:a16="http://schemas.microsoft.com/office/drawing/2014/main" id="{C1C723B8-A8E3-4D34-AF1B-AF578A239434}"/>
                          </a:ext>
                        </a:extLst>
                      </p:cNvPr>
                      <p:cNvPicPr>
                        <a:picLocks noChangeAspect="1" noChangeArrowheads="1"/>
                      </p:cNvPicPr>
                      <p:nvPr/>
                    </p:nvPicPr>
                    <p:blipFill>
                      <a:blip r:embed="rId6"/>
                      <a:srcRect/>
                      <a:stretch>
                        <a:fillRect/>
                      </a:stretch>
                    </p:blipFill>
                    <p:spPr bwMode="auto">
                      <a:xfrm>
                        <a:off x="152400" y="3581400"/>
                        <a:ext cx="4541837"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60390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620870"/>
            <a:ext cx="8763000" cy="3246530"/>
          </a:xfrm>
          <a:prstGeom prst="rect">
            <a:avLst/>
          </a:prstGeom>
          <a:noFill/>
          <a:ln w="9525">
            <a:noFill/>
            <a:miter lim="800000"/>
            <a:headEnd/>
            <a:tailEnd/>
          </a:ln>
        </p:spPr>
        <p:txBody>
          <a:bodyPr wrap="square">
            <a:spAutoFit/>
          </a:bodyPr>
          <a:lstStyle/>
          <a:p>
            <a:pPr>
              <a:lnSpc>
                <a:spcPct val="150000"/>
              </a:lnSpc>
              <a:defRPr/>
            </a:pPr>
            <a:r>
              <a:rPr lang="en-US" sz="2800" b="1" i="1" dirty="0">
                <a:latin typeface="+mj-lt"/>
              </a:rPr>
              <a:t>b) </a:t>
            </a:r>
            <a:r>
              <a:rPr lang="en-US" sz="2800" b="1" i="1" dirty="0" err="1">
                <a:latin typeface="+mj-lt"/>
              </a:rPr>
              <a:t>Phương</a:t>
            </a:r>
            <a:r>
              <a:rPr lang="en-US" sz="2800" b="1" i="1" dirty="0">
                <a:latin typeface="+mj-lt"/>
              </a:rPr>
              <a:t> </a:t>
            </a:r>
            <a:r>
              <a:rPr lang="en-US" sz="2800" b="1" i="1" dirty="0" err="1">
                <a:latin typeface="+mj-lt"/>
              </a:rPr>
              <a:t>sai</a:t>
            </a:r>
            <a:r>
              <a:rPr lang="en-US" sz="2800" b="1" i="1" dirty="0">
                <a:latin typeface="+mj-lt"/>
              </a:rPr>
              <a:t> </a:t>
            </a:r>
            <a:r>
              <a:rPr lang="en-US" sz="2800" b="1" i="1" dirty="0" err="1">
                <a:latin typeface="+mj-lt"/>
              </a:rPr>
              <a:t>mẫu</a:t>
            </a:r>
            <a:endParaRPr lang="en-US" sz="2800" b="1" i="1" dirty="0">
              <a:latin typeface="+mj-lt"/>
            </a:endParaRPr>
          </a:p>
          <a:p>
            <a:pPr>
              <a:lnSpc>
                <a:spcPct val="150000"/>
              </a:lnSpc>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dirty="0">
                <a:latin typeface="+mj-lt"/>
              </a:rPr>
              <a:t>}, ĐLNN</a:t>
            </a:r>
          </a:p>
          <a:p>
            <a:pPr>
              <a:lnSpc>
                <a:spcPct val="150000"/>
              </a:lnSpc>
              <a:defRPr/>
            </a:pPr>
            <a:endParaRPr lang="en-US" sz="2800" dirty="0">
              <a:latin typeface="+mj-lt"/>
            </a:endParaRPr>
          </a:p>
          <a:p>
            <a:pPr>
              <a:lnSpc>
                <a:spcPct val="150000"/>
              </a:lnSpc>
              <a:defRPr/>
            </a:pPr>
            <a:endParaRPr lang="en-US" sz="2800" dirty="0">
              <a:latin typeface="+mj-lt"/>
            </a:endParaRPr>
          </a:p>
          <a:p>
            <a:pPr>
              <a:lnSpc>
                <a:spcPct val="150000"/>
              </a:lnSpc>
              <a:defRPr/>
            </a:pPr>
            <a:r>
              <a:rPr lang="en-US" sz="2800" dirty="0" err="1">
                <a:latin typeface="+mj-lt"/>
              </a:rPr>
              <a:t>được</a:t>
            </a:r>
            <a:r>
              <a:rPr lang="en-US" sz="2800" dirty="0">
                <a:latin typeface="+mj-lt"/>
              </a:rPr>
              <a:t> </a:t>
            </a:r>
            <a:r>
              <a:rPr lang="en-US" sz="2800" dirty="0" err="1">
                <a:latin typeface="+mj-lt"/>
              </a:rPr>
              <a:t>gọi</a:t>
            </a:r>
            <a:r>
              <a:rPr lang="en-US" sz="2800" dirty="0">
                <a:latin typeface="+mj-lt"/>
              </a:rPr>
              <a:t> </a:t>
            </a:r>
            <a:r>
              <a:rPr lang="en-US" sz="2800" dirty="0" err="1">
                <a:latin typeface="+mj-lt"/>
              </a:rPr>
              <a:t>là</a:t>
            </a:r>
            <a:r>
              <a:rPr lang="en-US" sz="2800" dirty="0">
                <a:latin typeface="+mj-lt"/>
              </a:rPr>
              <a:t> </a:t>
            </a:r>
            <a:r>
              <a:rPr lang="en-US" sz="2800" b="1" i="1" dirty="0" err="1">
                <a:latin typeface="+mj-lt"/>
              </a:rPr>
              <a:t>phương</a:t>
            </a:r>
            <a:r>
              <a:rPr lang="en-US" sz="2800" b="1" i="1" dirty="0">
                <a:latin typeface="+mj-lt"/>
              </a:rPr>
              <a:t> </a:t>
            </a:r>
            <a:r>
              <a:rPr lang="en-US" sz="2800" b="1" i="1" dirty="0" err="1">
                <a:latin typeface="+mj-lt"/>
              </a:rPr>
              <a:t>sai</a:t>
            </a:r>
            <a:r>
              <a:rPr lang="en-US" sz="2800" b="1" i="1" dirty="0">
                <a:latin typeface="+mj-lt"/>
              </a:rPr>
              <a:t> </a:t>
            </a:r>
            <a:r>
              <a:rPr lang="en-US" sz="2800" b="1" i="1" dirty="0" err="1">
                <a:latin typeface="+mj-lt"/>
              </a:rPr>
              <a:t>mẫu</a:t>
            </a:r>
            <a:r>
              <a:rPr lang="en-US" sz="2800" dirty="0">
                <a:latin typeface="+mj-lt"/>
              </a:rPr>
              <a:t> </a:t>
            </a:r>
            <a:r>
              <a:rPr lang="en-US" sz="2800" dirty="0" err="1">
                <a:latin typeface="+mj-lt"/>
              </a:rPr>
              <a:t>của</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a:t>
            </a:r>
            <a:r>
              <a:rPr lang="en-US" sz="2800" b="1" i="1" dirty="0">
                <a:latin typeface="+mj-lt"/>
              </a:rPr>
              <a:t> </a:t>
            </a:r>
          </a:p>
        </p:txBody>
      </p:sp>
      <p:sp>
        <p:nvSpPr>
          <p:cNvPr id="2" name="Rectangle 1">
            <a:extLst>
              <a:ext uri="{FF2B5EF4-FFF2-40B4-BE49-F238E27FC236}">
                <a16:creationId xmlns:a16="http://schemas.microsoft.com/office/drawing/2014/main" id="{B1212093-96AA-48E1-854D-A68C2998BB53}"/>
              </a:ext>
            </a:extLst>
          </p:cNvPr>
          <p:cNvSpPr/>
          <p:nvPr/>
        </p:nvSpPr>
        <p:spPr>
          <a:xfrm>
            <a:off x="2895600" y="4191000"/>
            <a:ext cx="3962400" cy="1055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a:extLst>
              <a:ext uri="{FF2B5EF4-FFF2-40B4-BE49-F238E27FC236}">
                <a16:creationId xmlns:a16="http://schemas.microsoft.com/office/drawing/2014/main" id="{43ED12A1-120B-4FEC-AD53-8FA578AD586A}"/>
              </a:ext>
            </a:extLst>
          </p:cNvPr>
          <p:cNvGraphicFramePr>
            <a:graphicFrameLocks noChangeAspect="1"/>
          </p:cNvGraphicFramePr>
          <p:nvPr/>
        </p:nvGraphicFramePr>
        <p:xfrm>
          <a:off x="3429000" y="4267200"/>
          <a:ext cx="2693987" cy="963542"/>
        </p:xfrm>
        <a:graphic>
          <a:graphicData uri="http://schemas.openxmlformats.org/presentationml/2006/ole">
            <mc:AlternateContent xmlns:mc="http://schemas.openxmlformats.org/markup-compatibility/2006">
              <mc:Choice xmlns:v="urn:schemas-microsoft-com:vml" Requires="v">
                <p:oleObj name="Equation" r:id="rId5" imgW="1206360" imgH="431640" progId="Equation.DSMT4">
                  <p:embed/>
                </p:oleObj>
              </mc:Choice>
              <mc:Fallback>
                <p:oleObj name="Equation" r:id="rId5" imgW="1206360" imgH="431640" progId="Equation.DSMT4">
                  <p:embed/>
                  <p:pic>
                    <p:nvPicPr>
                      <p:cNvPr id="3" name="Object 2">
                        <a:extLst>
                          <a:ext uri="{FF2B5EF4-FFF2-40B4-BE49-F238E27FC236}">
                            <a16:creationId xmlns:a16="http://schemas.microsoft.com/office/drawing/2014/main" id="{43ED12A1-120B-4FEC-AD53-8FA578AD586A}"/>
                          </a:ext>
                        </a:extLst>
                      </p:cNvPr>
                      <p:cNvPicPr/>
                      <p:nvPr/>
                    </p:nvPicPr>
                    <p:blipFill>
                      <a:blip r:embed="rId6"/>
                      <a:stretch>
                        <a:fillRect/>
                      </a:stretch>
                    </p:blipFill>
                    <p:spPr>
                      <a:xfrm>
                        <a:off x="3429000" y="4267200"/>
                        <a:ext cx="2693987" cy="963542"/>
                      </a:xfrm>
                      <a:prstGeom prst="rect">
                        <a:avLst/>
                      </a:prstGeom>
                    </p:spPr>
                  </p:pic>
                </p:oleObj>
              </mc:Fallback>
            </mc:AlternateContent>
          </a:graphicData>
        </a:graphic>
      </p:graphicFrame>
      <p:sp>
        <p:nvSpPr>
          <p:cNvPr id="8" name="Rectangle 6">
            <a:extLst>
              <a:ext uri="{FF2B5EF4-FFF2-40B4-BE49-F238E27FC236}">
                <a16:creationId xmlns:a16="http://schemas.microsoft.com/office/drawing/2014/main" id="{1FB7BFEB-7A62-AA0B-F2D8-EAF42B6C9AB0}"/>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9" name="Title 3">
            <a:extLst>
              <a:ext uri="{FF2B5EF4-FFF2-40B4-BE49-F238E27FC236}">
                <a16:creationId xmlns:a16="http://schemas.microsoft.com/office/drawing/2014/main" id="{97B2ABB9-7E7E-B123-57C6-C717BC34CCB6}"/>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63594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5"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3400" y="3429000"/>
            <a:ext cx="7244484" cy="523220"/>
          </a:xfrm>
          <a:prstGeom prst="rect">
            <a:avLst/>
          </a:prstGeom>
          <a:noFill/>
          <a:ln w="9525">
            <a:noFill/>
            <a:miter lim="800000"/>
            <a:headEnd/>
            <a:tailEnd/>
          </a:ln>
        </p:spPr>
        <p:txBody>
          <a:bodyPr wrap="none">
            <a:spAutoFit/>
          </a:bodyPr>
          <a:lstStyle/>
          <a:p>
            <a:pPr>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w=(x</a:t>
            </a:r>
            <a:r>
              <a:rPr lang="en-US" sz="2800" baseline="-25000" dirty="0">
                <a:latin typeface="+mj-lt"/>
              </a:rPr>
              <a:t>1</a:t>
            </a:r>
            <a:r>
              <a:rPr lang="en-US" sz="2800" dirty="0">
                <a:latin typeface="+mj-lt"/>
              </a:rPr>
              <a:t>,x</a:t>
            </a:r>
            <a:r>
              <a:rPr lang="en-US" sz="2800" baseline="-25000" dirty="0">
                <a:latin typeface="+mj-lt"/>
              </a:rPr>
              <a:t>2</a:t>
            </a:r>
            <a:r>
              <a:rPr lang="en-US" sz="2800" dirty="0">
                <a:latin typeface="+mj-lt"/>
              </a:rPr>
              <a:t>,..,x</a:t>
            </a:r>
            <a:r>
              <a:rPr lang="en-US" sz="2800" baseline="-25000" dirty="0">
                <a:latin typeface="+mj-lt"/>
              </a:rPr>
              <a:t>n</a:t>
            </a:r>
            <a:r>
              <a:rPr lang="en-US" sz="2800" dirty="0">
                <a:latin typeface="+mj-lt"/>
              </a:rPr>
              <a:t>), </a:t>
            </a:r>
            <a:r>
              <a:rPr lang="en-US" sz="2800" i="1" dirty="0">
                <a:latin typeface="+mj-lt"/>
              </a:rPr>
              <a:t>S</a:t>
            </a:r>
            <a:r>
              <a:rPr lang="en-US" sz="2800" i="1" baseline="30000" dirty="0">
                <a:latin typeface="+mj-lt"/>
              </a:rPr>
              <a:t>2</a:t>
            </a:r>
            <a:r>
              <a:rPr lang="en-US" sz="2800" dirty="0">
                <a:latin typeface="+mj-lt"/>
              </a:rPr>
              <a:t> </a:t>
            </a:r>
            <a:r>
              <a:rPr lang="en-US" sz="2800" dirty="0" err="1">
                <a:latin typeface="+mj-lt"/>
              </a:rPr>
              <a:t>nhận</a:t>
            </a:r>
            <a:r>
              <a:rPr lang="en-US" sz="2800" dirty="0">
                <a:latin typeface="+mj-lt"/>
              </a:rPr>
              <a:t> 1 </a:t>
            </a:r>
            <a:r>
              <a:rPr lang="en-US" sz="2800" dirty="0" err="1">
                <a:latin typeface="+mj-lt"/>
              </a:rPr>
              <a:t>giá</a:t>
            </a:r>
            <a:r>
              <a:rPr lang="en-US" sz="2800" dirty="0">
                <a:latin typeface="+mj-lt"/>
              </a:rPr>
              <a:t> </a:t>
            </a:r>
            <a:r>
              <a:rPr lang="en-US" sz="2800" dirty="0" err="1">
                <a:latin typeface="+mj-lt"/>
              </a:rPr>
              <a:t>trị</a:t>
            </a:r>
            <a:r>
              <a:rPr lang="en-US" sz="2800" dirty="0">
                <a:latin typeface="+mj-lt"/>
              </a:rPr>
              <a:t>:</a:t>
            </a:r>
          </a:p>
        </p:txBody>
      </p:sp>
      <p:sp>
        <p:nvSpPr>
          <p:cNvPr id="10" name="Content Placeholder 2"/>
          <p:cNvSpPr>
            <a:spLocks noGrp="1"/>
          </p:cNvSpPr>
          <p:nvPr>
            <p:ph idx="1"/>
          </p:nvPr>
        </p:nvSpPr>
        <p:spPr>
          <a:xfrm>
            <a:off x="457200" y="2209800"/>
            <a:ext cx="6477000" cy="685800"/>
          </a:xfrm>
        </p:spPr>
        <p:txBody>
          <a:bodyPr>
            <a:normAutofit fontScale="92500" lnSpcReduction="10000"/>
          </a:bodyPr>
          <a:lstStyle/>
          <a:p>
            <a:pPr marL="0" indent="0">
              <a:buNone/>
              <a:defRPr/>
            </a:pPr>
            <a:r>
              <a:rPr lang="en-US" i="1" cap="none" dirty="0"/>
              <a:t>b) </a:t>
            </a:r>
            <a:r>
              <a:rPr lang="en-US" i="1" cap="none" dirty="0" err="1"/>
              <a:t>Phương</a:t>
            </a:r>
            <a:r>
              <a:rPr lang="en-US" i="1" cap="none" dirty="0"/>
              <a:t> </a:t>
            </a:r>
            <a:r>
              <a:rPr lang="en-US" i="1" cap="none" dirty="0" err="1"/>
              <a:t>sai</a:t>
            </a:r>
            <a:r>
              <a:rPr lang="en-US" i="1" cap="none" dirty="0"/>
              <a:t> </a:t>
            </a:r>
            <a:r>
              <a:rPr lang="en-US" i="1" cap="none" dirty="0" err="1"/>
              <a:t>mẫu</a:t>
            </a:r>
            <a:endParaRPr lang="en-US" i="1" cap="none" dirty="0"/>
          </a:p>
        </p:txBody>
      </p:sp>
      <p:graphicFrame>
        <p:nvGraphicFramePr>
          <p:cNvPr id="11" name="Object 10">
            <a:extLst>
              <a:ext uri="{FF2B5EF4-FFF2-40B4-BE49-F238E27FC236}">
                <a16:creationId xmlns:a16="http://schemas.microsoft.com/office/drawing/2014/main" id="{646DF0CC-2621-4B1F-8E8C-76C892D56F95}"/>
              </a:ext>
            </a:extLst>
          </p:cNvPr>
          <p:cNvGraphicFramePr>
            <a:graphicFrameLocks noChangeAspect="1"/>
          </p:cNvGraphicFramePr>
          <p:nvPr/>
        </p:nvGraphicFramePr>
        <p:xfrm>
          <a:off x="2667000" y="4148138"/>
          <a:ext cx="3706812" cy="1109662"/>
        </p:xfrm>
        <a:graphic>
          <a:graphicData uri="http://schemas.openxmlformats.org/presentationml/2006/ole">
            <mc:AlternateContent xmlns:mc="http://schemas.openxmlformats.org/markup-compatibility/2006">
              <mc:Choice xmlns:v="urn:schemas-microsoft-com:vml" Requires="v">
                <p:oleObj name="Equation" r:id="rId3" imgW="1143000" imgH="431800" progId="Equation.DSMT4">
                  <p:embed/>
                </p:oleObj>
              </mc:Choice>
              <mc:Fallback>
                <p:oleObj name="Equation" r:id="rId3" imgW="1143000" imgH="431800" progId="Equation.DSMT4">
                  <p:embed/>
                  <p:pic>
                    <p:nvPicPr>
                      <p:cNvPr id="11" name="Object 10">
                        <a:extLst>
                          <a:ext uri="{FF2B5EF4-FFF2-40B4-BE49-F238E27FC236}">
                            <a16:creationId xmlns:a16="http://schemas.microsoft.com/office/drawing/2014/main" id="{646DF0CC-2621-4B1F-8E8C-76C892D56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148138"/>
                        <a:ext cx="3706812"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a:extLst>
              <a:ext uri="{FF2B5EF4-FFF2-40B4-BE49-F238E27FC236}">
                <a16:creationId xmlns:a16="http://schemas.microsoft.com/office/drawing/2014/main" id="{4AFE95E8-6A52-43DF-840E-3FBCE2701448}"/>
              </a:ext>
            </a:extLst>
          </p:cNvPr>
          <p:cNvGraphicFramePr>
            <a:graphicFrameLocks noChangeAspect="1"/>
          </p:cNvGraphicFramePr>
          <p:nvPr/>
        </p:nvGraphicFramePr>
        <p:xfrm>
          <a:off x="3170238" y="5443538"/>
          <a:ext cx="3913187" cy="1109662"/>
        </p:xfrm>
        <a:graphic>
          <a:graphicData uri="http://schemas.openxmlformats.org/presentationml/2006/ole">
            <mc:AlternateContent xmlns:mc="http://schemas.openxmlformats.org/markup-compatibility/2006">
              <mc:Choice xmlns:v="urn:schemas-microsoft-com:vml" Requires="v">
                <p:oleObj name="Equation" r:id="rId5" imgW="1206500" imgH="431800" progId="Equation.DSMT4">
                  <p:embed/>
                </p:oleObj>
              </mc:Choice>
              <mc:Fallback>
                <p:oleObj name="Equation" r:id="rId5" imgW="1206500" imgH="431800" progId="Equation.DSMT4">
                  <p:embed/>
                  <p:pic>
                    <p:nvPicPr>
                      <p:cNvPr id="12" name="Object 11">
                        <a:extLst>
                          <a:ext uri="{FF2B5EF4-FFF2-40B4-BE49-F238E27FC236}">
                            <a16:creationId xmlns:a16="http://schemas.microsoft.com/office/drawing/2014/main" id="{4AFE95E8-6A52-43DF-840E-3FBCE27014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0238" y="5443538"/>
                        <a:ext cx="3913187"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639EF093-AF12-4CDF-96BD-62BE9561DC89}"/>
              </a:ext>
            </a:extLst>
          </p:cNvPr>
          <p:cNvSpPr/>
          <p:nvPr/>
        </p:nvSpPr>
        <p:spPr>
          <a:xfrm>
            <a:off x="2209800" y="4148138"/>
            <a:ext cx="5334000" cy="25574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6">
            <a:extLst>
              <a:ext uri="{FF2B5EF4-FFF2-40B4-BE49-F238E27FC236}">
                <a16:creationId xmlns:a16="http://schemas.microsoft.com/office/drawing/2014/main" id="{2B8F3527-F3DD-4A13-7CBE-0196DE0B26AC}"/>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1436D8CF-AAF3-3021-A05F-CF498ED9692D}"/>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85214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1524000"/>
          </a:xfrm>
        </p:spPr>
        <p:txBody>
          <a:bodyPr>
            <a:noAutofit/>
          </a:bodyPr>
          <a:lstStyle/>
          <a:p>
            <a:pPr algn="l"/>
            <a:r>
              <a:rPr lang="en-US" sz="2800" b="0" cap="none" dirty="0">
                <a:solidFill>
                  <a:srgbClr val="FF0000"/>
                </a:solidFill>
              </a:rPr>
              <a:t>VÍ DỤ: </a:t>
            </a:r>
            <a:r>
              <a:rPr lang="en-US" sz="2800" b="0" cap="none" dirty="0" err="1"/>
              <a:t>Đo</a:t>
            </a:r>
            <a:r>
              <a:rPr lang="en-US" sz="2800" b="0" cap="none" dirty="0"/>
              <a:t> </a:t>
            </a:r>
            <a:r>
              <a:rPr lang="en-US" sz="2800" b="0" cap="none" dirty="0" err="1"/>
              <a:t>chiều</a:t>
            </a:r>
            <a:r>
              <a:rPr lang="en-US" sz="2800" b="0" cap="none" dirty="0"/>
              <a:t> </a:t>
            </a:r>
            <a:r>
              <a:rPr lang="en-US" sz="2800" b="0" cap="none" dirty="0" err="1"/>
              <a:t>dài</a:t>
            </a:r>
            <a:r>
              <a:rPr lang="en-US" sz="2800" b="0" cap="none" dirty="0"/>
              <a:t> </a:t>
            </a:r>
            <a:r>
              <a:rPr lang="en-US" sz="2800" b="0" cap="none" dirty="0" err="1"/>
              <a:t>của</a:t>
            </a:r>
            <a:r>
              <a:rPr lang="en-US" sz="2800" b="0" cap="none" dirty="0"/>
              <a:t> 10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thu</a:t>
            </a:r>
            <a:r>
              <a:rPr lang="en-US" sz="2800" b="0" cap="none" dirty="0"/>
              <a:t> </a:t>
            </a:r>
            <a:r>
              <a:rPr lang="en-US" sz="2800" b="0" cap="none" dirty="0" err="1"/>
              <a:t>được</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en-US" sz="2800" b="0" cap="none" dirty="0" err="1"/>
              <a:t>sau</a:t>
            </a:r>
            <a:r>
              <a:rPr lang="en-US" sz="2800" b="0" cap="none" dirty="0"/>
              <a:t>:   2, 4, 3, 3, 2, 2, 3, 5, 4, 4.</a:t>
            </a:r>
            <a:br>
              <a:rPr lang="en-US" sz="2800" b="0" cap="none" dirty="0"/>
            </a:br>
            <a:r>
              <a:rPr lang="en-US" sz="2800" b="0" cap="none" dirty="0"/>
              <a:t>b) </a:t>
            </a:r>
            <a:r>
              <a:rPr lang="en-US" sz="2800" cap="none" dirty="0" err="1"/>
              <a:t>T</a:t>
            </a:r>
            <a:r>
              <a:rPr lang="en-US" sz="2800" b="0" cap="none" dirty="0" err="1"/>
              <a:t>ính</a:t>
            </a:r>
            <a:r>
              <a:rPr lang="en-US" sz="2800" b="0" cap="none" dirty="0"/>
              <a:t> </a:t>
            </a:r>
            <a:r>
              <a:rPr lang="en-US" sz="2800" b="0" cap="none" dirty="0" err="1"/>
              <a:t>phương</a:t>
            </a:r>
            <a:r>
              <a:rPr lang="en-US" sz="2800" b="0" cap="none" dirty="0"/>
              <a:t> </a:t>
            </a:r>
            <a:r>
              <a:rPr lang="en-US" sz="2800" b="0" cap="none" dirty="0" err="1"/>
              <a:t>sai</a:t>
            </a:r>
            <a:r>
              <a:rPr lang="en-US" sz="2800" b="0" cap="none" dirty="0"/>
              <a:t> </a:t>
            </a:r>
            <a:r>
              <a:rPr lang="en-US" sz="2800" b="0" cap="none" dirty="0" err="1"/>
              <a:t>mẫu</a:t>
            </a:r>
            <a:r>
              <a:rPr lang="en-US" sz="2800" b="0" cap="none" dirty="0"/>
              <a:t> </a:t>
            </a:r>
            <a:r>
              <a:rPr lang="en-US" sz="2800" b="0" cap="none" dirty="0" err="1"/>
              <a:t>của</a:t>
            </a:r>
            <a:r>
              <a:rPr lang="en-US" sz="2800" b="0" cap="none" dirty="0"/>
              <a:t> </a:t>
            </a:r>
            <a:r>
              <a:rPr lang="en-US" sz="2800" b="0" cap="none" dirty="0" err="1"/>
              <a:t>chiều</a:t>
            </a:r>
            <a:r>
              <a:rPr lang="en-US" sz="2800" b="0" cap="none" dirty="0"/>
              <a:t> </a:t>
            </a:r>
            <a:r>
              <a:rPr lang="en-US" sz="2800" b="0" cap="none" dirty="0" err="1"/>
              <a:t>dài</a:t>
            </a:r>
            <a:r>
              <a:rPr lang="en-US" sz="2800" b="0" cap="none" dirty="0"/>
              <a:t> 10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trên</a:t>
            </a:r>
            <a:r>
              <a:rPr lang="en-US" sz="2800" b="0" cap="none" dirty="0"/>
              <a:t>.</a:t>
            </a:r>
            <a:br>
              <a:rPr lang="en-US" sz="2800" b="0" cap="none" dirty="0"/>
            </a:br>
            <a:endParaRPr lang="en-US" sz="2800" b="0" cap="none" dirty="0"/>
          </a:p>
        </p:txBody>
      </p:sp>
      <p:sp>
        <p:nvSpPr>
          <p:cNvPr id="7" name="TextBox 6"/>
          <p:cNvSpPr txBox="1"/>
          <p:nvPr/>
        </p:nvSpPr>
        <p:spPr>
          <a:xfrm>
            <a:off x="838200" y="2209800"/>
            <a:ext cx="5501827" cy="523220"/>
          </a:xfrm>
          <a:prstGeom prst="rect">
            <a:avLst/>
          </a:prstGeom>
          <a:noFill/>
        </p:spPr>
        <p:txBody>
          <a:bodyPr wrap="none" rtlCol="0">
            <a:spAutoFit/>
          </a:bodyPr>
          <a:lstStyle/>
          <a:p>
            <a:r>
              <a:rPr lang="en-US" sz="2800" dirty="0">
                <a:latin typeface="+mj-lt"/>
              </a:rPr>
              <a:t>X </a:t>
            </a:r>
            <a:r>
              <a:rPr lang="en-US" sz="2800" dirty="0" err="1">
                <a:latin typeface="+mj-lt"/>
              </a:rPr>
              <a:t>là</a:t>
            </a:r>
            <a:r>
              <a:rPr lang="en-US" sz="2800" dirty="0">
                <a:latin typeface="+mj-lt"/>
              </a:rPr>
              <a:t> </a:t>
            </a:r>
            <a:r>
              <a:rPr lang="en-US" sz="2800" dirty="0" err="1">
                <a:latin typeface="+mj-lt"/>
              </a:rPr>
              <a:t>chiều</a:t>
            </a:r>
            <a:r>
              <a:rPr lang="en-US" sz="2800" dirty="0">
                <a:latin typeface="+mj-lt"/>
              </a:rPr>
              <a:t> </a:t>
            </a:r>
            <a:r>
              <a:rPr lang="en-US" sz="2800" dirty="0" err="1">
                <a:latin typeface="+mj-lt"/>
              </a:rPr>
              <a:t>dài</a:t>
            </a:r>
            <a:r>
              <a:rPr lang="en-US" sz="2800" dirty="0">
                <a:latin typeface="+mj-lt"/>
              </a:rPr>
              <a:t> </a:t>
            </a:r>
            <a:r>
              <a:rPr lang="en-US" sz="2800" dirty="0" err="1">
                <a:latin typeface="+mj-lt"/>
              </a:rPr>
              <a:t>mỗi</a:t>
            </a:r>
            <a:r>
              <a:rPr lang="en-US" sz="2800" dirty="0">
                <a:latin typeface="+mj-lt"/>
              </a:rPr>
              <a:t> chi </a:t>
            </a:r>
            <a:r>
              <a:rPr lang="en-US" sz="2800" dirty="0" err="1">
                <a:latin typeface="+mj-lt"/>
              </a:rPr>
              <a:t>tiết</a:t>
            </a:r>
            <a:r>
              <a:rPr lang="en-US" sz="2800" dirty="0">
                <a:latin typeface="+mj-lt"/>
              </a:rPr>
              <a:t> </a:t>
            </a:r>
            <a:r>
              <a:rPr lang="en-US" sz="2800" dirty="0" err="1">
                <a:latin typeface="+mj-lt"/>
              </a:rPr>
              <a:t>máy</a:t>
            </a:r>
            <a:r>
              <a:rPr lang="en-US" sz="2800" dirty="0">
                <a:latin typeface="+mj-lt"/>
              </a:rPr>
              <a:t> (mm)</a:t>
            </a:r>
          </a:p>
        </p:txBody>
      </p:sp>
      <p:graphicFrame>
        <p:nvGraphicFramePr>
          <p:cNvPr id="6" name="Object 10"/>
          <p:cNvGraphicFramePr>
            <a:graphicFrameLocks noChangeAspect="1"/>
          </p:cNvGraphicFramePr>
          <p:nvPr/>
        </p:nvGraphicFramePr>
        <p:xfrm>
          <a:off x="6858000" y="2133600"/>
          <a:ext cx="1372626" cy="542925"/>
        </p:xfrm>
        <a:graphic>
          <a:graphicData uri="http://schemas.openxmlformats.org/presentationml/2006/ole">
            <mc:AlternateContent xmlns:mc="http://schemas.openxmlformats.org/markup-compatibility/2006">
              <mc:Choice xmlns:v="urn:schemas-microsoft-com:vml" Requires="v">
                <p:oleObj name="Equation" r:id="rId2" imgW="482400" imgH="241200" progId="Equation.DSMT4">
                  <p:embed/>
                </p:oleObj>
              </mc:Choice>
              <mc:Fallback>
                <p:oleObj name="Equation" r:id="rId2" imgW="482400" imgH="241200" progId="Equation.DSMT4">
                  <p:embed/>
                  <p:pic>
                    <p:nvPicPr>
                      <p:cNvPr id="6"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133600"/>
                        <a:ext cx="1372626"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Table 8"/>
          <p:cNvGraphicFramePr>
            <a:graphicFrameLocks noGrp="1"/>
          </p:cNvGraphicFramePr>
          <p:nvPr/>
        </p:nvGraphicFramePr>
        <p:xfrm>
          <a:off x="304800" y="3810000"/>
          <a:ext cx="8839200" cy="1295400"/>
        </p:xfrm>
        <a:graphic>
          <a:graphicData uri="http://schemas.openxmlformats.org/drawingml/2006/table">
            <a:tbl>
              <a:tblPr firstRow="1" bandRow="1">
                <a:tableStyleId>{5C22544A-7EE6-4342-B048-85BDC9FD1C3A}</a:tableStyleId>
              </a:tblPr>
              <a:tblGrid>
                <a:gridCol w="3357033">
                  <a:extLst>
                    <a:ext uri="{9D8B030D-6E8A-4147-A177-3AD203B41FA5}">
                      <a16:colId xmlns:a16="http://schemas.microsoft.com/office/drawing/2014/main" val="20000"/>
                    </a:ext>
                  </a:extLst>
                </a:gridCol>
                <a:gridCol w="1162050">
                  <a:extLst>
                    <a:ext uri="{9D8B030D-6E8A-4147-A177-3AD203B41FA5}">
                      <a16:colId xmlns:a16="http://schemas.microsoft.com/office/drawing/2014/main" val="20001"/>
                    </a:ext>
                  </a:extLst>
                </a:gridCol>
                <a:gridCol w="1420283">
                  <a:extLst>
                    <a:ext uri="{9D8B030D-6E8A-4147-A177-3AD203B41FA5}">
                      <a16:colId xmlns:a16="http://schemas.microsoft.com/office/drawing/2014/main" val="20002"/>
                    </a:ext>
                  </a:extLst>
                </a:gridCol>
                <a:gridCol w="1497753">
                  <a:extLst>
                    <a:ext uri="{9D8B030D-6E8A-4147-A177-3AD203B41FA5}">
                      <a16:colId xmlns:a16="http://schemas.microsoft.com/office/drawing/2014/main" val="20003"/>
                    </a:ext>
                  </a:extLst>
                </a:gridCol>
                <a:gridCol w="1402081">
                  <a:extLst>
                    <a:ext uri="{9D8B030D-6E8A-4147-A177-3AD203B41FA5}">
                      <a16:colId xmlns:a16="http://schemas.microsoft.com/office/drawing/2014/main" val="20004"/>
                    </a:ext>
                  </a:extLst>
                </a:gridCol>
              </a:tblGrid>
              <a:tr h="799358">
                <a:tc>
                  <a:txBody>
                    <a:bodyPr/>
                    <a:lstStyle/>
                    <a:p>
                      <a:r>
                        <a:rPr lang="en-US" sz="2200" dirty="0">
                          <a:solidFill>
                            <a:schemeClr val="tx1"/>
                          </a:solidFill>
                        </a:rPr>
                        <a:t>ĐK</a:t>
                      </a:r>
                      <a:r>
                        <a:rPr lang="en-US" sz="2200" baseline="0" dirty="0">
                          <a:solidFill>
                            <a:schemeClr val="tx1"/>
                          </a:solidFill>
                        </a:rPr>
                        <a:t> 1 chi </a:t>
                      </a:r>
                      <a:r>
                        <a:rPr lang="en-US" sz="2200" baseline="0" dirty="0" err="1">
                          <a:solidFill>
                            <a:schemeClr val="tx1"/>
                          </a:solidFill>
                        </a:rPr>
                        <a:t>tiết</a:t>
                      </a:r>
                      <a:r>
                        <a:rPr lang="en-US" sz="2200" baseline="0" dirty="0">
                          <a:solidFill>
                            <a:schemeClr val="tx1"/>
                          </a:solidFill>
                        </a:rPr>
                        <a:t> </a:t>
                      </a:r>
                      <a:r>
                        <a:rPr lang="en-US" sz="2200" baseline="0" dirty="0" err="1">
                          <a:solidFill>
                            <a:schemeClr val="tx1"/>
                          </a:solidFill>
                        </a:rPr>
                        <a:t>máy</a:t>
                      </a:r>
                      <a:r>
                        <a:rPr lang="en-US" sz="2200" baseline="0" dirty="0">
                          <a:solidFill>
                            <a:schemeClr val="tx1"/>
                          </a:solidFill>
                        </a:rPr>
                        <a:t> (mm)</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96042">
                <a:tc>
                  <a:txBody>
                    <a:bodyPr/>
                    <a:lstStyle/>
                    <a:p>
                      <a:r>
                        <a:rPr lang="en-US" sz="2200" dirty="0" err="1">
                          <a:solidFill>
                            <a:schemeClr val="tx1"/>
                          </a:solidFill>
                        </a:rPr>
                        <a:t>Số</a:t>
                      </a:r>
                      <a:r>
                        <a:rPr lang="en-US" sz="2200" baseline="0" dirty="0">
                          <a:solidFill>
                            <a:schemeClr val="tx1"/>
                          </a:solidFill>
                        </a:rPr>
                        <a:t> chi </a:t>
                      </a:r>
                      <a:r>
                        <a:rPr lang="en-US" sz="2200" baseline="0" dirty="0" err="1">
                          <a:solidFill>
                            <a:schemeClr val="tx1"/>
                          </a:solidFill>
                        </a:rPr>
                        <a:t>tiết</a:t>
                      </a:r>
                      <a:r>
                        <a:rPr lang="en-US" sz="2200" baseline="0" dirty="0">
                          <a:solidFill>
                            <a:schemeClr val="tx1"/>
                          </a:solidFill>
                        </a:rPr>
                        <a:t> </a:t>
                      </a:r>
                      <a:r>
                        <a:rPr lang="en-US" sz="2200" baseline="0" dirty="0" err="1">
                          <a:solidFill>
                            <a:schemeClr val="tx1"/>
                          </a:solidFill>
                        </a:rPr>
                        <a:t>máy</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 name="Object 10"/>
          <p:cNvGraphicFramePr>
            <a:graphicFrameLocks noChangeAspect="1"/>
          </p:cNvGraphicFramePr>
          <p:nvPr/>
        </p:nvGraphicFramePr>
        <p:xfrm>
          <a:off x="173038" y="2895600"/>
          <a:ext cx="8742362" cy="838200"/>
        </p:xfrm>
        <a:graphic>
          <a:graphicData uri="http://schemas.openxmlformats.org/presentationml/2006/ole">
            <mc:AlternateContent xmlns:mc="http://schemas.openxmlformats.org/markup-compatibility/2006">
              <mc:Choice xmlns:v="urn:schemas-microsoft-com:vml" Requires="v">
                <p:oleObj name="Equation" r:id="rId4" imgW="3568680" imgH="431640" progId="Equation.DSMT4">
                  <p:embed/>
                </p:oleObj>
              </mc:Choice>
              <mc:Fallback>
                <p:oleObj name="Equation" r:id="rId4" imgW="3568680" imgH="431640" progId="Equation.DSMT4">
                  <p:embed/>
                  <p:pic>
                    <p:nvPicPr>
                      <p:cNvPr id="3"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038" y="2895600"/>
                        <a:ext cx="87423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6"/>
          <p:cNvGraphicFramePr>
            <a:graphicFrameLocks noChangeAspect="1"/>
          </p:cNvGraphicFramePr>
          <p:nvPr/>
        </p:nvGraphicFramePr>
        <p:xfrm>
          <a:off x="76200" y="5334000"/>
          <a:ext cx="8839200" cy="869430"/>
        </p:xfrm>
        <a:graphic>
          <a:graphicData uri="http://schemas.openxmlformats.org/presentationml/2006/ole">
            <mc:AlternateContent xmlns:mc="http://schemas.openxmlformats.org/markup-compatibility/2006">
              <mc:Choice xmlns:v="urn:schemas-microsoft-com:vml" Requires="v">
                <p:oleObj name="Equation" r:id="rId6" imgW="3898800" imgH="431640" progId="Equation.DSMT4">
                  <p:embed/>
                </p:oleObj>
              </mc:Choice>
              <mc:Fallback>
                <p:oleObj name="Equation" r:id="rId6" imgW="3898800" imgH="431640" progId="Equation.DSMT4">
                  <p:embed/>
                  <p:pic>
                    <p:nvPicPr>
                      <p:cNvPr id="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5334000"/>
                        <a:ext cx="8839200" cy="86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3400" y="3667780"/>
            <a:ext cx="1548822" cy="523220"/>
          </a:xfrm>
          <a:prstGeom prst="rect">
            <a:avLst/>
          </a:prstGeom>
          <a:noFill/>
          <a:ln w="9525">
            <a:noFill/>
            <a:miter lim="800000"/>
            <a:headEnd/>
            <a:tailEnd/>
          </a:ln>
        </p:spPr>
        <p:txBody>
          <a:bodyPr wrap="none">
            <a:spAutoFit/>
          </a:bodyPr>
          <a:lstStyle/>
          <a:p>
            <a:pPr>
              <a:defRPr/>
            </a:pPr>
            <a:r>
              <a:rPr lang="en-US" sz="2800" i="1" dirty="0" err="1">
                <a:latin typeface="+mj-lt"/>
              </a:rPr>
              <a:t>Tính</a:t>
            </a:r>
            <a:r>
              <a:rPr lang="en-US" sz="2800" i="1" dirty="0">
                <a:latin typeface="+mj-lt"/>
              </a:rPr>
              <a:t> </a:t>
            </a:r>
            <a:r>
              <a:rPr lang="en-US" sz="2800" i="1" dirty="0" err="1">
                <a:latin typeface="+mj-lt"/>
              </a:rPr>
              <a:t>chất</a:t>
            </a:r>
            <a:endParaRPr lang="en-US" sz="2800" i="1" dirty="0">
              <a:latin typeface="+mj-lt"/>
            </a:endParaRPr>
          </a:p>
        </p:txBody>
      </p:sp>
      <p:graphicFrame>
        <p:nvGraphicFramePr>
          <p:cNvPr id="2" name="Object 1">
            <a:extLst>
              <a:ext uri="{FF2B5EF4-FFF2-40B4-BE49-F238E27FC236}">
                <a16:creationId xmlns:a16="http://schemas.microsoft.com/office/drawing/2014/main" id="{33EA61F8-70C8-4F80-9B74-BAFE9E9D368F}"/>
              </a:ext>
            </a:extLst>
          </p:cNvPr>
          <p:cNvGraphicFramePr>
            <a:graphicFrameLocks noChangeAspect="1"/>
          </p:cNvGraphicFramePr>
          <p:nvPr/>
        </p:nvGraphicFramePr>
        <p:xfrm>
          <a:off x="1622425" y="4479925"/>
          <a:ext cx="5897563" cy="1006475"/>
        </p:xfrm>
        <a:graphic>
          <a:graphicData uri="http://schemas.openxmlformats.org/presentationml/2006/ole">
            <mc:AlternateContent xmlns:mc="http://schemas.openxmlformats.org/markup-compatibility/2006">
              <mc:Choice xmlns:v="urn:schemas-microsoft-com:vml" Requires="v">
                <p:oleObj name="Equation" r:id="rId3" imgW="5898028" imgH="1005840" progId="Equation.DSMT4">
                  <p:embed/>
                </p:oleObj>
              </mc:Choice>
              <mc:Fallback>
                <p:oleObj name="Equation" r:id="rId3" imgW="5898028" imgH="1005840" progId="Equation.DSMT4">
                  <p:embed/>
                  <p:pic>
                    <p:nvPicPr>
                      <p:cNvPr id="2" name="Object 1">
                        <a:extLst>
                          <a:ext uri="{FF2B5EF4-FFF2-40B4-BE49-F238E27FC236}">
                            <a16:creationId xmlns:a16="http://schemas.microsoft.com/office/drawing/2014/main" id="{33EA61F8-70C8-4F80-9B74-BAFE9E9D368F}"/>
                          </a:ext>
                        </a:extLst>
                      </p:cNvPr>
                      <p:cNvPicPr/>
                      <p:nvPr/>
                    </p:nvPicPr>
                    <p:blipFill>
                      <a:blip r:embed="rId4"/>
                      <a:stretch>
                        <a:fillRect/>
                      </a:stretch>
                    </p:blipFill>
                    <p:spPr>
                      <a:xfrm>
                        <a:off x="1622425" y="4479925"/>
                        <a:ext cx="5897563" cy="1006475"/>
                      </a:xfrm>
                      <a:prstGeom prst="rect">
                        <a:avLst/>
                      </a:prstGeom>
                    </p:spPr>
                  </p:pic>
                </p:oleObj>
              </mc:Fallback>
            </mc:AlternateContent>
          </a:graphicData>
        </a:graphic>
      </p:graphicFrame>
      <p:sp>
        <p:nvSpPr>
          <p:cNvPr id="8" name="Content Placeholder 2">
            <a:extLst>
              <a:ext uri="{FF2B5EF4-FFF2-40B4-BE49-F238E27FC236}">
                <a16:creationId xmlns:a16="http://schemas.microsoft.com/office/drawing/2014/main" id="{6D309268-7C91-79EB-AE8A-0B10EED668D2}"/>
              </a:ext>
            </a:extLst>
          </p:cNvPr>
          <p:cNvSpPr>
            <a:spLocks noGrp="1"/>
          </p:cNvSpPr>
          <p:nvPr>
            <p:ph idx="1"/>
          </p:nvPr>
        </p:nvSpPr>
        <p:spPr>
          <a:xfrm>
            <a:off x="457200" y="2209800"/>
            <a:ext cx="6477000" cy="685800"/>
          </a:xfrm>
        </p:spPr>
        <p:txBody>
          <a:bodyPr>
            <a:normAutofit fontScale="92500" lnSpcReduction="10000"/>
          </a:bodyPr>
          <a:lstStyle/>
          <a:p>
            <a:pPr marL="0" indent="0">
              <a:buNone/>
              <a:defRPr/>
            </a:pPr>
            <a:r>
              <a:rPr lang="en-US" i="1" cap="none" dirty="0"/>
              <a:t>b) </a:t>
            </a:r>
            <a:r>
              <a:rPr lang="en-US" i="1" cap="none" dirty="0" err="1"/>
              <a:t>Phương</a:t>
            </a:r>
            <a:r>
              <a:rPr lang="en-US" i="1" cap="none" dirty="0"/>
              <a:t> </a:t>
            </a:r>
            <a:r>
              <a:rPr lang="en-US" i="1" cap="none" dirty="0" err="1"/>
              <a:t>sai</a:t>
            </a:r>
            <a:r>
              <a:rPr lang="en-US" i="1" cap="none" dirty="0"/>
              <a:t> </a:t>
            </a:r>
            <a:r>
              <a:rPr lang="en-US" i="1" cap="none" dirty="0" err="1"/>
              <a:t>mẫu</a:t>
            </a:r>
            <a:endParaRPr lang="en-US" i="1" cap="none" dirty="0"/>
          </a:p>
        </p:txBody>
      </p:sp>
      <p:sp>
        <p:nvSpPr>
          <p:cNvPr id="9" name="Rectangle 6">
            <a:extLst>
              <a:ext uri="{FF2B5EF4-FFF2-40B4-BE49-F238E27FC236}">
                <a16:creationId xmlns:a16="http://schemas.microsoft.com/office/drawing/2014/main" id="{CF65ECE6-9B6C-DA12-EB15-EFB1CC3D9899}"/>
              </a:ext>
            </a:extLst>
          </p:cNvPr>
          <p:cNvSpPr txBox="1">
            <a:spLocks noChangeArrowheads="1"/>
          </p:cNvSpPr>
          <p:nvPr/>
        </p:nvSpPr>
        <p:spPr bwMode="auto">
          <a:xfrm>
            <a:off x="0" y="1295400"/>
            <a:ext cx="73914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4.3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tham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số</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mẫu</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quan</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trọng</a:t>
            </a:r>
            <a:endParaRPr lang="en-US" sz="3000" b="1" kern="0" dirty="0">
              <a:latin typeface="+mj-lt"/>
              <a:ea typeface="+mj-ea"/>
              <a:cs typeface="Times New Roman" pitchFamily="18" charset="0"/>
            </a:endParaRPr>
          </a:p>
        </p:txBody>
      </p:sp>
      <p:sp>
        <p:nvSpPr>
          <p:cNvPr id="13" name="Title 3">
            <a:extLst>
              <a:ext uri="{FF2B5EF4-FFF2-40B4-BE49-F238E27FC236}">
                <a16:creationId xmlns:a16="http://schemas.microsoft.com/office/drawing/2014/main" id="{A6223FA7-C1A4-7EB0-1E05-F1B892851A41}"/>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453015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209800"/>
            <a:ext cx="8763000" cy="3892861"/>
          </a:xfrm>
          <a:prstGeom prst="rect">
            <a:avLst/>
          </a:prstGeom>
          <a:noFill/>
          <a:ln w="9525">
            <a:noFill/>
            <a:miter lim="800000"/>
            <a:headEnd/>
            <a:tailEnd/>
          </a:ln>
        </p:spPr>
        <p:txBody>
          <a:bodyPr wrap="square">
            <a:spAutoFit/>
          </a:bodyPr>
          <a:lstStyle/>
          <a:p>
            <a:pPr>
              <a:lnSpc>
                <a:spcPct val="150000"/>
              </a:lnSpc>
              <a:defRPr/>
            </a:pPr>
            <a:r>
              <a:rPr lang="en-US" sz="2800" b="1" i="1" dirty="0">
                <a:latin typeface="+mj-lt"/>
              </a:rPr>
              <a:t>c) </a:t>
            </a:r>
            <a:r>
              <a:rPr lang="en-US" sz="2800" b="1" i="1" dirty="0" err="1">
                <a:latin typeface="+mj-lt"/>
              </a:rPr>
              <a:t>Phương</a:t>
            </a:r>
            <a:r>
              <a:rPr lang="en-US" sz="2800" b="1" i="1" dirty="0">
                <a:latin typeface="+mj-lt"/>
              </a:rPr>
              <a:t> </a:t>
            </a:r>
            <a:r>
              <a:rPr lang="en-US" sz="2800" b="1" i="1" dirty="0" err="1">
                <a:latin typeface="+mj-lt"/>
              </a:rPr>
              <a:t>sai</a:t>
            </a:r>
            <a:r>
              <a:rPr lang="en-US" sz="2800" b="1" i="1" dirty="0">
                <a:latin typeface="+mj-lt"/>
              </a:rPr>
              <a:t> </a:t>
            </a:r>
            <a:r>
              <a:rPr lang="en-US" sz="2800" b="1" i="1" dirty="0" err="1">
                <a:latin typeface="+mj-lt"/>
              </a:rPr>
              <a:t>mẫu</a:t>
            </a:r>
            <a:r>
              <a:rPr lang="en-US" sz="2800" b="1" i="1" dirty="0">
                <a:latin typeface="+mj-lt"/>
              </a:rPr>
              <a:t> </a:t>
            </a:r>
            <a:r>
              <a:rPr lang="en-US" sz="2800" b="1" i="1" dirty="0" err="1">
                <a:latin typeface="+mj-lt"/>
              </a:rPr>
              <a:t>điều</a:t>
            </a:r>
            <a:r>
              <a:rPr lang="en-US" sz="2800" b="1" i="1" dirty="0">
                <a:latin typeface="+mj-lt"/>
              </a:rPr>
              <a:t> </a:t>
            </a:r>
            <a:r>
              <a:rPr lang="en-US" sz="2800" b="1" i="1" dirty="0" err="1">
                <a:latin typeface="+mj-lt"/>
              </a:rPr>
              <a:t>chỉnh</a:t>
            </a:r>
            <a:endParaRPr lang="en-US" sz="2800" b="1" i="1" dirty="0">
              <a:latin typeface="+mj-lt"/>
            </a:endParaRPr>
          </a:p>
          <a:p>
            <a:pPr>
              <a:lnSpc>
                <a:spcPct val="150000"/>
              </a:lnSpc>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dirty="0">
                <a:latin typeface="+mj-lt"/>
              </a:rPr>
              <a:t>}, ĐLNN</a:t>
            </a:r>
          </a:p>
          <a:p>
            <a:pPr>
              <a:lnSpc>
                <a:spcPct val="150000"/>
              </a:lnSpc>
              <a:defRPr/>
            </a:pPr>
            <a:endParaRPr lang="en-US" sz="2800" dirty="0">
              <a:latin typeface="+mj-lt"/>
            </a:endParaRPr>
          </a:p>
          <a:p>
            <a:pPr>
              <a:lnSpc>
                <a:spcPct val="150000"/>
              </a:lnSpc>
              <a:defRPr/>
            </a:pPr>
            <a:endParaRPr lang="en-US" sz="2800" dirty="0">
              <a:latin typeface="+mj-lt"/>
            </a:endParaRPr>
          </a:p>
          <a:p>
            <a:pPr>
              <a:lnSpc>
                <a:spcPct val="150000"/>
              </a:lnSpc>
              <a:defRPr/>
            </a:pPr>
            <a:r>
              <a:rPr lang="en-US" sz="2800" dirty="0" err="1">
                <a:latin typeface="+mj-lt"/>
              </a:rPr>
              <a:t>được</a:t>
            </a:r>
            <a:r>
              <a:rPr lang="en-US" sz="2800" dirty="0">
                <a:latin typeface="+mj-lt"/>
              </a:rPr>
              <a:t> </a:t>
            </a:r>
            <a:r>
              <a:rPr lang="en-US" sz="2800" dirty="0" err="1">
                <a:latin typeface="+mj-lt"/>
              </a:rPr>
              <a:t>gọi</a:t>
            </a:r>
            <a:r>
              <a:rPr lang="en-US" sz="2800" dirty="0">
                <a:latin typeface="+mj-lt"/>
              </a:rPr>
              <a:t> </a:t>
            </a:r>
            <a:r>
              <a:rPr lang="en-US" sz="2800" dirty="0" err="1">
                <a:latin typeface="+mj-lt"/>
              </a:rPr>
              <a:t>là</a:t>
            </a:r>
            <a:r>
              <a:rPr lang="en-US" sz="2800" dirty="0">
                <a:latin typeface="+mj-lt"/>
              </a:rPr>
              <a:t> </a:t>
            </a:r>
            <a:r>
              <a:rPr lang="en-US" sz="2800" b="1" i="1" dirty="0" err="1">
                <a:latin typeface="+mj-lt"/>
              </a:rPr>
              <a:t>phương</a:t>
            </a:r>
            <a:r>
              <a:rPr lang="en-US" sz="2800" b="1" i="1" dirty="0">
                <a:latin typeface="+mj-lt"/>
              </a:rPr>
              <a:t> </a:t>
            </a:r>
            <a:r>
              <a:rPr lang="en-US" sz="2800" b="1" i="1" dirty="0" err="1">
                <a:latin typeface="+mj-lt"/>
              </a:rPr>
              <a:t>sai</a:t>
            </a:r>
            <a:r>
              <a:rPr lang="en-US" sz="2800" b="1" i="1" dirty="0">
                <a:latin typeface="+mj-lt"/>
              </a:rPr>
              <a:t> </a:t>
            </a:r>
            <a:r>
              <a:rPr lang="en-US" sz="2800" b="1" i="1" dirty="0" err="1">
                <a:latin typeface="+mj-lt"/>
              </a:rPr>
              <a:t>mẫu</a:t>
            </a:r>
            <a:r>
              <a:rPr lang="en-US" sz="2800" b="1" i="1" dirty="0">
                <a:latin typeface="+mj-lt"/>
              </a:rPr>
              <a:t> </a:t>
            </a:r>
            <a:r>
              <a:rPr lang="en-US" sz="2800" b="1" i="1" dirty="0" err="1">
                <a:latin typeface="+mj-lt"/>
              </a:rPr>
              <a:t>điều</a:t>
            </a:r>
            <a:r>
              <a:rPr lang="en-US" sz="2800" b="1" i="1" dirty="0">
                <a:latin typeface="+mj-lt"/>
              </a:rPr>
              <a:t> </a:t>
            </a:r>
            <a:r>
              <a:rPr lang="en-US" sz="2800" b="1" i="1" dirty="0" err="1">
                <a:latin typeface="+mj-lt"/>
              </a:rPr>
              <a:t>chỉnh</a:t>
            </a:r>
            <a:r>
              <a:rPr lang="en-US" sz="2800" dirty="0">
                <a:latin typeface="+mj-lt"/>
              </a:rPr>
              <a:t> </a:t>
            </a:r>
            <a:r>
              <a:rPr lang="en-US" sz="2800" dirty="0" err="1">
                <a:latin typeface="+mj-lt"/>
              </a:rPr>
              <a:t>của</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a:t>
            </a:r>
            <a:r>
              <a:rPr lang="en-US" sz="2800" b="1" i="1" dirty="0">
                <a:latin typeface="+mj-lt"/>
              </a:rPr>
              <a:t> </a:t>
            </a:r>
          </a:p>
        </p:txBody>
      </p:sp>
      <p:sp>
        <p:nvSpPr>
          <p:cNvPr id="2" name="Rectangle 1">
            <a:extLst>
              <a:ext uri="{FF2B5EF4-FFF2-40B4-BE49-F238E27FC236}">
                <a16:creationId xmlns:a16="http://schemas.microsoft.com/office/drawing/2014/main" id="{B1212093-96AA-48E1-854D-A68C2998BB53}"/>
              </a:ext>
            </a:extLst>
          </p:cNvPr>
          <p:cNvSpPr/>
          <p:nvPr/>
        </p:nvSpPr>
        <p:spPr>
          <a:xfrm>
            <a:off x="2895600" y="3669285"/>
            <a:ext cx="3962400" cy="10551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Object 2">
            <a:extLst>
              <a:ext uri="{FF2B5EF4-FFF2-40B4-BE49-F238E27FC236}">
                <a16:creationId xmlns:a16="http://schemas.microsoft.com/office/drawing/2014/main" id="{43ED12A1-120B-4FEC-AD53-8FA578AD586A}"/>
              </a:ext>
            </a:extLst>
          </p:cNvPr>
          <p:cNvGraphicFramePr>
            <a:graphicFrameLocks noChangeAspect="1"/>
          </p:cNvGraphicFramePr>
          <p:nvPr>
            <p:extLst>
              <p:ext uri="{D42A27DB-BD31-4B8C-83A1-F6EECF244321}">
                <p14:modId xmlns:p14="http://schemas.microsoft.com/office/powerpoint/2010/main" val="1742943971"/>
              </p:ext>
            </p:extLst>
          </p:nvPr>
        </p:nvGraphicFramePr>
        <p:xfrm>
          <a:off x="3189288" y="3745485"/>
          <a:ext cx="3175000" cy="963613"/>
        </p:xfrm>
        <a:graphic>
          <a:graphicData uri="http://schemas.openxmlformats.org/presentationml/2006/ole">
            <mc:AlternateContent xmlns:mc="http://schemas.openxmlformats.org/markup-compatibility/2006">
              <mc:Choice xmlns:v="urn:schemas-microsoft-com:vml" Requires="v">
                <p:oleObj name="Equation" r:id="rId5" imgW="1422360" imgH="431640" progId="Equation.DSMT4">
                  <p:embed/>
                </p:oleObj>
              </mc:Choice>
              <mc:Fallback>
                <p:oleObj name="Equation" r:id="rId5" imgW="1422360" imgH="431640" progId="Equation.DSMT4">
                  <p:embed/>
                  <p:pic>
                    <p:nvPicPr>
                      <p:cNvPr id="3" name="Object 2">
                        <a:extLst>
                          <a:ext uri="{FF2B5EF4-FFF2-40B4-BE49-F238E27FC236}">
                            <a16:creationId xmlns:a16="http://schemas.microsoft.com/office/drawing/2014/main" id="{43ED12A1-120B-4FEC-AD53-8FA578AD586A}"/>
                          </a:ext>
                        </a:extLst>
                      </p:cNvPr>
                      <p:cNvPicPr/>
                      <p:nvPr/>
                    </p:nvPicPr>
                    <p:blipFill>
                      <a:blip r:embed="rId6"/>
                      <a:stretch>
                        <a:fillRect/>
                      </a:stretch>
                    </p:blipFill>
                    <p:spPr>
                      <a:xfrm>
                        <a:off x="3189288" y="3745485"/>
                        <a:ext cx="3175000" cy="963613"/>
                      </a:xfrm>
                      <a:prstGeom prst="rect">
                        <a:avLst/>
                      </a:prstGeom>
                    </p:spPr>
                  </p:pic>
                </p:oleObj>
              </mc:Fallback>
            </mc:AlternateContent>
          </a:graphicData>
        </a:graphic>
      </p:graphicFrame>
      <p:sp>
        <p:nvSpPr>
          <p:cNvPr id="8" name="Rectangle 6">
            <a:extLst>
              <a:ext uri="{FF2B5EF4-FFF2-40B4-BE49-F238E27FC236}">
                <a16:creationId xmlns:a16="http://schemas.microsoft.com/office/drawing/2014/main" id="{AAF49564-387F-2270-7B85-DC2B7B85BC0E}"/>
              </a:ext>
            </a:extLst>
          </p:cNvPr>
          <p:cNvSpPr txBox="1">
            <a:spLocks noChangeArrowheads="1"/>
          </p:cNvSpPr>
          <p:nvPr/>
        </p:nvSpPr>
        <p:spPr bwMode="auto">
          <a:xfrm>
            <a:off x="0" y="1315726"/>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9" name="Title 3">
            <a:extLst>
              <a:ext uri="{FF2B5EF4-FFF2-40B4-BE49-F238E27FC236}">
                <a16:creationId xmlns:a16="http://schemas.microsoft.com/office/drawing/2014/main" id="{931FC694-07B4-5C96-AEE7-9BDFABB877AC}"/>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8885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3"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3400" y="3429000"/>
            <a:ext cx="7343870" cy="523220"/>
          </a:xfrm>
          <a:prstGeom prst="rect">
            <a:avLst/>
          </a:prstGeom>
          <a:noFill/>
          <a:ln w="9525">
            <a:noFill/>
            <a:miter lim="800000"/>
            <a:headEnd/>
            <a:tailEnd/>
          </a:ln>
        </p:spPr>
        <p:txBody>
          <a:bodyPr wrap="none">
            <a:spAutoFit/>
          </a:bodyPr>
          <a:lstStyle/>
          <a:p>
            <a:pPr>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w=(x</a:t>
            </a:r>
            <a:r>
              <a:rPr lang="en-US" sz="2800" baseline="-25000" dirty="0">
                <a:latin typeface="+mj-lt"/>
              </a:rPr>
              <a:t>1</a:t>
            </a:r>
            <a:r>
              <a:rPr lang="en-US" sz="2800" dirty="0">
                <a:latin typeface="+mj-lt"/>
              </a:rPr>
              <a:t>,x</a:t>
            </a:r>
            <a:r>
              <a:rPr lang="en-US" sz="2800" baseline="-25000" dirty="0">
                <a:latin typeface="+mj-lt"/>
              </a:rPr>
              <a:t>2</a:t>
            </a:r>
            <a:r>
              <a:rPr lang="en-US" sz="2800" dirty="0">
                <a:latin typeface="+mj-lt"/>
              </a:rPr>
              <a:t>,..,x</a:t>
            </a:r>
            <a:r>
              <a:rPr lang="en-US" sz="2800" baseline="-25000" dirty="0">
                <a:latin typeface="+mj-lt"/>
              </a:rPr>
              <a:t>n</a:t>
            </a:r>
            <a:r>
              <a:rPr lang="en-US" sz="2800" dirty="0">
                <a:latin typeface="+mj-lt"/>
              </a:rPr>
              <a:t>), </a:t>
            </a:r>
            <a:r>
              <a:rPr lang="en-US" sz="2800" i="1" dirty="0">
                <a:latin typeface="+mj-lt"/>
              </a:rPr>
              <a:t>S’</a:t>
            </a:r>
            <a:r>
              <a:rPr lang="en-US" sz="2800" i="1" baseline="30000" dirty="0">
                <a:latin typeface="+mj-lt"/>
              </a:rPr>
              <a:t>2</a:t>
            </a:r>
            <a:r>
              <a:rPr lang="en-US" sz="2800" dirty="0">
                <a:latin typeface="+mj-lt"/>
              </a:rPr>
              <a:t> </a:t>
            </a:r>
            <a:r>
              <a:rPr lang="en-US" sz="2800" dirty="0" err="1">
                <a:latin typeface="+mj-lt"/>
              </a:rPr>
              <a:t>nhận</a:t>
            </a:r>
            <a:r>
              <a:rPr lang="en-US" sz="2800" dirty="0">
                <a:latin typeface="+mj-lt"/>
              </a:rPr>
              <a:t> 1 </a:t>
            </a:r>
            <a:r>
              <a:rPr lang="en-US" sz="2800" dirty="0" err="1">
                <a:latin typeface="+mj-lt"/>
              </a:rPr>
              <a:t>giá</a:t>
            </a:r>
            <a:r>
              <a:rPr lang="en-US" sz="2800" dirty="0">
                <a:latin typeface="+mj-lt"/>
              </a:rPr>
              <a:t> </a:t>
            </a:r>
            <a:r>
              <a:rPr lang="en-US" sz="2800" dirty="0" err="1">
                <a:latin typeface="+mj-lt"/>
              </a:rPr>
              <a:t>trị</a:t>
            </a:r>
            <a:r>
              <a:rPr lang="en-US" sz="2800" dirty="0">
                <a:latin typeface="+mj-lt"/>
              </a:rPr>
              <a:t>:</a:t>
            </a:r>
          </a:p>
        </p:txBody>
      </p:sp>
      <p:sp>
        <p:nvSpPr>
          <p:cNvPr id="10" name="Content Placeholder 2"/>
          <p:cNvSpPr>
            <a:spLocks noGrp="1"/>
          </p:cNvSpPr>
          <p:nvPr>
            <p:ph idx="1"/>
          </p:nvPr>
        </p:nvSpPr>
        <p:spPr>
          <a:xfrm>
            <a:off x="457200" y="2209800"/>
            <a:ext cx="6477000" cy="685800"/>
          </a:xfrm>
        </p:spPr>
        <p:txBody>
          <a:bodyPr/>
          <a:lstStyle/>
          <a:p>
            <a:pPr marL="0" indent="0">
              <a:buNone/>
              <a:defRPr/>
            </a:pPr>
            <a:r>
              <a:rPr lang="en-US" sz="2800" i="1" cap="none" dirty="0"/>
              <a:t>c) </a:t>
            </a:r>
            <a:r>
              <a:rPr lang="en-US" sz="2800" i="1" cap="none" dirty="0" err="1"/>
              <a:t>Phương</a:t>
            </a:r>
            <a:r>
              <a:rPr lang="en-US" sz="2800" i="1" cap="none" dirty="0"/>
              <a:t> </a:t>
            </a:r>
            <a:r>
              <a:rPr lang="en-US" sz="2800" i="1" cap="none" dirty="0" err="1"/>
              <a:t>sai</a:t>
            </a:r>
            <a:r>
              <a:rPr lang="en-US" sz="2800" i="1" cap="none" dirty="0"/>
              <a:t> </a:t>
            </a:r>
            <a:r>
              <a:rPr lang="en-US" sz="2800" i="1" cap="none" dirty="0" err="1"/>
              <a:t>mẫu</a:t>
            </a:r>
            <a:r>
              <a:rPr lang="en-US" sz="2800" i="1" cap="none" dirty="0"/>
              <a:t> </a:t>
            </a:r>
            <a:r>
              <a:rPr lang="en-US" sz="2800" i="1" cap="none" dirty="0" err="1"/>
              <a:t>điều</a:t>
            </a:r>
            <a:r>
              <a:rPr lang="en-US" sz="2800" i="1" cap="none" dirty="0"/>
              <a:t> </a:t>
            </a:r>
            <a:r>
              <a:rPr lang="en-US" sz="2800" i="1" cap="none" dirty="0" err="1"/>
              <a:t>chỉnh</a:t>
            </a:r>
            <a:endParaRPr lang="en-US" sz="2800" i="1" cap="none" dirty="0"/>
          </a:p>
        </p:txBody>
      </p:sp>
      <p:graphicFrame>
        <p:nvGraphicFramePr>
          <p:cNvPr id="11" name="Object 10">
            <a:extLst>
              <a:ext uri="{FF2B5EF4-FFF2-40B4-BE49-F238E27FC236}">
                <a16:creationId xmlns:a16="http://schemas.microsoft.com/office/drawing/2014/main" id="{646DF0CC-2621-4B1F-8E8C-76C892D56F95}"/>
              </a:ext>
            </a:extLst>
          </p:cNvPr>
          <p:cNvGraphicFramePr>
            <a:graphicFrameLocks noChangeAspect="1"/>
          </p:cNvGraphicFramePr>
          <p:nvPr/>
        </p:nvGraphicFramePr>
        <p:xfrm>
          <a:off x="2420938" y="4148138"/>
          <a:ext cx="4200525" cy="1109662"/>
        </p:xfrm>
        <a:graphic>
          <a:graphicData uri="http://schemas.openxmlformats.org/presentationml/2006/ole">
            <mc:AlternateContent xmlns:mc="http://schemas.openxmlformats.org/markup-compatibility/2006">
              <mc:Choice xmlns:v="urn:schemas-microsoft-com:vml" Requires="v">
                <p:oleObj name="Equation" r:id="rId3" imgW="1295280" imgH="431640" progId="Equation.DSMT4">
                  <p:embed/>
                </p:oleObj>
              </mc:Choice>
              <mc:Fallback>
                <p:oleObj name="Equation" r:id="rId3" imgW="1295280" imgH="431640" progId="Equation.DSMT4">
                  <p:embed/>
                  <p:pic>
                    <p:nvPicPr>
                      <p:cNvPr id="11" name="Object 10">
                        <a:extLst>
                          <a:ext uri="{FF2B5EF4-FFF2-40B4-BE49-F238E27FC236}">
                            <a16:creationId xmlns:a16="http://schemas.microsoft.com/office/drawing/2014/main" id="{646DF0CC-2621-4B1F-8E8C-76C892D56F95}"/>
                          </a:ext>
                        </a:extLst>
                      </p:cNvPr>
                      <p:cNvPicPr>
                        <a:picLocks noChangeAspect="1" noChangeArrowheads="1"/>
                      </p:cNvPicPr>
                      <p:nvPr/>
                    </p:nvPicPr>
                    <p:blipFill>
                      <a:blip r:embed="rId4"/>
                      <a:srcRect/>
                      <a:stretch>
                        <a:fillRect/>
                      </a:stretch>
                    </p:blipFill>
                    <p:spPr bwMode="auto">
                      <a:xfrm>
                        <a:off x="2420938" y="4148138"/>
                        <a:ext cx="4200525"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11">
            <a:extLst>
              <a:ext uri="{FF2B5EF4-FFF2-40B4-BE49-F238E27FC236}">
                <a16:creationId xmlns:a16="http://schemas.microsoft.com/office/drawing/2014/main" id="{4AFE95E8-6A52-43DF-840E-3FBCE2701448}"/>
              </a:ext>
            </a:extLst>
          </p:cNvPr>
          <p:cNvGraphicFramePr>
            <a:graphicFrameLocks noChangeAspect="1"/>
          </p:cNvGraphicFramePr>
          <p:nvPr/>
        </p:nvGraphicFramePr>
        <p:xfrm>
          <a:off x="2862263" y="5411788"/>
          <a:ext cx="4530725" cy="1174750"/>
        </p:xfrm>
        <a:graphic>
          <a:graphicData uri="http://schemas.openxmlformats.org/presentationml/2006/ole">
            <mc:AlternateContent xmlns:mc="http://schemas.openxmlformats.org/markup-compatibility/2006">
              <mc:Choice xmlns:v="urn:schemas-microsoft-com:vml" Requires="v">
                <p:oleObj name="Equation" r:id="rId5" imgW="1396800" imgH="457200" progId="Equation.DSMT4">
                  <p:embed/>
                </p:oleObj>
              </mc:Choice>
              <mc:Fallback>
                <p:oleObj name="Equation" r:id="rId5" imgW="1396800" imgH="457200" progId="Equation.DSMT4">
                  <p:embed/>
                  <p:pic>
                    <p:nvPicPr>
                      <p:cNvPr id="12" name="Object 11">
                        <a:extLst>
                          <a:ext uri="{FF2B5EF4-FFF2-40B4-BE49-F238E27FC236}">
                            <a16:creationId xmlns:a16="http://schemas.microsoft.com/office/drawing/2014/main" id="{4AFE95E8-6A52-43DF-840E-3FBCE2701448}"/>
                          </a:ext>
                        </a:extLst>
                      </p:cNvPr>
                      <p:cNvPicPr>
                        <a:picLocks noChangeAspect="1" noChangeArrowheads="1"/>
                      </p:cNvPicPr>
                      <p:nvPr/>
                    </p:nvPicPr>
                    <p:blipFill>
                      <a:blip r:embed="rId6"/>
                      <a:srcRect/>
                      <a:stretch>
                        <a:fillRect/>
                      </a:stretch>
                    </p:blipFill>
                    <p:spPr bwMode="auto">
                      <a:xfrm>
                        <a:off x="2862263" y="5411788"/>
                        <a:ext cx="4530725"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a:extLst>
              <a:ext uri="{FF2B5EF4-FFF2-40B4-BE49-F238E27FC236}">
                <a16:creationId xmlns:a16="http://schemas.microsoft.com/office/drawing/2014/main" id="{639EF093-AF12-4CDF-96BD-62BE9561DC89}"/>
              </a:ext>
            </a:extLst>
          </p:cNvPr>
          <p:cNvSpPr/>
          <p:nvPr/>
        </p:nvSpPr>
        <p:spPr>
          <a:xfrm>
            <a:off x="2209800" y="4148138"/>
            <a:ext cx="5334000" cy="25574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6">
            <a:extLst>
              <a:ext uri="{FF2B5EF4-FFF2-40B4-BE49-F238E27FC236}">
                <a16:creationId xmlns:a16="http://schemas.microsoft.com/office/drawing/2014/main" id="{DB1977A6-AE7D-FF76-A975-C7730970715B}"/>
              </a:ext>
            </a:extLst>
          </p:cNvPr>
          <p:cNvSpPr txBox="1">
            <a:spLocks noChangeArrowheads="1"/>
          </p:cNvSpPr>
          <p:nvPr/>
        </p:nvSpPr>
        <p:spPr bwMode="auto">
          <a:xfrm>
            <a:off x="0" y="1315726"/>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796AC6D5-1109-C3CB-7740-B6F52A44DA77}"/>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2968769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533400" y="3249811"/>
            <a:ext cx="1548822" cy="523220"/>
          </a:xfrm>
          <a:prstGeom prst="rect">
            <a:avLst/>
          </a:prstGeom>
          <a:noFill/>
          <a:ln w="9525">
            <a:noFill/>
            <a:miter lim="800000"/>
            <a:headEnd/>
            <a:tailEnd/>
          </a:ln>
        </p:spPr>
        <p:txBody>
          <a:bodyPr wrap="none">
            <a:spAutoFit/>
          </a:bodyPr>
          <a:lstStyle/>
          <a:p>
            <a:pPr>
              <a:defRPr/>
            </a:pPr>
            <a:r>
              <a:rPr lang="en-US" sz="2800" i="1" dirty="0" err="1">
                <a:latin typeface="+mj-lt"/>
              </a:rPr>
              <a:t>Tính</a:t>
            </a:r>
            <a:r>
              <a:rPr lang="en-US" sz="2800" i="1" dirty="0">
                <a:latin typeface="+mj-lt"/>
              </a:rPr>
              <a:t> </a:t>
            </a:r>
            <a:r>
              <a:rPr lang="en-US" sz="2800" i="1" dirty="0" err="1">
                <a:latin typeface="+mj-lt"/>
              </a:rPr>
              <a:t>chất</a:t>
            </a:r>
            <a:endParaRPr lang="en-US" sz="2800" i="1" dirty="0">
              <a:latin typeface="+mj-lt"/>
            </a:endParaRPr>
          </a:p>
        </p:txBody>
      </p:sp>
      <p:graphicFrame>
        <p:nvGraphicFramePr>
          <p:cNvPr id="2" name="Object 1">
            <a:extLst>
              <a:ext uri="{FF2B5EF4-FFF2-40B4-BE49-F238E27FC236}">
                <a16:creationId xmlns:a16="http://schemas.microsoft.com/office/drawing/2014/main" id="{33EA61F8-70C8-4F80-9B74-BAFE9E9D368F}"/>
              </a:ext>
            </a:extLst>
          </p:cNvPr>
          <p:cNvGraphicFramePr>
            <a:graphicFrameLocks noChangeAspect="1"/>
          </p:cNvGraphicFramePr>
          <p:nvPr>
            <p:extLst>
              <p:ext uri="{D42A27DB-BD31-4B8C-83A1-F6EECF244321}">
                <p14:modId xmlns:p14="http://schemas.microsoft.com/office/powerpoint/2010/main" val="1497416254"/>
              </p:ext>
            </p:extLst>
          </p:nvPr>
        </p:nvGraphicFramePr>
        <p:xfrm>
          <a:off x="2540967" y="3239631"/>
          <a:ext cx="3707433" cy="525463"/>
        </p:xfrm>
        <a:graphic>
          <a:graphicData uri="http://schemas.openxmlformats.org/presentationml/2006/ole">
            <mc:AlternateContent xmlns:mc="http://schemas.openxmlformats.org/markup-compatibility/2006">
              <mc:Choice xmlns:v="urn:schemas-microsoft-com:vml" Requires="v">
                <p:oleObj name="Equation" r:id="rId3" imgW="1612800" imgH="228600" progId="Equation.DSMT4">
                  <p:embed/>
                </p:oleObj>
              </mc:Choice>
              <mc:Fallback>
                <p:oleObj name="Equation" r:id="rId3" imgW="1612800" imgH="228600" progId="Equation.DSMT4">
                  <p:embed/>
                  <p:pic>
                    <p:nvPicPr>
                      <p:cNvPr id="2" name="Object 1">
                        <a:extLst>
                          <a:ext uri="{FF2B5EF4-FFF2-40B4-BE49-F238E27FC236}">
                            <a16:creationId xmlns:a16="http://schemas.microsoft.com/office/drawing/2014/main" id="{33EA61F8-70C8-4F80-9B74-BAFE9E9D368F}"/>
                          </a:ext>
                        </a:extLst>
                      </p:cNvPr>
                      <p:cNvPicPr/>
                      <p:nvPr/>
                    </p:nvPicPr>
                    <p:blipFill>
                      <a:blip r:embed="rId4"/>
                      <a:stretch>
                        <a:fillRect/>
                      </a:stretch>
                    </p:blipFill>
                    <p:spPr>
                      <a:xfrm>
                        <a:off x="2540967" y="3239631"/>
                        <a:ext cx="3707433" cy="525463"/>
                      </a:xfrm>
                      <a:prstGeom prst="rect">
                        <a:avLst/>
                      </a:prstGeom>
                    </p:spPr>
                  </p:pic>
                </p:oleObj>
              </mc:Fallback>
            </mc:AlternateContent>
          </a:graphicData>
        </a:graphic>
      </p:graphicFrame>
      <p:sp>
        <p:nvSpPr>
          <p:cNvPr id="9" name="Text Box 7">
            <a:extLst>
              <a:ext uri="{FF2B5EF4-FFF2-40B4-BE49-F238E27FC236}">
                <a16:creationId xmlns:a16="http://schemas.microsoft.com/office/drawing/2014/main" id="{D3EB992C-19FB-4E0D-B67E-1BFD7455D904}"/>
              </a:ext>
            </a:extLst>
          </p:cNvPr>
          <p:cNvSpPr txBox="1">
            <a:spLocks noChangeArrowheads="1"/>
          </p:cNvSpPr>
          <p:nvPr/>
        </p:nvSpPr>
        <p:spPr bwMode="auto">
          <a:xfrm>
            <a:off x="381000" y="4001631"/>
            <a:ext cx="8305800" cy="2246769"/>
          </a:xfrm>
          <a:prstGeom prst="rect">
            <a:avLst/>
          </a:prstGeom>
          <a:noFill/>
          <a:ln w="9525">
            <a:noFill/>
            <a:miter lim="800000"/>
            <a:headEnd/>
            <a:tailEnd/>
          </a:ln>
        </p:spPr>
        <p:txBody>
          <a:bodyPr>
            <a:spAutoFit/>
          </a:bodyPr>
          <a:lstStyle/>
          <a:p>
            <a:pPr>
              <a:defRPr/>
            </a:pPr>
            <a:r>
              <a:rPr lang="en-US" sz="2800" b="1" dirty="0" err="1">
                <a:solidFill>
                  <a:srgbClr val="FF0000"/>
                </a:solidFill>
                <a:latin typeface="+mj-lt"/>
              </a:rPr>
              <a:t>Chú</a:t>
            </a:r>
            <a:r>
              <a:rPr lang="en-US" sz="2800" b="1" dirty="0">
                <a:solidFill>
                  <a:srgbClr val="FF0000"/>
                </a:solidFill>
                <a:latin typeface="+mj-lt"/>
              </a:rPr>
              <a:t> ý:</a:t>
            </a:r>
            <a:r>
              <a:rPr lang="en-US" sz="2800" dirty="0">
                <a:latin typeface="+mj-lt"/>
              </a:rPr>
              <a:t> S</a:t>
            </a:r>
            <a:r>
              <a:rPr lang="en-US" sz="2800" baseline="30000" dirty="0">
                <a:latin typeface="+mj-lt"/>
              </a:rPr>
              <a:t>2</a:t>
            </a:r>
            <a:r>
              <a:rPr lang="en-US" sz="2800" dirty="0">
                <a:latin typeface="+mj-lt"/>
              </a:rPr>
              <a:t>,S’</a:t>
            </a:r>
            <a:r>
              <a:rPr lang="en-US" sz="2800" baseline="30000" dirty="0">
                <a:latin typeface="+mj-lt"/>
              </a:rPr>
              <a:t>2</a:t>
            </a:r>
            <a:r>
              <a:rPr lang="en-US" sz="2800" baseline="30000" dirty="0">
                <a:latin typeface="+mj-lt"/>
                <a:cs typeface="Times New Roman"/>
              </a:rPr>
              <a:t>  </a:t>
            </a:r>
            <a:r>
              <a:rPr lang="en-US" sz="2800" dirty="0">
                <a:latin typeface="+mj-lt"/>
              </a:rPr>
              <a:t> </a:t>
            </a:r>
            <a:r>
              <a:rPr lang="en-US" sz="2800" dirty="0" err="1">
                <a:latin typeface="+mj-lt"/>
              </a:rPr>
              <a:t>có</a:t>
            </a:r>
            <a:r>
              <a:rPr lang="en-US" sz="2800" dirty="0">
                <a:latin typeface="+mj-lt"/>
              </a:rPr>
              <a:t> </a:t>
            </a:r>
            <a:r>
              <a:rPr lang="en-US" sz="2800" dirty="0" err="1">
                <a:latin typeface="+mj-lt"/>
              </a:rPr>
              <a:t>đơn</a:t>
            </a:r>
            <a:r>
              <a:rPr lang="en-US" sz="2800" dirty="0">
                <a:latin typeface="+mj-lt"/>
              </a:rPr>
              <a:t> </a:t>
            </a:r>
            <a:r>
              <a:rPr lang="en-US" sz="2800" dirty="0" err="1">
                <a:latin typeface="+mj-lt"/>
              </a:rPr>
              <a:t>vị</a:t>
            </a:r>
            <a:r>
              <a:rPr lang="en-US" sz="2800" dirty="0">
                <a:latin typeface="+mj-lt"/>
              </a:rPr>
              <a:t> </a:t>
            </a:r>
            <a:r>
              <a:rPr lang="en-US" sz="2800" dirty="0" err="1">
                <a:latin typeface="+mj-lt"/>
              </a:rPr>
              <a:t>đo</a:t>
            </a:r>
            <a:r>
              <a:rPr lang="en-US" sz="2800" dirty="0">
                <a:latin typeface="+mj-lt"/>
              </a:rPr>
              <a:t> </a:t>
            </a:r>
            <a:r>
              <a:rPr lang="en-US" sz="2800" dirty="0" err="1">
                <a:latin typeface="+mj-lt"/>
              </a:rPr>
              <a:t>là</a:t>
            </a:r>
            <a:r>
              <a:rPr lang="en-US" sz="2800" dirty="0">
                <a:latin typeface="+mj-lt"/>
              </a:rPr>
              <a:t> </a:t>
            </a:r>
            <a:r>
              <a:rPr lang="en-US" sz="2800" dirty="0" err="1">
                <a:latin typeface="+mj-lt"/>
              </a:rPr>
              <a:t>bình</a:t>
            </a:r>
            <a:r>
              <a:rPr lang="en-US" sz="2800" dirty="0">
                <a:latin typeface="+mj-lt"/>
              </a:rPr>
              <a:t> </a:t>
            </a:r>
            <a:r>
              <a:rPr lang="en-US" sz="2800" dirty="0" err="1">
                <a:latin typeface="+mj-lt"/>
              </a:rPr>
              <a:t>phương</a:t>
            </a:r>
            <a:r>
              <a:rPr lang="en-US" sz="2800" dirty="0">
                <a:latin typeface="+mj-lt"/>
              </a:rPr>
              <a:t> </a:t>
            </a:r>
            <a:r>
              <a:rPr lang="en-US" sz="2800" dirty="0" err="1">
                <a:latin typeface="+mj-lt"/>
              </a:rPr>
              <a:t>đơn</a:t>
            </a:r>
            <a:r>
              <a:rPr lang="en-US" sz="2800" dirty="0">
                <a:latin typeface="+mj-lt"/>
              </a:rPr>
              <a:t> </a:t>
            </a:r>
            <a:r>
              <a:rPr lang="en-US" sz="2800" dirty="0" err="1">
                <a:latin typeface="+mj-lt"/>
              </a:rPr>
              <a:t>vị</a:t>
            </a:r>
            <a:r>
              <a:rPr lang="en-US" sz="2800" dirty="0">
                <a:latin typeface="+mj-lt"/>
              </a:rPr>
              <a:t> </a:t>
            </a:r>
            <a:r>
              <a:rPr lang="en-US" sz="2800" dirty="0" err="1">
                <a:latin typeface="+mj-lt"/>
              </a:rPr>
              <a:t>của</a:t>
            </a:r>
            <a:r>
              <a:rPr lang="en-US" sz="2800" dirty="0">
                <a:latin typeface="+mj-lt"/>
              </a:rPr>
              <a:t> X.</a:t>
            </a:r>
          </a:p>
          <a:p>
            <a:pPr marL="457200" indent="-457200">
              <a:buFont typeface="Arial" panose="020B0604020202020204" pitchFamily="34" charset="0"/>
              <a:buChar char="•"/>
              <a:defRPr/>
            </a:pPr>
            <a:r>
              <a:rPr lang="en-US" sz="2800" dirty="0">
                <a:latin typeface="+mj-lt"/>
              </a:rPr>
              <a:t>S </a:t>
            </a:r>
            <a:r>
              <a:rPr lang="en-US" sz="2800" b="1" i="1" dirty="0" err="1">
                <a:latin typeface="+mj-lt"/>
              </a:rPr>
              <a:t>độ</a:t>
            </a:r>
            <a:r>
              <a:rPr lang="en-US" sz="2800" b="1" i="1" dirty="0">
                <a:latin typeface="+mj-lt"/>
              </a:rPr>
              <a:t> </a:t>
            </a:r>
            <a:r>
              <a:rPr lang="en-US" sz="2800" b="1" i="1" dirty="0" err="1">
                <a:latin typeface="+mj-lt"/>
              </a:rPr>
              <a:t>lệch</a:t>
            </a:r>
            <a:r>
              <a:rPr lang="en-US" sz="2800" b="1" i="1" dirty="0">
                <a:latin typeface="+mj-lt"/>
              </a:rPr>
              <a:t> </a:t>
            </a:r>
            <a:r>
              <a:rPr lang="en-US" sz="2800" b="1" i="1" dirty="0" err="1">
                <a:latin typeface="+mj-lt"/>
              </a:rPr>
              <a:t>tiêu</a:t>
            </a:r>
            <a:r>
              <a:rPr lang="en-US" sz="2800" b="1" i="1" dirty="0">
                <a:latin typeface="+mj-lt"/>
              </a:rPr>
              <a:t> </a:t>
            </a:r>
            <a:r>
              <a:rPr lang="en-US" sz="2800" b="1" i="1" dirty="0" err="1">
                <a:latin typeface="+mj-lt"/>
              </a:rPr>
              <a:t>chuẩn</a:t>
            </a:r>
            <a:r>
              <a:rPr lang="en-US" sz="2800" b="1" i="1" dirty="0">
                <a:latin typeface="+mj-lt"/>
              </a:rPr>
              <a:t> </a:t>
            </a:r>
            <a:r>
              <a:rPr lang="en-US" sz="2800" b="1" i="1" dirty="0" err="1">
                <a:latin typeface="+mj-lt"/>
              </a:rPr>
              <a:t>mẫu</a:t>
            </a:r>
            <a:r>
              <a:rPr lang="en-US" sz="2800" b="1" i="1" dirty="0">
                <a:latin typeface="+mj-lt"/>
              </a:rPr>
              <a:t> </a:t>
            </a:r>
            <a:r>
              <a:rPr lang="en-US" sz="2800" dirty="0" err="1">
                <a:latin typeface="+mj-lt"/>
              </a:rPr>
              <a:t>là</a:t>
            </a:r>
            <a:r>
              <a:rPr lang="en-US" sz="2800" dirty="0">
                <a:latin typeface="+mj-lt"/>
              </a:rPr>
              <a:t> </a:t>
            </a:r>
            <a:r>
              <a:rPr lang="en-US" sz="2800" dirty="0" err="1">
                <a:latin typeface="+mj-lt"/>
              </a:rPr>
              <a:t>căn</a:t>
            </a:r>
            <a:r>
              <a:rPr lang="en-US" sz="2800" dirty="0">
                <a:latin typeface="+mj-lt"/>
              </a:rPr>
              <a:t> </a:t>
            </a:r>
            <a:r>
              <a:rPr lang="en-US" sz="2800" dirty="0" err="1">
                <a:latin typeface="+mj-lt"/>
              </a:rPr>
              <a:t>bậc</a:t>
            </a:r>
            <a:r>
              <a:rPr lang="en-US" sz="2800" dirty="0">
                <a:latin typeface="+mj-lt"/>
              </a:rPr>
              <a:t> </a:t>
            </a:r>
            <a:r>
              <a:rPr lang="en-US" sz="2800" dirty="0" err="1">
                <a:latin typeface="+mj-lt"/>
              </a:rPr>
              <a:t>hai</a:t>
            </a:r>
            <a:r>
              <a:rPr lang="en-US" sz="2800" dirty="0">
                <a:latin typeface="+mj-lt"/>
              </a:rPr>
              <a:t> </a:t>
            </a:r>
            <a:r>
              <a:rPr lang="en-US" sz="2800" dirty="0" err="1">
                <a:latin typeface="+mj-lt"/>
              </a:rPr>
              <a:t>của</a:t>
            </a:r>
            <a:r>
              <a:rPr lang="en-US" sz="2800" dirty="0">
                <a:latin typeface="+mj-lt"/>
              </a:rPr>
              <a:t> S</a:t>
            </a:r>
            <a:r>
              <a:rPr lang="en-US" sz="2800" baseline="30000" dirty="0">
                <a:latin typeface="+mj-lt"/>
              </a:rPr>
              <a:t>2</a:t>
            </a:r>
            <a:r>
              <a:rPr lang="en-US" sz="2800" dirty="0">
                <a:latin typeface="+mj-lt"/>
              </a:rPr>
              <a:t>.</a:t>
            </a:r>
          </a:p>
          <a:p>
            <a:pPr marL="457200" indent="-457200">
              <a:buFont typeface="Arial" panose="020B0604020202020204" pitchFamily="34" charset="0"/>
              <a:buChar char="•"/>
              <a:defRPr/>
            </a:pPr>
            <a:r>
              <a:rPr lang="en-US" sz="2800" dirty="0">
                <a:latin typeface="+mj-lt"/>
              </a:rPr>
              <a:t>S’ </a:t>
            </a:r>
            <a:r>
              <a:rPr lang="en-US" sz="2800" b="1" i="1" dirty="0" err="1">
                <a:latin typeface="+mj-lt"/>
              </a:rPr>
              <a:t>độ</a:t>
            </a:r>
            <a:r>
              <a:rPr lang="en-US" sz="2800" b="1" i="1" dirty="0">
                <a:latin typeface="+mj-lt"/>
              </a:rPr>
              <a:t> </a:t>
            </a:r>
            <a:r>
              <a:rPr lang="en-US" sz="2800" b="1" i="1" dirty="0" err="1">
                <a:latin typeface="+mj-lt"/>
              </a:rPr>
              <a:t>lệch</a:t>
            </a:r>
            <a:r>
              <a:rPr lang="en-US" sz="2800" b="1" i="1" dirty="0">
                <a:latin typeface="+mj-lt"/>
              </a:rPr>
              <a:t> </a:t>
            </a:r>
            <a:r>
              <a:rPr lang="en-US" sz="2800" b="1" i="1" dirty="0" err="1">
                <a:latin typeface="+mj-lt"/>
              </a:rPr>
              <a:t>tiêu</a:t>
            </a:r>
            <a:r>
              <a:rPr lang="en-US" sz="2800" b="1" i="1" dirty="0">
                <a:latin typeface="+mj-lt"/>
              </a:rPr>
              <a:t> </a:t>
            </a:r>
            <a:r>
              <a:rPr lang="en-US" sz="2800" b="1" i="1" dirty="0" err="1">
                <a:latin typeface="+mj-lt"/>
              </a:rPr>
              <a:t>chuẩn</a:t>
            </a:r>
            <a:r>
              <a:rPr lang="en-US" sz="2800" b="1" i="1" dirty="0">
                <a:latin typeface="+mj-lt"/>
              </a:rPr>
              <a:t> </a:t>
            </a:r>
            <a:r>
              <a:rPr lang="en-US" sz="2800" b="1" i="1" dirty="0" err="1">
                <a:latin typeface="+mj-lt"/>
              </a:rPr>
              <a:t>mẫu</a:t>
            </a:r>
            <a:r>
              <a:rPr lang="en-US" sz="2800" b="1" i="1" dirty="0">
                <a:latin typeface="+mj-lt"/>
              </a:rPr>
              <a:t> </a:t>
            </a:r>
            <a:r>
              <a:rPr lang="en-US" sz="2800" b="1" i="1" dirty="0" err="1">
                <a:latin typeface="+mj-lt"/>
              </a:rPr>
              <a:t>điều</a:t>
            </a:r>
            <a:r>
              <a:rPr lang="en-US" sz="2800" b="1" i="1" dirty="0">
                <a:latin typeface="+mj-lt"/>
              </a:rPr>
              <a:t> </a:t>
            </a:r>
            <a:r>
              <a:rPr lang="en-US" sz="2800" b="1" i="1" dirty="0" err="1">
                <a:latin typeface="+mj-lt"/>
              </a:rPr>
              <a:t>chỉnh</a:t>
            </a:r>
            <a:r>
              <a:rPr lang="en-US" sz="2800" b="1" i="1" dirty="0">
                <a:latin typeface="+mj-lt"/>
              </a:rPr>
              <a:t> </a:t>
            </a:r>
            <a:r>
              <a:rPr lang="en-US" sz="2800" dirty="0" err="1">
                <a:latin typeface="+mj-lt"/>
              </a:rPr>
              <a:t>là</a:t>
            </a:r>
            <a:r>
              <a:rPr lang="en-US" sz="2800" dirty="0">
                <a:latin typeface="+mj-lt"/>
              </a:rPr>
              <a:t> </a:t>
            </a:r>
            <a:r>
              <a:rPr lang="en-US" sz="2800" dirty="0" err="1">
                <a:latin typeface="+mj-lt"/>
              </a:rPr>
              <a:t>căn</a:t>
            </a:r>
            <a:r>
              <a:rPr lang="en-US" sz="2800" dirty="0">
                <a:latin typeface="+mj-lt"/>
              </a:rPr>
              <a:t> </a:t>
            </a:r>
            <a:r>
              <a:rPr lang="en-US" sz="2800" dirty="0" err="1">
                <a:latin typeface="+mj-lt"/>
              </a:rPr>
              <a:t>bậc</a:t>
            </a:r>
            <a:r>
              <a:rPr lang="en-US" sz="2800" dirty="0">
                <a:latin typeface="+mj-lt"/>
              </a:rPr>
              <a:t> </a:t>
            </a:r>
            <a:r>
              <a:rPr lang="en-US" sz="2800" dirty="0" err="1">
                <a:latin typeface="+mj-lt"/>
              </a:rPr>
              <a:t>hai</a:t>
            </a:r>
            <a:r>
              <a:rPr lang="en-US" sz="2800" dirty="0">
                <a:latin typeface="+mj-lt"/>
              </a:rPr>
              <a:t> </a:t>
            </a:r>
            <a:r>
              <a:rPr lang="en-US" sz="2800" dirty="0" err="1">
                <a:latin typeface="+mj-lt"/>
              </a:rPr>
              <a:t>của</a:t>
            </a:r>
            <a:r>
              <a:rPr lang="en-US" sz="2800" dirty="0">
                <a:latin typeface="+mj-lt"/>
              </a:rPr>
              <a:t> S’</a:t>
            </a:r>
            <a:r>
              <a:rPr lang="en-US" sz="2800" baseline="30000" dirty="0"/>
              <a:t>2</a:t>
            </a:r>
            <a:r>
              <a:rPr lang="en-US" sz="2800" dirty="0">
                <a:latin typeface="+mj-lt"/>
              </a:rPr>
              <a:t>.</a:t>
            </a:r>
          </a:p>
        </p:txBody>
      </p:sp>
      <p:sp>
        <p:nvSpPr>
          <p:cNvPr id="11" name="Content Placeholder 2">
            <a:extLst>
              <a:ext uri="{FF2B5EF4-FFF2-40B4-BE49-F238E27FC236}">
                <a16:creationId xmlns:a16="http://schemas.microsoft.com/office/drawing/2014/main" id="{1A2B78EB-E70B-B259-7095-2AC57371DBD5}"/>
              </a:ext>
            </a:extLst>
          </p:cNvPr>
          <p:cNvSpPr>
            <a:spLocks noGrp="1"/>
          </p:cNvSpPr>
          <p:nvPr>
            <p:ph idx="1"/>
          </p:nvPr>
        </p:nvSpPr>
        <p:spPr>
          <a:xfrm>
            <a:off x="457200" y="2209800"/>
            <a:ext cx="6477000" cy="685800"/>
          </a:xfrm>
        </p:spPr>
        <p:txBody>
          <a:bodyPr/>
          <a:lstStyle/>
          <a:p>
            <a:pPr marL="0" indent="0">
              <a:buNone/>
              <a:defRPr/>
            </a:pPr>
            <a:r>
              <a:rPr lang="en-US" sz="2800" i="1" cap="none" dirty="0"/>
              <a:t>c) </a:t>
            </a:r>
            <a:r>
              <a:rPr lang="en-US" sz="2800" i="1" cap="none" dirty="0" err="1"/>
              <a:t>Phương</a:t>
            </a:r>
            <a:r>
              <a:rPr lang="en-US" sz="2800" i="1" cap="none" dirty="0"/>
              <a:t> </a:t>
            </a:r>
            <a:r>
              <a:rPr lang="en-US" sz="2800" i="1" cap="none" dirty="0" err="1"/>
              <a:t>sai</a:t>
            </a:r>
            <a:r>
              <a:rPr lang="en-US" sz="2800" i="1" cap="none" dirty="0"/>
              <a:t> </a:t>
            </a:r>
            <a:r>
              <a:rPr lang="en-US" sz="2800" i="1" cap="none" dirty="0" err="1"/>
              <a:t>mẫu</a:t>
            </a:r>
            <a:r>
              <a:rPr lang="en-US" sz="2800" i="1" cap="none" dirty="0"/>
              <a:t> </a:t>
            </a:r>
            <a:r>
              <a:rPr lang="en-US" sz="2800" i="1" cap="none" dirty="0" err="1"/>
              <a:t>điều</a:t>
            </a:r>
            <a:r>
              <a:rPr lang="en-US" sz="2800" i="1" cap="none" dirty="0"/>
              <a:t> </a:t>
            </a:r>
            <a:r>
              <a:rPr lang="en-US" sz="2800" i="1" cap="none" dirty="0" err="1"/>
              <a:t>chỉnh</a:t>
            </a:r>
            <a:endParaRPr lang="en-US" sz="2800" i="1" cap="none" dirty="0"/>
          </a:p>
        </p:txBody>
      </p:sp>
      <p:sp>
        <p:nvSpPr>
          <p:cNvPr id="13" name="Rectangle 6">
            <a:extLst>
              <a:ext uri="{FF2B5EF4-FFF2-40B4-BE49-F238E27FC236}">
                <a16:creationId xmlns:a16="http://schemas.microsoft.com/office/drawing/2014/main" id="{11C4AB4A-1654-1AC8-123F-4713056DDA26}"/>
              </a:ext>
            </a:extLst>
          </p:cNvPr>
          <p:cNvSpPr txBox="1">
            <a:spLocks noChangeArrowheads="1"/>
          </p:cNvSpPr>
          <p:nvPr/>
        </p:nvSpPr>
        <p:spPr bwMode="auto">
          <a:xfrm>
            <a:off x="0" y="1315726"/>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14" name="Title 3">
            <a:extLst>
              <a:ext uri="{FF2B5EF4-FFF2-40B4-BE49-F238E27FC236}">
                <a16:creationId xmlns:a16="http://schemas.microsoft.com/office/drawing/2014/main" id="{21A50F9D-C29F-B15E-0482-87451B00A0BE}"/>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41363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739143D-9A94-4BF2-B5ED-7A6B42CC9AD3}"/>
                  </a:ext>
                </a:extLst>
              </p:cNvPr>
              <p:cNvSpPr txBox="1"/>
              <p:nvPr/>
            </p:nvSpPr>
            <p:spPr>
              <a:xfrm>
                <a:off x="0" y="3048000"/>
                <a:ext cx="9067800" cy="3468257"/>
              </a:xfrm>
              <a:prstGeom prst="rect">
                <a:avLst/>
              </a:prstGeom>
              <a:noFill/>
            </p:spPr>
            <p:txBody>
              <a:bodyPr wrap="square">
                <a:spAutoFit/>
              </a:bodyPr>
              <a:lstStyle/>
              <a:p>
                <a:pPr>
                  <a:lnSpc>
                    <a:spcPct val="150000"/>
                  </a:lnSpc>
                </a:pPr>
                <a:r>
                  <a:rPr lang="en-US" sz="2600" dirty="0">
                    <a:latin typeface="+mj-lt"/>
                  </a:rPr>
                  <a:t>Xét </a:t>
                </a:r>
                <a:r>
                  <a:rPr lang="en-US" sz="2600" dirty="0" err="1">
                    <a:latin typeface="+mj-lt"/>
                  </a:rPr>
                  <a:t>dãy</a:t>
                </a:r>
                <a:r>
                  <a:rPr lang="en-US" sz="2600" dirty="0">
                    <a:latin typeface="+mj-lt"/>
                  </a:rPr>
                  <a:t> </a:t>
                </a:r>
                <a:r>
                  <a:rPr lang="en-US" sz="2600" dirty="0" err="1">
                    <a:latin typeface="+mj-lt"/>
                  </a:rPr>
                  <a:t>số</a:t>
                </a:r>
                <a:r>
                  <a:rPr lang="en-US" sz="2600" dirty="0">
                    <a:latin typeface="+mj-lt"/>
                  </a:rPr>
                  <a:t> </a:t>
                </a:r>
                <a:r>
                  <a:rPr lang="en-US" sz="2600" dirty="0" err="1">
                    <a:latin typeface="+mj-lt"/>
                  </a:rPr>
                  <a:t>liệu</a:t>
                </a:r>
                <a:r>
                  <a:rPr lang="en-US" sz="2600" dirty="0">
                    <a:latin typeface="+mj-lt"/>
                  </a:rPr>
                  <a:t> </a:t>
                </a:r>
                <a:r>
                  <a:rPr lang="en-US" sz="2600" dirty="0" err="1">
                    <a:latin typeface="+mj-lt"/>
                  </a:rPr>
                  <a:t>được</a:t>
                </a:r>
                <a:r>
                  <a:rPr lang="en-US" sz="2600" dirty="0">
                    <a:latin typeface="+mj-lt"/>
                  </a:rPr>
                  <a:t> </a:t>
                </a:r>
                <a:r>
                  <a:rPr lang="en-US" sz="2600" dirty="0" err="1">
                    <a:latin typeface="+mj-lt"/>
                  </a:rPr>
                  <a:t>sắp</a:t>
                </a:r>
                <a:r>
                  <a:rPr lang="en-US" sz="2600" dirty="0">
                    <a:latin typeface="+mj-lt"/>
                  </a:rPr>
                  <a:t> </a:t>
                </a:r>
                <a:r>
                  <a:rPr lang="en-US" sz="2600" dirty="0" err="1">
                    <a:latin typeface="+mj-lt"/>
                  </a:rPr>
                  <a:t>xếp</a:t>
                </a:r>
                <a:r>
                  <a:rPr lang="en-US" sz="2600" dirty="0">
                    <a:latin typeface="+mj-lt"/>
                  </a:rPr>
                  <a:t> </a:t>
                </a:r>
                <a:r>
                  <a:rPr lang="en-US" sz="2600" dirty="0" err="1">
                    <a:latin typeface="+mj-lt"/>
                  </a:rPr>
                  <a:t>theo</a:t>
                </a:r>
                <a:r>
                  <a:rPr lang="en-US" sz="2600" dirty="0">
                    <a:latin typeface="+mj-lt"/>
                  </a:rPr>
                  <a:t> </a:t>
                </a:r>
                <a:r>
                  <a:rPr lang="en-US" sz="2600" dirty="0" err="1">
                    <a:latin typeface="+mj-lt"/>
                  </a:rPr>
                  <a:t>thứ</a:t>
                </a:r>
                <a:r>
                  <a:rPr lang="en-US" sz="2600" dirty="0">
                    <a:latin typeface="+mj-lt"/>
                  </a:rPr>
                  <a:t> </a:t>
                </a:r>
                <a:r>
                  <a:rPr lang="en-US" sz="2600" dirty="0" err="1">
                    <a:latin typeface="+mj-lt"/>
                  </a:rPr>
                  <a:t>tự</a:t>
                </a:r>
                <a:r>
                  <a:rPr lang="en-US" sz="2600" dirty="0">
                    <a:latin typeface="+mj-lt"/>
                  </a:rPr>
                  <a:t> </a:t>
                </a:r>
                <a:r>
                  <a:rPr lang="en-US" sz="2600" dirty="0" err="1">
                    <a:latin typeface="+mj-lt"/>
                  </a:rPr>
                  <a:t>tăng</a:t>
                </a:r>
                <a:r>
                  <a:rPr lang="en-US" sz="2600" dirty="0">
                    <a:latin typeface="+mj-lt"/>
                  </a:rPr>
                  <a:t> </a:t>
                </a:r>
                <a:r>
                  <a:rPr lang="en-US" sz="2600" dirty="0" err="1">
                    <a:latin typeface="+mj-lt"/>
                  </a:rPr>
                  <a:t>dần</a:t>
                </a:r>
                <a:r>
                  <a:rPr lang="en-US" sz="2600" dirty="0">
                    <a:latin typeface="+mj-lt"/>
                  </a:rPr>
                  <a:t> (</a:t>
                </a:r>
                <a:r>
                  <a:rPr lang="en-US" sz="2600" dirty="0" err="1">
                    <a:latin typeface="+mj-lt"/>
                  </a:rPr>
                  <a:t>giảm</a:t>
                </a:r>
                <a:r>
                  <a:rPr lang="en-US" sz="2600" dirty="0">
                    <a:latin typeface="+mj-lt"/>
                  </a:rPr>
                  <a:t> </a:t>
                </a:r>
                <a:r>
                  <a:rPr lang="en-US" sz="2600" dirty="0" err="1">
                    <a:latin typeface="+mj-lt"/>
                  </a:rPr>
                  <a:t>dần</a:t>
                </a:r>
                <a:r>
                  <a:rPr lang="en-US" sz="2600" dirty="0">
                    <a:latin typeface="+mj-lt"/>
                  </a:rPr>
                  <a:t>), </a:t>
                </a:r>
                <a:r>
                  <a:rPr lang="en-US" sz="2600" dirty="0" err="1">
                    <a:latin typeface="+mj-lt"/>
                  </a:rPr>
                  <a:t>khi</a:t>
                </a:r>
                <a:r>
                  <a:rPr lang="en-US" sz="2600" dirty="0">
                    <a:latin typeface="+mj-lt"/>
                  </a:rPr>
                  <a:t> </a:t>
                </a:r>
                <a:r>
                  <a:rPr lang="en-US" sz="2600" dirty="0" err="1">
                    <a:latin typeface="+mj-lt"/>
                  </a:rPr>
                  <a:t>đó</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 </a:t>
                </a:r>
                <a:r>
                  <a:rPr lang="en-US" sz="2600" dirty="0" err="1">
                    <a:latin typeface="+mj-lt"/>
                  </a:rPr>
                  <a:t>là</a:t>
                </a:r>
                <a:r>
                  <a:rPr lang="en-US" sz="2600" dirty="0">
                    <a:latin typeface="+mj-lt"/>
                  </a:rPr>
                  <a:t> </a:t>
                </a:r>
                <a:r>
                  <a:rPr lang="en-US" sz="2600" dirty="0" err="1">
                    <a:latin typeface="+mj-lt"/>
                  </a:rPr>
                  <a:t>giá</a:t>
                </a:r>
                <a:r>
                  <a:rPr lang="en-US" sz="2600" dirty="0">
                    <a:latin typeface="+mj-lt"/>
                  </a:rPr>
                  <a:t> </a:t>
                </a:r>
                <a:r>
                  <a:rPr lang="en-US" sz="2600" dirty="0" err="1">
                    <a:latin typeface="+mj-lt"/>
                  </a:rPr>
                  <a:t>trị</a:t>
                </a:r>
                <a:r>
                  <a:rPr lang="en-US" sz="2600" dirty="0">
                    <a:latin typeface="+mj-lt"/>
                  </a:rPr>
                  <a:t> </a:t>
                </a:r>
                <a:r>
                  <a:rPr lang="en-US" sz="2600" i="1" dirty="0" err="1">
                    <a:latin typeface="+mj-lt"/>
                  </a:rPr>
                  <a:t>x</a:t>
                </a:r>
                <a:r>
                  <a:rPr lang="en-US" sz="2600" i="1" baseline="-25000" dirty="0" err="1">
                    <a:latin typeface="+mj-lt"/>
                  </a:rPr>
                  <a:t>d</a:t>
                </a:r>
                <a:r>
                  <a:rPr lang="en-US" sz="2600" i="1" dirty="0">
                    <a:latin typeface="+mj-lt"/>
                  </a:rPr>
                  <a:t> </a:t>
                </a:r>
                <a:r>
                  <a:rPr lang="en-US" sz="2600" dirty="0" err="1">
                    <a:latin typeface="+mj-lt"/>
                  </a:rPr>
                  <a:t>với</a:t>
                </a:r>
                <a:r>
                  <a:rPr lang="en-US" sz="2600" dirty="0">
                    <a:latin typeface="+mj-lt"/>
                  </a:rPr>
                  <a:t> </a:t>
                </a:r>
                <a:r>
                  <a:rPr lang="en-US" sz="2600" i="1" dirty="0">
                    <a:latin typeface="+mj-lt"/>
                  </a:rPr>
                  <a:t>d </a:t>
                </a:r>
                <a:r>
                  <a:rPr lang="en-US" sz="2600" dirty="0" err="1">
                    <a:latin typeface="+mj-lt"/>
                  </a:rPr>
                  <a:t>được</a:t>
                </a:r>
                <a:r>
                  <a:rPr lang="en-US" sz="2600" dirty="0">
                    <a:latin typeface="+mj-lt"/>
                  </a:rPr>
                  <a:t> </a:t>
                </a:r>
                <a:r>
                  <a:rPr lang="en-US" sz="2600" dirty="0" err="1">
                    <a:latin typeface="+mj-lt"/>
                  </a:rPr>
                  <a:t>xác</a:t>
                </a:r>
                <a:r>
                  <a:rPr lang="en-US" sz="2600" dirty="0">
                    <a:latin typeface="+mj-lt"/>
                  </a:rPr>
                  <a:t> </a:t>
                </a:r>
                <a:r>
                  <a:rPr lang="en-US" sz="2600" dirty="0" err="1">
                    <a:latin typeface="+mj-lt"/>
                  </a:rPr>
                  <a:t>định</a:t>
                </a:r>
                <a:r>
                  <a:rPr lang="en-US" sz="2600" dirty="0">
                    <a:latin typeface="+mj-lt"/>
                  </a:rPr>
                  <a:t> </a:t>
                </a:r>
                <a:r>
                  <a:rPr lang="en-US" sz="2600" dirty="0" err="1">
                    <a:latin typeface="+mj-lt"/>
                  </a:rPr>
                  <a:t>như</a:t>
                </a:r>
                <a:r>
                  <a:rPr lang="en-US" sz="2600" dirty="0">
                    <a:latin typeface="+mj-lt"/>
                  </a:rPr>
                  <a:t> </a:t>
                </a:r>
                <a:r>
                  <a:rPr lang="en-US" sz="2600" dirty="0" err="1">
                    <a:latin typeface="+mj-lt"/>
                  </a:rPr>
                  <a:t>sau</a:t>
                </a:r>
                <a:r>
                  <a:rPr lang="en-US" sz="2600" dirty="0">
                    <a:latin typeface="+mj-lt"/>
                  </a:rPr>
                  <a:t>:</a:t>
                </a:r>
              </a:p>
              <a:p>
                <a:pPr marL="457200" indent="-457200">
                  <a:lnSpc>
                    <a:spcPct val="150000"/>
                  </a:lnSpc>
                  <a:buFontTx/>
                  <a:buChar char="-"/>
                </a:pPr>
                <a:r>
                  <a:rPr lang="en-US" sz="2600" dirty="0" err="1">
                    <a:latin typeface="+mj-lt"/>
                  </a:rPr>
                  <a:t>Nếu</a:t>
                </a:r>
                <a:r>
                  <a:rPr lang="en-US" sz="2600" dirty="0">
                    <a:latin typeface="+mj-lt"/>
                  </a:rPr>
                  <a:t> n </a:t>
                </a:r>
                <a:r>
                  <a:rPr lang="en-US" sz="2600" dirty="0" err="1">
                    <a:latin typeface="+mj-lt"/>
                  </a:rPr>
                  <a:t>lẻ</a:t>
                </a:r>
                <a:r>
                  <a:rPr lang="en-US" sz="2600" dirty="0">
                    <a:latin typeface="+mj-lt"/>
                  </a:rPr>
                  <a:t> </a:t>
                </a:r>
                <a:r>
                  <a:rPr lang="en-US" sz="2600" dirty="0" err="1">
                    <a:latin typeface="+mj-lt"/>
                  </a:rPr>
                  <a:t>thì</a:t>
                </a:r>
                <a:r>
                  <a:rPr lang="en-US" sz="2600" dirty="0">
                    <a:latin typeface="+mj-lt"/>
                  </a:rPr>
                  <a:t> </a:t>
                </a:r>
                <a:r>
                  <a:rPr lang="en-US" sz="2600" i="1" dirty="0">
                    <a:latin typeface="+mj-lt"/>
                  </a:rPr>
                  <a:t>d=</a:t>
                </a:r>
                <a14:m>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𝑛</m:t>
                        </m:r>
                        <m:r>
                          <a:rPr lang="en-US" sz="2600" b="0" i="1" smtClean="0">
                            <a:latin typeface="Cambria Math" panose="02040503050406030204" pitchFamily="18" charset="0"/>
                          </a:rPr>
                          <m:t>+1</m:t>
                        </m:r>
                      </m:num>
                      <m:den>
                        <m:r>
                          <a:rPr lang="en-US" sz="2600" b="0" i="1" smtClean="0">
                            <a:latin typeface="Cambria Math" panose="02040503050406030204" pitchFamily="18" charset="0"/>
                          </a:rPr>
                          <m:t>2</m:t>
                        </m:r>
                      </m:den>
                    </m:f>
                    <m:r>
                      <a:rPr lang="en-US" sz="2600" b="0" i="1" smtClean="0">
                        <a:latin typeface="Cambria Math" panose="02040503050406030204" pitchFamily="18" charset="0"/>
                      </a:rPr>
                      <m:t>.</m:t>
                    </m:r>
                  </m:oMath>
                </a14:m>
                <a:endParaRPr lang="en-US" sz="2600" b="0" i="1" dirty="0">
                  <a:latin typeface="+mj-lt"/>
                </a:endParaRPr>
              </a:p>
              <a:p>
                <a:pPr marL="457200" indent="-457200">
                  <a:lnSpc>
                    <a:spcPct val="150000"/>
                  </a:lnSpc>
                  <a:buFontTx/>
                  <a:buChar char="-"/>
                </a:pPr>
                <a:r>
                  <a:rPr lang="en-US" sz="2600" dirty="0" err="1">
                    <a:latin typeface="+mj-lt"/>
                  </a:rPr>
                  <a:t>Nếu</a:t>
                </a:r>
                <a:r>
                  <a:rPr lang="en-US" sz="2600" dirty="0">
                    <a:latin typeface="+mj-lt"/>
                  </a:rPr>
                  <a:t> n </a:t>
                </a:r>
                <a:r>
                  <a:rPr lang="en-US" sz="2600" dirty="0" err="1">
                    <a:latin typeface="+mj-lt"/>
                  </a:rPr>
                  <a:t>chẵn</a:t>
                </a:r>
                <a:r>
                  <a:rPr lang="en-US" sz="2600" dirty="0">
                    <a:latin typeface="+mj-lt"/>
                  </a:rPr>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𝑑</m:t>
                        </m:r>
                      </m:e>
                      <m:sub>
                        <m:r>
                          <a:rPr lang="en-US" sz="2600" i="1">
                            <a:latin typeface="Cambria Math" panose="02040503050406030204" pitchFamily="18" charset="0"/>
                          </a:rPr>
                          <m:t>1</m:t>
                        </m:r>
                      </m:sub>
                    </m:sSub>
                    <m:r>
                      <a:rPr lang="en-US" sz="2600" b="0" i="1" smtClean="0">
                        <a:latin typeface="Cambria Math" panose="02040503050406030204" pitchFamily="18" charset="0"/>
                      </a:rPr>
                      <m:t>=</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𝑛</m:t>
                        </m:r>
                      </m:num>
                      <m:den>
                        <m:r>
                          <a:rPr lang="en-US" sz="2600" b="0" i="1" smtClean="0">
                            <a:latin typeface="Cambria Math" panose="02040503050406030204" pitchFamily="18" charset="0"/>
                          </a:rPr>
                          <m:t>2</m:t>
                        </m:r>
                      </m:den>
                    </m:f>
                  </m:oMath>
                </a14:m>
                <a:r>
                  <a:rPr lang="en-US" sz="2600" dirty="0">
                    <a:latin typeface="+mj-lt"/>
                  </a:rPr>
                  <a:t> và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𝑑</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f>
                      <m:fPr>
                        <m:ctrlPr>
                          <a:rPr lang="en-US" sz="2600" i="1" smtClean="0">
                            <a:latin typeface="Cambria Math" panose="02040503050406030204" pitchFamily="18" charset="0"/>
                          </a:rPr>
                        </m:ctrlPr>
                      </m:fPr>
                      <m:num>
                        <m:r>
                          <a:rPr lang="en-US" sz="2600" i="1">
                            <a:latin typeface="Cambria Math" panose="02040503050406030204" pitchFamily="18" charset="0"/>
                          </a:rPr>
                          <m:t>𝑛</m:t>
                        </m:r>
                      </m:num>
                      <m:den>
                        <m:r>
                          <a:rPr lang="en-US" sz="2600" i="1">
                            <a:latin typeface="Cambria Math" panose="02040503050406030204" pitchFamily="18" charset="0"/>
                          </a:rPr>
                          <m:t>2</m:t>
                        </m:r>
                      </m:den>
                    </m:f>
                    <m:r>
                      <a:rPr lang="en-US" sz="2600" b="0" i="0" smtClean="0">
                        <a:latin typeface="Cambria Math" panose="02040503050406030204" pitchFamily="18" charset="0"/>
                      </a:rPr>
                      <m:t>+1</m:t>
                    </m:r>
                  </m:oMath>
                </a14:m>
                <a:r>
                  <a:rPr lang="en-US" sz="2600" dirty="0">
                    <a:latin typeface="+mj-lt"/>
                  </a:rPr>
                  <a:t>, (x</a:t>
                </a:r>
                <a:r>
                  <a:rPr lang="en-US" sz="2600" baseline="-25000" dirty="0">
                    <a:latin typeface="+mj-lt"/>
                  </a:rPr>
                  <a:t>d1</a:t>
                </a:r>
                <a:r>
                  <a:rPr lang="en-US" sz="2600" dirty="0">
                    <a:latin typeface="+mj-lt"/>
                  </a:rPr>
                  <a:t>; x</a:t>
                </a:r>
                <a:r>
                  <a:rPr lang="en-US" sz="2600" baseline="-25000" dirty="0">
                    <a:latin typeface="+mj-lt"/>
                  </a:rPr>
                  <a:t>d2</a:t>
                </a:r>
                <a:r>
                  <a:rPr lang="en-US" sz="2600" dirty="0">
                    <a:latin typeface="+mj-lt"/>
                  </a:rPr>
                  <a:t>) </a:t>
                </a:r>
                <a:r>
                  <a:rPr lang="en-US" sz="2600" dirty="0" err="1">
                    <a:latin typeface="+mj-lt"/>
                  </a:rPr>
                  <a:t>gọi</a:t>
                </a:r>
                <a:r>
                  <a:rPr lang="en-US" sz="2600" dirty="0">
                    <a:latin typeface="+mj-lt"/>
                  </a:rPr>
                  <a:t> </a:t>
                </a:r>
                <a:r>
                  <a:rPr lang="en-US" sz="2600" dirty="0" err="1">
                    <a:latin typeface="+mj-lt"/>
                  </a:rPr>
                  <a:t>là</a:t>
                </a:r>
                <a:r>
                  <a:rPr lang="en-US" sz="2600" dirty="0">
                    <a:latin typeface="+mj-lt"/>
                  </a:rPr>
                  <a:t> </a:t>
                </a:r>
                <a:r>
                  <a:rPr lang="en-US" sz="2600" dirty="0" err="1">
                    <a:latin typeface="+mj-lt"/>
                  </a:rPr>
                  <a:t>khoảng</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a:t>
                </a:r>
              </a:p>
            </p:txBody>
          </p:sp>
        </mc:Choice>
        <mc:Fallback>
          <p:sp>
            <p:nvSpPr>
              <p:cNvPr id="10" name="TextBox 9">
                <a:extLst>
                  <a:ext uri="{FF2B5EF4-FFF2-40B4-BE49-F238E27FC236}">
                    <a16:creationId xmlns:a16="http://schemas.microsoft.com/office/drawing/2014/main" id="{8739143D-9A94-4BF2-B5ED-7A6B42CC9AD3}"/>
                  </a:ext>
                </a:extLst>
              </p:cNvPr>
              <p:cNvSpPr txBox="1">
                <a:spLocks noRot="1" noChangeAspect="1" noMove="1" noResize="1" noEditPoints="1" noAdjustHandles="1" noChangeArrowheads="1" noChangeShapeType="1" noTextEdit="1"/>
              </p:cNvSpPr>
              <p:nvPr/>
            </p:nvSpPr>
            <p:spPr>
              <a:xfrm>
                <a:off x="0" y="3048000"/>
                <a:ext cx="9067800" cy="3468257"/>
              </a:xfrm>
              <a:prstGeom prst="rect">
                <a:avLst/>
              </a:prstGeom>
              <a:blipFill>
                <a:blip r:embed="rId3"/>
                <a:stretch>
                  <a:fillRect l="-1210" b="-3515"/>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638D96B0-5977-BE7F-D441-0B139F9915EE}"/>
              </a:ext>
            </a:extLst>
          </p:cNvPr>
          <p:cNvSpPr>
            <a:spLocks noGrp="1"/>
          </p:cNvSpPr>
          <p:nvPr>
            <p:ph idx="1"/>
          </p:nvPr>
        </p:nvSpPr>
        <p:spPr>
          <a:xfrm>
            <a:off x="457200" y="2209800"/>
            <a:ext cx="6477000" cy="685800"/>
          </a:xfrm>
        </p:spPr>
        <p:txBody>
          <a:bodyPr/>
          <a:lstStyle/>
          <a:p>
            <a:pPr marL="0" indent="0">
              <a:buNone/>
              <a:defRPr/>
            </a:pPr>
            <a:r>
              <a:rPr lang="en-US" sz="2800" i="1" cap="none" dirty="0"/>
              <a:t>d)</a:t>
            </a:r>
            <a:r>
              <a:rPr lang="en-US" sz="2800" i="1" cap="none" dirty="0" err="1"/>
              <a:t>Trung</a:t>
            </a:r>
            <a:r>
              <a:rPr lang="en-US" sz="2800" i="1" cap="none" dirty="0"/>
              <a:t> </a:t>
            </a:r>
            <a:r>
              <a:rPr lang="en-US" sz="2800" i="1" cap="none" dirty="0" err="1"/>
              <a:t>vị</a:t>
            </a:r>
            <a:endParaRPr lang="en-US" sz="2800" i="1" cap="none" dirty="0"/>
          </a:p>
        </p:txBody>
      </p:sp>
      <p:sp>
        <p:nvSpPr>
          <p:cNvPr id="7" name="Rectangle 6">
            <a:extLst>
              <a:ext uri="{FF2B5EF4-FFF2-40B4-BE49-F238E27FC236}">
                <a16:creationId xmlns:a16="http://schemas.microsoft.com/office/drawing/2014/main" id="{4166B643-9EDF-67D0-3146-A0A01B2C7952}"/>
              </a:ext>
            </a:extLst>
          </p:cNvPr>
          <p:cNvSpPr txBox="1">
            <a:spLocks noChangeArrowheads="1"/>
          </p:cNvSpPr>
          <p:nvPr/>
        </p:nvSpPr>
        <p:spPr bwMode="auto">
          <a:xfrm>
            <a:off x="0" y="1315726"/>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8" name="Title 3">
            <a:extLst>
              <a:ext uri="{FF2B5EF4-FFF2-40B4-BE49-F238E27FC236}">
                <a16:creationId xmlns:a16="http://schemas.microsoft.com/office/drawing/2014/main" id="{4F6E1BBD-B170-8816-77FD-CA93BB0BC361}"/>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7847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Content Placeholder 2">
            <a:extLst>
              <a:ext uri="{FF2B5EF4-FFF2-40B4-BE49-F238E27FC236}">
                <a16:creationId xmlns:a16="http://schemas.microsoft.com/office/drawing/2014/main" id="{DE871F31-71CD-4912-8F75-ED43D63398ED}"/>
              </a:ext>
            </a:extLst>
          </p:cNvPr>
          <p:cNvSpPr txBox="1">
            <a:spLocks/>
          </p:cNvSpPr>
          <p:nvPr/>
        </p:nvSpPr>
        <p:spPr>
          <a:xfrm>
            <a:off x="152400" y="2743200"/>
            <a:ext cx="8839200" cy="3962400"/>
          </a:xfrm>
          <a:prstGeom prst="rect">
            <a:avLst/>
          </a:prstGeom>
        </p:spPr>
        <p:txBody>
          <a:bodyPr/>
          <a:lstStyle/>
          <a:p>
            <a:pPr marL="514350" indent="-514350">
              <a:lnSpc>
                <a:spcPct val="150000"/>
              </a:lnSpc>
              <a:spcBef>
                <a:spcPct val="20000"/>
              </a:spcBef>
              <a:buFont typeface="Arial" panose="020B0604020202020204" pitchFamily="34" charset="0"/>
              <a:buChar char="•"/>
              <a:defRPr/>
            </a:pPr>
            <a:r>
              <a:rPr lang="en-US" sz="2800" kern="0" dirty="0" err="1">
                <a:latin typeface="Times New Roman" pitchFamily="18" charset="0"/>
                <a:cs typeface="Times New Roman" pitchFamily="18" charset="0"/>
              </a:rPr>
              <a:t>Các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thông</a:t>
            </a:r>
            <a:r>
              <a:rPr lang="en-US" sz="2800" kern="0" dirty="0">
                <a:latin typeface="Times New Roman" pitchFamily="18" charset="0"/>
                <a:cs typeface="Times New Roman" pitchFamily="18" charset="0"/>
              </a:rPr>
              <a:t> tin </a:t>
            </a:r>
            <a:r>
              <a:rPr lang="en-US" sz="2800" kern="0" dirty="0" err="1">
                <a:latin typeface="Times New Roman" pitchFamily="18" charset="0"/>
                <a:cs typeface="Times New Roman" pitchFamily="18" charset="0"/>
              </a:rPr>
              <a:t>thu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thập</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được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trên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mỗi</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phần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tử</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khi</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khảo</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sát</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các</a:t>
            </a:r>
            <a:r>
              <a:rPr lang="en-US" sz="2800"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dấu</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hiệu</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nghiên</a:t>
            </a:r>
            <a:r>
              <a:rPr lang="en-US" sz="2800" b="1" i="1" kern="0" dirty="0">
                <a:latin typeface="Times New Roman" pitchFamily="18" charset="0"/>
                <a:cs typeface="Times New Roman" pitchFamily="18" charset="0"/>
              </a:rPr>
              <a:t> </a:t>
            </a:r>
            <a:r>
              <a:rPr lang="en-US" sz="2800" b="1" i="1" kern="0" dirty="0" err="1">
                <a:latin typeface="Times New Roman" pitchFamily="18" charset="0"/>
                <a:cs typeface="Times New Roman" pitchFamily="18" charset="0"/>
              </a:rPr>
              <a:t>cứu</a:t>
            </a:r>
            <a:r>
              <a:rPr lang="en-US" sz="2800" kern="0" dirty="0">
                <a:latin typeface="Times New Roman" pitchFamily="18" charset="0"/>
                <a:cs typeface="Times New Roman" pitchFamily="18" charset="0"/>
              </a:rPr>
              <a:t>.</a:t>
            </a:r>
          </a:p>
          <a:p>
            <a:pPr marL="514350" indent="-514350">
              <a:lnSpc>
                <a:spcPct val="150000"/>
              </a:lnSpc>
              <a:spcBef>
                <a:spcPct val="20000"/>
              </a:spcBef>
              <a:buFont typeface="Arial" panose="020B0604020202020204" pitchFamily="34" charset="0"/>
              <a:buChar char="•"/>
              <a:defRPr/>
            </a:pPr>
            <a:r>
              <a:rPr lang="en-US" sz="2800" kern="0" dirty="0" err="1">
                <a:latin typeface="Times New Roman" pitchFamily="18" charset="0"/>
                <a:cs typeface="Times New Roman" pitchFamily="18" charset="0"/>
              </a:rPr>
              <a:t>Dấu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hiệu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nghiên</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cứu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có</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thể</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định</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tính</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có</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thể</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là</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định</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lượng</a:t>
            </a:r>
            <a:r>
              <a:rPr lang="en-US" sz="2800" kern="0" dirty="0">
                <a:latin typeface="Times New Roman" pitchFamily="18" charset="0"/>
                <a:cs typeface="Times New Roman" pitchFamily="18" charset="0"/>
              </a:rPr>
              <a:t>.</a:t>
            </a:r>
          </a:p>
          <a:p>
            <a:pPr>
              <a:lnSpc>
                <a:spcPct val="150000"/>
              </a:lnSpc>
              <a:spcBef>
                <a:spcPct val="20000"/>
              </a:spcBef>
              <a:defRPr/>
            </a:pPr>
            <a:r>
              <a:rPr lang="en-US" sz="2800" b="1" kern="0" dirty="0" err="1">
                <a:solidFill>
                  <a:srgbClr val="FF0000"/>
                </a:solidFill>
                <a:latin typeface="Times New Roman" pitchFamily="18" charset="0"/>
                <a:cs typeface="Times New Roman" pitchFamily="18" charset="0"/>
              </a:rPr>
              <a:t>Chú</a:t>
            </a:r>
            <a:r>
              <a:rPr lang="en-US" sz="2800" b="1" kern="0" dirty="0">
                <a:solidFill>
                  <a:srgbClr val="FF0000"/>
                </a:solidFill>
                <a:latin typeface="Times New Roman" pitchFamily="18" charset="0"/>
                <a:cs typeface="Times New Roman" pitchFamily="18" charset="0"/>
              </a:rPr>
              <a:t> ý</a:t>
            </a:r>
            <a:r>
              <a:rPr lang="en-US" sz="2800" b="1" kern="0" dirty="0">
                <a:latin typeface="Times New Roman" pitchFamily="18" charset="0"/>
                <a:cs typeface="Times New Roman" pitchFamily="18" charset="0"/>
              </a:rPr>
              <a:t>:</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có</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thể</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lượng</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hóa</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các</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dấu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hiệu</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định</a:t>
            </a:r>
            <a:r>
              <a:rPr lang="en-US" sz="2800" kern="0" dirty="0">
                <a:latin typeface="Times New Roman" pitchFamily="18" charset="0"/>
                <a:cs typeface="Times New Roman" pitchFamily="18" charset="0"/>
              </a:rPr>
              <a:t> </a:t>
            </a:r>
            <a:r>
              <a:rPr lang="en-US" sz="2800" kern="0" dirty="0" err="1">
                <a:latin typeface="Times New Roman" pitchFamily="18" charset="0"/>
                <a:cs typeface="Times New Roman" pitchFamily="18" charset="0"/>
              </a:rPr>
              <a:t>tính</a:t>
            </a:r>
            <a:r>
              <a:rPr lang="en-US" sz="2800" kern="0" dirty="0">
                <a:latin typeface="Times New Roman" pitchFamily="18" charset="0"/>
                <a:cs typeface="Times New Roman" pitchFamily="18" charset="0"/>
              </a:rPr>
              <a:t>.</a:t>
            </a:r>
          </a:p>
        </p:txBody>
      </p:sp>
      <p:sp>
        <p:nvSpPr>
          <p:cNvPr id="4" name="Rectangle 6">
            <a:extLst>
              <a:ext uri="{FF2B5EF4-FFF2-40B4-BE49-F238E27FC236}">
                <a16:creationId xmlns:a16="http://schemas.microsoft.com/office/drawing/2014/main" id="{266981E9-5E3F-D5FC-E174-BFD4E9B43156}"/>
              </a:ext>
            </a:extLst>
          </p:cNvPr>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5F0A9333-5C50-CBDE-3BD0-4435F04C94E7}"/>
              </a:ext>
            </a:extLst>
          </p:cNvPr>
          <p:cNvSpPr>
            <a:spLocks noGrp="1" noChangeArrowheads="1"/>
          </p:cNvSpPr>
          <p:nvPr>
            <p:ph type="title"/>
          </p:nvPr>
        </p:nvSpPr>
        <p:spPr>
          <a:xfrm>
            <a:off x="76200" y="129671"/>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328900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9"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412B17-87B8-465E-B6A1-E21CB2B6BB6B}"/>
              </a:ext>
            </a:extLst>
          </p:cNvPr>
          <p:cNvSpPr>
            <a:spLocks noGrp="1"/>
          </p:cNvSpPr>
          <p:nvPr>
            <p:ph type="title"/>
          </p:nvPr>
        </p:nvSpPr>
        <p:spPr>
          <a:xfrm>
            <a:off x="228600" y="2819400"/>
            <a:ext cx="8686800" cy="4038600"/>
          </a:xfrm>
        </p:spPr>
        <p:txBody>
          <a:bodyPr>
            <a:normAutofit fontScale="90000"/>
          </a:bodyPr>
          <a:lstStyle/>
          <a:p>
            <a:pPr algn="l">
              <a:lnSpc>
                <a:spcPct val="150000"/>
              </a:lnSpc>
            </a:pPr>
            <a:r>
              <a:rPr lang="en-US" sz="2800" dirty="0" err="1">
                <a:solidFill>
                  <a:srgbClr val="FF0000"/>
                </a:solidFill>
              </a:rPr>
              <a:t>Ví</a:t>
            </a:r>
            <a:r>
              <a:rPr lang="en-US" sz="2800" dirty="0">
                <a:solidFill>
                  <a:srgbClr val="FF0000"/>
                </a:solidFill>
              </a:rPr>
              <a:t> </a:t>
            </a:r>
            <a:r>
              <a:rPr lang="en-US" sz="2800" dirty="0" err="1">
                <a:solidFill>
                  <a:srgbClr val="FF0000"/>
                </a:solidFill>
              </a:rPr>
              <a:t>dụ</a:t>
            </a:r>
            <a:r>
              <a:rPr lang="en-US" sz="2800" dirty="0"/>
              <a:t>:</a:t>
            </a:r>
            <a:r>
              <a:rPr lang="en-US" sz="2800" b="0" dirty="0"/>
              <a:t>  2, 4, 3, 3, 2, 2, 6, 5, 4, 6</a:t>
            </a:r>
            <a:br>
              <a:rPr lang="en-US" sz="2800" b="0" dirty="0"/>
            </a:br>
            <a:r>
              <a:rPr lang="en-US" sz="2800" b="0" dirty="0"/>
              <a:t>- </a:t>
            </a:r>
            <a:r>
              <a:rPr lang="en-US" sz="2800" b="0" dirty="0" err="1"/>
              <a:t>s</a:t>
            </a:r>
            <a:r>
              <a:rPr lang="en-US" sz="2800" b="0" cap="none" dirty="0" err="1"/>
              <a:t>ắp</a:t>
            </a:r>
            <a:r>
              <a:rPr lang="en-US" sz="2800" b="0" cap="none" dirty="0"/>
              <a:t> </a:t>
            </a:r>
            <a:r>
              <a:rPr lang="en-US" sz="2800" b="0" cap="none" dirty="0" err="1"/>
              <a:t>xếp</a:t>
            </a:r>
            <a:r>
              <a:rPr lang="en-US" sz="2800" b="0" cap="none" dirty="0"/>
              <a:t> </a:t>
            </a:r>
            <a:r>
              <a:rPr lang="en-US" sz="2800" b="0" cap="none" dirty="0" err="1"/>
              <a:t>lại</a:t>
            </a:r>
            <a:r>
              <a:rPr lang="en-US" sz="2800" b="0" dirty="0"/>
              <a:t>: 2, 2, 2, 3, 3, 4, 4, 5, 6</a:t>
            </a:r>
            <a:br>
              <a:rPr lang="en-US" sz="2800" b="0" dirty="0"/>
            </a:br>
            <a:r>
              <a:rPr lang="en-US" sz="2800" b="0" dirty="0"/>
              <a:t>- </a:t>
            </a:r>
            <a:r>
              <a:rPr lang="en-US" sz="2800" b="0" cap="none" dirty="0"/>
              <a:t>n=9, </a:t>
            </a:r>
            <a:r>
              <a:rPr lang="en-US" sz="2800" b="0" cap="none" dirty="0" err="1"/>
              <a:t>suy</a:t>
            </a:r>
            <a:r>
              <a:rPr lang="en-US" sz="2800" b="0" cap="none" dirty="0"/>
              <a:t> </a:t>
            </a:r>
            <a:r>
              <a:rPr lang="en-US" sz="2800" b="0" cap="none" dirty="0" err="1"/>
              <a:t>ra</a:t>
            </a:r>
            <a:r>
              <a:rPr lang="en-US" sz="2800" b="0" cap="none" dirty="0"/>
              <a:t> d=(n+1)/2=5. </a:t>
            </a:r>
            <a:r>
              <a:rPr lang="en-US" sz="2800" cap="none" dirty="0" err="1"/>
              <a:t>V</a:t>
            </a:r>
            <a:r>
              <a:rPr lang="en-US" sz="2800" b="0" cap="none" dirty="0" err="1"/>
              <a:t>ậy</a:t>
            </a:r>
            <a:r>
              <a:rPr lang="en-US" sz="2800" b="0" cap="none" dirty="0"/>
              <a:t> </a:t>
            </a:r>
            <a:r>
              <a:rPr lang="en-US" sz="2800" b="0" cap="none" dirty="0" err="1"/>
              <a:t>x</a:t>
            </a:r>
            <a:r>
              <a:rPr lang="en-US" sz="2800" b="0" cap="none" baseline="-25000" dirty="0" err="1"/>
              <a:t>d</a:t>
            </a:r>
            <a:r>
              <a:rPr lang="en-US" sz="2800" b="0" cap="none" dirty="0"/>
              <a:t>=x</a:t>
            </a:r>
            <a:r>
              <a:rPr lang="en-US" sz="2800" b="0" cap="none" baseline="-25000" dirty="0"/>
              <a:t>5</a:t>
            </a:r>
            <a:r>
              <a:rPr lang="en-US" sz="2800" b="0" cap="none" dirty="0"/>
              <a:t>=3.</a:t>
            </a:r>
            <a:br>
              <a:rPr lang="en-US" sz="2800" b="0" dirty="0"/>
            </a:br>
            <a:r>
              <a:rPr lang="en-US" sz="2800" dirty="0" err="1">
                <a:solidFill>
                  <a:srgbClr val="FF0000"/>
                </a:solidFill>
              </a:rPr>
              <a:t>Ví</a:t>
            </a:r>
            <a:r>
              <a:rPr lang="en-US" sz="2800" dirty="0">
                <a:solidFill>
                  <a:srgbClr val="FF0000"/>
                </a:solidFill>
              </a:rPr>
              <a:t> </a:t>
            </a:r>
            <a:r>
              <a:rPr lang="en-US" sz="2800" dirty="0" err="1">
                <a:solidFill>
                  <a:srgbClr val="FF0000"/>
                </a:solidFill>
              </a:rPr>
              <a:t>dụ</a:t>
            </a:r>
            <a:r>
              <a:rPr lang="en-US" sz="2800" dirty="0"/>
              <a:t>:</a:t>
            </a:r>
            <a:r>
              <a:rPr lang="en-US" sz="2800" b="0" dirty="0"/>
              <a:t> 2, 4, 3, 3, 2, 2, 6, 5, 4, 6, 3, 4,6</a:t>
            </a:r>
            <a:br>
              <a:rPr lang="en-US" sz="2800" b="0" dirty="0"/>
            </a:br>
            <a:r>
              <a:rPr lang="en-US" sz="2800" b="0" dirty="0"/>
              <a:t>- </a:t>
            </a:r>
            <a:r>
              <a:rPr lang="en-US" sz="2800" b="0" cap="none" dirty="0" err="1"/>
              <a:t>sắp</a:t>
            </a:r>
            <a:r>
              <a:rPr lang="en-US" sz="2800" b="0" cap="none" dirty="0"/>
              <a:t> </a:t>
            </a:r>
            <a:r>
              <a:rPr lang="en-US" sz="2800" b="0" cap="none" dirty="0" err="1"/>
              <a:t>xếp</a:t>
            </a:r>
            <a:r>
              <a:rPr lang="en-US" sz="2800" b="0" cap="none" dirty="0"/>
              <a:t> </a:t>
            </a:r>
            <a:r>
              <a:rPr lang="en-US" sz="2800" b="0" cap="none" dirty="0" err="1"/>
              <a:t>lại</a:t>
            </a:r>
            <a:r>
              <a:rPr lang="en-US" sz="2800" b="0" cap="none" dirty="0"/>
              <a:t>: 2, 2, 2, 3, 3, 3, 4, 4, 4, 5, 6, 6</a:t>
            </a:r>
            <a:br>
              <a:rPr lang="en-US" sz="2800" b="0" cap="none" dirty="0"/>
            </a:br>
            <a:r>
              <a:rPr lang="en-US" sz="2800" b="0" cap="none" dirty="0"/>
              <a:t>- n=12, </a:t>
            </a:r>
            <a:r>
              <a:rPr lang="en-US" sz="2800" b="0" cap="none" dirty="0" err="1"/>
              <a:t>suy</a:t>
            </a:r>
            <a:r>
              <a:rPr lang="en-US" sz="2800" b="0" cap="none" dirty="0"/>
              <a:t> </a:t>
            </a:r>
            <a:r>
              <a:rPr lang="en-US" sz="2800" b="0" cap="none" dirty="0" err="1"/>
              <a:t>ra</a:t>
            </a:r>
            <a:r>
              <a:rPr lang="en-US" sz="2800" b="0" cap="none" dirty="0"/>
              <a:t> d</a:t>
            </a:r>
            <a:r>
              <a:rPr lang="en-US" sz="2800" b="0" cap="none" baseline="-25000" dirty="0"/>
              <a:t>1</a:t>
            </a:r>
            <a:r>
              <a:rPr lang="en-US" sz="2800" b="0" cap="none" dirty="0"/>
              <a:t>=n/2=6, d</a:t>
            </a:r>
            <a:r>
              <a:rPr lang="en-US" sz="2800" b="0" cap="none" baseline="-25000" dirty="0"/>
              <a:t>1</a:t>
            </a:r>
            <a:r>
              <a:rPr lang="en-US" sz="2800" b="0" cap="none" dirty="0"/>
              <a:t>=n/2+1=7 . </a:t>
            </a:r>
            <a:r>
              <a:rPr lang="en-US" sz="2800" cap="none" dirty="0" err="1"/>
              <a:t>V</a:t>
            </a:r>
            <a:r>
              <a:rPr lang="en-US" sz="2800" b="0" cap="none" dirty="0" err="1"/>
              <a:t>ậy</a:t>
            </a:r>
            <a:r>
              <a:rPr lang="en-US" sz="2800" b="0" cap="none" dirty="0"/>
              <a:t> x</a:t>
            </a:r>
            <a:r>
              <a:rPr lang="en-US" sz="2800" b="0" cap="none" baseline="-25000" dirty="0"/>
              <a:t>d1</a:t>
            </a:r>
            <a:r>
              <a:rPr lang="en-US" sz="2800" b="0" cap="none" dirty="0"/>
              <a:t>=x</a:t>
            </a:r>
            <a:r>
              <a:rPr lang="en-US" sz="2800" b="0" cap="none" baseline="-25000" dirty="0"/>
              <a:t>6</a:t>
            </a:r>
            <a:r>
              <a:rPr lang="en-US" sz="2800" b="0" cap="none" dirty="0"/>
              <a:t>=3, x</a:t>
            </a:r>
            <a:r>
              <a:rPr lang="en-US" sz="2800" b="0" cap="none" baseline="-25000" dirty="0"/>
              <a:t>d2</a:t>
            </a:r>
            <a:r>
              <a:rPr lang="en-US" sz="2800" b="0" cap="none" dirty="0"/>
              <a:t>=x</a:t>
            </a:r>
            <a:r>
              <a:rPr lang="en-US" sz="2800" b="0" cap="none" baseline="-25000" dirty="0"/>
              <a:t>7</a:t>
            </a:r>
            <a:r>
              <a:rPr lang="en-US" sz="2800" b="0" cap="none" dirty="0"/>
              <a:t>=4.</a:t>
            </a:r>
            <a:br>
              <a:rPr lang="en-US" sz="2800" b="0" dirty="0"/>
            </a:br>
            <a:endParaRPr lang="en-US" sz="2800" b="0" dirty="0"/>
          </a:p>
        </p:txBody>
      </p:sp>
      <p:sp>
        <p:nvSpPr>
          <p:cNvPr id="3" name="Rectangle 6">
            <a:extLst>
              <a:ext uri="{FF2B5EF4-FFF2-40B4-BE49-F238E27FC236}">
                <a16:creationId xmlns:a16="http://schemas.microsoft.com/office/drawing/2014/main" id="{90353A7E-244F-B0F9-446D-A0D31C25FF7A}"/>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7E384B5D-9C23-5493-F32F-4922028C180B}"/>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a:t>C</a:t>
            </a:r>
            <a:r>
              <a:rPr lang="en-US" altLang="en-US" cap="none"/>
              <a:t>hương 4</a:t>
            </a:r>
            <a:br>
              <a:rPr lang="en-US" altLang="en-US"/>
            </a:br>
            <a:r>
              <a:rPr lang="en-US" altLang="en-US"/>
              <a:t>Lý thuyết mẫu</a:t>
            </a:r>
            <a:endParaRPr lang="en-US" altLang="en-US" dirty="0"/>
          </a:p>
        </p:txBody>
      </p:sp>
      <p:sp>
        <p:nvSpPr>
          <p:cNvPr id="8" name="Content Placeholder 2">
            <a:extLst>
              <a:ext uri="{FF2B5EF4-FFF2-40B4-BE49-F238E27FC236}">
                <a16:creationId xmlns:a16="http://schemas.microsoft.com/office/drawing/2014/main" id="{684A7DC8-822F-4CB4-E22D-D11E531240D8}"/>
              </a:ext>
            </a:extLst>
          </p:cNvPr>
          <p:cNvSpPr>
            <a:spLocks noGrp="1"/>
          </p:cNvSpPr>
          <p:nvPr>
            <p:ph idx="1"/>
          </p:nvPr>
        </p:nvSpPr>
        <p:spPr>
          <a:xfrm>
            <a:off x="457200" y="1905000"/>
            <a:ext cx="6477000" cy="685800"/>
          </a:xfrm>
        </p:spPr>
        <p:txBody>
          <a:bodyPr/>
          <a:lstStyle/>
          <a:p>
            <a:pPr marL="0" indent="0">
              <a:buNone/>
              <a:defRPr/>
            </a:pPr>
            <a:r>
              <a:rPr lang="en-US" sz="2800" i="1" cap="none" dirty="0"/>
              <a:t>d)</a:t>
            </a:r>
            <a:r>
              <a:rPr lang="en-US" sz="2800" i="1" cap="none" dirty="0" err="1"/>
              <a:t>Trung</a:t>
            </a:r>
            <a:r>
              <a:rPr lang="en-US" sz="2800" i="1" cap="none" dirty="0"/>
              <a:t> </a:t>
            </a:r>
            <a:r>
              <a:rPr lang="en-US" sz="2800" i="1" cap="none" dirty="0" err="1"/>
              <a:t>vị</a:t>
            </a:r>
            <a:endParaRPr lang="en-US" sz="2800" i="1" cap="none" dirty="0"/>
          </a:p>
        </p:txBody>
      </p:sp>
    </p:spTree>
    <p:extLst>
      <p:ext uri="{BB962C8B-B14F-4D97-AF65-F5344CB8AC3E}">
        <p14:creationId xmlns:p14="http://schemas.microsoft.com/office/powerpoint/2010/main" val="2555209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39143D-9A94-4BF2-B5ED-7A6B42CC9AD3}"/>
              </a:ext>
            </a:extLst>
          </p:cNvPr>
          <p:cNvSpPr txBox="1"/>
          <p:nvPr/>
        </p:nvSpPr>
        <p:spPr>
          <a:xfrm>
            <a:off x="0" y="2743200"/>
            <a:ext cx="9067800" cy="620619"/>
          </a:xfrm>
          <a:prstGeom prst="rect">
            <a:avLst/>
          </a:prstGeom>
          <a:noFill/>
        </p:spPr>
        <p:txBody>
          <a:bodyPr wrap="square">
            <a:spAutoFit/>
          </a:bodyPr>
          <a:lstStyle/>
          <a:p>
            <a:pPr>
              <a:lnSpc>
                <a:spcPct val="150000"/>
              </a:lnSpc>
            </a:pPr>
            <a:r>
              <a:rPr lang="en-US" sz="2600" dirty="0" err="1">
                <a:latin typeface="+mj-lt"/>
              </a:rPr>
              <a:t>Nếu</a:t>
            </a:r>
            <a:r>
              <a:rPr lang="en-US" sz="2600" dirty="0">
                <a:latin typeface="+mj-lt"/>
              </a:rPr>
              <a:t> </a:t>
            </a:r>
            <a:r>
              <a:rPr lang="en-US" sz="2600" dirty="0" err="1">
                <a:latin typeface="+mj-lt"/>
              </a:rPr>
              <a:t>số</a:t>
            </a:r>
            <a:r>
              <a:rPr lang="en-US" sz="2600" dirty="0">
                <a:latin typeface="+mj-lt"/>
              </a:rPr>
              <a:t> </a:t>
            </a:r>
            <a:r>
              <a:rPr lang="en-US" sz="2600" dirty="0" err="1">
                <a:latin typeface="+mj-lt"/>
              </a:rPr>
              <a:t>liệu</a:t>
            </a:r>
            <a:r>
              <a:rPr lang="en-US" sz="2600" dirty="0">
                <a:latin typeface="+mj-lt"/>
              </a:rPr>
              <a:t> </a:t>
            </a:r>
            <a:r>
              <a:rPr lang="en-US" sz="2600" dirty="0" err="1">
                <a:latin typeface="+mj-lt"/>
              </a:rPr>
              <a:t>cho</a:t>
            </a:r>
            <a:r>
              <a:rPr lang="en-US" sz="2600" dirty="0">
                <a:latin typeface="+mj-lt"/>
              </a:rPr>
              <a:t> </a:t>
            </a:r>
            <a:r>
              <a:rPr lang="en-US" sz="2600" dirty="0" err="1">
                <a:latin typeface="+mj-lt"/>
              </a:rPr>
              <a:t>dưới</a:t>
            </a:r>
            <a:r>
              <a:rPr lang="en-US" sz="2600" dirty="0">
                <a:latin typeface="+mj-lt"/>
              </a:rPr>
              <a:t> </a:t>
            </a:r>
            <a:r>
              <a:rPr lang="en-US" sz="2600" dirty="0" err="1">
                <a:latin typeface="+mj-lt"/>
              </a:rPr>
              <a:t>dạng</a:t>
            </a:r>
            <a:r>
              <a:rPr lang="en-US" sz="2600" dirty="0">
                <a:latin typeface="+mj-lt"/>
              </a:rPr>
              <a:t> </a:t>
            </a:r>
            <a:r>
              <a:rPr lang="en-US" sz="2600" dirty="0" err="1">
                <a:latin typeface="+mj-lt"/>
              </a:rPr>
              <a:t>bảng</a:t>
            </a:r>
            <a:r>
              <a:rPr lang="en-US" sz="2600" dirty="0">
                <a:latin typeface="+mj-lt"/>
              </a:rPr>
              <a:t> </a:t>
            </a:r>
            <a:r>
              <a:rPr lang="en-US" sz="2600" dirty="0" err="1">
                <a:latin typeface="+mj-lt"/>
              </a:rPr>
              <a:t>phân</a:t>
            </a:r>
            <a:r>
              <a:rPr lang="en-US" sz="2600" dirty="0">
                <a:latin typeface="+mj-lt"/>
              </a:rPr>
              <a:t> </a:t>
            </a:r>
            <a:r>
              <a:rPr lang="en-US" sz="2600" dirty="0" err="1">
                <a:latin typeface="+mj-lt"/>
              </a:rPr>
              <a:t>phối</a:t>
            </a:r>
            <a:r>
              <a:rPr lang="en-US" sz="2600" dirty="0">
                <a:latin typeface="+mj-lt"/>
              </a:rPr>
              <a:t> </a:t>
            </a:r>
            <a:r>
              <a:rPr lang="en-US" sz="2600" dirty="0" err="1">
                <a:latin typeface="+mj-lt"/>
              </a:rPr>
              <a:t>tần</a:t>
            </a:r>
            <a:r>
              <a:rPr lang="en-US" sz="2600" dirty="0">
                <a:latin typeface="+mj-lt"/>
              </a:rPr>
              <a:t> </a:t>
            </a:r>
            <a:r>
              <a:rPr lang="en-US" sz="2600" dirty="0" err="1">
                <a:latin typeface="+mj-lt"/>
              </a:rPr>
              <a:t>số</a:t>
            </a:r>
            <a:r>
              <a:rPr lang="en-US" sz="2600" dirty="0">
                <a:latin typeface="+mj-lt"/>
              </a:rPr>
              <a:t> </a:t>
            </a:r>
            <a:r>
              <a:rPr lang="en-US" sz="2600" dirty="0" err="1">
                <a:latin typeface="+mj-lt"/>
              </a:rPr>
              <a:t>đã</a:t>
            </a:r>
            <a:r>
              <a:rPr lang="en-US" sz="2600" dirty="0">
                <a:latin typeface="+mj-lt"/>
              </a:rPr>
              <a:t> </a:t>
            </a:r>
            <a:r>
              <a:rPr lang="en-US" sz="2600" dirty="0" err="1">
                <a:latin typeface="+mj-lt"/>
              </a:rPr>
              <a:t>được</a:t>
            </a:r>
            <a:r>
              <a:rPr lang="en-US" sz="2600" dirty="0">
                <a:latin typeface="+mj-lt"/>
              </a:rPr>
              <a:t> </a:t>
            </a:r>
            <a:r>
              <a:rPr lang="en-US" sz="2600" dirty="0" err="1">
                <a:latin typeface="+mj-lt"/>
              </a:rPr>
              <a:t>sắp</a:t>
            </a:r>
            <a:r>
              <a:rPr lang="en-US" sz="2600" dirty="0">
                <a:latin typeface="+mj-lt"/>
              </a:rPr>
              <a:t> </a:t>
            </a:r>
            <a:r>
              <a:rPr lang="en-US" sz="2600" dirty="0" err="1">
                <a:latin typeface="+mj-lt"/>
              </a:rPr>
              <a:t>xếp</a:t>
            </a:r>
            <a:r>
              <a:rPr lang="en-US" sz="2600" dirty="0">
                <a:latin typeface="+mj-lt"/>
              </a:rPr>
              <a:t>, </a:t>
            </a:r>
          </a:p>
        </p:txBody>
      </p:sp>
      <p:graphicFrame>
        <p:nvGraphicFramePr>
          <p:cNvPr id="2" name="Object 1">
            <a:extLst>
              <a:ext uri="{FF2B5EF4-FFF2-40B4-BE49-F238E27FC236}">
                <a16:creationId xmlns:a16="http://schemas.microsoft.com/office/drawing/2014/main" id="{B6153B0E-1358-4466-9779-2F7C6EB4B033}"/>
              </a:ext>
            </a:extLst>
          </p:cNvPr>
          <p:cNvGraphicFramePr>
            <a:graphicFrameLocks noChangeAspect="1"/>
          </p:cNvGraphicFramePr>
          <p:nvPr>
            <p:extLst>
              <p:ext uri="{D42A27DB-BD31-4B8C-83A1-F6EECF244321}">
                <p14:modId xmlns:p14="http://schemas.microsoft.com/office/powerpoint/2010/main" val="103260069"/>
              </p:ext>
            </p:extLst>
          </p:nvPr>
        </p:nvGraphicFramePr>
        <p:xfrm>
          <a:off x="457200" y="3667672"/>
          <a:ext cx="2471737" cy="1436688"/>
        </p:xfrm>
        <a:graphic>
          <a:graphicData uri="http://schemas.openxmlformats.org/presentationml/2006/ole">
            <mc:AlternateContent xmlns:mc="http://schemas.openxmlformats.org/markup-compatibility/2006">
              <mc:Choice xmlns:v="urn:schemas-microsoft-com:vml" Requires="v">
                <p:oleObj name="Equation" r:id="rId3" imgW="1091880" imgH="634680" progId="Equation.DSMT4">
                  <p:embed/>
                </p:oleObj>
              </mc:Choice>
              <mc:Fallback>
                <p:oleObj name="Equation" r:id="rId3" imgW="1091880" imgH="634680" progId="Equation.DSMT4">
                  <p:embed/>
                  <p:pic>
                    <p:nvPicPr>
                      <p:cNvPr id="0" name=""/>
                      <p:cNvPicPr/>
                      <p:nvPr/>
                    </p:nvPicPr>
                    <p:blipFill>
                      <a:blip r:embed="rId4"/>
                      <a:stretch>
                        <a:fillRect/>
                      </a:stretch>
                    </p:blipFill>
                    <p:spPr>
                      <a:xfrm>
                        <a:off x="457200" y="3667672"/>
                        <a:ext cx="2471737" cy="1436688"/>
                      </a:xfrm>
                      <a:prstGeom prst="rect">
                        <a:avLst/>
                      </a:prstGeom>
                      <a:ln w="19050">
                        <a:solidFill>
                          <a:srgbClr val="FF0066"/>
                        </a:solidFill>
                      </a:ln>
                    </p:spPr>
                  </p:pic>
                </p:oleObj>
              </mc:Fallback>
            </mc:AlternateContent>
          </a:graphicData>
        </a:graphic>
      </p:graphicFrame>
      <p:sp>
        <p:nvSpPr>
          <p:cNvPr id="3" name="TextBox 2">
            <a:extLst>
              <a:ext uri="{FF2B5EF4-FFF2-40B4-BE49-F238E27FC236}">
                <a16:creationId xmlns:a16="http://schemas.microsoft.com/office/drawing/2014/main" id="{18F04744-61AE-4614-97F6-69D63BF2228D}"/>
              </a:ext>
            </a:extLst>
          </p:cNvPr>
          <p:cNvSpPr txBox="1"/>
          <p:nvPr/>
        </p:nvSpPr>
        <p:spPr>
          <a:xfrm>
            <a:off x="3417849" y="3667672"/>
            <a:ext cx="5486400" cy="3021276"/>
          </a:xfrm>
          <a:prstGeom prst="rect">
            <a:avLst/>
          </a:prstGeom>
          <a:noFill/>
        </p:spPr>
        <p:txBody>
          <a:bodyPr wrap="square" rtlCol="0">
            <a:spAutoFit/>
          </a:bodyPr>
          <a:lstStyle/>
          <a:p>
            <a:pPr>
              <a:lnSpc>
                <a:spcPct val="150000"/>
              </a:lnSpc>
            </a:pPr>
            <a:r>
              <a:rPr lang="en-US" sz="2600" dirty="0">
                <a:latin typeface="+mj-lt"/>
              </a:rPr>
              <a:t>L: </a:t>
            </a:r>
            <a:r>
              <a:rPr lang="en-US" sz="2600" dirty="0" err="1">
                <a:latin typeface="+mj-lt"/>
              </a:rPr>
              <a:t>giới</a:t>
            </a:r>
            <a:r>
              <a:rPr lang="en-US" sz="2600" dirty="0">
                <a:latin typeface="+mj-lt"/>
              </a:rPr>
              <a:t> </a:t>
            </a:r>
            <a:r>
              <a:rPr lang="en-US" sz="2600" dirty="0" err="1">
                <a:latin typeface="+mj-lt"/>
              </a:rPr>
              <a:t>hạn</a:t>
            </a:r>
            <a:r>
              <a:rPr lang="en-US" sz="2600" dirty="0">
                <a:latin typeface="+mj-lt"/>
              </a:rPr>
              <a:t> </a:t>
            </a:r>
            <a:r>
              <a:rPr lang="en-US" sz="2600" dirty="0" err="1">
                <a:latin typeface="+mj-lt"/>
              </a:rPr>
              <a:t>dưới</a:t>
            </a:r>
            <a:r>
              <a:rPr lang="en-US" sz="2600" dirty="0">
                <a:latin typeface="+mj-lt"/>
              </a:rPr>
              <a:t> </a:t>
            </a:r>
            <a:r>
              <a:rPr lang="en-US" sz="2600" dirty="0" err="1">
                <a:latin typeface="+mj-lt"/>
              </a:rPr>
              <a:t>lớp</a:t>
            </a:r>
            <a:r>
              <a:rPr lang="en-US" sz="2600" dirty="0">
                <a:latin typeface="+mj-lt"/>
              </a:rPr>
              <a:t> </a:t>
            </a:r>
            <a:r>
              <a:rPr lang="en-US" sz="2600" dirty="0" err="1">
                <a:latin typeface="+mj-lt"/>
              </a:rPr>
              <a:t>chứa</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a:t>
            </a:r>
          </a:p>
          <a:p>
            <a:pPr>
              <a:lnSpc>
                <a:spcPct val="150000"/>
              </a:lnSpc>
            </a:pPr>
            <a:r>
              <a:rPr lang="en-US" sz="2600" dirty="0" err="1">
                <a:latin typeface="+mj-lt"/>
              </a:rPr>
              <a:t>n</a:t>
            </a:r>
            <a:r>
              <a:rPr lang="en-US" sz="2600" baseline="-25000" dirty="0" err="1">
                <a:latin typeface="+mj-lt"/>
              </a:rPr>
              <a:t>xd</a:t>
            </a:r>
            <a:r>
              <a:rPr lang="en-US" sz="2600" dirty="0">
                <a:latin typeface="+mj-lt"/>
              </a:rPr>
              <a:t>: </a:t>
            </a:r>
            <a:r>
              <a:rPr lang="en-US" sz="2600" dirty="0" err="1">
                <a:latin typeface="+mj-lt"/>
              </a:rPr>
              <a:t>tần</a:t>
            </a:r>
            <a:r>
              <a:rPr lang="en-US" sz="2600" dirty="0">
                <a:latin typeface="+mj-lt"/>
              </a:rPr>
              <a:t> </a:t>
            </a:r>
            <a:r>
              <a:rPr lang="en-US" sz="2600" dirty="0" err="1">
                <a:latin typeface="+mj-lt"/>
              </a:rPr>
              <a:t>số</a:t>
            </a:r>
            <a:r>
              <a:rPr lang="en-US" sz="2600" dirty="0">
                <a:latin typeface="+mj-lt"/>
              </a:rPr>
              <a:t> </a:t>
            </a:r>
            <a:r>
              <a:rPr lang="en-US" sz="2600" dirty="0" err="1">
                <a:latin typeface="+mj-lt"/>
              </a:rPr>
              <a:t>của</a:t>
            </a:r>
            <a:r>
              <a:rPr lang="en-US" sz="2600" dirty="0">
                <a:latin typeface="+mj-lt"/>
              </a:rPr>
              <a:t> </a:t>
            </a:r>
            <a:r>
              <a:rPr lang="en-US" sz="2600" dirty="0" err="1">
                <a:latin typeface="+mj-lt"/>
              </a:rPr>
              <a:t>lớp</a:t>
            </a:r>
            <a:r>
              <a:rPr lang="en-US" sz="2600" dirty="0">
                <a:latin typeface="+mj-lt"/>
              </a:rPr>
              <a:t> </a:t>
            </a:r>
            <a:r>
              <a:rPr lang="en-US" sz="2600" dirty="0" err="1">
                <a:latin typeface="+mj-lt"/>
              </a:rPr>
              <a:t>chứa</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a:t>
            </a:r>
          </a:p>
          <a:p>
            <a:pPr>
              <a:lnSpc>
                <a:spcPct val="150000"/>
              </a:lnSpc>
            </a:pPr>
            <a:r>
              <a:rPr lang="en-US" sz="2600" dirty="0">
                <a:latin typeface="+mj-lt"/>
              </a:rPr>
              <a:t>n*: </a:t>
            </a:r>
            <a:r>
              <a:rPr lang="en-US" sz="2600" dirty="0" err="1">
                <a:latin typeface="+mj-lt"/>
              </a:rPr>
              <a:t>tổng</a:t>
            </a:r>
            <a:r>
              <a:rPr lang="en-US" sz="2600" dirty="0">
                <a:latin typeface="+mj-lt"/>
              </a:rPr>
              <a:t> </a:t>
            </a:r>
            <a:r>
              <a:rPr lang="en-US" sz="2600" dirty="0" err="1">
                <a:latin typeface="+mj-lt"/>
              </a:rPr>
              <a:t>tần</a:t>
            </a:r>
            <a:r>
              <a:rPr lang="en-US" sz="2600" dirty="0">
                <a:latin typeface="+mj-lt"/>
              </a:rPr>
              <a:t> </a:t>
            </a:r>
            <a:r>
              <a:rPr lang="en-US" sz="2600" dirty="0" err="1">
                <a:latin typeface="+mj-lt"/>
              </a:rPr>
              <a:t>số</a:t>
            </a:r>
            <a:r>
              <a:rPr lang="en-US" sz="2600" dirty="0">
                <a:latin typeface="+mj-lt"/>
              </a:rPr>
              <a:t> </a:t>
            </a:r>
            <a:r>
              <a:rPr lang="en-US" sz="2600" dirty="0" err="1">
                <a:latin typeface="+mj-lt"/>
              </a:rPr>
              <a:t>của</a:t>
            </a:r>
            <a:r>
              <a:rPr lang="en-US" sz="2600" dirty="0">
                <a:latin typeface="+mj-lt"/>
              </a:rPr>
              <a:t> </a:t>
            </a:r>
            <a:r>
              <a:rPr lang="en-US" sz="2600" dirty="0" err="1">
                <a:latin typeface="+mj-lt"/>
              </a:rPr>
              <a:t>các</a:t>
            </a:r>
            <a:r>
              <a:rPr lang="en-US" sz="2600" dirty="0">
                <a:latin typeface="+mj-lt"/>
              </a:rPr>
              <a:t> </a:t>
            </a:r>
            <a:r>
              <a:rPr lang="en-US" sz="2600" dirty="0" err="1">
                <a:latin typeface="+mj-lt"/>
              </a:rPr>
              <a:t>lớp</a:t>
            </a:r>
            <a:r>
              <a:rPr lang="en-US" sz="2600" dirty="0">
                <a:latin typeface="+mj-lt"/>
              </a:rPr>
              <a:t> </a:t>
            </a:r>
            <a:r>
              <a:rPr lang="en-US" sz="2600" dirty="0" err="1">
                <a:latin typeface="+mj-lt"/>
              </a:rPr>
              <a:t>trước</a:t>
            </a:r>
            <a:r>
              <a:rPr lang="en-US" sz="2600" dirty="0">
                <a:latin typeface="+mj-lt"/>
              </a:rPr>
              <a:t> </a:t>
            </a:r>
            <a:r>
              <a:rPr lang="en-US" sz="2600" dirty="0" err="1">
                <a:latin typeface="+mj-lt"/>
              </a:rPr>
              <a:t>lớp</a:t>
            </a:r>
            <a:r>
              <a:rPr lang="en-US" sz="2600" dirty="0">
                <a:latin typeface="+mj-lt"/>
              </a:rPr>
              <a:t>      </a:t>
            </a:r>
            <a:r>
              <a:rPr lang="en-US" sz="2600" dirty="0" err="1">
                <a:latin typeface="+mj-lt"/>
              </a:rPr>
              <a:t>chứa</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a:t>
            </a:r>
          </a:p>
          <a:p>
            <a:pPr>
              <a:lnSpc>
                <a:spcPct val="150000"/>
              </a:lnSpc>
            </a:pPr>
            <a:r>
              <a:rPr lang="en-US" sz="2600" dirty="0">
                <a:latin typeface="+mj-lt"/>
              </a:rPr>
              <a:t>h:độ </a:t>
            </a:r>
            <a:r>
              <a:rPr lang="en-US" sz="2600" dirty="0" err="1">
                <a:latin typeface="+mj-lt"/>
              </a:rPr>
              <a:t>dài</a:t>
            </a:r>
            <a:r>
              <a:rPr lang="en-US" sz="2600" dirty="0">
                <a:latin typeface="+mj-lt"/>
              </a:rPr>
              <a:t> </a:t>
            </a:r>
            <a:r>
              <a:rPr lang="en-US" sz="2600" dirty="0" err="1">
                <a:latin typeface="+mj-lt"/>
              </a:rPr>
              <a:t>lớp</a:t>
            </a:r>
            <a:r>
              <a:rPr lang="en-US" sz="2600" dirty="0">
                <a:latin typeface="+mj-lt"/>
              </a:rPr>
              <a:t> </a:t>
            </a:r>
            <a:r>
              <a:rPr lang="en-US" sz="2600" dirty="0" err="1">
                <a:latin typeface="+mj-lt"/>
              </a:rPr>
              <a:t>chứa</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a:t>
            </a:r>
          </a:p>
        </p:txBody>
      </p:sp>
      <p:sp>
        <p:nvSpPr>
          <p:cNvPr id="8" name="Rectangle 6">
            <a:extLst>
              <a:ext uri="{FF2B5EF4-FFF2-40B4-BE49-F238E27FC236}">
                <a16:creationId xmlns:a16="http://schemas.microsoft.com/office/drawing/2014/main" id="{1FED9BD4-5E1E-C2C9-BFCD-7F1981C4FE46}"/>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9" name="Title 3">
            <a:extLst>
              <a:ext uri="{FF2B5EF4-FFF2-40B4-BE49-F238E27FC236}">
                <a16:creationId xmlns:a16="http://schemas.microsoft.com/office/drawing/2014/main" id="{F6D024D0-6B1F-8821-B9B0-1F1E6AEC1F6F}"/>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11" name="Content Placeholder 2">
            <a:extLst>
              <a:ext uri="{FF2B5EF4-FFF2-40B4-BE49-F238E27FC236}">
                <a16:creationId xmlns:a16="http://schemas.microsoft.com/office/drawing/2014/main" id="{37685DEC-509D-373D-A4FF-252B8AA8965F}"/>
              </a:ext>
            </a:extLst>
          </p:cNvPr>
          <p:cNvSpPr>
            <a:spLocks noGrp="1"/>
          </p:cNvSpPr>
          <p:nvPr>
            <p:ph idx="1"/>
          </p:nvPr>
        </p:nvSpPr>
        <p:spPr>
          <a:xfrm>
            <a:off x="457200" y="1905000"/>
            <a:ext cx="6477000" cy="685800"/>
          </a:xfrm>
        </p:spPr>
        <p:txBody>
          <a:bodyPr/>
          <a:lstStyle/>
          <a:p>
            <a:pPr marL="0" indent="0">
              <a:buNone/>
              <a:defRPr/>
            </a:pPr>
            <a:r>
              <a:rPr lang="en-US" sz="2800" i="1" cap="none" dirty="0"/>
              <a:t>d)</a:t>
            </a:r>
            <a:r>
              <a:rPr lang="en-US" sz="2800" i="1" cap="none" dirty="0" err="1"/>
              <a:t>Trung</a:t>
            </a:r>
            <a:r>
              <a:rPr lang="en-US" sz="2800" i="1" cap="none" dirty="0"/>
              <a:t> </a:t>
            </a:r>
            <a:r>
              <a:rPr lang="en-US" sz="2800" i="1" cap="none" dirty="0" err="1"/>
              <a:t>vị</a:t>
            </a:r>
            <a:endParaRPr lang="en-US" sz="2800" i="1" cap="none" dirty="0"/>
          </a:p>
        </p:txBody>
      </p:sp>
    </p:spTree>
    <p:extLst>
      <p:ext uri="{BB962C8B-B14F-4D97-AF65-F5344CB8AC3E}">
        <p14:creationId xmlns:p14="http://schemas.microsoft.com/office/powerpoint/2010/main" val="795152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5DEDF41-1C50-4DA3-B5D9-1E08B61A6B4D}"/>
              </a:ext>
            </a:extLst>
          </p:cNvPr>
          <p:cNvGraphicFramePr>
            <a:graphicFrameLocks noGrp="1"/>
          </p:cNvGraphicFramePr>
          <p:nvPr>
            <p:extLst>
              <p:ext uri="{D42A27DB-BD31-4B8C-83A1-F6EECF244321}">
                <p14:modId xmlns:p14="http://schemas.microsoft.com/office/powerpoint/2010/main" val="1266408729"/>
              </p:ext>
            </p:extLst>
          </p:nvPr>
        </p:nvGraphicFramePr>
        <p:xfrm>
          <a:off x="381000" y="3352800"/>
          <a:ext cx="8077200" cy="2057400"/>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1618756669"/>
                    </a:ext>
                  </a:extLst>
                </a:gridCol>
                <a:gridCol w="1009650">
                  <a:extLst>
                    <a:ext uri="{9D8B030D-6E8A-4147-A177-3AD203B41FA5}">
                      <a16:colId xmlns:a16="http://schemas.microsoft.com/office/drawing/2014/main" val="2117544515"/>
                    </a:ext>
                  </a:extLst>
                </a:gridCol>
                <a:gridCol w="1009650">
                  <a:extLst>
                    <a:ext uri="{9D8B030D-6E8A-4147-A177-3AD203B41FA5}">
                      <a16:colId xmlns:a16="http://schemas.microsoft.com/office/drawing/2014/main" val="2278657811"/>
                    </a:ext>
                  </a:extLst>
                </a:gridCol>
                <a:gridCol w="1009650">
                  <a:extLst>
                    <a:ext uri="{9D8B030D-6E8A-4147-A177-3AD203B41FA5}">
                      <a16:colId xmlns:a16="http://schemas.microsoft.com/office/drawing/2014/main" val="1653971151"/>
                    </a:ext>
                  </a:extLst>
                </a:gridCol>
                <a:gridCol w="1009650">
                  <a:extLst>
                    <a:ext uri="{9D8B030D-6E8A-4147-A177-3AD203B41FA5}">
                      <a16:colId xmlns:a16="http://schemas.microsoft.com/office/drawing/2014/main" val="137302432"/>
                    </a:ext>
                  </a:extLst>
                </a:gridCol>
                <a:gridCol w="1009650">
                  <a:extLst>
                    <a:ext uri="{9D8B030D-6E8A-4147-A177-3AD203B41FA5}">
                      <a16:colId xmlns:a16="http://schemas.microsoft.com/office/drawing/2014/main" val="3826213003"/>
                    </a:ext>
                  </a:extLst>
                </a:gridCol>
                <a:gridCol w="1009650">
                  <a:extLst>
                    <a:ext uri="{9D8B030D-6E8A-4147-A177-3AD203B41FA5}">
                      <a16:colId xmlns:a16="http://schemas.microsoft.com/office/drawing/2014/main" val="464472093"/>
                    </a:ext>
                  </a:extLst>
                </a:gridCol>
                <a:gridCol w="1009650">
                  <a:extLst>
                    <a:ext uri="{9D8B030D-6E8A-4147-A177-3AD203B41FA5}">
                      <a16:colId xmlns:a16="http://schemas.microsoft.com/office/drawing/2014/main" val="2454821527"/>
                    </a:ext>
                  </a:extLst>
                </a:gridCol>
              </a:tblGrid>
              <a:tr h="647700">
                <a:tc>
                  <a:txBody>
                    <a:bodyPr/>
                    <a:lstStyle/>
                    <a:p>
                      <a:r>
                        <a:rPr lang="en-US" sz="22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5-10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10-15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15-20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25-30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30-35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1024592"/>
                  </a:ext>
                </a:extLst>
              </a:tr>
              <a:tr h="647700">
                <a:tc>
                  <a:txBody>
                    <a:bodyPr/>
                    <a:lstStyle/>
                    <a:p>
                      <a:r>
                        <a:rPr lang="en-US" sz="2200" b="1" dirty="0" err="1">
                          <a:solidFill>
                            <a:schemeClr val="tx1"/>
                          </a:solidFill>
                        </a:rPr>
                        <a:t>n</a:t>
                      </a:r>
                      <a:r>
                        <a:rPr lang="en-US" sz="2200" b="1" baseline="-25000" dirty="0" err="1">
                          <a:solidFill>
                            <a:schemeClr val="tx1"/>
                          </a:solidFill>
                        </a:rPr>
                        <a:t>i</a:t>
                      </a:r>
                      <a:endParaRPr lang="en-US"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5942106"/>
                  </a:ext>
                </a:extLst>
              </a:tr>
              <a:tr h="647700">
                <a:tc>
                  <a:txBody>
                    <a:bodyPr/>
                    <a:lstStyle/>
                    <a:p>
                      <a:r>
                        <a:rPr lang="en-US" sz="2200" b="1" dirty="0">
                          <a:solidFill>
                            <a:schemeClr val="tx1"/>
                          </a:solidFill>
                        </a:rPr>
                        <a:t>Ts </a:t>
                      </a:r>
                      <a:r>
                        <a:rPr lang="en-US" sz="2200" b="1" dirty="0" err="1">
                          <a:solidFill>
                            <a:schemeClr val="tx1"/>
                          </a:solidFill>
                        </a:rPr>
                        <a:t>tích</a:t>
                      </a:r>
                      <a:r>
                        <a:rPr lang="en-US" sz="2200" b="1" dirty="0">
                          <a:solidFill>
                            <a:schemeClr val="tx1"/>
                          </a:solidFill>
                        </a:rPr>
                        <a:t> </a:t>
                      </a:r>
                      <a:r>
                        <a:rPr lang="en-US" sz="2200" b="1" dirty="0" err="1">
                          <a:solidFill>
                            <a:schemeClr val="tx1"/>
                          </a:solidFill>
                        </a:rPr>
                        <a:t>lũy</a:t>
                      </a:r>
                      <a:endParaRPr lang="en-US"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6874500"/>
                  </a:ext>
                </a:extLst>
              </a:tr>
            </a:tbl>
          </a:graphicData>
        </a:graphic>
      </p:graphicFrame>
      <p:graphicFrame>
        <p:nvGraphicFramePr>
          <p:cNvPr id="6" name="Object 5">
            <a:extLst>
              <a:ext uri="{FF2B5EF4-FFF2-40B4-BE49-F238E27FC236}">
                <a16:creationId xmlns:a16="http://schemas.microsoft.com/office/drawing/2014/main" id="{002885C1-15BD-492D-9267-C463962CC8CC}"/>
              </a:ext>
            </a:extLst>
          </p:cNvPr>
          <p:cNvGraphicFramePr>
            <a:graphicFrameLocks noChangeAspect="1"/>
          </p:cNvGraphicFramePr>
          <p:nvPr>
            <p:extLst>
              <p:ext uri="{D42A27DB-BD31-4B8C-83A1-F6EECF244321}">
                <p14:modId xmlns:p14="http://schemas.microsoft.com/office/powerpoint/2010/main" val="697099546"/>
              </p:ext>
            </p:extLst>
          </p:nvPr>
        </p:nvGraphicFramePr>
        <p:xfrm>
          <a:off x="1219200" y="5268912"/>
          <a:ext cx="6436362" cy="1436688"/>
        </p:xfrm>
        <a:graphic>
          <a:graphicData uri="http://schemas.openxmlformats.org/presentationml/2006/ole">
            <mc:AlternateContent xmlns:mc="http://schemas.openxmlformats.org/markup-compatibility/2006">
              <mc:Choice xmlns:v="urn:schemas-microsoft-com:vml" Requires="v">
                <p:oleObj name="Equation" r:id="rId2" imgW="2844720" imgH="634680" progId="Equation.DSMT4">
                  <p:embed/>
                </p:oleObj>
              </mc:Choice>
              <mc:Fallback>
                <p:oleObj name="Equation" r:id="rId2" imgW="2844720" imgH="634680" progId="Equation.DSMT4">
                  <p:embed/>
                  <p:pic>
                    <p:nvPicPr>
                      <p:cNvPr id="0" name=""/>
                      <p:cNvPicPr/>
                      <p:nvPr/>
                    </p:nvPicPr>
                    <p:blipFill>
                      <a:blip r:embed="rId3"/>
                      <a:stretch>
                        <a:fillRect/>
                      </a:stretch>
                    </p:blipFill>
                    <p:spPr>
                      <a:xfrm>
                        <a:off x="1219200" y="5268912"/>
                        <a:ext cx="6436362" cy="1436688"/>
                      </a:xfrm>
                      <a:prstGeom prst="rect">
                        <a:avLst/>
                      </a:prstGeom>
                    </p:spPr>
                  </p:pic>
                </p:oleObj>
              </mc:Fallback>
            </mc:AlternateContent>
          </a:graphicData>
        </a:graphic>
      </p:graphicFrame>
      <p:sp>
        <p:nvSpPr>
          <p:cNvPr id="2" name="Rectangle 6">
            <a:extLst>
              <a:ext uri="{FF2B5EF4-FFF2-40B4-BE49-F238E27FC236}">
                <a16:creationId xmlns:a16="http://schemas.microsoft.com/office/drawing/2014/main" id="{FB0BD27F-BF65-DF81-1198-653571253E72}"/>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3" name="Title 3">
            <a:extLst>
              <a:ext uri="{FF2B5EF4-FFF2-40B4-BE49-F238E27FC236}">
                <a16:creationId xmlns:a16="http://schemas.microsoft.com/office/drawing/2014/main" id="{269E47AE-D13D-7B79-96CB-D2F56C0D6F60}"/>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a:t>C</a:t>
            </a:r>
            <a:r>
              <a:rPr lang="en-US" altLang="en-US" cap="none"/>
              <a:t>hương 4</a:t>
            </a:r>
            <a:br>
              <a:rPr lang="en-US" altLang="en-US"/>
            </a:br>
            <a:r>
              <a:rPr lang="en-US" altLang="en-US"/>
              <a:t>Lý thuyết mẫu</a:t>
            </a:r>
            <a:endParaRPr lang="en-US" altLang="en-US" dirty="0"/>
          </a:p>
        </p:txBody>
      </p:sp>
      <p:sp>
        <p:nvSpPr>
          <p:cNvPr id="5" name="Content Placeholder 2">
            <a:extLst>
              <a:ext uri="{FF2B5EF4-FFF2-40B4-BE49-F238E27FC236}">
                <a16:creationId xmlns:a16="http://schemas.microsoft.com/office/drawing/2014/main" id="{96CB3C89-1D8F-5C9E-A73F-7C6DFC29E3C6}"/>
              </a:ext>
            </a:extLst>
          </p:cNvPr>
          <p:cNvSpPr>
            <a:spLocks noGrp="1"/>
          </p:cNvSpPr>
          <p:nvPr>
            <p:ph idx="1"/>
          </p:nvPr>
        </p:nvSpPr>
        <p:spPr>
          <a:xfrm>
            <a:off x="228600" y="1752600"/>
            <a:ext cx="8763000" cy="1524000"/>
          </a:xfrm>
        </p:spPr>
        <p:txBody>
          <a:bodyPr>
            <a:noAutofit/>
          </a:bodyPr>
          <a:lstStyle/>
          <a:p>
            <a:pPr marL="0" indent="0">
              <a:buNone/>
              <a:defRPr/>
            </a:pPr>
            <a:r>
              <a:rPr lang="en-US" sz="2800" i="1" cap="none" dirty="0"/>
              <a:t>d)</a:t>
            </a:r>
            <a:r>
              <a:rPr lang="en-US" sz="2800" i="1" cap="none" dirty="0" err="1"/>
              <a:t>Trung</a:t>
            </a:r>
            <a:r>
              <a:rPr lang="en-US" sz="2800" i="1" cap="none" dirty="0"/>
              <a:t> </a:t>
            </a:r>
            <a:r>
              <a:rPr lang="en-US" sz="2800" i="1" cap="none" dirty="0" err="1"/>
              <a:t>vị</a:t>
            </a:r>
            <a:endParaRPr lang="en-US" sz="2800" i="1" cap="none" dirty="0"/>
          </a:p>
          <a:p>
            <a:pPr marL="0" indent="0">
              <a:buNone/>
              <a:defRPr/>
            </a:pPr>
            <a:r>
              <a:rPr lang="en-US" sz="2800" b="0" cap="none" dirty="0">
                <a:solidFill>
                  <a:srgbClr val="FF0000"/>
                </a:solidFill>
              </a:rPr>
              <a:t>VÍ DỤ:</a:t>
            </a:r>
            <a:r>
              <a:rPr lang="en-US" sz="2800" b="0" cap="none" dirty="0"/>
              <a:t> Cho </a:t>
            </a:r>
            <a:r>
              <a:rPr lang="en-US" sz="2800" b="0" cap="none" dirty="0" err="1"/>
              <a:t>bảng</a:t>
            </a:r>
            <a:r>
              <a:rPr lang="en-US" sz="2800" b="0" cap="none" dirty="0"/>
              <a:t> </a:t>
            </a:r>
            <a:r>
              <a:rPr lang="en-US" sz="2800" b="0" cap="none" dirty="0" err="1"/>
              <a:t>phối</a:t>
            </a:r>
            <a:r>
              <a:rPr lang="en-US" sz="2800" b="0" cap="none" dirty="0"/>
              <a:t> </a:t>
            </a:r>
            <a:r>
              <a:rPr lang="en-US" sz="2800" b="0" cap="none" dirty="0" err="1"/>
              <a:t>thực</a:t>
            </a:r>
            <a:r>
              <a:rPr lang="en-US" sz="2800" b="0" cap="none" dirty="0"/>
              <a:t> </a:t>
            </a:r>
            <a:r>
              <a:rPr lang="en-US" sz="2800" b="0" cap="none" dirty="0" err="1"/>
              <a:t>nghiệm</a:t>
            </a:r>
            <a:r>
              <a:rPr lang="en-US" sz="2800" b="0" cap="none" dirty="0"/>
              <a:t>. </a:t>
            </a:r>
            <a:r>
              <a:rPr lang="en-US" sz="2800" b="0" cap="none" dirty="0" err="1"/>
              <a:t>Hãy</a:t>
            </a:r>
            <a:r>
              <a:rPr lang="en-US" sz="2800" b="0" cap="none" dirty="0"/>
              <a:t> </a:t>
            </a:r>
            <a:r>
              <a:rPr lang="en-US" sz="2800" b="0" cap="none" dirty="0" err="1"/>
              <a:t>xác</a:t>
            </a:r>
            <a:r>
              <a:rPr lang="en-US" sz="2800" b="0" cap="none" dirty="0"/>
              <a:t> </a:t>
            </a:r>
            <a:r>
              <a:rPr lang="en-US" sz="2800" b="0" cap="none" dirty="0" err="1"/>
              <a:t>định</a:t>
            </a:r>
            <a:r>
              <a:rPr lang="en-US" sz="2800" b="0" cap="none" dirty="0"/>
              <a:t> </a:t>
            </a:r>
            <a:r>
              <a:rPr lang="en-US" sz="2800" b="0" cap="none" dirty="0" err="1"/>
              <a:t>trung</a:t>
            </a:r>
            <a:r>
              <a:rPr lang="en-US" sz="2800" b="0" cap="none" dirty="0"/>
              <a:t> </a:t>
            </a:r>
            <a:r>
              <a:rPr lang="en-US" sz="2800" b="0" cap="none" dirty="0" err="1"/>
              <a:t>vị</a:t>
            </a:r>
            <a:r>
              <a:rPr lang="en-US" sz="2800" b="0" cap="none" dirty="0"/>
              <a:t>.</a:t>
            </a:r>
          </a:p>
        </p:txBody>
      </p:sp>
    </p:spTree>
    <p:extLst>
      <p:ext uri="{BB962C8B-B14F-4D97-AF65-F5344CB8AC3E}">
        <p14:creationId xmlns:p14="http://schemas.microsoft.com/office/powerpoint/2010/main" val="755548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39143D-9A94-4BF2-B5ED-7A6B42CC9AD3}"/>
              </a:ext>
            </a:extLst>
          </p:cNvPr>
          <p:cNvSpPr txBox="1"/>
          <p:nvPr/>
        </p:nvSpPr>
        <p:spPr>
          <a:xfrm>
            <a:off x="0" y="3266528"/>
            <a:ext cx="9067800" cy="1820948"/>
          </a:xfrm>
          <a:prstGeom prst="rect">
            <a:avLst/>
          </a:prstGeom>
          <a:noFill/>
        </p:spPr>
        <p:txBody>
          <a:bodyPr wrap="square">
            <a:spAutoFit/>
          </a:bodyPr>
          <a:lstStyle/>
          <a:p>
            <a:pPr>
              <a:lnSpc>
                <a:spcPct val="150000"/>
              </a:lnSpc>
            </a:pPr>
            <a:r>
              <a:rPr lang="en-US" sz="2600" b="1" i="1" dirty="0">
                <a:latin typeface="+mj-lt"/>
              </a:rPr>
              <a:t>Ý </a:t>
            </a:r>
            <a:r>
              <a:rPr lang="en-US" sz="2600" b="1" i="1" dirty="0" err="1">
                <a:latin typeface="+mj-lt"/>
              </a:rPr>
              <a:t>nghĩa</a:t>
            </a:r>
            <a:r>
              <a:rPr lang="en-US" sz="2600" b="1" i="1" dirty="0">
                <a:latin typeface="+mj-lt"/>
              </a:rPr>
              <a:t>:</a:t>
            </a:r>
            <a:r>
              <a:rPr lang="en-US" sz="2600" dirty="0">
                <a:latin typeface="+mj-lt"/>
              </a:rPr>
              <a:t> </a:t>
            </a:r>
            <a:r>
              <a:rPr lang="en-US" sz="2600" dirty="0" err="1">
                <a:latin typeface="+mj-lt"/>
              </a:rPr>
              <a:t>trung</a:t>
            </a:r>
            <a:r>
              <a:rPr lang="en-US" sz="2600" dirty="0">
                <a:latin typeface="+mj-lt"/>
              </a:rPr>
              <a:t> </a:t>
            </a:r>
            <a:r>
              <a:rPr lang="en-US" sz="2600" dirty="0" err="1">
                <a:latin typeface="+mj-lt"/>
              </a:rPr>
              <a:t>vị</a:t>
            </a:r>
            <a:r>
              <a:rPr lang="en-US" sz="2600" dirty="0">
                <a:latin typeface="+mj-lt"/>
              </a:rPr>
              <a:t> </a:t>
            </a:r>
            <a:r>
              <a:rPr lang="en-US" sz="2600" dirty="0" err="1">
                <a:latin typeface="+mj-lt"/>
              </a:rPr>
              <a:t>phản</a:t>
            </a:r>
            <a:r>
              <a:rPr lang="en-US" sz="2600" dirty="0">
                <a:latin typeface="+mj-lt"/>
              </a:rPr>
              <a:t> </a:t>
            </a:r>
            <a:r>
              <a:rPr lang="en-US" sz="2600" dirty="0" err="1">
                <a:latin typeface="+mj-lt"/>
              </a:rPr>
              <a:t>ánh</a:t>
            </a:r>
            <a:r>
              <a:rPr lang="en-US" sz="2600" dirty="0">
                <a:latin typeface="+mj-lt"/>
              </a:rPr>
              <a:t> xu </a:t>
            </a:r>
            <a:r>
              <a:rPr lang="en-US" sz="2600" dirty="0" err="1">
                <a:latin typeface="+mj-lt"/>
              </a:rPr>
              <a:t>hướng</a:t>
            </a:r>
            <a:r>
              <a:rPr lang="en-US" sz="2600" dirty="0">
                <a:latin typeface="+mj-lt"/>
              </a:rPr>
              <a:t> </a:t>
            </a:r>
            <a:r>
              <a:rPr lang="en-US" sz="2600" dirty="0" err="1">
                <a:latin typeface="+mj-lt"/>
              </a:rPr>
              <a:t>trung</a:t>
            </a:r>
            <a:r>
              <a:rPr lang="en-US" sz="2600" dirty="0">
                <a:latin typeface="+mj-lt"/>
              </a:rPr>
              <a:t> </a:t>
            </a:r>
            <a:r>
              <a:rPr lang="en-US" sz="2600" dirty="0" err="1">
                <a:latin typeface="+mj-lt"/>
              </a:rPr>
              <a:t>tâm</a:t>
            </a:r>
            <a:r>
              <a:rPr lang="en-US" sz="2600" dirty="0">
                <a:latin typeface="+mj-lt"/>
              </a:rPr>
              <a:t> </a:t>
            </a:r>
            <a:r>
              <a:rPr lang="en-US" sz="2600" dirty="0" err="1">
                <a:latin typeface="+mj-lt"/>
              </a:rPr>
              <a:t>của</a:t>
            </a:r>
            <a:r>
              <a:rPr lang="en-US" sz="2600" dirty="0">
                <a:latin typeface="+mj-lt"/>
              </a:rPr>
              <a:t> </a:t>
            </a:r>
            <a:r>
              <a:rPr lang="en-US" sz="2600" dirty="0" err="1">
                <a:latin typeface="+mj-lt"/>
              </a:rPr>
              <a:t>phân</a:t>
            </a:r>
            <a:r>
              <a:rPr lang="en-US" sz="2600" dirty="0">
                <a:latin typeface="+mj-lt"/>
              </a:rPr>
              <a:t> </a:t>
            </a:r>
            <a:r>
              <a:rPr lang="en-US" sz="2600" dirty="0" err="1">
                <a:latin typeface="+mj-lt"/>
              </a:rPr>
              <a:t>phối</a:t>
            </a:r>
            <a:r>
              <a:rPr lang="en-US" sz="2600" dirty="0">
                <a:latin typeface="+mj-lt"/>
              </a:rPr>
              <a:t> </a:t>
            </a:r>
            <a:r>
              <a:rPr lang="en-US" sz="2600" dirty="0" err="1">
                <a:latin typeface="+mj-lt"/>
              </a:rPr>
              <a:t>mẫu</a:t>
            </a:r>
            <a:r>
              <a:rPr lang="en-US" sz="2600" dirty="0">
                <a:latin typeface="+mj-lt"/>
              </a:rPr>
              <a:t>, </a:t>
            </a:r>
            <a:r>
              <a:rPr lang="en-US" sz="2600" dirty="0" err="1">
                <a:latin typeface="+mj-lt"/>
              </a:rPr>
              <a:t>giá</a:t>
            </a:r>
            <a:r>
              <a:rPr lang="en-US" sz="2600" dirty="0">
                <a:latin typeface="+mj-lt"/>
              </a:rPr>
              <a:t> </a:t>
            </a:r>
            <a:r>
              <a:rPr lang="en-US" sz="2600" dirty="0" err="1">
                <a:latin typeface="+mj-lt"/>
              </a:rPr>
              <a:t>trị</a:t>
            </a:r>
            <a:r>
              <a:rPr lang="en-US" sz="2600" dirty="0">
                <a:latin typeface="+mj-lt"/>
              </a:rPr>
              <a:t> </a:t>
            </a:r>
            <a:r>
              <a:rPr lang="en-US" sz="2600" dirty="0" err="1">
                <a:latin typeface="+mj-lt"/>
              </a:rPr>
              <a:t>này</a:t>
            </a:r>
            <a:r>
              <a:rPr lang="en-US" sz="2600" dirty="0">
                <a:latin typeface="+mj-lt"/>
              </a:rPr>
              <a:t> </a:t>
            </a:r>
            <a:r>
              <a:rPr lang="en-US" sz="2600" dirty="0" err="1">
                <a:latin typeface="+mj-lt"/>
              </a:rPr>
              <a:t>thường</a:t>
            </a:r>
            <a:r>
              <a:rPr lang="en-US" sz="2600" dirty="0">
                <a:latin typeface="+mj-lt"/>
              </a:rPr>
              <a:t> </a:t>
            </a:r>
            <a:r>
              <a:rPr lang="en-US" sz="2600" dirty="0" err="1">
                <a:latin typeface="+mj-lt"/>
              </a:rPr>
              <a:t>được</a:t>
            </a:r>
            <a:r>
              <a:rPr lang="en-US" sz="2600" dirty="0">
                <a:latin typeface="+mj-lt"/>
              </a:rPr>
              <a:t> </a:t>
            </a:r>
            <a:r>
              <a:rPr lang="en-US" sz="2600" dirty="0" err="1">
                <a:latin typeface="+mj-lt"/>
              </a:rPr>
              <a:t>bổ</a:t>
            </a:r>
            <a:r>
              <a:rPr lang="en-US" sz="2600" dirty="0">
                <a:latin typeface="+mj-lt"/>
              </a:rPr>
              <a:t> sung </a:t>
            </a:r>
            <a:r>
              <a:rPr lang="en-US" sz="2600" dirty="0" err="1">
                <a:latin typeface="+mj-lt"/>
              </a:rPr>
              <a:t>hoặc</a:t>
            </a:r>
            <a:r>
              <a:rPr lang="en-US" sz="2600" dirty="0">
                <a:latin typeface="+mj-lt"/>
              </a:rPr>
              <a:t> </a:t>
            </a:r>
            <a:r>
              <a:rPr lang="en-US" sz="2600" dirty="0" err="1">
                <a:latin typeface="+mj-lt"/>
              </a:rPr>
              <a:t>thay</a:t>
            </a:r>
            <a:r>
              <a:rPr lang="en-US" sz="2600" dirty="0">
                <a:latin typeface="+mj-lt"/>
              </a:rPr>
              <a:t> </a:t>
            </a:r>
            <a:r>
              <a:rPr lang="en-US" sz="2600" dirty="0" err="1">
                <a:latin typeface="+mj-lt"/>
              </a:rPr>
              <a:t>thế</a:t>
            </a:r>
            <a:r>
              <a:rPr lang="en-US" sz="2600" dirty="0">
                <a:latin typeface="+mj-lt"/>
              </a:rPr>
              <a:t> </a:t>
            </a:r>
            <a:r>
              <a:rPr lang="en-US" sz="2600" dirty="0" err="1">
                <a:latin typeface="+mj-lt"/>
              </a:rPr>
              <a:t>trung</a:t>
            </a:r>
            <a:r>
              <a:rPr lang="en-US" sz="2600" dirty="0">
                <a:latin typeface="+mj-lt"/>
              </a:rPr>
              <a:t> </a:t>
            </a:r>
            <a:r>
              <a:rPr lang="en-US" sz="2600" dirty="0" err="1">
                <a:latin typeface="+mj-lt"/>
              </a:rPr>
              <a:t>bình</a:t>
            </a:r>
            <a:r>
              <a:rPr lang="en-US" sz="2600" dirty="0">
                <a:latin typeface="+mj-lt"/>
              </a:rPr>
              <a:t> </a:t>
            </a:r>
            <a:r>
              <a:rPr lang="en-US" sz="2600" dirty="0" err="1">
                <a:latin typeface="+mj-lt"/>
              </a:rPr>
              <a:t>mẫu</a:t>
            </a:r>
            <a:r>
              <a:rPr lang="en-US" sz="2600" dirty="0">
                <a:latin typeface="+mj-lt"/>
              </a:rPr>
              <a:t> </a:t>
            </a:r>
            <a:r>
              <a:rPr lang="en-US" sz="2600" dirty="0" err="1">
                <a:latin typeface="+mj-lt"/>
              </a:rPr>
              <a:t>khi</a:t>
            </a:r>
            <a:r>
              <a:rPr lang="en-US" sz="2600" dirty="0">
                <a:latin typeface="+mj-lt"/>
              </a:rPr>
              <a:t> </a:t>
            </a:r>
            <a:r>
              <a:rPr lang="en-US" sz="2600" dirty="0" err="1">
                <a:latin typeface="+mj-lt"/>
              </a:rPr>
              <a:t>không</a:t>
            </a:r>
            <a:r>
              <a:rPr lang="en-US" sz="2600" dirty="0">
                <a:latin typeface="+mj-lt"/>
              </a:rPr>
              <a:t> </a:t>
            </a:r>
            <a:r>
              <a:rPr lang="en-US" sz="2600" dirty="0" err="1">
                <a:latin typeface="+mj-lt"/>
              </a:rPr>
              <a:t>có</a:t>
            </a:r>
            <a:r>
              <a:rPr lang="en-US" sz="2600" dirty="0">
                <a:latin typeface="+mj-lt"/>
              </a:rPr>
              <a:t> </a:t>
            </a:r>
            <a:r>
              <a:rPr lang="en-US" sz="2600" dirty="0" err="1">
                <a:latin typeface="+mj-lt"/>
              </a:rPr>
              <a:t>đủ</a:t>
            </a:r>
            <a:r>
              <a:rPr lang="en-US" sz="2600" dirty="0">
                <a:latin typeface="+mj-lt"/>
              </a:rPr>
              <a:t> </a:t>
            </a:r>
            <a:r>
              <a:rPr lang="en-US" sz="2600" dirty="0" err="1">
                <a:latin typeface="+mj-lt"/>
              </a:rPr>
              <a:t>số</a:t>
            </a:r>
            <a:r>
              <a:rPr lang="en-US" sz="2600" dirty="0">
                <a:latin typeface="+mj-lt"/>
              </a:rPr>
              <a:t> </a:t>
            </a:r>
            <a:r>
              <a:rPr lang="en-US" sz="2600" dirty="0" err="1">
                <a:latin typeface="+mj-lt"/>
              </a:rPr>
              <a:t>liệu</a:t>
            </a:r>
            <a:r>
              <a:rPr lang="en-US" sz="2600" dirty="0">
                <a:latin typeface="+mj-lt"/>
              </a:rPr>
              <a:t> </a:t>
            </a:r>
            <a:r>
              <a:rPr lang="en-US" sz="2600" dirty="0" err="1">
                <a:latin typeface="+mj-lt"/>
              </a:rPr>
              <a:t>để</a:t>
            </a:r>
            <a:r>
              <a:rPr lang="en-US" sz="2600" dirty="0">
                <a:latin typeface="+mj-lt"/>
              </a:rPr>
              <a:t> </a:t>
            </a:r>
            <a:r>
              <a:rPr lang="en-US" sz="2600" dirty="0" err="1">
                <a:latin typeface="+mj-lt"/>
              </a:rPr>
              <a:t>tính</a:t>
            </a:r>
            <a:r>
              <a:rPr lang="en-US" sz="2600" dirty="0">
                <a:latin typeface="+mj-lt"/>
              </a:rPr>
              <a:t>. </a:t>
            </a:r>
          </a:p>
        </p:txBody>
      </p:sp>
      <p:sp>
        <p:nvSpPr>
          <p:cNvPr id="6" name="Rectangle 6">
            <a:extLst>
              <a:ext uri="{FF2B5EF4-FFF2-40B4-BE49-F238E27FC236}">
                <a16:creationId xmlns:a16="http://schemas.microsoft.com/office/drawing/2014/main" id="{58B967EB-00D9-27B5-E845-588425A79C8B}"/>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D41E234E-B24F-FBD7-1704-FB6B7DFA71BC}"/>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8" name="Content Placeholder 2">
            <a:extLst>
              <a:ext uri="{FF2B5EF4-FFF2-40B4-BE49-F238E27FC236}">
                <a16:creationId xmlns:a16="http://schemas.microsoft.com/office/drawing/2014/main" id="{057E0D02-A90E-22FD-BF77-890DB4847BAB}"/>
              </a:ext>
            </a:extLst>
          </p:cNvPr>
          <p:cNvSpPr>
            <a:spLocks noGrp="1"/>
          </p:cNvSpPr>
          <p:nvPr>
            <p:ph idx="1"/>
          </p:nvPr>
        </p:nvSpPr>
        <p:spPr>
          <a:xfrm>
            <a:off x="457200" y="1905000"/>
            <a:ext cx="6477000" cy="685800"/>
          </a:xfrm>
        </p:spPr>
        <p:txBody>
          <a:bodyPr/>
          <a:lstStyle/>
          <a:p>
            <a:pPr marL="0" indent="0">
              <a:buNone/>
              <a:defRPr/>
            </a:pPr>
            <a:r>
              <a:rPr lang="en-US" sz="2800" i="1" cap="none" dirty="0"/>
              <a:t>d)</a:t>
            </a:r>
            <a:r>
              <a:rPr lang="en-US" sz="2800" i="1" cap="none" dirty="0" err="1"/>
              <a:t>Trung</a:t>
            </a:r>
            <a:r>
              <a:rPr lang="en-US" sz="2800" i="1" cap="none" dirty="0"/>
              <a:t> </a:t>
            </a:r>
            <a:r>
              <a:rPr lang="en-US" sz="2800" i="1" cap="none" dirty="0" err="1"/>
              <a:t>vị</a:t>
            </a:r>
            <a:endParaRPr lang="en-US" sz="2800" i="1" cap="none" dirty="0"/>
          </a:p>
        </p:txBody>
      </p:sp>
    </p:spTree>
    <p:extLst>
      <p:ext uri="{BB962C8B-B14F-4D97-AF65-F5344CB8AC3E}">
        <p14:creationId xmlns:p14="http://schemas.microsoft.com/office/powerpoint/2010/main" val="4260005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895600"/>
            <a:ext cx="8763000" cy="1953868"/>
          </a:xfrm>
          <a:prstGeom prst="rect">
            <a:avLst/>
          </a:prstGeom>
          <a:noFill/>
        </p:spPr>
        <p:txBody>
          <a:bodyPr wrap="square">
            <a:spAutoFit/>
          </a:bodyPr>
          <a:lstStyle/>
          <a:p>
            <a:pPr>
              <a:lnSpc>
                <a:spcPct val="150000"/>
              </a:lnSpc>
              <a:defRPr/>
            </a:pPr>
            <a:r>
              <a:rPr lang="en-US" sz="2800" dirty="0">
                <a:latin typeface="+mj-lt"/>
              </a:rPr>
              <a:t>Xét </a:t>
            </a:r>
            <a:r>
              <a:rPr lang="en-US" sz="2800" dirty="0" err="1">
                <a:latin typeface="+mj-lt"/>
              </a:rPr>
              <a:t>dãy</a:t>
            </a:r>
            <a:r>
              <a:rPr lang="en-US" sz="2800" dirty="0">
                <a:latin typeface="+mj-lt"/>
              </a:rPr>
              <a:t> </a:t>
            </a:r>
            <a:r>
              <a:rPr lang="en-US" sz="2800" dirty="0" err="1">
                <a:latin typeface="+mj-lt"/>
              </a:rPr>
              <a:t>số</a:t>
            </a:r>
            <a:r>
              <a:rPr lang="en-US" sz="2800" dirty="0">
                <a:latin typeface="+mj-lt"/>
              </a:rPr>
              <a:t> </a:t>
            </a:r>
            <a:r>
              <a:rPr lang="en-US" sz="2800" dirty="0" err="1">
                <a:latin typeface="+mj-lt"/>
              </a:rPr>
              <a:t>liệu</a:t>
            </a:r>
            <a:r>
              <a:rPr lang="en-US" sz="2800" dirty="0">
                <a:latin typeface="+mj-lt"/>
              </a:rPr>
              <a:t> </a:t>
            </a:r>
            <a:r>
              <a:rPr lang="en-US" sz="2800" dirty="0" err="1">
                <a:latin typeface="+mj-lt"/>
              </a:rPr>
              <a:t>được</a:t>
            </a:r>
            <a:r>
              <a:rPr lang="en-US" sz="2800" dirty="0">
                <a:latin typeface="+mj-lt"/>
              </a:rPr>
              <a:t> </a:t>
            </a:r>
            <a:r>
              <a:rPr lang="en-US" sz="2800" dirty="0" err="1">
                <a:latin typeface="+mj-lt"/>
              </a:rPr>
              <a:t>sắp</a:t>
            </a:r>
            <a:r>
              <a:rPr lang="en-US" sz="2800" dirty="0">
                <a:latin typeface="+mj-lt"/>
              </a:rPr>
              <a:t> </a:t>
            </a:r>
            <a:r>
              <a:rPr lang="en-US" sz="2800" dirty="0" err="1">
                <a:latin typeface="+mj-lt"/>
              </a:rPr>
              <a:t>xếp</a:t>
            </a:r>
            <a:r>
              <a:rPr lang="en-US" sz="2800" dirty="0">
                <a:latin typeface="+mj-lt"/>
              </a:rPr>
              <a:t> </a:t>
            </a:r>
            <a:r>
              <a:rPr lang="en-US" sz="2800" dirty="0" err="1">
                <a:latin typeface="+mj-lt"/>
              </a:rPr>
              <a:t>theo</a:t>
            </a:r>
            <a:r>
              <a:rPr lang="en-US" sz="2800" dirty="0">
                <a:latin typeface="+mj-lt"/>
              </a:rPr>
              <a:t> </a:t>
            </a:r>
            <a:r>
              <a:rPr lang="en-US" sz="2800" dirty="0" err="1">
                <a:latin typeface="+mj-lt"/>
              </a:rPr>
              <a:t>chiều</a:t>
            </a:r>
            <a:r>
              <a:rPr lang="en-US" sz="2800" dirty="0">
                <a:latin typeface="+mj-lt"/>
              </a:rPr>
              <a:t> </a:t>
            </a:r>
            <a:r>
              <a:rPr lang="en-US" sz="2800" dirty="0" err="1">
                <a:latin typeface="+mj-lt"/>
              </a:rPr>
              <a:t>tăng</a:t>
            </a:r>
            <a:r>
              <a:rPr lang="en-US" sz="2800" dirty="0">
                <a:latin typeface="+mj-lt"/>
              </a:rPr>
              <a:t>. </a:t>
            </a:r>
          </a:p>
          <a:p>
            <a:pPr>
              <a:lnSpc>
                <a:spcPct val="150000"/>
              </a:lnSpc>
              <a:defRPr/>
            </a:pPr>
            <a:r>
              <a:rPr lang="en-US" sz="2800" dirty="0">
                <a:latin typeface="+mj-lt"/>
              </a:rPr>
              <a:t>Chia </a:t>
            </a:r>
            <a:r>
              <a:rPr lang="en-US" sz="2800" dirty="0" err="1">
                <a:latin typeface="+mj-lt"/>
              </a:rPr>
              <a:t>số</a:t>
            </a:r>
            <a:r>
              <a:rPr lang="en-US" sz="2800" dirty="0">
                <a:latin typeface="+mj-lt"/>
              </a:rPr>
              <a:t> </a:t>
            </a:r>
            <a:r>
              <a:rPr lang="en-US" sz="2800" dirty="0" err="1">
                <a:latin typeface="+mj-lt"/>
              </a:rPr>
              <a:t>liệu</a:t>
            </a:r>
            <a:r>
              <a:rPr lang="en-US" sz="2800" dirty="0">
                <a:latin typeface="+mj-lt"/>
              </a:rPr>
              <a:t> </a:t>
            </a:r>
            <a:r>
              <a:rPr lang="en-US" sz="2800" dirty="0" err="1">
                <a:latin typeface="+mj-lt"/>
              </a:rPr>
              <a:t>thành</a:t>
            </a:r>
            <a:r>
              <a:rPr lang="en-US" sz="2800" dirty="0">
                <a:latin typeface="+mj-lt"/>
              </a:rPr>
              <a:t> 4 </a:t>
            </a:r>
            <a:r>
              <a:rPr lang="en-US" sz="2800" dirty="0" err="1">
                <a:latin typeface="+mj-lt"/>
              </a:rPr>
              <a:t>phần</a:t>
            </a:r>
            <a:r>
              <a:rPr lang="en-US" sz="2800" dirty="0">
                <a:latin typeface="+mj-lt"/>
              </a:rPr>
              <a:t> </a:t>
            </a:r>
            <a:r>
              <a:rPr lang="en-US" sz="2800" dirty="0" err="1">
                <a:latin typeface="+mj-lt"/>
              </a:rPr>
              <a:t>có</a:t>
            </a:r>
            <a:r>
              <a:rPr lang="en-US" sz="2800" dirty="0">
                <a:latin typeface="+mj-lt"/>
              </a:rPr>
              <a:t> </a:t>
            </a:r>
            <a:r>
              <a:rPr lang="en-US" sz="2800" dirty="0" err="1">
                <a:latin typeface="+mj-lt"/>
              </a:rPr>
              <a:t>số</a:t>
            </a:r>
            <a:r>
              <a:rPr lang="en-US" sz="2800" dirty="0">
                <a:latin typeface="+mj-lt"/>
              </a:rPr>
              <a:t> </a:t>
            </a:r>
            <a:r>
              <a:rPr lang="en-US" sz="2800" dirty="0" err="1">
                <a:latin typeface="+mj-lt"/>
              </a:rPr>
              <a:t>quan</a:t>
            </a:r>
            <a:r>
              <a:rPr lang="en-US" sz="2800" dirty="0">
                <a:latin typeface="+mj-lt"/>
              </a:rPr>
              <a:t> </a:t>
            </a:r>
            <a:r>
              <a:rPr lang="en-US" sz="2800" dirty="0" err="1">
                <a:latin typeface="+mj-lt"/>
              </a:rPr>
              <a:t>sát</a:t>
            </a:r>
            <a:r>
              <a:rPr lang="en-US" sz="2800" dirty="0">
                <a:latin typeface="+mj-lt"/>
              </a:rPr>
              <a:t> </a:t>
            </a:r>
            <a:r>
              <a:rPr lang="en-US" sz="2800" dirty="0" err="1">
                <a:latin typeface="+mj-lt"/>
              </a:rPr>
              <a:t>bằng</a:t>
            </a:r>
            <a:r>
              <a:rPr lang="en-US" sz="2800" dirty="0">
                <a:latin typeface="+mj-lt"/>
              </a:rPr>
              <a:t> </a:t>
            </a:r>
            <a:r>
              <a:rPr lang="en-US" sz="2800" dirty="0" err="1">
                <a:latin typeface="+mj-lt"/>
              </a:rPr>
              <a:t>nhau</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a:t>
            </a:r>
            <a:r>
              <a:rPr lang="en-US" sz="2800" dirty="0" err="1">
                <a:latin typeface="+mj-lt"/>
              </a:rPr>
              <a:t>lớn</a:t>
            </a:r>
            <a:r>
              <a:rPr lang="en-US" sz="2800" dirty="0">
                <a:latin typeface="+mj-lt"/>
              </a:rPr>
              <a:t> </a:t>
            </a:r>
            <a:r>
              <a:rPr lang="en-US" sz="2800" dirty="0" err="1">
                <a:latin typeface="+mj-lt"/>
              </a:rPr>
              <a:t>nhất</a:t>
            </a:r>
            <a:r>
              <a:rPr lang="en-US" sz="2800" dirty="0">
                <a:latin typeface="+mj-lt"/>
              </a:rPr>
              <a:t> </a:t>
            </a:r>
            <a:r>
              <a:rPr lang="en-US" sz="2800" dirty="0" err="1">
                <a:latin typeface="+mj-lt"/>
              </a:rPr>
              <a:t>của</a:t>
            </a:r>
            <a:r>
              <a:rPr lang="en-US" sz="2800" dirty="0">
                <a:latin typeface="+mj-lt"/>
              </a:rPr>
              <a:t> </a:t>
            </a:r>
            <a:r>
              <a:rPr lang="en-US" sz="2800" dirty="0" err="1">
                <a:latin typeface="+mj-lt"/>
              </a:rPr>
              <a:t>mỗi</a:t>
            </a:r>
            <a:r>
              <a:rPr lang="en-US" sz="2800" dirty="0">
                <a:latin typeface="+mj-lt"/>
              </a:rPr>
              <a:t> </a:t>
            </a:r>
            <a:r>
              <a:rPr lang="en-US" sz="2800" dirty="0" err="1">
                <a:latin typeface="+mj-lt"/>
              </a:rPr>
              <a:t>phần</a:t>
            </a:r>
            <a:r>
              <a:rPr lang="en-US" sz="2800" dirty="0">
                <a:latin typeface="+mj-lt"/>
              </a:rPr>
              <a:t> </a:t>
            </a:r>
            <a:r>
              <a:rPr lang="en-US" sz="2800" dirty="0" err="1">
                <a:latin typeface="+mj-lt"/>
              </a:rPr>
              <a:t>là</a:t>
            </a:r>
            <a:r>
              <a:rPr lang="en-US" sz="2800" dirty="0">
                <a:latin typeface="+mj-lt"/>
              </a:rPr>
              <a:t> </a:t>
            </a:r>
            <a:r>
              <a:rPr lang="en-US" sz="2800" dirty="0" err="1">
                <a:latin typeface="+mj-lt"/>
              </a:rPr>
              <a:t>một</a:t>
            </a:r>
            <a:r>
              <a:rPr lang="en-US" sz="2800" dirty="0">
                <a:latin typeface="+mj-lt"/>
              </a:rPr>
              <a:t> </a:t>
            </a:r>
            <a:r>
              <a:rPr lang="en-US" sz="2800" dirty="0" err="1">
                <a:latin typeface="+mj-lt"/>
              </a:rPr>
              <a:t>tứ</a:t>
            </a:r>
            <a:r>
              <a:rPr lang="en-US" sz="2800" dirty="0">
                <a:latin typeface="+mj-lt"/>
              </a:rPr>
              <a:t> </a:t>
            </a:r>
            <a:r>
              <a:rPr lang="en-US" sz="2800" dirty="0" err="1">
                <a:latin typeface="+mj-lt"/>
              </a:rPr>
              <a:t>phân</a:t>
            </a:r>
            <a:r>
              <a:rPr lang="en-US" sz="2800" dirty="0">
                <a:latin typeface="+mj-lt"/>
              </a:rPr>
              <a:t> </a:t>
            </a:r>
            <a:r>
              <a:rPr lang="en-US" sz="2800" dirty="0" err="1">
                <a:latin typeface="+mj-lt"/>
              </a:rPr>
              <a:t>vị</a:t>
            </a:r>
            <a:r>
              <a:rPr lang="en-US" sz="2800" dirty="0">
                <a:latin typeface="+mj-lt"/>
              </a:rPr>
              <a:t>.</a:t>
            </a:r>
          </a:p>
        </p:txBody>
      </p:sp>
      <p:sp>
        <p:nvSpPr>
          <p:cNvPr id="6" name="Rectangle 6">
            <a:extLst>
              <a:ext uri="{FF2B5EF4-FFF2-40B4-BE49-F238E27FC236}">
                <a16:creationId xmlns:a16="http://schemas.microsoft.com/office/drawing/2014/main" id="{EC4BF20E-D27A-5A16-725F-3874977EA711}"/>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41121FF1-6824-D973-9962-0E0AFE30FD59}"/>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8" name="Content Placeholder 2">
            <a:extLst>
              <a:ext uri="{FF2B5EF4-FFF2-40B4-BE49-F238E27FC236}">
                <a16:creationId xmlns:a16="http://schemas.microsoft.com/office/drawing/2014/main" id="{422FB0F9-B932-336C-543B-E26E421FECD0}"/>
              </a:ext>
            </a:extLst>
          </p:cNvPr>
          <p:cNvSpPr>
            <a:spLocks noGrp="1"/>
          </p:cNvSpPr>
          <p:nvPr>
            <p:ph idx="1"/>
          </p:nvPr>
        </p:nvSpPr>
        <p:spPr>
          <a:xfrm>
            <a:off x="457200" y="1905000"/>
            <a:ext cx="6477000" cy="685800"/>
          </a:xfrm>
        </p:spPr>
        <p:txBody>
          <a:bodyPr/>
          <a:lstStyle/>
          <a:p>
            <a:pPr marL="0" indent="0">
              <a:buNone/>
              <a:defRPr/>
            </a:pPr>
            <a:r>
              <a:rPr lang="en-US" sz="2800" i="1" cap="none" dirty="0"/>
              <a:t>e)</a:t>
            </a:r>
            <a:r>
              <a:rPr lang="en-US" sz="2800" i="1" cap="none" dirty="0" err="1"/>
              <a:t>Tứ</a:t>
            </a:r>
            <a:r>
              <a:rPr lang="en-US" sz="2800" i="1" cap="none" dirty="0"/>
              <a:t> </a:t>
            </a:r>
            <a:r>
              <a:rPr lang="en-US" sz="2800" i="1" cap="none" dirty="0" err="1"/>
              <a:t>phân</a:t>
            </a:r>
            <a:r>
              <a:rPr lang="en-US" sz="2800" i="1" cap="none" dirty="0"/>
              <a:t> </a:t>
            </a:r>
            <a:r>
              <a:rPr lang="en-US" sz="2800" i="1" cap="none" dirty="0" err="1"/>
              <a:t>vị</a:t>
            </a:r>
            <a:endParaRPr lang="en-US" sz="2800" i="1" cap="none" dirty="0"/>
          </a:p>
        </p:txBody>
      </p:sp>
    </p:spTree>
    <p:extLst>
      <p:ext uri="{BB962C8B-B14F-4D97-AF65-F5344CB8AC3E}">
        <p14:creationId xmlns:p14="http://schemas.microsoft.com/office/powerpoint/2010/main" val="241835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 2">
                <a:extLst>
                  <a:ext uri="{FF2B5EF4-FFF2-40B4-BE49-F238E27FC236}">
                    <a16:creationId xmlns:a16="http://schemas.microsoft.com/office/drawing/2014/main" id="{8F8A65F9-79F4-4FC4-AF84-519B711CD999}"/>
                  </a:ext>
                </a:extLst>
              </p:cNvPr>
              <p:cNvGraphicFramePr>
                <a:graphicFrameLocks noGrp="1"/>
              </p:cNvGraphicFramePr>
              <p:nvPr>
                <p:extLst>
                  <p:ext uri="{D42A27DB-BD31-4B8C-83A1-F6EECF244321}">
                    <p14:modId xmlns:p14="http://schemas.microsoft.com/office/powerpoint/2010/main" val="4256064420"/>
                  </p:ext>
                </p:extLst>
              </p:nvPr>
            </p:nvGraphicFramePr>
            <p:xfrm>
              <a:off x="490654" y="3302620"/>
              <a:ext cx="8001000" cy="3429000"/>
            </p:xfrm>
            <a:graphic>
              <a:graphicData uri="http://schemas.openxmlformats.org/drawingml/2006/table">
                <a:tbl>
                  <a:tblPr firstRow="1" bandRow="1">
                    <a:tableStyleId>{5C22544A-7EE6-4342-B048-85BDC9FD1C3A}</a:tableStyleId>
                  </a:tblPr>
                  <a:tblGrid>
                    <a:gridCol w="2758966">
                      <a:extLst>
                        <a:ext uri="{9D8B030D-6E8A-4147-A177-3AD203B41FA5}">
                          <a16:colId xmlns:a16="http://schemas.microsoft.com/office/drawing/2014/main" val="1663035339"/>
                        </a:ext>
                      </a:extLst>
                    </a:gridCol>
                    <a:gridCol w="2575034">
                      <a:extLst>
                        <a:ext uri="{9D8B030D-6E8A-4147-A177-3AD203B41FA5}">
                          <a16:colId xmlns:a16="http://schemas.microsoft.com/office/drawing/2014/main" val="150367742"/>
                        </a:ext>
                      </a:extLst>
                    </a:gridCol>
                    <a:gridCol w="2667000">
                      <a:extLst>
                        <a:ext uri="{9D8B030D-6E8A-4147-A177-3AD203B41FA5}">
                          <a16:colId xmlns:a16="http://schemas.microsoft.com/office/drawing/2014/main" val="2499606944"/>
                        </a:ext>
                      </a:extLst>
                    </a:gridCol>
                  </a:tblGrid>
                  <a:tr h="851694">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nhất</a:t>
                          </a:r>
                          <a:r>
                            <a:rPr lang="en-US" sz="2200" dirty="0">
                              <a:solidFill>
                                <a:schemeClr val="tx1"/>
                              </a:solidFill>
                            </a:rPr>
                            <a:t> Q</a:t>
                          </a:r>
                          <a:r>
                            <a:rPr lang="en-US" sz="2200" baseline="-25000" dirty="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hai</a:t>
                          </a:r>
                          <a:r>
                            <a:rPr lang="en-US" sz="2200" dirty="0">
                              <a:solidFill>
                                <a:schemeClr val="tx1"/>
                              </a:solidFill>
                            </a:rPr>
                            <a:t> Q</a:t>
                          </a:r>
                          <a:r>
                            <a:rPr lang="en-US" sz="2200" baseline="-25000" dirty="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phân</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vị</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thứ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ba</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Q</a:t>
                          </a:r>
                          <a:r>
                            <a:rPr kumimoji="0" lang="en-US" sz="2200" b="1" i="0" u="none" strike="noStrike" kern="1200" cap="none" spc="0" normalizeH="0" baseline="-25000" noProof="0" dirty="0">
                              <a:ln>
                                <a:noFill/>
                              </a:ln>
                              <a:solidFill>
                                <a:srgbClr val="000000"/>
                              </a:solidFill>
                              <a:effectLst/>
                              <a:uLnTx/>
                              <a:uFillTx/>
                              <a:latin typeface="Times New Roman"/>
                              <a:ea typeface="+mn-ea"/>
                              <a:cs typeface="+mn-cs"/>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030580"/>
                      </a:ext>
                    </a:extLst>
                  </a:tr>
                  <a:tr h="1285208">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2</m:t>
                                    </m:r>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2</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2</m:t>
                                        </m:r>
                                      </m:den>
                                    </m:f>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3</m:t>
                                    </m:r>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3</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3</m:t>
                                        </m:r>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115952"/>
                      </a:ext>
                    </a:extLst>
                  </a:tr>
                  <a:tr h="1292098">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d>
                                      <m:dPr>
                                        <m:begChr m:val="["/>
                                        <m:endChr m:val="]"/>
                                        <m:ctrlPr>
                                          <a:rPr lang="en-US" sz="2200" b="0" i="1" smtClean="0">
                                            <a:solidFill>
                                              <a:schemeClr val="tx1"/>
                                            </a:solidFill>
                                            <a:latin typeface="Cambria Math" panose="02040503050406030204" pitchFamily="18" charset="0"/>
                                            <a:ea typeface="Cambria Math" panose="02040503050406030204" pitchFamily="18" charset="0"/>
                                          </a:rPr>
                                        </m:ctrlPr>
                                      </m:dPr>
                                      <m:e>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e>
                                    </m:d>
                                    <m:r>
                                      <a:rPr lang="en-US" sz="22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2</m:t>
                                    </m:r>
                                  </m:den>
                                </m:f>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2</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d>
                                      <m:dPr>
                                        <m:begChr m:val="["/>
                                        <m:endChr m:val="]"/>
                                        <m:ctrlPr>
                                          <a:rPr lang="en-US" sz="2200" b="0" i="1" smtClean="0">
                                            <a:solidFill>
                                              <a:schemeClr val="tx1"/>
                                            </a:solidFill>
                                            <a:latin typeface="Cambria Math" panose="02040503050406030204" pitchFamily="18" charset="0"/>
                                            <a:ea typeface="Cambria Math" panose="02040503050406030204" pitchFamily="18" charset="0"/>
                                          </a:rPr>
                                        </m:ctrlPr>
                                      </m:dPr>
                                      <m:e>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2</m:t>
                                            </m:r>
                                          </m:den>
                                        </m:f>
                                      </m:e>
                                    </m:d>
                                    <m:r>
                                      <a:rPr lang="en-US" sz="22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3</m:t>
                                    </m:r>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3</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d>
                                      <m:dPr>
                                        <m:begChr m:val="["/>
                                        <m:endChr m:val="]"/>
                                        <m:ctrlPr>
                                          <a:rPr lang="en-US" sz="2200" b="0" i="1" smtClean="0">
                                            <a:solidFill>
                                              <a:schemeClr val="tx1"/>
                                            </a:solidFill>
                                            <a:latin typeface="Cambria Math" panose="02040503050406030204" pitchFamily="18" charset="0"/>
                                            <a:ea typeface="Cambria Math" panose="02040503050406030204" pitchFamily="18" charset="0"/>
                                          </a:rPr>
                                        </m:ctrlPr>
                                      </m:dPr>
                                      <m:e>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3</m:t>
                                            </m:r>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e>
                                    </m:d>
                                    <m:r>
                                      <a:rPr lang="en-US" sz="22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438113"/>
                      </a:ext>
                    </a:extLst>
                  </a:tr>
                </a:tbl>
              </a:graphicData>
            </a:graphic>
          </p:graphicFrame>
        </mc:Choice>
        <mc:Fallback xmlns="">
          <p:graphicFrame>
            <p:nvGraphicFramePr>
              <p:cNvPr id="7" name="Table 2">
                <a:extLst>
                  <a:ext uri="{FF2B5EF4-FFF2-40B4-BE49-F238E27FC236}">
                    <a16:creationId xmlns:a16="http://schemas.microsoft.com/office/drawing/2014/main" id="{8F8A65F9-79F4-4FC4-AF84-519B711CD999}"/>
                  </a:ext>
                </a:extLst>
              </p:cNvPr>
              <p:cNvGraphicFramePr>
                <a:graphicFrameLocks noGrp="1"/>
              </p:cNvGraphicFramePr>
              <p:nvPr>
                <p:extLst>
                  <p:ext uri="{D42A27DB-BD31-4B8C-83A1-F6EECF244321}">
                    <p14:modId xmlns:p14="http://schemas.microsoft.com/office/powerpoint/2010/main" val="4256064420"/>
                  </p:ext>
                </p:extLst>
              </p:nvPr>
            </p:nvGraphicFramePr>
            <p:xfrm>
              <a:off x="490654" y="3302620"/>
              <a:ext cx="8001000" cy="3429000"/>
            </p:xfrm>
            <a:graphic>
              <a:graphicData uri="http://schemas.openxmlformats.org/drawingml/2006/table">
                <a:tbl>
                  <a:tblPr firstRow="1" bandRow="1">
                    <a:tableStyleId>{5C22544A-7EE6-4342-B048-85BDC9FD1C3A}</a:tableStyleId>
                  </a:tblPr>
                  <a:tblGrid>
                    <a:gridCol w="2758966">
                      <a:extLst>
                        <a:ext uri="{9D8B030D-6E8A-4147-A177-3AD203B41FA5}">
                          <a16:colId xmlns:a16="http://schemas.microsoft.com/office/drawing/2014/main" val="1663035339"/>
                        </a:ext>
                      </a:extLst>
                    </a:gridCol>
                    <a:gridCol w="2575034">
                      <a:extLst>
                        <a:ext uri="{9D8B030D-6E8A-4147-A177-3AD203B41FA5}">
                          <a16:colId xmlns:a16="http://schemas.microsoft.com/office/drawing/2014/main" val="150367742"/>
                        </a:ext>
                      </a:extLst>
                    </a:gridCol>
                    <a:gridCol w="2667000">
                      <a:extLst>
                        <a:ext uri="{9D8B030D-6E8A-4147-A177-3AD203B41FA5}">
                          <a16:colId xmlns:a16="http://schemas.microsoft.com/office/drawing/2014/main" val="2499606944"/>
                        </a:ext>
                      </a:extLst>
                    </a:gridCol>
                  </a:tblGrid>
                  <a:tr h="851694">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nhất</a:t>
                          </a:r>
                          <a:r>
                            <a:rPr lang="en-US" sz="2200" dirty="0">
                              <a:solidFill>
                                <a:schemeClr val="tx1"/>
                              </a:solidFill>
                            </a:rPr>
                            <a:t> Q</a:t>
                          </a:r>
                          <a:r>
                            <a:rPr lang="en-US" sz="2200" baseline="-25000" dirty="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hai</a:t>
                          </a:r>
                          <a:r>
                            <a:rPr lang="en-US" sz="2200" dirty="0">
                              <a:solidFill>
                                <a:schemeClr val="tx1"/>
                              </a:solidFill>
                            </a:rPr>
                            <a:t> Q</a:t>
                          </a:r>
                          <a:r>
                            <a:rPr lang="en-US" sz="2200" baseline="-25000" dirty="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phân</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vị</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thứ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ba</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Q</a:t>
                          </a:r>
                          <a:r>
                            <a:rPr kumimoji="0" lang="en-US" sz="2200" b="1" i="0" u="none" strike="noStrike" kern="1200" cap="none" spc="0" normalizeH="0" baseline="-25000" noProof="0" dirty="0">
                              <a:ln>
                                <a:noFill/>
                              </a:ln>
                              <a:solidFill>
                                <a:srgbClr val="000000"/>
                              </a:solidFill>
                              <a:effectLst/>
                              <a:uLnTx/>
                              <a:uFillTx/>
                              <a:latin typeface="Times New Roman"/>
                              <a:ea typeface="+mn-ea"/>
                              <a:cs typeface="+mn-cs"/>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030580"/>
                      </a:ext>
                    </a:extLst>
                  </a:tr>
                  <a:tr h="128520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 t="-69194" r="-190508" b="-10189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7583" t="-69194" r="-104502" b="-10189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69194" r="-685" b="-101896"/>
                          </a:stretch>
                        </a:blipFill>
                      </a:tcPr>
                    </a:tc>
                    <a:extLst>
                      <a:ext uri="{0D108BD9-81ED-4DB2-BD59-A6C34878D82A}">
                        <a16:rowId xmlns:a16="http://schemas.microsoft.com/office/drawing/2014/main" val="947115952"/>
                      </a:ext>
                    </a:extLst>
                  </a:tr>
                  <a:tr h="129209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 t="-167606" r="-190508" b="-93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7583" t="-167606" r="-104502" b="-93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67606" r="-685" b="-939"/>
                          </a:stretch>
                        </a:blipFill>
                      </a:tcPr>
                    </a:tc>
                    <a:extLst>
                      <a:ext uri="{0D108BD9-81ED-4DB2-BD59-A6C34878D82A}">
                        <a16:rowId xmlns:a16="http://schemas.microsoft.com/office/drawing/2014/main" val="801438113"/>
                      </a:ext>
                    </a:extLst>
                  </a:tr>
                </a:tbl>
              </a:graphicData>
            </a:graphic>
          </p:graphicFrame>
        </mc:Fallback>
      </mc:AlternateContent>
      <p:sp>
        <p:nvSpPr>
          <p:cNvPr id="6" name="Rectangle 6">
            <a:extLst>
              <a:ext uri="{FF2B5EF4-FFF2-40B4-BE49-F238E27FC236}">
                <a16:creationId xmlns:a16="http://schemas.microsoft.com/office/drawing/2014/main" id="{1E49CAB5-4A6D-36BC-817A-B513E65E224E}"/>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8" name="Title 3">
            <a:extLst>
              <a:ext uri="{FF2B5EF4-FFF2-40B4-BE49-F238E27FC236}">
                <a16:creationId xmlns:a16="http://schemas.microsoft.com/office/drawing/2014/main" id="{114983A2-F048-B53D-F758-55980DB9FCB0}"/>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9" name="Content Placeholder 2">
            <a:extLst>
              <a:ext uri="{FF2B5EF4-FFF2-40B4-BE49-F238E27FC236}">
                <a16:creationId xmlns:a16="http://schemas.microsoft.com/office/drawing/2014/main" id="{B993E0C7-28B2-B13B-D07C-990E344803EE}"/>
              </a:ext>
            </a:extLst>
          </p:cNvPr>
          <p:cNvSpPr>
            <a:spLocks noGrp="1"/>
          </p:cNvSpPr>
          <p:nvPr>
            <p:ph idx="1"/>
          </p:nvPr>
        </p:nvSpPr>
        <p:spPr>
          <a:xfrm>
            <a:off x="457200" y="1905000"/>
            <a:ext cx="6477000" cy="685800"/>
          </a:xfrm>
        </p:spPr>
        <p:txBody>
          <a:bodyPr/>
          <a:lstStyle/>
          <a:p>
            <a:pPr marL="0" indent="0">
              <a:buNone/>
              <a:defRPr/>
            </a:pPr>
            <a:r>
              <a:rPr lang="en-US" sz="2800" i="1" cap="none" dirty="0"/>
              <a:t>e)</a:t>
            </a:r>
            <a:r>
              <a:rPr lang="en-US" sz="2800" i="1" cap="none" dirty="0" err="1"/>
              <a:t>Tứ</a:t>
            </a:r>
            <a:r>
              <a:rPr lang="en-US" sz="2800" i="1" cap="none" dirty="0"/>
              <a:t> </a:t>
            </a:r>
            <a:r>
              <a:rPr lang="en-US" sz="2800" i="1" cap="none" dirty="0" err="1"/>
              <a:t>phân</a:t>
            </a:r>
            <a:r>
              <a:rPr lang="en-US" sz="2800" i="1" cap="none" dirty="0"/>
              <a:t> </a:t>
            </a:r>
            <a:r>
              <a:rPr lang="en-US" sz="2800" i="1" cap="none" dirty="0" err="1"/>
              <a:t>vị</a:t>
            </a:r>
            <a:endParaRPr lang="en-US" sz="2800" i="1" cap="none" dirty="0"/>
          </a:p>
        </p:txBody>
      </p:sp>
    </p:spTree>
    <p:extLst>
      <p:ext uri="{BB962C8B-B14F-4D97-AF65-F5344CB8AC3E}">
        <p14:creationId xmlns:p14="http://schemas.microsoft.com/office/powerpoint/2010/main" val="15646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620439-21F6-4CE9-A31C-0A152B68FA52}"/>
              </a:ext>
            </a:extLst>
          </p:cNvPr>
          <p:cNvSpPr txBox="1"/>
          <p:nvPr/>
        </p:nvSpPr>
        <p:spPr>
          <a:xfrm>
            <a:off x="381000" y="457200"/>
            <a:ext cx="8153400" cy="954107"/>
          </a:xfrm>
          <a:prstGeom prst="rect">
            <a:avLst/>
          </a:prstGeom>
          <a:noFill/>
        </p:spPr>
        <p:txBody>
          <a:bodyPr wrap="square">
            <a:spAutoFit/>
          </a:bodyPr>
          <a:lstStyle/>
          <a:p>
            <a:r>
              <a:rPr lang="en-US" sz="2800" b="1" dirty="0">
                <a:solidFill>
                  <a:srgbClr val="FF0000"/>
                </a:solidFill>
                <a:latin typeface="+mj-lt"/>
              </a:rPr>
              <a:t>VÍ DỤ</a:t>
            </a:r>
            <a:r>
              <a:rPr lang="en-US" sz="2800" dirty="0">
                <a:latin typeface="+mj-lt"/>
              </a:rPr>
              <a:t>:</a:t>
            </a:r>
            <a:r>
              <a:rPr lang="en-US" sz="2800" b="0" dirty="0">
                <a:latin typeface="+mj-lt"/>
              </a:rPr>
              <a:t> Cho </a:t>
            </a:r>
            <a:r>
              <a:rPr lang="en-US" sz="2800" b="0" dirty="0" err="1">
                <a:latin typeface="+mj-lt"/>
              </a:rPr>
              <a:t>dãy</a:t>
            </a:r>
            <a:r>
              <a:rPr lang="en-US" sz="2800" b="0" dirty="0">
                <a:latin typeface="+mj-lt"/>
              </a:rPr>
              <a:t> </a:t>
            </a:r>
            <a:r>
              <a:rPr lang="en-US" sz="2800" b="0" dirty="0" err="1">
                <a:latin typeface="+mj-lt"/>
              </a:rPr>
              <a:t>số</a:t>
            </a:r>
            <a:r>
              <a:rPr lang="en-US" sz="2800" b="0" dirty="0">
                <a:latin typeface="+mj-lt"/>
              </a:rPr>
              <a:t> </a:t>
            </a:r>
            <a:r>
              <a:rPr lang="en-US" sz="2800" b="0" dirty="0" err="1">
                <a:latin typeface="+mj-lt"/>
              </a:rPr>
              <a:t>liệu</a:t>
            </a:r>
            <a:r>
              <a:rPr lang="en-US" sz="2800" b="0" dirty="0">
                <a:latin typeface="+mj-lt"/>
              </a:rPr>
              <a:t> 2, 4, 3, 3, 2, 2, 6, 5, 4, 6, 3, 4,6. </a:t>
            </a:r>
            <a:r>
              <a:rPr lang="en-US" sz="2800" b="0" dirty="0" err="1">
                <a:latin typeface="+mj-lt"/>
              </a:rPr>
              <a:t>Tìm</a:t>
            </a:r>
            <a:r>
              <a:rPr lang="en-US" sz="2800" b="0" dirty="0">
                <a:latin typeface="+mj-lt"/>
              </a:rPr>
              <a:t> </a:t>
            </a:r>
            <a:r>
              <a:rPr lang="en-US" sz="2800" b="0" dirty="0" err="1">
                <a:latin typeface="+mj-lt"/>
              </a:rPr>
              <a:t>các</a:t>
            </a:r>
            <a:r>
              <a:rPr lang="en-US" sz="2800" b="0" dirty="0">
                <a:latin typeface="+mj-lt"/>
              </a:rPr>
              <a:t> </a:t>
            </a:r>
            <a:r>
              <a:rPr lang="en-US" sz="2800" b="0" dirty="0" err="1">
                <a:latin typeface="+mj-lt"/>
              </a:rPr>
              <a:t>tứ</a:t>
            </a:r>
            <a:r>
              <a:rPr lang="en-US" sz="2800" b="0" dirty="0">
                <a:latin typeface="+mj-lt"/>
              </a:rPr>
              <a:t> </a:t>
            </a:r>
            <a:r>
              <a:rPr lang="en-US" sz="2800" b="0" dirty="0" err="1">
                <a:latin typeface="+mj-lt"/>
              </a:rPr>
              <a:t>phân</a:t>
            </a:r>
            <a:r>
              <a:rPr lang="en-US" sz="2800" b="0" dirty="0">
                <a:latin typeface="+mj-lt"/>
              </a:rPr>
              <a:t> </a:t>
            </a:r>
            <a:r>
              <a:rPr lang="en-US" sz="2800" b="0" dirty="0" err="1">
                <a:latin typeface="+mj-lt"/>
              </a:rPr>
              <a:t>vị</a:t>
            </a:r>
            <a:r>
              <a:rPr lang="en-US" sz="2800" b="0" dirty="0">
                <a:latin typeface="+mj-lt"/>
              </a:rPr>
              <a:t>.</a:t>
            </a:r>
            <a:endParaRPr lang="en-US" sz="2800" dirty="0">
              <a:latin typeface="+mj-lt"/>
            </a:endParaRPr>
          </a:p>
        </p:txBody>
      </p:sp>
      <mc:AlternateContent xmlns:mc="http://schemas.openxmlformats.org/markup-compatibility/2006" xmlns:a14="http://schemas.microsoft.com/office/drawing/2010/main">
        <mc:Choice Requires="a14">
          <p:graphicFrame>
            <p:nvGraphicFramePr>
              <p:cNvPr id="6" name="Table 2">
                <a:extLst>
                  <a:ext uri="{FF2B5EF4-FFF2-40B4-BE49-F238E27FC236}">
                    <a16:creationId xmlns:a16="http://schemas.microsoft.com/office/drawing/2014/main" id="{E912C80C-4AAA-48B5-8B09-1AD6A56E9397}"/>
                  </a:ext>
                </a:extLst>
              </p:cNvPr>
              <p:cNvGraphicFramePr>
                <a:graphicFrameLocks noGrp="1"/>
              </p:cNvGraphicFramePr>
              <p:nvPr>
                <p:extLst>
                  <p:ext uri="{D42A27DB-BD31-4B8C-83A1-F6EECF244321}">
                    <p14:modId xmlns:p14="http://schemas.microsoft.com/office/powerpoint/2010/main" val="3803233024"/>
                  </p:ext>
                </p:extLst>
              </p:nvPr>
            </p:nvGraphicFramePr>
            <p:xfrm>
              <a:off x="381000" y="2362200"/>
              <a:ext cx="8001000" cy="3429000"/>
            </p:xfrm>
            <a:graphic>
              <a:graphicData uri="http://schemas.openxmlformats.org/drawingml/2006/table">
                <a:tbl>
                  <a:tblPr firstRow="1" bandRow="1">
                    <a:tableStyleId>{5C22544A-7EE6-4342-B048-85BDC9FD1C3A}</a:tableStyleId>
                  </a:tblPr>
                  <a:tblGrid>
                    <a:gridCol w="2758966">
                      <a:extLst>
                        <a:ext uri="{9D8B030D-6E8A-4147-A177-3AD203B41FA5}">
                          <a16:colId xmlns:a16="http://schemas.microsoft.com/office/drawing/2014/main" val="1663035339"/>
                        </a:ext>
                      </a:extLst>
                    </a:gridCol>
                    <a:gridCol w="2575034">
                      <a:extLst>
                        <a:ext uri="{9D8B030D-6E8A-4147-A177-3AD203B41FA5}">
                          <a16:colId xmlns:a16="http://schemas.microsoft.com/office/drawing/2014/main" val="150367742"/>
                        </a:ext>
                      </a:extLst>
                    </a:gridCol>
                    <a:gridCol w="2667000">
                      <a:extLst>
                        <a:ext uri="{9D8B030D-6E8A-4147-A177-3AD203B41FA5}">
                          <a16:colId xmlns:a16="http://schemas.microsoft.com/office/drawing/2014/main" val="2499606944"/>
                        </a:ext>
                      </a:extLst>
                    </a:gridCol>
                  </a:tblGrid>
                  <a:tr h="851694">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nhất</a:t>
                          </a:r>
                          <a:r>
                            <a:rPr lang="en-US" sz="2200" dirty="0">
                              <a:solidFill>
                                <a:schemeClr val="tx1"/>
                              </a:solidFill>
                            </a:rPr>
                            <a:t> Q</a:t>
                          </a:r>
                          <a:r>
                            <a:rPr lang="en-US" sz="2200" baseline="-25000" dirty="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hai</a:t>
                          </a:r>
                          <a:r>
                            <a:rPr lang="en-US" sz="2200" dirty="0">
                              <a:solidFill>
                                <a:schemeClr val="tx1"/>
                              </a:solidFill>
                            </a:rPr>
                            <a:t> Q</a:t>
                          </a:r>
                          <a:r>
                            <a:rPr lang="en-US" sz="2200" baseline="-25000" dirty="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phân</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vị</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thứ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ba</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Q</a:t>
                          </a:r>
                          <a:r>
                            <a:rPr kumimoji="0" lang="en-US" sz="2200" b="1" i="0" u="none" strike="noStrike" kern="1200" cap="none" spc="0" normalizeH="0" baseline="-25000" noProof="0" dirty="0">
                              <a:ln>
                                <a:noFill/>
                              </a:ln>
                              <a:solidFill>
                                <a:srgbClr val="000000"/>
                              </a:solidFill>
                              <a:effectLst/>
                              <a:uLnTx/>
                              <a:uFillTx/>
                              <a:latin typeface="Times New Roman"/>
                              <a:ea typeface="+mn-ea"/>
                              <a:cs typeface="+mn-cs"/>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030580"/>
                      </a:ext>
                    </a:extLst>
                  </a:tr>
                  <a:tr h="1285208">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2</m:t>
                                    </m:r>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2</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2</m:t>
                                        </m:r>
                                      </m:den>
                                    </m:f>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3</m:t>
                                    </m:r>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3</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3</m:t>
                                        </m:r>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115952"/>
                      </a:ext>
                    </a:extLst>
                  </a:tr>
                  <a:tr h="1292098">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1</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d>
                                      <m:dPr>
                                        <m:begChr m:val="["/>
                                        <m:endChr m:val="]"/>
                                        <m:ctrlPr>
                                          <a:rPr lang="en-US" sz="2200" b="0" i="1" smtClean="0">
                                            <a:solidFill>
                                              <a:schemeClr val="tx1"/>
                                            </a:solidFill>
                                            <a:latin typeface="Cambria Math" panose="02040503050406030204" pitchFamily="18" charset="0"/>
                                            <a:ea typeface="Cambria Math" panose="02040503050406030204" pitchFamily="18" charset="0"/>
                                          </a:rPr>
                                        </m:ctrlPr>
                                      </m:dPr>
                                      <m:e>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e>
                                    </m:d>
                                    <m:r>
                                      <a:rPr lang="en-US" sz="22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2</m:t>
                                    </m:r>
                                  </m:den>
                                </m:f>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2</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d>
                                      <m:dPr>
                                        <m:begChr m:val="["/>
                                        <m:endChr m:val="]"/>
                                        <m:ctrlPr>
                                          <a:rPr lang="en-US" sz="2200" b="0" i="1" smtClean="0">
                                            <a:solidFill>
                                              <a:schemeClr val="tx1"/>
                                            </a:solidFill>
                                            <a:latin typeface="Cambria Math" panose="02040503050406030204" pitchFamily="18" charset="0"/>
                                            <a:ea typeface="Cambria Math" panose="02040503050406030204" pitchFamily="18" charset="0"/>
                                          </a:rPr>
                                        </m:ctrlPr>
                                      </m:dPr>
                                      <m:e>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2</m:t>
                                            </m:r>
                                          </m:den>
                                        </m:f>
                                      </m:e>
                                    </m:d>
                                    <m:r>
                                      <a:rPr lang="en-US" sz="22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sz="2200" i="1" smtClean="0">
                                        <a:solidFill>
                                          <a:schemeClr val="tx1"/>
                                        </a:solidFill>
                                        <a:latin typeface="Cambria Math" panose="02040503050406030204" pitchFamily="18" charset="0"/>
                                      </a:rPr>
                                    </m:ctrlPr>
                                  </m:fPr>
                                  <m:num>
                                    <m:r>
                                      <a:rPr lang="en-US" sz="2200" b="0" i="1" smtClean="0">
                                        <a:solidFill>
                                          <a:schemeClr val="tx1"/>
                                        </a:solidFill>
                                        <a:latin typeface="Cambria Math" panose="02040503050406030204" pitchFamily="18" charset="0"/>
                                      </a:rPr>
                                      <m:t>3</m:t>
                                    </m:r>
                                    <m:r>
                                      <a:rPr lang="en-US" sz="2200" b="0" i="1" smtClean="0">
                                        <a:solidFill>
                                          <a:schemeClr val="tx1"/>
                                        </a:solidFill>
                                        <a:latin typeface="Cambria Math" panose="02040503050406030204" pitchFamily="18" charset="0"/>
                                      </a:rPr>
                                      <m:t>𝑛</m:t>
                                    </m:r>
                                  </m:num>
                                  <m:den>
                                    <m:r>
                                      <a:rPr lang="en-US" sz="2200" b="0" i="1" smtClean="0">
                                        <a:solidFill>
                                          <a:schemeClr val="tx1"/>
                                        </a:solidFill>
                                        <a:latin typeface="Cambria Math" panose="02040503050406030204" pitchFamily="18" charset="0"/>
                                      </a:rPr>
                                      <m:t>4</m:t>
                                    </m:r>
                                  </m:den>
                                </m:f>
                                <m:r>
                                  <a:rPr lang="en-US" sz="2200" b="0" i="1" smtClean="0">
                                    <a:solidFill>
                                      <a:schemeClr val="tx1"/>
                                    </a:solidFill>
                                    <a:latin typeface="Cambria Math" panose="02040503050406030204" pitchFamily="18" charset="0"/>
                                    <a:ea typeface="Cambria Math" panose="02040503050406030204" pitchFamily="18" charset="0"/>
                                  </a:rPr>
                                  <m:t>∉</m:t>
                                </m:r>
                                <m:r>
                                  <a:rPr lang="en-US" sz="2200" b="0" i="1" smtClean="0">
                                    <a:solidFill>
                                      <a:schemeClr val="tx1"/>
                                    </a:solidFill>
                                    <a:latin typeface="Cambria Math" panose="02040503050406030204" pitchFamily="18" charset="0"/>
                                    <a:ea typeface="Cambria Math" panose="02040503050406030204" pitchFamily="18" charset="0"/>
                                  </a:rPr>
                                  <m:t>𝑁</m:t>
                                </m:r>
                                <m:r>
                                  <a:rPr lang="en-US" sz="2200" b="0" i="1" smtClean="0">
                                    <a:solidFill>
                                      <a:schemeClr val="tx1"/>
                                    </a:solidFill>
                                    <a:latin typeface="Cambria Math" panose="02040503050406030204" pitchFamily="18" charset="0"/>
                                    <a:ea typeface="Cambria Math" panose="02040503050406030204" pitchFamily="18" charset="0"/>
                                  </a:rPr>
                                  <m:t>, </m:t>
                                </m:r>
                              </m:oMath>
                            </m:oMathPara>
                          </a14:m>
                          <a:endParaRPr lang="en-US" sz="2200" b="0" i="1" dirty="0">
                            <a:solidFill>
                              <a:schemeClr val="tx1"/>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𝑄</m:t>
                                    </m:r>
                                  </m:e>
                                  <m:sub>
                                    <m:r>
                                      <a:rPr lang="en-US" sz="2200" b="0" i="1" smtClean="0">
                                        <a:solidFill>
                                          <a:schemeClr val="tx1"/>
                                        </a:solidFill>
                                        <a:latin typeface="Cambria Math" panose="02040503050406030204" pitchFamily="18" charset="0"/>
                                        <a:ea typeface="Cambria Math" panose="02040503050406030204" pitchFamily="18" charset="0"/>
                                      </a:rPr>
                                      <m:t>3</m:t>
                                    </m:r>
                                  </m:sub>
                                </m:sSub>
                                <m:r>
                                  <a:rPr lang="en-US" sz="2200" b="0" i="1" smtClean="0">
                                    <a:solidFill>
                                      <a:schemeClr val="tx1"/>
                                    </a:solidFill>
                                    <a:latin typeface="Cambria Math" panose="02040503050406030204" pitchFamily="18" charset="0"/>
                                    <a:ea typeface="Cambria Math" panose="02040503050406030204" pitchFamily="18" charset="0"/>
                                  </a:rPr>
                                  <m:t>=</m:t>
                                </m:r>
                                <m:sSub>
                                  <m:sSubPr>
                                    <m:ctrlPr>
                                      <a:rPr lang="en-US" sz="2200" b="0" i="1" smtClean="0">
                                        <a:solidFill>
                                          <a:schemeClr val="tx1"/>
                                        </a:solidFill>
                                        <a:latin typeface="Cambria Math" panose="02040503050406030204" pitchFamily="18" charset="0"/>
                                        <a:ea typeface="Cambria Math" panose="02040503050406030204" pitchFamily="18" charset="0"/>
                                      </a:rPr>
                                    </m:ctrlPr>
                                  </m:sSubPr>
                                  <m:e>
                                    <m:r>
                                      <a:rPr lang="en-US" sz="2200" b="0" i="1" smtClean="0">
                                        <a:solidFill>
                                          <a:schemeClr val="tx1"/>
                                        </a:solidFill>
                                        <a:latin typeface="Cambria Math" panose="02040503050406030204" pitchFamily="18" charset="0"/>
                                        <a:ea typeface="Cambria Math" panose="02040503050406030204" pitchFamily="18" charset="0"/>
                                      </a:rPr>
                                      <m:t>𝑋</m:t>
                                    </m:r>
                                  </m:e>
                                  <m:sub>
                                    <m:d>
                                      <m:dPr>
                                        <m:begChr m:val="["/>
                                        <m:endChr m:val="]"/>
                                        <m:ctrlPr>
                                          <a:rPr lang="en-US" sz="2200" b="0" i="1" smtClean="0">
                                            <a:solidFill>
                                              <a:schemeClr val="tx1"/>
                                            </a:solidFill>
                                            <a:latin typeface="Cambria Math" panose="02040503050406030204" pitchFamily="18" charset="0"/>
                                            <a:ea typeface="Cambria Math" panose="02040503050406030204" pitchFamily="18" charset="0"/>
                                          </a:rPr>
                                        </m:ctrlPr>
                                      </m:dPr>
                                      <m:e>
                                        <m:f>
                                          <m:fPr>
                                            <m:ctrlPr>
                                              <a:rPr lang="en-US" sz="2200" b="0" i="1" smtClean="0">
                                                <a:solidFill>
                                                  <a:schemeClr val="tx1"/>
                                                </a:solidFill>
                                                <a:latin typeface="Cambria Math" panose="02040503050406030204" pitchFamily="18" charset="0"/>
                                                <a:ea typeface="Cambria Math" panose="02040503050406030204" pitchFamily="18" charset="0"/>
                                              </a:rPr>
                                            </m:ctrlPr>
                                          </m:fPr>
                                          <m:num>
                                            <m:r>
                                              <a:rPr lang="en-US" sz="2200" b="0" i="1" smtClean="0">
                                                <a:solidFill>
                                                  <a:schemeClr val="tx1"/>
                                                </a:solidFill>
                                                <a:latin typeface="Cambria Math" panose="02040503050406030204" pitchFamily="18" charset="0"/>
                                                <a:ea typeface="Cambria Math" panose="02040503050406030204" pitchFamily="18" charset="0"/>
                                              </a:rPr>
                                              <m:t>3</m:t>
                                            </m:r>
                                            <m:r>
                                              <a:rPr lang="en-US" sz="2200" b="0" i="1" smtClean="0">
                                                <a:solidFill>
                                                  <a:schemeClr val="tx1"/>
                                                </a:solidFill>
                                                <a:latin typeface="Cambria Math" panose="02040503050406030204" pitchFamily="18" charset="0"/>
                                                <a:ea typeface="Cambria Math" panose="02040503050406030204" pitchFamily="18" charset="0"/>
                                              </a:rPr>
                                              <m:t>𝑛</m:t>
                                            </m:r>
                                          </m:num>
                                          <m:den>
                                            <m:r>
                                              <a:rPr lang="en-US" sz="2200" b="0" i="1" smtClean="0">
                                                <a:solidFill>
                                                  <a:schemeClr val="tx1"/>
                                                </a:solidFill>
                                                <a:latin typeface="Cambria Math" panose="02040503050406030204" pitchFamily="18" charset="0"/>
                                                <a:ea typeface="Cambria Math" panose="02040503050406030204" pitchFamily="18" charset="0"/>
                                              </a:rPr>
                                              <m:t>4</m:t>
                                            </m:r>
                                          </m:den>
                                        </m:f>
                                      </m:e>
                                    </m:d>
                                    <m:r>
                                      <a:rPr lang="en-US" sz="22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1438113"/>
                      </a:ext>
                    </a:extLst>
                  </a:tr>
                </a:tbl>
              </a:graphicData>
            </a:graphic>
          </p:graphicFrame>
        </mc:Choice>
        <mc:Fallback xmlns="">
          <p:graphicFrame>
            <p:nvGraphicFramePr>
              <p:cNvPr id="6" name="Table 2">
                <a:extLst>
                  <a:ext uri="{FF2B5EF4-FFF2-40B4-BE49-F238E27FC236}">
                    <a16:creationId xmlns:a16="http://schemas.microsoft.com/office/drawing/2014/main" id="{E912C80C-4AAA-48B5-8B09-1AD6A56E9397}"/>
                  </a:ext>
                </a:extLst>
              </p:cNvPr>
              <p:cNvGraphicFramePr>
                <a:graphicFrameLocks noGrp="1"/>
              </p:cNvGraphicFramePr>
              <p:nvPr>
                <p:extLst>
                  <p:ext uri="{D42A27DB-BD31-4B8C-83A1-F6EECF244321}">
                    <p14:modId xmlns:p14="http://schemas.microsoft.com/office/powerpoint/2010/main" val="3803233024"/>
                  </p:ext>
                </p:extLst>
              </p:nvPr>
            </p:nvGraphicFramePr>
            <p:xfrm>
              <a:off x="381000" y="2362200"/>
              <a:ext cx="8001000" cy="3429000"/>
            </p:xfrm>
            <a:graphic>
              <a:graphicData uri="http://schemas.openxmlformats.org/drawingml/2006/table">
                <a:tbl>
                  <a:tblPr firstRow="1" bandRow="1">
                    <a:tableStyleId>{5C22544A-7EE6-4342-B048-85BDC9FD1C3A}</a:tableStyleId>
                  </a:tblPr>
                  <a:tblGrid>
                    <a:gridCol w="2758966">
                      <a:extLst>
                        <a:ext uri="{9D8B030D-6E8A-4147-A177-3AD203B41FA5}">
                          <a16:colId xmlns:a16="http://schemas.microsoft.com/office/drawing/2014/main" val="1663035339"/>
                        </a:ext>
                      </a:extLst>
                    </a:gridCol>
                    <a:gridCol w="2575034">
                      <a:extLst>
                        <a:ext uri="{9D8B030D-6E8A-4147-A177-3AD203B41FA5}">
                          <a16:colId xmlns:a16="http://schemas.microsoft.com/office/drawing/2014/main" val="150367742"/>
                        </a:ext>
                      </a:extLst>
                    </a:gridCol>
                    <a:gridCol w="2667000">
                      <a:extLst>
                        <a:ext uri="{9D8B030D-6E8A-4147-A177-3AD203B41FA5}">
                          <a16:colId xmlns:a16="http://schemas.microsoft.com/office/drawing/2014/main" val="2499606944"/>
                        </a:ext>
                      </a:extLst>
                    </a:gridCol>
                  </a:tblGrid>
                  <a:tr h="851694">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nhất</a:t>
                          </a:r>
                          <a:r>
                            <a:rPr lang="en-US" sz="2200" dirty="0">
                              <a:solidFill>
                                <a:schemeClr val="tx1"/>
                              </a:solidFill>
                            </a:rPr>
                            <a:t> Q</a:t>
                          </a:r>
                          <a:r>
                            <a:rPr lang="en-US" sz="2200" baseline="-25000" dirty="0">
                              <a:solidFill>
                                <a:schemeClr val="tx1"/>
                              </a:solidFill>
                            </a:rPr>
                            <a:t>1</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200" dirty="0" err="1">
                              <a:solidFill>
                                <a:schemeClr val="tx1"/>
                              </a:solidFill>
                            </a:rPr>
                            <a:t>Tứ</a:t>
                          </a:r>
                          <a:r>
                            <a:rPr lang="en-US" sz="2200" dirty="0">
                              <a:solidFill>
                                <a:schemeClr val="tx1"/>
                              </a:solidFill>
                            </a:rPr>
                            <a:t> </a:t>
                          </a:r>
                          <a:r>
                            <a:rPr lang="en-US" sz="2200" dirty="0" err="1">
                              <a:solidFill>
                                <a:schemeClr val="tx1"/>
                              </a:solidFill>
                            </a:rPr>
                            <a:t>phân</a:t>
                          </a:r>
                          <a:r>
                            <a:rPr lang="en-US" sz="2200" dirty="0">
                              <a:solidFill>
                                <a:schemeClr val="tx1"/>
                              </a:solidFill>
                            </a:rPr>
                            <a:t> </a:t>
                          </a:r>
                          <a:r>
                            <a:rPr lang="en-US" sz="2200" dirty="0" err="1">
                              <a:solidFill>
                                <a:schemeClr val="tx1"/>
                              </a:solidFill>
                            </a:rPr>
                            <a:t>vị</a:t>
                          </a:r>
                          <a:r>
                            <a:rPr lang="en-US" sz="2200" dirty="0">
                              <a:solidFill>
                                <a:schemeClr val="tx1"/>
                              </a:solidFill>
                            </a:rPr>
                            <a:t> </a:t>
                          </a:r>
                          <a:r>
                            <a:rPr lang="en-US" sz="2200" dirty="0" err="1">
                              <a:solidFill>
                                <a:schemeClr val="tx1"/>
                              </a:solidFill>
                            </a:rPr>
                            <a:t>thứ</a:t>
                          </a:r>
                          <a:r>
                            <a:rPr lang="en-US" sz="2200" dirty="0">
                              <a:solidFill>
                                <a:schemeClr val="tx1"/>
                              </a:solidFill>
                            </a:rPr>
                            <a:t> </a:t>
                          </a:r>
                          <a:r>
                            <a:rPr lang="en-US" sz="2200" dirty="0" err="1">
                              <a:solidFill>
                                <a:schemeClr val="tx1"/>
                              </a:solidFill>
                            </a:rPr>
                            <a:t>hai</a:t>
                          </a:r>
                          <a:r>
                            <a:rPr lang="en-US" sz="2200" dirty="0">
                              <a:solidFill>
                                <a:schemeClr val="tx1"/>
                              </a:solidFill>
                            </a:rPr>
                            <a:t> Q</a:t>
                          </a:r>
                          <a:r>
                            <a:rPr lang="en-US" sz="2200" baseline="-25000" dirty="0">
                              <a:solidFill>
                                <a:schemeClr val="tx1"/>
                              </a:solidFill>
                            </a:rPr>
                            <a:t>2</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phân</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vị</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thứ</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a:t>
                          </a:r>
                          <a:r>
                            <a:rPr kumimoji="0" lang="en-US" sz="2200" b="1" i="0" u="none" strike="noStrike" kern="1200" cap="none" spc="0" normalizeH="0" baseline="0" noProof="0" dirty="0" err="1">
                              <a:ln>
                                <a:noFill/>
                              </a:ln>
                              <a:solidFill>
                                <a:srgbClr val="000000"/>
                              </a:solidFill>
                              <a:effectLst/>
                              <a:uLnTx/>
                              <a:uFillTx/>
                              <a:latin typeface="Times New Roman"/>
                              <a:ea typeface="+mn-ea"/>
                              <a:cs typeface="+mn-cs"/>
                            </a:rPr>
                            <a:t>ba</a:t>
                          </a:r>
                          <a:r>
                            <a:rPr kumimoji="0" lang="en-US" sz="2200" b="1" i="0" u="none" strike="noStrike" kern="1200" cap="none" spc="0" normalizeH="0" baseline="0" noProof="0" dirty="0">
                              <a:ln>
                                <a:noFill/>
                              </a:ln>
                              <a:solidFill>
                                <a:srgbClr val="000000"/>
                              </a:solidFill>
                              <a:effectLst/>
                              <a:uLnTx/>
                              <a:uFillTx/>
                              <a:latin typeface="Times New Roman"/>
                              <a:ea typeface="+mn-ea"/>
                              <a:cs typeface="+mn-cs"/>
                            </a:rPr>
                            <a:t> Q</a:t>
                          </a:r>
                          <a:r>
                            <a:rPr kumimoji="0" lang="en-US" sz="2200" b="1" i="0" u="none" strike="noStrike" kern="1200" cap="none" spc="0" normalizeH="0" baseline="-25000" noProof="0" dirty="0">
                              <a:ln>
                                <a:noFill/>
                              </a:ln>
                              <a:solidFill>
                                <a:srgbClr val="000000"/>
                              </a:solidFill>
                              <a:effectLst/>
                              <a:uLnTx/>
                              <a:uFillTx/>
                              <a:latin typeface="Times New Roman"/>
                              <a:ea typeface="+mn-ea"/>
                              <a:cs typeface="+mn-cs"/>
                            </a:rPr>
                            <a:t>3</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0030580"/>
                      </a:ext>
                    </a:extLst>
                  </a:tr>
                  <a:tr h="128520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 t="-69194" r="-190508" b="-10189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7583" t="-69194" r="-104502" b="-10189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69194" r="-685" b="-101896"/>
                          </a:stretch>
                        </a:blipFill>
                      </a:tcPr>
                    </a:tc>
                    <a:extLst>
                      <a:ext uri="{0D108BD9-81ED-4DB2-BD59-A6C34878D82A}">
                        <a16:rowId xmlns:a16="http://schemas.microsoft.com/office/drawing/2014/main" val="947115952"/>
                      </a:ext>
                    </a:extLst>
                  </a:tr>
                  <a:tr h="129209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 t="-168396" r="-190508" b="-14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7583" t="-168396" r="-104502" b="-14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000" t="-168396" r="-685" b="-1415"/>
                          </a:stretch>
                        </a:blipFill>
                      </a:tcPr>
                    </a:tc>
                    <a:extLst>
                      <a:ext uri="{0D108BD9-81ED-4DB2-BD59-A6C34878D82A}">
                        <a16:rowId xmlns:a16="http://schemas.microsoft.com/office/drawing/2014/main" val="801438113"/>
                      </a:ext>
                    </a:extLst>
                  </a:tr>
                </a:tbl>
              </a:graphicData>
            </a:graphic>
          </p:graphicFrame>
        </mc:Fallback>
      </mc:AlternateContent>
      <p:sp>
        <p:nvSpPr>
          <p:cNvPr id="8" name="TextBox 7">
            <a:extLst>
              <a:ext uri="{FF2B5EF4-FFF2-40B4-BE49-F238E27FC236}">
                <a16:creationId xmlns:a16="http://schemas.microsoft.com/office/drawing/2014/main" id="{935C2C90-47C6-4792-86AF-7667F8C69660}"/>
              </a:ext>
            </a:extLst>
          </p:cNvPr>
          <p:cNvSpPr txBox="1"/>
          <p:nvPr/>
        </p:nvSpPr>
        <p:spPr>
          <a:xfrm>
            <a:off x="304800" y="1715082"/>
            <a:ext cx="8458200" cy="523220"/>
          </a:xfrm>
          <a:prstGeom prst="rect">
            <a:avLst/>
          </a:prstGeom>
          <a:noFill/>
        </p:spPr>
        <p:txBody>
          <a:bodyPr wrap="square">
            <a:spAutoFit/>
          </a:bodyPr>
          <a:lstStyle/>
          <a:p>
            <a:r>
              <a:rPr lang="en-US" sz="2800" b="0" dirty="0" err="1">
                <a:latin typeface="+mj-lt"/>
              </a:rPr>
              <a:t>Sắp</a:t>
            </a:r>
            <a:r>
              <a:rPr lang="en-US" sz="2800" b="0" dirty="0">
                <a:latin typeface="+mj-lt"/>
              </a:rPr>
              <a:t> </a:t>
            </a:r>
            <a:r>
              <a:rPr lang="en-US" sz="2800" b="0" dirty="0" err="1">
                <a:latin typeface="+mj-lt"/>
              </a:rPr>
              <a:t>xếp</a:t>
            </a:r>
            <a:r>
              <a:rPr lang="en-US" sz="2800" b="0" dirty="0">
                <a:latin typeface="+mj-lt"/>
              </a:rPr>
              <a:t> </a:t>
            </a:r>
            <a:r>
              <a:rPr lang="en-US" sz="2800" b="0" dirty="0" err="1">
                <a:latin typeface="+mj-lt"/>
              </a:rPr>
              <a:t>dữ</a:t>
            </a:r>
            <a:r>
              <a:rPr lang="en-US" sz="2800" b="0" dirty="0">
                <a:latin typeface="+mj-lt"/>
              </a:rPr>
              <a:t> </a:t>
            </a:r>
            <a:r>
              <a:rPr lang="en-US" sz="2800" b="0" dirty="0" err="1">
                <a:latin typeface="+mj-lt"/>
              </a:rPr>
              <a:t>liệu</a:t>
            </a:r>
            <a:r>
              <a:rPr lang="en-US" sz="2800" b="0" dirty="0">
                <a:latin typeface="+mj-lt"/>
              </a:rPr>
              <a:t> ta </a:t>
            </a:r>
            <a:r>
              <a:rPr lang="en-US" sz="2800" b="0" dirty="0" err="1">
                <a:latin typeface="+mj-lt"/>
              </a:rPr>
              <a:t>có</a:t>
            </a:r>
            <a:r>
              <a:rPr lang="en-US" sz="2800" b="0" dirty="0">
                <a:latin typeface="+mj-lt"/>
              </a:rPr>
              <a:t>: 2, 2, 2, 3, 3, 3, 4, 4, 4, 5, 6, 6, 6</a:t>
            </a:r>
            <a:endParaRPr lang="en-US" sz="2800" dirty="0">
              <a:latin typeface="+mj-lt"/>
            </a:endParaRPr>
          </a:p>
        </p:txBody>
      </p:sp>
      <p:sp>
        <p:nvSpPr>
          <p:cNvPr id="9" name="TextBox 8">
            <a:extLst>
              <a:ext uri="{FF2B5EF4-FFF2-40B4-BE49-F238E27FC236}">
                <a16:creationId xmlns:a16="http://schemas.microsoft.com/office/drawing/2014/main" id="{05D51C5F-0723-489A-B673-D631A27638EF}"/>
              </a:ext>
            </a:extLst>
          </p:cNvPr>
          <p:cNvSpPr txBox="1"/>
          <p:nvPr/>
        </p:nvSpPr>
        <p:spPr>
          <a:xfrm>
            <a:off x="381000" y="6055945"/>
            <a:ext cx="4572000" cy="492443"/>
          </a:xfrm>
          <a:prstGeom prst="rect">
            <a:avLst/>
          </a:prstGeom>
          <a:noFill/>
        </p:spPr>
        <p:txBody>
          <a:bodyPr wrap="square">
            <a:spAutoFit/>
          </a:bodyPr>
          <a:lstStyle/>
          <a:p>
            <a:r>
              <a:rPr lang="en-US" sz="2600" b="0" dirty="0">
                <a:latin typeface="+mj-lt"/>
              </a:rPr>
              <a:t>Q1=3,  Q2= 4,  Q3= 5, Q4= 6</a:t>
            </a:r>
            <a:endParaRPr lang="en-US" sz="2600" dirty="0">
              <a:latin typeface="+mj-lt"/>
            </a:endParaRPr>
          </a:p>
        </p:txBody>
      </p:sp>
    </p:spTree>
    <p:extLst>
      <p:ext uri="{BB962C8B-B14F-4D97-AF65-F5344CB8AC3E}">
        <p14:creationId xmlns:p14="http://schemas.microsoft.com/office/powerpoint/2010/main" val="105682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2438400"/>
            <a:ext cx="8763000" cy="1307537"/>
          </a:xfrm>
          <a:prstGeom prst="rect">
            <a:avLst/>
          </a:prstGeom>
          <a:noFill/>
        </p:spPr>
        <p:txBody>
          <a:bodyPr wrap="square">
            <a:spAutoFit/>
          </a:bodyPr>
          <a:lstStyle/>
          <a:p>
            <a:pPr>
              <a:lnSpc>
                <a:spcPct val="150000"/>
              </a:lnSpc>
              <a:defRPr/>
            </a:pPr>
            <a:r>
              <a:rPr lang="en-US" sz="2800" dirty="0" err="1">
                <a:latin typeface="+mj-lt"/>
              </a:rPr>
              <a:t>n</a:t>
            </a:r>
            <a:r>
              <a:rPr lang="en-US" sz="2800" baseline="-25000" dirty="0" err="1">
                <a:latin typeface="+mj-lt"/>
              </a:rPr>
              <a:t>A</a:t>
            </a:r>
            <a:r>
              <a:rPr lang="en-US" sz="2800" baseline="-25000" dirty="0">
                <a:latin typeface="+mj-lt"/>
              </a:rPr>
              <a:t> </a:t>
            </a:r>
            <a:r>
              <a:rPr lang="en-US" sz="2800" dirty="0">
                <a:latin typeface="+mj-lt"/>
              </a:rPr>
              <a:t>: </a:t>
            </a:r>
            <a:r>
              <a:rPr lang="en-US" sz="2800" dirty="0" err="1">
                <a:latin typeface="+mj-lt"/>
              </a:rPr>
              <a:t>là</a:t>
            </a:r>
            <a:r>
              <a:rPr lang="en-US" sz="2800" dirty="0">
                <a:latin typeface="+mj-lt"/>
              </a:rPr>
              <a:t> </a:t>
            </a:r>
            <a:r>
              <a:rPr lang="en-US" sz="2800" dirty="0" err="1">
                <a:latin typeface="+mj-lt"/>
              </a:rPr>
              <a:t>số</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a:t>
            </a:r>
            <a:r>
              <a:rPr lang="en-US" sz="2800" dirty="0" err="1">
                <a:latin typeface="+mj-lt"/>
              </a:rPr>
              <a:t>mang</a:t>
            </a:r>
            <a:r>
              <a:rPr lang="en-US" sz="2800" dirty="0">
                <a:latin typeface="+mj-lt"/>
              </a:rPr>
              <a:t> </a:t>
            </a:r>
            <a:r>
              <a:rPr lang="en-US" sz="2800" dirty="0" err="1">
                <a:latin typeface="+mj-lt"/>
              </a:rPr>
              <a:t>dấu</a:t>
            </a:r>
            <a:r>
              <a:rPr lang="en-US" sz="2800" dirty="0">
                <a:latin typeface="+mj-lt"/>
              </a:rPr>
              <a:t> </a:t>
            </a:r>
            <a:r>
              <a:rPr lang="en-US" sz="2800" dirty="0" err="1">
                <a:latin typeface="+mj-lt"/>
              </a:rPr>
              <a:t>hiệu</a:t>
            </a:r>
            <a:r>
              <a:rPr lang="en-US" sz="2800" dirty="0">
                <a:latin typeface="+mj-lt"/>
              </a:rPr>
              <a:t> A </a:t>
            </a: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a:t>
            </a:r>
          </a:p>
          <a:p>
            <a:pPr>
              <a:lnSpc>
                <a:spcPct val="150000"/>
              </a:lnSpc>
              <a:defRPr/>
            </a:pPr>
            <a:r>
              <a:rPr lang="en-US" sz="2800" dirty="0" err="1">
                <a:latin typeface="+mj-lt"/>
              </a:rPr>
              <a:t>n</a:t>
            </a:r>
            <a:r>
              <a:rPr lang="en-US" sz="2800" baseline="-25000" dirty="0" err="1">
                <a:latin typeface="+mj-lt"/>
              </a:rPr>
              <a:t>A</a:t>
            </a:r>
            <a:r>
              <a:rPr lang="en-US" sz="2800" baseline="-25000" dirty="0">
                <a:latin typeface="+mj-lt"/>
              </a:rPr>
              <a:t> </a:t>
            </a:r>
            <a:r>
              <a:rPr lang="en-US" sz="2800" dirty="0">
                <a:latin typeface="+mj-lt"/>
              </a:rPr>
              <a:t> </a:t>
            </a:r>
            <a:r>
              <a:rPr lang="en-US" sz="2800" dirty="0" err="1">
                <a:latin typeface="+mj-lt"/>
              </a:rPr>
              <a:t>là</a:t>
            </a:r>
            <a:r>
              <a:rPr lang="en-US" sz="2800" dirty="0">
                <a:latin typeface="+mj-lt"/>
              </a:rPr>
              <a:t> </a:t>
            </a:r>
            <a:r>
              <a:rPr lang="en-US" sz="2800" dirty="0" err="1">
                <a:latin typeface="+mj-lt"/>
              </a:rPr>
              <a:t>một</a:t>
            </a:r>
            <a:r>
              <a:rPr lang="en-US" sz="2800" dirty="0">
                <a:latin typeface="+mj-lt"/>
              </a:rPr>
              <a:t> ĐLNN </a:t>
            </a:r>
            <a:r>
              <a:rPr lang="en-US" sz="2800" dirty="0" err="1">
                <a:latin typeface="+mj-lt"/>
              </a:rPr>
              <a:t>có</a:t>
            </a:r>
            <a:r>
              <a:rPr lang="en-US" sz="2800" dirty="0">
                <a:latin typeface="+mj-lt"/>
              </a:rPr>
              <a:t> </a:t>
            </a:r>
            <a:r>
              <a:rPr lang="en-US" sz="2800" dirty="0" err="1">
                <a:latin typeface="+mj-lt"/>
              </a:rPr>
              <a:t>thể</a:t>
            </a:r>
            <a:r>
              <a:rPr lang="en-US" sz="2800" dirty="0">
                <a:latin typeface="+mj-lt"/>
              </a:rPr>
              <a:t> </a:t>
            </a:r>
            <a:r>
              <a:rPr lang="en-US" sz="2800" dirty="0" err="1">
                <a:latin typeface="+mj-lt"/>
              </a:rPr>
              <a:t>nhận</a:t>
            </a:r>
            <a:r>
              <a:rPr lang="en-US" sz="2800" dirty="0">
                <a:latin typeface="+mj-lt"/>
              </a:rPr>
              <a:t> </a:t>
            </a:r>
            <a:r>
              <a:rPr lang="en-US" sz="2800" dirty="0" err="1">
                <a:latin typeface="+mj-lt"/>
              </a:rPr>
              <a:t>các</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0,1,…,n.</a:t>
            </a:r>
          </a:p>
        </p:txBody>
      </p:sp>
      <p:sp>
        <p:nvSpPr>
          <p:cNvPr id="7" name="TextBox 6"/>
          <p:cNvSpPr txBox="1"/>
          <p:nvPr/>
        </p:nvSpPr>
        <p:spPr>
          <a:xfrm>
            <a:off x="1676400" y="4071374"/>
            <a:ext cx="7239000" cy="1307537"/>
          </a:xfrm>
          <a:prstGeom prst="rect">
            <a:avLst/>
          </a:prstGeom>
          <a:noFill/>
        </p:spPr>
        <p:txBody>
          <a:bodyPr wrap="square">
            <a:spAutoFit/>
          </a:bodyPr>
          <a:lstStyle/>
          <a:p>
            <a:pPr>
              <a:lnSpc>
                <a:spcPct val="150000"/>
              </a:lnSpc>
              <a:defRPr/>
            </a:pPr>
            <a:r>
              <a:rPr lang="en-US" sz="2800" b="1" i="1" baseline="-25000" dirty="0">
                <a:latin typeface="+mj-lt"/>
              </a:rPr>
              <a:t> </a:t>
            </a:r>
            <a:r>
              <a:rPr lang="en-US" sz="2800" b="1" i="1" dirty="0">
                <a:latin typeface="+mj-lt"/>
              </a:rPr>
              <a:t>: </a:t>
            </a:r>
            <a:r>
              <a:rPr lang="en-US" sz="2800" b="1" i="1" dirty="0" err="1">
                <a:latin typeface="+mj-lt"/>
              </a:rPr>
              <a:t>tần</a:t>
            </a:r>
            <a:r>
              <a:rPr lang="en-US" sz="2800" b="1" i="1" dirty="0">
                <a:latin typeface="+mj-lt"/>
              </a:rPr>
              <a:t> </a:t>
            </a:r>
            <a:r>
              <a:rPr lang="en-US" sz="2800" b="1" i="1" dirty="0" err="1">
                <a:latin typeface="+mj-lt"/>
              </a:rPr>
              <a:t>suất</a:t>
            </a:r>
            <a:r>
              <a:rPr lang="en-US" sz="2800" b="1" i="1" dirty="0">
                <a:latin typeface="+mj-lt"/>
              </a:rPr>
              <a:t> </a:t>
            </a:r>
            <a:r>
              <a:rPr lang="en-US" sz="2800" b="1" i="1" dirty="0" err="1">
                <a:latin typeface="+mj-lt"/>
              </a:rPr>
              <a:t>mẫu</a:t>
            </a:r>
            <a:r>
              <a:rPr lang="en-US" sz="2800" b="1" i="1" dirty="0">
                <a:latin typeface="+mj-lt"/>
              </a:rPr>
              <a:t> </a:t>
            </a:r>
            <a:r>
              <a:rPr lang="en-US" sz="2800" dirty="0">
                <a:latin typeface="+mj-lt"/>
              </a:rPr>
              <a:t>(</a:t>
            </a:r>
            <a:r>
              <a:rPr lang="en-US" sz="2800" dirty="0" err="1">
                <a:latin typeface="+mj-lt"/>
              </a:rPr>
              <a:t>tỉ</a:t>
            </a:r>
            <a:r>
              <a:rPr lang="en-US" sz="2800" dirty="0">
                <a:latin typeface="+mj-lt"/>
              </a:rPr>
              <a:t> </a:t>
            </a:r>
            <a:r>
              <a:rPr lang="en-US" sz="2800" dirty="0" err="1">
                <a:latin typeface="+mj-lt"/>
              </a:rPr>
              <a:t>lệ</a:t>
            </a:r>
            <a:r>
              <a:rPr lang="en-US" sz="2800" dirty="0">
                <a:latin typeface="+mj-lt"/>
              </a:rPr>
              <a:t> </a:t>
            </a:r>
            <a:r>
              <a:rPr lang="en-US" sz="2800" dirty="0" err="1">
                <a:latin typeface="+mj-lt"/>
              </a:rPr>
              <a:t>các</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a:t>
            </a:r>
            <a:r>
              <a:rPr lang="en-US" sz="2800" dirty="0" err="1">
                <a:latin typeface="+mj-lt"/>
              </a:rPr>
              <a:t>mang</a:t>
            </a:r>
            <a:r>
              <a:rPr lang="en-US" sz="2800" dirty="0">
                <a:latin typeface="+mj-lt"/>
              </a:rPr>
              <a:t> </a:t>
            </a:r>
            <a:r>
              <a:rPr lang="en-US" sz="2800" dirty="0" err="1">
                <a:latin typeface="+mj-lt"/>
              </a:rPr>
              <a:t>dấu</a:t>
            </a:r>
            <a:r>
              <a:rPr lang="en-US" sz="2800" dirty="0">
                <a:latin typeface="+mj-lt"/>
              </a:rPr>
              <a:t> </a:t>
            </a:r>
            <a:r>
              <a:rPr lang="en-US" sz="2800" dirty="0" err="1">
                <a:latin typeface="+mj-lt"/>
              </a:rPr>
              <a:t>hiệu</a:t>
            </a:r>
            <a:r>
              <a:rPr lang="en-US" sz="2800" dirty="0">
                <a:latin typeface="+mj-lt"/>
              </a:rPr>
              <a:t> A </a:t>
            </a:r>
            <a:r>
              <a:rPr lang="en-US" sz="2800" dirty="0" err="1">
                <a:latin typeface="+mj-lt"/>
              </a:rPr>
              <a:t>trên</a:t>
            </a:r>
            <a:r>
              <a:rPr lang="en-US" sz="2800" dirty="0">
                <a:latin typeface="+mj-lt"/>
              </a:rPr>
              <a:t> </a:t>
            </a:r>
            <a:r>
              <a:rPr lang="en-US" sz="2800" dirty="0" err="1">
                <a:latin typeface="+mj-lt"/>
              </a:rPr>
              <a:t>mẫu</a:t>
            </a:r>
            <a:r>
              <a:rPr lang="en-US" sz="2800" dirty="0">
                <a:latin typeface="+mj-lt"/>
              </a:rPr>
              <a:t>)</a:t>
            </a:r>
            <a:r>
              <a:rPr lang="en-US" sz="2800" b="1" i="1" dirty="0">
                <a:latin typeface="+mj-lt"/>
              </a:rPr>
              <a:t>.</a:t>
            </a:r>
          </a:p>
        </p:txBody>
      </p:sp>
      <p:sp>
        <p:nvSpPr>
          <p:cNvPr id="12" name="Rectangle 11">
            <a:extLst>
              <a:ext uri="{FF2B5EF4-FFF2-40B4-BE49-F238E27FC236}">
                <a16:creationId xmlns:a16="http://schemas.microsoft.com/office/drawing/2014/main" id="{163DB4ED-7B68-4B52-8A5F-0447001E8B10}"/>
              </a:ext>
            </a:extLst>
          </p:cNvPr>
          <p:cNvSpPr/>
          <p:nvPr/>
        </p:nvSpPr>
        <p:spPr>
          <a:xfrm>
            <a:off x="381000" y="3962400"/>
            <a:ext cx="1295400" cy="1011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Object 16">
            <a:extLst>
              <a:ext uri="{FF2B5EF4-FFF2-40B4-BE49-F238E27FC236}">
                <a16:creationId xmlns:a16="http://schemas.microsoft.com/office/drawing/2014/main" id="{8A35CA10-7240-4A70-97BC-32A33F3618E6}"/>
              </a:ext>
            </a:extLst>
          </p:cNvPr>
          <p:cNvGraphicFramePr>
            <a:graphicFrameLocks noChangeAspect="1"/>
          </p:cNvGraphicFramePr>
          <p:nvPr>
            <p:extLst>
              <p:ext uri="{D42A27DB-BD31-4B8C-83A1-F6EECF244321}">
                <p14:modId xmlns:p14="http://schemas.microsoft.com/office/powerpoint/2010/main" val="1505937899"/>
              </p:ext>
            </p:extLst>
          </p:nvPr>
        </p:nvGraphicFramePr>
        <p:xfrm>
          <a:off x="381000" y="3999937"/>
          <a:ext cx="1355725" cy="1011237"/>
        </p:xfrm>
        <a:graphic>
          <a:graphicData uri="http://schemas.openxmlformats.org/presentationml/2006/ole">
            <mc:AlternateContent xmlns:mc="http://schemas.openxmlformats.org/markup-compatibility/2006">
              <mc:Choice xmlns:v="urn:schemas-microsoft-com:vml" Requires="v">
                <p:oleObj name="Equation" r:id="rId3" imgW="1355132" imgH="1011969" progId="Equation.DSMT4">
                  <p:embed/>
                </p:oleObj>
              </mc:Choice>
              <mc:Fallback>
                <p:oleObj name="Equation" r:id="rId3" imgW="1355132" imgH="1011969" progId="Equation.DSMT4">
                  <p:embed/>
                  <p:pic>
                    <p:nvPicPr>
                      <p:cNvPr id="17" name="Object 16">
                        <a:extLst>
                          <a:ext uri="{FF2B5EF4-FFF2-40B4-BE49-F238E27FC236}">
                            <a16:creationId xmlns:a16="http://schemas.microsoft.com/office/drawing/2014/main" id="{8A35CA10-7240-4A70-97BC-32A33F3618E6}"/>
                          </a:ext>
                        </a:extLst>
                      </p:cNvPr>
                      <p:cNvPicPr/>
                      <p:nvPr/>
                    </p:nvPicPr>
                    <p:blipFill>
                      <a:blip r:embed="rId4"/>
                      <a:stretch>
                        <a:fillRect/>
                      </a:stretch>
                    </p:blipFill>
                    <p:spPr>
                      <a:xfrm>
                        <a:off x="381000" y="3999937"/>
                        <a:ext cx="1355725" cy="1011237"/>
                      </a:xfrm>
                      <a:prstGeom prst="rect">
                        <a:avLst/>
                      </a:prstGeom>
                    </p:spPr>
                  </p:pic>
                </p:oleObj>
              </mc:Fallback>
            </mc:AlternateContent>
          </a:graphicData>
        </a:graphic>
      </p:graphicFrame>
      <p:sp>
        <p:nvSpPr>
          <p:cNvPr id="6" name="Rectangle 6">
            <a:extLst>
              <a:ext uri="{FF2B5EF4-FFF2-40B4-BE49-F238E27FC236}">
                <a16:creationId xmlns:a16="http://schemas.microsoft.com/office/drawing/2014/main" id="{1698781B-A39A-4692-4BA2-C7A29962A88C}"/>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8" name="Title 3">
            <a:extLst>
              <a:ext uri="{FF2B5EF4-FFF2-40B4-BE49-F238E27FC236}">
                <a16:creationId xmlns:a16="http://schemas.microsoft.com/office/drawing/2014/main" id="{361BB649-8DFC-7091-1D5E-40B44AD36EDB}"/>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9" name="Content Placeholder 2">
            <a:extLst>
              <a:ext uri="{FF2B5EF4-FFF2-40B4-BE49-F238E27FC236}">
                <a16:creationId xmlns:a16="http://schemas.microsoft.com/office/drawing/2014/main" id="{9E0A73D7-2A45-5DBC-138F-F15BA4259454}"/>
              </a:ext>
            </a:extLst>
          </p:cNvPr>
          <p:cNvSpPr>
            <a:spLocks noGrp="1"/>
          </p:cNvSpPr>
          <p:nvPr>
            <p:ph idx="1"/>
          </p:nvPr>
        </p:nvSpPr>
        <p:spPr>
          <a:xfrm>
            <a:off x="457200" y="1905000"/>
            <a:ext cx="6477000" cy="685800"/>
          </a:xfrm>
        </p:spPr>
        <p:txBody>
          <a:bodyPr/>
          <a:lstStyle/>
          <a:p>
            <a:pPr marL="0" indent="0">
              <a:buNone/>
              <a:defRPr/>
            </a:pPr>
            <a:r>
              <a:rPr lang="en-US" sz="2800" i="1" cap="none" dirty="0"/>
              <a:t>g)</a:t>
            </a:r>
            <a:r>
              <a:rPr lang="en-US" sz="2800" i="1" cap="none" dirty="0" err="1"/>
              <a:t>Tần</a:t>
            </a:r>
            <a:r>
              <a:rPr lang="en-US" sz="2800" i="1" cap="none" dirty="0"/>
              <a:t> </a:t>
            </a:r>
            <a:r>
              <a:rPr lang="en-US" sz="2800" i="1" cap="none" dirty="0" err="1"/>
              <a:t>suất</a:t>
            </a:r>
            <a:r>
              <a:rPr lang="en-US" sz="2800" i="1" cap="none" dirty="0"/>
              <a:t> </a:t>
            </a:r>
            <a:r>
              <a:rPr lang="en-US" sz="2800" i="1" cap="none" dirty="0" err="1"/>
              <a:t>mẫu</a:t>
            </a:r>
            <a:endParaRPr lang="en-US" sz="2800" i="1" cap="none" dirty="0"/>
          </a:p>
        </p:txBody>
      </p:sp>
      <p:sp>
        <p:nvSpPr>
          <p:cNvPr id="10" name="TextBox 9">
            <a:extLst>
              <a:ext uri="{FF2B5EF4-FFF2-40B4-BE49-F238E27FC236}">
                <a16:creationId xmlns:a16="http://schemas.microsoft.com/office/drawing/2014/main" id="{03FDA052-2DDC-E91B-26FB-42CE727C1FA1}"/>
              </a:ext>
            </a:extLst>
          </p:cNvPr>
          <p:cNvSpPr txBox="1"/>
          <p:nvPr/>
        </p:nvSpPr>
        <p:spPr>
          <a:xfrm>
            <a:off x="381000" y="5398063"/>
            <a:ext cx="8763000" cy="1307537"/>
          </a:xfrm>
          <a:prstGeom prst="rect">
            <a:avLst/>
          </a:prstGeom>
          <a:noFill/>
        </p:spPr>
        <p:txBody>
          <a:bodyPr wrap="square">
            <a:spAutoFit/>
          </a:bodyPr>
          <a:lstStyle/>
          <a:p>
            <a:pPr>
              <a:lnSpc>
                <a:spcPct val="150000"/>
              </a:lnSpc>
              <a:defRPr/>
            </a:pPr>
            <a:r>
              <a:rPr lang="en-US" sz="2800" b="1" dirty="0">
                <a:latin typeface="+mj-lt"/>
              </a:rPr>
              <a:t>Ý </a:t>
            </a:r>
            <a:r>
              <a:rPr lang="en-US" sz="2800" b="1" dirty="0" err="1">
                <a:latin typeface="+mj-lt"/>
              </a:rPr>
              <a:t>nghĩa</a:t>
            </a:r>
            <a:r>
              <a:rPr lang="en-US" sz="2800" b="1" dirty="0">
                <a:latin typeface="+mj-lt"/>
              </a:rPr>
              <a:t>: </a:t>
            </a:r>
            <a:r>
              <a:rPr lang="en-US" sz="2800" dirty="0" err="1">
                <a:latin typeface="+mj-lt"/>
              </a:rPr>
              <a:t>tứ</a:t>
            </a:r>
            <a:r>
              <a:rPr lang="en-US" sz="2800" dirty="0">
                <a:latin typeface="+mj-lt"/>
              </a:rPr>
              <a:t> </a:t>
            </a:r>
            <a:r>
              <a:rPr lang="en-US" sz="2800" dirty="0" err="1">
                <a:latin typeface="+mj-lt"/>
              </a:rPr>
              <a:t>phân</a:t>
            </a:r>
            <a:r>
              <a:rPr lang="en-US" sz="2800" dirty="0">
                <a:latin typeface="+mj-lt"/>
              </a:rPr>
              <a:t> </a:t>
            </a:r>
            <a:r>
              <a:rPr lang="en-US" sz="2800" dirty="0" err="1">
                <a:latin typeface="+mj-lt"/>
              </a:rPr>
              <a:t>vị</a:t>
            </a:r>
            <a:r>
              <a:rPr lang="en-US" sz="2800" dirty="0">
                <a:latin typeface="+mj-lt"/>
              </a:rPr>
              <a:t> </a:t>
            </a:r>
            <a:r>
              <a:rPr lang="en-US" sz="2800" dirty="0" err="1">
                <a:latin typeface="+mj-lt"/>
              </a:rPr>
              <a:t>là</a:t>
            </a:r>
            <a:r>
              <a:rPr lang="en-US" sz="2800" dirty="0">
                <a:latin typeface="+mj-lt"/>
              </a:rPr>
              <a:t> </a:t>
            </a:r>
            <a:r>
              <a:rPr lang="vi-VN" sz="2800" dirty="0">
                <a:latin typeface="+mj-lt"/>
              </a:rPr>
              <a:t>đại lượng mô tả sự phân bố và sự phân tán của tập dữ liệu</a:t>
            </a:r>
            <a:r>
              <a:rPr lang="en-US" sz="2800" dirty="0">
                <a:latin typeface="+mj-lt"/>
              </a:rPr>
              <a:t>.</a:t>
            </a:r>
            <a:endParaRPr lang="en-US" sz="28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 calcmode="lin" valueType="num">
                                      <p:cBhvr additive="base">
                                        <p:cTn id="3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7" grpId="0"/>
      <p:bldP spid="12" grpId="0" animBg="1"/>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301C6C-3011-4250-92F1-0610F093F219}"/>
              </a:ext>
            </a:extLst>
          </p:cNvPr>
          <p:cNvSpPr txBox="1"/>
          <p:nvPr/>
        </p:nvSpPr>
        <p:spPr>
          <a:xfrm>
            <a:off x="228600" y="381000"/>
            <a:ext cx="5589935" cy="492443"/>
          </a:xfrm>
          <a:prstGeom prst="rect">
            <a:avLst/>
          </a:prstGeom>
          <a:noFill/>
        </p:spPr>
        <p:txBody>
          <a:bodyPr wrap="square">
            <a:spAutoFit/>
          </a:bodyPr>
          <a:lstStyle/>
          <a:p>
            <a:r>
              <a:rPr lang="en-US" sz="2600" b="1" dirty="0" err="1">
                <a:latin typeface="+mj-lt"/>
              </a:rPr>
              <a:t>Ví</a:t>
            </a:r>
            <a:r>
              <a:rPr lang="en-US" sz="2600" b="1" dirty="0">
                <a:latin typeface="+mj-lt"/>
              </a:rPr>
              <a:t> </a:t>
            </a:r>
            <a:r>
              <a:rPr lang="en-US" sz="2600" b="1" dirty="0" err="1">
                <a:latin typeface="+mj-lt"/>
              </a:rPr>
              <a:t>dụ</a:t>
            </a:r>
            <a:r>
              <a:rPr lang="en-US" sz="2600" b="1" dirty="0">
                <a:latin typeface="+mj-lt"/>
              </a:rPr>
              <a:t> 2</a:t>
            </a:r>
            <a:r>
              <a:rPr lang="en-US" sz="2600" dirty="0">
                <a:latin typeface="+mj-lt"/>
              </a:rPr>
              <a:t>:</a:t>
            </a:r>
            <a:r>
              <a:rPr lang="en-US" sz="2600" b="0" dirty="0">
                <a:latin typeface="+mj-lt"/>
              </a:rPr>
              <a:t> 2, 4, 3, 3, 2, 2, 6, 5, 4, 6, 3, 4,6</a:t>
            </a:r>
            <a:endParaRPr lang="en-US" sz="2600" dirty="0">
              <a:latin typeface="+mj-lt"/>
            </a:endParaRPr>
          </a:p>
        </p:txBody>
      </p:sp>
      <p:graphicFrame>
        <p:nvGraphicFramePr>
          <p:cNvPr id="10" name="Table 9">
            <a:extLst>
              <a:ext uri="{FF2B5EF4-FFF2-40B4-BE49-F238E27FC236}">
                <a16:creationId xmlns:a16="http://schemas.microsoft.com/office/drawing/2014/main" id="{63384050-E720-413B-ACBF-5B161AC47CC6}"/>
              </a:ext>
            </a:extLst>
          </p:cNvPr>
          <p:cNvGraphicFramePr>
            <a:graphicFrameLocks noGrp="1"/>
          </p:cNvGraphicFramePr>
          <p:nvPr>
            <p:extLst>
              <p:ext uri="{D42A27DB-BD31-4B8C-83A1-F6EECF244321}">
                <p14:modId xmlns:p14="http://schemas.microsoft.com/office/powerpoint/2010/main" val="742358574"/>
              </p:ext>
            </p:extLst>
          </p:nvPr>
        </p:nvGraphicFramePr>
        <p:xfrm>
          <a:off x="341972" y="1143000"/>
          <a:ext cx="5589935" cy="473247"/>
        </p:xfrm>
        <a:graphic>
          <a:graphicData uri="http://schemas.openxmlformats.org/drawingml/2006/table">
            <a:tbl>
              <a:tblPr firstRow="1" firstCol="1" bandRow="1">
                <a:tableStyleId>{5C22544A-7EE6-4342-B048-85BDC9FD1C3A}</a:tableStyleId>
              </a:tblPr>
              <a:tblGrid>
                <a:gridCol w="429995">
                  <a:extLst>
                    <a:ext uri="{9D8B030D-6E8A-4147-A177-3AD203B41FA5}">
                      <a16:colId xmlns:a16="http://schemas.microsoft.com/office/drawing/2014/main" val="1207400748"/>
                    </a:ext>
                  </a:extLst>
                </a:gridCol>
                <a:gridCol w="429995">
                  <a:extLst>
                    <a:ext uri="{9D8B030D-6E8A-4147-A177-3AD203B41FA5}">
                      <a16:colId xmlns:a16="http://schemas.microsoft.com/office/drawing/2014/main" val="3873511424"/>
                    </a:ext>
                  </a:extLst>
                </a:gridCol>
                <a:gridCol w="429995">
                  <a:extLst>
                    <a:ext uri="{9D8B030D-6E8A-4147-A177-3AD203B41FA5}">
                      <a16:colId xmlns:a16="http://schemas.microsoft.com/office/drawing/2014/main" val="3620993816"/>
                    </a:ext>
                  </a:extLst>
                </a:gridCol>
                <a:gridCol w="429995">
                  <a:extLst>
                    <a:ext uri="{9D8B030D-6E8A-4147-A177-3AD203B41FA5}">
                      <a16:colId xmlns:a16="http://schemas.microsoft.com/office/drawing/2014/main" val="749839754"/>
                    </a:ext>
                  </a:extLst>
                </a:gridCol>
                <a:gridCol w="429995">
                  <a:extLst>
                    <a:ext uri="{9D8B030D-6E8A-4147-A177-3AD203B41FA5}">
                      <a16:colId xmlns:a16="http://schemas.microsoft.com/office/drawing/2014/main" val="1127246249"/>
                    </a:ext>
                  </a:extLst>
                </a:gridCol>
                <a:gridCol w="429995">
                  <a:extLst>
                    <a:ext uri="{9D8B030D-6E8A-4147-A177-3AD203B41FA5}">
                      <a16:colId xmlns:a16="http://schemas.microsoft.com/office/drawing/2014/main" val="3365057598"/>
                    </a:ext>
                  </a:extLst>
                </a:gridCol>
                <a:gridCol w="429995">
                  <a:extLst>
                    <a:ext uri="{9D8B030D-6E8A-4147-A177-3AD203B41FA5}">
                      <a16:colId xmlns:a16="http://schemas.microsoft.com/office/drawing/2014/main" val="270171691"/>
                    </a:ext>
                  </a:extLst>
                </a:gridCol>
                <a:gridCol w="429995">
                  <a:extLst>
                    <a:ext uri="{9D8B030D-6E8A-4147-A177-3AD203B41FA5}">
                      <a16:colId xmlns:a16="http://schemas.microsoft.com/office/drawing/2014/main" val="2409607799"/>
                    </a:ext>
                  </a:extLst>
                </a:gridCol>
                <a:gridCol w="429995">
                  <a:extLst>
                    <a:ext uri="{9D8B030D-6E8A-4147-A177-3AD203B41FA5}">
                      <a16:colId xmlns:a16="http://schemas.microsoft.com/office/drawing/2014/main" val="2705943517"/>
                    </a:ext>
                  </a:extLst>
                </a:gridCol>
                <a:gridCol w="429995">
                  <a:extLst>
                    <a:ext uri="{9D8B030D-6E8A-4147-A177-3AD203B41FA5}">
                      <a16:colId xmlns:a16="http://schemas.microsoft.com/office/drawing/2014/main" val="2576145721"/>
                    </a:ext>
                  </a:extLst>
                </a:gridCol>
                <a:gridCol w="429995">
                  <a:extLst>
                    <a:ext uri="{9D8B030D-6E8A-4147-A177-3AD203B41FA5}">
                      <a16:colId xmlns:a16="http://schemas.microsoft.com/office/drawing/2014/main" val="3220702039"/>
                    </a:ext>
                  </a:extLst>
                </a:gridCol>
                <a:gridCol w="429995">
                  <a:extLst>
                    <a:ext uri="{9D8B030D-6E8A-4147-A177-3AD203B41FA5}">
                      <a16:colId xmlns:a16="http://schemas.microsoft.com/office/drawing/2014/main" val="267520260"/>
                    </a:ext>
                  </a:extLst>
                </a:gridCol>
                <a:gridCol w="429995">
                  <a:extLst>
                    <a:ext uri="{9D8B030D-6E8A-4147-A177-3AD203B41FA5}">
                      <a16:colId xmlns:a16="http://schemas.microsoft.com/office/drawing/2014/main" val="191486436"/>
                    </a:ext>
                  </a:extLst>
                </a:gridCol>
              </a:tblGrid>
              <a:tr h="473247">
                <a:tc>
                  <a:txBody>
                    <a:bodyPr/>
                    <a:lstStyle/>
                    <a:p>
                      <a:pPr algn="r">
                        <a:lnSpc>
                          <a:spcPct val="115000"/>
                        </a:lnSpc>
                        <a:spcAft>
                          <a:spcPts val="1000"/>
                        </a:spcAft>
                      </a:pPr>
                      <a:r>
                        <a:rPr lang="en-US" sz="2600" b="0" dirty="0">
                          <a:solidFill>
                            <a:schemeClr val="tx1"/>
                          </a:solidFill>
                          <a:effectLst/>
                        </a:rPr>
                        <a:t>2</a:t>
                      </a:r>
                      <a:endParaRPr lang="en-US" sz="2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4</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dirty="0">
                          <a:solidFill>
                            <a:schemeClr val="tx1"/>
                          </a:solidFill>
                          <a:effectLst/>
                        </a:rPr>
                        <a:t>3</a:t>
                      </a:r>
                      <a:endParaRPr lang="en-US" sz="2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3</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2</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dirty="0">
                          <a:solidFill>
                            <a:schemeClr val="tx1"/>
                          </a:solidFill>
                          <a:effectLst/>
                        </a:rPr>
                        <a:t>2</a:t>
                      </a:r>
                      <a:endParaRPr lang="en-US" sz="2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6</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5</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dirty="0">
                          <a:solidFill>
                            <a:schemeClr val="tx1"/>
                          </a:solidFill>
                          <a:effectLst/>
                        </a:rPr>
                        <a:t>4</a:t>
                      </a:r>
                      <a:endParaRPr lang="en-US" sz="2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6</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3</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a:solidFill>
                            <a:schemeClr val="tx1"/>
                          </a:solidFill>
                          <a:effectLst/>
                        </a:rPr>
                        <a:t>4</a:t>
                      </a:r>
                      <a:endParaRPr lang="en-US" sz="26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lnSpc>
                          <a:spcPct val="115000"/>
                        </a:lnSpc>
                        <a:spcAft>
                          <a:spcPts val="1000"/>
                        </a:spcAft>
                      </a:pPr>
                      <a:r>
                        <a:rPr lang="en-US" sz="2600" b="0" dirty="0">
                          <a:solidFill>
                            <a:schemeClr val="tx1"/>
                          </a:solidFill>
                          <a:effectLst/>
                        </a:rPr>
                        <a:t>6</a:t>
                      </a:r>
                      <a:endParaRPr lang="en-US" sz="2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7644051"/>
                  </a:ext>
                </a:extLst>
              </a:tr>
            </a:tbl>
          </a:graphicData>
        </a:graphic>
      </p:graphicFrame>
      <p:graphicFrame>
        <p:nvGraphicFramePr>
          <p:cNvPr id="14" name="Table 13">
            <a:extLst>
              <a:ext uri="{FF2B5EF4-FFF2-40B4-BE49-F238E27FC236}">
                <a16:creationId xmlns:a16="http://schemas.microsoft.com/office/drawing/2014/main" id="{4395BBC6-4528-4561-9C72-0A61C54B0832}"/>
              </a:ext>
            </a:extLst>
          </p:cNvPr>
          <p:cNvGraphicFramePr>
            <a:graphicFrameLocks noGrp="1"/>
          </p:cNvGraphicFramePr>
          <p:nvPr>
            <p:extLst>
              <p:ext uri="{D42A27DB-BD31-4B8C-83A1-F6EECF244321}">
                <p14:modId xmlns:p14="http://schemas.microsoft.com/office/powerpoint/2010/main" val="181170346"/>
              </p:ext>
            </p:extLst>
          </p:nvPr>
        </p:nvGraphicFramePr>
        <p:xfrm>
          <a:off x="6287428" y="146577"/>
          <a:ext cx="2514600" cy="5862320"/>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3595041040"/>
                    </a:ext>
                  </a:extLst>
                </a:gridCol>
                <a:gridCol w="1257300">
                  <a:extLst>
                    <a:ext uri="{9D8B030D-6E8A-4147-A177-3AD203B41FA5}">
                      <a16:colId xmlns:a16="http://schemas.microsoft.com/office/drawing/2014/main" val="2331625322"/>
                    </a:ext>
                  </a:extLst>
                </a:gridCol>
              </a:tblGrid>
              <a:tr h="231600">
                <a:tc>
                  <a:txBody>
                    <a:bodyPr/>
                    <a:lstStyle/>
                    <a:p>
                      <a:pPr algn="l" fontAlgn="b"/>
                      <a:r>
                        <a:rPr lang="en-US" sz="1800" u="none" strike="noStrike">
                          <a:effectLst/>
                        </a:rPr>
                        <a:t>Mean</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3.846154</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36479959"/>
                  </a:ext>
                </a:extLst>
              </a:tr>
              <a:tr h="231600">
                <a:tc>
                  <a:txBody>
                    <a:bodyPr/>
                    <a:lstStyle/>
                    <a:p>
                      <a:pPr algn="l" fontAlgn="b"/>
                      <a:r>
                        <a:rPr lang="en-US" sz="1800" u="none" strike="noStrike">
                          <a:effectLst/>
                        </a:rPr>
                        <a:t>Standard Error</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dirty="0">
                          <a:effectLst/>
                        </a:rPr>
                        <a:t>0.421325</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60687905"/>
                  </a:ext>
                </a:extLst>
              </a:tr>
              <a:tr h="0">
                <a:tc>
                  <a:txBody>
                    <a:bodyPr/>
                    <a:lstStyle/>
                    <a:p>
                      <a:pPr algn="l" fontAlgn="b"/>
                      <a:r>
                        <a:rPr lang="en-US" sz="1800" u="none" strike="noStrike">
                          <a:effectLst/>
                        </a:rPr>
                        <a:t>Median</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4409261"/>
                  </a:ext>
                </a:extLst>
              </a:tr>
              <a:tr h="231600">
                <a:tc>
                  <a:txBody>
                    <a:bodyPr/>
                    <a:lstStyle/>
                    <a:p>
                      <a:pPr algn="l" fontAlgn="b"/>
                      <a:r>
                        <a:rPr lang="en-US" sz="1800" u="none" strike="noStrike">
                          <a:effectLst/>
                        </a:rPr>
                        <a:t>Mode</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97585997"/>
                  </a:ext>
                </a:extLst>
              </a:tr>
              <a:tr h="429658">
                <a:tc>
                  <a:txBody>
                    <a:bodyPr/>
                    <a:lstStyle/>
                    <a:p>
                      <a:pPr algn="l" fontAlgn="b"/>
                      <a:r>
                        <a:rPr lang="en-US" sz="1800" u="none" strike="noStrike">
                          <a:effectLst/>
                        </a:rPr>
                        <a:t>Standard Deviation</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1.519109</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30354965"/>
                  </a:ext>
                </a:extLst>
              </a:tr>
              <a:tr h="231600">
                <a:tc>
                  <a:txBody>
                    <a:bodyPr/>
                    <a:lstStyle/>
                    <a:p>
                      <a:pPr algn="l" fontAlgn="b"/>
                      <a:r>
                        <a:rPr lang="en-US" sz="1800" u="none" strike="noStrike">
                          <a:effectLst/>
                        </a:rPr>
                        <a:t>Sample Variance</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2.307692</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0251375"/>
                  </a:ext>
                </a:extLst>
              </a:tr>
              <a:tr h="231600">
                <a:tc>
                  <a:txBody>
                    <a:bodyPr/>
                    <a:lstStyle/>
                    <a:p>
                      <a:pPr algn="l" fontAlgn="b"/>
                      <a:r>
                        <a:rPr lang="en-US" sz="1800" u="none" strike="noStrike">
                          <a:effectLst/>
                        </a:rPr>
                        <a:t>Kurtosis</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-1.2677</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76224878"/>
                  </a:ext>
                </a:extLst>
              </a:tr>
              <a:tr h="231600">
                <a:tc>
                  <a:txBody>
                    <a:bodyPr/>
                    <a:lstStyle/>
                    <a:p>
                      <a:pPr algn="l" fontAlgn="b"/>
                      <a:r>
                        <a:rPr lang="en-US" sz="1800" u="none" strike="noStrike">
                          <a:effectLst/>
                        </a:rPr>
                        <a:t>Skewness</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0.304205</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77105592"/>
                  </a:ext>
                </a:extLst>
              </a:tr>
              <a:tr h="231600">
                <a:tc>
                  <a:txBody>
                    <a:bodyPr/>
                    <a:lstStyle/>
                    <a:p>
                      <a:pPr algn="l" fontAlgn="b"/>
                      <a:r>
                        <a:rPr lang="en-US" sz="1800" u="none" strike="noStrike">
                          <a:effectLst/>
                        </a:rPr>
                        <a:t>Range</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23352196"/>
                  </a:ext>
                </a:extLst>
              </a:tr>
              <a:tr h="231600">
                <a:tc>
                  <a:txBody>
                    <a:bodyPr/>
                    <a:lstStyle/>
                    <a:p>
                      <a:pPr algn="l" fontAlgn="b"/>
                      <a:r>
                        <a:rPr lang="en-US" sz="1800" u="none" strike="noStrike">
                          <a:effectLst/>
                        </a:rPr>
                        <a:t>Minimum</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31639653"/>
                  </a:ext>
                </a:extLst>
              </a:tr>
              <a:tr h="231600">
                <a:tc>
                  <a:txBody>
                    <a:bodyPr/>
                    <a:lstStyle/>
                    <a:p>
                      <a:pPr algn="l" fontAlgn="b"/>
                      <a:r>
                        <a:rPr lang="en-US" sz="1800" u="none" strike="noStrike">
                          <a:effectLst/>
                        </a:rPr>
                        <a:t>Maximum</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81266468"/>
                  </a:ext>
                </a:extLst>
              </a:tr>
              <a:tr h="231600">
                <a:tc>
                  <a:txBody>
                    <a:bodyPr/>
                    <a:lstStyle/>
                    <a:p>
                      <a:pPr algn="l" fontAlgn="b"/>
                      <a:r>
                        <a:rPr lang="en-US" sz="1800" u="none" strike="noStrike">
                          <a:effectLst/>
                        </a:rPr>
                        <a:t>Sum</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50</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3716690"/>
                  </a:ext>
                </a:extLst>
              </a:tr>
              <a:tr h="231600">
                <a:tc>
                  <a:txBody>
                    <a:bodyPr/>
                    <a:lstStyle/>
                    <a:p>
                      <a:pPr algn="l" fontAlgn="b"/>
                      <a:r>
                        <a:rPr lang="en-US" sz="1800" u="none" strike="noStrike">
                          <a:effectLst/>
                        </a:rPr>
                        <a:t>Count</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13</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16643172"/>
                  </a:ext>
                </a:extLst>
              </a:tr>
              <a:tr h="231600">
                <a:tc>
                  <a:txBody>
                    <a:bodyPr/>
                    <a:lstStyle/>
                    <a:p>
                      <a:pPr algn="l" fontAlgn="b"/>
                      <a:r>
                        <a:rPr lang="en-US" sz="1800" u="none" strike="noStrike">
                          <a:effectLst/>
                        </a:rPr>
                        <a:t>Largest(1)</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42646922"/>
                  </a:ext>
                </a:extLst>
              </a:tr>
              <a:tr h="231600">
                <a:tc>
                  <a:txBody>
                    <a:bodyPr/>
                    <a:lstStyle/>
                    <a:p>
                      <a:pPr algn="l" fontAlgn="b"/>
                      <a:r>
                        <a:rPr lang="en-US" sz="1800" u="none" strike="noStrike">
                          <a:effectLst/>
                        </a:rPr>
                        <a:t>Smallest(1)</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55664951"/>
                  </a:ext>
                </a:extLst>
              </a:tr>
              <a:tr h="429658">
                <a:tc>
                  <a:txBody>
                    <a:bodyPr/>
                    <a:lstStyle/>
                    <a:p>
                      <a:pPr algn="l" fontAlgn="b"/>
                      <a:r>
                        <a:rPr lang="en-US" sz="1800" u="none" strike="noStrike">
                          <a:effectLst/>
                        </a:rPr>
                        <a:t>Confidence Level(95.0%)</a:t>
                      </a:r>
                      <a:endParaRPr lang="en-US"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800" u="none" strike="noStrike" dirty="0">
                          <a:effectLst/>
                        </a:rPr>
                        <a:t>0.917988</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65955612"/>
                  </a:ext>
                </a:extLst>
              </a:tr>
            </a:tbl>
          </a:graphicData>
        </a:graphic>
      </p:graphicFrame>
    </p:spTree>
    <p:extLst>
      <p:ext uri="{BB962C8B-B14F-4D97-AF65-F5344CB8AC3E}">
        <p14:creationId xmlns:p14="http://schemas.microsoft.com/office/powerpoint/2010/main" val="1956296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1000" y="3505200"/>
            <a:ext cx="8534400" cy="1307537"/>
          </a:xfrm>
          <a:prstGeom prst="rect">
            <a:avLst/>
          </a:prstGeom>
          <a:noFill/>
        </p:spPr>
        <p:txBody>
          <a:bodyPr wrap="square">
            <a:spAutoFit/>
          </a:bodyPr>
          <a:lstStyle/>
          <a:p>
            <a:pPr>
              <a:lnSpc>
                <a:spcPct val="150000"/>
              </a:lnSpc>
              <a:defRPr/>
            </a:pPr>
            <a:r>
              <a:rPr lang="en-US" sz="2800" dirty="0" err="1">
                <a:latin typeface="+mj-lt"/>
              </a:rPr>
              <a:t>Gọi</a:t>
            </a:r>
            <a:r>
              <a:rPr lang="en-US" sz="2800" dirty="0">
                <a:latin typeface="+mj-lt"/>
              </a:rPr>
              <a:t> X </a:t>
            </a:r>
            <a:r>
              <a:rPr lang="en-US" sz="2800" dirty="0" err="1">
                <a:latin typeface="+mj-lt"/>
              </a:rPr>
              <a:t>là</a:t>
            </a:r>
            <a:r>
              <a:rPr lang="en-US" sz="2800" dirty="0">
                <a:latin typeface="+mj-lt"/>
              </a:rPr>
              <a:t> </a:t>
            </a:r>
            <a:r>
              <a:rPr lang="en-US" sz="2800" dirty="0" err="1">
                <a:latin typeface="+mj-lt"/>
              </a:rPr>
              <a:t>số</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a:t>
            </a:r>
            <a:r>
              <a:rPr lang="en-US" sz="2800" dirty="0" err="1">
                <a:latin typeface="+mj-lt"/>
              </a:rPr>
              <a:t>mang</a:t>
            </a:r>
            <a:r>
              <a:rPr lang="en-US" sz="2800" dirty="0">
                <a:latin typeface="+mj-lt"/>
              </a:rPr>
              <a:t> </a:t>
            </a:r>
            <a:r>
              <a:rPr lang="en-US" sz="2800" dirty="0" err="1">
                <a:latin typeface="+mj-lt"/>
              </a:rPr>
              <a:t>dấu</a:t>
            </a:r>
            <a:r>
              <a:rPr lang="en-US" sz="2800" dirty="0">
                <a:latin typeface="+mj-lt"/>
              </a:rPr>
              <a:t> </a:t>
            </a:r>
            <a:r>
              <a:rPr lang="en-US" sz="2800" dirty="0" err="1">
                <a:latin typeface="+mj-lt"/>
              </a:rPr>
              <a:t>hiệu</a:t>
            </a:r>
            <a:r>
              <a:rPr lang="en-US" sz="2800" dirty="0">
                <a:latin typeface="+mj-lt"/>
              </a:rPr>
              <a:t> A </a:t>
            </a:r>
            <a:r>
              <a:rPr lang="en-US" sz="2800" dirty="0" err="1">
                <a:latin typeface="+mj-lt"/>
              </a:rPr>
              <a:t>trên</a:t>
            </a:r>
            <a:r>
              <a:rPr lang="en-US" sz="2800" dirty="0">
                <a:latin typeface="+mj-lt"/>
              </a:rPr>
              <a:t> </a:t>
            </a:r>
            <a:r>
              <a:rPr lang="en-US" sz="2800" dirty="0" err="1">
                <a:latin typeface="+mj-lt"/>
              </a:rPr>
              <a:t>mỗi</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Khi </a:t>
            </a:r>
            <a:r>
              <a:rPr lang="en-US" sz="2800" dirty="0" err="1">
                <a:latin typeface="+mj-lt"/>
              </a:rPr>
              <a:t>đó</a:t>
            </a:r>
            <a:r>
              <a:rPr lang="en-US" sz="2800" dirty="0">
                <a:latin typeface="+mj-lt"/>
              </a:rPr>
              <a:t>,</a:t>
            </a:r>
          </a:p>
        </p:txBody>
      </p:sp>
      <p:sp>
        <p:nvSpPr>
          <p:cNvPr id="7" name="TextBox 6"/>
          <p:cNvSpPr txBox="1"/>
          <p:nvPr/>
        </p:nvSpPr>
        <p:spPr>
          <a:xfrm>
            <a:off x="457200" y="5661640"/>
            <a:ext cx="8229600" cy="661207"/>
          </a:xfrm>
          <a:prstGeom prst="rect">
            <a:avLst/>
          </a:prstGeom>
          <a:noFill/>
        </p:spPr>
        <p:txBody>
          <a:bodyPr wrap="square">
            <a:spAutoFit/>
          </a:bodyPr>
          <a:lstStyle/>
          <a:p>
            <a:pPr>
              <a:lnSpc>
                <a:spcPct val="150000"/>
              </a:lnSpc>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a:t>
            </a:r>
            <a:r>
              <a:rPr lang="en-US" sz="2800" i="1" dirty="0">
                <a:latin typeface="+mj-lt"/>
              </a:rPr>
              <a:t>f</a:t>
            </a:r>
            <a:r>
              <a:rPr lang="en-US" sz="2800" dirty="0">
                <a:latin typeface="+mj-lt"/>
              </a:rPr>
              <a:t> </a:t>
            </a:r>
            <a:r>
              <a:rPr lang="en-US" sz="2800" dirty="0" err="1">
                <a:latin typeface="+mj-lt"/>
              </a:rPr>
              <a:t>chỉ</a:t>
            </a:r>
            <a:r>
              <a:rPr lang="en-US" sz="2800" dirty="0">
                <a:latin typeface="+mj-lt"/>
              </a:rPr>
              <a:t> </a:t>
            </a:r>
            <a:r>
              <a:rPr lang="en-US" sz="2800" dirty="0" err="1">
                <a:latin typeface="+mj-lt"/>
              </a:rPr>
              <a:t>nhận</a:t>
            </a:r>
            <a:r>
              <a:rPr lang="en-US" sz="2800" dirty="0">
                <a:latin typeface="+mj-lt"/>
              </a:rPr>
              <a:t> </a:t>
            </a:r>
            <a:r>
              <a:rPr lang="en-US" sz="2800" dirty="0" err="1">
                <a:latin typeface="+mj-lt"/>
              </a:rPr>
              <a:t>một</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a:t>
            </a:r>
            <a:r>
              <a:rPr lang="en-US" sz="2800" dirty="0" err="1">
                <a:latin typeface="+mj-lt"/>
              </a:rPr>
              <a:t>kí</a:t>
            </a:r>
            <a:r>
              <a:rPr lang="en-US" sz="2800" dirty="0">
                <a:latin typeface="+mj-lt"/>
              </a:rPr>
              <a:t> </a:t>
            </a:r>
            <a:r>
              <a:rPr lang="en-US" sz="2800" dirty="0" err="1">
                <a:latin typeface="+mj-lt"/>
              </a:rPr>
              <a:t>hiệu</a:t>
            </a:r>
            <a:r>
              <a:rPr lang="en-US" sz="2800" dirty="0">
                <a:latin typeface="+mj-lt"/>
              </a:rPr>
              <a:t> </a:t>
            </a:r>
            <a:r>
              <a:rPr lang="en-US" sz="2800" dirty="0" err="1">
                <a:latin typeface="+mj-lt"/>
              </a:rPr>
              <a:t>là</a:t>
            </a:r>
            <a:r>
              <a:rPr lang="en-US" sz="2800" dirty="0">
                <a:latin typeface="+mj-lt"/>
              </a:rPr>
              <a:t> </a:t>
            </a:r>
            <a:r>
              <a:rPr lang="en-US" sz="2800" i="1" dirty="0" err="1">
                <a:latin typeface="+mj-lt"/>
              </a:rPr>
              <a:t>f</a:t>
            </a:r>
            <a:r>
              <a:rPr lang="en-US" sz="2800" i="1" baseline="-25000" dirty="0" err="1">
                <a:latin typeface="+mj-lt"/>
              </a:rPr>
              <a:t>tn</a:t>
            </a:r>
            <a:r>
              <a:rPr lang="en-US" sz="2800" dirty="0">
                <a:latin typeface="+mj-lt"/>
              </a:rPr>
              <a:t>.</a:t>
            </a:r>
          </a:p>
        </p:txBody>
      </p:sp>
      <p:graphicFrame>
        <p:nvGraphicFramePr>
          <p:cNvPr id="9" name="Object 8">
            <a:extLst>
              <a:ext uri="{FF2B5EF4-FFF2-40B4-BE49-F238E27FC236}">
                <a16:creationId xmlns:a16="http://schemas.microsoft.com/office/drawing/2014/main" id="{3AE94974-5DA0-4868-A767-F6E03621A739}"/>
              </a:ext>
            </a:extLst>
          </p:cNvPr>
          <p:cNvGraphicFramePr>
            <a:graphicFrameLocks noChangeAspect="1"/>
          </p:cNvGraphicFramePr>
          <p:nvPr/>
        </p:nvGraphicFramePr>
        <p:xfrm>
          <a:off x="4267200" y="4648200"/>
          <a:ext cx="1066800" cy="593081"/>
        </p:xfrm>
        <a:graphic>
          <a:graphicData uri="http://schemas.openxmlformats.org/presentationml/2006/ole">
            <mc:AlternateContent xmlns:mc="http://schemas.openxmlformats.org/markup-compatibility/2006">
              <mc:Choice xmlns:v="urn:schemas-microsoft-com:vml" Requires="v">
                <p:oleObj name="Equation" r:id="rId3" imgW="431640" imgH="241200" progId="Equation.DSMT4">
                  <p:embed/>
                </p:oleObj>
              </mc:Choice>
              <mc:Fallback>
                <p:oleObj name="Equation" r:id="rId3" imgW="431640" imgH="241200" progId="Equation.DSMT4">
                  <p:embed/>
                  <p:pic>
                    <p:nvPicPr>
                      <p:cNvPr id="9" name="Object 8">
                        <a:extLst>
                          <a:ext uri="{FF2B5EF4-FFF2-40B4-BE49-F238E27FC236}">
                            <a16:creationId xmlns:a16="http://schemas.microsoft.com/office/drawing/2014/main" id="{3AE94974-5DA0-4868-A767-F6E03621A739}"/>
                          </a:ext>
                        </a:extLst>
                      </p:cNvPr>
                      <p:cNvPicPr>
                        <a:picLocks noChangeAspect="1" noChangeArrowheads="1"/>
                      </p:cNvPicPr>
                      <p:nvPr/>
                    </p:nvPicPr>
                    <p:blipFill>
                      <a:blip r:embed="rId4"/>
                      <a:srcRect/>
                      <a:stretch>
                        <a:fillRect/>
                      </a:stretch>
                    </p:blipFill>
                    <p:spPr bwMode="auto">
                      <a:xfrm>
                        <a:off x="4267200" y="4648200"/>
                        <a:ext cx="1066800" cy="593081"/>
                      </a:xfrm>
                      <a:prstGeom prst="rect">
                        <a:avLst/>
                      </a:prstGeom>
                      <a:noFill/>
                    </p:spPr>
                  </p:pic>
                </p:oleObj>
              </mc:Fallback>
            </mc:AlternateContent>
          </a:graphicData>
        </a:graphic>
      </p:graphicFrame>
      <p:sp>
        <p:nvSpPr>
          <p:cNvPr id="2" name="Rectangle 1">
            <a:extLst>
              <a:ext uri="{FF2B5EF4-FFF2-40B4-BE49-F238E27FC236}">
                <a16:creationId xmlns:a16="http://schemas.microsoft.com/office/drawing/2014/main" id="{714D7E80-CD4C-43DB-99E3-001FDDC82DFB}"/>
              </a:ext>
            </a:extLst>
          </p:cNvPr>
          <p:cNvSpPr/>
          <p:nvPr/>
        </p:nvSpPr>
        <p:spPr>
          <a:xfrm>
            <a:off x="4114800" y="4582418"/>
            <a:ext cx="1524000" cy="7515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136E33F7-14C7-5C32-3F42-5896332E363C}"/>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14" name="Title 3">
            <a:extLst>
              <a:ext uri="{FF2B5EF4-FFF2-40B4-BE49-F238E27FC236}">
                <a16:creationId xmlns:a16="http://schemas.microsoft.com/office/drawing/2014/main" id="{7140E6DC-9B06-15F8-8D48-599DAB140A35}"/>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15" name="Content Placeholder 2">
            <a:extLst>
              <a:ext uri="{FF2B5EF4-FFF2-40B4-BE49-F238E27FC236}">
                <a16:creationId xmlns:a16="http://schemas.microsoft.com/office/drawing/2014/main" id="{9AB826A4-0398-09B3-5D04-2AE856374BFC}"/>
              </a:ext>
            </a:extLst>
          </p:cNvPr>
          <p:cNvSpPr>
            <a:spLocks noGrp="1"/>
          </p:cNvSpPr>
          <p:nvPr>
            <p:ph idx="1"/>
          </p:nvPr>
        </p:nvSpPr>
        <p:spPr>
          <a:xfrm>
            <a:off x="457200" y="1905000"/>
            <a:ext cx="6477000" cy="685800"/>
          </a:xfrm>
        </p:spPr>
        <p:txBody>
          <a:bodyPr/>
          <a:lstStyle/>
          <a:p>
            <a:pPr marL="0" indent="0">
              <a:buNone/>
              <a:defRPr/>
            </a:pPr>
            <a:r>
              <a:rPr lang="en-US" sz="2800" i="1" cap="none" dirty="0"/>
              <a:t>g)</a:t>
            </a:r>
            <a:r>
              <a:rPr lang="en-US" sz="2800" i="1" cap="none" dirty="0" err="1"/>
              <a:t>Tần</a:t>
            </a:r>
            <a:r>
              <a:rPr lang="en-US" sz="2800" i="1" cap="none" dirty="0"/>
              <a:t> </a:t>
            </a:r>
            <a:r>
              <a:rPr lang="en-US" sz="2800" i="1" cap="none" dirty="0" err="1"/>
              <a:t>suất</a:t>
            </a:r>
            <a:r>
              <a:rPr lang="en-US" sz="2800" i="1" cap="none" dirty="0"/>
              <a:t> </a:t>
            </a:r>
            <a:r>
              <a:rPr lang="en-US" sz="2800" i="1" cap="none" dirty="0" err="1"/>
              <a:t>mẫu</a:t>
            </a:r>
            <a:endParaRPr lang="en-US" sz="2800" i="1" cap="none" dirty="0"/>
          </a:p>
        </p:txBody>
      </p:sp>
    </p:spTree>
    <p:extLst>
      <p:ext uri="{BB962C8B-B14F-4D97-AF65-F5344CB8AC3E}">
        <p14:creationId xmlns:p14="http://schemas.microsoft.com/office/powerpoint/2010/main" val="108114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7"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52400" y="2941637"/>
            <a:ext cx="8839200" cy="3535363"/>
          </a:xfrm>
        </p:spPr>
        <p:txBody>
          <a:bodyPr>
            <a:normAutofit/>
          </a:bodyPr>
          <a:lstStyle/>
          <a:p>
            <a:pPr marL="0" indent="0">
              <a:lnSpc>
                <a:spcPct val="100000"/>
              </a:lnSpc>
              <a:buNone/>
            </a:pPr>
            <a:r>
              <a:rPr lang="en-US" altLang="en-US" sz="2800" b="0" dirty="0" err="1">
                <a:solidFill>
                  <a:srgbClr val="FF0000"/>
                </a:solidFill>
              </a:rPr>
              <a:t>Ví</a:t>
            </a:r>
            <a:r>
              <a:rPr lang="en-US" altLang="en-US" sz="2800" b="0" dirty="0">
                <a:solidFill>
                  <a:srgbClr val="FF0000"/>
                </a:solidFill>
              </a:rPr>
              <a:t> </a:t>
            </a:r>
            <a:r>
              <a:rPr lang="en-US" altLang="en-US" sz="2800" b="0" dirty="0" err="1">
                <a:solidFill>
                  <a:srgbClr val="FF0000"/>
                </a:solidFill>
              </a:rPr>
              <a:t>dụ</a:t>
            </a:r>
            <a:r>
              <a:rPr lang="en-US" altLang="en-US" sz="2800" b="0" dirty="0">
                <a:solidFill>
                  <a:srgbClr val="FF0000"/>
                </a:solidFill>
              </a:rPr>
              <a:t>:</a:t>
            </a:r>
            <a:r>
              <a:rPr lang="en-US" altLang="en-US" sz="2800" b="0" i="1" dirty="0">
                <a:solidFill>
                  <a:srgbClr val="0000FF"/>
                </a:solidFill>
              </a:rPr>
              <a:t> </a:t>
            </a:r>
          </a:p>
          <a:p>
            <a:pPr marL="514350" indent="-514350">
              <a:lnSpc>
                <a:spcPct val="100000"/>
              </a:lnSpc>
              <a:buAutoNum type="arabicParenR"/>
            </a:pPr>
            <a:r>
              <a:rPr lang="en-US" altLang="en-US" sz="2800" b="0" dirty="0" err="1"/>
              <a:t>Đ</a:t>
            </a:r>
            <a:r>
              <a:rPr lang="en-US" altLang="en-US" sz="2800" b="0" cap="none" dirty="0" err="1"/>
              <a:t>ể</a:t>
            </a:r>
            <a:r>
              <a:rPr lang="en-US" altLang="en-US" sz="2800" b="0" cap="none" dirty="0"/>
              <a:t> </a:t>
            </a:r>
            <a:r>
              <a:rPr lang="en-US" altLang="en-US" sz="2800" b="0" cap="none" dirty="0" err="1"/>
              <a:t>khảo</a:t>
            </a:r>
            <a:r>
              <a:rPr lang="en-US" altLang="en-US" sz="2800" b="0" cap="none" dirty="0"/>
              <a:t> </a:t>
            </a:r>
            <a:r>
              <a:rPr lang="en-US" altLang="en-US" sz="2800" b="0" cap="none" dirty="0" err="1"/>
              <a:t>sát</a:t>
            </a:r>
            <a:r>
              <a:rPr lang="en-US" altLang="en-US" sz="2800" b="0" cap="none" dirty="0"/>
              <a:t> </a:t>
            </a:r>
            <a:r>
              <a:rPr lang="en-US" altLang="en-US" sz="2800" b="0" cap="none" dirty="0" err="1"/>
              <a:t>thu</a:t>
            </a:r>
            <a:r>
              <a:rPr lang="en-US" altLang="en-US" sz="2800" b="0" cap="none" dirty="0"/>
              <a:t> </a:t>
            </a:r>
            <a:r>
              <a:rPr lang="en-US" altLang="en-US" sz="2800" b="0" cap="none" dirty="0" err="1"/>
              <a:t>nhập</a:t>
            </a:r>
            <a:r>
              <a:rPr lang="en-US" altLang="en-US" sz="2800" b="0" cap="none" dirty="0"/>
              <a:t> </a:t>
            </a:r>
            <a:r>
              <a:rPr lang="en-US" altLang="en-US" sz="2800" b="0" cap="none" dirty="0" err="1"/>
              <a:t>bình</a:t>
            </a:r>
            <a:r>
              <a:rPr lang="en-US" altLang="en-US" sz="2800" b="0" cap="none" dirty="0"/>
              <a:t> </a:t>
            </a:r>
            <a:r>
              <a:rPr lang="en-US" altLang="en-US" sz="2800" b="0" cap="none" dirty="0" err="1"/>
              <a:t>quân</a:t>
            </a:r>
            <a:r>
              <a:rPr lang="en-US" altLang="en-US" sz="2800" b="0" cap="none" dirty="0"/>
              <a:t> </a:t>
            </a:r>
            <a:r>
              <a:rPr lang="en-US" altLang="en-US" sz="2800" b="0" cap="none" dirty="0" err="1"/>
              <a:t>của</a:t>
            </a:r>
            <a:r>
              <a:rPr lang="en-US" altLang="en-US" sz="2800" b="0" cap="none" dirty="0"/>
              <a:t> </a:t>
            </a:r>
            <a:r>
              <a:rPr lang="en-US" altLang="en-US" sz="2800" b="0" cap="none" dirty="0" err="1"/>
              <a:t>mỗi</a:t>
            </a:r>
            <a:r>
              <a:rPr lang="en-US" altLang="en-US" sz="2800" b="0" cap="none" dirty="0"/>
              <a:t> </a:t>
            </a:r>
            <a:r>
              <a:rPr lang="en-US" altLang="en-US" sz="2800" b="0" cap="none" dirty="0" err="1"/>
              <a:t>công</a:t>
            </a:r>
            <a:r>
              <a:rPr lang="en-US" altLang="en-US" sz="2800" b="0" cap="none" dirty="0"/>
              <a:t> </a:t>
            </a:r>
            <a:r>
              <a:rPr lang="en-US" altLang="en-US" sz="2800" b="0" cap="none" dirty="0" err="1"/>
              <a:t>nhân</a:t>
            </a:r>
            <a:r>
              <a:rPr lang="en-US" altLang="en-US" sz="2800" b="0" cap="none" dirty="0"/>
              <a:t> </a:t>
            </a:r>
            <a:r>
              <a:rPr lang="en-US" altLang="en-US" sz="2800" b="0" cap="none" dirty="0" err="1"/>
              <a:t>ngành</a:t>
            </a:r>
            <a:r>
              <a:rPr lang="en-US" altLang="en-US" sz="2800" b="0" cap="none" dirty="0"/>
              <a:t> </a:t>
            </a:r>
            <a:r>
              <a:rPr lang="en-US" altLang="en-US" sz="2800" b="0" cap="none" dirty="0" err="1"/>
              <a:t>dệt</a:t>
            </a:r>
            <a:r>
              <a:rPr lang="en-US" altLang="en-US" sz="2800" b="0" cap="none" dirty="0"/>
              <a:t> may, </a:t>
            </a:r>
            <a:r>
              <a:rPr lang="en-US" altLang="en-US" sz="2800" b="0" cap="none" dirty="0" err="1"/>
              <a:t>người</a:t>
            </a:r>
            <a:r>
              <a:rPr lang="en-US" altLang="en-US" sz="2800" b="0" cap="none" dirty="0"/>
              <a:t> ta </a:t>
            </a:r>
            <a:r>
              <a:rPr lang="en-US" altLang="en-US" sz="2800" b="0" cap="none" dirty="0" err="1"/>
              <a:t>tiến</a:t>
            </a:r>
            <a:r>
              <a:rPr lang="en-US" altLang="en-US" sz="2800" b="0" cap="none" dirty="0"/>
              <a:t> </a:t>
            </a:r>
            <a:r>
              <a:rPr lang="en-US" altLang="en-US" sz="2800" b="0" cap="none" dirty="0" err="1"/>
              <a:t>hành</a:t>
            </a:r>
            <a:r>
              <a:rPr lang="en-US" altLang="en-US" sz="2800" b="0" cap="none" dirty="0"/>
              <a:t> </a:t>
            </a:r>
            <a:r>
              <a:rPr lang="en-US" altLang="en-US" sz="2800" b="0" cap="none" dirty="0" err="1"/>
              <a:t>điều</a:t>
            </a:r>
            <a:r>
              <a:rPr lang="en-US" altLang="en-US" sz="2800" b="0" cap="none" dirty="0"/>
              <a:t> </a:t>
            </a:r>
            <a:r>
              <a:rPr lang="en-US" altLang="en-US" sz="2800" b="0" cap="none" dirty="0" err="1"/>
              <a:t>tra</a:t>
            </a:r>
            <a:r>
              <a:rPr lang="en-US" altLang="en-US" sz="2800" b="0" cap="none" dirty="0"/>
              <a:t> 100 </a:t>
            </a:r>
            <a:r>
              <a:rPr lang="en-US" altLang="en-US" sz="2800" b="0" cap="none" dirty="0" err="1"/>
              <a:t>công</a:t>
            </a:r>
            <a:r>
              <a:rPr lang="en-US" altLang="en-US" sz="2800" b="0" cap="none" dirty="0"/>
              <a:t> </a:t>
            </a:r>
            <a:r>
              <a:rPr lang="en-US" altLang="en-US" sz="2800" b="0" cap="none" dirty="0" err="1"/>
              <a:t>nhân</a:t>
            </a:r>
            <a:r>
              <a:rPr lang="en-US" altLang="en-US" sz="2800" b="0" cap="none" dirty="0"/>
              <a:t> </a:t>
            </a:r>
            <a:r>
              <a:rPr lang="en-US" altLang="en-US" sz="2800" b="0" cap="none" dirty="0" err="1"/>
              <a:t>thuộc</a:t>
            </a:r>
            <a:r>
              <a:rPr lang="en-US" altLang="en-US" sz="2800" b="0" cap="none" dirty="0"/>
              <a:t> </a:t>
            </a:r>
            <a:r>
              <a:rPr lang="en-US" altLang="en-US" sz="2800" b="0" cap="none" dirty="0" err="1"/>
              <a:t>ngành</a:t>
            </a:r>
            <a:r>
              <a:rPr lang="en-US" altLang="en-US" sz="2800" b="0" cap="none" dirty="0"/>
              <a:t> </a:t>
            </a:r>
            <a:r>
              <a:rPr lang="en-US" altLang="en-US" sz="2800" b="0" cap="none" dirty="0" err="1"/>
              <a:t>này</a:t>
            </a:r>
            <a:r>
              <a:rPr lang="en-US" altLang="en-US" sz="2800" b="0" cap="none" dirty="0"/>
              <a:t>.</a:t>
            </a:r>
          </a:p>
          <a:p>
            <a:pPr marL="514350" indent="-514350">
              <a:lnSpc>
                <a:spcPct val="100000"/>
              </a:lnSpc>
              <a:buAutoNum type="arabicParenR"/>
            </a:pPr>
            <a:r>
              <a:rPr lang="en-US" altLang="en-US" sz="2800" b="0" cap="none" dirty="0" err="1"/>
              <a:t>Một</a:t>
            </a:r>
            <a:r>
              <a:rPr lang="en-US" altLang="en-US" sz="2800" b="0" cap="none" dirty="0"/>
              <a:t> </a:t>
            </a:r>
            <a:r>
              <a:rPr lang="en-US" altLang="en-US" sz="2800" b="0" cap="none" dirty="0" err="1"/>
              <a:t>lô</a:t>
            </a:r>
            <a:r>
              <a:rPr lang="en-US" altLang="en-US" sz="2800" b="0" cap="none" dirty="0"/>
              <a:t> </a:t>
            </a:r>
            <a:r>
              <a:rPr lang="en-US" altLang="en-US" sz="2800" b="0" cap="none" dirty="0" err="1"/>
              <a:t>hàng</a:t>
            </a:r>
            <a:r>
              <a:rPr lang="en-US" altLang="en-US" sz="2800" b="0" cap="none" dirty="0"/>
              <a:t> </a:t>
            </a:r>
            <a:r>
              <a:rPr lang="en-US" altLang="en-US" sz="2800" b="0" cap="none" dirty="0" err="1"/>
              <a:t>có</a:t>
            </a:r>
            <a:r>
              <a:rPr lang="en-US" altLang="en-US" sz="2800" b="0" cap="none" dirty="0"/>
              <a:t> 20 </a:t>
            </a:r>
            <a:r>
              <a:rPr lang="en-US" altLang="en-US" sz="2800" b="0" cap="none" dirty="0" err="1"/>
              <a:t>vạn</a:t>
            </a:r>
            <a:r>
              <a:rPr lang="en-US" altLang="en-US" sz="2800" b="0" cap="none" dirty="0"/>
              <a:t> </a:t>
            </a:r>
            <a:r>
              <a:rPr lang="en-US" altLang="en-US" sz="2800" b="0" cap="none" dirty="0" err="1"/>
              <a:t>sản</a:t>
            </a:r>
            <a:r>
              <a:rPr lang="en-US" altLang="en-US" sz="2800" b="0" cap="none" dirty="0"/>
              <a:t> </a:t>
            </a:r>
            <a:r>
              <a:rPr lang="en-US" altLang="en-US" sz="2800" b="0" cap="none" dirty="0" err="1"/>
              <a:t>phẩm</a:t>
            </a:r>
            <a:r>
              <a:rPr lang="en-US" altLang="en-US" sz="2800" b="0" cap="none" dirty="0"/>
              <a:t>. </a:t>
            </a:r>
            <a:r>
              <a:rPr lang="en-US" altLang="en-US" sz="2800" b="0" cap="none" dirty="0" err="1"/>
              <a:t>người</a:t>
            </a:r>
            <a:r>
              <a:rPr lang="en-US" altLang="en-US" sz="2800" b="0" cap="none" dirty="0"/>
              <a:t> ta </a:t>
            </a:r>
            <a:r>
              <a:rPr lang="en-US" altLang="en-US" sz="2800" b="0" cap="none" dirty="0" err="1"/>
              <a:t>kiểm</a:t>
            </a:r>
            <a:r>
              <a:rPr lang="en-US" altLang="en-US" sz="2800" b="0" cap="none" dirty="0"/>
              <a:t> </a:t>
            </a:r>
            <a:r>
              <a:rPr lang="en-US" altLang="en-US" sz="2800" b="0" cap="none" dirty="0" err="1"/>
              <a:t>tra</a:t>
            </a:r>
            <a:r>
              <a:rPr lang="en-US" altLang="en-US" sz="2800" b="0" cap="none" dirty="0"/>
              <a:t> </a:t>
            </a:r>
            <a:r>
              <a:rPr lang="en-US" altLang="en-US" sz="2800" b="0" cap="none" dirty="0" err="1"/>
              <a:t>nn</a:t>
            </a:r>
            <a:r>
              <a:rPr lang="en-US" altLang="en-US" sz="2800" b="0" cap="none" dirty="0"/>
              <a:t> 500 </a:t>
            </a:r>
            <a:r>
              <a:rPr lang="en-US" altLang="en-US" sz="2800" b="0" cap="none" dirty="0" err="1"/>
              <a:t>sp</a:t>
            </a:r>
            <a:r>
              <a:rPr lang="en-US" altLang="en-US" sz="2800" b="0" cap="none" dirty="0"/>
              <a:t> </a:t>
            </a:r>
            <a:r>
              <a:rPr lang="en-US" altLang="en-US" sz="2800" b="0" cap="none" dirty="0" err="1"/>
              <a:t>để</a:t>
            </a:r>
            <a:r>
              <a:rPr lang="en-US" altLang="en-US" sz="2800" b="0" cap="none" dirty="0"/>
              <a:t> </a:t>
            </a:r>
            <a:r>
              <a:rPr lang="en-US" altLang="en-US" sz="2800" b="0" cap="none" dirty="0" err="1"/>
              <a:t>xác</a:t>
            </a:r>
            <a:r>
              <a:rPr lang="en-US" altLang="en-US" sz="2800" b="0" cap="none" dirty="0"/>
              <a:t> </a:t>
            </a:r>
            <a:r>
              <a:rPr lang="en-US" altLang="en-US" sz="2800" b="0" cap="none" dirty="0" err="1"/>
              <a:t>định</a:t>
            </a:r>
            <a:r>
              <a:rPr lang="en-US" altLang="en-US" sz="2800" b="0" cap="none" dirty="0"/>
              <a:t> </a:t>
            </a:r>
            <a:r>
              <a:rPr lang="en-US" altLang="en-US" sz="2800" b="0" cap="none" dirty="0" err="1"/>
              <a:t>tỉ</a:t>
            </a:r>
            <a:r>
              <a:rPr lang="en-US" altLang="en-US" sz="2800" b="0" cap="none" dirty="0"/>
              <a:t> </a:t>
            </a:r>
            <a:r>
              <a:rPr lang="en-US" altLang="en-US" sz="2800" b="0" cap="none" dirty="0" err="1"/>
              <a:t>lệ</a:t>
            </a:r>
            <a:r>
              <a:rPr lang="en-US" altLang="en-US" sz="2800" b="0" cap="none" dirty="0"/>
              <a:t> </a:t>
            </a:r>
            <a:r>
              <a:rPr lang="en-US" altLang="en-US" sz="2800" b="0" cap="none" dirty="0" err="1"/>
              <a:t>phế</a:t>
            </a:r>
            <a:r>
              <a:rPr lang="en-US" altLang="en-US" sz="2800" b="0" cap="none" dirty="0"/>
              <a:t> </a:t>
            </a:r>
            <a:r>
              <a:rPr lang="en-US" altLang="en-US" sz="2800" b="0" cap="none" dirty="0" err="1"/>
              <a:t>phẩm</a:t>
            </a:r>
            <a:r>
              <a:rPr lang="en-US" altLang="en-US" sz="2800" b="0" cap="none" dirty="0"/>
              <a:t> </a:t>
            </a:r>
            <a:r>
              <a:rPr lang="en-US" altLang="en-US" sz="2800" b="0" cap="none" dirty="0" err="1"/>
              <a:t>của</a:t>
            </a:r>
            <a:r>
              <a:rPr lang="en-US" altLang="en-US" sz="2800" b="0" cap="none" dirty="0"/>
              <a:t> </a:t>
            </a:r>
            <a:r>
              <a:rPr lang="en-US" altLang="en-US" sz="2800" b="0" cap="none" dirty="0" err="1"/>
              <a:t>lô</a:t>
            </a:r>
            <a:r>
              <a:rPr lang="en-US" altLang="en-US" sz="2800" b="0" cap="none" dirty="0"/>
              <a:t> </a:t>
            </a:r>
            <a:r>
              <a:rPr lang="en-US" altLang="en-US" sz="2800" b="0" cap="none" dirty="0" err="1"/>
              <a:t>hàng</a:t>
            </a:r>
            <a:r>
              <a:rPr lang="en-US" altLang="en-US" sz="2800" b="0" cap="none" dirty="0"/>
              <a:t>.</a:t>
            </a:r>
            <a:endParaRPr lang="en-US" sz="2800" b="0" cap="none" dirty="0"/>
          </a:p>
        </p:txBody>
      </p:sp>
      <p:sp>
        <p:nvSpPr>
          <p:cNvPr id="5" name="Rectangle 6">
            <a:extLst>
              <a:ext uri="{FF2B5EF4-FFF2-40B4-BE49-F238E27FC236}">
                <a16:creationId xmlns:a16="http://schemas.microsoft.com/office/drawing/2014/main" id="{7D9256AE-5E8A-E403-89E8-9A13296E1876}"/>
              </a:ext>
            </a:extLst>
          </p:cNvPr>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sp>
        <p:nvSpPr>
          <p:cNvPr id="6" name="Title 3">
            <a:extLst>
              <a:ext uri="{FF2B5EF4-FFF2-40B4-BE49-F238E27FC236}">
                <a16:creationId xmlns:a16="http://schemas.microsoft.com/office/drawing/2014/main" id="{898DDF10-6B4A-EF6A-2862-8138C0118B68}"/>
              </a:ext>
            </a:extLst>
          </p:cNvPr>
          <p:cNvSpPr>
            <a:spLocks noGrp="1" noChangeArrowheads="1"/>
          </p:cNvSpPr>
          <p:nvPr>
            <p:ph type="title"/>
          </p:nvPr>
        </p:nvSpPr>
        <p:spPr>
          <a:xfrm>
            <a:off x="76200" y="85066"/>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36841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90599" y="533401"/>
          <a:ext cx="7467602" cy="1199684"/>
        </p:xfrm>
        <a:graphic>
          <a:graphicData uri="http://schemas.openxmlformats.org/drawingml/2006/table">
            <a:tbl>
              <a:tblPr firstRow="1" bandRow="1">
                <a:tableStyleId>{5C22544A-7EE6-4342-B048-85BDC9FD1C3A}</a:tableStyleId>
              </a:tblPr>
              <a:tblGrid>
                <a:gridCol w="2696634">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1140884">
                  <a:extLst>
                    <a:ext uri="{9D8B030D-6E8A-4147-A177-3AD203B41FA5}">
                      <a16:colId xmlns:a16="http://schemas.microsoft.com/office/drawing/2014/main" val="20002"/>
                    </a:ext>
                  </a:extLst>
                </a:gridCol>
                <a:gridCol w="1203114">
                  <a:extLst>
                    <a:ext uri="{9D8B030D-6E8A-4147-A177-3AD203B41FA5}">
                      <a16:colId xmlns:a16="http://schemas.microsoft.com/office/drawing/2014/main" val="20003"/>
                    </a:ext>
                  </a:extLst>
                </a:gridCol>
                <a:gridCol w="1493520">
                  <a:extLst>
                    <a:ext uri="{9D8B030D-6E8A-4147-A177-3AD203B41FA5}">
                      <a16:colId xmlns:a16="http://schemas.microsoft.com/office/drawing/2014/main" val="20004"/>
                    </a:ext>
                  </a:extLst>
                </a:gridCol>
              </a:tblGrid>
              <a:tr h="705316">
                <a:tc>
                  <a:txBody>
                    <a:bodyPr/>
                    <a:lstStyle/>
                    <a:p>
                      <a:r>
                        <a:rPr lang="en-US" sz="2200" dirty="0">
                          <a:solidFill>
                            <a:schemeClr val="tx1"/>
                          </a:solidFill>
                        </a:rPr>
                        <a:t>ĐK</a:t>
                      </a:r>
                      <a:r>
                        <a:rPr lang="en-US" sz="2200" baseline="0" dirty="0">
                          <a:solidFill>
                            <a:schemeClr val="tx1"/>
                          </a:solidFill>
                        </a:rPr>
                        <a:t> 1 chi </a:t>
                      </a:r>
                      <a:r>
                        <a:rPr lang="en-US" sz="2200" baseline="0" dirty="0" err="1">
                          <a:solidFill>
                            <a:schemeClr val="tx1"/>
                          </a:solidFill>
                        </a:rPr>
                        <a:t>tiết</a:t>
                      </a:r>
                      <a:r>
                        <a:rPr lang="en-US" sz="2200" baseline="0" dirty="0">
                          <a:solidFill>
                            <a:schemeClr val="tx1"/>
                          </a:solidFill>
                        </a:rPr>
                        <a:t> </a:t>
                      </a:r>
                      <a:r>
                        <a:rPr lang="en-US" sz="2200" baseline="0" dirty="0" err="1">
                          <a:solidFill>
                            <a:schemeClr val="tx1"/>
                          </a:solidFill>
                        </a:rPr>
                        <a:t>máy</a:t>
                      </a:r>
                      <a:r>
                        <a:rPr lang="en-US" sz="2200" baseline="0" dirty="0">
                          <a:solidFill>
                            <a:schemeClr val="tx1"/>
                          </a:solidFill>
                        </a:rPr>
                        <a:t> (mm)</a:t>
                      </a:r>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7684">
                <a:tc>
                  <a:txBody>
                    <a:bodyPr/>
                    <a:lstStyle/>
                    <a:p>
                      <a:r>
                        <a:rPr lang="en-US" sz="2200" b="1" dirty="0" err="1">
                          <a:solidFill>
                            <a:schemeClr val="tx1"/>
                          </a:solidFill>
                        </a:rPr>
                        <a:t>Số</a:t>
                      </a:r>
                      <a:r>
                        <a:rPr lang="en-US" sz="2200" b="1" baseline="0" dirty="0">
                          <a:solidFill>
                            <a:schemeClr val="tx1"/>
                          </a:solidFill>
                        </a:rPr>
                        <a:t> chi </a:t>
                      </a:r>
                      <a:r>
                        <a:rPr lang="en-US" sz="2200" b="1" baseline="0" dirty="0" err="1">
                          <a:solidFill>
                            <a:schemeClr val="tx1"/>
                          </a:solidFill>
                        </a:rPr>
                        <a:t>tiết</a:t>
                      </a:r>
                      <a:r>
                        <a:rPr lang="en-US" sz="2200" b="1" baseline="0" dirty="0">
                          <a:solidFill>
                            <a:schemeClr val="tx1"/>
                          </a:solidFill>
                        </a:rPr>
                        <a:t> </a:t>
                      </a:r>
                      <a:r>
                        <a:rPr lang="en-US" sz="2200" b="1" baseline="0" dirty="0" err="1">
                          <a:solidFill>
                            <a:schemeClr val="tx1"/>
                          </a:solidFill>
                        </a:rPr>
                        <a:t>máy</a:t>
                      </a:r>
                      <a:endParaRPr lang="en-US"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TextBox 4"/>
          <p:cNvSpPr txBox="1"/>
          <p:nvPr/>
        </p:nvSpPr>
        <p:spPr>
          <a:xfrm>
            <a:off x="228600" y="2133600"/>
            <a:ext cx="8915400" cy="4616648"/>
          </a:xfrm>
          <a:prstGeom prst="rect">
            <a:avLst/>
          </a:prstGeom>
          <a:noFill/>
        </p:spPr>
        <p:txBody>
          <a:bodyPr wrap="square" rtlCol="0">
            <a:spAutoFit/>
          </a:bodyPr>
          <a:lstStyle/>
          <a:p>
            <a:pPr>
              <a:lnSpc>
                <a:spcPct val="150000"/>
              </a:lnSpc>
              <a:buFont typeface="Arial" pitchFamily="34" charset="0"/>
              <a:buChar char="•"/>
            </a:pPr>
            <a:r>
              <a:rPr lang="en-US" sz="2800" dirty="0">
                <a:latin typeface="+mj-lt"/>
              </a:rPr>
              <a:t>  </a:t>
            </a:r>
            <a:r>
              <a:rPr lang="en-US" sz="2800" dirty="0">
                <a:solidFill>
                  <a:srgbClr val="FF0000"/>
                </a:solidFill>
                <a:latin typeface="+mj-lt"/>
              </a:rPr>
              <a:t>A</a:t>
            </a:r>
            <a:r>
              <a:rPr lang="en-US" sz="2800" dirty="0">
                <a:latin typeface="+mj-lt"/>
              </a:rPr>
              <a:t> </a:t>
            </a:r>
            <a:r>
              <a:rPr lang="en-US" sz="2800" dirty="0" err="1">
                <a:latin typeface="+mj-lt"/>
              </a:rPr>
              <a:t>là</a:t>
            </a:r>
            <a:r>
              <a:rPr lang="en-US" sz="2800" dirty="0">
                <a:latin typeface="+mj-lt"/>
              </a:rPr>
              <a:t> “chi </a:t>
            </a:r>
            <a:r>
              <a:rPr lang="en-US" sz="2800" dirty="0" err="1">
                <a:latin typeface="+mj-lt"/>
              </a:rPr>
              <a:t>tiết</a:t>
            </a:r>
            <a:r>
              <a:rPr lang="en-US" sz="2800" dirty="0">
                <a:latin typeface="+mj-lt"/>
              </a:rPr>
              <a:t> </a:t>
            </a:r>
            <a:r>
              <a:rPr lang="en-US" sz="2800" dirty="0" err="1">
                <a:latin typeface="+mj-lt"/>
              </a:rPr>
              <a:t>máy</a:t>
            </a:r>
            <a:r>
              <a:rPr lang="en-US" sz="2800" dirty="0">
                <a:latin typeface="+mj-lt"/>
              </a:rPr>
              <a:t> </a:t>
            </a:r>
            <a:r>
              <a:rPr lang="en-US" sz="2800" dirty="0" err="1">
                <a:latin typeface="+mj-lt"/>
              </a:rPr>
              <a:t>có</a:t>
            </a:r>
            <a:r>
              <a:rPr lang="en-US" sz="2800" dirty="0">
                <a:latin typeface="+mj-lt"/>
              </a:rPr>
              <a:t> </a:t>
            </a:r>
            <a:r>
              <a:rPr lang="en-US" sz="2800" dirty="0" err="1">
                <a:latin typeface="+mj-lt"/>
              </a:rPr>
              <a:t>đường</a:t>
            </a:r>
            <a:r>
              <a:rPr lang="en-US" sz="2800" dirty="0">
                <a:latin typeface="+mj-lt"/>
              </a:rPr>
              <a:t> </a:t>
            </a:r>
            <a:r>
              <a:rPr lang="en-US" sz="2800" dirty="0" err="1">
                <a:latin typeface="+mj-lt"/>
              </a:rPr>
              <a:t>kính</a:t>
            </a:r>
            <a:r>
              <a:rPr lang="en-US" sz="2800" dirty="0">
                <a:latin typeface="+mj-lt"/>
              </a:rPr>
              <a:t> </a:t>
            </a:r>
            <a:r>
              <a:rPr lang="en-US" sz="2800" dirty="0" err="1">
                <a:latin typeface="+mj-lt"/>
              </a:rPr>
              <a:t>nhỏ</a:t>
            </a:r>
            <a:r>
              <a:rPr lang="en-US" sz="2800" dirty="0">
                <a:latin typeface="+mj-lt"/>
              </a:rPr>
              <a:t> </a:t>
            </a:r>
            <a:r>
              <a:rPr lang="en-US" sz="2800" dirty="0" err="1">
                <a:latin typeface="+mj-lt"/>
              </a:rPr>
              <a:t>hơn</a:t>
            </a:r>
            <a:r>
              <a:rPr lang="en-US" sz="2800" dirty="0">
                <a:latin typeface="+mj-lt"/>
              </a:rPr>
              <a:t> 4mm”</a:t>
            </a:r>
          </a:p>
          <a:p>
            <a:pPr>
              <a:lnSpc>
                <a:spcPct val="150000"/>
              </a:lnSpc>
              <a:buFont typeface="Arial" pitchFamily="34" charset="0"/>
              <a:buChar char="•"/>
            </a:pPr>
            <a:r>
              <a:rPr lang="en-US" sz="2800" dirty="0">
                <a:latin typeface="+mj-lt"/>
              </a:rPr>
              <a:t>  </a:t>
            </a:r>
            <a:r>
              <a:rPr lang="en-US" sz="2800" dirty="0" err="1">
                <a:solidFill>
                  <a:srgbClr val="FF0000"/>
                </a:solidFill>
                <a:latin typeface="+mj-lt"/>
              </a:rPr>
              <a:t>n</a:t>
            </a:r>
            <a:r>
              <a:rPr lang="en-US" sz="2800" baseline="-25000" dirty="0" err="1">
                <a:solidFill>
                  <a:srgbClr val="FF0000"/>
                </a:solidFill>
                <a:latin typeface="+mj-lt"/>
              </a:rPr>
              <a:t>A</a:t>
            </a:r>
            <a:r>
              <a:rPr lang="en-US" sz="2800" dirty="0">
                <a:latin typeface="+mj-lt"/>
              </a:rPr>
              <a:t> </a:t>
            </a:r>
            <a:r>
              <a:rPr lang="en-US" sz="2800" dirty="0" err="1">
                <a:latin typeface="+mj-lt"/>
              </a:rPr>
              <a:t>là</a:t>
            </a:r>
            <a:r>
              <a:rPr lang="en-US" sz="2800" dirty="0">
                <a:latin typeface="+mj-lt"/>
              </a:rPr>
              <a:t> </a:t>
            </a:r>
            <a:r>
              <a:rPr lang="en-US" sz="2800" b="1" dirty="0" err="1">
                <a:latin typeface="+mj-lt"/>
              </a:rPr>
              <a:t>số</a:t>
            </a:r>
            <a:r>
              <a:rPr lang="en-US" sz="2800" dirty="0">
                <a:latin typeface="+mj-lt"/>
              </a:rPr>
              <a:t> chi </a:t>
            </a:r>
            <a:r>
              <a:rPr lang="en-US" sz="2800" dirty="0" err="1">
                <a:latin typeface="+mj-lt"/>
              </a:rPr>
              <a:t>tiết</a:t>
            </a:r>
            <a:r>
              <a:rPr lang="en-US" sz="2800" dirty="0">
                <a:latin typeface="+mj-lt"/>
              </a:rPr>
              <a:t> </a:t>
            </a:r>
            <a:r>
              <a:rPr lang="en-US" sz="2800" dirty="0" err="1">
                <a:latin typeface="+mj-lt"/>
              </a:rPr>
              <a:t>máy</a:t>
            </a:r>
            <a:r>
              <a:rPr lang="en-US" sz="2800" dirty="0">
                <a:latin typeface="+mj-lt"/>
              </a:rPr>
              <a:t> </a:t>
            </a:r>
            <a:r>
              <a:rPr lang="en-US" sz="2800" dirty="0" err="1">
                <a:latin typeface="+mj-lt"/>
              </a:rPr>
              <a:t>có</a:t>
            </a:r>
            <a:r>
              <a:rPr lang="en-US" sz="2800" dirty="0">
                <a:latin typeface="+mj-lt"/>
              </a:rPr>
              <a:t> </a:t>
            </a:r>
            <a:r>
              <a:rPr lang="en-US" sz="2800" dirty="0" err="1">
                <a:latin typeface="+mj-lt"/>
              </a:rPr>
              <a:t>đường</a:t>
            </a:r>
            <a:r>
              <a:rPr lang="en-US" sz="2800" dirty="0">
                <a:latin typeface="+mj-lt"/>
              </a:rPr>
              <a:t> </a:t>
            </a:r>
            <a:r>
              <a:rPr lang="en-US" sz="2800" dirty="0" err="1">
                <a:latin typeface="+mj-lt"/>
              </a:rPr>
              <a:t>kính</a:t>
            </a:r>
            <a:r>
              <a:rPr lang="en-US" sz="2800" dirty="0">
                <a:latin typeface="+mj-lt"/>
              </a:rPr>
              <a:t> </a:t>
            </a:r>
            <a:r>
              <a:rPr lang="en-US" sz="2800" dirty="0" err="1">
                <a:latin typeface="+mj-lt"/>
              </a:rPr>
              <a:t>nhỏ</a:t>
            </a:r>
            <a:r>
              <a:rPr lang="en-US" sz="2800" dirty="0">
                <a:latin typeface="+mj-lt"/>
              </a:rPr>
              <a:t> </a:t>
            </a:r>
            <a:r>
              <a:rPr lang="en-US" sz="2800" dirty="0" err="1">
                <a:latin typeface="+mj-lt"/>
              </a:rPr>
              <a:t>hơn</a:t>
            </a:r>
            <a:r>
              <a:rPr lang="en-US" sz="2800" dirty="0">
                <a:latin typeface="+mj-lt"/>
              </a:rPr>
              <a:t> 4mm </a:t>
            </a:r>
            <a:r>
              <a:rPr lang="en-US" sz="2800" dirty="0" err="1">
                <a:latin typeface="+mj-lt"/>
              </a:rPr>
              <a:t>trên</a:t>
            </a:r>
            <a:r>
              <a:rPr lang="en-US" sz="2800" dirty="0">
                <a:latin typeface="+mj-lt"/>
              </a:rPr>
              <a:t> </a:t>
            </a:r>
            <a:r>
              <a:rPr lang="en-US" sz="2800" dirty="0" err="1">
                <a:latin typeface="+mj-lt"/>
              </a:rPr>
              <a:t>mẫu</a:t>
            </a:r>
            <a:endParaRPr lang="en-US" sz="2800" dirty="0">
              <a:latin typeface="+mj-lt"/>
            </a:endParaRPr>
          </a:p>
          <a:p>
            <a:pPr>
              <a:lnSpc>
                <a:spcPct val="150000"/>
              </a:lnSpc>
              <a:buFont typeface="Arial" pitchFamily="34" charset="0"/>
              <a:buChar char="•"/>
            </a:pPr>
            <a:r>
              <a:rPr lang="en-US" sz="2800" dirty="0">
                <a:latin typeface="+mj-lt"/>
              </a:rPr>
              <a:t> </a:t>
            </a:r>
            <a:r>
              <a:rPr lang="en-US" sz="2800" dirty="0">
                <a:solidFill>
                  <a:srgbClr val="FF0000"/>
                </a:solidFill>
                <a:latin typeface="+mj-lt"/>
              </a:rPr>
              <a:t>f</a:t>
            </a:r>
            <a:r>
              <a:rPr lang="en-US" sz="2800" dirty="0">
                <a:latin typeface="+mj-lt"/>
              </a:rPr>
              <a:t> </a:t>
            </a:r>
            <a:r>
              <a:rPr lang="en-US" sz="2800" dirty="0" err="1">
                <a:latin typeface="+mj-lt"/>
              </a:rPr>
              <a:t>là</a:t>
            </a:r>
            <a:r>
              <a:rPr lang="en-US" sz="2800" dirty="0">
                <a:latin typeface="+mj-lt"/>
              </a:rPr>
              <a:t> </a:t>
            </a:r>
            <a:r>
              <a:rPr lang="en-US" sz="2800" b="1" dirty="0" err="1">
                <a:latin typeface="+mj-lt"/>
              </a:rPr>
              <a:t>tỉ</a:t>
            </a:r>
            <a:r>
              <a:rPr lang="en-US" sz="2800" b="1" dirty="0">
                <a:latin typeface="+mj-lt"/>
              </a:rPr>
              <a:t> </a:t>
            </a:r>
            <a:r>
              <a:rPr lang="en-US" sz="2800" b="1" dirty="0" err="1">
                <a:latin typeface="+mj-lt"/>
              </a:rPr>
              <a:t>lệ</a:t>
            </a:r>
            <a:r>
              <a:rPr lang="en-US" sz="2800" b="1" dirty="0">
                <a:latin typeface="+mj-lt"/>
              </a:rPr>
              <a:t> </a:t>
            </a:r>
            <a:r>
              <a:rPr lang="en-US" sz="2800" dirty="0" err="1">
                <a:latin typeface="+mj-lt"/>
              </a:rPr>
              <a:t>các</a:t>
            </a:r>
            <a:r>
              <a:rPr lang="en-US" sz="2800" dirty="0">
                <a:latin typeface="+mj-lt"/>
              </a:rPr>
              <a:t> chi </a:t>
            </a:r>
            <a:r>
              <a:rPr lang="en-US" sz="2800" dirty="0" err="1">
                <a:latin typeface="+mj-lt"/>
              </a:rPr>
              <a:t>tiết</a:t>
            </a:r>
            <a:r>
              <a:rPr lang="en-US" sz="2800" dirty="0">
                <a:latin typeface="+mj-lt"/>
              </a:rPr>
              <a:t> </a:t>
            </a:r>
            <a:r>
              <a:rPr lang="en-US" sz="2800" dirty="0" err="1">
                <a:latin typeface="+mj-lt"/>
              </a:rPr>
              <a:t>máy</a:t>
            </a:r>
            <a:r>
              <a:rPr lang="en-US" sz="2800" dirty="0">
                <a:latin typeface="+mj-lt"/>
              </a:rPr>
              <a:t> </a:t>
            </a:r>
            <a:r>
              <a:rPr lang="en-US" sz="2800" dirty="0" err="1">
                <a:latin typeface="+mj-lt"/>
              </a:rPr>
              <a:t>có</a:t>
            </a:r>
            <a:r>
              <a:rPr lang="en-US" sz="2800" dirty="0">
                <a:latin typeface="+mj-lt"/>
              </a:rPr>
              <a:t> </a:t>
            </a:r>
            <a:r>
              <a:rPr lang="en-US" sz="2800" dirty="0" err="1">
                <a:latin typeface="+mj-lt"/>
              </a:rPr>
              <a:t>đường</a:t>
            </a:r>
            <a:r>
              <a:rPr lang="en-US" sz="2800" dirty="0">
                <a:latin typeface="+mj-lt"/>
              </a:rPr>
              <a:t> </a:t>
            </a:r>
            <a:r>
              <a:rPr lang="en-US" sz="2800" dirty="0" err="1">
                <a:latin typeface="+mj-lt"/>
              </a:rPr>
              <a:t>kính</a:t>
            </a:r>
            <a:r>
              <a:rPr lang="en-US" sz="2800" dirty="0">
                <a:latin typeface="+mj-lt"/>
              </a:rPr>
              <a:t> </a:t>
            </a:r>
            <a:r>
              <a:rPr lang="en-US" sz="2800" dirty="0" err="1">
                <a:latin typeface="+mj-lt"/>
              </a:rPr>
              <a:t>nhỏ</a:t>
            </a:r>
            <a:r>
              <a:rPr lang="en-US" sz="2800" dirty="0">
                <a:latin typeface="+mj-lt"/>
              </a:rPr>
              <a:t> </a:t>
            </a:r>
            <a:r>
              <a:rPr lang="en-US" sz="2800" dirty="0" err="1">
                <a:latin typeface="+mj-lt"/>
              </a:rPr>
              <a:t>hơn</a:t>
            </a:r>
            <a:r>
              <a:rPr lang="en-US" sz="2800" dirty="0">
                <a:latin typeface="+mj-lt"/>
              </a:rPr>
              <a:t> 4mm</a:t>
            </a:r>
            <a:r>
              <a:rPr lang="en-US" sz="2800" b="1" dirty="0">
                <a:latin typeface="+mj-lt"/>
              </a:rPr>
              <a:t> </a:t>
            </a:r>
            <a:r>
              <a:rPr lang="en-US" sz="2800" b="1" dirty="0" err="1">
                <a:latin typeface="+mj-lt"/>
              </a:rPr>
              <a:t>trên</a:t>
            </a:r>
            <a:r>
              <a:rPr lang="en-US" sz="2800" b="1" dirty="0">
                <a:latin typeface="+mj-lt"/>
              </a:rPr>
              <a:t> </a:t>
            </a:r>
            <a:r>
              <a:rPr lang="en-US" sz="2800" b="1" dirty="0" err="1">
                <a:latin typeface="+mj-lt"/>
              </a:rPr>
              <a:t>mẫu</a:t>
            </a:r>
            <a:r>
              <a:rPr lang="en-US" sz="2800" b="1" dirty="0">
                <a:latin typeface="+mj-lt"/>
              </a:rPr>
              <a:t>.</a:t>
            </a:r>
          </a:p>
          <a:p>
            <a:pPr>
              <a:lnSpc>
                <a:spcPct val="150000"/>
              </a:lnSpc>
              <a:buFont typeface="Arial" pitchFamily="34" charset="0"/>
              <a:buChar char="•"/>
            </a:pPr>
            <a:r>
              <a:rPr lang="en-US" sz="2800" dirty="0">
                <a:solidFill>
                  <a:srgbClr val="FF0000"/>
                </a:solidFill>
                <a:latin typeface="+mj-lt"/>
              </a:rPr>
              <a:t> p=P(A)</a:t>
            </a:r>
            <a:r>
              <a:rPr lang="en-US" sz="2800" dirty="0">
                <a:latin typeface="+mj-lt"/>
              </a:rPr>
              <a:t> </a:t>
            </a:r>
            <a:r>
              <a:rPr lang="en-US" sz="2800" dirty="0" err="1">
                <a:latin typeface="+mj-lt"/>
              </a:rPr>
              <a:t>là</a:t>
            </a:r>
            <a:r>
              <a:rPr lang="en-US" sz="2800" dirty="0">
                <a:latin typeface="+mj-lt"/>
              </a:rPr>
              <a:t> </a:t>
            </a:r>
            <a:r>
              <a:rPr lang="en-US" sz="2800" dirty="0" err="1">
                <a:latin typeface="+mj-lt"/>
              </a:rPr>
              <a:t>tỉ</a:t>
            </a:r>
            <a:r>
              <a:rPr lang="en-US" sz="2800" dirty="0">
                <a:latin typeface="+mj-lt"/>
              </a:rPr>
              <a:t> </a:t>
            </a:r>
            <a:r>
              <a:rPr lang="en-US" sz="2800" dirty="0" err="1">
                <a:latin typeface="+mj-lt"/>
              </a:rPr>
              <a:t>lệ</a:t>
            </a:r>
            <a:r>
              <a:rPr lang="en-US" sz="2800" dirty="0">
                <a:latin typeface="+mj-lt"/>
              </a:rPr>
              <a:t> </a:t>
            </a:r>
            <a:r>
              <a:rPr lang="en-US" sz="2800" dirty="0" err="1">
                <a:latin typeface="+mj-lt"/>
              </a:rPr>
              <a:t>các</a:t>
            </a:r>
            <a:r>
              <a:rPr lang="en-US" sz="2800" dirty="0">
                <a:latin typeface="+mj-lt"/>
              </a:rPr>
              <a:t> chi </a:t>
            </a:r>
            <a:r>
              <a:rPr lang="en-US" sz="2800" dirty="0" err="1">
                <a:latin typeface="+mj-lt"/>
              </a:rPr>
              <a:t>tiết</a:t>
            </a:r>
            <a:r>
              <a:rPr lang="en-US" sz="2800" dirty="0">
                <a:latin typeface="+mj-lt"/>
              </a:rPr>
              <a:t> </a:t>
            </a:r>
            <a:r>
              <a:rPr lang="en-US" sz="2800" dirty="0" err="1">
                <a:latin typeface="+mj-lt"/>
              </a:rPr>
              <a:t>máy</a:t>
            </a:r>
            <a:r>
              <a:rPr lang="en-US" sz="2800" dirty="0">
                <a:latin typeface="+mj-lt"/>
              </a:rPr>
              <a:t> </a:t>
            </a:r>
            <a:r>
              <a:rPr lang="en-US" sz="2800" dirty="0" err="1">
                <a:latin typeface="+mj-lt"/>
              </a:rPr>
              <a:t>có</a:t>
            </a:r>
            <a:r>
              <a:rPr lang="en-US" sz="2800" dirty="0">
                <a:latin typeface="+mj-lt"/>
              </a:rPr>
              <a:t> </a:t>
            </a:r>
            <a:r>
              <a:rPr lang="en-US" sz="2800" dirty="0" err="1">
                <a:latin typeface="+mj-lt"/>
              </a:rPr>
              <a:t>đường</a:t>
            </a:r>
            <a:r>
              <a:rPr lang="en-US" sz="2800" dirty="0">
                <a:latin typeface="+mj-lt"/>
              </a:rPr>
              <a:t> </a:t>
            </a:r>
            <a:r>
              <a:rPr lang="en-US" sz="2800" dirty="0" err="1">
                <a:latin typeface="+mj-lt"/>
              </a:rPr>
              <a:t>kính</a:t>
            </a:r>
            <a:r>
              <a:rPr lang="en-US" sz="2800" dirty="0">
                <a:latin typeface="+mj-lt"/>
              </a:rPr>
              <a:t> </a:t>
            </a:r>
            <a:r>
              <a:rPr lang="en-US" sz="2800" dirty="0" err="1">
                <a:latin typeface="+mj-lt"/>
              </a:rPr>
              <a:t>nhỏ</a:t>
            </a:r>
            <a:r>
              <a:rPr lang="en-US" sz="2800" dirty="0">
                <a:latin typeface="+mj-lt"/>
              </a:rPr>
              <a:t> </a:t>
            </a:r>
            <a:r>
              <a:rPr lang="en-US" sz="2800" dirty="0" err="1">
                <a:latin typeface="+mj-lt"/>
              </a:rPr>
              <a:t>hơn</a:t>
            </a:r>
            <a:r>
              <a:rPr lang="en-US" sz="2800" dirty="0">
                <a:latin typeface="+mj-lt"/>
              </a:rPr>
              <a:t> 4mm </a:t>
            </a:r>
            <a:r>
              <a:rPr lang="en-US" sz="2800" b="1" dirty="0" err="1">
                <a:latin typeface="+mj-lt"/>
              </a:rPr>
              <a:t>trên</a:t>
            </a:r>
            <a:r>
              <a:rPr lang="en-US" sz="2800" b="1" dirty="0">
                <a:latin typeface="+mj-lt"/>
              </a:rPr>
              <a:t> </a:t>
            </a:r>
            <a:r>
              <a:rPr lang="en-US" sz="2800" b="1" dirty="0" err="1">
                <a:latin typeface="+mj-lt"/>
              </a:rPr>
              <a:t>đám</a:t>
            </a:r>
            <a:r>
              <a:rPr lang="en-US" sz="2800" b="1" dirty="0">
                <a:latin typeface="+mj-lt"/>
              </a:rPr>
              <a:t> </a:t>
            </a:r>
            <a:r>
              <a:rPr lang="en-US" sz="2800" b="1" dirty="0" err="1">
                <a:latin typeface="+mj-lt"/>
              </a:rPr>
              <a:t>đông</a:t>
            </a:r>
            <a:r>
              <a:rPr lang="en-US" sz="2800" b="1" dirty="0">
                <a:latin typeface="+mj-lt"/>
              </a:rPr>
              <a:t>.</a:t>
            </a:r>
          </a:p>
          <a:p>
            <a:pPr>
              <a:lnSpc>
                <a:spcPct val="150000"/>
              </a:lnSpc>
              <a:buFont typeface="Arial" pitchFamily="34" charset="0"/>
              <a:buChar char="•"/>
            </a:pPr>
            <a:r>
              <a:rPr lang="en-US" sz="2800" dirty="0">
                <a:latin typeface="+mj-lt"/>
              </a:rPr>
              <a:t> </a:t>
            </a: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a:t>
            </a:r>
            <a:r>
              <a:rPr lang="en-US" sz="2800" dirty="0" err="1">
                <a:latin typeface="+mj-lt"/>
              </a:rPr>
              <a:t>ta</a:t>
            </a:r>
            <a:r>
              <a:rPr lang="en-US" sz="2800" dirty="0">
                <a:latin typeface="+mj-lt"/>
              </a:rPr>
              <a:t> </a:t>
            </a:r>
            <a:r>
              <a:rPr lang="en-US" sz="2800" dirty="0" err="1">
                <a:latin typeface="+mj-lt"/>
              </a:rPr>
              <a:t>có</a:t>
            </a:r>
            <a:r>
              <a:rPr lang="en-US" sz="2800" dirty="0">
                <a:latin typeface="+mj-lt"/>
              </a:rPr>
              <a:t>: </a:t>
            </a:r>
            <a:r>
              <a:rPr lang="en-US" sz="2800" dirty="0" err="1">
                <a:latin typeface="+mj-lt"/>
              </a:rPr>
              <a:t>f</a:t>
            </a:r>
            <a:r>
              <a:rPr lang="en-US" sz="2800" baseline="-25000" dirty="0" err="1">
                <a:latin typeface="+mj-lt"/>
              </a:rPr>
              <a:t>tn</a:t>
            </a:r>
            <a:r>
              <a:rPr lang="en-US" sz="2800" dirty="0">
                <a:latin typeface="+mj-lt"/>
              </a:rPr>
              <a:t> =6/10=0.6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0999" y="3301193"/>
            <a:ext cx="2627045" cy="661207"/>
          </a:xfrm>
          <a:prstGeom prst="rect">
            <a:avLst/>
          </a:prstGeom>
          <a:noFill/>
          <a:ln>
            <a:solidFill>
              <a:srgbClr val="FF0000"/>
            </a:solidFill>
          </a:ln>
        </p:spPr>
        <p:txBody>
          <a:bodyPr wrap="square">
            <a:spAutoFit/>
          </a:bodyPr>
          <a:lstStyle/>
          <a:p>
            <a:pPr>
              <a:lnSpc>
                <a:spcPct val="150000"/>
              </a:lnSpc>
              <a:defRPr/>
            </a:pPr>
            <a:r>
              <a:rPr lang="en-US" sz="2800" i="1" dirty="0" err="1">
                <a:latin typeface="+mj-lt"/>
              </a:rPr>
              <a:t>Tính</a:t>
            </a:r>
            <a:r>
              <a:rPr lang="en-US" sz="2800" i="1" dirty="0">
                <a:latin typeface="+mj-lt"/>
              </a:rPr>
              <a:t> </a:t>
            </a:r>
            <a:r>
              <a:rPr lang="en-US" sz="2800" i="1" dirty="0" err="1">
                <a:latin typeface="+mj-lt"/>
              </a:rPr>
              <a:t>chất</a:t>
            </a:r>
            <a:r>
              <a:rPr lang="en-US" sz="2800" i="1" dirty="0">
                <a:latin typeface="+mj-lt"/>
              </a:rPr>
              <a:t> 1:</a:t>
            </a:r>
          </a:p>
        </p:txBody>
      </p:sp>
      <p:sp>
        <p:nvSpPr>
          <p:cNvPr id="2" name="Rectangle 1">
            <a:extLst>
              <a:ext uri="{FF2B5EF4-FFF2-40B4-BE49-F238E27FC236}">
                <a16:creationId xmlns:a16="http://schemas.microsoft.com/office/drawing/2014/main" id="{714D7E80-CD4C-43DB-99E3-001FDDC82DFB}"/>
              </a:ext>
            </a:extLst>
          </p:cNvPr>
          <p:cNvSpPr/>
          <p:nvPr/>
        </p:nvSpPr>
        <p:spPr>
          <a:xfrm>
            <a:off x="4038600" y="5390138"/>
            <a:ext cx="4876800" cy="13154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10">
            <a:extLst>
              <a:ext uri="{FF2B5EF4-FFF2-40B4-BE49-F238E27FC236}">
                <a16:creationId xmlns:a16="http://schemas.microsoft.com/office/drawing/2014/main" id="{A3810B2D-FC7B-4C3C-87BD-F7BBA229C8D5}"/>
              </a:ext>
            </a:extLst>
          </p:cNvPr>
          <p:cNvGraphicFramePr>
            <a:graphicFrameLocks noChangeAspect="1"/>
          </p:cNvGraphicFramePr>
          <p:nvPr/>
        </p:nvGraphicFramePr>
        <p:xfrm>
          <a:off x="381000" y="4594723"/>
          <a:ext cx="2703245" cy="896323"/>
        </p:xfrm>
        <a:graphic>
          <a:graphicData uri="http://schemas.openxmlformats.org/presentationml/2006/ole">
            <mc:AlternateContent xmlns:mc="http://schemas.openxmlformats.org/markup-compatibility/2006">
              <mc:Choice xmlns:v="urn:schemas-microsoft-com:vml" Requires="v">
                <p:oleObj name="Equation" r:id="rId3" imgW="939600" imgH="393480" progId="Equation.DSMT4">
                  <p:embed/>
                </p:oleObj>
              </mc:Choice>
              <mc:Fallback>
                <p:oleObj name="Equation" r:id="rId3" imgW="939600" imgH="393480" progId="Equation.DSMT4">
                  <p:embed/>
                  <p:pic>
                    <p:nvPicPr>
                      <p:cNvPr id="10" name="Object 10">
                        <a:extLst>
                          <a:ext uri="{FF2B5EF4-FFF2-40B4-BE49-F238E27FC236}">
                            <a16:creationId xmlns:a16="http://schemas.microsoft.com/office/drawing/2014/main" id="{A3810B2D-FC7B-4C3C-87BD-F7BBA229C8D5}"/>
                          </a:ext>
                        </a:extLst>
                      </p:cNvPr>
                      <p:cNvPicPr>
                        <a:picLocks noChangeAspect="1" noChangeArrowheads="1"/>
                      </p:cNvPicPr>
                      <p:nvPr/>
                    </p:nvPicPr>
                    <p:blipFill>
                      <a:blip r:embed="rId4"/>
                      <a:srcRect/>
                      <a:stretch>
                        <a:fillRect/>
                      </a:stretch>
                    </p:blipFill>
                    <p:spPr bwMode="auto">
                      <a:xfrm>
                        <a:off x="381000" y="4594723"/>
                        <a:ext cx="2703245" cy="896323"/>
                      </a:xfrm>
                      <a:prstGeom prst="rect">
                        <a:avLst/>
                      </a:prstGeom>
                      <a:noFill/>
                      <a:ln>
                        <a:noFill/>
                      </a:ln>
                      <a:effectLst/>
                    </p:spPr>
                  </p:pic>
                </p:oleObj>
              </mc:Fallback>
            </mc:AlternateContent>
          </a:graphicData>
        </a:graphic>
      </p:graphicFrame>
      <p:sp>
        <p:nvSpPr>
          <p:cNvPr id="12" name="Text Box 7">
            <a:extLst>
              <a:ext uri="{FF2B5EF4-FFF2-40B4-BE49-F238E27FC236}">
                <a16:creationId xmlns:a16="http://schemas.microsoft.com/office/drawing/2014/main" id="{7901F611-C585-4EA2-8F5B-7EC66836035E}"/>
              </a:ext>
            </a:extLst>
          </p:cNvPr>
          <p:cNvSpPr txBox="1">
            <a:spLocks noChangeArrowheads="1"/>
          </p:cNvSpPr>
          <p:nvPr/>
        </p:nvSpPr>
        <p:spPr bwMode="auto">
          <a:xfrm>
            <a:off x="339725" y="3989732"/>
            <a:ext cx="8728075" cy="1953868"/>
          </a:xfrm>
          <a:prstGeom prst="rect">
            <a:avLst/>
          </a:prstGeom>
          <a:noFill/>
          <a:ln w="9525">
            <a:noFill/>
            <a:miter lim="800000"/>
            <a:headEnd/>
            <a:tailEnd/>
          </a:ln>
        </p:spPr>
        <p:txBody>
          <a:bodyPr wrap="square">
            <a:spAutoFit/>
          </a:bodyPr>
          <a:lstStyle/>
          <a:p>
            <a:pPr>
              <a:lnSpc>
                <a:spcPct val="150000"/>
              </a:lnSpc>
              <a:defRPr/>
            </a:pPr>
            <a:r>
              <a:rPr lang="en-US" sz="2800" dirty="0" err="1">
                <a:latin typeface="+mj-lt"/>
              </a:rPr>
              <a:t>Gọi</a:t>
            </a:r>
            <a:r>
              <a:rPr lang="en-US" sz="2800" dirty="0">
                <a:latin typeface="+mj-lt"/>
              </a:rPr>
              <a:t> </a:t>
            </a:r>
            <a:r>
              <a:rPr lang="en-US" sz="2800" i="1" dirty="0">
                <a:latin typeface="+mj-lt"/>
              </a:rPr>
              <a:t>M</a:t>
            </a:r>
            <a:r>
              <a:rPr lang="en-US" sz="2800" dirty="0">
                <a:latin typeface="+mj-lt"/>
              </a:rPr>
              <a:t> </a:t>
            </a:r>
            <a:r>
              <a:rPr lang="en-US" sz="2800" dirty="0" err="1">
                <a:latin typeface="+mj-lt"/>
              </a:rPr>
              <a:t>là</a:t>
            </a:r>
            <a:r>
              <a:rPr lang="en-US" sz="2800" dirty="0">
                <a:latin typeface="+mj-lt"/>
              </a:rPr>
              <a:t> </a:t>
            </a:r>
            <a:r>
              <a:rPr lang="en-US" sz="2800" dirty="0" err="1">
                <a:latin typeface="+mj-lt"/>
              </a:rPr>
              <a:t>số</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a:t>
            </a:r>
            <a:r>
              <a:rPr lang="en-US" sz="2800" dirty="0" err="1">
                <a:latin typeface="+mj-lt"/>
              </a:rPr>
              <a:t>mang</a:t>
            </a:r>
            <a:r>
              <a:rPr lang="en-US" sz="2800" dirty="0">
                <a:latin typeface="+mj-lt"/>
              </a:rPr>
              <a:t> </a:t>
            </a:r>
            <a:r>
              <a:rPr lang="en-US" sz="2800" dirty="0" err="1">
                <a:latin typeface="+mj-lt"/>
              </a:rPr>
              <a:t>dấu</a:t>
            </a:r>
            <a:r>
              <a:rPr lang="en-US" sz="2800" dirty="0">
                <a:latin typeface="+mj-lt"/>
              </a:rPr>
              <a:t> </a:t>
            </a:r>
            <a:r>
              <a:rPr lang="en-US" sz="2800" dirty="0" err="1">
                <a:latin typeface="+mj-lt"/>
              </a:rPr>
              <a:t>hiệu</a:t>
            </a:r>
            <a:r>
              <a:rPr lang="en-US" sz="2800" dirty="0">
                <a:latin typeface="+mj-lt"/>
              </a:rPr>
              <a:t> A </a:t>
            </a:r>
            <a:r>
              <a:rPr lang="en-US" sz="2800" dirty="0" err="1">
                <a:latin typeface="+mj-lt"/>
              </a:rPr>
              <a:t>trên</a:t>
            </a:r>
            <a:r>
              <a:rPr lang="en-US" sz="2800" dirty="0">
                <a:latin typeface="+mj-lt"/>
              </a:rPr>
              <a:t> </a:t>
            </a:r>
            <a:r>
              <a:rPr lang="en-US" sz="2800" dirty="0" err="1">
                <a:latin typeface="+mj-lt"/>
              </a:rPr>
              <a:t>đám</a:t>
            </a:r>
            <a:r>
              <a:rPr lang="en-US" sz="2800" dirty="0">
                <a:latin typeface="+mj-lt"/>
              </a:rPr>
              <a:t> </a:t>
            </a:r>
            <a:r>
              <a:rPr lang="en-US" sz="2800" dirty="0" err="1">
                <a:latin typeface="+mj-lt"/>
              </a:rPr>
              <a:t>đông</a:t>
            </a:r>
            <a:r>
              <a:rPr lang="en-US" sz="2800" dirty="0">
                <a:latin typeface="+mj-lt"/>
              </a:rPr>
              <a:t>.</a:t>
            </a:r>
          </a:p>
          <a:p>
            <a:pPr>
              <a:lnSpc>
                <a:spcPct val="150000"/>
              </a:lnSpc>
              <a:defRPr/>
            </a:pPr>
            <a:r>
              <a:rPr lang="en-US" sz="2800" dirty="0">
                <a:latin typeface="+mj-lt"/>
              </a:rPr>
              <a:t>                              : </a:t>
            </a:r>
            <a:r>
              <a:rPr lang="en-US" sz="2800" dirty="0" err="1">
                <a:latin typeface="+mj-lt"/>
              </a:rPr>
              <a:t>gọi</a:t>
            </a:r>
            <a:r>
              <a:rPr lang="en-US" sz="2800" dirty="0">
                <a:latin typeface="+mj-lt"/>
              </a:rPr>
              <a:t> </a:t>
            </a:r>
            <a:r>
              <a:rPr lang="en-US" sz="2800" dirty="0" err="1">
                <a:latin typeface="+mj-lt"/>
              </a:rPr>
              <a:t>là</a:t>
            </a:r>
            <a:r>
              <a:rPr lang="en-US" sz="2800" dirty="0">
                <a:latin typeface="+mj-lt"/>
              </a:rPr>
              <a:t> </a:t>
            </a:r>
            <a:r>
              <a:rPr lang="en-US" sz="2800" b="1" i="1" dirty="0" err="1">
                <a:latin typeface="+mj-lt"/>
              </a:rPr>
              <a:t>tỉ</a:t>
            </a:r>
            <a:r>
              <a:rPr lang="en-US" sz="2800" b="1" i="1" dirty="0">
                <a:latin typeface="+mj-lt"/>
              </a:rPr>
              <a:t> </a:t>
            </a:r>
            <a:r>
              <a:rPr lang="en-US" sz="2800" b="1" i="1" dirty="0" err="1">
                <a:latin typeface="+mj-lt"/>
              </a:rPr>
              <a:t>lệ</a:t>
            </a:r>
            <a:r>
              <a:rPr lang="en-US" sz="2800" b="1" i="1" dirty="0">
                <a:latin typeface="+mj-lt"/>
              </a:rPr>
              <a:t> </a:t>
            </a:r>
            <a:r>
              <a:rPr lang="en-US" sz="2800" dirty="0" err="1">
                <a:latin typeface="+mj-lt"/>
              </a:rPr>
              <a:t>các</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a:t>
            </a:r>
            <a:r>
              <a:rPr lang="en-US" sz="2800" dirty="0" err="1">
                <a:latin typeface="+mj-lt"/>
              </a:rPr>
              <a:t>mang</a:t>
            </a:r>
            <a:r>
              <a:rPr lang="en-US" sz="2800" dirty="0">
                <a:latin typeface="+mj-lt"/>
              </a:rPr>
              <a:t> </a:t>
            </a:r>
            <a:r>
              <a:rPr lang="en-US" sz="2800" dirty="0" err="1">
                <a:latin typeface="+mj-lt"/>
              </a:rPr>
              <a:t>dấu</a:t>
            </a:r>
            <a:r>
              <a:rPr lang="en-US" sz="2800" dirty="0">
                <a:latin typeface="+mj-lt"/>
              </a:rPr>
              <a:t> </a:t>
            </a:r>
            <a:r>
              <a:rPr lang="en-US" sz="2800" dirty="0" err="1">
                <a:latin typeface="+mj-lt"/>
              </a:rPr>
              <a:t>hiệu</a:t>
            </a:r>
            <a:r>
              <a:rPr lang="en-US" sz="2800" dirty="0">
                <a:latin typeface="+mj-lt"/>
              </a:rPr>
              <a:t> A </a:t>
            </a:r>
            <a:r>
              <a:rPr lang="en-US" sz="2800" dirty="0" err="1">
                <a:latin typeface="+mj-lt"/>
              </a:rPr>
              <a:t>trên</a:t>
            </a:r>
            <a:r>
              <a:rPr lang="en-US" sz="2800" dirty="0">
                <a:latin typeface="+mj-lt"/>
              </a:rPr>
              <a:t> </a:t>
            </a:r>
            <a:r>
              <a:rPr lang="en-US" sz="2800" b="1" i="1" dirty="0" err="1">
                <a:latin typeface="+mj-lt"/>
              </a:rPr>
              <a:t>đám</a:t>
            </a:r>
            <a:r>
              <a:rPr lang="en-US" sz="2800" b="1" i="1" dirty="0">
                <a:latin typeface="+mj-lt"/>
              </a:rPr>
              <a:t> </a:t>
            </a:r>
            <a:r>
              <a:rPr lang="en-US" sz="2800" b="1" i="1" dirty="0" err="1">
                <a:latin typeface="+mj-lt"/>
              </a:rPr>
              <a:t>đông</a:t>
            </a:r>
            <a:r>
              <a:rPr lang="en-US" sz="2800" dirty="0">
                <a:latin typeface="+mj-lt"/>
              </a:rPr>
              <a:t>. Khi </a:t>
            </a:r>
            <a:r>
              <a:rPr lang="en-US" sz="2800" dirty="0" err="1">
                <a:latin typeface="+mj-lt"/>
              </a:rPr>
              <a:t>đó</a:t>
            </a:r>
            <a:r>
              <a:rPr lang="en-US" sz="2800" dirty="0">
                <a:latin typeface="+mj-lt"/>
              </a:rPr>
              <a:t>,</a:t>
            </a:r>
          </a:p>
        </p:txBody>
      </p:sp>
      <p:graphicFrame>
        <p:nvGraphicFramePr>
          <p:cNvPr id="17" name="Object 10">
            <a:extLst>
              <a:ext uri="{FF2B5EF4-FFF2-40B4-BE49-F238E27FC236}">
                <a16:creationId xmlns:a16="http://schemas.microsoft.com/office/drawing/2014/main" id="{F0CBD8B1-3CF4-4A78-9CCF-C59E50CC4534}"/>
              </a:ext>
            </a:extLst>
          </p:cNvPr>
          <p:cNvGraphicFramePr>
            <a:graphicFrameLocks noChangeAspect="1"/>
          </p:cNvGraphicFramePr>
          <p:nvPr/>
        </p:nvGraphicFramePr>
        <p:xfrm>
          <a:off x="4038600" y="5692775"/>
          <a:ext cx="4840288" cy="845876"/>
        </p:xfrm>
        <a:graphic>
          <a:graphicData uri="http://schemas.openxmlformats.org/presentationml/2006/ole">
            <mc:AlternateContent xmlns:mc="http://schemas.openxmlformats.org/markup-compatibility/2006">
              <mc:Choice xmlns:v="urn:schemas-microsoft-com:vml" Requires="v">
                <p:oleObj name="Equation" r:id="rId5" imgW="1612800" imgH="393480" progId="Equation.DSMT4">
                  <p:embed/>
                </p:oleObj>
              </mc:Choice>
              <mc:Fallback>
                <p:oleObj name="Equation" r:id="rId5" imgW="1612800" imgH="393480" progId="Equation.DSMT4">
                  <p:embed/>
                  <p:pic>
                    <p:nvPicPr>
                      <p:cNvPr id="17" name="Object 10">
                        <a:extLst>
                          <a:ext uri="{FF2B5EF4-FFF2-40B4-BE49-F238E27FC236}">
                            <a16:creationId xmlns:a16="http://schemas.microsoft.com/office/drawing/2014/main" id="{F0CBD8B1-3CF4-4A78-9CCF-C59E50CC4534}"/>
                          </a:ext>
                        </a:extLst>
                      </p:cNvPr>
                      <p:cNvPicPr>
                        <a:picLocks noChangeAspect="1" noChangeArrowheads="1"/>
                      </p:cNvPicPr>
                      <p:nvPr/>
                    </p:nvPicPr>
                    <p:blipFill>
                      <a:blip r:embed="rId6"/>
                      <a:srcRect/>
                      <a:stretch>
                        <a:fillRect/>
                      </a:stretch>
                    </p:blipFill>
                    <p:spPr bwMode="auto">
                      <a:xfrm>
                        <a:off x="4038600" y="5692775"/>
                        <a:ext cx="4840288" cy="845876"/>
                      </a:xfrm>
                      <a:prstGeom prst="rect">
                        <a:avLst/>
                      </a:prstGeom>
                      <a:noFill/>
                      <a:ln>
                        <a:noFill/>
                      </a:ln>
                      <a:effectLst/>
                    </p:spPr>
                  </p:pic>
                </p:oleObj>
              </mc:Fallback>
            </mc:AlternateContent>
          </a:graphicData>
        </a:graphic>
      </p:graphicFrame>
      <p:sp>
        <p:nvSpPr>
          <p:cNvPr id="3" name="Rectangle 2">
            <a:extLst>
              <a:ext uri="{FF2B5EF4-FFF2-40B4-BE49-F238E27FC236}">
                <a16:creationId xmlns:a16="http://schemas.microsoft.com/office/drawing/2014/main" id="{B419BCD4-181C-460D-89DB-B2C7E13A92B4}"/>
              </a:ext>
            </a:extLst>
          </p:cNvPr>
          <p:cNvSpPr/>
          <p:nvPr/>
        </p:nvSpPr>
        <p:spPr>
          <a:xfrm>
            <a:off x="304800" y="4666277"/>
            <a:ext cx="2703245" cy="820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6">
            <a:extLst>
              <a:ext uri="{FF2B5EF4-FFF2-40B4-BE49-F238E27FC236}">
                <a16:creationId xmlns:a16="http://schemas.microsoft.com/office/drawing/2014/main" id="{CE4C5E02-6CFB-FF59-BEB2-96377BB2420C}"/>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9" name="Title 3">
            <a:extLst>
              <a:ext uri="{FF2B5EF4-FFF2-40B4-BE49-F238E27FC236}">
                <a16:creationId xmlns:a16="http://schemas.microsoft.com/office/drawing/2014/main" id="{0699E17C-1B17-3DEC-53C9-5BC33196F075}"/>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14" name="Content Placeholder 2">
            <a:extLst>
              <a:ext uri="{FF2B5EF4-FFF2-40B4-BE49-F238E27FC236}">
                <a16:creationId xmlns:a16="http://schemas.microsoft.com/office/drawing/2014/main" id="{5C7C3E81-3508-7C0E-8699-DBEEEE8E6F3D}"/>
              </a:ext>
            </a:extLst>
          </p:cNvPr>
          <p:cNvSpPr>
            <a:spLocks noGrp="1"/>
          </p:cNvSpPr>
          <p:nvPr>
            <p:ph idx="1"/>
          </p:nvPr>
        </p:nvSpPr>
        <p:spPr>
          <a:xfrm>
            <a:off x="457200" y="1905000"/>
            <a:ext cx="6477000" cy="685800"/>
          </a:xfrm>
        </p:spPr>
        <p:txBody>
          <a:bodyPr/>
          <a:lstStyle/>
          <a:p>
            <a:pPr marL="0" indent="0">
              <a:buNone/>
              <a:defRPr/>
            </a:pPr>
            <a:r>
              <a:rPr lang="en-US" sz="2800" i="1" cap="none" dirty="0"/>
              <a:t>g)</a:t>
            </a:r>
            <a:r>
              <a:rPr lang="en-US" sz="2800" i="1" cap="none" dirty="0" err="1"/>
              <a:t>Tần</a:t>
            </a:r>
            <a:r>
              <a:rPr lang="en-US" sz="2800" i="1" cap="none" dirty="0"/>
              <a:t> </a:t>
            </a:r>
            <a:r>
              <a:rPr lang="en-US" sz="2800" i="1" cap="none" dirty="0" err="1"/>
              <a:t>suất</a:t>
            </a:r>
            <a:r>
              <a:rPr lang="en-US" sz="2800" i="1" cap="none" dirty="0"/>
              <a:t> </a:t>
            </a:r>
            <a:r>
              <a:rPr lang="en-US" sz="2800" i="1" cap="none" dirty="0" err="1"/>
              <a:t>mẫu</a:t>
            </a:r>
            <a:endParaRPr lang="en-US" sz="2800" i="1" cap="none" dirty="0"/>
          </a:p>
        </p:txBody>
      </p:sp>
    </p:spTree>
    <p:extLst>
      <p:ext uri="{BB962C8B-B14F-4D97-AF65-F5344CB8AC3E}">
        <p14:creationId xmlns:p14="http://schemas.microsoft.com/office/powerpoint/2010/main" val="9189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 grpId="0" animBg="1"/>
      <p:bldP spid="12" grpId="0"/>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7"/>
          <p:cNvSpPr txBox="1">
            <a:spLocks noChangeArrowheads="1"/>
          </p:cNvSpPr>
          <p:nvPr/>
        </p:nvSpPr>
        <p:spPr bwMode="auto">
          <a:xfrm>
            <a:off x="457200" y="3479800"/>
            <a:ext cx="2382383" cy="584775"/>
          </a:xfrm>
          <a:prstGeom prst="rect">
            <a:avLst/>
          </a:prstGeom>
          <a:noFill/>
          <a:ln w="9525">
            <a:solidFill>
              <a:srgbClr val="FF0000"/>
            </a:solidFill>
            <a:miter lim="800000"/>
            <a:headEnd/>
            <a:tailEnd/>
          </a:ln>
        </p:spPr>
        <p:txBody>
          <a:bodyPr wrap="none">
            <a:spAutoFit/>
          </a:bodyPr>
          <a:lstStyle/>
          <a:p>
            <a:pPr>
              <a:defRPr/>
            </a:pPr>
            <a:r>
              <a:rPr lang="en-US" sz="3200" i="1" dirty="0">
                <a:latin typeface="+mj-lt"/>
              </a:rPr>
              <a:t> </a:t>
            </a:r>
            <a:r>
              <a:rPr lang="en-US" sz="3200" i="1" dirty="0" err="1">
                <a:latin typeface="+mj-lt"/>
              </a:rPr>
              <a:t>Tính</a:t>
            </a:r>
            <a:r>
              <a:rPr lang="en-US" sz="3200" i="1" dirty="0">
                <a:latin typeface="+mj-lt"/>
              </a:rPr>
              <a:t> </a:t>
            </a:r>
            <a:r>
              <a:rPr lang="en-US" sz="3200" i="1" dirty="0" err="1">
                <a:latin typeface="+mj-lt"/>
              </a:rPr>
              <a:t>chất</a:t>
            </a:r>
            <a:r>
              <a:rPr lang="en-US" sz="3200" i="1" dirty="0">
                <a:latin typeface="+mj-lt"/>
              </a:rPr>
              <a:t> 2:</a:t>
            </a:r>
          </a:p>
        </p:txBody>
      </p:sp>
      <p:graphicFrame>
        <p:nvGraphicFramePr>
          <p:cNvPr id="12" name="Object 3"/>
          <p:cNvGraphicFramePr>
            <a:graphicFrameLocks noChangeAspect="1"/>
          </p:cNvGraphicFramePr>
          <p:nvPr>
            <p:extLst>
              <p:ext uri="{D42A27DB-BD31-4B8C-83A1-F6EECF244321}">
                <p14:modId xmlns:p14="http://schemas.microsoft.com/office/powerpoint/2010/main" val="3273133849"/>
              </p:ext>
            </p:extLst>
          </p:nvPr>
        </p:nvGraphicFramePr>
        <p:xfrm>
          <a:off x="2951163" y="3870325"/>
          <a:ext cx="5989637" cy="2530475"/>
        </p:xfrm>
        <a:graphic>
          <a:graphicData uri="http://schemas.openxmlformats.org/presentationml/2006/ole">
            <mc:AlternateContent xmlns:mc="http://schemas.openxmlformats.org/markup-compatibility/2006">
              <mc:Choice xmlns:v="urn:schemas-microsoft-com:vml" Requires="v">
                <p:oleObj name="Equation" r:id="rId2" imgW="1854000" imgH="990360" progId="Equation.DSMT4">
                  <p:embed/>
                </p:oleObj>
              </mc:Choice>
              <mc:Fallback>
                <p:oleObj name="Equation" r:id="rId2" imgW="1854000" imgH="990360" progId="Equation.DSMT4">
                  <p:embed/>
                  <p:pic>
                    <p:nvPicPr>
                      <p:cNvPr id="12" name="Object 3"/>
                      <p:cNvPicPr>
                        <a:picLocks noChangeAspect="1" noChangeArrowheads="1"/>
                      </p:cNvPicPr>
                      <p:nvPr/>
                    </p:nvPicPr>
                    <p:blipFill>
                      <a:blip r:embed="rId3"/>
                      <a:srcRect/>
                      <a:stretch>
                        <a:fillRect/>
                      </a:stretch>
                    </p:blipFill>
                    <p:spPr bwMode="auto">
                      <a:xfrm>
                        <a:off x="2951163" y="3870325"/>
                        <a:ext cx="5989637" cy="2530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57200" y="4876800"/>
            <a:ext cx="2544286" cy="584775"/>
          </a:xfrm>
          <a:prstGeom prst="rect">
            <a:avLst/>
          </a:prstGeom>
          <a:noFill/>
        </p:spPr>
        <p:txBody>
          <a:bodyPr wrap="none" rtlCol="0">
            <a:spAutoFit/>
          </a:bodyPr>
          <a:lstStyle/>
          <a:p>
            <a:r>
              <a:rPr lang="en-US" sz="3200" dirty="0" err="1">
                <a:latin typeface="+mj-lt"/>
              </a:rPr>
              <a:t>Nếu</a:t>
            </a:r>
            <a:r>
              <a:rPr lang="en-US" sz="3200" dirty="0">
                <a:latin typeface="+mj-lt"/>
              </a:rPr>
              <a:t> n </a:t>
            </a:r>
            <a:r>
              <a:rPr lang="en-US" sz="3200" dirty="0" err="1">
                <a:latin typeface="+mj-lt"/>
              </a:rPr>
              <a:t>đủ</a:t>
            </a:r>
            <a:r>
              <a:rPr lang="en-US" sz="3200" dirty="0">
                <a:latin typeface="+mj-lt"/>
              </a:rPr>
              <a:t> </a:t>
            </a:r>
            <a:r>
              <a:rPr lang="en-US" sz="3200" dirty="0" err="1">
                <a:latin typeface="+mj-lt"/>
              </a:rPr>
              <a:t>lớn</a:t>
            </a:r>
            <a:r>
              <a:rPr lang="en-US" sz="3200" dirty="0">
                <a:latin typeface="+mj-lt"/>
              </a:rPr>
              <a:t>: </a:t>
            </a:r>
          </a:p>
        </p:txBody>
      </p:sp>
      <p:sp>
        <p:nvSpPr>
          <p:cNvPr id="6" name="Rectangle 6">
            <a:extLst>
              <a:ext uri="{FF2B5EF4-FFF2-40B4-BE49-F238E27FC236}">
                <a16:creationId xmlns:a16="http://schemas.microsoft.com/office/drawing/2014/main" id="{7F6EFED1-ED0D-32EF-9E47-3D3C178D8BA6}"/>
              </a:ext>
            </a:extLst>
          </p:cNvPr>
          <p:cNvSpPr txBox="1">
            <a:spLocks noChangeArrowheads="1"/>
          </p:cNvSpPr>
          <p:nvPr/>
        </p:nvSpPr>
        <p:spPr bwMode="auto">
          <a:xfrm>
            <a:off x="0" y="1219200"/>
            <a:ext cx="73914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4.3 </a:t>
            </a:r>
            <a:r>
              <a:rPr lang="en-US" sz="2800" b="1" kern="0" dirty="0" err="1">
                <a:latin typeface="+mj-lt"/>
                <a:ea typeface="+mj-ea"/>
                <a:cs typeface="Times New Roman" pitchFamily="18" charset="0"/>
              </a:rPr>
              <a:t>Các</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tham</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số</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mẫu</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quan</a:t>
            </a:r>
            <a:r>
              <a:rPr lang="en-US" sz="2800" b="1" kern="0" dirty="0">
                <a:latin typeface="+mj-lt"/>
                <a:ea typeface="+mj-ea"/>
                <a:cs typeface="Times New Roman" pitchFamily="18" charset="0"/>
              </a:rPr>
              <a:t> </a:t>
            </a:r>
            <a:r>
              <a:rPr lang="en-US" sz="2800" b="1" kern="0" dirty="0" err="1">
                <a:latin typeface="+mj-lt"/>
                <a:ea typeface="+mj-ea"/>
                <a:cs typeface="Times New Roman" pitchFamily="18" charset="0"/>
              </a:rPr>
              <a:t>trọng</a:t>
            </a:r>
            <a:endParaRPr lang="en-US" sz="2800" b="1" kern="0" dirty="0">
              <a:latin typeface="+mj-lt"/>
              <a:ea typeface="+mj-ea"/>
              <a:cs typeface="Times New Roman" pitchFamily="18" charset="0"/>
            </a:endParaRPr>
          </a:p>
        </p:txBody>
      </p:sp>
      <p:sp>
        <p:nvSpPr>
          <p:cNvPr id="9" name="Title 3">
            <a:extLst>
              <a:ext uri="{FF2B5EF4-FFF2-40B4-BE49-F238E27FC236}">
                <a16:creationId xmlns:a16="http://schemas.microsoft.com/office/drawing/2014/main" id="{27D77843-714C-8A10-275F-1D3B3777024F}"/>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
        <p:nvSpPr>
          <p:cNvPr id="10" name="Content Placeholder 2">
            <a:extLst>
              <a:ext uri="{FF2B5EF4-FFF2-40B4-BE49-F238E27FC236}">
                <a16:creationId xmlns:a16="http://schemas.microsoft.com/office/drawing/2014/main" id="{D5056F48-E5BF-3AAA-0123-56BF395CD7EB}"/>
              </a:ext>
            </a:extLst>
          </p:cNvPr>
          <p:cNvSpPr>
            <a:spLocks noGrp="1"/>
          </p:cNvSpPr>
          <p:nvPr>
            <p:ph idx="1"/>
          </p:nvPr>
        </p:nvSpPr>
        <p:spPr>
          <a:xfrm>
            <a:off x="457200" y="1905000"/>
            <a:ext cx="6477000" cy="685800"/>
          </a:xfrm>
        </p:spPr>
        <p:txBody>
          <a:bodyPr/>
          <a:lstStyle/>
          <a:p>
            <a:pPr marL="0" indent="0">
              <a:buNone/>
              <a:defRPr/>
            </a:pPr>
            <a:r>
              <a:rPr lang="en-US" sz="2800" i="1" cap="none" dirty="0"/>
              <a:t>g)</a:t>
            </a:r>
            <a:r>
              <a:rPr lang="en-US" sz="2800" i="1" cap="none" dirty="0" err="1"/>
              <a:t>Tần</a:t>
            </a:r>
            <a:r>
              <a:rPr lang="en-US" sz="2800" i="1" cap="none" dirty="0"/>
              <a:t> </a:t>
            </a:r>
            <a:r>
              <a:rPr lang="en-US" sz="2800" i="1" cap="none" dirty="0" err="1"/>
              <a:t>suất</a:t>
            </a:r>
            <a:r>
              <a:rPr lang="en-US" sz="2800" i="1" cap="none" dirty="0"/>
              <a:t> </a:t>
            </a:r>
            <a:r>
              <a:rPr lang="en-US" sz="2800" i="1" cap="none" dirty="0" err="1"/>
              <a:t>mẫu</a:t>
            </a:r>
            <a:endParaRPr lang="en-US" sz="2800" i="1" cap="none" dirty="0"/>
          </a:p>
        </p:txBody>
      </p:sp>
    </p:spTree>
    <p:extLst>
      <p:ext uri="{BB962C8B-B14F-4D97-AF65-F5344CB8AC3E}">
        <p14:creationId xmlns:p14="http://schemas.microsoft.com/office/powerpoint/2010/main" val="81358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8" name="Text Box 7">
            <a:extLst>
              <a:ext uri="{FF2B5EF4-FFF2-40B4-BE49-F238E27FC236}">
                <a16:creationId xmlns:a16="http://schemas.microsoft.com/office/drawing/2014/main" id="{A9A9CB9A-1EB7-4DEE-B9E6-A4C070BC501C}"/>
              </a:ext>
            </a:extLst>
          </p:cNvPr>
          <p:cNvSpPr txBox="1">
            <a:spLocks noChangeArrowheads="1"/>
          </p:cNvSpPr>
          <p:nvPr/>
        </p:nvSpPr>
        <p:spPr bwMode="auto">
          <a:xfrm>
            <a:off x="228600" y="2590800"/>
            <a:ext cx="8458200" cy="3254865"/>
          </a:xfrm>
          <a:prstGeom prst="rect">
            <a:avLst/>
          </a:prstGeom>
          <a:noFill/>
          <a:ln w="9525">
            <a:noFill/>
            <a:miter lim="800000"/>
            <a:headEnd/>
            <a:tailEnd/>
          </a:ln>
        </p:spPr>
        <p:txBody>
          <a:bodyPr wrap="square">
            <a:spAutoFit/>
          </a:bodyPr>
          <a:lstStyle/>
          <a:p>
            <a:pPr marL="457200" indent="-457200">
              <a:lnSpc>
                <a:spcPct val="150000"/>
              </a:lnSpc>
              <a:buFont typeface="Arial" panose="020B0604020202020204" pitchFamily="34" charset="0"/>
              <a:buChar char="•"/>
              <a:defRPr/>
            </a:pPr>
            <a:r>
              <a:rPr lang="en-US" sz="2800" b="1" i="1" dirty="0" err="1">
                <a:latin typeface="+mj-lt"/>
              </a:rPr>
              <a:t>Thống</a:t>
            </a:r>
            <a:r>
              <a:rPr lang="en-US" sz="2800" b="1" i="1" dirty="0">
                <a:latin typeface="+mj-lt"/>
              </a:rPr>
              <a:t> </a:t>
            </a:r>
            <a:r>
              <a:rPr lang="en-US" sz="2800" b="1" i="1" dirty="0" err="1">
                <a:latin typeface="+mj-lt"/>
              </a:rPr>
              <a:t>kê</a:t>
            </a:r>
            <a:r>
              <a:rPr lang="en-US" sz="2800" dirty="0">
                <a:latin typeface="+mj-lt"/>
              </a:rPr>
              <a:t> </a:t>
            </a:r>
            <a:r>
              <a:rPr lang="en-US" sz="2800" dirty="0" err="1">
                <a:latin typeface="+mj-lt"/>
              </a:rPr>
              <a:t>của</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a:t>
            </a:r>
            <a:r>
              <a:rPr lang="en-US" sz="2800" i="1" dirty="0">
                <a:latin typeface="+mj-lt"/>
              </a:rPr>
              <a:t>W=(X</a:t>
            </a:r>
            <a:r>
              <a:rPr lang="en-US" sz="2800" i="1" baseline="-25000" dirty="0">
                <a:latin typeface="+mj-lt"/>
              </a:rPr>
              <a:t>1</a:t>
            </a:r>
            <a:r>
              <a:rPr lang="en-US" sz="2800" i="1" dirty="0">
                <a:latin typeface="+mj-lt"/>
              </a:rPr>
              <a:t>,X</a:t>
            </a:r>
            <a:r>
              <a:rPr lang="en-US" sz="2800" i="1" baseline="-25000" dirty="0">
                <a:latin typeface="+mj-lt"/>
              </a:rPr>
              <a:t>2</a:t>
            </a:r>
            <a:r>
              <a:rPr lang="en-US" sz="2800" i="1" dirty="0">
                <a:latin typeface="+mj-lt"/>
              </a:rPr>
              <a:t>…,</a:t>
            </a:r>
            <a:r>
              <a:rPr lang="en-US" sz="2800" i="1" dirty="0" err="1">
                <a:latin typeface="+mj-lt"/>
              </a:rPr>
              <a:t>X</a:t>
            </a:r>
            <a:r>
              <a:rPr lang="en-US" sz="2800" i="1" baseline="-25000" dirty="0" err="1">
                <a:latin typeface="+mj-lt"/>
              </a:rPr>
              <a:t>n</a:t>
            </a:r>
            <a:r>
              <a:rPr lang="en-US" sz="2800" i="1" dirty="0">
                <a:latin typeface="+mj-lt"/>
              </a:rPr>
              <a:t>)</a:t>
            </a:r>
            <a:r>
              <a:rPr lang="en-US" sz="2800" dirty="0">
                <a:latin typeface="+mj-lt"/>
              </a:rPr>
              <a:t> </a:t>
            </a:r>
            <a:r>
              <a:rPr lang="en-US" sz="2800" dirty="0" err="1">
                <a:latin typeface="+mj-lt"/>
              </a:rPr>
              <a:t>là</a:t>
            </a:r>
            <a:r>
              <a:rPr lang="en-US" sz="2800" dirty="0">
                <a:latin typeface="+mj-lt"/>
              </a:rPr>
              <a:t> </a:t>
            </a:r>
            <a:r>
              <a:rPr lang="en-US" sz="2800" dirty="0" err="1">
                <a:latin typeface="+mj-lt"/>
              </a:rPr>
              <a:t>một</a:t>
            </a:r>
            <a:r>
              <a:rPr lang="en-US" sz="2800" dirty="0">
                <a:latin typeface="+mj-lt"/>
              </a:rPr>
              <a:t> </a:t>
            </a:r>
            <a:r>
              <a:rPr lang="en-US" sz="2800" dirty="0" err="1">
                <a:latin typeface="+mj-lt"/>
              </a:rPr>
              <a:t>hàm</a:t>
            </a:r>
            <a:r>
              <a:rPr lang="en-US" sz="2800" dirty="0">
                <a:latin typeface="+mj-lt"/>
              </a:rPr>
              <a:t> </a:t>
            </a:r>
            <a:r>
              <a:rPr lang="en-US" sz="2800" dirty="0" err="1">
                <a:latin typeface="+mj-lt"/>
              </a:rPr>
              <a:t>của</a:t>
            </a:r>
            <a:r>
              <a:rPr lang="en-US" sz="2800" dirty="0">
                <a:latin typeface="+mj-lt"/>
              </a:rPr>
              <a:t> </a:t>
            </a:r>
            <a:r>
              <a:rPr lang="en-US" sz="2800" i="1" dirty="0">
                <a:latin typeface="+mj-lt"/>
              </a:rPr>
              <a:t>n</a:t>
            </a:r>
            <a:r>
              <a:rPr lang="en-US" sz="2800" dirty="0">
                <a:latin typeface="+mj-lt"/>
              </a:rPr>
              <a:t> ĐLNN </a:t>
            </a:r>
            <a:r>
              <a:rPr lang="en-US" sz="2800" i="1" dirty="0">
                <a:latin typeface="+mj-lt"/>
              </a:rPr>
              <a:t>X</a:t>
            </a:r>
            <a:r>
              <a:rPr lang="en-US" sz="2800" i="1" baseline="-25000" dirty="0">
                <a:latin typeface="+mj-lt"/>
              </a:rPr>
              <a:t>1</a:t>
            </a:r>
            <a:r>
              <a:rPr lang="en-US" sz="2800" i="1" dirty="0">
                <a:latin typeface="+mj-lt"/>
              </a:rPr>
              <a:t>,X</a:t>
            </a:r>
            <a:r>
              <a:rPr lang="en-US" sz="2800" i="1" baseline="-25000" dirty="0">
                <a:latin typeface="+mj-lt"/>
              </a:rPr>
              <a:t>2</a:t>
            </a:r>
            <a:r>
              <a:rPr lang="en-US" sz="2800" i="1" dirty="0">
                <a:latin typeface="+mj-lt"/>
              </a:rPr>
              <a:t>…,</a:t>
            </a:r>
            <a:r>
              <a:rPr lang="en-US" sz="2800" i="1" dirty="0" err="1">
                <a:latin typeface="+mj-lt"/>
              </a:rPr>
              <a:t>X</a:t>
            </a:r>
            <a:r>
              <a:rPr lang="en-US" sz="2800" i="1" baseline="-25000" dirty="0" err="1">
                <a:latin typeface="+mj-lt"/>
              </a:rPr>
              <a:t>n</a:t>
            </a:r>
            <a:r>
              <a:rPr lang="en-US" sz="2800" dirty="0">
                <a:latin typeface="+mj-lt"/>
              </a:rPr>
              <a:t>. </a:t>
            </a:r>
          </a:p>
          <a:p>
            <a:pPr>
              <a:lnSpc>
                <a:spcPct val="150000"/>
              </a:lnSpc>
              <a:defRPr/>
            </a:pPr>
            <a:r>
              <a:rPr lang="en-US" sz="2800" dirty="0" err="1">
                <a:latin typeface="+mj-lt"/>
              </a:rPr>
              <a:t>Kí</a:t>
            </a:r>
            <a:r>
              <a:rPr lang="en-US" sz="2800" dirty="0">
                <a:latin typeface="+mj-lt"/>
              </a:rPr>
              <a:t> </a:t>
            </a:r>
            <a:r>
              <a:rPr lang="en-US" sz="2800" dirty="0" err="1">
                <a:latin typeface="+mj-lt"/>
              </a:rPr>
              <a:t>hiệu</a:t>
            </a:r>
            <a:r>
              <a:rPr lang="en-US" sz="2800" dirty="0">
                <a:latin typeface="+mj-lt"/>
              </a:rPr>
              <a:t>, </a:t>
            </a:r>
            <a:r>
              <a:rPr lang="en-US" sz="2800" i="1" dirty="0">
                <a:latin typeface="+mj-lt"/>
              </a:rPr>
              <a:t>G= f(X</a:t>
            </a:r>
            <a:r>
              <a:rPr lang="en-US" sz="2800" i="1" baseline="-25000" dirty="0">
                <a:latin typeface="+mj-lt"/>
              </a:rPr>
              <a:t>1</a:t>
            </a:r>
            <a:r>
              <a:rPr lang="en-US" sz="2800" i="1" dirty="0">
                <a:latin typeface="+mj-lt"/>
              </a:rPr>
              <a:t>,X</a:t>
            </a:r>
            <a:r>
              <a:rPr lang="en-US" sz="2800" i="1" baseline="-25000" dirty="0">
                <a:latin typeface="+mj-lt"/>
              </a:rPr>
              <a:t>2</a:t>
            </a:r>
            <a:r>
              <a:rPr lang="en-US" sz="2800" i="1" dirty="0">
                <a:latin typeface="+mj-lt"/>
              </a:rPr>
              <a:t>…,</a:t>
            </a:r>
            <a:r>
              <a:rPr lang="en-US" sz="2800" i="1" dirty="0" err="1">
                <a:latin typeface="+mj-lt"/>
              </a:rPr>
              <a:t>X</a:t>
            </a:r>
            <a:r>
              <a:rPr lang="en-US" sz="2800" i="1" baseline="-25000" dirty="0" err="1">
                <a:latin typeface="+mj-lt"/>
              </a:rPr>
              <a:t>n</a:t>
            </a:r>
            <a:r>
              <a:rPr lang="en-US" sz="2800" i="1" dirty="0">
                <a:latin typeface="+mj-lt"/>
              </a:rPr>
              <a:t>)</a:t>
            </a:r>
            <a:r>
              <a:rPr lang="en-US" sz="2800" dirty="0">
                <a:latin typeface="+mj-lt"/>
              </a:rPr>
              <a:t>.</a:t>
            </a:r>
          </a:p>
          <a:p>
            <a:pPr marL="457200" indent="-457200">
              <a:lnSpc>
                <a:spcPct val="150000"/>
              </a:lnSpc>
              <a:buFont typeface="Arial" panose="020B0604020202020204" pitchFamily="34" charset="0"/>
              <a:buChar char="•"/>
              <a:defRPr/>
            </a:pPr>
            <a:r>
              <a:rPr lang="en-US" sz="2800" dirty="0" err="1">
                <a:latin typeface="+mj-lt"/>
              </a:rPr>
              <a:t>Trên</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a:t>
            </a:r>
            <a:r>
              <a:rPr lang="en-US" sz="2800" i="1" dirty="0">
                <a:latin typeface="+mj-lt"/>
              </a:rPr>
              <a:t>w=(x</a:t>
            </a:r>
            <a:r>
              <a:rPr lang="en-US" sz="2800" i="1" baseline="-25000" dirty="0">
                <a:latin typeface="+mj-lt"/>
              </a:rPr>
              <a:t>1</a:t>
            </a:r>
            <a:r>
              <a:rPr lang="en-US" sz="2800" i="1" dirty="0">
                <a:latin typeface="+mj-lt"/>
              </a:rPr>
              <a:t>, x</a:t>
            </a:r>
            <a:r>
              <a:rPr lang="en-US" sz="2800" i="1" baseline="-25000" dirty="0">
                <a:latin typeface="+mj-lt"/>
              </a:rPr>
              <a:t>2</a:t>
            </a:r>
            <a:r>
              <a:rPr lang="en-US" sz="2800" i="1" dirty="0">
                <a:latin typeface="+mj-lt"/>
              </a:rPr>
              <a:t>…, </a:t>
            </a:r>
            <a:r>
              <a:rPr lang="en-US" sz="2800" i="1" dirty="0" err="1">
                <a:latin typeface="+mj-lt"/>
              </a:rPr>
              <a:t>x</a:t>
            </a:r>
            <a:r>
              <a:rPr lang="en-US" sz="2800" i="1" baseline="-25000" dirty="0" err="1">
                <a:latin typeface="+mj-lt"/>
              </a:rPr>
              <a:t>n</a:t>
            </a:r>
            <a:r>
              <a:rPr lang="en-US" sz="2800" i="1" dirty="0">
                <a:latin typeface="+mj-lt"/>
              </a:rPr>
              <a:t>), G</a:t>
            </a:r>
            <a:r>
              <a:rPr lang="en-US" sz="2800" dirty="0">
                <a:latin typeface="+mj-lt"/>
              </a:rPr>
              <a:t> </a:t>
            </a:r>
            <a:r>
              <a:rPr lang="en-US" sz="2800" dirty="0" err="1">
                <a:latin typeface="+mj-lt"/>
              </a:rPr>
              <a:t>nhận</a:t>
            </a:r>
            <a:r>
              <a:rPr lang="en-US" sz="2800" dirty="0">
                <a:latin typeface="+mj-lt"/>
              </a:rPr>
              <a:t> </a:t>
            </a:r>
            <a:r>
              <a:rPr lang="en-US" sz="2800" dirty="0" err="1">
                <a:latin typeface="+mj-lt"/>
              </a:rPr>
              <a:t>một</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a:t>
            </a:r>
            <a:r>
              <a:rPr lang="en-US" sz="2800" dirty="0" err="1">
                <a:latin typeface="+mj-lt"/>
              </a:rPr>
              <a:t>là</a:t>
            </a:r>
            <a:r>
              <a:rPr lang="en-US" sz="2800" dirty="0">
                <a:latin typeface="+mj-lt"/>
              </a:rPr>
              <a:t> </a:t>
            </a:r>
            <a:r>
              <a:rPr lang="en-US" sz="2800" i="1" dirty="0">
                <a:latin typeface="+mj-lt"/>
              </a:rPr>
              <a:t>g= f(x</a:t>
            </a:r>
            <a:r>
              <a:rPr lang="en-US" sz="2800" i="1" baseline="-25000" dirty="0">
                <a:latin typeface="+mj-lt"/>
              </a:rPr>
              <a:t>1</a:t>
            </a:r>
            <a:r>
              <a:rPr lang="en-US" sz="2800" i="1" dirty="0">
                <a:latin typeface="+mj-lt"/>
              </a:rPr>
              <a:t>, x</a:t>
            </a:r>
            <a:r>
              <a:rPr lang="en-US" sz="2800" i="1" baseline="-25000" dirty="0">
                <a:latin typeface="+mj-lt"/>
              </a:rPr>
              <a:t>2</a:t>
            </a:r>
            <a:r>
              <a:rPr lang="en-US" sz="2800" i="1" dirty="0">
                <a:latin typeface="+mj-lt"/>
              </a:rPr>
              <a:t>…, </a:t>
            </a:r>
            <a:r>
              <a:rPr lang="en-US" sz="2800" i="1" dirty="0" err="1">
                <a:latin typeface="+mj-lt"/>
              </a:rPr>
              <a:t>x</a:t>
            </a:r>
            <a:r>
              <a:rPr lang="en-US" sz="2800" i="1" baseline="-25000" dirty="0" err="1">
                <a:latin typeface="+mj-lt"/>
              </a:rPr>
              <a:t>n</a:t>
            </a:r>
            <a:r>
              <a:rPr lang="en-US" sz="2800" i="1" dirty="0">
                <a:latin typeface="+mj-lt"/>
              </a:rPr>
              <a:t>).</a:t>
            </a:r>
            <a:endParaRPr lang="en-US" sz="2800" dirty="0">
              <a:latin typeface="+mj-lt"/>
            </a:endParaRPr>
          </a:p>
        </p:txBody>
      </p:sp>
      <p:sp>
        <p:nvSpPr>
          <p:cNvPr id="4" name="Rectangle 6">
            <a:extLst>
              <a:ext uri="{FF2B5EF4-FFF2-40B4-BE49-F238E27FC236}">
                <a16:creationId xmlns:a16="http://schemas.microsoft.com/office/drawing/2014/main" id="{61B0E477-B8C0-1AD7-CA6F-AD37CF95D722}"/>
              </a:ext>
            </a:extLst>
          </p:cNvPr>
          <p:cNvSpPr txBox="1">
            <a:spLocks noChangeArrowheads="1"/>
          </p:cNvSpPr>
          <p:nvPr/>
        </p:nvSpPr>
        <p:spPr bwMode="auto">
          <a:xfrm>
            <a:off x="0" y="1447800"/>
            <a:ext cx="927038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4.4 </a:t>
            </a:r>
            <a:r>
              <a:rPr kumimoji="0" lang="en-US" sz="2800" b="1" u="none" strike="noStrike" kern="0" cap="none" spc="0" normalizeH="0" baseline="0" noProof="0" dirty="0" err="1">
                <a:ln>
                  <a:noFill/>
                </a:ln>
                <a:effectLst/>
                <a:uLnTx/>
                <a:uFillTx/>
                <a:latin typeface="Times New Roman"/>
                <a:ea typeface="+mn-ea"/>
                <a:cs typeface="Times New Roman" pitchFamily="18" charset="0"/>
              </a:rPr>
              <a:t>Quy</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luật</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phân</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phối</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của</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một</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số</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thống</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kê</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quan</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trọng</a:t>
            </a:r>
            <a:endParaRPr lang="en-US" sz="28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6569A316-17FF-A873-752B-2B1E31E746DD}"/>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Tree>
    <p:extLst>
      <p:ext uri="{BB962C8B-B14F-4D97-AF65-F5344CB8AC3E}">
        <p14:creationId xmlns:p14="http://schemas.microsoft.com/office/powerpoint/2010/main" val="148260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4097337" y="381000"/>
          <a:ext cx="2913063" cy="1069975"/>
        </p:xfrm>
        <a:graphic>
          <a:graphicData uri="http://schemas.openxmlformats.org/presentationml/2006/ole">
            <mc:AlternateContent xmlns:mc="http://schemas.openxmlformats.org/markup-compatibility/2006">
              <mc:Choice xmlns:v="urn:schemas-microsoft-com:vml" Requires="v">
                <p:oleObj name="Equation" r:id="rId2" imgW="901309" imgH="418918" progId="Equation.DSMT4">
                  <p:embed/>
                </p:oleObj>
              </mc:Choice>
              <mc:Fallback>
                <p:oleObj name="Equation" r:id="rId2" imgW="901309" imgH="418918" progId="Equation.DSMT4">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337" y="381000"/>
                        <a:ext cx="2913063"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6" name="Object 10"/>
          <p:cNvGraphicFramePr>
            <a:graphicFrameLocks noChangeAspect="1"/>
          </p:cNvGraphicFramePr>
          <p:nvPr/>
        </p:nvGraphicFramePr>
        <p:xfrm>
          <a:off x="747713" y="457200"/>
          <a:ext cx="2552700" cy="1109663"/>
        </p:xfrm>
        <a:graphic>
          <a:graphicData uri="http://schemas.openxmlformats.org/presentationml/2006/ole">
            <mc:AlternateContent xmlns:mc="http://schemas.openxmlformats.org/markup-compatibility/2006">
              <mc:Choice xmlns:v="urn:schemas-microsoft-com:vml" Requires="v">
                <p:oleObj name="Equation" r:id="rId4" imgW="787320" imgH="431640" progId="Equation.DSMT4">
                  <p:embed/>
                </p:oleObj>
              </mc:Choice>
              <mc:Fallback>
                <p:oleObj name="Equation" r:id="rId4" imgW="787320" imgH="431640" progId="Equation.DSMT4">
                  <p:embed/>
                  <p:pic>
                    <p:nvPicPr>
                      <p:cNvPr id="194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13" y="457200"/>
                        <a:ext cx="25527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0"/>
          <p:cNvGraphicFramePr>
            <a:graphicFrameLocks noChangeAspect="1"/>
          </p:cNvGraphicFramePr>
          <p:nvPr/>
        </p:nvGraphicFramePr>
        <p:xfrm>
          <a:off x="533400" y="3538538"/>
          <a:ext cx="3951288" cy="1109662"/>
        </p:xfrm>
        <a:graphic>
          <a:graphicData uri="http://schemas.openxmlformats.org/presentationml/2006/ole">
            <mc:AlternateContent xmlns:mc="http://schemas.openxmlformats.org/markup-compatibility/2006">
              <mc:Choice xmlns:v="urn:schemas-microsoft-com:vml" Requires="v">
                <p:oleObj name="Equation" r:id="rId6" imgW="1218960" imgH="431640" progId="Equation.DSMT4">
                  <p:embed/>
                </p:oleObj>
              </mc:Choice>
              <mc:Fallback>
                <p:oleObj name="Equation" r:id="rId6" imgW="1218960" imgH="431640" progId="Equation.DSMT4">
                  <p:embed/>
                  <p:pic>
                    <p:nvPicPr>
                      <p:cNvPr id="7"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538538"/>
                        <a:ext cx="3951288"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10"/>
          <p:cNvGraphicFramePr>
            <a:graphicFrameLocks noChangeAspect="1"/>
          </p:cNvGraphicFramePr>
          <p:nvPr/>
        </p:nvGraphicFramePr>
        <p:xfrm>
          <a:off x="5715000" y="3843338"/>
          <a:ext cx="1687513" cy="587375"/>
        </p:xfrm>
        <a:graphic>
          <a:graphicData uri="http://schemas.openxmlformats.org/presentationml/2006/ole">
            <mc:AlternateContent xmlns:mc="http://schemas.openxmlformats.org/markup-compatibility/2006">
              <mc:Choice xmlns:v="urn:schemas-microsoft-com:vml" Requires="v">
                <p:oleObj name="Equation" r:id="rId8" imgW="520560" imgH="228600" progId="Equation.DSMT4">
                  <p:embed/>
                </p:oleObj>
              </mc:Choice>
              <mc:Fallback>
                <p:oleObj name="Equation" r:id="rId8" imgW="520560" imgH="228600" progId="Equation.DSMT4">
                  <p:embed/>
                  <p:pic>
                    <p:nvPicPr>
                      <p:cNvPr id="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0" y="3843338"/>
                        <a:ext cx="1687513"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0"/>
          <p:cNvGraphicFramePr>
            <a:graphicFrameLocks noChangeAspect="1"/>
          </p:cNvGraphicFramePr>
          <p:nvPr/>
        </p:nvGraphicFramePr>
        <p:xfrm>
          <a:off x="457200" y="5322887"/>
          <a:ext cx="3127375" cy="1077913"/>
        </p:xfrm>
        <a:graphic>
          <a:graphicData uri="http://schemas.openxmlformats.org/presentationml/2006/ole">
            <mc:AlternateContent xmlns:mc="http://schemas.openxmlformats.org/markup-compatibility/2006">
              <mc:Choice xmlns:v="urn:schemas-microsoft-com:vml" Requires="v">
                <p:oleObj name="Equation" r:id="rId10" imgW="965160" imgH="419040" progId="Equation.DSMT4">
                  <p:embed/>
                </p:oleObj>
              </mc:Choice>
              <mc:Fallback>
                <p:oleObj name="Equation" r:id="rId10" imgW="965160" imgH="419040" progId="Equation.DSMT4">
                  <p:embed/>
                  <p:pic>
                    <p:nvPicPr>
                      <p:cNvPr id="9"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322887"/>
                        <a:ext cx="3127375"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693738" y="2225675"/>
          <a:ext cx="2965450" cy="620713"/>
        </p:xfrm>
        <a:graphic>
          <a:graphicData uri="http://schemas.openxmlformats.org/presentationml/2006/ole">
            <mc:AlternateContent xmlns:mc="http://schemas.openxmlformats.org/markup-compatibility/2006">
              <mc:Choice xmlns:v="urn:schemas-microsoft-com:vml" Requires="v">
                <p:oleObj name="Equation" r:id="rId12" imgW="914400" imgH="241200" progId="Equation.DSMT4">
                  <p:embed/>
                </p:oleObj>
              </mc:Choice>
              <mc:Fallback>
                <p:oleObj name="Equation" r:id="rId12" imgW="914400" imgH="241200" progId="Equation.DSMT4">
                  <p:embed/>
                  <p:pic>
                    <p:nvPicPr>
                      <p:cNvPr id="1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3738" y="2225675"/>
                        <a:ext cx="296545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3"/>
          <p:cNvGraphicFramePr>
            <a:graphicFrameLocks noChangeAspect="1"/>
          </p:cNvGraphicFramePr>
          <p:nvPr/>
        </p:nvGraphicFramePr>
        <p:xfrm>
          <a:off x="5229225" y="2143125"/>
          <a:ext cx="2543175" cy="1133475"/>
        </p:xfrm>
        <a:graphic>
          <a:graphicData uri="http://schemas.openxmlformats.org/presentationml/2006/ole">
            <mc:AlternateContent xmlns:mc="http://schemas.openxmlformats.org/markup-compatibility/2006">
              <mc:Choice xmlns:v="urn:schemas-microsoft-com:vml" Requires="v">
                <p:oleObj name="Equation" r:id="rId14" imgW="787320" imgH="444240" progId="Equation.DSMT4">
                  <p:embed/>
                </p:oleObj>
              </mc:Choice>
              <mc:Fallback>
                <p:oleObj name="Equation" r:id="rId14" imgW="787320" imgH="444240" progId="Equation.DSMT4">
                  <p:embed/>
                  <p:pic>
                    <p:nvPicPr>
                      <p:cNvPr id="12"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9225" y="2143125"/>
                        <a:ext cx="2543175" cy="1133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3"/>
          <p:cNvGraphicFramePr>
            <a:graphicFrameLocks noChangeAspect="1"/>
          </p:cNvGraphicFramePr>
          <p:nvPr/>
        </p:nvGraphicFramePr>
        <p:xfrm>
          <a:off x="5246688" y="5254625"/>
          <a:ext cx="2830512" cy="1069975"/>
        </p:xfrm>
        <a:graphic>
          <a:graphicData uri="http://schemas.openxmlformats.org/presentationml/2006/ole">
            <mc:AlternateContent xmlns:mc="http://schemas.openxmlformats.org/markup-compatibility/2006">
              <mc:Choice xmlns:v="urn:schemas-microsoft-com:vml" Requires="v">
                <p:oleObj name="Equation" r:id="rId16" imgW="876240" imgH="419040" progId="Equation.DSMT4">
                  <p:embed/>
                </p:oleObj>
              </mc:Choice>
              <mc:Fallback>
                <p:oleObj name="Equation" r:id="rId16" imgW="876240" imgH="419040" progId="Equation.DSMT4">
                  <p:embed/>
                  <p:pic>
                    <p:nvPicPr>
                      <p:cNvPr id="13"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46688" y="5254625"/>
                        <a:ext cx="2830512" cy="1069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66"/>
                                        </p:tgtEl>
                                        <p:attrNameLst>
                                          <p:attrName>style.visibility</p:attrName>
                                        </p:attrNameLst>
                                      </p:cBhvr>
                                      <p:to>
                                        <p:strVal val="visible"/>
                                      </p:to>
                                    </p:set>
                                    <p:anim calcmode="lin" valueType="num">
                                      <p:cBhvr additive="base">
                                        <p:cTn id="7" dur="500" fill="hold"/>
                                        <p:tgtEl>
                                          <p:spTgt spid="19466"/>
                                        </p:tgtEl>
                                        <p:attrNameLst>
                                          <p:attrName>ppt_x</p:attrName>
                                        </p:attrNameLst>
                                      </p:cBhvr>
                                      <p:tavLst>
                                        <p:tav tm="0">
                                          <p:val>
                                            <p:strVal val="#ppt_x"/>
                                          </p:val>
                                        </p:tav>
                                        <p:tav tm="100000">
                                          <p:val>
                                            <p:strVal val="#ppt_x"/>
                                          </p:val>
                                        </p:tav>
                                      </p:tavLst>
                                    </p:anim>
                                    <p:anim calcmode="lin" valueType="num">
                                      <p:cBhvr additive="base">
                                        <p:cTn id="8" dur="500" fill="hold"/>
                                        <p:tgtEl>
                                          <p:spTgt spid="194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 y="2913380"/>
          <a:ext cx="8610600" cy="386842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870200">
                  <a:extLst>
                    <a:ext uri="{9D8B030D-6E8A-4147-A177-3AD203B41FA5}">
                      <a16:colId xmlns:a16="http://schemas.microsoft.com/office/drawing/2014/main" val="20001"/>
                    </a:ext>
                  </a:extLst>
                </a:gridCol>
                <a:gridCol w="2870200">
                  <a:extLst>
                    <a:ext uri="{9D8B030D-6E8A-4147-A177-3AD203B41FA5}">
                      <a16:colId xmlns:a16="http://schemas.microsoft.com/office/drawing/2014/main" val="20002"/>
                    </a:ext>
                  </a:extLst>
                </a:gridCol>
              </a:tblGrid>
              <a:tr h="958933">
                <a:tc>
                  <a:txBody>
                    <a:bodyPr/>
                    <a:lstStyle/>
                    <a:p>
                      <a:pPr algn="ctr"/>
                      <a:endParaRPr lang="en-US" sz="2600" dirty="0">
                        <a:solidFill>
                          <a:srgbClr val="000000"/>
                        </a:solidFill>
                      </a:endParaRPr>
                    </a:p>
                    <a:p>
                      <a:pPr algn="ctr"/>
                      <a:r>
                        <a:rPr lang="en-US" sz="2600" dirty="0" err="1">
                          <a:solidFill>
                            <a:srgbClr val="000000"/>
                          </a:solidFill>
                        </a:rPr>
                        <a:t>Thống</a:t>
                      </a:r>
                      <a:r>
                        <a:rPr lang="en-US" sz="2600" baseline="0" dirty="0">
                          <a:solidFill>
                            <a:srgbClr val="000000"/>
                          </a:solidFill>
                        </a:rPr>
                        <a:t> </a:t>
                      </a:r>
                      <a:r>
                        <a:rPr lang="en-US" sz="2600" baseline="0" dirty="0" err="1">
                          <a:solidFill>
                            <a:srgbClr val="000000"/>
                          </a:solidFill>
                        </a:rPr>
                        <a:t>kê</a:t>
                      </a:r>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600" dirty="0">
                        <a:solidFill>
                          <a:srgbClr val="000000"/>
                        </a:solidFill>
                      </a:endParaRPr>
                    </a:p>
                    <a:p>
                      <a:pPr algn="ctr"/>
                      <a:r>
                        <a:rPr lang="en-US" sz="2600" dirty="0">
                          <a:solidFill>
                            <a:srgbClr val="000000"/>
                          </a:solidFill>
                        </a:rPr>
                        <a:t>X~ N(</a:t>
                      </a:r>
                      <a:r>
                        <a:rPr lang="el-GR" sz="2600" dirty="0">
                          <a:solidFill>
                            <a:srgbClr val="000000"/>
                          </a:solidFill>
                          <a:latin typeface="+mn-lt"/>
                          <a:cs typeface="Times New Roman"/>
                        </a:rPr>
                        <a:t>μ</a:t>
                      </a:r>
                      <a:r>
                        <a:rPr lang="en-US" sz="2600" dirty="0">
                          <a:solidFill>
                            <a:srgbClr val="000000"/>
                          </a:solidFill>
                        </a:rPr>
                        <a:t>, </a:t>
                      </a:r>
                      <a:r>
                        <a:rPr lang="el-GR" sz="2600" dirty="0">
                          <a:solidFill>
                            <a:srgbClr val="000000"/>
                          </a:solidFill>
                          <a:latin typeface="+mn-lt"/>
                          <a:cs typeface="Times New Roman"/>
                        </a:rPr>
                        <a:t>σ</a:t>
                      </a:r>
                      <a:r>
                        <a:rPr lang="en-US" sz="2600" baseline="30000" dirty="0">
                          <a:solidFill>
                            <a:srgbClr val="000000"/>
                          </a:solidFill>
                          <a:latin typeface="+mn-lt"/>
                          <a:cs typeface="Times New Roman"/>
                        </a:rPr>
                        <a:t>2</a:t>
                      </a:r>
                      <a:r>
                        <a:rPr lang="en-US" sz="2600" dirty="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err="1">
                          <a:solidFill>
                            <a:srgbClr val="000000"/>
                          </a:solidFill>
                        </a:rPr>
                        <a:t>Chưa</a:t>
                      </a:r>
                      <a:r>
                        <a:rPr lang="en-US" sz="2600" baseline="0" dirty="0">
                          <a:solidFill>
                            <a:srgbClr val="000000"/>
                          </a:solidFill>
                        </a:rPr>
                        <a:t> </a:t>
                      </a:r>
                      <a:r>
                        <a:rPr lang="en-US" sz="2600" baseline="0" dirty="0" err="1">
                          <a:solidFill>
                            <a:srgbClr val="000000"/>
                          </a:solidFill>
                        </a:rPr>
                        <a:t>biết</a:t>
                      </a:r>
                      <a:r>
                        <a:rPr lang="en-US" sz="2600" baseline="0" dirty="0">
                          <a:solidFill>
                            <a:srgbClr val="000000"/>
                          </a:solidFill>
                        </a:rPr>
                        <a:t> </a:t>
                      </a:r>
                      <a:r>
                        <a:rPr lang="en-US" sz="2600" baseline="0" dirty="0" err="1">
                          <a:solidFill>
                            <a:srgbClr val="000000"/>
                          </a:solidFill>
                        </a:rPr>
                        <a:t>qlppxs</a:t>
                      </a:r>
                      <a:r>
                        <a:rPr lang="en-US" sz="2600" baseline="0" dirty="0">
                          <a:solidFill>
                            <a:srgbClr val="000000"/>
                          </a:solidFill>
                        </a:rPr>
                        <a:t> </a:t>
                      </a:r>
                      <a:r>
                        <a:rPr lang="en-US" sz="2600" baseline="0" dirty="0" err="1">
                          <a:solidFill>
                            <a:srgbClr val="000000"/>
                          </a:solidFill>
                        </a:rPr>
                        <a:t>của</a:t>
                      </a:r>
                      <a:r>
                        <a:rPr lang="en-US" sz="2600" baseline="0" dirty="0">
                          <a:solidFill>
                            <a:srgbClr val="000000"/>
                          </a:solidFill>
                        </a:rPr>
                        <a:t> X, n &gt; 30</a:t>
                      </a:r>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969829">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969829">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969829">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60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Text Box 7"/>
          <p:cNvSpPr txBox="1">
            <a:spLocks noChangeArrowheads="1"/>
          </p:cNvSpPr>
          <p:nvPr/>
        </p:nvSpPr>
        <p:spPr bwMode="auto">
          <a:xfrm>
            <a:off x="3429000" y="4063425"/>
            <a:ext cx="1816100" cy="523220"/>
          </a:xfrm>
          <a:prstGeom prst="rect">
            <a:avLst/>
          </a:prstGeom>
          <a:noFill/>
          <a:ln w="9525">
            <a:noFill/>
            <a:miter lim="800000"/>
            <a:headEnd/>
            <a:tailEnd/>
          </a:ln>
        </p:spPr>
        <p:txBody>
          <a:bodyPr wrap="square">
            <a:spAutoFit/>
          </a:bodyPr>
          <a:lstStyle/>
          <a:p>
            <a:pPr>
              <a:defRPr/>
            </a:pPr>
            <a:r>
              <a:rPr lang="en-US" sz="2800" dirty="0">
                <a:latin typeface="+mj-lt"/>
              </a:rPr>
              <a:t> ~ N(</a:t>
            </a:r>
            <a:r>
              <a:rPr lang="en-US" sz="2800" dirty="0">
                <a:latin typeface="Times New Roman"/>
                <a:cs typeface="Times New Roman"/>
              </a:rPr>
              <a:t>0;1</a:t>
            </a:r>
            <a:r>
              <a:rPr lang="en-US" sz="2800" dirty="0">
                <a:latin typeface="+mj-lt"/>
              </a:rPr>
              <a:t>)</a:t>
            </a:r>
          </a:p>
        </p:txBody>
      </p:sp>
      <p:graphicFrame>
        <p:nvGraphicFramePr>
          <p:cNvPr id="12" name="Object 3"/>
          <p:cNvGraphicFramePr>
            <a:graphicFrameLocks noChangeAspect="1"/>
          </p:cNvGraphicFramePr>
          <p:nvPr/>
        </p:nvGraphicFramePr>
        <p:xfrm>
          <a:off x="467941" y="3916680"/>
          <a:ext cx="2199059" cy="807720"/>
        </p:xfrm>
        <a:graphic>
          <a:graphicData uri="http://schemas.openxmlformats.org/presentationml/2006/ole">
            <mc:AlternateContent xmlns:mc="http://schemas.openxmlformats.org/markup-compatibility/2006">
              <mc:Choice xmlns:v="urn:schemas-microsoft-com:vml" Requires="v">
                <p:oleObj name="Equation" r:id="rId2" imgW="901309" imgH="418918" progId="Equation.DSMT4">
                  <p:embed/>
                </p:oleObj>
              </mc:Choice>
              <mc:Fallback>
                <p:oleObj name="Equation" r:id="rId2" imgW="901309" imgH="418918" progId="Equation.DSMT4">
                  <p:embed/>
                  <p:pic>
                    <p:nvPicPr>
                      <p:cNvPr id="1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41" y="3916680"/>
                        <a:ext cx="2199059" cy="807720"/>
                      </a:xfrm>
                      <a:prstGeom prst="rect">
                        <a:avLst/>
                      </a:prstGeom>
                      <a:noFill/>
                    </p:spPr>
                  </p:pic>
                </p:oleObj>
              </mc:Fallback>
            </mc:AlternateContent>
          </a:graphicData>
        </a:graphic>
      </p:graphicFrame>
      <p:graphicFrame>
        <p:nvGraphicFramePr>
          <p:cNvPr id="41991" name="Object 7"/>
          <p:cNvGraphicFramePr>
            <a:graphicFrameLocks noChangeAspect="1"/>
          </p:cNvGraphicFramePr>
          <p:nvPr/>
        </p:nvGraphicFramePr>
        <p:xfrm>
          <a:off x="3581400" y="5972175"/>
          <a:ext cx="1492250" cy="504825"/>
        </p:xfrm>
        <a:graphic>
          <a:graphicData uri="http://schemas.openxmlformats.org/presentationml/2006/ole">
            <mc:AlternateContent xmlns:mc="http://schemas.openxmlformats.org/markup-compatibility/2006">
              <mc:Choice xmlns:v="urn:schemas-microsoft-com:vml" Requires="v">
                <p:oleObj name="Equation" r:id="rId4" imgW="596880" imgH="203040" progId="Equation.DSMT4">
                  <p:embed/>
                </p:oleObj>
              </mc:Choice>
              <mc:Fallback>
                <p:oleObj name="Equation" r:id="rId4" imgW="596880" imgH="203040" progId="Equation.DSMT4">
                  <p:embed/>
                  <p:pic>
                    <p:nvPicPr>
                      <p:cNvPr id="419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5972175"/>
                        <a:ext cx="149225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419100" y="5852593"/>
          <a:ext cx="1866900" cy="929207"/>
        </p:xfrm>
        <a:graphic>
          <a:graphicData uri="http://schemas.openxmlformats.org/presentationml/2006/ole">
            <mc:AlternateContent xmlns:mc="http://schemas.openxmlformats.org/markup-compatibility/2006">
              <mc:Choice xmlns:v="urn:schemas-microsoft-com:vml" Requires="v">
                <p:oleObj name="Equation" r:id="rId6" imgW="838080" imgH="419040" progId="Equation.DSMT4">
                  <p:embed/>
                </p:oleObj>
              </mc:Choice>
              <mc:Fallback>
                <p:oleObj name="Equation" r:id="rId6" imgW="838080" imgH="419040" progId="Equation.DSMT4">
                  <p:embed/>
                  <p:pic>
                    <p:nvPicPr>
                      <p:cNvPr id="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 y="5852593"/>
                        <a:ext cx="1866900" cy="929207"/>
                      </a:xfrm>
                      <a:prstGeom prst="rect">
                        <a:avLst/>
                      </a:prstGeom>
                      <a:noFill/>
                    </p:spPr>
                  </p:pic>
                </p:oleObj>
              </mc:Fallback>
            </mc:AlternateContent>
          </a:graphicData>
        </a:graphic>
      </p:graphicFrame>
      <p:graphicFrame>
        <p:nvGraphicFramePr>
          <p:cNvPr id="9" name="Object 7"/>
          <p:cNvGraphicFramePr>
            <a:graphicFrameLocks noChangeAspect="1"/>
          </p:cNvGraphicFramePr>
          <p:nvPr/>
        </p:nvGraphicFramePr>
        <p:xfrm>
          <a:off x="6721475" y="4067175"/>
          <a:ext cx="1460500" cy="504825"/>
        </p:xfrm>
        <a:graphic>
          <a:graphicData uri="http://schemas.openxmlformats.org/presentationml/2006/ole">
            <mc:AlternateContent xmlns:mc="http://schemas.openxmlformats.org/markup-compatibility/2006">
              <mc:Choice xmlns:v="urn:schemas-microsoft-com:vml" Requires="v">
                <p:oleObj name="Equation" r:id="rId8" imgW="583920" imgH="203040" progId="Equation.DSMT4">
                  <p:embed/>
                </p:oleObj>
              </mc:Choice>
              <mc:Fallback>
                <p:oleObj name="Equation" r:id="rId8" imgW="583920" imgH="203040" progId="Equation.DSMT4">
                  <p:embed/>
                  <p:pic>
                    <p:nvPicPr>
                      <p:cNvPr id="9" name="Object 7"/>
                      <p:cNvPicPr>
                        <a:picLocks noChangeAspect="1" noChangeArrowheads="1"/>
                      </p:cNvPicPr>
                      <p:nvPr/>
                    </p:nvPicPr>
                    <p:blipFill>
                      <a:blip r:embed="rId9"/>
                      <a:srcRect/>
                      <a:stretch>
                        <a:fillRect/>
                      </a:stretch>
                    </p:blipFill>
                    <p:spPr bwMode="auto">
                      <a:xfrm>
                        <a:off x="6721475" y="4067175"/>
                        <a:ext cx="14605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7"/>
          <p:cNvGraphicFramePr>
            <a:graphicFrameLocks noChangeAspect="1"/>
          </p:cNvGraphicFramePr>
          <p:nvPr/>
        </p:nvGraphicFramePr>
        <p:xfrm>
          <a:off x="6784975" y="5819775"/>
          <a:ext cx="1460500" cy="504825"/>
        </p:xfrm>
        <a:graphic>
          <a:graphicData uri="http://schemas.openxmlformats.org/presentationml/2006/ole">
            <mc:AlternateContent xmlns:mc="http://schemas.openxmlformats.org/markup-compatibility/2006">
              <mc:Choice xmlns:v="urn:schemas-microsoft-com:vml" Requires="v">
                <p:oleObj name="Equation" r:id="rId10" imgW="583920" imgH="203040" progId="Equation.DSMT4">
                  <p:embed/>
                </p:oleObj>
              </mc:Choice>
              <mc:Fallback>
                <p:oleObj name="Equation" r:id="rId10" imgW="583920" imgH="203040" progId="Equation.DSMT4">
                  <p:embed/>
                  <p:pic>
                    <p:nvPicPr>
                      <p:cNvPr id="10" name="Object 7"/>
                      <p:cNvPicPr>
                        <a:picLocks noChangeAspect="1" noChangeArrowheads="1"/>
                      </p:cNvPicPr>
                      <p:nvPr/>
                    </p:nvPicPr>
                    <p:blipFill>
                      <a:blip r:embed="rId11"/>
                      <a:srcRect/>
                      <a:stretch>
                        <a:fillRect/>
                      </a:stretch>
                    </p:blipFill>
                    <p:spPr bwMode="auto">
                      <a:xfrm>
                        <a:off x="6784975" y="5819775"/>
                        <a:ext cx="1460500"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6">
            <a:extLst>
              <a:ext uri="{FF2B5EF4-FFF2-40B4-BE49-F238E27FC236}">
                <a16:creationId xmlns:a16="http://schemas.microsoft.com/office/drawing/2014/main" id="{D650D333-ED86-35CB-1AE8-9C254F7BA933}"/>
              </a:ext>
            </a:extLst>
          </p:cNvPr>
          <p:cNvSpPr txBox="1">
            <a:spLocks noChangeArrowheads="1"/>
          </p:cNvSpPr>
          <p:nvPr/>
        </p:nvSpPr>
        <p:spPr bwMode="auto">
          <a:xfrm>
            <a:off x="0" y="1447800"/>
            <a:ext cx="927038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4.4 </a:t>
            </a:r>
            <a:r>
              <a:rPr kumimoji="0" lang="en-US" sz="2800" b="1" u="none" strike="noStrike" kern="0" cap="none" spc="0" normalizeH="0" baseline="0" noProof="0" dirty="0" err="1">
                <a:ln>
                  <a:noFill/>
                </a:ln>
                <a:effectLst/>
                <a:uLnTx/>
                <a:uFillTx/>
                <a:latin typeface="Times New Roman"/>
                <a:ea typeface="+mn-ea"/>
                <a:cs typeface="Times New Roman" pitchFamily="18" charset="0"/>
              </a:rPr>
              <a:t>Quy</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luật</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phân</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phối</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của</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một</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số</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thống</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kê</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quan</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trọng</a:t>
            </a:r>
            <a:endParaRPr lang="en-US" sz="28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1C5F152F-07FD-C0B0-180A-642D5F94FD8F}"/>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91"/>
                                        </p:tgtEl>
                                        <p:attrNameLst>
                                          <p:attrName>style.visibility</p:attrName>
                                        </p:attrNameLst>
                                      </p:cBhvr>
                                      <p:to>
                                        <p:strVal val="visible"/>
                                      </p:to>
                                    </p:set>
                                    <p:anim calcmode="lin" valueType="num">
                                      <p:cBhvr additive="base">
                                        <p:cTn id="13" dur="500" fill="hold"/>
                                        <p:tgtEl>
                                          <p:spTgt spid="41991"/>
                                        </p:tgtEl>
                                        <p:attrNameLst>
                                          <p:attrName>ppt_x</p:attrName>
                                        </p:attrNameLst>
                                      </p:cBhvr>
                                      <p:tavLst>
                                        <p:tav tm="0">
                                          <p:val>
                                            <p:strVal val="#ppt_x"/>
                                          </p:val>
                                        </p:tav>
                                        <p:tav tm="100000">
                                          <p:val>
                                            <p:strVal val="#ppt_x"/>
                                          </p:val>
                                        </p:tav>
                                      </p:tavLst>
                                    </p:anim>
                                    <p:anim calcmode="lin" valueType="num">
                                      <p:cBhvr additive="base">
                                        <p:cTn id="14" dur="500" fill="hold"/>
                                        <p:tgtEl>
                                          <p:spTgt spid="419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6"/>
          <p:cNvGraphicFramePr>
            <a:graphicFrameLocks noChangeAspect="1"/>
          </p:cNvGraphicFramePr>
          <p:nvPr/>
        </p:nvGraphicFramePr>
        <p:xfrm>
          <a:off x="4094163" y="5486400"/>
          <a:ext cx="4865687" cy="1066800"/>
        </p:xfrm>
        <a:graphic>
          <a:graphicData uri="http://schemas.openxmlformats.org/presentationml/2006/ole">
            <mc:AlternateContent xmlns:mc="http://schemas.openxmlformats.org/markup-compatibility/2006">
              <mc:Choice xmlns:v="urn:schemas-microsoft-com:vml" Requires="v">
                <p:oleObj name="Equation" r:id="rId3" imgW="1600200" imgH="444240" progId="Equation.DSMT4">
                  <p:embed/>
                </p:oleObj>
              </mc:Choice>
              <mc:Fallback>
                <p:oleObj name="Equation" r:id="rId3" imgW="1600200" imgH="444240" progId="Equation.DSMT4">
                  <p:embed/>
                  <p:pic>
                    <p:nvPicPr>
                      <p:cNvPr id="4" name="Object 6"/>
                      <p:cNvPicPr>
                        <a:picLocks noChangeAspect="1" noChangeArrowheads="1"/>
                      </p:cNvPicPr>
                      <p:nvPr/>
                    </p:nvPicPr>
                    <p:blipFill>
                      <a:blip r:embed="rId4"/>
                      <a:srcRect/>
                      <a:stretch>
                        <a:fillRect/>
                      </a:stretch>
                    </p:blipFill>
                    <p:spPr bwMode="auto">
                      <a:xfrm>
                        <a:off x="4094163" y="5486400"/>
                        <a:ext cx="4865687" cy="1066800"/>
                      </a:xfrm>
                      <a:prstGeom prst="rect">
                        <a:avLst/>
                      </a:prstGeom>
                      <a:noFill/>
                    </p:spPr>
                  </p:pic>
                </p:oleObj>
              </mc:Fallback>
            </mc:AlternateContent>
          </a:graphicData>
        </a:graphic>
      </p:graphicFrame>
      <p:graphicFrame>
        <p:nvGraphicFramePr>
          <p:cNvPr id="11" name="Object 3">
            <a:extLst>
              <a:ext uri="{FF2B5EF4-FFF2-40B4-BE49-F238E27FC236}">
                <a16:creationId xmlns:a16="http://schemas.microsoft.com/office/drawing/2014/main" id="{B121ACD2-09B3-4C66-B1EA-6A5BBC44A29D}"/>
              </a:ext>
            </a:extLst>
          </p:cNvPr>
          <p:cNvGraphicFramePr>
            <a:graphicFrameLocks noChangeAspect="1"/>
          </p:cNvGraphicFramePr>
          <p:nvPr/>
        </p:nvGraphicFramePr>
        <p:xfrm>
          <a:off x="2654300" y="2895600"/>
          <a:ext cx="5892800" cy="2286000"/>
        </p:xfrm>
        <a:graphic>
          <a:graphicData uri="http://schemas.openxmlformats.org/presentationml/2006/ole">
            <mc:AlternateContent xmlns:mc="http://schemas.openxmlformats.org/markup-compatibility/2006">
              <mc:Choice xmlns:v="urn:schemas-microsoft-com:vml" Requires="v">
                <p:oleObj name="Equation" r:id="rId5" imgW="2019240" imgH="990360" progId="Equation.DSMT4">
                  <p:embed/>
                </p:oleObj>
              </mc:Choice>
              <mc:Fallback>
                <p:oleObj name="Equation" r:id="rId5" imgW="2019240" imgH="990360" progId="Equation.DSMT4">
                  <p:embed/>
                  <p:pic>
                    <p:nvPicPr>
                      <p:cNvPr id="11" name="Object 3">
                        <a:extLst>
                          <a:ext uri="{FF2B5EF4-FFF2-40B4-BE49-F238E27FC236}">
                            <a16:creationId xmlns:a16="http://schemas.microsoft.com/office/drawing/2014/main" id="{B121ACD2-09B3-4C66-B1EA-6A5BBC44A29D}"/>
                          </a:ext>
                        </a:extLst>
                      </p:cNvPr>
                      <p:cNvPicPr>
                        <a:picLocks noChangeAspect="1" noChangeArrowheads="1"/>
                      </p:cNvPicPr>
                      <p:nvPr/>
                    </p:nvPicPr>
                    <p:blipFill>
                      <a:blip r:embed="rId6"/>
                      <a:srcRect/>
                      <a:stretch>
                        <a:fillRect/>
                      </a:stretch>
                    </p:blipFill>
                    <p:spPr bwMode="auto">
                      <a:xfrm>
                        <a:off x="2654300" y="2895600"/>
                        <a:ext cx="5892800" cy="2286000"/>
                      </a:xfrm>
                      <a:prstGeom prst="rect">
                        <a:avLst/>
                      </a:prstGeom>
                      <a:noFill/>
                    </p:spPr>
                  </p:pic>
                </p:oleObj>
              </mc:Fallback>
            </mc:AlternateContent>
          </a:graphicData>
        </a:graphic>
      </p:graphicFrame>
      <p:sp>
        <p:nvSpPr>
          <p:cNvPr id="12" name="TextBox 11">
            <a:extLst>
              <a:ext uri="{FF2B5EF4-FFF2-40B4-BE49-F238E27FC236}">
                <a16:creationId xmlns:a16="http://schemas.microsoft.com/office/drawing/2014/main" id="{C0CE615A-9074-4E0C-BFF4-77B4BCB18FE4}"/>
              </a:ext>
            </a:extLst>
          </p:cNvPr>
          <p:cNvSpPr txBox="1"/>
          <p:nvPr/>
        </p:nvSpPr>
        <p:spPr>
          <a:xfrm>
            <a:off x="457200" y="3749675"/>
            <a:ext cx="2247731" cy="523220"/>
          </a:xfrm>
          <a:prstGeom prst="rect">
            <a:avLst/>
          </a:prstGeom>
          <a:noFill/>
        </p:spPr>
        <p:txBody>
          <a:bodyPr wrap="none" rtlCol="0">
            <a:spAutoFit/>
          </a:bodyPr>
          <a:lstStyle/>
          <a:p>
            <a:r>
              <a:rPr lang="en-US" sz="2800" dirty="0" err="1">
                <a:latin typeface="+mj-lt"/>
              </a:rPr>
              <a:t>Nếu</a:t>
            </a:r>
            <a:r>
              <a:rPr lang="en-US" sz="2800" dirty="0">
                <a:latin typeface="+mj-lt"/>
              </a:rPr>
              <a:t> n </a:t>
            </a:r>
            <a:r>
              <a:rPr lang="en-US" sz="2800" dirty="0" err="1">
                <a:latin typeface="+mj-lt"/>
              </a:rPr>
              <a:t>đủ</a:t>
            </a:r>
            <a:r>
              <a:rPr lang="en-US" sz="2800" dirty="0">
                <a:latin typeface="+mj-lt"/>
              </a:rPr>
              <a:t> </a:t>
            </a:r>
            <a:r>
              <a:rPr lang="en-US" sz="2800" dirty="0" err="1">
                <a:latin typeface="+mj-lt"/>
              </a:rPr>
              <a:t>lớn</a:t>
            </a:r>
            <a:r>
              <a:rPr lang="en-US" sz="2800" dirty="0">
                <a:latin typeface="+mj-lt"/>
              </a:rPr>
              <a:t>: </a:t>
            </a:r>
          </a:p>
        </p:txBody>
      </p:sp>
      <p:sp>
        <p:nvSpPr>
          <p:cNvPr id="6" name="Rectangle 5">
            <a:extLst>
              <a:ext uri="{FF2B5EF4-FFF2-40B4-BE49-F238E27FC236}">
                <a16:creationId xmlns:a16="http://schemas.microsoft.com/office/drawing/2014/main" id="{FC17DB82-2215-48F8-8B2C-147F381FFC9E}"/>
              </a:ext>
            </a:extLst>
          </p:cNvPr>
          <p:cNvSpPr/>
          <p:nvPr/>
        </p:nvSpPr>
        <p:spPr>
          <a:xfrm>
            <a:off x="4094163" y="5486400"/>
            <a:ext cx="4865687" cy="1143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6">
            <a:extLst>
              <a:ext uri="{FF2B5EF4-FFF2-40B4-BE49-F238E27FC236}">
                <a16:creationId xmlns:a16="http://schemas.microsoft.com/office/drawing/2014/main" id="{2E256F6B-1DD7-9021-CEC3-69C078E6647E}"/>
              </a:ext>
            </a:extLst>
          </p:cNvPr>
          <p:cNvSpPr txBox="1">
            <a:spLocks noChangeArrowheads="1"/>
          </p:cNvSpPr>
          <p:nvPr/>
        </p:nvSpPr>
        <p:spPr bwMode="auto">
          <a:xfrm>
            <a:off x="0" y="1447800"/>
            <a:ext cx="927038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4.4 </a:t>
            </a:r>
            <a:r>
              <a:rPr kumimoji="0" lang="en-US" sz="2800" b="1" u="none" strike="noStrike" kern="0" cap="none" spc="0" normalizeH="0" baseline="0" noProof="0" dirty="0" err="1">
                <a:ln>
                  <a:noFill/>
                </a:ln>
                <a:effectLst/>
                <a:uLnTx/>
                <a:uFillTx/>
                <a:latin typeface="Times New Roman"/>
                <a:ea typeface="+mn-ea"/>
                <a:cs typeface="Times New Roman" pitchFamily="18" charset="0"/>
              </a:rPr>
              <a:t>Quy</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luật</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phân</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phối</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của</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một</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số</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thống</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kê</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quan</a:t>
            </a:r>
            <a:r>
              <a:rPr kumimoji="0" lang="en-US" sz="2800" b="1" u="none" strike="noStrike" kern="0" cap="none" spc="0" normalizeH="0" baseline="0" noProof="0" dirty="0">
                <a:ln>
                  <a:noFill/>
                </a:ln>
                <a:effectLst/>
                <a:uLnTx/>
                <a:uFillTx/>
                <a:latin typeface="Times New Roman"/>
                <a:ea typeface="+mn-ea"/>
                <a:cs typeface="Times New Roman" pitchFamily="18" charset="0"/>
              </a:rPr>
              <a:t> </a:t>
            </a:r>
            <a:r>
              <a:rPr kumimoji="0" lang="en-US" sz="2800" b="1" u="none" strike="noStrike" kern="0" cap="none" spc="0" normalizeH="0" baseline="0" noProof="0" dirty="0" err="1">
                <a:ln>
                  <a:noFill/>
                </a:ln>
                <a:effectLst/>
                <a:uLnTx/>
                <a:uFillTx/>
                <a:latin typeface="Times New Roman"/>
                <a:ea typeface="+mn-ea"/>
                <a:cs typeface="Times New Roman" pitchFamily="18" charset="0"/>
              </a:rPr>
              <a:t>trọng</a:t>
            </a:r>
            <a:endParaRPr lang="en-US" sz="2800" b="1" kern="0" dirty="0">
              <a:latin typeface="+mj-lt"/>
              <a:ea typeface="+mj-ea"/>
              <a:cs typeface="Times New Roman" pitchFamily="18" charset="0"/>
            </a:endParaRPr>
          </a:p>
        </p:txBody>
      </p:sp>
      <p:sp>
        <p:nvSpPr>
          <p:cNvPr id="7" name="Title 3">
            <a:extLst>
              <a:ext uri="{FF2B5EF4-FFF2-40B4-BE49-F238E27FC236}">
                <a16:creationId xmlns:a16="http://schemas.microsoft.com/office/drawing/2014/main" id="{042950A9-2586-BF95-BE93-81797D816727}"/>
              </a:ext>
            </a:extLst>
          </p:cNvPr>
          <p:cNvSpPr txBox="1">
            <a:spLocks noChangeArrowheads="1"/>
          </p:cNvSpPr>
          <p:nvPr/>
        </p:nvSpPr>
        <p:spPr>
          <a:xfrm>
            <a:off x="76200" y="62763"/>
            <a:ext cx="8991600" cy="1089529"/>
          </a:xfrm>
          <a:prstGeom prst="rect">
            <a:avLst/>
          </a:prstGeom>
          <a:solidFill>
            <a:srgbClr val="3BD9E5"/>
          </a:solidFill>
          <a:ln>
            <a:noFill/>
          </a:ln>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en-US" altLang="en-US" dirty="0" err="1"/>
              <a:t>C</a:t>
            </a:r>
            <a:r>
              <a:rPr lang="en-US" altLang="en-US" cap="none" dirty="0" err="1"/>
              <a:t>hương</a:t>
            </a:r>
            <a:r>
              <a:rPr lang="en-US" altLang="en-US" cap="none" dirty="0"/>
              <a:t> 4</a:t>
            </a:r>
            <a:br>
              <a:rPr lang="en-US" altLang="en-US" dirty="0"/>
            </a:br>
            <a:r>
              <a:rPr lang="en-US" altLang="en-US" dirty="0" err="1"/>
              <a:t>Lý</a:t>
            </a:r>
            <a:r>
              <a:rPr lang="en-US" altLang="en-US" dirty="0"/>
              <a:t> </a:t>
            </a:r>
            <a:r>
              <a:rPr lang="en-US" altLang="en-US" dirty="0" err="1"/>
              <a:t>thuyết</a:t>
            </a:r>
            <a:r>
              <a:rPr lang="en-US" altLang="en-US" dirty="0"/>
              <a:t> </a:t>
            </a:r>
            <a:r>
              <a:rPr lang="en-US" altLang="en-US" dirty="0" err="1"/>
              <a:t>mẫu</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6270" y="361893"/>
          <a:ext cx="8231459" cy="6191307"/>
        </p:xfrm>
        <a:graphic>
          <a:graphicData uri="http://schemas.openxmlformats.org/drawingml/2006/table">
            <a:tbl>
              <a:tblPr firstRow="1" bandRow="1">
                <a:tableStyleId>{5C22544A-7EE6-4342-B048-85BDC9FD1C3A}</a:tableStyleId>
              </a:tblPr>
              <a:tblGrid>
                <a:gridCol w="2211659">
                  <a:extLst>
                    <a:ext uri="{9D8B030D-6E8A-4147-A177-3AD203B41FA5}">
                      <a16:colId xmlns:a16="http://schemas.microsoft.com/office/drawing/2014/main" val="20000"/>
                    </a:ext>
                  </a:extLst>
                </a:gridCol>
                <a:gridCol w="2742460">
                  <a:extLst>
                    <a:ext uri="{9D8B030D-6E8A-4147-A177-3AD203B41FA5}">
                      <a16:colId xmlns:a16="http://schemas.microsoft.com/office/drawing/2014/main" val="20001"/>
                    </a:ext>
                  </a:extLst>
                </a:gridCol>
                <a:gridCol w="3277340">
                  <a:extLst>
                    <a:ext uri="{9D8B030D-6E8A-4147-A177-3AD203B41FA5}">
                      <a16:colId xmlns:a16="http://schemas.microsoft.com/office/drawing/2014/main" val="20002"/>
                    </a:ext>
                  </a:extLst>
                </a:gridCol>
              </a:tblGrid>
              <a:tr h="1222917">
                <a:tc>
                  <a:txBody>
                    <a:bodyPr/>
                    <a:lstStyle/>
                    <a:p>
                      <a:pPr algn="ctr"/>
                      <a:r>
                        <a:rPr lang="en-US" sz="2600" dirty="0" err="1">
                          <a:solidFill>
                            <a:schemeClr val="tx1"/>
                          </a:solidFill>
                        </a:rPr>
                        <a:t>Tham</a:t>
                      </a:r>
                      <a:r>
                        <a:rPr lang="en-US" sz="2600" baseline="0" dirty="0">
                          <a:solidFill>
                            <a:schemeClr val="tx1"/>
                          </a:solidFill>
                        </a:rPr>
                        <a:t> </a:t>
                      </a:r>
                      <a:r>
                        <a:rPr lang="en-US" sz="2600" baseline="0" dirty="0" err="1">
                          <a:solidFill>
                            <a:schemeClr val="tx1"/>
                          </a:solidFill>
                        </a:rPr>
                        <a:t>số</a:t>
                      </a:r>
                      <a:r>
                        <a:rPr lang="en-US" sz="2600" baseline="0" dirty="0">
                          <a:solidFill>
                            <a:schemeClr val="tx1"/>
                          </a:solidFill>
                        </a:rPr>
                        <a:t> </a:t>
                      </a:r>
                      <a:r>
                        <a:rPr lang="en-US" sz="2600" baseline="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err="1">
                          <a:solidFill>
                            <a:schemeClr val="tx1"/>
                          </a:solidFill>
                        </a:rPr>
                        <a:t>Kí</a:t>
                      </a:r>
                      <a:r>
                        <a:rPr lang="en-US" sz="2600" baseline="0" dirty="0">
                          <a:solidFill>
                            <a:schemeClr val="tx1"/>
                          </a:solidFill>
                        </a:rPr>
                        <a:t> </a:t>
                      </a:r>
                      <a:r>
                        <a:rPr lang="en-US" sz="2600" baseline="0" dirty="0" err="1">
                          <a:solidFill>
                            <a:schemeClr val="tx1"/>
                          </a:solidFill>
                        </a:rPr>
                        <a:t>hiệu</a:t>
                      </a:r>
                      <a:r>
                        <a:rPr lang="en-US" sz="2600" baseline="0" dirty="0">
                          <a:solidFill>
                            <a:schemeClr val="tx1"/>
                          </a:solidFill>
                        </a:rPr>
                        <a:t>/ </a:t>
                      </a:r>
                      <a:r>
                        <a:rPr lang="en-US" sz="2600" baseline="0" dirty="0" err="1">
                          <a:solidFill>
                            <a:schemeClr val="tx1"/>
                          </a:solidFill>
                        </a:rPr>
                        <a:t>định</a:t>
                      </a:r>
                      <a:r>
                        <a:rPr lang="en-US" sz="2600" baseline="0" dirty="0">
                          <a:solidFill>
                            <a:schemeClr val="tx1"/>
                          </a:solidFill>
                        </a:rPr>
                        <a:t> </a:t>
                      </a:r>
                      <a:r>
                        <a:rPr lang="en-US" sz="2600" baseline="0" dirty="0" err="1">
                          <a:solidFill>
                            <a:schemeClr val="tx1"/>
                          </a:solidFill>
                        </a:rPr>
                        <a:t>nghĩa</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err="1">
                          <a:solidFill>
                            <a:schemeClr val="tx1"/>
                          </a:solidFill>
                        </a:rPr>
                        <a:t>Công</a:t>
                      </a:r>
                      <a:r>
                        <a:rPr lang="en-US" sz="2600" baseline="0" dirty="0">
                          <a:solidFill>
                            <a:schemeClr val="tx1"/>
                          </a:solidFill>
                        </a:rPr>
                        <a:t> </a:t>
                      </a:r>
                      <a:r>
                        <a:rPr lang="en-US" sz="2600" baseline="0" dirty="0" err="1">
                          <a:solidFill>
                            <a:schemeClr val="tx1"/>
                          </a:solidFill>
                        </a:rPr>
                        <a:t>thức</a:t>
                      </a:r>
                      <a:r>
                        <a:rPr lang="en-US" sz="2600" baseline="0" dirty="0">
                          <a:solidFill>
                            <a:schemeClr val="tx1"/>
                          </a:solidFill>
                        </a:rPr>
                        <a:t> </a:t>
                      </a:r>
                      <a:r>
                        <a:rPr lang="en-US" sz="2600" baseline="0" dirty="0" err="1">
                          <a:solidFill>
                            <a:schemeClr val="tx1"/>
                          </a:solidFill>
                        </a:rPr>
                        <a:t>tính</a:t>
                      </a:r>
                      <a:r>
                        <a:rPr lang="en-US" sz="2600" baseline="0" dirty="0">
                          <a:solidFill>
                            <a:schemeClr val="tx1"/>
                          </a:solidFill>
                        </a:rPr>
                        <a:t>  </a:t>
                      </a:r>
                      <a:r>
                        <a:rPr lang="en-US" sz="2600" baseline="0" dirty="0" err="1">
                          <a:solidFill>
                            <a:schemeClr val="tx1"/>
                          </a:solidFill>
                        </a:rPr>
                        <a:t>giá</a:t>
                      </a:r>
                      <a:r>
                        <a:rPr lang="en-US" sz="2600" baseline="0" dirty="0">
                          <a:solidFill>
                            <a:schemeClr val="tx1"/>
                          </a:solidFill>
                        </a:rPr>
                        <a:t> </a:t>
                      </a:r>
                      <a:r>
                        <a:rPr lang="en-US" sz="2600" baseline="0" dirty="0" err="1">
                          <a:solidFill>
                            <a:schemeClr val="tx1"/>
                          </a:solidFill>
                        </a:rPr>
                        <a:t>trị</a:t>
                      </a:r>
                      <a:r>
                        <a:rPr lang="en-US" sz="2600" baseline="0" dirty="0">
                          <a:solidFill>
                            <a:schemeClr val="tx1"/>
                          </a:solidFill>
                        </a:rPr>
                        <a:t> </a:t>
                      </a:r>
                      <a:r>
                        <a:rPr lang="en-US" sz="2600" baseline="0" dirty="0" err="1">
                          <a:solidFill>
                            <a:schemeClr val="tx1"/>
                          </a:solidFill>
                        </a:rPr>
                        <a:t>trên</a:t>
                      </a:r>
                      <a:r>
                        <a:rPr lang="en-US" sz="2600" baseline="0" dirty="0">
                          <a:solidFill>
                            <a:schemeClr val="tx1"/>
                          </a:solidFill>
                        </a:rPr>
                        <a:t> </a:t>
                      </a:r>
                      <a:r>
                        <a:rPr lang="en-US" sz="2600" baseline="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371600">
                <a:tc>
                  <a:txBody>
                    <a:bodyPr/>
                    <a:lstStyle/>
                    <a:p>
                      <a:endParaRPr lang="en-US" sz="2600" dirty="0">
                        <a:solidFill>
                          <a:schemeClr val="tx1"/>
                        </a:solidFill>
                      </a:endParaRPr>
                    </a:p>
                    <a:p>
                      <a:r>
                        <a:rPr lang="en-US" sz="2600" dirty="0" err="1">
                          <a:solidFill>
                            <a:schemeClr val="tx1"/>
                          </a:solidFill>
                        </a:rPr>
                        <a:t>Trung</a:t>
                      </a:r>
                      <a:r>
                        <a:rPr lang="en-US" sz="2600" dirty="0">
                          <a:solidFill>
                            <a:schemeClr val="tx1"/>
                          </a:solidFill>
                        </a:rPr>
                        <a:t> </a:t>
                      </a:r>
                      <a:r>
                        <a:rPr lang="en-US" sz="2600" dirty="0" err="1">
                          <a:solidFill>
                            <a:schemeClr val="tx1"/>
                          </a:solidFill>
                        </a:rPr>
                        <a:t>bình</a:t>
                      </a:r>
                      <a:r>
                        <a:rPr lang="en-US" sz="2600" baseline="0" dirty="0">
                          <a:solidFill>
                            <a:schemeClr val="tx1"/>
                          </a:solidFill>
                        </a:rPr>
                        <a:t> </a:t>
                      </a:r>
                      <a:r>
                        <a:rPr lang="en-US" sz="2600" baseline="0" dirty="0" err="1">
                          <a:solidFill>
                            <a:schemeClr val="tx1"/>
                          </a:solidFill>
                        </a:rPr>
                        <a:t>mẫu</a:t>
                      </a:r>
                      <a:r>
                        <a:rPr lang="en-US" sz="2600" baseline="0" dirty="0">
                          <a:solidFill>
                            <a:schemeClr val="tx1"/>
                          </a:solidFill>
                        </a:rPr>
                        <a:t> </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52600">
                <a:tc>
                  <a:txBody>
                    <a:bodyPr/>
                    <a:lstStyle/>
                    <a:p>
                      <a:r>
                        <a:rPr lang="en-US" sz="2600" dirty="0" err="1">
                          <a:solidFill>
                            <a:schemeClr val="tx1"/>
                          </a:solidFill>
                        </a:rPr>
                        <a:t>Phương</a:t>
                      </a:r>
                      <a:r>
                        <a:rPr lang="en-US" sz="2600" baseline="0" dirty="0">
                          <a:solidFill>
                            <a:schemeClr val="tx1"/>
                          </a:solidFill>
                        </a:rPr>
                        <a:t> </a:t>
                      </a:r>
                      <a:r>
                        <a:rPr lang="en-US" sz="2600" baseline="0" dirty="0" err="1">
                          <a:solidFill>
                            <a:schemeClr val="tx1"/>
                          </a:solidFill>
                        </a:rPr>
                        <a:t>sai</a:t>
                      </a:r>
                      <a:r>
                        <a:rPr lang="en-US" sz="2600" baseline="0" dirty="0">
                          <a:solidFill>
                            <a:schemeClr val="tx1"/>
                          </a:solidFill>
                        </a:rPr>
                        <a:t> </a:t>
                      </a:r>
                      <a:r>
                        <a:rPr lang="en-US" sz="2600" baseline="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844190">
                <a:tc>
                  <a:txBody>
                    <a:bodyPr/>
                    <a:lstStyle/>
                    <a:p>
                      <a:r>
                        <a:rPr lang="en-US" sz="2600" dirty="0" err="1">
                          <a:solidFill>
                            <a:schemeClr val="tx1"/>
                          </a:solidFill>
                        </a:rPr>
                        <a:t>Phương</a:t>
                      </a:r>
                      <a:r>
                        <a:rPr lang="en-US" sz="2600" baseline="0" dirty="0">
                          <a:solidFill>
                            <a:schemeClr val="tx1"/>
                          </a:solidFill>
                        </a:rPr>
                        <a:t> </a:t>
                      </a:r>
                      <a:r>
                        <a:rPr lang="en-US" sz="2600" baseline="0" dirty="0" err="1">
                          <a:solidFill>
                            <a:schemeClr val="tx1"/>
                          </a:solidFill>
                        </a:rPr>
                        <a:t>sai</a:t>
                      </a:r>
                      <a:r>
                        <a:rPr lang="en-US" sz="2600" baseline="0" dirty="0">
                          <a:solidFill>
                            <a:schemeClr val="tx1"/>
                          </a:solidFill>
                        </a:rPr>
                        <a:t> </a:t>
                      </a:r>
                      <a:r>
                        <a:rPr lang="en-US" sz="2600" baseline="0" dirty="0" err="1">
                          <a:solidFill>
                            <a:schemeClr val="tx1"/>
                          </a:solidFill>
                        </a:rPr>
                        <a:t>mẫu</a:t>
                      </a:r>
                      <a:r>
                        <a:rPr lang="en-US" sz="2600" baseline="0" dirty="0">
                          <a:solidFill>
                            <a:schemeClr val="tx1"/>
                          </a:solidFill>
                        </a:rPr>
                        <a:t> </a:t>
                      </a:r>
                      <a:r>
                        <a:rPr lang="en-US" sz="2600" baseline="0" dirty="0" err="1">
                          <a:solidFill>
                            <a:schemeClr val="tx1"/>
                          </a:solidFill>
                        </a:rPr>
                        <a:t>điều</a:t>
                      </a:r>
                      <a:r>
                        <a:rPr lang="en-US" sz="2600" baseline="0" dirty="0">
                          <a:solidFill>
                            <a:schemeClr val="tx1"/>
                          </a:solidFill>
                        </a:rPr>
                        <a:t> </a:t>
                      </a:r>
                      <a:r>
                        <a:rPr lang="en-US" sz="2600" baseline="0" dirty="0" err="1">
                          <a:solidFill>
                            <a:schemeClr val="tx1"/>
                          </a:solidFill>
                        </a:rPr>
                        <a:t>chỉnh</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5" name="Object 10">
            <a:extLst>
              <a:ext uri="{FF2B5EF4-FFF2-40B4-BE49-F238E27FC236}">
                <a16:creationId xmlns:a16="http://schemas.microsoft.com/office/drawing/2014/main" id="{FD92BF22-BB77-478A-B928-4FF361EA718D}"/>
              </a:ext>
            </a:extLst>
          </p:cNvPr>
          <p:cNvGraphicFramePr>
            <a:graphicFrameLocks noChangeAspect="1"/>
          </p:cNvGraphicFramePr>
          <p:nvPr/>
        </p:nvGraphicFramePr>
        <p:xfrm>
          <a:off x="3421062" y="1752600"/>
          <a:ext cx="1608137" cy="851368"/>
        </p:xfrm>
        <a:graphic>
          <a:graphicData uri="http://schemas.openxmlformats.org/presentationml/2006/ole">
            <mc:AlternateContent xmlns:mc="http://schemas.openxmlformats.org/markup-compatibility/2006">
              <mc:Choice xmlns:v="urn:schemas-microsoft-com:vml" Requires="v">
                <p:oleObj name="Equation" r:id="rId2" imgW="799920" imgH="431640" progId="Equation.DSMT4">
                  <p:embed/>
                </p:oleObj>
              </mc:Choice>
              <mc:Fallback>
                <p:oleObj name="Equation" r:id="rId2" imgW="799920" imgH="431640" progId="Equation.DSMT4">
                  <p:embed/>
                  <p:pic>
                    <p:nvPicPr>
                      <p:cNvPr id="5" name="Object 10">
                        <a:extLst>
                          <a:ext uri="{FF2B5EF4-FFF2-40B4-BE49-F238E27FC236}">
                            <a16:creationId xmlns:a16="http://schemas.microsoft.com/office/drawing/2014/main" id="{FD92BF22-BB77-478A-B928-4FF361EA718D}"/>
                          </a:ext>
                        </a:extLst>
                      </p:cNvPr>
                      <p:cNvPicPr>
                        <a:picLocks noChangeAspect="1" noChangeArrowheads="1"/>
                      </p:cNvPicPr>
                      <p:nvPr/>
                    </p:nvPicPr>
                    <p:blipFill>
                      <a:blip r:embed="rId3"/>
                      <a:srcRect/>
                      <a:stretch>
                        <a:fillRect/>
                      </a:stretch>
                    </p:blipFill>
                    <p:spPr bwMode="auto">
                      <a:xfrm>
                        <a:off x="3421062" y="1752600"/>
                        <a:ext cx="1608137" cy="851368"/>
                      </a:xfrm>
                      <a:prstGeom prst="rect">
                        <a:avLst/>
                      </a:prstGeom>
                      <a:noFill/>
                      <a:ln>
                        <a:noFill/>
                      </a:ln>
                      <a:effectLst/>
                    </p:spPr>
                  </p:pic>
                </p:oleObj>
              </mc:Fallback>
            </mc:AlternateContent>
          </a:graphicData>
        </a:graphic>
      </p:graphicFrame>
      <p:graphicFrame>
        <p:nvGraphicFramePr>
          <p:cNvPr id="7" name="Object 10">
            <a:extLst>
              <a:ext uri="{FF2B5EF4-FFF2-40B4-BE49-F238E27FC236}">
                <a16:creationId xmlns:a16="http://schemas.microsoft.com/office/drawing/2014/main" id="{CFAB8005-788B-4784-9300-AD45DE3476A4}"/>
              </a:ext>
            </a:extLst>
          </p:cNvPr>
          <p:cNvGraphicFramePr>
            <a:graphicFrameLocks noChangeAspect="1"/>
          </p:cNvGraphicFramePr>
          <p:nvPr/>
        </p:nvGraphicFramePr>
        <p:xfrm>
          <a:off x="5872163" y="1863634"/>
          <a:ext cx="2415540" cy="740334"/>
        </p:xfrm>
        <a:graphic>
          <a:graphicData uri="http://schemas.openxmlformats.org/presentationml/2006/ole">
            <mc:AlternateContent xmlns:mc="http://schemas.openxmlformats.org/markup-compatibility/2006">
              <mc:Choice xmlns:v="urn:schemas-microsoft-com:vml" Requires="v">
                <p:oleObj name="Equation" r:id="rId4" imgW="1384200" imgH="431640" progId="Equation.DSMT4">
                  <p:embed/>
                </p:oleObj>
              </mc:Choice>
              <mc:Fallback>
                <p:oleObj name="Equation" r:id="rId4" imgW="1384200" imgH="431640" progId="Equation.DSMT4">
                  <p:embed/>
                  <p:pic>
                    <p:nvPicPr>
                      <p:cNvPr id="7" name="Object 10">
                        <a:extLst>
                          <a:ext uri="{FF2B5EF4-FFF2-40B4-BE49-F238E27FC236}">
                            <a16:creationId xmlns:a16="http://schemas.microsoft.com/office/drawing/2014/main" id="{CFAB8005-788B-4784-9300-AD45DE3476A4}"/>
                          </a:ext>
                        </a:extLst>
                      </p:cNvPr>
                      <p:cNvPicPr>
                        <a:picLocks noChangeAspect="1" noChangeArrowheads="1"/>
                      </p:cNvPicPr>
                      <p:nvPr/>
                    </p:nvPicPr>
                    <p:blipFill>
                      <a:blip r:embed="rId5"/>
                      <a:srcRect/>
                      <a:stretch>
                        <a:fillRect/>
                      </a:stretch>
                    </p:blipFill>
                    <p:spPr bwMode="auto">
                      <a:xfrm>
                        <a:off x="5872163" y="1863634"/>
                        <a:ext cx="2415540" cy="740334"/>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0B3B5B0C-BFDD-4D2F-AE69-05D910D53A67}"/>
              </a:ext>
            </a:extLst>
          </p:cNvPr>
          <p:cNvGraphicFramePr>
            <a:graphicFrameLocks noChangeAspect="1"/>
          </p:cNvGraphicFramePr>
          <p:nvPr/>
        </p:nvGraphicFramePr>
        <p:xfrm>
          <a:off x="6043613" y="3475038"/>
          <a:ext cx="82550" cy="17145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8" name="Object 4">
                        <a:extLst>
                          <a:ext uri="{FF2B5EF4-FFF2-40B4-BE49-F238E27FC236}">
                            <a16:creationId xmlns:a16="http://schemas.microsoft.com/office/drawing/2014/main" id="{0B3B5B0C-BFDD-4D2F-AE69-05D910D53A67}"/>
                          </a:ext>
                        </a:extLst>
                      </p:cNvPr>
                      <p:cNvPicPr>
                        <a:picLocks noChangeAspect="1" noChangeArrowheads="1"/>
                      </p:cNvPicPr>
                      <p:nvPr/>
                    </p:nvPicPr>
                    <p:blipFill>
                      <a:blip r:embed="rId7"/>
                      <a:srcRect/>
                      <a:stretch>
                        <a:fillRect/>
                      </a:stretch>
                    </p:blipFill>
                    <p:spPr bwMode="auto">
                      <a:xfrm>
                        <a:off x="6043613" y="3475038"/>
                        <a:ext cx="82550" cy="171450"/>
                      </a:xfrm>
                      <a:prstGeom prst="rect">
                        <a:avLst/>
                      </a:prstGeom>
                      <a:noFill/>
                      <a:ln>
                        <a:noFill/>
                      </a:ln>
                      <a:effectLst/>
                    </p:spPr>
                  </p:pic>
                </p:oleObj>
              </mc:Fallback>
            </mc:AlternateContent>
          </a:graphicData>
        </a:graphic>
      </p:graphicFrame>
      <p:graphicFrame>
        <p:nvGraphicFramePr>
          <p:cNvPr id="6" name="Object 5">
            <a:extLst>
              <a:ext uri="{FF2B5EF4-FFF2-40B4-BE49-F238E27FC236}">
                <a16:creationId xmlns:a16="http://schemas.microsoft.com/office/drawing/2014/main" id="{DDD71FB2-CE2E-41E9-DE85-6359AA01CBB2}"/>
              </a:ext>
            </a:extLst>
          </p:cNvPr>
          <p:cNvGraphicFramePr>
            <a:graphicFrameLocks noChangeAspect="1"/>
          </p:cNvGraphicFramePr>
          <p:nvPr/>
        </p:nvGraphicFramePr>
        <p:xfrm>
          <a:off x="5446713" y="4856163"/>
          <a:ext cx="2935287" cy="1697037"/>
        </p:xfrm>
        <a:graphic>
          <a:graphicData uri="http://schemas.openxmlformats.org/presentationml/2006/ole">
            <mc:AlternateContent xmlns:mc="http://schemas.openxmlformats.org/markup-compatibility/2006">
              <mc:Choice xmlns:v="urn:schemas-microsoft-com:vml" Requires="v">
                <p:oleObj name="Equation" r:id="rId8" imgW="1536480" imgH="888840" progId="Equation.DSMT4">
                  <p:embed/>
                </p:oleObj>
              </mc:Choice>
              <mc:Fallback>
                <p:oleObj name="Equation" r:id="rId8" imgW="1536480" imgH="888840" progId="Equation.DSMT4">
                  <p:embed/>
                  <p:pic>
                    <p:nvPicPr>
                      <p:cNvPr id="6" name="Object 5">
                        <a:extLst>
                          <a:ext uri="{FF2B5EF4-FFF2-40B4-BE49-F238E27FC236}">
                            <a16:creationId xmlns:a16="http://schemas.microsoft.com/office/drawing/2014/main" id="{DDD71FB2-CE2E-41E9-DE85-6359AA01CBB2}"/>
                          </a:ext>
                        </a:extLst>
                      </p:cNvPr>
                      <p:cNvPicPr/>
                      <p:nvPr/>
                    </p:nvPicPr>
                    <p:blipFill>
                      <a:blip r:embed="rId9"/>
                      <a:stretch>
                        <a:fillRect/>
                      </a:stretch>
                    </p:blipFill>
                    <p:spPr>
                      <a:xfrm>
                        <a:off x="5446713" y="4856163"/>
                        <a:ext cx="2935287" cy="169703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A5C04B85-C5E7-0BF3-D712-6E7490DE8607}"/>
              </a:ext>
            </a:extLst>
          </p:cNvPr>
          <p:cNvGraphicFramePr>
            <a:graphicFrameLocks noChangeAspect="1"/>
          </p:cNvGraphicFramePr>
          <p:nvPr/>
        </p:nvGraphicFramePr>
        <p:xfrm>
          <a:off x="2667000" y="5202798"/>
          <a:ext cx="2528811" cy="851368"/>
        </p:xfrm>
        <a:graphic>
          <a:graphicData uri="http://schemas.openxmlformats.org/presentationml/2006/ole">
            <mc:AlternateContent xmlns:mc="http://schemas.openxmlformats.org/markup-compatibility/2006">
              <mc:Choice xmlns:v="urn:schemas-microsoft-com:vml" Requires="v">
                <p:oleObj name="Equation" r:id="rId10" imgW="3174450" imgH="963299" progId="Equation.DSMT4">
                  <p:embed/>
                </p:oleObj>
              </mc:Choice>
              <mc:Fallback>
                <p:oleObj name="Equation" r:id="rId10" imgW="3174450" imgH="963299" progId="Equation.DSMT4">
                  <p:embed/>
                  <p:pic>
                    <p:nvPicPr>
                      <p:cNvPr id="2" name="Object 1">
                        <a:extLst>
                          <a:ext uri="{FF2B5EF4-FFF2-40B4-BE49-F238E27FC236}">
                            <a16:creationId xmlns:a16="http://schemas.microsoft.com/office/drawing/2014/main" id="{A5C04B85-C5E7-0BF3-D712-6E7490DE8607}"/>
                          </a:ext>
                        </a:extLst>
                      </p:cNvPr>
                      <p:cNvPicPr/>
                      <p:nvPr/>
                    </p:nvPicPr>
                    <p:blipFill>
                      <a:blip r:embed="rId11"/>
                      <a:stretch>
                        <a:fillRect/>
                      </a:stretch>
                    </p:blipFill>
                    <p:spPr>
                      <a:xfrm>
                        <a:off x="2667000" y="5202798"/>
                        <a:ext cx="2528811" cy="851368"/>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603F3E6D-E61C-D2D0-5CE6-3F5EFB817782}"/>
              </a:ext>
            </a:extLst>
          </p:cNvPr>
          <p:cNvGraphicFramePr>
            <a:graphicFrameLocks noChangeAspect="1"/>
          </p:cNvGraphicFramePr>
          <p:nvPr/>
        </p:nvGraphicFramePr>
        <p:xfrm>
          <a:off x="5732463" y="2971800"/>
          <a:ext cx="2668587" cy="1697038"/>
        </p:xfrm>
        <a:graphic>
          <a:graphicData uri="http://schemas.openxmlformats.org/presentationml/2006/ole">
            <mc:AlternateContent xmlns:mc="http://schemas.openxmlformats.org/markup-compatibility/2006">
              <mc:Choice xmlns:v="urn:schemas-microsoft-com:vml" Requires="v">
                <p:oleObj name="Equation" r:id="rId12" imgW="1396800" imgH="888840" progId="Equation.DSMT4">
                  <p:embed/>
                </p:oleObj>
              </mc:Choice>
              <mc:Fallback>
                <p:oleObj name="Equation" r:id="rId12" imgW="1396800" imgH="888840" progId="Equation.DSMT4">
                  <p:embed/>
                  <p:pic>
                    <p:nvPicPr>
                      <p:cNvPr id="3" name="Object 2">
                        <a:extLst>
                          <a:ext uri="{FF2B5EF4-FFF2-40B4-BE49-F238E27FC236}">
                            <a16:creationId xmlns:a16="http://schemas.microsoft.com/office/drawing/2014/main" id="{603F3E6D-E61C-D2D0-5CE6-3F5EFB817782}"/>
                          </a:ext>
                        </a:extLst>
                      </p:cNvPr>
                      <p:cNvPicPr/>
                      <p:nvPr/>
                    </p:nvPicPr>
                    <p:blipFill>
                      <a:blip r:embed="rId13"/>
                      <a:stretch>
                        <a:fillRect/>
                      </a:stretch>
                    </p:blipFill>
                    <p:spPr>
                      <a:xfrm>
                        <a:off x="5732463" y="2971800"/>
                        <a:ext cx="2668587" cy="1697038"/>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73944A97-E041-91F6-09F5-42FA8AE994B5}"/>
              </a:ext>
            </a:extLst>
          </p:cNvPr>
          <p:cNvGraphicFramePr>
            <a:graphicFrameLocks noChangeAspect="1"/>
          </p:cNvGraphicFramePr>
          <p:nvPr/>
        </p:nvGraphicFramePr>
        <p:xfrm>
          <a:off x="2787650" y="3552825"/>
          <a:ext cx="2147888" cy="850900"/>
        </p:xfrm>
        <a:graphic>
          <a:graphicData uri="http://schemas.openxmlformats.org/presentationml/2006/ole">
            <mc:AlternateContent xmlns:mc="http://schemas.openxmlformats.org/markup-compatibility/2006">
              <mc:Choice xmlns:v="urn:schemas-microsoft-com:vml" Requires="v">
                <p:oleObj name="Equation" r:id="rId14" imgW="1206360" imgH="431640" progId="Equation.DSMT4">
                  <p:embed/>
                </p:oleObj>
              </mc:Choice>
              <mc:Fallback>
                <p:oleObj name="Equation" r:id="rId14" imgW="1206360" imgH="431640" progId="Equation.DSMT4">
                  <p:embed/>
                  <p:pic>
                    <p:nvPicPr>
                      <p:cNvPr id="9" name="Object 8">
                        <a:extLst>
                          <a:ext uri="{FF2B5EF4-FFF2-40B4-BE49-F238E27FC236}">
                            <a16:creationId xmlns:a16="http://schemas.microsoft.com/office/drawing/2014/main" id="{73944A97-E041-91F6-09F5-42FA8AE994B5}"/>
                          </a:ext>
                        </a:extLst>
                      </p:cNvPr>
                      <p:cNvPicPr/>
                      <p:nvPr/>
                    </p:nvPicPr>
                    <p:blipFill>
                      <a:blip r:embed="rId15"/>
                      <a:stretch>
                        <a:fillRect/>
                      </a:stretch>
                    </p:blipFill>
                    <p:spPr>
                      <a:xfrm>
                        <a:off x="2787650" y="3552825"/>
                        <a:ext cx="2147888" cy="850900"/>
                      </a:xfrm>
                      <a:prstGeom prst="rect">
                        <a:avLst/>
                      </a:prstGeom>
                    </p:spPr>
                  </p:pic>
                </p:oleObj>
              </mc:Fallback>
            </mc:AlternateContent>
          </a:graphicData>
        </a:graphic>
      </p:graphicFrame>
    </p:spTree>
    <p:extLst>
      <p:ext uri="{BB962C8B-B14F-4D97-AF65-F5344CB8AC3E}">
        <p14:creationId xmlns:p14="http://schemas.microsoft.com/office/powerpoint/2010/main" val="299043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36117893"/>
              </p:ext>
            </p:extLst>
          </p:nvPr>
        </p:nvGraphicFramePr>
        <p:xfrm>
          <a:off x="575332" y="788313"/>
          <a:ext cx="8231459" cy="4240887"/>
        </p:xfrm>
        <a:graphic>
          <a:graphicData uri="http://schemas.openxmlformats.org/drawingml/2006/table">
            <a:tbl>
              <a:tblPr firstRow="1" bandRow="1">
                <a:tableStyleId>{5C22544A-7EE6-4342-B048-85BDC9FD1C3A}</a:tableStyleId>
              </a:tblPr>
              <a:tblGrid>
                <a:gridCol w="3615668">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558391">
                  <a:extLst>
                    <a:ext uri="{9D8B030D-6E8A-4147-A177-3AD203B41FA5}">
                      <a16:colId xmlns:a16="http://schemas.microsoft.com/office/drawing/2014/main" val="20002"/>
                    </a:ext>
                  </a:extLst>
                </a:gridCol>
              </a:tblGrid>
              <a:tr h="1222917">
                <a:tc>
                  <a:txBody>
                    <a:bodyPr/>
                    <a:lstStyle/>
                    <a:p>
                      <a:pPr algn="ctr"/>
                      <a:r>
                        <a:rPr lang="en-US" sz="2600" dirty="0" err="1">
                          <a:solidFill>
                            <a:schemeClr val="tx1"/>
                          </a:solidFill>
                        </a:rPr>
                        <a:t>Tham</a:t>
                      </a:r>
                      <a:r>
                        <a:rPr lang="en-US" sz="2600" baseline="0" dirty="0">
                          <a:solidFill>
                            <a:schemeClr val="tx1"/>
                          </a:solidFill>
                        </a:rPr>
                        <a:t> </a:t>
                      </a:r>
                      <a:r>
                        <a:rPr lang="en-US" sz="2600" baseline="0" dirty="0" err="1">
                          <a:solidFill>
                            <a:schemeClr val="tx1"/>
                          </a:solidFill>
                        </a:rPr>
                        <a:t>số</a:t>
                      </a:r>
                      <a:r>
                        <a:rPr lang="en-US" sz="2600" baseline="0" dirty="0">
                          <a:solidFill>
                            <a:schemeClr val="tx1"/>
                          </a:solidFill>
                        </a:rPr>
                        <a:t> </a:t>
                      </a:r>
                      <a:r>
                        <a:rPr lang="en-US" sz="2600" baseline="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err="1">
                          <a:solidFill>
                            <a:schemeClr val="tx1"/>
                          </a:solidFill>
                        </a:rPr>
                        <a:t>Kí</a:t>
                      </a:r>
                      <a:r>
                        <a:rPr lang="en-US" sz="2600" baseline="0" dirty="0">
                          <a:solidFill>
                            <a:schemeClr val="tx1"/>
                          </a:solidFill>
                        </a:rPr>
                        <a:t> </a:t>
                      </a:r>
                      <a:r>
                        <a:rPr lang="en-US" sz="2600" baseline="0" dirty="0" err="1">
                          <a:solidFill>
                            <a:schemeClr val="tx1"/>
                          </a:solidFill>
                        </a:rPr>
                        <a:t>hiệu</a:t>
                      </a:r>
                      <a:r>
                        <a:rPr lang="en-US" sz="2600" baseline="0" dirty="0">
                          <a:solidFill>
                            <a:schemeClr val="tx1"/>
                          </a:solidFill>
                        </a:rPr>
                        <a:t>/ </a:t>
                      </a:r>
                      <a:r>
                        <a:rPr lang="en-US" sz="2600" baseline="0" dirty="0" err="1">
                          <a:solidFill>
                            <a:schemeClr val="tx1"/>
                          </a:solidFill>
                        </a:rPr>
                        <a:t>định</a:t>
                      </a:r>
                      <a:r>
                        <a:rPr lang="en-US" sz="2600" baseline="0" dirty="0">
                          <a:solidFill>
                            <a:schemeClr val="tx1"/>
                          </a:solidFill>
                        </a:rPr>
                        <a:t> </a:t>
                      </a:r>
                      <a:r>
                        <a:rPr lang="en-US" sz="2600" baseline="0" dirty="0" err="1">
                          <a:solidFill>
                            <a:schemeClr val="tx1"/>
                          </a:solidFill>
                        </a:rPr>
                        <a:t>nghĩa</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600" dirty="0" err="1">
                          <a:solidFill>
                            <a:schemeClr val="tx1"/>
                          </a:solidFill>
                        </a:rPr>
                        <a:t>Công</a:t>
                      </a:r>
                      <a:r>
                        <a:rPr lang="en-US" sz="2600" baseline="0" dirty="0">
                          <a:solidFill>
                            <a:schemeClr val="tx1"/>
                          </a:solidFill>
                        </a:rPr>
                        <a:t> </a:t>
                      </a:r>
                      <a:r>
                        <a:rPr lang="en-US" sz="2600" baseline="0" dirty="0" err="1">
                          <a:solidFill>
                            <a:schemeClr val="tx1"/>
                          </a:solidFill>
                        </a:rPr>
                        <a:t>thức</a:t>
                      </a:r>
                      <a:r>
                        <a:rPr lang="en-US" sz="2600" baseline="0" dirty="0">
                          <a:solidFill>
                            <a:schemeClr val="tx1"/>
                          </a:solidFill>
                        </a:rPr>
                        <a:t> </a:t>
                      </a:r>
                      <a:r>
                        <a:rPr lang="en-US" sz="2600" baseline="0" dirty="0" err="1">
                          <a:solidFill>
                            <a:schemeClr val="tx1"/>
                          </a:solidFill>
                        </a:rPr>
                        <a:t>tính</a:t>
                      </a:r>
                      <a:r>
                        <a:rPr lang="en-US" sz="2600" baseline="0" dirty="0">
                          <a:solidFill>
                            <a:schemeClr val="tx1"/>
                          </a:solidFill>
                        </a:rPr>
                        <a:t>  </a:t>
                      </a:r>
                      <a:r>
                        <a:rPr lang="en-US" sz="2600" baseline="0" dirty="0" err="1">
                          <a:solidFill>
                            <a:schemeClr val="tx1"/>
                          </a:solidFill>
                        </a:rPr>
                        <a:t>giá</a:t>
                      </a:r>
                      <a:r>
                        <a:rPr lang="en-US" sz="2600" baseline="0" dirty="0">
                          <a:solidFill>
                            <a:schemeClr val="tx1"/>
                          </a:solidFill>
                        </a:rPr>
                        <a:t> </a:t>
                      </a:r>
                      <a:r>
                        <a:rPr lang="en-US" sz="2600" baseline="0" dirty="0" err="1">
                          <a:solidFill>
                            <a:schemeClr val="tx1"/>
                          </a:solidFill>
                        </a:rPr>
                        <a:t>trị</a:t>
                      </a:r>
                      <a:r>
                        <a:rPr lang="en-US" sz="2600" baseline="0" dirty="0">
                          <a:solidFill>
                            <a:schemeClr val="tx1"/>
                          </a:solidFill>
                        </a:rPr>
                        <a:t> </a:t>
                      </a:r>
                      <a:r>
                        <a:rPr lang="en-US" sz="2600" baseline="0" dirty="0" err="1">
                          <a:solidFill>
                            <a:schemeClr val="tx1"/>
                          </a:solidFill>
                        </a:rPr>
                        <a:t>trên</a:t>
                      </a:r>
                      <a:r>
                        <a:rPr lang="en-US" sz="2600" baseline="0" dirty="0">
                          <a:solidFill>
                            <a:schemeClr val="tx1"/>
                          </a:solidFill>
                        </a:rPr>
                        <a:t> </a:t>
                      </a:r>
                      <a:r>
                        <a:rPr lang="en-US" sz="2600" baseline="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005990">
                <a:tc>
                  <a:txBody>
                    <a:bodyPr/>
                    <a:lstStyle/>
                    <a:p>
                      <a:r>
                        <a:rPr lang="en-US" sz="2600" dirty="0" err="1">
                          <a:solidFill>
                            <a:schemeClr val="tx1"/>
                          </a:solidFill>
                        </a:rPr>
                        <a:t>Độ</a:t>
                      </a:r>
                      <a:r>
                        <a:rPr lang="en-US" sz="2600" dirty="0">
                          <a:solidFill>
                            <a:schemeClr val="tx1"/>
                          </a:solidFill>
                        </a:rPr>
                        <a:t> </a:t>
                      </a:r>
                      <a:r>
                        <a:rPr lang="en-US" sz="2600" dirty="0" err="1">
                          <a:solidFill>
                            <a:schemeClr val="tx1"/>
                          </a:solidFill>
                        </a:rPr>
                        <a:t>lệch</a:t>
                      </a:r>
                      <a:r>
                        <a:rPr lang="en-US" sz="2600" dirty="0">
                          <a:solidFill>
                            <a:schemeClr val="tx1"/>
                          </a:solidFill>
                        </a:rPr>
                        <a:t> </a:t>
                      </a:r>
                      <a:r>
                        <a:rPr lang="en-US" sz="2600" dirty="0" err="1">
                          <a:solidFill>
                            <a:schemeClr val="tx1"/>
                          </a:solidFill>
                        </a:rPr>
                        <a:t>tiêu</a:t>
                      </a:r>
                      <a:r>
                        <a:rPr lang="en-US" sz="2600" dirty="0">
                          <a:solidFill>
                            <a:schemeClr val="tx1"/>
                          </a:solidFill>
                        </a:rPr>
                        <a:t> </a:t>
                      </a:r>
                      <a:r>
                        <a:rPr lang="en-US" sz="2600" dirty="0" err="1">
                          <a:solidFill>
                            <a:schemeClr val="tx1"/>
                          </a:solidFill>
                        </a:rPr>
                        <a:t>chuẩn</a:t>
                      </a:r>
                      <a:r>
                        <a:rPr lang="en-US" sz="2600" dirty="0">
                          <a:solidFill>
                            <a:schemeClr val="tx1"/>
                          </a:solidFill>
                        </a:rPr>
                        <a:t> </a:t>
                      </a:r>
                      <a:r>
                        <a:rPr lang="en-US" sz="260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05990">
                <a:tc>
                  <a:txBody>
                    <a:bodyPr/>
                    <a:lstStyle/>
                    <a:p>
                      <a:r>
                        <a:rPr lang="en-US" sz="2600" dirty="0" err="1">
                          <a:solidFill>
                            <a:schemeClr val="tx1"/>
                          </a:solidFill>
                        </a:rPr>
                        <a:t>Độ</a:t>
                      </a:r>
                      <a:r>
                        <a:rPr lang="en-US" sz="2600" dirty="0">
                          <a:solidFill>
                            <a:schemeClr val="tx1"/>
                          </a:solidFill>
                        </a:rPr>
                        <a:t> </a:t>
                      </a:r>
                      <a:r>
                        <a:rPr lang="en-US" sz="2600" dirty="0" err="1">
                          <a:solidFill>
                            <a:schemeClr val="tx1"/>
                          </a:solidFill>
                        </a:rPr>
                        <a:t>lệch</a:t>
                      </a:r>
                      <a:r>
                        <a:rPr lang="en-US" sz="2600" dirty="0">
                          <a:solidFill>
                            <a:schemeClr val="tx1"/>
                          </a:solidFill>
                        </a:rPr>
                        <a:t> </a:t>
                      </a:r>
                      <a:r>
                        <a:rPr lang="en-US" sz="2600" dirty="0" err="1">
                          <a:solidFill>
                            <a:schemeClr val="tx1"/>
                          </a:solidFill>
                        </a:rPr>
                        <a:t>tiêu</a:t>
                      </a:r>
                      <a:r>
                        <a:rPr lang="en-US" sz="2600" dirty="0">
                          <a:solidFill>
                            <a:schemeClr val="tx1"/>
                          </a:solidFill>
                        </a:rPr>
                        <a:t> </a:t>
                      </a:r>
                      <a:r>
                        <a:rPr lang="en-US" sz="2600" dirty="0" err="1">
                          <a:solidFill>
                            <a:schemeClr val="tx1"/>
                          </a:solidFill>
                        </a:rPr>
                        <a:t>chuẩn</a:t>
                      </a:r>
                      <a:r>
                        <a:rPr lang="en-US" sz="2600" dirty="0">
                          <a:solidFill>
                            <a:schemeClr val="tx1"/>
                          </a:solidFill>
                        </a:rPr>
                        <a:t> </a:t>
                      </a:r>
                      <a:r>
                        <a:rPr lang="en-US" sz="2600" dirty="0" err="1">
                          <a:solidFill>
                            <a:schemeClr val="tx1"/>
                          </a:solidFill>
                        </a:rPr>
                        <a:t>mẫu</a:t>
                      </a:r>
                      <a:r>
                        <a:rPr lang="en-US" sz="2600" dirty="0">
                          <a:solidFill>
                            <a:schemeClr val="tx1"/>
                          </a:solidFill>
                        </a:rPr>
                        <a:t> </a:t>
                      </a:r>
                      <a:r>
                        <a:rPr lang="en-US" sz="2600" dirty="0" err="1">
                          <a:solidFill>
                            <a:schemeClr val="tx1"/>
                          </a:solidFill>
                        </a:rPr>
                        <a:t>điều</a:t>
                      </a:r>
                      <a:r>
                        <a:rPr lang="en-US" sz="2600" dirty="0">
                          <a:solidFill>
                            <a:schemeClr val="tx1"/>
                          </a:solidFill>
                        </a:rPr>
                        <a:t> </a:t>
                      </a:r>
                      <a:r>
                        <a:rPr lang="en-US" sz="2600" dirty="0" err="1">
                          <a:solidFill>
                            <a:schemeClr val="tx1"/>
                          </a:solidFill>
                        </a:rPr>
                        <a:t>chỉnh</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200" dirty="0">
                        <a:solidFill>
                          <a:schemeClr val="tx1"/>
                        </a:solidFill>
                      </a:endParaRPr>
                    </a:p>
                    <a:p>
                      <a:pPr algn="ctr"/>
                      <a:r>
                        <a:rPr lang="en-US" sz="2200"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5447049"/>
                  </a:ext>
                </a:extLst>
              </a:tr>
              <a:tr h="10059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6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err="1">
                          <a:solidFill>
                            <a:schemeClr val="tx1"/>
                          </a:solidFill>
                        </a:rPr>
                        <a:t>Tần</a:t>
                      </a:r>
                      <a:r>
                        <a:rPr lang="en-US" sz="2600" dirty="0">
                          <a:solidFill>
                            <a:schemeClr val="tx1"/>
                          </a:solidFill>
                        </a:rPr>
                        <a:t> </a:t>
                      </a:r>
                      <a:r>
                        <a:rPr lang="en-US" sz="2600" dirty="0" err="1">
                          <a:solidFill>
                            <a:schemeClr val="tx1"/>
                          </a:solidFill>
                        </a:rPr>
                        <a:t>suất</a:t>
                      </a:r>
                      <a:r>
                        <a:rPr lang="en-US" sz="2600" dirty="0">
                          <a:solidFill>
                            <a:schemeClr val="tx1"/>
                          </a:solidFill>
                        </a:rPr>
                        <a:t> </a:t>
                      </a:r>
                      <a:r>
                        <a:rPr lang="en-US" sz="2600" dirty="0" err="1">
                          <a:solidFill>
                            <a:schemeClr val="tx1"/>
                          </a:solidFill>
                        </a:rPr>
                        <a:t>mẫu</a:t>
                      </a:r>
                      <a:endParaRPr lang="en-US"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7992953"/>
                  </a:ext>
                </a:extLst>
              </a:tr>
            </a:tbl>
          </a:graphicData>
        </a:graphic>
      </p:graphicFrame>
      <p:graphicFrame>
        <p:nvGraphicFramePr>
          <p:cNvPr id="5" name="Object 10">
            <a:extLst>
              <a:ext uri="{FF2B5EF4-FFF2-40B4-BE49-F238E27FC236}">
                <a16:creationId xmlns:a16="http://schemas.microsoft.com/office/drawing/2014/main" id="{FD92BF22-BB77-478A-B928-4FF361EA718D}"/>
              </a:ext>
            </a:extLst>
          </p:cNvPr>
          <p:cNvGraphicFramePr>
            <a:graphicFrameLocks noChangeAspect="1"/>
          </p:cNvGraphicFramePr>
          <p:nvPr>
            <p:extLst>
              <p:ext uri="{D42A27DB-BD31-4B8C-83A1-F6EECF244321}">
                <p14:modId xmlns:p14="http://schemas.microsoft.com/office/powerpoint/2010/main" val="784142985"/>
              </p:ext>
            </p:extLst>
          </p:nvPr>
        </p:nvGraphicFramePr>
        <p:xfrm>
          <a:off x="4572000" y="4098888"/>
          <a:ext cx="944563" cy="774700"/>
        </p:xfrm>
        <a:graphic>
          <a:graphicData uri="http://schemas.openxmlformats.org/presentationml/2006/ole">
            <mc:AlternateContent xmlns:mc="http://schemas.openxmlformats.org/markup-compatibility/2006">
              <mc:Choice xmlns:v="urn:schemas-microsoft-com:vml" Requires="v">
                <p:oleObj name="Equation" r:id="rId2" imgW="469800" imgH="393480" progId="Equation.DSMT4">
                  <p:embed/>
                </p:oleObj>
              </mc:Choice>
              <mc:Fallback>
                <p:oleObj name="Equation" r:id="rId2" imgW="469800" imgH="393480" progId="Equation.DSMT4">
                  <p:embed/>
                  <p:pic>
                    <p:nvPicPr>
                      <p:cNvPr id="5" name="Object 10">
                        <a:extLst>
                          <a:ext uri="{FF2B5EF4-FFF2-40B4-BE49-F238E27FC236}">
                            <a16:creationId xmlns:a16="http://schemas.microsoft.com/office/drawing/2014/main" id="{FD92BF22-BB77-478A-B928-4FF361EA718D}"/>
                          </a:ext>
                        </a:extLst>
                      </p:cNvPr>
                      <p:cNvPicPr>
                        <a:picLocks noChangeAspect="1" noChangeArrowheads="1"/>
                      </p:cNvPicPr>
                      <p:nvPr/>
                    </p:nvPicPr>
                    <p:blipFill>
                      <a:blip r:embed="rId3"/>
                      <a:srcRect/>
                      <a:stretch>
                        <a:fillRect/>
                      </a:stretch>
                    </p:blipFill>
                    <p:spPr bwMode="auto">
                      <a:xfrm>
                        <a:off x="4572000" y="4098888"/>
                        <a:ext cx="944563" cy="774700"/>
                      </a:xfrm>
                      <a:prstGeom prst="rect">
                        <a:avLst/>
                      </a:prstGeom>
                      <a:noFill/>
                      <a:ln>
                        <a:noFill/>
                      </a:ln>
                      <a:effectLst/>
                    </p:spPr>
                  </p:pic>
                </p:oleObj>
              </mc:Fallback>
            </mc:AlternateContent>
          </a:graphicData>
        </a:graphic>
      </p:graphicFrame>
      <p:graphicFrame>
        <p:nvGraphicFramePr>
          <p:cNvPr id="8" name="Object 4">
            <a:extLst>
              <a:ext uri="{FF2B5EF4-FFF2-40B4-BE49-F238E27FC236}">
                <a16:creationId xmlns:a16="http://schemas.microsoft.com/office/drawing/2014/main" id="{0B3B5B0C-BFDD-4D2F-AE69-05D910D53A67}"/>
              </a:ext>
            </a:extLst>
          </p:cNvPr>
          <p:cNvGraphicFramePr>
            <a:graphicFrameLocks noChangeAspect="1"/>
          </p:cNvGraphicFramePr>
          <p:nvPr/>
        </p:nvGraphicFramePr>
        <p:xfrm>
          <a:off x="6043613" y="3475038"/>
          <a:ext cx="82550" cy="17145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8" name="Object 4">
                        <a:extLst>
                          <a:ext uri="{FF2B5EF4-FFF2-40B4-BE49-F238E27FC236}">
                            <a16:creationId xmlns:a16="http://schemas.microsoft.com/office/drawing/2014/main" id="{0B3B5B0C-BFDD-4D2F-AE69-05D910D53A67}"/>
                          </a:ext>
                        </a:extLst>
                      </p:cNvPr>
                      <p:cNvPicPr>
                        <a:picLocks noChangeAspect="1" noChangeArrowheads="1"/>
                      </p:cNvPicPr>
                      <p:nvPr/>
                    </p:nvPicPr>
                    <p:blipFill>
                      <a:blip r:embed="rId5"/>
                      <a:srcRect/>
                      <a:stretch>
                        <a:fillRect/>
                      </a:stretch>
                    </p:blipFill>
                    <p:spPr bwMode="auto">
                      <a:xfrm>
                        <a:off x="6043613" y="3475038"/>
                        <a:ext cx="82550" cy="171450"/>
                      </a:xfrm>
                      <a:prstGeom prst="rect">
                        <a:avLst/>
                      </a:prstGeom>
                      <a:noFill/>
                      <a:ln>
                        <a:noFill/>
                      </a:ln>
                      <a:effectLst/>
                    </p:spPr>
                  </p:pic>
                </p:oleObj>
              </mc:Fallback>
            </mc:AlternateContent>
          </a:graphicData>
        </a:graphic>
      </p:graphicFrame>
      <p:graphicFrame>
        <p:nvGraphicFramePr>
          <p:cNvPr id="10" name="Object 9">
            <a:extLst>
              <a:ext uri="{FF2B5EF4-FFF2-40B4-BE49-F238E27FC236}">
                <a16:creationId xmlns:a16="http://schemas.microsoft.com/office/drawing/2014/main" id="{F8FC4F4B-8A66-B249-F6C1-F1EA0B58072F}"/>
              </a:ext>
            </a:extLst>
          </p:cNvPr>
          <p:cNvGraphicFramePr>
            <a:graphicFrameLocks noChangeAspect="1"/>
          </p:cNvGraphicFramePr>
          <p:nvPr>
            <p:extLst>
              <p:ext uri="{D42A27DB-BD31-4B8C-83A1-F6EECF244321}">
                <p14:modId xmlns:p14="http://schemas.microsoft.com/office/powerpoint/2010/main" val="3236008871"/>
              </p:ext>
            </p:extLst>
          </p:nvPr>
        </p:nvGraphicFramePr>
        <p:xfrm>
          <a:off x="6629400" y="4039454"/>
          <a:ext cx="1074584" cy="774700"/>
        </p:xfrm>
        <a:graphic>
          <a:graphicData uri="http://schemas.openxmlformats.org/presentationml/2006/ole">
            <mc:AlternateContent xmlns:mc="http://schemas.openxmlformats.org/markup-compatibility/2006">
              <mc:Choice xmlns:v="urn:schemas-microsoft-com:vml" Requires="v">
                <p:oleObj name="Equation" r:id="rId6" imgW="545760" imgH="393480" progId="Equation.DSMT4">
                  <p:embed/>
                </p:oleObj>
              </mc:Choice>
              <mc:Fallback>
                <p:oleObj name="Equation" r:id="rId6" imgW="545760" imgH="393480" progId="Equation.DSMT4">
                  <p:embed/>
                  <p:pic>
                    <p:nvPicPr>
                      <p:cNvPr id="10" name="Object 9">
                        <a:extLst>
                          <a:ext uri="{FF2B5EF4-FFF2-40B4-BE49-F238E27FC236}">
                            <a16:creationId xmlns:a16="http://schemas.microsoft.com/office/drawing/2014/main" id="{F8FC4F4B-8A66-B249-F6C1-F1EA0B58072F}"/>
                          </a:ext>
                        </a:extLst>
                      </p:cNvPr>
                      <p:cNvPicPr/>
                      <p:nvPr/>
                    </p:nvPicPr>
                    <p:blipFill>
                      <a:blip r:embed="rId7"/>
                      <a:stretch>
                        <a:fillRect/>
                      </a:stretch>
                    </p:blipFill>
                    <p:spPr>
                      <a:xfrm>
                        <a:off x="6629400" y="4039454"/>
                        <a:ext cx="1074584" cy="774700"/>
                      </a:xfrm>
                      <a:prstGeom prst="rect">
                        <a:avLst/>
                      </a:prstGeom>
                    </p:spPr>
                  </p:pic>
                </p:oleObj>
              </mc:Fallback>
            </mc:AlternateContent>
          </a:graphicData>
        </a:graphic>
      </p:graphicFrame>
    </p:spTree>
    <p:extLst>
      <p:ext uri="{BB962C8B-B14F-4D97-AF65-F5344CB8AC3E}">
        <p14:creationId xmlns:p14="http://schemas.microsoft.com/office/powerpoint/2010/main" val="275716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3F9E80-9840-061F-120A-438DE72A0E08}"/>
              </a:ext>
            </a:extLst>
          </p:cNvPr>
          <p:cNvSpPr>
            <a:spLocks noGrp="1"/>
          </p:cNvSpPr>
          <p:nvPr>
            <p:ph type="title"/>
          </p:nvPr>
        </p:nvSpPr>
        <p:spPr>
          <a:xfrm>
            <a:off x="533400" y="838200"/>
            <a:ext cx="8229600" cy="4343400"/>
          </a:xfrm>
        </p:spPr>
        <p:txBody>
          <a:bodyPr>
            <a:noAutofit/>
          </a:bodyPr>
          <a:lstStyle/>
          <a:p>
            <a:pPr algn="l">
              <a:lnSpc>
                <a:spcPct val="150000"/>
              </a:lnSpc>
            </a:pPr>
            <a:r>
              <a:rPr lang="en-US" sz="2800" cap="none" dirty="0"/>
              <a:t> </a:t>
            </a:r>
            <a:r>
              <a:rPr lang="en-US" sz="2800" cap="none" dirty="0">
                <a:solidFill>
                  <a:srgbClr val="FF0000"/>
                </a:solidFill>
              </a:rPr>
              <a:t>VÍ DỤ: </a:t>
            </a:r>
            <a:r>
              <a:rPr lang="en-US" sz="2800" cap="none" dirty="0" err="1"/>
              <a:t>Đ</a:t>
            </a:r>
            <a:r>
              <a:rPr lang="en-US" sz="2800" b="0" cap="none" dirty="0" err="1"/>
              <a:t>o</a:t>
            </a:r>
            <a:r>
              <a:rPr lang="en-US" sz="2800" b="0" cap="none" dirty="0"/>
              <a:t> </a:t>
            </a:r>
            <a:r>
              <a:rPr lang="en-US" sz="2800" b="0" cap="none" dirty="0" err="1"/>
              <a:t>chiều</a:t>
            </a:r>
            <a:r>
              <a:rPr lang="en-US" sz="2800" b="0" cap="none" dirty="0"/>
              <a:t> </a:t>
            </a:r>
            <a:r>
              <a:rPr lang="en-US" sz="2800" b="0" cap="none" dirty="0" err="1"/>
              <a:t>dài</a:t>
            </a:r>
            <a:r>
              <a:rPr lang="en-US" sz="2800" b="0" cap="none" dirty="0"/>
              <a:t> </a:t>
            </a:r>
            <a:r>
              <a:rPr lang="en-US" sz="2800" b="0" cap="none" dirty="0" err="1"/>
              <a:t>của</a:t>
            </a:r>
            <a:r>
              <a:rPr lang="en-US" sz="2800" b="0" cap="none" dirty="0"/>
              <a:t> 10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thu</a:t>
            </a:r>
            <a:r>
              <a:rPr lang="en-US" sz="2800" b="0" cap="none" dirty="0"/>
              <a:t> </a:t>
            </a:r>
            <a:r>
              <a:rPr lang="en-US" sz="2800" b="0" cap="none" dirty="0" err="1"/>
              <a:t>được</a:t>
            </a:r>
            <a:r>
              <a:rPr lang="en-US" sz="2800" b="0" cap="none" dirty="0"/>
              <a:t> </a:t>
            </a:r>
            <a:r>
              <a:rPr lang="en-US" sz="2800" b="0" cap="none" dirty="0" err="1"/>
              <a:t>số</a:t>
            </a:r>
            <a:r>
              <a:rPr lang="en-US" sz="2800" b="0" cap="none" dirty="0"/>
              <a:t> </a:t>
            </a:r>
            <a:r>
              <a:rPr lang="en-US" sz="2800" b="0" cap="none" dirty="0" err="1"/>
              <a:t>liệu</a:t>
            </a:r>
            <a:r>
              <a:rPr lang="en-US" sz="2800" b="0" cap="none" dirty="0"/>
              <a:t> </a:t>
            </a:r>
            <a:r>
              <a:rPr lang="en-US" sz="2800" b="0" cap="none" dirty="0" err="1"/>
              <a:t>sau</a:t>
            </a:r>
            <a:r>
              <a:rPr lang="en-US" sz="2800" b="0" cap="none" dirty="0"/>
              <a:t>:   2, 4, 3, 3, 2, 2, 3, 5, 4, 4 (cm).</a:t>
            </a:r>
            <a:br>
              <a:rPr lang="en-US" sz="2800" b="0" cap="none" dirty="0"/>
            </a:br>
            <a:r>
              <a:rPr lang="en-US" sz="2800" b="0" cap="none" dirty="0"/>
              <a:t>a) </a:t>
            </a:r>
            <a:r>
              <a:rPr lang="en-US" sz="2800" cap="none" dirty="0" err="1"/>
              <a:t>T</a:t>
            </a:r>
            <a:r>
              <a:rPr lang="en-US" sz="2800" b="0" cap="none" dirty="0" err="1"/>
              <a:t>ính</a:t>
            </a:r>
            <a:r>
              <a:rPr lang="en-US" sz="2800" b="0" cap="none" dirty="0"/>
              <a:t> </a:t>
            </a:r>
            <a:r>
              <a:rPr lang="en-US" sz="2800" b="0" cap="none" dirty="0" err="1"/>
              <a:t>chiều</a:t>
            </a:r>
            <a:r>
              <a:rPr lang="en-US" sz="2800" b="0" cap="none" dirty="0"/>
              <a:t> </a:t>
            </a:r>
            <a:r>
              <a:rPr lang="en-US" sz="2800" b="0" cap="none" dirty="0" err="1"/>
              <a:t>dài</a:t>
            </a:r>
            <a:r>
              <a:rPr lang="en-US" sz="2800" b="0" cap="none" dirty="0"/>
              <a:t> </a:t>
            </a:r>
            <a:r>
              <a:rPr lang="en-US" sz="2800" cap="none" dirty="0" err="1"/>
              <a:t>trung</a:t>
            </a:r>
            <a:r>
              <a:rPr lang="en-US" sz="2800" cap="none" dirty="0"/>
              <a:t> </a:t>
            </a:r>
            <a:r>
              <a:rPr lang="en-US" sz="2800" cap="none" dirty="0" err="1"/>
              <a:t>bình</a:t>
            </a:r>
            <a:r>
              <a:rPr lang="en-US" sz="2800" cap="none" dirty="0"/>
              <a:t>, </a:t>
            </a:r>
            <a:r>
              <a:rPr lang="en-US" sz="2800" cap="none" dirty="0" err="1"/>
              <a:t>phương</a:t>
            </a:r>
            <a:r>
              <a:rPr lang="en-US" sz="2800" cap="none" dirty="0"/>
              <a:t> </a:t>
            </a:r>
            <a:r>
              <a:rPr lang="en-US" sz="2800" cap="none" dirty="0" err="1"/>
              <a:t>sai</a:t>
            </a:r>
            <a:r>
              <a:rPr lang="en-US" sz="2800" cap="none" dirty="0"/>
              <a:t> </a:t>
            </a:r>
            <a:r>
              <a:rPr lang="en-US" sz="2800" cap="none" dirty="0" err="1"/>
              <a:t>mẫu</a:t>
            </a:r>
            <a:r>
              <a:rPr lang="en-US" sz="2800" cap="none" dirty="0"/>
              <a:t>, </a:t>
            </a:r>
            <a:r>
              <a:rPr lang="en-US" sz="2800" cap="none" dirty="0" err="1"/>
              <a:t>độ</a:t>
            </a:r>
            <a:r>
              <a:rPr lang="en-US" sz="2800" cap="none" dirty="0"/>
              <a:t> </a:t>
            </a:r>
            <a:r>
              <a:rPr lang="en-US" sz="2800" cap="none" dirty="0" err="1"/>
              <a:t>lệch</a:t>
            </a:r>
            <a:r>
              <a:rPr lang="en-US" sz="2800" cap="none" dirty="0"/>
              <a:t> </a:t>
            </a:r>
            <a:r>
              <a:rPr lang="en-US" sz="2800" cap="none" dirty="0" err="1"/>
              <a:t>tiêu</a:t>
            </a:r>
            <a:r>
              <a:rPr lang="en-US" sz="2800" cap="none" dirty="0"/>
              <a:t> </a:t>
            </a:r>
            <a:r>
              <a:rPr lang="en-US" sz="2800" cap="none" dirty="0" err="1"/>
              <a:t>chuẩn</a:t>
            </a:r>
            <a:r>
              <a:rPr lang="en-US" sz="2800" cap="none" dirty="0"/>
              <a:t> </a:t>
            </a:r>
            <a:r>
              <a:rPr lang="en-US" sz="2800" cap="none" dirty="0" err="1"/>
              <a:t>mẫu</a:t>
            </a:r>
            <a:r>
              <a:rPr lang="en-US" sz="2800" cap="none" dirty="0"/>
              <a:t> </a:t>
            </a:r>
            <a:r>
              <a:rPr lang="en-US" sz="2800" cap="none" dirty="0" err="1"/>
              <a:t>điều</a:t>
            </a:r>
            <a:r>
              <a:rPr lang="en-US" sz="2800" cap="none" dirty="0"/>
              <a:t> </a:t>
            </a:r>
            <a:r>
              <a:rPr lang="en-US" sz="2800" cap="none" dirty="0" err="1"/>
              <a:t>chỉnh</a:t>
            </a:r>
            <a:r>
              <a:rPr lang="en-US" sz="2800" cap="none" dirty="0"/>
              <a:t> </a:t>
            </a:r>
            <a:r>
              <a:rPr lang="en-US" sz="2800" cap="none" dirty="0" err="1"/>
              <a:t>về</a:t>
            </a:r>
            <a:r>
              <a:rPr lang="en-US" sz="2800" cap="none" dirty="0"/>
              <a:t> </a:t>
            </a:r>
            <a:r>
              <a:rPr lang="en-US" sz="2800" cap="none" dirty="0" err="1"/>
              <a:t>chiều</a:t>
            </a:r>
            <a:r>
              <a:rPr lang="en-US" sz="2800" cap="none" dirty="0"/>
              <a:t> </a:t>
            </a:r>
            <a:r>
              <a:rPr lang="en-US" sz="2800" cap="none" dirty="0" err="1"/>
              <a:t>dài</a:t>
            </a:r>
            <a:r>
              <a:rPr lang="en-US" sz="2800" cap="none" dirty="0"/>
              <a:t> </a:t>
            </a:r>
            <a:r>
              <a:rPr lang="en-US" sz="2800" cap="none" dirty="0" err="1"/>
              <a:t>mỗi</a:t>
            </a:r>
            <a:r>
              <a:rPr lang="en-US" sz="2800" b="0" cap="none" dirty="0"/>
              <a:t>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trong</a:t>
            </a:r>
            <a:r>
              <a:rPr lang="en-US" sz="2800" b="0" cap="none" dirty="0"/>
              <a:t> </a:t>
            </a:r>
            <a:r>
              <a:rPr lang="en-US" sz="2800" b="0" cap="none" dirty="0" err="1"/>
              <a:t>mẫu</a:t>
            </a:r>
            <a:r>
              <a:rPr lang="en-US" sz="2800" b="0" cap="none" dirty="0"/>
              <a:t> </a:t>
            </a:r>
            <a:r>
              <a:rPr lang="en-US" sz="2800" b="0" cap="none" dirty="0" err="1"/>
              <a:t>trên</a:t>
            </a:r>
            <a:r>
              <a:rPr lang="en-US" sz="2800" b="0" cap="none" dirty="0"/>
              <a:t>.</a:t>
            </a:r>
            <a:br>
              <a:rPr lang="en-US" sz="2800" b="0" cap="none" dirty="0"/>
            </a:br>
            <a:r>
              <a:rPr lang="en-US" sz="2800" b="0" cap="none" dirty="0"/>
              <a:t>b) </a:t>
            </a:r>
            <a:r>
              <a:rPr lang="en-US" sz="2800" b="0" cap="none" dirty="0" err="1"/>
              <a:t>Tính</a:t>
            </a:r>
            <a:r>
              <a:rPr lang="en-US" sz="2800" b="0" cap="none" dirty="0"/>
              <a:t> </a:t>
            </a:r>
            <a:r>
              <a:rPr lang="en-US" sz="2800" b="0" cap="none" dirty="0" err="1"/>
              <a:t>tỉ</a:t>
            </a:r>
            <a:r>
              <a:rPr lang="en-US" sz="2800" b="0" cap="none" dirty="0"/>
              <a:t> </a:t>
            </a:r>
            <a:r>
              <a:rPr lang="en-US" sz="2800" b="0" cap="none" dirty="0" err="1"/>
              <a:t>lệ</a:t>
            </a:r>
            <a:r>
              <a:rPr lang="en-US" sz="2800" b="0" cap="none" dirty="0"/>
              <a:t> chi </a:t>
            </a:r>
            <a:r>
              <a:rPr lang="en-US" sz="2800" b="0" cap="none" dirty="0" err="1"/>
              <a:t>tiết</a:t>
            </a:r>
            <a:r>
              <a:rPr lang="en-US" sz="2800" b="0" cap="none" dirty="0"/>
              <a:t> </a:t>
            </a:r>
            <a:r>
              <a:rPr lang="en-US" sz="2800" b="0" cap="none" dirty="0" err="1"/>
              <a:t>máy</a:t>
            </a:r>
            <a:r>
              <a:rPr lang="en-US" sz="2800" b="0" cap="none" dirty="0"/>
              <a:t> </a:t>
            </a:r>
            <a:r>
              <a:rPr lang="en-US" sz="2800" b="0" cap="none" dirty="0" err="1"/>
              <a:t>có</a:t>
            </a:r>
            <a:r>
              <a:rPr lang="en-US" sz="2800" b="0" cap="none" dirty="0"/>
              <a:t> </a:t>
            </a:r>
            <a:r>
              <a:rPr lang="en-US" sz="2800" b="0" cap="none" dirty="0" err="1"/>
              <a:t>chiều</a:t>
            </a:r>
            <a:r>
              <a:rPr lang="en-US" sz="2800" b="0" cap="none" dirty="0"/>
              <a:t> </a:t>
            </a:r>
            <a:r>
              <a:rPr lang="en-US" sz="2800" b="0" cap="none" dirty="0" err="1"/>
              <a:t>dài</a:t>
            </a:r>
            <a:r>
              <a:rPr lang="en-US" sz="2800" b="0" cap="none" dirty="0"/>
              <a:t> </a:t>
            </a:r>
            <a:r>
              <a:rPr lang="en-US" sz="2800" b="0" cap="none" dirty="0" err="1"/>
              <a:t>nhỏ</a:t>
            </a:r>
            <a:r>
              <a:rPr lang="en-US" sz="2800" b="0" cap="none" dirty="0"/>
              <a:t> </a:t>
            </a:r>
            <a:r>
              <a:rPr lang="en-US" sz="2800" b="0" cap="none" dirty="0" err="1"/>
              <a:t>hơn</a:t>
            </a:r>
            <a:r>
              <a:rPr lang="en-US" sz="2800" b="0" cap="none" dirty="0"/>
              <a:t> 3 cm </a:t>
            </a:r>
            <a:r>
              <a:rPr lang="en-US" sz="2800" b="0" cap="none" dirty="0" err="1"/>
              <a:t>trên</a:t>
            </a:r>
            <a:r>
              <a:rPr lang="en-US" sz="2800" b="0" cap="none" dirty="0"/>
              <a:t> </a:t>
            </a:r>
            <a:r>
              <a:rPr lang="en-US" sz="2800" b="0" cap="none" dirty="0" err="1"/>
              <a:t>mẫu</a:t>
            </a:r>
            <a:r>
              <a:rPr lang="en-US" sz="2800" b="0" cap="none" dirty="0"/>
              <a:t>.</a:t>
            </a:r>
          </a:p>
        </p:txBody>
      </p:sp>
    </p:spTree>
    <p:extLst>
      <p:ext uri="{BB962C8B-B14F-4D97-AF65-F5344CB8AC3E}">
        <p14:creationId xmlns:p14="http://schemas.microsoft.com/office/powerpoint/2010/main" val="290106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Content Placeholder 2">
            <a:extLst>
              <a:ext uri="{FF2B5EF4-FFF2-40B4-BE49-F238E27FC236}">
                <a16:creationId xmlns:a16="http://schemas.microsoft.com/office/drawing/2014/main" id="{A3A94834-3296-4E5E-8661-766817BD65E8}"/>
              </a:ext>
            </a:extLst>
          </p:cNvPr>
          <p:cNvSpPr txBox="1">
            <a:spLocks/>
          </p:cNvSpPr>
          <p:nvPr/>
        </p:nvSpPr>
        <p:spPr>
          <a:xfrm>
            <a:off x="457200" y="2727141"/>
            <a:ext cx="6019800" cy="701859"/>
          </a:xfrm>
          <a:prstGeom prst="rect">
            <a:avLst/>
          </a:prstGeom>
        </p:spPr>
        <p:txBody>
          <a:bodyPr/>
          <a:lstStyle>
            <a:lvl1pPr marL="342900" indent="-342900" algn="l" rtl="0" eaLnBrk="0" fontAlgn="base" hangingPunct="0">
              <a:lnSpc>
                <a:spcPct val="150000"/>
              </a:lnSpc>
              <a:spcBef>
                <a:spcPct val="20000"/>
              </a:spcBef>
              <a:spcAft>
                <a:spcPct val="0"/>
              </a:spcAft>
              <a:buChar char="•"/>
              <a:defRPr sz="3200" b="1">
                <a:solidFill>
                  <a:schemeClr val="tx1"/>
                </a:solidFill>
                <a:latin typeface="Times New Roman" pitchFamily="18" charset="0"/>
                <a:ea typeface="+mn-ea"/>
                <a:cs typeface="Times New Roman" pitchFamily="18" charset="0"/>
              </a:defRPr>
            </a:lvl1pPr>
            <a:lvl2pPr marL="742950" indent="-285750" algn="l" rtl="0" eaLnBrk="0" fontAlgn="base" hangingPunct="0">
              <a:lnSpc>
                <a:spcPct val="150000"/>
              </a:lnSpc>
              <a:spcBef>
                <a:spcPct val="20000"/>
              </a:spcBef>
              <a:spcAft>
                <a:spcPct val="0"/>
              </a:spcAft>
              <a:buChar char="–"/>
              <a:defRPr sz="3200" b="1" i="1">
                <a:solidFill>
                  <a:schemeClr val="tx1"/>
                </a:solidFill>
                <a:latin typeface="Times New Roman" pitchFamily="18" charset="0"/>
                <a:cs typeface="Times New Roman" pitchFamily="18" charset="0"/>
              </a:defRPr>
            </a:lvl2pPr>
            <a:lvl3pPr marL="1143000" indent="-228600" algn="l" rtl="0" eaLnBrk="0" fontAlgn="base" hangingPunct="0">
              <a:lnSpc>
                <a:spcPct val="150000"/>
              </a:lnSpc>
              <a:spcBef>
                <a:spcPct val="20000"/>
              </a:spcBef>
              <a:spcAft>
                <a:spcPct val="0"/>
              </a:spcAft>
              <a:buChar char="•"/>
              <a:defRPr sz="3200">
                <a:solidFill>
                  <a:schemeClr val="tx1"/>
                </a:solidFill>
                <a:latin typeface="Times New Roman" pitchFamily="18" charset="0"/>
                <a:cs typeface="Times New Roman" pitchFamily="18" charset="0"/>
              </a:defRPr>
            </a:lvl3pPr>
            <a:lvl4pPr marL="1600200" indent="-228600" algn="l" rtl="0" eaLnBrk="0" fontAlgn="base" hangingPunct="0">
              <a:lnSpc>
                <a:spcPct val="150000"/>
              </a:lnSpc>
              <a:spcBef>
                <a:spcPct val="20000"/>
              </a:spcBef>
              <a:spcAft>
                <a:spcPct val="0"/>
              </a:spcAft>
              <a:buChar char="–"/>
              <a:defRPr sz="3200">
                <a:solidFill>
                  <a:schemeClr val="tx1"/>
                </a:solidFill>
                <a:latin typeface="Times New Roman" pitchFamily="18" charset="0"/>
                <a:cs typeface="Times New Roman" pitchFamily="18" charset="0"/>
              </a:defRPr>
            </a:lvl4pPr>
            <a:lvl5pPr marL="2057400" indent="-228600" algn="l" rtl="0" eaLnBrk="0" fontAlgn="base" hangingPunct="0">
              <a:lnSpc>
                <a:spcPct val="150000"/>
              </a:lnSpc>
              <a:spcBef>
                <a:spcPct val="20000"/>
              </a:spcBef>
              <a:spcAft>
                <a:spcPct val="0"/>
              </a:spcAft>
              <a:buChar char="»"/>
              <a:defRPr sz="32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sz="2800" i="1" kern="0" dirty="0" err="1">
                <a:latin typeface="+mj-lt"/>
              </a:rPr>
              <a:t>Các</a:t>
            </a:r>
            <a:r>
              <a:rPr lang="en-US" sz="2800" i="1" kern="0" dirty="0">
                <a:latin typeface="+mj-lt"/>
              </a:rPr>
              <a:t> </a:t>
            </a:r>
            <a:r>
              <a:rPr lang="en-US" sz="2800" i="1" kern="0" dirty="0" err="1">
                <a:latin typeface="+mj-lt"/>
              </a:rPr>
              <a:t>phương</a:t>
            </a:r>
            <a:r>
              <a:rPr lang="en-US" sz="2800" i="1" kern="0" dirty="0">
                <a:latin typeface="+mj-lt"/>
              </a:rPr>
              <a:t> </a:t>
            </a:r>
            <a:r>
              <a:rPr lang="en-US" sz="2800" i="1" kern="0" dirty="0" err="1">
                <a:latin typeface="+mj-lt"/>
              </a:rPr>
              <a:t>pháp</a:t>
            </a:r>
            <a:r>
              <a:rPr lang="en-US" sz="2800" i="1" kern="0" dirty="0">
                <a:latin typeface="+mj-lt"/>
              </a:rPr>
              <a:t> </a:t>
            </a:r>
            <a:r>
              <a:rPr lang="en-US" sz="2800" i="1" kern="0" dirty="0" err="1">
                <a:latin typeface="+mj-lt"/>
              </a:rPr>
              <a:t>chọn</a:t>
            </a:r>
            <a:r>
              <a:rPr lang="en-US" sz="2800" i="1" kern="0" dirty="0">
                <a:latin typeface="+mj-lt"/>
              </a:rPr>
              <a:t> </a:t>
            </a:r>
            <a:r>
              <a:rPr lang="en-US" sz="2800" i="1" kern="0" dirty="0" err="1">
                <a:latin typeface="+mj-lt"/>
              </a:rPr>
              <a:t>mẫu</a:t>
            </a:r>
            <a:r>
              <a:rPr lang="en-US" sz="2800" i="1" kern="0" dirty="0">
                <a:solidFill>
                  <a:srgbClr val="FF0000"/>
                </a:solidFill>
                <a:latin typeface="+mj-lt"/>
              </a:rPr>
              <a:t>  </a:t>
            </a:r>
            <a:r>
              <a:rPr lang="en-US" sz="2800" i="1" kern="0" dirty="0">
                <a:latin typeface="+mj-lt"/>
              </a:rPr>
              <a:t>    </a:t>
            </a:r>
          </a:p>
          <a:p>
            <a:pPr>
              <a:buFontTx/>
              <a:buNone/>
              <a:defRPr/>
            </a:pPr>
            <a:endParaRPr lang="en-US" sz="2800" i="1" kern="0" dirty="0">
              <a:latin typeface="+mj-lt"/>
            </a:endParaRPr>
          </a:p>
          <a:p>
            <a:pPr>
              <a:buFontTx/>
              <a:buNone/>
              <a:defRPr/>
            </a:pPr>
            <a:endParaRPr lang="en-US" sz="2800" i="1" kern="0" dirty="0">
              <a:latin typeface="+mj-lt"/>
            </a:endParaRPr>
          </a:p>
        </p:txBody>
      </p:sp>
      <p:sp>
        <p:nvSpPr>
          <p:cNvPr id="8" name="Text Box 6">
            <a:extLst>
              <a:ext uri="{FF2B5EF4-FFF2-40B4-BE49-F238E27FC236}">
                <a16:creationId xmlns:a16="http://schemas.microsoft.com/office/drawing/2014/main" id="{4C9BF5D5-6C5D-401E-B593-752B7AA1AF0B}"/>
              </a:ext>
            </a:extLst>
          </p:cNvPr>
          <p:cNvSpPr txBox="1">
            <a:spLocks noChangeArrowheads="1"/>
          </p:cNvSpPr>
          <p:nvPr/>
        </p:nvSpPr>
        <p:spPr bwMode="auto">
          <a:xfrm>
            <a:off x="228600" y="3429000"/>
            <a:ext cx="8229600" cy="3246530"/>
          </a:xfrm>
          <a:prstGeom prst="rect">
            <a:avLst/>
          </a:prstGeom>
          <a:noFill/>
          <a:ln w="9525">
            <a:noFill/>
            <a:miter lim="800000"/>
            <a:headEnd/>
            <a:tailEnd/>
          </a:ln>
        </p:spPr>
        <p:txBody>
          <a:bodyPr wrap="square">
            <a:spAutoFit/>
          </a:bodyPr>
          <a:lstStyle/>
          <a:p>
            <a:pPr marL="457200" indent="-457200">
              <a:lnSpc>
                <a:spcPct val="150000"/>
              </a:lnSpc>
              <a:buFontTx/>
              <a:buChar char="-"/>
              <a:defRPr/>
            </a:pPr>
            <a:r>
              <a:rPr lang="en-US" sz="2800" dirty="0" err="1">
                <a:latin typeface="+mj-lt"/>
              </a:rPr>
              <a:t>Chọn</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a:t>
            </a:r>
            <a:r>
              <a:rPr lang="en-US" sz="2800" dirty="0" err="1">
                <a:latin typeface="+mj-lt"/>
              </a:rPr>
              <a:t>đơn</a:t>
            </a:r>
            <a:r>
              <a:rPr lang="en-US" sz="2800" dirty="0">
                <a:latin typeface="+mj-lt"/>
              </a:rPr>
              <a:t> </a:t>
            </a:r>
            <a:r>
              <a:rPr lang="en-US" sz="2800" dirty="0" err="1">
                <a:latin typeface="+mj-lt"/>
              </a:rPr>
              <a:t>giản</a:t>
            </a:r>
            <a:r>
              <a:rPr lang="en-US" sz="2800" dirty="0">
                <a:latin typeface="+mj-lt"/>
              </a:rPr>
              <a:t> </a:t>
            </a:r>
            <a:r>
              <a:rPr lang="en-US" sz="2800" dirty="0" err="1">
                <a:latin typeface="+mj-lt"/>
              </a:rPr>
              <a:t>có</a:t>
            </a:r>
            <a:r>
              <a:rPr lang="en-US" sz="2800" dirty="0">
                <a:latin typeface="+mj-lt"/>
              </a:rPr>
              <a:t> </a:t>
            </a:r>
            <a:r>
              <a:rPr lang="en-US" sz="2800" dirty="0" err="1">
                <a:latin typeface="+mj-lt"/>
              </a:rPr>
              <a:t>hoàn</a:t>
            </a:r>
            <a:r>
              <a:rPr lang="en-US" sz="2800" dirty="0">
                <a:latin typeface="+mj-lt"/>
              </a:rPr>
              <a:t> </a:t>
            </a:r>
            <a:r>
              <a:rPr lang="en-US" sz="2800" dirty="0" err="1">
                <a:latin typeface="+mj-lt"/>
              </a:rPr>
              <a:t>lại</a:t>
            </a:r>
            <a:r>
              <a:rPr lang="en-US" sz="2800" b="1" dirty="0">
                <a:latin typeface="+mj-lt"/>
                <a:sym typeface="Wingdings" panose="05000000000000000000" pitchFamily="2" charset="2"/>
              </a:rPr>
              <a:t>        </a:t>
            </a:r>
            <a:r>
              <a:rPr lang="en-US" sz="2800" b="1" i="1" dirty="0">
                <a:latin typeface="+mj-lt"/>
                <a:sym typeface="Wingdings" panose="05000000000000000000" pitchFamily="2" charset="2"/>
              </a:rPr>
              <a:t> </a:t>
            </a:r>
            <a:r>
              <a:rPr lang="en-US" sz="2800" b="1" i="1" dirty="0" err="1">
                <a:latin typeface="+mj-lt"/>
                <a:sym typeface="Wingdings" panose="05000000000000000000" pitchFamily="2" charset="2"/>
              </a:rPr>
              <a:t>mẫu</a:t>
            </a:r>
            <a:r>
              <a:rPr lang="en-US" sz="2800" b="1" i="1" dirty="0">
                <a:latin typeface="+mj-lt"/>
                <a:sym typeface="Wingdings" panose="05000000000000000000" pitchFamily="2" charset="2"/>
              </a:rPr>
              <a:t> </a:t>
            </a:r>
            <a:r>
              <a:rPr lang="en-US" sz="2800" b="1" i="1" dirty="0" err="1">
                <a:latin typeface="+mj-lt"/>
                <a:sym typeface="Wingdings" panose="05000000000000000000" pitchFamily="2" charset="2"/>
              </a:rPr>
              <a:t>lặp</a:t>
            </a:r>
            <a:r>
              <a:rPr lang="en-US" sz="2800" b="1" i="1" dirty="0">
                <a:latin typeface="+mj-lt"/>
                <a:sym typeface="Wingdings" panose="05000000000000000000" pitchFamily="2" charset="2"/>
              </a:rPr>
              <a:t>.</a:t>
            </a:r>
            <a:endParaRPr lang="en-US" sz="2800" b="1" i="1" dirty="0">
              <a:latin typeface="+mj-lt"/>
            </a:endParaRPr>
          </a:p>
          <a:p>
            <a:pPr marL="457200" indent="-457200">
              <a:lnSpc>
                <a:spcPct val="150000"/>
              </a:lnSpc>
              <a:buFontTx/>
              <a:buChar char="-"/>
              <a:defRPr/>
            </a:pPr>
            <a:r>
              <a:rPr lang="en-US" sz="2800" dirty="0" err="1">
                <a:latin typeface="+mj-lt"/>
              </a:rPr>
              <a:t>Chọn</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a:t>
            </a:r>
            <a:r>
              <a:rPr lang="en-US" sz="2800" dirty="0" err="1">
                <a:latin typeface="+mj-lt"/>
              </a:rPr>
              <a:t>đơn</a:t>
            </a:r>
            <a:r>
              <a:rPr lang="en-US" sz="2800" dirty="0">
                <a:latin typeface="+mj-lt"/>
              </a:rPr>
              <a:t> </a:t>
            </a:r>
            <a:r>
              <a:rPr lang="en-US" sz="2800" dirty="0" err="1">
                <a:latin typeface="+mj-lt"/>
              </a:rPr>
              <a:t>giản</a:t>
            </a:r>
            <a:r>
              <a:rPr lang="en-US" sz="2800" dirty="0">
                <a:latin typeface="+mj-lt"/>
              </a:rPr>
              <a:t> </a:t>
            </a:r>
            <a:r>
              <a:rPr lang="en-US" sz="2800" dirty="0" err="1">
                <a:latin typeface="+mj-lt"/>
              </a:rPr>
              <a:t>không</a:t>
            </a:r>
            <a:r>
              <a:rPr lang="en-US" sz="2800" dirty="0">
                <a:latin typeface="+mj-lt"/>
              </a:rPr>
              <a:t> </a:t>
            </a:r>
            <a:r>
              <a:rPr lang="en-US" sz="2800" dirty="0" err="1">
                <a:latin typeface="+mj-lt"/>
              </a:rPr>
              <a:t>hoàn</a:t>
            </a:r>
            <a:r>
              <a:rPr lang="en-US" sz="2800" dirty="0">
                <a:latin typeface="+mj-lt"/>
              </a:rPr>
              <a:t> </a:t>
            </a:r>
            <a:r>
              <a:rPr lang="en-US" sz="2800" dirty="0" err="1">
                <a:latin typeface="+mj-lt"/>
              </a:rPr>
              <a:t>lại</a:t>
            </a:r>
            <a:r>
              <a:rPr lang="en-US" sz="2800" dirty="0">
                <a:latin typeface="+mj-lt"/>
              </a:rPr>
              <a:t> </a:t>
            </a:r>
            <a:r>
              <a:rPr lang="en-US" sz="2800" b="1" i="1" dirty="0">
                <a:latin typeface="+mj-lt"/>
                <a:sym typeface="Wingdings" panose="05000000000000000000" pitchFamily="2" charset="2"/>
              </a:rPr>
              <a:t> </a:t>
            </a:r>
            <a:r>
              <a:rPr lang="en-US" sz="2800" b="1" dirty="0">
                <a:latin typeface="+mj-lt"/>
                <a:sym typeface="Wingdings" panose="05000000000000000000" pitchFamily="2" charset="2"/>
              </a:rPr>
              <a:t>      </a:t>
            </a:r>
          </a:p>
          <a:p>
            <a:pPr>
              <a:lnSpc>
                <a:spcPct val="150000"/>
              </a:lnSpc>
              <a:defRPr/>
            </a:pPr>
            <a:r>
              <a:rPr lang="en-US" sz="2800" b="1" i="1" dirty="0">
                <a:latin typeface="+mj-lt"/>
                <a:sym typeface="Wingdings" panose="05000000000000000000" pitchFamily="2" charset="2"/>
              </a:rPr>
              <a:t>           </a:t>
            </a:r>
            <a:r>
              <a:rPr lang="en-US" sz="2800" b="1" i="1" dirty="0" err="1">
                <a:latin typeface="+mj-lt"/>
                <a:sym typeface="Wingdings" panose="05000000000000000000" pitchFamily="2" charset="2"/>
              </a:rPr>
              <a:t>mẫu</a:t>
            </a:r>
            <a:r>
              <a:rPr lang="en-US" sz="2800" b="1" i="1" dirty="0">
                <a:latin typeface="+mj-lt"/>
                <a:sym typeface="Wingdings" panose="05000000000000000000" pitchFamily="2" charset="2"/>
              </a:rPr>
              <a:t> </a:t>
            </a:r>
            <a:r>
              <a:rPr lang="en-US" sz="2800" b="1" i="1" dirty="0" err="1">
                <a:latin typeface="+mj-lt"/>
                <a:sym typeface="Wingdings" panose="05000000000000000000" pitchFamily="2" charset="2"/>
              </a:rPr>
              <a:t>không</a:t>
            </a:r>
            <a:r>
              <a:rPr lang="en-US" sz="2800" b="1" i="1" dirty="0">
                <a:latin typeface="+mj-lt"/>
                <a:sym typeface="Wingdings" panose="05000000000000000000" pitchFamily="2" charset="2"/>
              </a:rPr>
              <a:t> </a:t>
            </a:r>
            <a:r>
              <a:rPr lang="en-US" sz="2800" b="1" i="1" dirty="0" err="1">
                <a:latin typeface="+mj-lt"/>
                <a:sym typeface="Wingdings" panose="05000000000000000000" pitchFamily="2" charset="2"/>
              </a:rPr>
              <a:t>lặp</a:t>
            </a:r>
            <a:r>
              <a:rPr lang="en-US" sz="2800" b="1" i="1" dirty="0">
                <a:latin typeface="+mj-lt"/>
                <a:sym typeface="Wingdings" panose="05000000000000000000" pitchFamily="2" charset="2"/>
              </a:rPr>
              <a:t>.</a:t>
            </a:r>
            <a:endParaRPr lang="en-US" sz="2800" dirty="0">
              <a:latin typeface="+mj-lt"/>
            </a:endParaRPr>
          </a:p>
          <a:p>
            <a:pPr marL="457200" indent="-457200">
              <a:lnSpc>
                <a:spcPct val="150000"/>
              </a:lnSpc>
              <a:buFontTx/>
              <a:buChar char="-"/>
              <a:defRPr/>
            </a:pPr>
            <a:r>
              <a:rPr lang="en-US" sz="2800" dirty="0" err="1">
                <a:latin typeface="+mj-lt"/>
              </a:rPr>
              <a:t>Chọn</a:t>
            </a:r>
            <a:r>
              <a:rPr lang="en-US" sz="2800" dirty="0">
                <a:latin typeface="+mj-lt"/>
              </a:rPr>
              <a:t> </a:t>
            </a:r>
            <a:r>
              <a:rPr lang="en-US" sz="2800" dirty="0" err="1">
                <a:latin typeface="+mj-lt"/>
              </a:rPr>
              <a:t>máy</a:t>
            </a:r>
            <a:r>
              <a:rPr lang="en-US" sz="2800" dirty="0">
                <a:latin typeface="+mj-lt"/>
              </a:rPr>
              <a:t> </a:t>
            </a:r>
            <a:r>
              <a:rPr lang="en-US" sz="2800" dirty="0" err="1">
                <a:latin typeface="+mj-lt"/>
              </a:rPr>
              <a:t>móc</a:t>
            </a:r>
            <a:r>
              <a:rPr lang="en-US" sz="2800" dirty="0">
                <a:latin typeface="+mj-lt"/>
              </a:rPr>
              <a:t>.</a:t>
            </a:r>
          </a:p>
          <a:p>
            <a:pPr marL="457200" indent="-457200">
              <a:lnSpc>
                <a:spcPct val="150000"/>
              </a:lnSpc>
              <a:buFontTx/>
              <a:buChar char="-"/>
              <a:defRPr/>
            </a:pPr>
            <a:r>
              <a:rPr lang="en-US" sz="2800" dirty="0" err="1">
                <a:latin typeface="+mj-lt"/>
              </a:rPr>
              <a:t>Chọn</a:t>
            </a:r>
            <a:r>
              <a:rPr lang="en-US" sz="2800" dirty="0">
                <a:latin typeface="+mj-lt"/>
              </a:rPr>
              <a:t> </a:t>
            </a:r>
            <a:r>
              <a:rPr lang="en-US" sz="2800" dirty="0" err="1">
                <a:latin typeface="+mj-lt"/>
              </a:rPr>
              <a:t>điển</a:t>
            </a:r>
            <a:r>
              <a:rPr lang="en-US" sz="2800" dirty="0">
                <a:latin typeface="+mj-lt"/>
              </a:rPr>
              <a:t> </a:t>
            </a:r>
            <a:r>
              <a:rPr lang="en-US" sz="2800" dirty="0" err="1">
                <a:latin typeface="+mj-lt"/>
              </a:rPr>
              <a:t>hình</a:t>
            </a:r>
            <a:r>
              <a:rPr lang="en-US" sz="2800" dirty="0">
                <a:latin typeface="+mj-lt"/>
              </a:rPr>
              <a:t> …</a:t>
            </a:r>
          </a:p>
        </p:txBody>
      </p:sp>
      <p:sp>
        <p:nvSpPr>
          <p:cNvPr id="2" name="Arrow: Right 1">
            <a:extLst>
              <a:ext uri="{FF2B5EF4-FFF2-40B4-BE49-F238E27FC236}">
                <a16:creationId xmlns:a16="http://schemas.microsoft.com/office/drawing/2014/main" id="{F488DD65-101B-4C8C-B9EF-32950285899D}"/>
              </a:ext>
            </a:extLst>
          </p:cNvPr>
          <p:cNvSpPr/>
          <p:nvPr/>
        </p:nvSpPr>
        <p:spPr>
          <a:xfrm>
            <a:off x="6324600" y="3886200"/>
            <a:ext cx="5334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24B84785-4FE3-428C-8123-02AD94215814}"/>
              </a:ext>
            </a:extLst>
          </p:cNvPr>
          <p:cNvSpPr/>
          <p:nvPr/>
        </p:nvSpPr>
        <p:spPr>
          <a:xfrm>
            <a:off x="419100" y="5052265"/>
            <a:ext cx="533400" cy="762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94B6D512-B309-E43C-F1D6-3893F14D3F4D}"/>
              </a:ext>
            </a:extLst>
          </p:cNvPr>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sp>
        <p:nvSpPr>
          <p:cNvPr id="12" name="Title 3">
            <a:extLst>
              <a:ext uri="{FF2B5EF4-FFF2-40B4-BE49-F238E27FC236}">
                <a16:creationId xmlns:a16="http://schemas.microsoft.com/office/drawing/2014/main" id="{58DA212A-EB61-1B36-6220-0B69610552DC}"/>
              </a:ext>
            </a:extLst>
          </p:cNvPr>
          <p:cNvSpPr>
            <a:spLocks noGrp="1" noChangeArrowheads="1"/>
          </p:cNvSpPr>
          <p:nvPr>
            <p:ph type="title"/>
          </p:nvPr>
        </p:nvSpPr>
        <p:spPr>
          <a:xfrm>
            <a:off x="76200" y="85066"/>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17662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25"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build="p"/>
      <p:bldP spid="8" grpId="0"/>
      <p:bldP spid="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3F9E80-9840-061F-120A-438DE72A0E08}"/>
              </a:ext>
            </a:extLst>
          </p:cNvPr>
          <p:cNvSpPr>
            <a:spLocks noGrp="1"/>
          </p:cNvSpPr>
          <p:nvPr>
            <p:ph type="title"/>
          </p:nvPr>
        </p:nvSpPr>
        <p:spPr>
          <a:xfrm>
            <a:off x="0" y="914400"/>
            <a:ext cx="9144000" cy="5486400"/>
          </a:xfrm>
        </p:spPr>
        <p:txBody>
          <a:bodyPr>
            <a:noAutofit/>
          </a:bodyPr>
          <a:lstStyle/>
          <a:p>
            <a:pPr algn="l">
              <a:lnSpc>
                <a:spcPct val="150000"/>
              </a:lnSpc>
            </a:pPr>
            <a:r>
              <a:rPr lang="en-US" sz="2800" cap="none" dirty="0"/>
              <a:t> </a:t>
            </a:r>
            <a:r>
              <a:rPr lang="en-US" sz="2800" cap="none" dirty="0">
                <a:solidFill>
                  <a:srgbClr val="FF0000"/>
                </a:solidFill>
              </a:rPr>
              <a:t>VÍ DỤ: </a:t>
            </a:r>
            <a:r>
              <a:rPr lang="en-US" sz="2800" cap="none" dirty="0"/>
              <a:t>Cho </a:t>
            </a:r>
            <a:r>
              <a:rPr lang="en-US" sz="2800" cap="none" dirty="0" err="1"/>
              <a:t>bảng</a:t>
            </a:r>
            <a:r>
              <a:rPr lang="en-US" sz="2800" cap="none" dirty="0"/>
              <a:t> </a:t>
            </a:r>
            <a:r>
              <a:rPr lang="en-US" sz="2800" cap="none" dirty="0" err="1"/>
              <a:t>số</a:t>
            </a:r>
            <a:r>
              <a:rPr lang="en-US" sz="2800" cap="none" dirty="0"/>
              <a:t> </a:t>
            </a:r>
            <a:r>
              <a:rPr lang="en-US" sz="2800" cap="none" dirty="0" err="1"/>
              <a:t>liệu</a:t>
            </a:r>
            <a:br>
              <a:rPr lang="en-US" sz="2800" cap="none" dirty="0"/>
            </a:br>
            <a:br>
              <a:rPr lang="en-US" sz="2800" cap="none" dirty="0"/>
            </a:br>
            <a:br>
              <a:rPr lang="en-US" sz="2800" cap="none" dirty="0"/>
            </a:br>
            <a:br>
              <a:rPr lang="en-US" sz="2800" b="0" cap="none" dirty="0"/>
            </a:br>
            <a:r>
              <a:rPr lang="en-US" sz="2800" b="0" cap="none" dirty="0"/>
              <a:t>a) </a:t>
            </a:r>
            <a:r>
              <a:rPr lang="en-US" sz="2800" cap="none" dirty="0" err="1"/>
              <a:t>T</a:t>
            </a:r>
            <a:r>
              <a:rPr lang="en-US" sz="2800" b="0" cap="none" dirty="0" err="1"/>
              <a:t>ính</a:t>
            </a:r>
            <a:r>
              <a:rPr lang="en-US" sz="2800" b="0" cap="none" dirty="0"/>
              <a:t> </a:t>
            </a:r>
            <a:r>
              <a:rPr lang="en-US" sz="2800" cap="none" dirty="0" err="1"/>
              <a:t>trung</a:t>
            </a:r>
            <a:r>
              <a:rPr lang="en-US" sz="2800" cap="none" dirty="0"/>
              <a:t> </a:t>
            </a:r>
            <a:r>
              <a:rPr lang="en-US" sz="2800" cap="none" dirty="0" err="1"/>
              <a:t>bình</a:t>
            </a:r>
            <a:r>
              <a:rPr lang="en-US" sz="2800" cap="none" dirty="0"/>
              <a:t> </a:t>
            </a:r>
            <a:r>
              <a:rPr lang="en-US" sz="2800" cap="none" dirty="0" err="1"/>
              <a:t>mẫu</a:t>
            </a:r>
            <a:r>
              <a:rPr lang="en-US" sz="2800" cap="none" dirty="0"/>
              <a:t>, </a:t>
            </a:r>
            <a:r>
              <a:rPr lang="en-US" sz="2800" cap="none" dirty="0" err="1"/>
              <a:t>độ</a:t>
            </a:r>
            <a:r>
              <a:rPr lang="en-US" sz="2800" cap="none" dirty="0"/>
              <a:t> </a:t>
            </a:r>
            <a:r>
              <a:rPr lang="en-US" sz="2800" cap="none" dirty="0" err="1"/>
              <a:t>lệch</a:t>
            </a:r>
            <a:r>
              <a:rPr lang="en-US" sz="2800" cap="none" dirty="0"/>
              <a:t> </a:t>
            </a:r>
            <a:r>
              <a:rPr lang="en-US" sz="2800" cap="none" dirty="0" err="1"/>
              <a:t>tiêu</a:t>
            </a:r>
            <a:r>
              <a:rPr lang="en-US" sz="2800" cap="none" dirty="0"/>
              <a:t> </a:t>
            </a:r>
            <a:r>
              <a:rPr lang="en-US" sz="2800" cap="none" dirty="0" err="1"/>
              <a:t>chuẩn</a:t>
            </a:r>
            <a:r>
              <a:rPr lang="en-US" sz="2800" cap="none" dirty="0"/>
              <a:t> </a:t>
            </a:r>
            <a:r>
              <a:rPr lang="en-US" sz="2800" cap="none" dirty="0" err="1"/>
              <a:t>mẫu</a:t>
            </a:r>
            <a:r>
              <a:rPr lang="en-US" sz="2800" cap="none" dirty="0"/>
              <a:t>, </a:t>
            </a:r>
            <a:r>
              <a:rPr lang="en-US" sz="2800" cap="none" dirty="0" err="1"/>
              <a:t>phương</a:t>
            </a:r>
            <a:r>
              <a:rPr lang="en-US" sz="2800" cap="none" dirty="0"/>
              <a:t> </a:t>
            </a:r>
            <a:r>
              <a:rPr lang="en-US" sz="2800" cap="none" dirty="0" err="1"/>
              <a:t>sai</a:t>
            </a:r>
            <a:r>
              <a:rPr lang="en-US" sz="2800" cap="none" dirty="0"/>
              <a:t>  </a:t>
            </a:r>
            <a:r>
              <a:rPr lang="en-US" sz="2800" cap="none" dirty="0" err="1"/>
              <a:t>mẫu</a:t>
            </a:r>
            <a:r>
              <a:rPr lang="en-US" sz="2800" cap="none" dirty="0"/>
              <a:t> </a:t>
            </a:r>
            <a:r>
              <a:rPr lang="en-US" sz="2800" cap="none" dirty="0" err="1"/>
              <a:t>điều</a:t>
            </a:r>
            <a:r>
              <a:rPr lang="en-US" sz="2800" cap="none" dirty="0"/>
              <a:t> </a:t>
            </a:r>
            <a:r>
              <a:rPr lang="en-US" sz="2800" cap="none" dirty="0" err="1"/>
              <a:t>chỉnh</a:t>
            </a:r>
            <a:r>
              <a:rPr lang="en-US" sz="2800" cap="none" dirty="0"/>
              <a:t> </a:t>
            </a:r>
            <a:r>
              <a:rPr lang="en-US" sz="2800" cap="none" dirty="0" err="1"/>
              <a:t>về</a:t>
            </a:r>
            <a:r>
              <a:rPr lang="en-US" sz="2800" cap="none" dirty="0"/>
              <a:t> </a:t>
            </a:r>
            <a:r>
              <a:rPr lang="en-US" sz="2800" cap="none" dirty="0" err="1"/>
              <a:t>dấu</a:t>
            </a:r>
            <a:r>
              <a:rPr lang="en-US" sz="2800" cap="none" dirty="0"/>
              <a:t> </a:t>
            </a:r>
            <a:r>
              <a:rPr lang="en-US" sz="2800" cap="none" dirty="0" err="1"/>
              <a:t>hiệu</a:t>
            </a:r>
            <a:r>
              <a:rPr lang="en-US" sz="2800" cap="none" dirty="0"/>
              <a:t> </a:t>
            </a:r>
            <a:r>
              <a:rPr lang="en-US" sz="2800" cap="none" dirty="0" err="1"/>
              <a:t>nghiên</a:t>
            </a:r>
            <a:r>
              <a:rPr lang="en-US" sz="2800" cap="none" dirty="0"/>
              <a:t> </a:t>
            </a:r>
            <a:r>
              <a:rPr lang="en-US" sz="2800" cap="none" dirty="0" err="1"/>
              <a:t>cứu</a:t>
            </a:r>
            <a:r>
              <a:rPr lang="en-US" sz="2800" cap="none" dirty="0"/>
              <a:t> ở </a:t>
            </a:r>
            <a:r>
              <a:rPr lang="en-US" sz="2800" cap="none" dirty="0" err="1"/>
              <a:t>bảng</a:t>
            </a:r>
            <a:r>
              <a:rPr lang="en-US" sz="2800" cap="none" dirty="0"/>
              <a:t> </a:t>
            </a:r>
            <a:r>
              <a:rPr lang="en-US" sz="2800" cap="none" dirty="0" err="1"/>
              <a:t>trên</a:t>
            </a:r>
            <a:r>
              <a:rPr lang="en-US" sz="2800" cap="none" dirty="0"/>
              <a:t>.</a:t>
            </a:r>
            <a:br>
              <a:rPr lang="en-US" sz="2800" b="0" cap="none" dirty="0"/>
            </a:br>
            <a:r>
              <a:rPr lang="en-US" sz="2800" b="0" cap="none" dirty="0"/>
              <a:t>b) </a:t>
            </a:r>
            <a:r>
              <a:rPr lang="en-US" sz="2800" b="0" cap="none" dirty="0" err="1"/>
              <a:t>Tính</a:t>
            </a:r>
            <a:r>
              <a:rPr lang="en-US" sz="2800" b="0" cap="none" dirty="0"/>
              <a:t> </a:t>
            </a:r>
            <a:r>
              <a:rPr lang="en-US" sz="2800" b="0" cap="none" dirty="0" err="1"/>
              <a:t>tỉ</a:t>
            </a:r>
            <a:r>
              <a:rPr lang="en-US" sz="2800" b="0" cap="none" dirty="0"/>
              <a:t> </a:t>
            </a:r>
            <a:r>
              <a:rPr lang="en-US" sz="2800" b="0" cap="none" dirty="0" err="1"/>
              <a:t>lệ</a:t>
            </a:r>
            <a:r>
              <a:rPr lang="en-US" sz="2800" b="0" cap="none" dirty="0"/>
              <a:t> </a:t>
            </a:r>
            <a:r>
              <a:rPr lang="en-US" sz="2800" b="0" cap="none" dirty="0" err="1"/>
              <a:t>ngày</a:t>
            </a:r>
            <a:r>
              <a:rPr lang="en-US" sz="2800" b="0" cap="none" dirty="0"/>
              <a:t> </a:t>
            </a:r>
            <a:r>
              <a:rPr lang="en-US" sz="2800" b="0" cap="none" dirty="0" err="1"/>
              <a:t>có</a:t>
            </a:r>
            <a:r>
              <a:rPr lang="en-US" sz="2800" b="0" cap="none" dirty="0"/>
              <a:t> </a:t>
            </a:r>
            <a:r>
              <a:rPr lang="en-US" sz="2800" b="0" cap="none" dirty="0" err="1"/>
              <a:t>doanh</a:t>
            </a:r>
            <a:r>
              <a:rPr lang="en-US" sz="2800" b="0" cap="none" dirty="0"/>
              <a:t> </a:t>
            </a:r>
            <a:r>
              <a:rPr lang="en-US" sz="2800" b="0" cap="none" dirty="0" err="1"/>
              <a:t>thu</a:t>
            </a:r>
            <a:r>
              <a:rPr lang="en-US" sz="2800" b="0" cap="none" dirty="0"/>
              <a:t> </a:t>
            </a:r>
            <a:r>
              <a:rPr lang="en-US" sz="2800" b="0" cap="none" dirty="0" err="1"/>
              <a:t>từ</a:t>
            </a:r>
            <a:r>
              <a:rPr lang="en-US" sz="2800" b="0" cap="none" dirty="0"/>
              <a:t> 25 </a:t>
            </a:r>
            <a:r>
              <a:rPr lang="en-US" sz="2800" cap="none" dirty="0" err="1"/>
              <a:t>đến</a:t>
            </a:r>
            <a:r>
              <a:rPr lang="en-US" sz="2800" cap="none" dirty="0"/>
              <a:t> 33 </a:t>
            </a:r>
            <a:r>
              <a:rPr lang="en-US" sz="2800" cap="none" dirty="0" err="1"/>
              <a:t>triệu</a:t>
            </a:r>
            <a:r>
              <a:rPr lang="en-US" sz="2800" cap="none" dirty="0"/>
              <a:t> </a:t>
            </a:r>
            <a:r>
              <a:rPr lang="en-US" sz="2800" cap="none" dirty="0" err="1"/>
              <a:t>đồng</a:t>
            </a:r>
            <a:r>
              <a:rPr lang="en-US" sz="2800" cap="none" dirty="0"/>
              <a:t> </a:t>
            </a:r>
            <a:r>
              <a:rPr lang="en-US" sz="2800" b="0" cap="none" dirty="0" err="1"/>
              <a:t>trên</a:t>
            </a:r>
            <a:r>
              <a:rPr lang="en-US" sz="2800" b="0" cap="none" dirty="0"/>
              <a:t> </a:t>
            </a:r>
            <a:r>
              <a:rPr lang="en-US" sz="2800" b="0" cap="none" dirty="0" err="1"/>
              <a:t>mẫu</a:t>
            </a:r>
            <a:r>
              <a:rPr lang="en-US" sz="2800" b="0" cap="none" dirty="0"/>
              <a:t>.</a:t>
            </a:r>
            <a:br>
              <a:rPr lang="en-US" sz="2800" b="0" cap="none" dirty="0"/>
            </a:br>
            <a:r>
              <a:rPr lang="en-US" sz="2800" b="0" cap="none" dirty="0"/>
              <a:t>c) </a:t>
            </a:r>
            <a:r>
              <a:rPr lang="en-US" sz="2800" b="0" cap="none" dirty="0" err="1"/>
              <a:t>tính</a:t>
            </a:r>
            <a:r>
              <a:rPr lang="en-US" sz="2800" b="0" cap="none" dirty="0"/>
              <a:t> </a:t>
            </a:r>
            <a:r>
              <a:rPr lang="en-US" sz="2800" b="0" cap="none" dirty="0" err="1"/>
              <a:t>tỉ</a:t>
            </a:r>
            <a:r>
              <a:rPr lang="en-US" sz="2800" b="0" cap="none" dirty="0"/>
              <a:t> </a:t>
            </a:r>
            <a:r>
              <a:rPr lang="en-US" sz="2800" b="0" cap="none" dirty="0" err="1"/>
              <a:t>lệ</a:t>
            </a:r>
            <a:r>
              <a:rPr lang="en-US" sz="2800" b="0" cap="none" dirty="0"/>
              <a:t> </a:t>
            </a:r>
            <a:r>
              <a:rPr lang="en-US" sz="2800" b="0" cap="none" dirty="0" err="1"/>
              <a:t>ngày</a:t>
            </a:r>
            <a:r>
              <a:rPr lang="en-US" sz="2800" b="0" cap="none" dirty="0"/>
              <a:t> </a:t>
            </a:r>
            <a:r>
              <a:rPr lang="en-US" sz="2800" b="0" cap="none" dirty="0" err="1"/>
              <a:t>có</a:t>
            </a:r>
            <a:r>
              <a:rPr lang="en-US" sz="2800" b="0" cap="none" dirty="0"/>
              <a:t> </a:t>
            </a:r>
            <a:r>
              <a:rPr lang="en-US" sz="2800" b="0" cap="none" dirty="0" err="1"/>
              <a:t>doanh</a:t>
            </a:r>
            <a:r>
              <a:rPr lang="en-US" sz="2800" b="0" cap="none" dirty="0"/>
              <a:t> </a:t>
            </a:r>
            <a:r>
              <a:rPr lang="en-US" sz="2800" b="0" cap="none" dirty="0" err="1"/>
              <a:t>thu</a:t>
            </a:r>
            <a:r>
              <a:rPr lang="en-US" sz="2800" b="0" cap="none" dirty="0"/>
              <a:t> </a:t>
            </a:r>
            <a:r>
              <a:rPr lang="en-US" sz="2800" b="0" cap="none" dirty="0" err="1"/>
              <a:t>cao</a:t>
            </a:r>
            <a:r>
              <a:rPr lang="en-US" sz="2800" b="0" cap="none" dirty="0"/>
              <a:t> </a:t>
            </a:r>
            <a:r>
              <a:rPr lang="en-US" sz="2800" b="0" cap="none" dirty="0" err="1"/>
              <a:t>hơn</a:t>
            </a:r>
            <a:r>
              <a:rPr lang="en-US" sz="2800" b="0" cap="none" dirty="0"/>
              <a:t> 30 </a:t>
            </a:r>
            <a:r>
              <a:rPr lang="en-US" sz="2800" b="0" cap="none" dirty="0" err="1"/>
              <a:t>triệu</a:t>
            </a:r>
            <a:r>
              <a:rPr lang="en-US" sz="2800" b="0" cap="none" dirty="0"/>
              <a:t> </a:t>
            </a:r>
            <a:r>
              <a:rPr lang="en-US" sz="2800" b="0" cap="none" dirty="0" err="1"/>
              <a:t>đồng</a:t>
            </a:r>
            <a:r>
              <a:rPr lang="en-US" sz="2800" b="0" cap="none" dirty="0"/>
              <a:t> </a:t>
            </a:r>
            <a:r>
              <a:rPr lang="en-US" sz="2800" b="0" cap="none" dirty="0" err="1"/>
              <a:t>trên</a:t>
            </a:r>
            <a:r>
              <a:rPr lang="en-US" sz="2800" b="0" cap="none" dirty="0"/>
              <a:t> </a:t>
            </a:r>
            <a:r>
              <a:rPr lang="en-US" sz="2800" b="0" cap="none" dirty="0" err="1"/>
              <a:t>mẫu</a:t>
            </a:r>
            <a:endParaRPr lang="en-US" sz="2800" b="0" cap="none" dirty="0"/>
          </a:p>
        </p:txBody>
      </p:sp>
      <p:graphicFrame>
        <p:nvGraphicFramePr>
          <p:cNvPr id="2" name="Group 68">
            <a:extLst>
              <a:ext uri="{FF2B5EF4-FFF2-40B4-BE49-F238E27FC236}">
                <a16:creationId xmlns:a16="http://schemas.microsoft.com/office/drawing/2014/main" id="{7D4AECD1-4459-266B-68F7-9C7670507682}"/>
              </a:ext>
            </a:extLst>
          </p:cNvPr>
          <p:cNvGraphicFramePr>
            <a:graphicFrameLocks noGrp="1"/>
          </p:cNvGraphicFramePr>
          <p:nvPr>
            <p:extLst>
              <p:ext uri="{D42A27DB-BD31-4B8C-83A1-F6EECF244321}">
                <p14:modId xmlns:p14="http://schemas.microsoft.com/office/powerpoint/2010/main" val="1871219931"/>
              </p:ext>
            </p:extLst>
          </p:nvPr>
        </p:nvGraphicFramePr>
        <p:xfrm>
          <a:off x="457200" y="1524000"/>
          <a:ext cx="8000999" cy="1889760"/>
        </p:xfrm>
        <a:graphic>
          <a:graphicData uri="http://schemas.openxmlformats.org/drawingml/2006/table">
            <a:tbl>
              <a:tblPr/>
              <a:tblGrid>
                <a:gridCol w="1333500">
                  <a:extLst>
                    <a:ext uri="{9D8B030D-6E8A-4147-A177-3AD203B41FA5}">
                      <a16:colId xmlns:a16="http://schemas.microsoft.com/office/drawing/2014/main" val="20000"/>
                    </a:ext>
                  </a:extLst>
                </a:gridCol>
                <a:gridCol w="1147430">
                  <a:extLst>
                    <a:ext uri="{9D8B030D-6E8A-4147-A177-3AD203B41FA5}">
                      <a16:colId xmlns:a16="http://schemas.microsoft.com/office/drawing/2014/main" val="20001"/>
                    </a:ext>
                  </a:extLst>
                </a:gridCol>
                <a:gridCol w="1395524">
                  <a:extLst>
                    <a:ext uri="{9D8B030D-6E8A-4147-A177-3AD203B41FA5}">
                      <a16:colId xmlns:a16="http://schemas.microsoft.com/office/drawing/2014/main" val="20002"/>
                    </a:ext>
                  </a:extLst>
                </a:gridCol>
                <a:gridCol w="145754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Doanh</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thu</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tr</a:t>
                      </a:r>
                      <a:r>
                        <a:rPr kumimoji="0" lang="en-US" sz="2800" b="1"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32-36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36-40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Số</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ngày</a:t>
                      </a:r>
                      <a:endParaRPr kumimoji="0" lang="en-US" sz="2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323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8">
            <a:extLst>
              <a:ext uri="{FF2B5EF4-FFF2-40B4-BE49-F238E27FC236}">
                <a16:creationId xmlns:a16="http://schemas.microsoft.com/office/drawing/2014/main" id="{10CD1742-F23F-851C-A25E-7B2BB962DF60}"/>
              </a:ext>
            </a:extLst>
          </p:cNvPr>
          <p:cNvGraphicFramePr>
            <a:graphicFrameLocks noGrp="1"/>
          </p:cNvGraphicFramePr>
          <p:nvPr>
            <p:extLst>
              <p:ext uri="{D42A27DB-BD31-4B8C-83A1-F6EECF244321}">
                <p14:modId xmlns:p14="http://schemas.microsoft.com/office/powerpoint/2010/main" val="421291426"/>
              </p:ext>
            </p:extLst>
          </p:nvPr>
        </p:nvGraphicFramePr>
        <p:xfrm>
          <a:off x="457200" y="2301240"/>
          <a:ext cx="8000999" cy="1889760"/>
        </p:xfrm>
        <a:graphic>
          <a:graphicData uri="http://schemas.openxmlformats.org/drawingml/2006/table">
            <a:tbl>
              <a:tblPr/>
              <a:tblGrid>
                <a:gridCol w="1333500">
                  <a:extLst>
                    <a:ext uri="{9D8B030D-6E8A-4147-A177-3AD203B41FA5}">
                      <a16:colId xmlns:a16="http://schemas.microsoft.com/office/drawing/2014/main" val="20000"/>
                    </a:ext>
                  </a:extLst>
                </a:gridCol>
                <a:gridCol w="1147430">
                  <a:extLst>
                    <a:ext uri="{9D8B030D-6E8A-4147-A177-3AD203B41FA5}">
                      <a16:colId xmlns:a16="http://schemas.microsoft.com/office/drawing/2014/main" val="20001"/>
                    </a:ext>
                  </a:extLst>
                </a:gridCol>
                <a:gridCol w="1395524">
                  <a:extLst>
                    <a:ext uri="{9D8B030D-6E8A-4147-A177-3AD203B41FA5}">
                      <a16:colId xmlns:a16="http://schemas.microsoft.com/office/drawing/2014/main" val="20002"/>
                    </a:ext>
                  </a:extLst>
                </a:gridCol>
                <a:gridCol w="1457545">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1333500">
                  <a:extLst>
                    <a:ext uri="{9D8B030D-6E8A-4147-A177-3AD203B41FA5}">
                      <a16:colId xmlns:a16="http://schemas.microsoft.com/office/drawing/2014/main" val="20005"/>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Doanh</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thu</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tr</a:t>
                      </a:r>
                      <a:r>
                        <a:rPr kumimoji="0" lang="en-US" sz="2800" b="1" i="0" u="none" strike="noStrike" cap="none" normalizeH="0" baseline="0" dirty="0">
                          <a:ln>
                            <a:noFill/>
                          </a:ln>
                          <a:solidFill>
                            <a:schemeClr val="tx1"/>
                          </a:solidFill>
                          <a:effectLst/>
                          <a:latin typeface="+mj-lt"/>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24-28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32-36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36-40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mj-lt"/>
                        </a:rPr>
                        <a:t>Số</a:t>
                      </a:r>
                      <a:r>
                        <a:rPr kumimoji="0" lang="en-US" sz="2800" b="1" i="0" u="none" strike="noStrike" cap="none" normalizeH="0" baseline="0" dirty="0">
                          <a:ln>
                            <a:noFill/>
                          </a:ln>
                          <a:solidFill>
                            <a:schemeClr val="tx1"/>
                          </a:solidFill>
                          <a:effectLst/>
                          <a:latin typeface="+mj-lt"/>
                        </a:rPr>
                        <a:t> </a:t>
                      </a:r>
                      <a:r>
                        <a:rPr kumimoji="0" lang="en-US" sz="2800" b="1" i="0" u="none" strike="noStrike" cap="none" normalizeH="0" baseline="0" dirty="0" err="1">
                          <a:ln>
                            <a:noFill/>
                          </a:ln>
                          <a:solidFill>
                            <a:schemeClr val="tx1"/>
                          </a:solidFill>
                          <a:effectLst/>
                          <a:latin typeface="+mj-lt"/>
                        </a:rPr>
                        <a:t>ngày</a:t>
                      </a:r>
                      <a:endParaRPr kumimoji="0" lang="en-US" sz="2800" b="1" i="0" u="none" strike="noStrike" cap="none" normalizeH="0" baseline="0" dirty="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0595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 VỀ NHÀ</a:t>
            </a:r>
          </a:p>
        </p:txBody>
      </p:sp>
      <p:sp>
        <p:nvSpPr>
          <p:cNvPr id="3" name="Content Placeholder 2"/>
          <p:cNvSpPr>
            <a:spLocks noGrp="1"/>
          </p:cNvSpPr>
          <p:nvPr>
            <p:ph idx="1"/>
          </p:nvPr>
        </p:nvSpPr>
        <p:spPr>
          <a:xfrm>
            <a:off x="228600" y="2286000"/>
            <a:ext cx="8686800" cy="3840163"/>
          </a:xfrm>
        </p:spPr>
        <p:txBody>
          <a:bodyPr>
            <a:normAutofit fontScale="92500"/>
          </a:bodyPr>
          <a:lstStyle/>
          <a:p>
            <a:r>
              <a:rPr lang="en-US" b="0" cap="none" dirty="0" err="1"/>
              <a:t>Lấy</a:t>
            </a:r>
            <a:r>
              <a:rPr lang="en-US" b="0" cap="none" dirty="0"/>
              <a:t> </a:t>
            </a:r>
            <a:r>
              <a:rPr lang="en-US" b="0" cap="none" dirty="0" err="1"/>
              <a:t>số</a:t>
            </a:r>
            <a:r>
              <a:rPr lang="en-US" b="0" cap="none" dirty="0"/>
              <a:t> </a:t>
            </a:r>
            <a:r>
              <a:rPr lang="en-US" b="0" cap="none" dirty="0" err="1"/>
              <a:t>liệu</a:t>
            </a:r>
            <a:r>
              <a:rPr lang="en-US" b="0" cap="none" dirty="0"/>
              <a:t> </a:t>
            </a:r>
            <a:r>
              <a:rPr lang="en-US" b="0" cap="none" dirty="0" err="1"/>
              <a:t>về</a:t>
            </a:r>
            <a:r>
              <a:rPr lang="en-US" b="0" cap="none" dirty="0"/>
              <a:t> </a:t>
            </a:r>
            <a:r>
              <a:rPr lang="en-US" b="0" cap="none" dirty="0" err="1"/>
              <a:t>một</a:t>
            </a:r>
            <a:r>
              <a:rPr lang="en-US" b="0" cap="none" dirty="0"/>
              <a:t> </a:t>
            </a:r>
            <a:r>
              <a:rPr lang="en-US" b="0" cap="none" dirty="0" err="1"/>
              <a:t>dấu</a:t>
            </a:r>
            <a:r>
              <a:rPr lang="en-US" b="0" cap="none" dirty="0"/>
              <a:t> </a:t>
            </a:r>
            <a:r>
              <a:rPr lang="en-US" b="0" cap="none" dirty="0" err="1"/>
              <a:t>hiệu</a:t>
            </a:r>
            <a:r>
              <a:rPr lang="en-US" b="0" cap="none" dirty="0"/>
              <a:t> </a:t>
            </a:r>
            <a:r>
              <a:rPr lang="en-US" b="0" cap="none" dirty="0" err="1"/>
              <a:t>nghiên</a:t>
            </a:r>
            <a:r>
              <a:rPr lang="en-US" b="0" cap="none" dirty="0"/>
              <a:t> </a:t>
            </a:r>
            <a:r>
              <a:rPr lang="en-US" b="0" cap="none" dirty="0" err="1"/>
              <a:t>cứu</a:t>
            </a:r>
            <a:r>
              <a:rPr lang="en-US" b="0" cap="none" dirty="0"/>
              <a:t>.</a:t>
            </a:r>
          </a:p>
          <a:p>
            <a:r>
              <a:rPr lang="en-US" b="0" cap="none" dirty="0" err="1"/>
              <a:t>Dùng</a:t>
            </a:r>
            <a:r>
              <a:rPr lang="en-US" b="0" cap="none" dirty="0"/>
              <a:t> excel, </a:t>
            </a:r>
            <a:r>
              <a:rPr lang="en-US" b="0" cap="none" dirty="0" err="1"/>
              <a:t>vẽ</a:t>
            </a:r>
            <a:r>
              <a:rPr lang="en-US" b="0" cap="none" dirty="0"/>
              <a:t> </a:t>
            </a:r>
            <a:r>
              <a:rPr lang="en-US" b="0" cap="none" dirty="0" err="1"/>
              <a:t>biểu</a:t>
            </a:r>
            <a:r>
              <a:rPr lang="en-US" b="0" cap="none" dirty="0"/>
              <a:t> </a:t>
            </a:r>
            <a:r>
              <a:rPr lang="en-US" b="0" cap="none" dirty="0" err="1"/>
              <a:t>đồ</a:t>
            </a:r>
            <a:r>
              <a:rPr lang="en-US" b="0" cap="none" dirty="0"/>
              <a:t> </a:t>
            </a:r>
            <a:r>
              <a:rPr lang="en-US" b="0" cap="none" dirty="0" err="1"/>
              <a:t>của</a:t>
            </a:r>
            <a:r>
              <a:rPr lang="en-US" b="0" cap="none" dirty="0"/>
              <a:t> </a:t>
            </a:r>
            <a:r>
              <a:rPr lang="en-US" b="0" cap="none" dirty="0" err="1"/>
              <a:t>số</a:t>
            </a:r>
            <a:r>
              <a:rPr lang="en-US" b="0" cap="none" dirty="0"/>
              <a:t> </a:t>
            </a:r>
            <a:r>
              <a:rPr lang="en-US" b="0" cap="none" dirty="0" err="1"/>
              <a:t>liệu</a:t>
            </a:r>
            <a:r>
              <a:rPr lang="en-US" b="0" cap="none" dirty="0"/>
              <a:t> </a:t>
            </a:r>
            <a:r>
              <a:rPr lang="en-US" b="0" cap="none" dirty="0" err="1"/>
              <a:t>đó</a:t>
            </a:r>
            <a:r>
              <a:rPr lang="en-US" b="0" cap="none" dirty="0"/>
              <a:t>.</a:t>
            </a:r>
          </a:p>
          <a:p>
            <a:r>
              <a:rPr lang="en-US" b="0" cap="none" dirty="0" err="1"/>
              <a:t>Dùng</a:t>
            </a:r>
            <a:r>
              <a:rPr lang="en-US" b="0" cap="none" dirty="0"/>
              <a:t> excel </a:t>
            </a:r>
            <a:r>
              <a:rPr lang="en-US" b="0" cap="none" dirty="0" err="1"/>
              <a:t>tính</a:t>
            </a:r>
            <a:r>
              <a:rPr lang="en-US" b="0" cap="none" dirty="0"/>
              <a:t> </a:t>
            </a:r>
            <a:r>
              <a:rPr lang="en-US" b="0" cap="none" dirty="0" err="1"/>
              <a:t>toán</a:t>
            </a:r>
            <a:r>
              <a:rPr lang="en-US" b="0" cap="none" dirty="0"/>
              <a:t> </a:t>
            </a:r>
            <a:r>
              <a:rPr lang="en-US" b="0" cap="none" dirty="0" err="1"/>
              <a:t>các</a:t>
            </a:r>
            <a:r>
              <a:rPr lang="en-US" b="0" cap="none" dirty="0"/>
              <a:t> </a:t>
            </a:r>
            <a:r>
              <a:rPr lang="en-US" b="0" cap="none" dirty="0" err="1"/>
              <a:t>thông</a:t>
            </a:r>
            <a:r>
              <a:rPr lang="en-US" b="0" cap="none" dirty="0"/>
              <a:t> </a:t>
            </a:r>
            <a:r>
              <a:rPr lang="en-US" b="0" cap="none" dirty="0" err="1"/>
              <a:t>số</a:t>
            </a:r>
            <a:r>
              <a:rPr lang="en-US" b="0" cap="none" dirty="0"/>
              <a:t> </a:t>
            </a:r>
            <a:r>
              <a:rPr lang="en-US" b="0" cap="none" dirty="0" err="1"/>
              <a:t>trong</a:t>
            </a:r>
            <a:r>
              <a:rPr lang="en-US" b="0" cap="none" dirty="0"/>
              <a:t> </a:t>
            </a:r>
            <a:r>
              <a:rPr lang="en-US" b="0" cap="none" dirty="0" err="1"/>
              <a:t>thống</a:t>
            </a:r>
            <a:r>
              <a:rPr lang="en-US" b="0" cap="none" dirty="0"/>
              <a:t> </a:t>
            </a:r>
            <a:r>
              <a:rPr lang="en-US" b="0" cap="none" dirty="0" err="1"/>
              <a:t>kê</a:t>
            </a:r>
            <a:r>
              <a:rPr lang="en-US" b="0" cap="none" dirty="0"/>
              <a:t> </a:t>
            </a:r>
            <a:r>
              <a:rPr lang="en-US" b="0" cap="none" dirty="0" err="1"/>
              <a:t>mô</a:t>
            </a:r>
            <a:r>
              <a:rPr lang="en-US" b="0" cap="none" dirty="0"/>
              <a:t> </a:t>
            </a:r>
            <a:r>
              <a:rPr lang="en-US" b="0" cap="none" dirty="0" err="1"/>
              <a:t>tả</a:t>
            </a:r>
            <a:r>
              <a:rPr lang="en-US" b="0" cap="none" dirty="0"/>
              <a:t> (descriptive statistics) </a:t>
            </a:r>
            <a:r>
              <a:rPr lang="en-US" b="0" cap="none" dirty="0" err="1"/>
              <a:t>của</a:t>
            </a:r>
            <a:r>
              <a:rPr lang="en-US" b="0" cap="none" dirty="0"/>
              <a:t> </a:t>
            </a:r>
            <a:r>
              <a:rPr lang="en-US" b="0" cap="none" dirty="0" err="1"/>
              <a:t>số</a:t>
            </a:r>
            <a:r>
              <a:rPr lang="en-US" b="0" cap="none" dirty="0"/>
              <a:t> </a:t>
            </a:r>
            <a:r>
              <a:rPr lang="en-US" b="0" cap="none" dirty="0" err="1"/>
              <a:t>liệu</a:t>
            </a:r>
            <a:r>
              <a:rPr lang="en-US" b="0" cap="none" dirty="0"/>
              <a:t> </a:t>
            </a:r>
            <a:r>
              <a:rPr lang="en-US" b="0" cap="none" dirty="0" err="1"/>
              <a:t>trên</a:t>
            </a:r>
            <a:r>
              <a:rPr lang="en-US" b="0" cap="none" dirty="0"/>
              <a:t>.</a:t>
            </a:r>
          </a:p>
          <a:p>
            <a:r>
              <a:rPr lang="en-US" b="0" cap="none" dirty="0" err="1"/>
              <a:t>Tính</a:t>
            </a:r>
            <a:r>
              <a:rPr lang="en-US" b="0" cap="none" dirty="0"/>
              <a:t> </a:t>
            </a:r>
            <a:r>
              <a:rPr lang="en-US" b="0" cap="none" dirty="0" err="1"/>
              <a:t>toán</a:t>
            </a:r>
            <a:r>
              <a:rPr lang="en-US" b="0" cap="none" dirty="0"/>
              <a:t> </a:t>
            </a:r>
            <a:r>
              <a:rPr lang="en-US" b="0" cap="none" dirty="0" err="1"/>
              <a:t>các</a:t>
            </a:r>
            <a:r>
              <a:rPr lang="en-US" b="0" cap="none" dirty="0"/>
              <a:t> </a:t>
            </a:r>
            <a:r>
              <a:rPr lang="en-US" b="0" cap="none" dirty="0" err="1"/>
              <a:t>tham</a:t>
            </a:r>
            <a:r>
              <a:rPr lang="en-US" b="0" cap="none" dirty="0"/>
              <a:t> </a:t>
            </a:r>
            <a:r>
              <a:rPr lang="en-US" b="0" cap="none" dirty="0" err="1"/>
              <a:t>số</a:t>
            </a:r>
            <a:r>
              <a:rPr lang="en-US" b="0" cap="none" dirty="0"/>
              <a:t> </a:t>
            </a:r>
            <a:r>
              <a:rPr lang="en-US" b="0" cap="none" dirty="0" err="1"/>
              <a:t>mẫu</a:t>
            </a:r>
            <a:r>
              <a:rPr lang="en-US" b="0" cap="none" dirty="0"/>
              <a:t> </a:t>
            </a:r>
            <a:r>
              <a:rPr lang="en-US" b="0" cap="none" dirty="0" err="1"/>
              <a:t>trong</a:t>
            </a:r>
            <a:r>
              <a:rPr lang="en-US" b="0" cap="none" dirty="0"/>
              <a:t> </a:t>
            </a:r>
            <a:r>
              <a:rPr lang="en-US" b="0" cap="none" dirty="0" err="1"/>
              <a:t>bài</a:t>
            </a:r>
            <a:r>
              <a:rPr lang="en-US" b="0" cap="none" dirty="0"/>
              <a:t> </a:t>
            </a:r>
            <a:r>
              <a:rPr lang="en-US" b="0" cap="none" dirty="0" err="1"/>
              <a:t>tập</a:t>
            </a:r>
            <a:r>
              <a:rPr lang="en-US" b="0" cap="none" dirty="0"/>
              <a:t> </a:t>
            </a:r>
            <a:r>
              <a:rPr lang="en-US" b="0" cap="none" dirty="0" err="1"/>
              <a:t>chương</a:t>
            </a:r>
            <a:r>
              <a:rPr lang="en-US" b="0" cap="none" dirty="0"/>
              <a:t> 5+6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355283"/>
            <a:ext cx="8763000" cy="3893117"/>
          </a:xfrm>
          <a:prstGeom prst="rect">
            <a:avLst/>
          </a:prstGeom>
          <a:noFill/>
          <a:ln w="9525">
            <a:noFill/>
            <a:miter lim="800000"/>
            <a:headEnd/>
            <a:tailEnd/>
          </a:ln>
        </p:spPr>
        <p:txBody>
          <a:bodyPr wrap="square">
            <a:spAutoFit/>
          </a:bodyPr>
          <a:lstStyle/>
          <a:p>
            <a:pPr>
              <a:lnSpc>
                <a:spcPct val="150000"/>
              </a:lnSpc>
              <a:defRPr/>
            </a:pPr>
            <a:r>
              <a:rPr lang="en-US" sz="2800" dirty="0" err="1">
                <a:latin typeface="+mj-lt"/>
              </a:rPr>
              <a:t>Xét</a:t>
            </a:r>
            <a:r>
              <a:rPr lang="en-US" sz="2800" dirty="0">
                <a:latin typeface="+mj-lt"/>
              </a:rPr>
              <a:t> </a:t>
            </a:r>
            <a:r>
              <a:rPr lang="en-US" sz="2800" dirty="0" err="1">
                <a:latin typeface="+mj-lt"/>
              </a:rPr>
              <a:t>dấu</a:t>
            </a:r>
            <a:r>
              <a:rPr lang="en-US" sz="2800" dirty="0">
                <a:latin typeface="+mj-lt"/>
              </a:rPr>
              <a:t> </a:t>
            </a:r>
            <a:r>
              <a:rPr lang="en-US" sz="2800" dirty="0" err="1">
                <a:latin typeface="+mj-lt"/>
              </a:rPr>
              <a:t>hiệu</a:t>
            </a:r>
            <a:r>
              <a:rPr lang="en-US" sz="2800" dirty="0">
                <a:latin typeface="+mj-lt"/>
              </a:rPr>
              <a:t> </a:t>
            </a:r>
            <a:r>
              <a:rPr lang="en-US" sz="2800" dirty="0" err="1">
                <a:latin typeface="+mj-lt"/>
              </a:rPr>
              <a:t>nghiên</a:t>
            </a:r>
            <a:r>
              <a:rPr lang="en-US" sz="2800" dirty="0">
                <a:latin typeface="+mj-lt"/>
              </a:rPr>
              <a:t> </a:t>
            </a:r>
            <a:r>
              <a:rPr lang="en-US" sz="2800" dirty="0" err="1">
                <a:latin typeface="+mj-lt"/>
              </a:rPr>
              <a:t>cứu</a:t>
            </a:r>
            <a:r>
              <a:rPr lang="en-US" sz="2800" dirty="0">
                <a:latin typeface="+mj-lt"/>
              </a:rPr>
              <a:t> </a:t>
            </a:r>
            <a:r>
              <a:rPr lang="en-US" sz="2800" dirty="0" err="1">
                <a:latin typeface="+mj-lt"/>
              </a:rPr>
              <a:t>định</a:t>
            </a:r>
            <a:r>
              <a:rPr lang="en-US" sz="2800" dirty="0">
                <a:latin typeface="+mj-lt"/>
              </a:rPr>
              <a:t> </a:t>
            </a:r>
            <a:r>
              <a:rPr lang="en-US" sz="2800" dirty="0" err="1">
                <a:latin typeface="+mj-lt"/>
              </a:rPr>
              <a:t>lượng</a:t>
            </a:r>
            <a:r>
              <a:rPr lang="en-US" sz="2800" dirty="0">
                <a:latin typeface="+mj-lt"/>
              </a:rPr>
              <a:t> X.</a:t>
            </a:r>
          </a:p>
          <a:p>
            <a:pPr>
              <a:lnSpc>
                <a:spcPct val="150000"/>
              </a:lnSpc>
              <a:defRPr/>
            </a:pPr>
            <a:r>
              <a:rPr lang="en-US" sz="2800" dirty="0">
                <a:latin typeface="+mj-lt"/>
              </a:rPr>
              <a:t>X </a:t>
            </a:r>
            <a:r>
              <a:rPr lang="en-US" sz="2800" dirty="0" err="1">
                <a:latin typeface="+mj-lt"/>
              </a:rPr>
              <a:t>gọi</a:t>
            </a:r>
            <a:r>
              <a:rPr lang="en-US" sz="2800" dirty="0">
                <a:latin typeface="+mj-lt"/>
              </a:rPr>
              <a:t> </a:t>
            </a:r>
            <a:r>
              <a:rPr lang="en-US" sz="2800" dirty="0" err="1">
                <a:latin typeface="+mj-lt"/>
              </a:rPr>
              <a:t>là</a:t>
            </a:r>
            <a:r>
              <a:rPr lang="en-US" sz="2800" dirty="0">
                <a:latin typeface="+mj-lt"/>
              </a:rPr>
              <a:t>  </a:t>
            </a:r>
            <a:r>
              <a:rPr lang="en-US" sz="2800" b="1" i="1" dirty="0">
                <a:latin typeface="+mj-lt"/>
              </a:rPr>
              <a:t>ĐLNN </a:t>
            </a:r>
            <a:r>
              <a:rPr lang="en-US" sz="2800" b="1" i="1" dirty="0" err="1">
                <a:latin typeface="+mj-lt"/>
              </a:rPr>
              <a:t>gốc</a:t>
            </a:r>
            <a:r>
              <a:rPr lang="en-US" sz="2800" b="1" i="1" dirty="0">
                <a:latin typeface="+mj-lt"/>
              </a:rPr>
              <a:t>.</a:t>
            </a:r>
          </a:p>
          <a:p>
            <a:pPr>
              <a:lnSpc>
                <a:spcPct val="150000"/>
              </a:lnSpc>
              <a:defRPr/>
            </a:pPr>
            <a:r>
              <a:rPr lang="en-US" sz="2800" dirty="0" err="1">
                <a:latin typeface="+mj-lt"/>
              </a:rPr>
              <a:t>Chọn</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1 </a:t>
            </a:r>
            <a:r>
              <a:rPr lang="en-US" sz="2800" dirty="0" err="1">
                <a:latin typeface="+mj-lt"/>
              </a:rPr>
              <a:t>mẫu</a:t>
            </a:r>
            <a:r>
              <a:rPr lang="en-US" sz="2800" dirty="0">
                <a:latin typeface="+mj-lt"/>
              </a:rPr>
              <a:t> </a:t>
            </a:r>
            <a:r>
              <a:rPr lang="en-US" sz="2800" dirty="0" err="1">
                <a:latin typeface="+mj-lt"/>
              </a:rPr>
              <a:t>kích</a:t>
            </a:r>
            <a:r>
              <a:rPr lang="en-US" sz="2800" dirty="0">
                <a:latin typeface="+mj-lt"/>
              </a:rPr>
              <a:t> </a:t>
            </a:r>
            <a:r>
              <a:rPr lang="en-US" sz="2800" dirty="0" err="1">
                <a:latin typeface="+mj-lt"/>
              </a:rPr>
              <a:t>thước</a:t>
            </a:r>
            <a:r>
              <a:rPr lang="en-US" sz="2800" dirty="0">
                <a:latin typeface="+mj-lt"/>
              </a:rPr>
              <a:t> n.</a:t>
            </a:r>
          </a:p>
          <a:p>
            <a:pPr>
              <a:lnSpc>
                <a:spcPct val="150000"/>
              </a:lnSpc>
              <a:defRPr/>
            </a:pPr>
            <a:r>
              <a:rPr lang="en-US" sz="2800" dirty="0" err="1">
                <a:latin typeface="+mj-lt"/>
              </a:rPr>
              <a:t>Gọi</a:t>
            </a:r>
            <a:r>
              <a:rPr lang="en-US" sz="2800" dirty="0">
                <a:latin typeface="+mj-lt"/>
              </a:rPr>
              <a:t> X</a:t>
            </a:r>
            <a:r>
              <a:rPr lang="en-US" sz="2800" baseline="-25000" dirty="0">
                <a:latin typeface="+mj-lt"/>
              </a:rPr>
              <a:t>i</a:t>
            </a:r>
            <a:r>
              <a:rPr lang="en-US" sz="2800" dirty="0">
                <a:latin typeface="+mj-lt"/>
              </a:rPr>
              <a:t> </a:t>
            </a:r>
            <a:r>
              <a:rPr lang="en-US" sz="2800" dirty="0" err="1">
                <a:latin typeface="+mj-lt"/>
              </a:rPr>
              <a:t>là</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a:t>
            </a:r>
            <a:r>
              <a:rPr lang="en-US" sz="2800" dirty="0" err="1">
                <a:latin typeface="+mj-lt"/>
              </a:rPr>
              <a:t>của</a:t>
            </a:r>
            <a:r>
              <a:rPr lang="en-US" sz="2800" dirty="0">
                <a:latin typeface="+mj-lt"/>
              </a:rPr>
              <a:t> X </a:t>
            </a:r>
            <a:r>
              <a:rPr lang="en-US" sz="2800" dirty="0" err="1">
                <a:latin typeface="+mj-lt"/>
              </a:rPr>
              <a:t>trên</a:t>
            </a:r>
            <a:r>
              <a:rPr lang="en-US" sz="2800" dirty="0">
                <a:latin typeface="+mj-lt"/>
              </a:rPr>
              <a:t> </a:t>
            </a:r>
            <a:r>
              <a:rPr lang="en-US" sz="2800" dirty="0" err="1">
                <a:latin typeface="+mj-lt"/>
              </a:rPr>
              <a:t>phần</a:t>
            </a:r>
            <a:r>
              <a:rPr lang="en-US" sz="2800" dirty="0">
                <a:latin typeface="+mj-lt"/>
              </a:rPr>
              <a:t> </a:t>
            </a:r>
            <a:r>
              <a:rPr lang="en-US" sz="2800" dirty="0" err="1">
                <a:latin typeface="+mj-lt"/>
              </a:rPr>
              <a:t>tử</a:t>
            </a:r>
            <a:r>
              <a:rPr lang="en-US" sz="2800" dirty="0">
                <a:latin typeface="+mj-lt"/>
              </a:rPr>
              <a:t> </a:t>
            </a:r>
            <a:r>
              <a:rPr lang="en-US" sz="2800" dirty="0" err="1">
                <a:latin typeface="+mj-lt"/>
              </a:rPr>
              <a:t>thứ</a:t>
            </a:r>
            <a:r>
              <a:rPr lang="en-US" sz="2800" dirty="0">
                <a:latin typeface="+mj-lt"/>
              </a:rPr>
              <a:t> </a:t>
            </a:r>
            <a:r>
              <a:rPr lang="en-US" sz="2800" dirty="0" err="1">
                <a:latin typeface="+mj-lt"/>
              </a:rPr>
              <a:t>i</a:t>
            </a:r>
            <a:r>
              <a:rPr lang="en-US" sz="2800" dirty="0">
                <a:latin typeface="+mj-lt"/>
              </a:rPr>
              <a:t> (</a:t>
            </a:r>
            <a:r>
              <a:rPr lang="en-US" sz="2800" dirty="0" err="1">
                <a:latin typeface="+mj-lt"/>
              </a:rPr>
              <a:t>i</a:t>
            </a:r>
            <a:r>
              <a:rPr lang="en-US" sz="2800" dirty="0">
                <a:latin typeface="+mj-lt"/>
              </a:rPr>
              <a:t>=1, 2, …, n).</a:t>
            </a:r>
          </a:p>
          <a:p>
            <a:pPr>
              <a:lnSpc>
                <a:spcPct val="150000"/>
              </a:lnSpc>
              <a:defRPr/>
            </a:pPr>
            <a:r>
              <a:rPr lang="en-US" sz="2800" b="1" dirty="0" err="1">
                <a:latin typeface="+mj-lt"/>
              </a:rPr>
              <a:t>Nhận</a:t>
            </a:r>
            <a:r>
              <a:rPr lang="en-US" sz="2800" b="1" dirty="0">
                <a:latin typeface="+mj-lt"/>
              </a:rPr>
              <a:t> </a:t>
            </a:r>
            <a:r>
              <a:rPr lang="en-US" sz="2800" b="1" dirty="0" err="1">
                <a:latin typeface="+mj-lt"/>
              </a:rPr>
              <a:t>xét</a:t>
            </a:r>
            <a:r>
              <a:rPr lang="en-US" sz="2800" b="1" dirty="0">
                <a:latin typeface="+mj-lt"/>
              </a:rPr>
              <a:t>:</a:t>
            </a:r>
            <a:r>
              <a:rPr lang="en-US" sz="2800" dirty="0">
                <a:latin typeface="+mj-lt"/>
              </a:rPr>
              <a:t> 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baseline="-25000" dirty="0">
                <a:latin typeface="+mj-lt"/>
              </a:rPr>
              <a:t> </a:t>
            </a:r>
            <a:r>
              <a:rPr lang="en-US" sz="2800" dirty="0" err="1">
                <a:latin typeface="+mj-lt"/>
              </a:rPr>
              <a:t>là</a:t>
            </a:r>
            <a:r>
              <a:rPr lang="en-US" sz="2800" dirty="0">
                <a:latin typeface="+mj-lt"/>
              </a:rPr>
              <a:t> </a:t>
            </a:r>
            <a:r>
              <a:rPr lang="en-US" sz="2800" dirty="0" err="1">
                <a:latin typeface="+mj-lt"/>
              </a:rPr>
              <a:t>các</a:t>
            </a:r>
            <a:r>
              <a:rPr lang="en-US" sz="2800" dirty="0">
                <a:latin typeface="+mj-lt"/>
              </a:rPr>
              <a:t> ĐLNN </a:t>
            </a:r>
            <a:r>
              <a:rPr lang="en-US" sz="2800" dirty="0" err="1">
                <a:latin typeface="+mj-lt"/>
              </a:rPr>
              <a:t>độc</a:t>
            </a:r>
            <a:r>
              <a:rPr lang="en-US" sz="2800" dirty="0">
                <a:latin typeface="+mj-lt"/>
              </a:rPr>
              <a:t> </a:t>
            </a:r>
            <a:r>
              <a:rPr lang="en-US" sz="2800" dirty="0" err="1">
                <a:latin typeface="+mj-lt"/>
              </a:rPr>
              <a:t>lập</a:t>
            </a:r>
            <a:r>
              <a:rPr lang="en-US" sz="2800" dirty="0">
                <a:latin typeface="+mj-lt"/>
              </a:rPr>
              <a:t> </a:t>
            </a:r>
            <a:r>
              <a:rPr lang="en-US" sz="2800" dirty="0" err="1">
                <a:latin typeface="+mj-lt"/>
              </a:rPr>
              <a:t>có</a:t>
            </a:r>
            <a:r>
              <a:rPr lang="en-US" sz="2800" dirty="0">
                <a:latin typeface="+mj-lt"/>
              </a:rPr>
              <a:t> </a:t>
            </a:r>
            <a:r>
              <a:rPr lang="en-US" sz="2800" dirty="0" err="1">
                <a:latin typeface="+mj-lt"/>
              </a:rPr>
              <a:t>cùng</a:t>
            </a:r>
            <a:r>
              <a:rPr lang="en-US" sz="2800" dirty="0">
                <a:latin typeface="+mj-lt"/>
              </a:rPr>
              <a:t> </a:t>
            </a:r>
            <a:r>
              <a:rPr lang="en-US" sz="2800" dirty="0" err="1">
                <a:latin typeface="+mj-lt"/>
              </a:rPr>
              <a:t>phân</a:t>
            </a:r>
            <a:r>
              <a:rPr lang="en-US" sz="2800" dirty="0">
                <a:latin typeface="+mj-lt"/>
              </a:rPr>
              <a:t> </a:t>
            </a:r>
            <a:r>
              <a:rPr lang="en-US" sz="2800" dirty="0" err="1">
                <a:latin typeface="+mj-lt"/>
              </a:rPr>
              <a:t>phối</a:t>
            </a:r>
            <a:r>
              <a:rPr lang="en-US" sz="2800" dirty="0">
                <a:latin typeface="+mj-lt"/>
              </a:rPr>
              <a:t> </a:t>
            </a:r>
            <a:r>
              <a:rPr lang="en-US" sz="2800" dirty="0" err="1">
                <a:latin typeface="+mj-lt"/>
              </a:rPr>
              <a:t>với</a:t>
            </a:r>
            <a:r>
              <a:rPr lang="en-US" sz="2800" dirty="0">
                <a:latin typeface="+mj-lt"/>
              </a:rPr>
              <a:t> X.</a:t>
            </a:r>
          </a:p>
        </p:txBody>
      </p:sp>
      <p:sp>
        <p:nvSpPr>
          <p:cNvPr id="4" name="Rectangle 6">
            <a:extLst>
              <a:ext uri="{FF2B5EF4-FFF2-40B4-BE49-F238E27FC236}">
                <a16:creationId xmlns:a16="http://schemas.microsoft.com/office/drawing/2014/main" id="{C951F857-F0B1-2579-12C7-6E56BA5F8FE9}"/>
              </a:ext>
            </a:extLst>
          </p:cNvPr>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425689A0-225D-775D-B756-CA7383E4027D}"/>
              </a:ext>
            </a:extLst>
          </p:cNvPr>
          <p:cNvSpPr>
            <a:spLocks noGrp="1" noChangeArrowheads="1"/>
          </p:cNvSpPr>
          <p:nvPr>
            <p:ph type="title"/>
          </p:nvPr>
        </p:nvSpPr>
        <p:spPr>
          <a:xfrm>
            <a:off x="76200" y="85066"/>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138550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9"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355539"/>
            <a:ext cx="8763000" cy="3892861"/>
          </a:xfrm>
          <a:prstGeom prst="rect">
            <a:avLst/>
          </a:prstGeom>
          <a:noFill/>
          <a:ln w="9525">
            <a:noFill/>
            <a:miter lim="800000"/>
            <a:headEnd/>
            <a:tailEnd/>
          </a:ln>
        </p:spPr>
        <p:txBody>
          <a:bodyPr wrap="square">
            <a:spAutoFit/>
          </a:bodyPr>
          <a:lstStyle/>
          <a:p>
            <a:pPr marL="457200" indent="-457200">
              <a:lnSpc>
                <a:spcPct val="150000"/>
              </a:lnSpc>
              <a:buFont typeface="Arial" panose="020B0604020202020204" pitchFamily="34" charset="0"/>
              <a:buChar char="•"/>
              <a:defRPr/>
            </a:pPr>
            <a:r>
              <a:rPr lang="en-US" sz="2800" dirty="0" err="1">
                <a:latin typeface="+mj-lt"/>
              </a:rPr>
              <a:t>Tập</a:t>
            </a:r>
            <a:r>
              <a:rPr lang="en-US" sz="2800" dirty="0">
                <a:latin typeface="+mj-lt"/>
              </a:rPr>
              <a:t> </a:t>
            </a:r>
            <a:r>
              <a:rPr lang="en-US" sz="2800" dirty="0" err="1">
                <a:latin typeface="+mj-lt"/>
              </a:rPr>
              <a:t>hợp</a:t>
            </a:r>
            <a:r>
              <a:rPr lang="en-US" sz="2800" dirty="0">
                <a:latin typeface="+mj-lt"/>
              </a:rPr>
              <a:t> </a:t>
            </a:r>
            <a:r>
              <a:rPr lang="en-US" sz="2800" dirty="0" err="1">
                <a:latin typeface="+mj-lt"/>
              </a:rPr>
              <a:t>các</a:t>
            </a:r>
            <a:r>
              <a:rPr lang="en-US" sz="2800" dirty="0">
                <a:latin typeface="+mj-lt"/>
              </a:rPr>
              <a:t> ĐLNN 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baseline="-25000" dirty="0">
                <a:latin typeface="+mj-lt"/>
              </a:rPr>
              <a:t> </a:t>
            </a:r>
            <a:r>
              <a:rPr lang="en-US" sz="2800" dirty="0" err="1">
                <a:latin typeface="+mj-lt"/>
              </a:rPr>
              <a:t>độc</a:t>
            </a:r>
            <a:r>
              <a:rPr lang="en-US" sz="2800" dirty="0">
                <a:latin typeface="+mj-lt"/>
              </a:rPr>
              <a:t> </a:t>
            </a:r>
            <a:r>
              <a:rPr lang="en-US" sz="2800" dirty="0" err="1">
                <a:latin typeface="+mj-lt"/>
              </a:rPr>
              <a:t>lập</a:t>
            </a:r>
            <a:r>
              <a:rPr lang="en-US" sz="2800" dirty="0">
                <a:latin typeface="+mj-lt"/>
              </a:rPr>
              <a:t> </a:t>
            </a:r>
            <a:r>
              <a:rPr lang="en-US" sz="2800" dirty="0" err="1">
                <a:latin typeface="+mj-lt"/>
              </a:rPr>
              <a:t>có</a:t>
            </a:r>
            <a:r>
              <a:rPr lang="en-US" sz="2800" dirty="0">
                <a:latin typeface="+mj-lt"/>
              </a:rPr>
              <a:t> </a:t>
            </a:r>
            <a:r>
              <a:rPr lang="en-US" sz="2800" dirty="0" err="1">
                <a:latin typeface="+mj-lt"/>
              </a:rPr>
              <a:t>cùng</a:t>
            </a:r>
            <a:r>
              <a:rPr lang="en-US" sz="2800" dirty="0">
                <a:latin typeface="+mj-lt"/>
              </a:rPr>
              <a:t> </a:t>
            </a:r>
            <a:r>
              <a:rPr lang="en-US" sz="2800" dirty="0" err="1">
                <a:latin typeface="+mj-lt"/>
              </a:rPr>
              <a:t>phân</a:t>
            </a:r>
            <a:r>
              <a:rPr lang="en-US" sz="2800" dirty="0">
                <a:latin typeface="+mj-lt"/>
              </a:rPr>
              <a:t> </a:t>
            </a:r>
            <a:r>
              <a:rPr lang="en-US" sz="2800" dirty="0" err="1">
                <a:latin typeface="+mj-lt"/>
              </a:rPr>
              <a:t>phối</a:t>
            </a:r>
            <a:r>
              <a:rPr lang="en-US" sz="2800" dirty="0">
                <a:latin typeface="+mj-lt"/>
              </a:rPr>
              <a:t> </a:t>
            </a:r>
            <a:r>
              <a:rPr lang="en-US" sz="2800" dirty="0" err="1">
                <a:latin typeface="+mj-lt"/>
              </a:rPr>
              <a:t>với</a:t>
            </a:r>
            <a:r>
              <a:rPr lang="en-US" sz="2800" dirty="0">
                <a:latin typeface="+mj-lt"/>
              </a:rPr>
              <a:t> X, </a:t>
            </a:r>
            <a:r>
              <a:rPr lang="en-US" sz="2800" dirty="0" err="1">
                <a:latin typeface="+mj-lt"/>
              </a:rPr>
              <a:t>được</a:t>
            </a:r>
            <a:r>
              <a:rPr lang="en-US" sz="2800" dirty="0">
                <a:latin typeface="+mj-lt"/>
              </a:rPr>
              <a:t> </a:t>
            </a:r>
            <a:r>
              <a:rPr lang="en-US" sz="2800" dirty="0" err="1">
                <a:latin typeface="+mj-lt"/>
              </a:rPr>
              <a:t>gọi</a:t>
            </a:r>
            <a:r>
              <a:rPr lang="en-US" sz="2800" dirty="0">
                <a:latin typeface="+mj-lt"/>
              </a:rPr>
              <a:t> </a:t>
            </a:r>
            <a:r>
              <a:rPr lang="en-US" sz="2800" dirty="0" err="1">
                <a:latin typeface="+mj-lt"/>
              </a:rPr>
              <a:t>là</a:t>
            </a:r>
            <a:r>
              <a:rPr lang="en-US" sz="2800" dirty="0">
                <a:latin typeface="+mj-lt"/>
              </a:rPr>
              <a:t> </a:t>
            </a:r>
            <a:r>
              <a:rPr lang="en-US" sz="2800" b="1" i="1" dirty="0" err="1">
                <a:latin typeface="+mj-lt"/>
              </a:rPr>
              <a:t>mẫu</a:t>
            </a:r>
            <a:r>
              <a:rPr lang="en-US" sz="2800" b="1" i="1" dirty="0">
                <a:latin typeface="+mj-lt"/>
              </a:rPr>
              <a:t> </a:t>
            </a:r>
            <a:r>
              <a:rPr lang="en-US" sz="2800" b="1" i="1" dirty="0" err="1">
                <a:latin typeface="+mj-lt"/>
              </a:rPr>
              <a:t>ngẫu</a:t>
            </a:r>
            <a:r>
              <a:rPr lang="en-US" sz="2800" b="1" i="1" dirty="0">
                <a:latin typeface="+mj-lt"/>
              </a:rPr>
              <a:t> </a:t>
            </a:r>
            <a:r>
              <a:rPr lang="en-US" sz="2800" b="1" i="1" dirty="0" err="1">
                <a:latin typeface="+mj-lt"/>
              </a:rPr>
              <a:t>nhiên</a:t>
            </a:r>
            <a:r>
              <a:rPr lang="en-US" sz="2800" dirty="0">
                <a:latin typeface="+mj-lt"/>
              </a:rPr>
              <a:t>.</a:t>
            </a:r>
          </a:p>
          <a:p>
            <a:pPr>
              <a:lnSpc>
                <a:spcPct val="150000"/>
              </a:lnSpc>
              <a:defRPr/>
            </a:pPr>
            <a:r>
              <a:rPr lang="en-US" sz="2800" dirty="0" err="1">
                <a:latin typeface="+mj-lt"/>
              </a:rPr>
              <a:t>Kí</a:t>
            </a:r>
            <a:r>
              <a:rPr lang="en-US" sz="2800" dirty="0">
                <a:latin typeface="+mj-lt"/>
              </a:rPr>
              <a:t> </a:t>
            </a:r>
            <a:r>
              <a:rPr lang="en-US" sz="2800" dirty="0" err="1">
                <a:latin typeface="+mj-lt"/>
              </a:rPr>
              <a:t>hiệu</a:t>
            </a:r>
            <a:r>
              <a:rPr lang="en-US" sz="2800" dirty="0">
                <a:latin typeface="+mj-lt"/>
              </a:rPr>
              <a:t>: W={X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dirty="0">
                <a:latin typeface="+mj-lt"/>
              </a:rPr>
              <a:t>}.</a:t>
            </a:r>
            <a:r>
              <a:rPr lang="en-US" sz="2800" baseline="-25000" dirty="0">
                <a:latin typeface="+mj-lt"/>
              </a:rPr>
              <a:t> </a:t>
            </a:r>
            <a:endParaRPr lang="en-US" sz="2800" dirty="0">
              <a:latin typeface="+mj-lt"/>
            </a:endParaRPr>
          </a:p>
          <a:p>
            <a:pPr>
              <a:lnSpc>
                <a:spcPct val="150000"/>
              </a:lnSpc>
              <a:defRPr/>
            </a:pPr>
            <a:r>
              <a:rPr lang="en-US" sz="2800" dirty="0" err="1">
                <a:latin typeface="+mj-lt"/>
              </a:rPr>
              <a:t>Trên</a:t>
            </a:r>
            <a:r>
              <a:rPr lang="en-US" sz="2800" dirty="0">
                <a:latin typeface="+mj-lt"/>
              </a:rPr>
              <a:t> </a:t>
            </a:r>
            <a:r>
              <a:rPr lang="en-US" sz="2800" dirty="0" err="1">
                <a:latin typeface="+mj-lt"/>
              </a:rPr>
              <a:t>một</a:t>
            </a:r>
            <a:r>
              <a:rPr lang="en-US" sz="2800" dirty="0">
                <a:latin typeface="+mj-lt"/>
              </a:rPr>
              <a:t> </a:t>
            </a:r>
            <a:r>
              <a:rPr lang="en-US" sz="2800" dirty="0" err="1">
                <a:latin typeface="+mj-lt"/>
              </a:rPr>
              <a:t>mẫu</a:t>
            </a:r>
            <a:r>
              <a:rPr lang="en-US" sz="2800" dirty="0">
                <a:latin typeface="+mj-lt"/>
              </a:rPr>
              <a:t> </a:t>
            </a:r>
            <a:r>
              <a:rPr lang="en-US" sz="2800" dirty="0" err="1">
                <a:latin typeface="+mj-lt"/>
              </a:rPr>
              <a:t>cụ</a:t>
            </a:r>
            <a:r>
              <a:rPr lang="en-US" sz="2800" dirty="0">
                <a:latin typeface="+mj-lt"/>
              </a:rPr>
              <a:t> </a:t>
            </a:r>
            <a:r>
              <a:rPr lang="en-US" sz="2800" dirty="0" err="1">
                <a:latin typeface="+mj-lt"/>
              </a:rPr>
              <a:t>thể</a:t>
            </a:r>
            <a:r>
              <a:rPr lang="en-US" sz="2800" dirty="0">
                <a:latin typeface="+mj-lt"/>
              </a:rPr>
              <a:t>, </a:t>
            </a:r>
            <a:r>
              <a:rPr lang="en-US" sz="2800" dirty="0" err="1">
                <a:latin typeface="+mj-lt"/>
              </a:rPr>
              <a:t>giả</a:t>
            </a:r>
            <a:r>
              <a:rPr lang="en-US" sz="2800" dirty="0">
                <a:latin typeface="+mj-lt"/>
              </a:rPr>
              <a:t> </a:t>
            </a:r>
            <a:r>
              <a:rPr lang="en-US" sz="2800" dirty="0" err="1">
                <a:latin typeface="+mj-lt"/>
              </a:rPr>
              <a:t>sử</a:t>
            </a:r>
            <a:r>
              <a:rPr lang="en-US" sz="2800" dirty="0">
                <a:latin typeface="+mj-lt"/>
              </a:rPr>
              <a:t> X</a:t>
            </a:r>
            <a:r>
              <a:rPr lang="en-US" sz="2800" baseline="-25000" dirty="0">
                <a:latin typeface="+mj-lt"/>
              </a:rPr>
              <a:t>i</a:t>
            </a:r>
            <a:r>
              <a:rPr lang="en-US" sz="2800" dirty="0">
                <a:latin typeface="+mj-lt"/>
              </a:rPr>
              <a:t> </a:t>
            </a:r>
            <a:r>
              <a:rPr lang="en-US" sz="2800" dirty="0" err="1">
                <a:latin typeface="+mj-lt"/>
              </a:rPr>
              <a:t>nhận</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x</a:t>
            </a:r>
            <a:r>
              <a:rPr lang="en-US" sz="2800" baseline="-25000" dirty="0">
                <a:latin typeface="+mj-lt"/>
              </a:rPr>
              <a:t>i</a:t>
            </a:r>
            <a:r>
              <a:rPr lang="en-US" sz="2800" dirty="0">
                <a:latin typeface="+mj-lt"/>
              </a:rPr>
              <a:t> (</a:t>
            </a:r>
            <a:r>
              <a:rPr lang="en-US" sz="2800" dirty="0" err="1">
                <a:latin typeface="+mj-lt"/>
              </a:rPr>
              <a:t>i</a:t>
            </a:r>
            <a:r>
              <a:rPr lang="en-US" sz="2800" dirty="0">
                <a:latin typeface="+mj-lt"/>
              </a:rPr>
              <a:t>=1, 2, …, n).</a:t>
            </a:r>
          </a:p>
          <a:p>
            <a:pPr>
              <a:lnSpc>
                <a:spcPct val="150000"/>
              </a:lnSpc>
              <a:defRPr/>
            </a:pPr>
            <a:r>
              <a:rPr lang="en-US" sz="2800" dirty="0">
                <a:latin typeface="+mj-lt"/>
              </a:rPr>
              <a:t>Khi </a:t>
            </a:r>
            <a:r>
              <a:rPr lang="en-US" sz="2800" dirty="0" err="1">
                <a:latin typeface="+mj-lt"/>
              </a:rPr>
              <a:t>đó</a:t>
            </a:r>
            <a:r>
              <a:rPr lang="en-US" sz="2800" dirty="0">
                <a:latin typeface="+mj-lt"/>
              </a:rPr>
              <a:t>, w={x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dirty="0">
                <a:latin typeface="+mj-lt"/>
              </a:rPr>
              <a:t>} </a:t>
            </a:r>
            <a:r>
              <a:rPr lang="en-US" sz="2800" dirty="0" err="1">
                <a:latin typeface="+mj-lt"/>
              </a:rPr>
              <a:t>là</a:t>
            </a:r>
            <a:r>
              <a:rPr lang="en-US" sz="2800" dirty="0">
                <a:latin typeface="+mj-lt"/>
              </a:rPr>
              <a:t> </a:t>
            </a:r>
            <a:r>
              <a:rPr lang="en-US" sz="2800" dirty="0" err="1">
                <a:latin typeface="+mj-lt"/>
              </a:rPr>
              <a:t>một</a:t>
            </a:r>
            <a:r>
              <a:rPr lang="en-US" sz="2800" dirty="0">
                <a:latin typeface="+mj-lt"/>
              </a:rPr>
              <a:t> </a:t>
            </a:r>
            <a:r>
              <a:rPr lang="en-US" sz="2800" dirty="0" err="1">
                <a:latin typeface="+mj-lt"/>
              </a:rPr>
              <a:t>giá</a:t>
            </a:r>
            <a:r>
              <a:rPr lang="en-US" sz="2800" dirty="0">
                <a:latin typeface="+mj-lt"/>
              </a:rPr>
              <a:t> </a:t>
            </a:r>
            <a:r>
              <a:rPr lang="en-US" sz="2800" dirty="0" err="1">
                <a:latin typeface="+mj-lt"/>
              </a:rPr>
              <a:t>trị</a:t>
            </a:r>
            <a:r>
              <a:rPr lang="en-US" sz="2800" dirty="0">
                <a:latin typeface="+mj-lt"/>
              </a:rPr>
              <a:t> </a:t>
            </a:r>
            <a:r>
              <a:rPr lang="en-US" sz="2800" dirty="0" err="1">
                <a:latin typeface="+mj-lt"/>
              </a:rPr>
              <a:t>của</a:t>
            </a:r>
            <a:r>
              <a:rPr lang="en-US" sz="2800" dirty="0">
                <a:latin typeface="+mj-lt"/>
              </a:rPr>
              <a:t> </a:t>
            </a:r>
            <a:r>
              <a:rPr lang="en-US" sz="2800" dirty="0" err="1">
                <a:latin typeface="+mj-lt"/>
              </a:rPr>
              <a:t>mẫu</a:t>
            </a:r>
            <a:r>
              <a:rPr lang="en-US" sz="2800" dirty="0">
                <a:latin typeface="+mj-lt"/>
              </a:rPr>
              <a:t> </a:t>
            </a:r>
            <a:r>
              <a:rPr lang="en-US" sz="2800" dirty="0" err="1">
                <a:latin typeface="+mj-lt"/>
              </a:rPr>
              <a:t>ngẫu</a:t>
            </a:r>
            <a:r>
              <a:rPr lang="en-US" sz="2800" dirty="0">
                <a:latin typeface="+mj-lt"/>
              </a:rPr>
              <a:t> </a:t>
            </a:r>
            <a:r>
              <a:rPr lang="en-US" sz="2800" dirty="0" err="1">
                <a:latin typeface="+mj-lt"/>
              </a:rPr>
              <a:t>nhiên</a:t>
            </a:r>
            <a:r>
              <a:rPr lang="en-US" sz="2800" dirty="0">
                <a:latin typeface="+mj-lt"/>
              </a:rPr>
              <a:t> W.</a:t>
            </a:r>
          </a:p>
        </p:txBody>
      </p:sp>
      <p:sp>
        <p:nvSpPr>
          <p:cNvPr id="4" name="Rectangle 6">
            <a:extLst>
              <a:ext uri="{FF2B5EF4-FFF2-40B4-BE49-F238E27FC236}">
                <a16:creationId xmlns:a16="http://schemas.microsoft.com/office/drawing/2014/main" id="{568C370C-0DC8-C3A7-D394-BDC77BCC6941}"/>
              </a:ext>
            </a:extLst>
          </p:cNvPr>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0CAB32C1-2789-EA40-E62F-E28566C27227}"/>
              </a:ext>
            </a:extLst>
          </p:cNvPr>
          <p:cNvSpPr>
            <a:spLocks noGrp="1" noChangeArrowheads="1"/>
          </p:cNvSpPr>
          <p:nvPr>
            <p:ph type="title"/>
          </p:nvPr>
        </p:nvSpPr>
        <p:spPr>
          <a:xfrm>
            <a:off x="76200" y="85066"/>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417459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9"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743200"/>
            <a:ext cx="8763000" cy="3246530"/>
          </a:xfrm>
          <a:prstGeom prst="rect">
            <a:avLst/>
          </a:prstGeom>
          <a:noFill/>
          <a:ln w="9525">
            <a:noFill/>
            <a:miter lim="800000"/>
            <a:headEnd/>
            <a:tailEnd/>
          </a:ln>
        </p:spPr>
        <p:txBody>
          <a:bodyPr wrap="square">
            <a:spAutoFit/>
          </a:bodyPr>
          <a:lstStyle/>
          <a:p>
            <a:pPr marL="457200" indent="-457200">
              <a:lnSpc>
                <a:spcPct val="150000"/>
              </a:lnSpc>
              <a:buFont typeface="Arial" panose="020B0604020202020204" pitchFamily="34" charset="0"/>
              <a:buChar char="•"/>
              <a:defRPr/>
            </a:pPr>
            <a:r>
              <a:rPr lang="en-US" sz="2800" dirty="0" err="1">
                <a:latin typeface="+mj-lt"/>
              </a:rPr>
              <a:t>Dãy</a:t>
            </a:r>
            <a:r>
              <a:rPr lang="en-US" sz="2800" dirty="0">
                <a:latin typeface="+mj-lt"/>
              </a:rPr>
              <a:t> </a:t>
            </a:r>
            <a:r>
              <a:rPr lang="en-US" sz="2800" dirty="0" err="1">
                <a:latin typeface="+mj-lt"/>
              </a:rPr>
              <a:t>số</a:t>
            </a:r>
            <a:r>
              <a:rPr lang="en-US" sz="2800" dirty="0">
                <a:latin typeface="+mj-lt"/>
              </a:rPr>
              <a:t> </a:t>
            </a:r>
            <a:r>
              <a:rPr lang="en-US" sz="2800" dirty="0" err="1">
                <a:latin typeface="+mj-lt"/>
              </a:rPr>
              <a:t>liệu</a:t>
            </a:r>
            <a:r>
              <a:rPr lang="en-US" sz="2800" dirty="0">
                <a:latin typeface="+mj-lt"/>
              </a:rPr>
              <a:t> </a:t>
            </a:r>
            <a:r>
              <a:rPr lang="en-US" sz="2800" dirty="0" err="1">
                <a:latin typeface="+mj-lt"/>
              </a:rPr>
              <a:t>thống</a:t>
            </a:r>
            <a:r>
              <a:rPr lang="en-US" sz="2800" dirty="0">
                <a:latin typeface="+mj-lt"/>
              </a:rPr>
              <a:t> </a:t>
            </a:r>
            <a:r>
              <a:rPr lang="en-US" sz="2800" dirty="0" err="1">
                <a:latin typeface="+mj-lt"/>
              </a:rPr>
              <a:t>kê</a:t>
            </a:r>
            <a:r>
              <a:rPr lang="en-US" sz="2800" dirty="0">
                <a:latin typeface="+mj-lt"/>
              </a:rPr>
              <a:t>: x</a:t>
            </a:r>
            <a:r>
              <a:rPr lang="en-US" sz="2800" baseline="-25000" dirty="0">
                <a:latin typeface="+mj-lt"/>
              </a:rPr>
              <a:t>1</a:t>
            </a:r>
            <a:r>
              <a:rPr lang="en-US" sz="2800" dirty="0">
                <a:latin typeface="+mj-lt"/>
              </a:rPr>
              <a:t>, x</a:t>
            </a:r>
            <a:r>
              <a:rPr lang="en-US" sz="2800" baseline="-25000" dirty="0">
                <a:latin typeface="+mj-lt"/>
              </a:rPr>
              <a:t>2</a:t>
            </a:r>
            <a:r>
              <a:rPr lang="en-US" sz="2800" dirty="0">
                <a:latin typeface="+mj-lt"/>
              </a:rPr>
              <a:t>, …, </a:t>
            </a:r>
            <a:r>
              <a:rPr lang="en-US" sz="2800" dirty="0" err="1">
                <a:latin typeface="+mj-lt"/>
              </a:rPr>
              <a:t>x</a:t>
            </a:r>
            <a:r>
              <a:rPr lang="en-US" sz="2800" baseline="-25000" dirty="0" err="1">
                <a:latin typeface="+mj-lt"/>
              </a:rPr>
              <a:t>n</a:t>
            </a:r>
            <a:r>
              <a:rPr lang="en-US" sz="2800" dirty="0">
                <a:latin typeface="+mj-lt"/>
              </a:rPr>
              <a:t>.</a:t>
            </a:r>
            <a:r>
              <a:rPr lang="en-US" sz="2800" baseline="-25000" dirty="0">
                <a:latin typeface="+mj-lt"/>
              </a:rPr>
              <a:t> </a:t>
            </a:r>
          </a:p>
          <a:p>
            <a:pPr marL="457200" indent="-457200">
              <a:lnSpc>
                <a:spcPct val="150000"/>
              </a:lnSpc>
              <a:buFont typeface="Arial" panose="020B0604020202020204" pitchFamily="34" charset="0"/>
              <a:buChar char="•"/>
              <a:defRPr/>
            </a:pPr>
            <a:r>
              <a:rPr lang="en-US" sz="2800" dirty="0" err="1">
                <a:latin typeface="+mj-lt"/>
              </a:rPr>
              <a:t>Bảng</a:t>
            </a:r>
            <a:r>
              <a:rPr lang="en-US" sz="2800" dirty="0">
                <a:latin typeface="+mj-lt"/>
              </a:rPr>
              <a:t> </a:t>
            </a:r>
            <a:r>
              <a:rPr lang="en-US" sz="2800" dirty="0" err="1">
                <a:latin typeface="+mj-lt"/>
              </a:rPr>
              <a:t>phân</a:t>
            </a:r>
            <a:r>
              <a:rPr lang="en-US" sz="2800" dirty="0">
                <a:latin typeface="+mj-lt"/>
              </a:rPr>
              <a:t> </a:t>
            </a:r>
            <a:r>
              <a:rPr lang="en-US" sz="2800" dirty="0" err="1">
                <a:latin typeface="+mj-lt"/>
              </a:rPr>
              <a:t>phối</a:t>
            </a:r>
            <a:r>
              <a:rPr lang="en-US" sz="2800" dirty="0">
                <a:latin typeface="+mj-lt"/>
              </a:rPr>
              <a:t> </a:t>
            </a:r>
            <a:r>
              <a:rPr lang="en-US" sz="2800" dirty="0" err="1">
                <a:latin typeface="+mj-lt"/>
              </a:rPr>
              <a:t>thực</a:t>
            </a:r>
            <a:r>
              <a:rPr lang="en-US" sz="2800" dirty="0">
                <a:latin typeface="+mj-lt"/>
              </a:rPr>
              <a:t> </a:t>
            </a:r>
            <a:r>
              <a:rPr lang="en-US" sz="2800" dirty="0" err="1">
                <a:latin typeface="+mj-lt"/>
              </a:rPr>
              <a:t>nghiệm</a:t>
            </a:r>
            <a:r>
              <a:rPr lang="en-US" sz="2800" dirty="0">
                <a:latin typeface="+mj-lt"/>
              </a:rPr>
              <a:t>: </a:t>
            </a:r>
            <a:r>
              <a:rPr lang="en-US" sz="2800" dirty="0" err="1">
                <a:latin typeface="+mj-lt"/>
              </a:rPr>
              <a:t>bảng</a:t>
            </a:r>
            <a:r>
              <a:rPr lang="en-US" sz="2800" dirty="0">
                <a:latin typeface="+mj-lt"/>
              </a:rPr>
              <a:t> </a:t>
            </a:r>
            <a:r>
              <a:rPr lang="en-US" sz="2800" dirty="0" err="1">
                <a:latin typeface="+mj-lt"/>
              </a:rPr>
              <a:t>tần</a:t>
            </a:r>
            <a:r>
              <a:rPr lang="en-US" sz="2800" dirty="0">
                <a:latin typeface="+mj-lt"/>
              </a:rPr>
              <a:t> </a:t>
            </a:r>
            <a:r>
              <a:rPr lang="en-US" sz="2800" dirty="0" err="1">
                <a:latin typeface="+mj-lt"/>
              </a:rPr>
              <a:t>số</a:t>
            </a:r>
            <a:r>
              <a:rPr lang="en-US" sz="2800" dirty="0">
                <a:latin typeface="+mj-lt"/>
              </a:rPr>
              <a:t>, </a:t>
            </a:r>
            <a:r>
              <a:rPr lang="en-US" sz="2800" dirty="0" err="1">
                <a:latin typeface="+mj-lt"/>
              </a:rPr>
              <a:t>bảng</a:t>
            </a:r>
            <a:r>
              <a:rPr lang="en-US" sz="2800" dirty="0">
                <a:latin typeface="+mj-lt"/>
              </a:rPr>
              <a:t> </a:t>
            </a:r>
            <a:r>
              <a:rPr lang="en-US" sz="2800" dirty="0" err="1">
                <a:latin typeface="+mj-lt"/>
              </a:rPr>
              <a:t>tần</a:t>
            </a:r>
            <a:r>
              <a:rPr lang="en-US" sz="2800" dirty="0">
                <a:latin typeface="+mj-lt"/>
              </a:rPr>
              <a:t> </a:t>
            </a:r>
            <a:r>
              <a:rPr lang="en-US" sz="2800" dirty="0" err="1">
                <a:latin typeface="+mj-lt"/>
              </a:rPr>
              <a:t>suất</a:t>
            </a:r>
            <a:r>
              <a:rPr lang="en-US" sz="2800" dirty="0">
                <a:latin typeface="+mj-lt"/>
              </a:rPr>
              <a:t>, </a:t>
            </a:r>
            <a:r>
              <a:rPr lang="en-US" sz="2800" dirty="0" err="1">
                <a:latin typeface="+mj-lt"/>
              </a:rPr>
              <a:t>bảng</a:t>
            </a:r>
            <a:r>
              <a:rPr lang="en-US" sz="2800" dirty="0">
                <a:latin typeface="+mj-lt"/>
              </a:rPr>
              <a:t> </a:t>
            </a:r>
            <a:r>
              <a:rPr lang="en-US" sz="2800" dirty="0" err="1">
                <a:latin typeface="+mj-lt"/>
              </a:rPr>
              <a:t>phân</a:t>
            </a:r>
            <a:r>
              <a:rPr lang="en-US" sz="2800" dirty="0">
                <a:latin typeface="+mj-lt"/>
              </a:rPr>
              <a:t> </a:t>
            </a:r>
            <a:r>
              <a:rPr lang="en-US" sz="2800" dirty="0" err="1">
                <a:latin typeface="+mj-lt"/>
              </a:rPr>
              <a:t>lớp</a:t>
            </a:r>
            <a:r>
              <a:rPr lang="en-US" sz="2800" dirty="0">
                <a:latin typeface="+mj-lt"/>
              </a:rPr>
              <a:t>.</a:t>
            </a:r>
          </a:p>
          <a:p>
            <a:pPr marL="457200" indent="-457200">
              <a:lnSpc>
                <a:spcPct val="150000"/>
              </a:lnSpc>
              <a:buFont typeface="Arial" panose="020B0604020202020204" pitchFamily="34" charset="0"/>
              <a:buChar char="•"/>
              <a:defRPr/>
            </a:pPr>
            <a:r>
              <a:rPr lang="en-US" sz="2800" dirty="0" err="1">
                <a:latin typeface="+mj-lt"/>
              </a:rPr>
              <a:t>Hàm</a:t>
            </a:r>
            <a:r>
              <a:rPr lang="en-US" sz="2800" dirty="0">
                <a:latin typeface="+mj-lt"/>
              </a:rPr>
              <a:t> </a:t>
            </a:r>
            <a:r>
              <a:rPr lang="en-US" sz="2800" dirty="0" err="1">
                <a:latin typeface="+mj-lt"/>
              </a:rPr>
              <a:t>phân</a:t>
            </a:r>
            <a:r>
              <a:rPr lang="en-US" sz="2800" dirty="0">
                <a:latin typeface="+mj-lt"/>
              </a:rPr>
              <a:t> </a:t>
            </a:r>
            <a:r>
              <a:rPr lang="en-US" sz="2800" dirty="0" err="1">
                <a:latin typeface="+mj-lt"/>
              </a:rPr>
              <a:t>phối</a:t>
            </a:r>
            <a:r>
              <a:rPr lang="en-US" sz="2800" dirty="0">
                <a:latin typeface="+mj-lt"/>
              </a:rPr>
              <a:t> </a:t>
            </a:r>
            <a:r>
              <a:rPr lang="en-US" sz="2800" dirty="0" err="1">
                <a:latin typeface="+mj-lt"/>
              </a:rPr>
              <a:t>mẫu</a:t>
            </a:r>
            <a:r>
              <a:rPr lang="en-US" sz="2800" dirty="0">
                <a:latin typeface="+mj-lt"/>
              </a:rPr>
              <a:t> </a:t>
            </a:r>
            <a:r>
              <a:rPr lang="en-US" sz="2800" dirty="0">
                <a:solidFill>
                  <a:srgbClr val="FF0000"/>
                </a:solidFill>
                <a:latin typeface="+mj-lt"/>
              </a:rPr>
              <a:t>(</a:t>
            </a:r>
            <a:r>
              <a:rPr lang="en-US" sz="2800" dirty="0" err="1">
                <a:solidFill>
                  <a:srgbClr val="FF0000"/>
                </a:solidFill>
                <a:latin typeface="+mj-lt"/>
              </a:rPr>
              <a:t>tự</a:t>
            </a:r>
            <a:r>
              <a:rPr lang="en-US" sz="2800" dirty="0">
                <a:solidFill>
                  <a:srgbClr val="FF0000"/>
                </a:solidFill>
                <a:latin typeface="+mj-lt"/>
              </a:rPr>
              <a:t> </a:t>
            </a:r>
            <a:r>
              <a:rPr lang="en-US" sz="2800" dirty="0" err="1">
                <a:solidFill>
                  <a:srgbClr val="FF0000"/>
                </a:solidFill>
                <a:latin typeface="+mj-lt"/>
              </a:rPr>
              <a:t>học</a:t>
            </a:r>
            <a:r>
              <a:rPr lang="en-US" sz="2800" dirty="0">
                <a:solidFill>
                  <a:srgbClr val="FF0000"/>
                </a:solidFill>
                <a:latin typeface="+mj-lt"/>
              </a:rPr>
              <a:t>)</a:t>
            </a:r>
            <a:r>
              <a:rPr lang="en-US" sz="2800" dirty="0">
                <a:latin typeface="+mj-lt"/>
              </a:rPr>
              <a:t>. </a:t>
            </a:r>
          </a:p>
          <a:p>
            <a:pPr marL="457200" indent="-457200">
              <a:lnSpc>
                <a:spcPct val="150000"/>
              </a:lnSpc>
              <a:buFont typeface="Arial" panose="020B0604020202020204" pitchFamily="34" charset="0"/>
              <a:buChar char="•"/>
              <a:defRPr/>
            </a:pPr>
            <a:r>
              <a:rPr lang="en-US" sz="2800" dirty="0" err="1">
                <a:latin typeface="+mj-lt"/>
              </a:rPr>
              <a:t>Biểu</a:t>
            </a:r>
            <a:r>
              <a:rPr lang="en-US" sz="2800" dirty="0">
                <a:latin typeface="+mj-lt"/>
              </a:rPr>
              <a:t> </a:t>
            </a:r>
            <a:r>
              <a:rPr lang="en-US" sz="2800" dirty="0" err="1">
                <a:latin typeface="+mj-lt"/>
              </a:rPr>
              <a:t>đồ</a:t>
            </a:r>
            <a:r>
              <a:rPr lang="en-US" sz="2800" dirty="0">
                <a:latin typeface="+mj-lt"/>
              </a:rPr>
              <a:t> </a:t>
            </a:r>
            <a:r>
              <a:rPr lang="en-US" sz="2800" dirty="0">
                <a:solidFill>
                  <a:srgbClr val="FF0000"/>
                </a:solidFill>
                <a:latin typeface="+mj-lt"/>
              </a:rPr>
              <a:t>(</a:t>
            </a:r>
            <a:r>
              <a:rPr lang="en-US" sz="2800" dirty="0" err="1">
                <a:solidFill>
                  <a:srgbClr val="FF0000"/>
                </a:solidFill>
                <a:latin typeface="+mj-lt"/>
              </a:rPr>
              <a:t>tự</a:t>
            </a:r>
            <a:r>
              <a:rPr lang="en-US" sz="2800" dirty="0">
                <a:solidFill>
                  <a:srgbClr val="FF0000"/>
                </a:solidFill>
                <a:latin typeface="+mj-lt"/>
              </a:rPr>
              <a:t> </a:t>
            </a:r>
            <a:r>
              <a:rPr lang="en-US" sz="2800" dirty="0" err="1">
                <a:solidFill>
                  <a:srgbClr val="FF0000"/>
                </a:solidFill>
                <a:latin typeface="+mj-lt"/>
              </a:rPr>
              <a:t>học</a:t>
            </a:r>
            <a:r>
              <a:rPr lang="en-US" sz="2800" dirty="0">
                <a:solidFill>
                  <a:srgbClr val="FF0000"/>
                </a:solidFill>
                <a:latin typeface="+mj-lt"/>
              </a:rPr>
              <a:t>)</a:t>
            </a:r>
            <a:r>
              <a:rPr lang="en-US" sz="2800" dirty="0">
                <a:latin typeface="+mj-lt"/>
              </a:rPr>
              <a:t>.</a:t>
            </a:r>
          </a:p>
        </p:txBody>
      </p:sp>
      <p:sp>
        <p:nvSpPr>
          <p:cNvPr id="4" name="Rectangle 6">
            <a:extLst>
              <a:ext uri="{FF2B5EF4-FFF2-40B4-BE49-F238E27FC236}">
                <a16:creationId xmlns:a16="http://schemas.microsoft.com/office/drawing/2014/main" id="{D02B31E9-BD14-8CD4-E22D-E0A64B24B61A}"/>
              </a:ext>
            </a:extLst>
          </p:cNvPr>
          <p:cNvSpPr txBox="1">
            <a:spLocks noChangeArrowheads="1"/>
          </p:cNvSpPr>
          <p:nvPr/>
        </p:nvSpPr>
        <p:spPr bwMode="auto">
          <a:xfrm>
            <a:off x="0" y="1355541"/>
            <a:ext cx="5181600" cy="701859"/>
          </a:xfrm>
          <a:prstGeom prst="rect">
            <a:avLst/>
          </a:prstGeom>
          <a:noFill/>
          <a:ln w="9525">
            <a:noFill/>
            <a:miter lim="800000"/>
            <a:headEnd/>
            <a:tailEnd/>
          </a:ln>
        </p:spPr>
        <p:txBody>
          <a:bodyPr wrap="square" anchor="ctr">
            <a:spAutoFit/>
          </a:bodyPr>
          <a:lstStyle/>
          <a:p>
            <a:pPr indent="457200">
              <a:lnSpc>
                <a:spcPct val="150000"/>
              </a:lnSpc>
              <a:defRPr/>
            </a:pPr>
            <a:r>
              <a:rPr lang="en-US" sz="3000" b="1" kern="0" dirty="0">
                <a:latin typeface="+mj-lt"/>
                <a:ea typeface="+mj-ea"/>
                <a:cs typeface="Times New Roman" pitchFamily="18" charset="0"/>
              </a:rPr>
              <a:t>4.1 </a:t>
            </a:r>
            <a:r>
              <a:rPr lang="en-US" sz="3000" b="1" kern="0" dirty="0" err="1">
                <a:latin typeface="+mj-lt"/>
                <a:ea typeface="+mj-ea"/>
                <a:cs typeface="Times New Roman" pitchFamily="18" charset="0"/>
              </a:rPr>
              <a:t>Các</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khái</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niệm</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cơ</a:t>
            </a:r>
            <a:r>
              <a:rPr lang="en-US" sz="3000" b="1" kern="0" dirty="0">
                <a:latin typeface="+mj-lt"/>
                <a:ea typeface="+mj-ea"/>
                <a:cs typeface="Times New Roman" pitchFamily="18" charset="0"/>
              </a:rPr>
              <a:t> </a:t>
            </a:r>
            <a:r>
              <a:rPr lang="en-US" sz="3000" b="1" kern="0" dirty="0" err="1">
                <a:latin typeface="+mj-lt"/>
                <a:ea typeface="+mj-ea"/>
                <a:cs typeface="Times New Roman" pitchFamily="18" charset="0"/>
              </a:rPr>
              <a:t>bản</a:t>
            </a:r>
            <a:r>
              <a:rPr lang="en-US" sz="3000" b="1" dirty="0">
                <a:latin typeface="+mj-lt"/>
              </a:rPr>
              <a:t> </a:t>
            </a:r>
            <a:endParaRPr lang="en-US" sz="30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EFC19D1E-D00A-A7DE-2872-74C162054958}"/>
              </a:ext>
            </a:extLst>
          </p:cNvPr>
          <p:cNvSpPr>
            <a:spLocks noGrp="1" noChangeArrowheads="1"/>
          </p:cNvSpPr>
          <p:nvPr>
            <p:ph type="title"/>
          </p:nvPr>
        </p:nvSpPr>
        <p:spPr>
          <a:xfrm>
            <a:off x="76200" y="85066"/>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73238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9"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P2125.WAV">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8788400" y="6502400"/>
            <a:ext cx="203200" cy="203200"/>
          </a:xfrm>
          <a:prstGeom prst="rect">
            <a:avLst/>
          </a:prstGeom>
        </p:spPr>
      </p:pic>
      <p:sp>
        <p:nvSpPr>
          <p:cNvPr id="7" name="Text Box 6">
            <a:extLst>
              <a:ext uri="{FF2B5EF4-FFF2-40B4-BE49-F238E27FC236}">
                <a16:creationId xmlns:a16="http://schemas.microsoft.com/office/drawing/2014/main" id="{BF1353D7-F3FC-40B3-8849-8A06B7E33F29}"/>
              </a:ext>
            </a:extLst>
          </p:cNvPr>
          <p:cNvSpPr txBox="1">
            <a:spLocks noChangeArrowheads="1"/>
          </p:cNvSpPr>
          <p:nvPr/>
        </p:nvSpPr>
        <p:spPr bwMode="auto">
          <a:xfrm>
            <a:off x="228600" y="2316480"/>
            <a:ext cx="4876800" cy="661207"/>
          </a:xfrm>
          <a:prstGeom prst="rect">
            <a:avLst/>
          </a:prstGeom>
          <a:noFill/>
          <a:ln w="9525">
            <a:noFill/>
            <a:miter lim="800000"/>
            <a:headEnd/>
            <a:tailEnd/>
          </a:ln>
        </p:spPr>
        <p:txBody>
          <a:bodyPr wrap="square">
            <a:spAutoFit/>
          </a:bodyPr>
          <a:lstStyle/>
          <a:p>
            <a:pPr marL="457200" indent="-457200">
              <a:lnSpc>
                <a:spcPct val="150000"/>
              </a:lnSpc>
              <a:buFont typeface="Arial" panose="020B0604020202020204" pitchFamily="34" charset="0"/>
              <a:buChar char="•"/>
              <a:defRPr/>
            </a:pPr>
            <a:r>
              <a:rPr lang="en-US" sz="2800" b="1" i="1" dirty="0" err="1">
                <a:latin typeface="+mj-lt"/>
              </a:rPr>
              <a:t>Bảng</a:t>
            </a:r>
            <a:r>
              <a:rPr lang="en-US" sz="2800" b="1" i="1" dirty="0">
                <a:latin typeface="+mj-lt"/>
              </a:rPr>
              <a:t> </a:t>
            </a:r>
            <a:r>
              <a:rPr lang="en-US" sz="2800" b="1" i="1" dirty="0" err="1">
                <a:latin typeface="+mj-lt"/>
              </a:rPr>
              <a:t>tần</a:t>
            </a:r>
            <a:r>
              <a:rPr lang="en-US" sz="2800" b="1" i="1" dirty="0">
                <a:latin typeface="+mj-lt"/>
              </a:rPr>
              <a:t> </a:t>
            </a:r>
            <a:r>
              <a:rPr lang="en-US" sz="2800" b="1" i="1" dirty="0" err="1">
                <a:latin typeface="+mj-lt"/>
              </a:rPr>
              <a:t>số</a:t>
            </a:r>
            <a:r>
              <a:rPr lang="en-US" sz="2800" b="1" i="1" dirty="0">
                <a:latin typeface="+mj-lt"/>
              </a:rPr>
              <a:t> </a:t>
            </a:r>
            <a:r>
              <a:rPr lang="en-US" sz="2800" b="1" i="1" dirty="0" err="1">
                <a:latin typeface="+mj-lt"/>
              </a:rPr>
              <a:t>thực</a:t>
            </a:r>
            <a:r>
              <a:rPr lang="en-US" sz="2800" b="1" i="1" dirty="0">
                <a:latin typeface="+mj-lt"/>
              </a:rPr>
              <a:t> </a:t>
            </a:r>
            <a:r>
              <a:rPr lang="en-US" sz="2800" b="1" i="1" dirty="0" err="1">
                <a:latin typeface="+mj-lt"/>
              </a:rPr>
              <a:t>nghiệm</a:t>
            </a:r>
            <a:endParaRPr lang="en-US" sz="2800" b="1" i="1" dirty="0">
              <a:latin typeface="+mj-lt"/>
            </a:endParaRPr>
          </a:p>
        </p:txBody>
      </p:sp>
      <p:graphicFrame>
        <p:nvGraphicFramePr>
          <p:cNvPr id="8" name="Group 68">
            <a:extLst>
              <a:ext uri="{FF2B5EF4-FFF2-40B4-BE49-F238E27FC236}">
                <a16:creationId xmlns:a16="http://schemas.microsoft.com/office/drawing/2014/main" id="{6985A939-CAB2-4283-B2F8-5EDC30C7993A}"/>
              </a:ext>
            </a:extLst>
          </p:cNvPr>
          <p:cNvGraphicFramePr>
            <a:graphicFrameLocks noGrp="1"/>
          </p:cNvGraphicFramePr>
          <p:nvPr>
            <p:extLst>
              <p:ext uri="{D42A27DB-BD31-4B8C-83A1-F6EECF244321}">
                <p14:modId xmlns:p14="http://schemas.microsoft.com/office/powerpoint/2010/main" val="1225072029"/>
              </p:ext>
            </p:extLst>
          </p:nvPr>
        </p:nvGraphicFramePr>
        <p:xfrm>
          <a:off x="533400" y="3154680"/>
          <a:ext cx="4404360" cy="1112520"/>
        </p:xfrm>
        <a:graphic>
          <a:graphicData uri="http://schemas.openxmlformats.org/drawingml/2006/table">
            <a:tbl>
              <a:tblPr/>
              <a:tblGrid>
                <a:gridCol w="880872">
                  <a:extLst>
                    <a:ext uri="{9D8B030D-6E8A-4147-A177-3AD203B41FA5}">
                      <a16:colId xmlns:a16="http://schemas.microsoft.com/office/drawing/2014/main" val="20000"/>
                    </a:ext>
                  </a:extLst>
                </a:gridCol>
                <a:gridCol w="880872">
                  <a:extLst>
                    <a:ext uri="{9D8B030D-6E8A-4147-A177-3AD203B41FA5}">
                      <a16:colId xmlns:a16="http://schemas.microsoft.com/office/drawing/2014/main" val="20001"/>
                    </a:ext>
                  </a:extLst>
                </a:gridCol>
                <a:gridCol w="880872">
                  <a:extLst>
                    <a:ext uri="{9D8B030D-6E8A-4147-A177-3AD203B41FA5}">
                      <a16:colId xmlns:a16="http://schemas.microsoft.com/office/drawing/2014/main" val="20002"/>
                    </a:ext>
                  </a:extLst>
                </a:gridCol>
                <a:gridCol w="880872">
                  <a:extLst>
                    <a:ext uri="{9D8B030D-6E8A-4147-A177-3AD203B41FA5}">
                      <a16:colId xmlns:a16="http://schemas.microsoft.com/office/drawing/2014/main" val="20003"/>
                    </a:ext>
                  </a:extLst>
                </a:gridCol>
                <a:gridCol w="880872">
                  <a:extLst>
                    <a:ext uri="{9D8B030D-6E8A-4147-A177-3AD203B41FA5}">
                      <a16:colId xmlns:a16="http://schemas.microsoft.com/office/drawing/2014/main" val="20004"/>
                    </a:ext>
                  </a:extLst>
                </a:gridCol>
              </a:tblGrid>
              <a:tr h="593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j-lt"/>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x</a:t>
                      </a:r>
                      <a:r>
                        <a:rPr kumimoji="0" lang="en-US" sz="2800" b="0" i="0" u="none" strike="noStrike" cap="none" normalizeH="0" baseline="-25000">
                          <a:ln>
                            <a:noFill/>
                          </a:ln>
                          <a:solidFill>
                            <a:schemeClr val="tx1"/>
                          </a:solidFill>
                          <a:effectLst/>
                          <a:latin typeface="+mj-lt"/>
                        </a:rPr>
                        <a:t>1</a:t>
                      </a: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x</a:t>
                      </a:r>
                      <a:r>
                        <a:rPr kumimoji="0" lang="en-US" sz="2800" b="0" i="0" u="none" strike="noStrike" cap="none" normalizeH="0" baseline="-25000">
                          <a:ln>
                            <a:noFill/>
                          </a:ln>
                          <a:solidFill>
                            <a:schemeClr val="tx1"/>
                          </a:solidFill>
                          <a:effectLst/>
                          <a:latin typeface="+mj-lt"/>
                        </a:rPr>
                        <a:t>2</a:t>
                      </a: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x</a:t>
                      </a:r>
                      <a:r>
                        <a:rPr kumimoji="0" lang="en-US" sz="2800" b="0" i="0" u="none" strike="noStrike" cap="none" normalizeH="0" baseline="-25000" dirty="0" err="1">
                          <a:ln>
                            <a:noFill/>
                          </a:ln>
                          <a:solidFill>
                            <a:schemeClr val="tx1"/>
                          </a:solidFill>
                          <a:effectLst/>
                          <a:latin typeface="+mj-lt"/>
                        </a:rPr>
                        <a:t>k</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7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mj-lt"/>
                        </a:rPr>
                        <a:t>n</a:t>
                      </a:r>
                      <a:r>
                        <a:rPr kumimoji="0" lang="en-US" sz="2800" b="1" i="0" u="none" strike="noStrike" cap="none" normalizeH="0" baseline="-25000">
                          <a:ln>
                            <a:noFill/>
                          </a:ln>
                          <a:solidFill>
                            <a:schemeClr val="tx1"/>
                          </a:solidFill>
                          <a:effectLst/>
                          <a:latin typeface="+mj-lt"/>
                        </a:rPr>
                        <a:t>i</a:t>
                      </a:r>
                      <a:endParaRPr kumimoji="0" lang="en-US" sz="2800" b="1" i="0" u="none" strike="noStrike" cap="none" normalizeH="0" baseline="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n</a:t>
                      </a:r>
                      <a:r>
                        <a:rPr kumimoji="0" lang="en-US" sz="2800" b="0" i="0" u="none" strike="noStrike" cap="none" normalizeH="0" baseline="-25000" dirty="0">
                          <a:ln>
                            <a:noFill/>
                          </a:ln>
                          <a:solidFill>
                            <a:schemeClr val="tx1"/>
                          </a:solidFill>
                          <a:effectLst/>
                          <a:latin typeface="+mj-lt"/>
                        </a:rPr>
                        <a:t>1</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n</a:t>
                      </a:r>
                      <a:r>
                        <a:rPr kumimoji="0" lang="en-US" sz="2800" b="0" i="0" u="none" strike="noStrike" cap="none" normalizeH="0" baseline="-25000">
                          <a:ln>
                            <a:noFill/>
                          </a:ln>
                          <a:solidFill>
                            <a:schemeClr val="tx1"/>
                          </a:solidFill>
                          <a:effectLst/>
                          <a:latin typeface="+mj-lt"/>
                        </a:rPr>
                        <a:t>2</a:t>
                      </a: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n</a:t>
                      </a:r>
                      <a:r>
                        <a:rPr kumimoji="0" lang="en-US" sz="2800" b="0" i="0" u="none" strike="noStrike" cap="none" normalizeH="0" baseline="-25000" dirty="0" err="1">
                          <a:ln>
                            <a:noFill/>
                          </a:ln>
                          <a:solidFill>
                            <a:schemeClr val="tx1"/>
                          </a:solidFill>
                          <a:effectLst/>
                          <a:latin typeface="+mj-lt"/>
                        </a:rPr>
                        <a:t>k</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Text Box 66">
            <a:extLst>
              <a:ext uri="{FF2B5EF4-FFF2-40B4-BE49-F238E27FC236}">
                <a16:creationId xmlns:a16="http://schemas.microsoft.com/office/drawing/2014/main" id="{B29F6315-020B-447B-8B0B-044EA9EE77D7}"/>
              </a:ext>
            </a:extLst>
          </p:cNvPr>
          <p:cNvSpPr txBox="1">
            <a:spLocks noChangeArrowheads="1"/>
          </p:cNvSpPr>
          <p:nvPr/>
        </p:nvSpPr>
        <p:spPr bwMode="auto">
          <a:xfrm>
            <a:off x="5326062" y="3688080"/>
            <a:ext cx="2699778" cy="523220"/>
          </a:xfrm>
          <a:prstGeom prst="rect">
            <a:avLst/>
          </a:prstGeom>
          <a:noFill/>
          <a:ln w="9525">
            <a:noFill/>
            <a:miter lim="800000"/>
            <a:headEnd/>
            <a:tailEnd/>
          </a:ln>
        </p:spPr>
        <p:txBody>
          <a:bodyPr wrap="none">
            <a:spAutoFit/>
          </a:bodyPr>
          <a:lstStyle/>
          <a:p>
            <a:pPr>
              <a:defRPr/>
            </a:pPr>
            <a:r>
              <a:rPr lang="en-US" sz="2800" dirty="0">
                <a:latin typeface="+mj-lt"/>
              </a:rPr>
              <a:t>n</a:t>
            </a:r>
            <a:r>
              <a:rPr lang="en-US" sz="2800" baseline="-25000" dirty="0">
                <a:latin typeface="+mj-lt"/>
              </a:rPr>
              <a:t>1</a:t>
            </a:r>
            <a:r>
              <a:rPr lang="en-US" sz="2800" dirty="0">
                <a:latin typeface="+mj-lt"/>
              </a:rPr>
              <a:t>+ n</a:t>
            </a:r>
            <a:r>
              <a:rPr lang="en-US" sz="2800" baseline="-25000" dirty="0">
                <a:latin typeface="+mj-lt"/>
              </a:rPr>
              <a:t>2</a:t>
            </a:r>
            <a:r>
              <a:rPr lang="en-US" sz="2800" dirty="0">
                <a:latin typeface="+mj-lt"/>
              </a:rPr>
              <a:t>+…+ </a:t>
            </a:r>
            <a:r>
              <a:rPr lang="en-US" sz="2800" dirty="0" err="1">
                <a:latin typeface="+mj-lt"/>
              </a:rPr>
              <a:t>n</a:t>
            </a:r>
            <a:r>
              <a:rPr lang="en-US" sz="2800" baseline="-25000" dirty="0" err="1">
                <a:latin typeface="+mj-lt"/>
              </a:rPr>
              <a:t>k</a:t>
            </a:r>
            <a:r>
              <a:rPr lang="en-US" sz="2800" dirty="0">
                <a:latin typeface="+mj-lt"/>
              </a:rPr>
              <a:t>= n</a:t>
            </a:r>
          </a:p>
        </p:txBody>
      </p:sp>
      <p:sp>
        <p:nvSpPr>
          <p:cNvPr id="13" name="Text Box 6">
            <a:extLst>
              <a:ext uri="{FF2B5EF4-FFF2-40B4-BE49-F238E27FC236}">
                <a16:creationId xmlns:a16="http://schemas.microsoft.com/office/drawing/2014/main" id="{69B748CA-5D39-4046-BEEC-16E5269B6915}"/>
              </a:ext>
            </a:extLst>
          </p:cNvPr>
          <p:cNvSpPr txBox="1">
            <a:spLocks noChangeArrowheads="1"/>
          </p:cNvSpPr>
          <p:nvPr/>
        </p:nvSpPr>
        <p:spPr bwMode="auto">
          <a:xfrm>
            <a:off x="228600" y="4419600"/>
            <a:ext cx="4876800" cy="661207"/>
          </a:xfrm>
          <a:prstGeom prst="rect">
            <a:avLst/>
          </a:prstGeom>
          <a:noFill/>
          <a:ln w="9525">
            <a:noFill/>
            <a:miter lim="800000"/>
            <a:headEnd/>
            <a:tailEnd/>
          </a:ln>
        </p:spPr>
        <p:txBody>
          <a:bodyPr wrap="square">
            <a:spAutoFit/>
          </a:bodyPr>
          <a:lstStyle/>
          <a:p>
            <a:pPr marL="457200" indent="-457200">
              <a:lnSpc>
                <a:spcPct val="150000"/>
              </a:lnSpc>
              <a:buFont typeface="Arial" panose="020B0604020202020204" pitchFamily="34" charset="0"/>
              <a:buChar char="•"/>
              <a:defRPr/>
            </a:pPr>
            <a:r>
              <a:rPr lang="en-US" sz="2800" b="1" i="1" dirty="0" err="1">
                <a:latin typeface="+mj-lt"/>
              </a:rPr>
              <a:t>Bảng</a:t>
            </a:r>
            <a:r>
              <a:rPr lang="en-US" sz="2800" b="1" i="1" dirty="0">
                <a:latin typeface="+mj-lt"/>
              </a:rPr>
              <a:t> </a:t>
            </a:r>
            <a:r>
              <a:rPr lang="en-US" sz="2800" b="1" i="1" dirty="0" err="1">
                <a:latin typeface="+mj-lt"/>
              </a:rPr>
              <a:t>phân</a:t>
            </a:r>
            <a:r>
              <a:rPr lang="en-US" sz="2800" b="1" i="1" dirty="0">
                <a:latin typeface="+mj-lt"/>
              </a:rPr>
              <a:t> </a:t>
            </a:r>
            <a:r>
              <a:rPr lang="en-US" sz="2800" b="1" i="1" dirty="0" err="1">
                <a:latin typeface="+mj-lt"/>
              </a:rPr>
              <a:t>lớp</a:t>
            </a:r>
            <a:r>
              <a:rPr lang="en-US" sz="2800" b="1" i="1" dirty="0">
                <a:latin typeface="+mj-lt"/>
              </a:rPr>
              <a:t> </a:t>
            </a:r>
            <a:r>
              <a:rPr lang="en-US" sz="2800" b="1" i="1" dirty="0" err="1">
                <a:latin typeface="+mj-lt"/>
              </a:rPr>
              <a:t>thực</a:t>
            </a:r>
            <a:r>
              <a:rPr lang="en-US" sz="2800" b="1" i="1" dirty="0">
                <a:latin typeface="+mj-lt"/>
              </a:rPr>
              <a:t> </a:t>
            </a:r>
            <a:r>
              <a:rPr lang="en-US" sz="2800" b="1" i="1" dirty="0" err="1">
                <a:latin typeface="+mj-lt"/>
              </a:rPr>
              <a:t>nghiệm</a:t>
            </a:r>
            <a:endParaRPr lang="en-US" sz="2800" b="1" i="1" dirty="0">
              <a:latin typeface="+mj-lt"/>
            </a:endParaRPr>
          </a:p>
        </p:txBody>
      </p:sp>
      <p:graphicFrame>
        <p:nvGraphicFramePr>
          <p:cNvPr id="16" name="Group 68">
            <a:extLst>
              <a:ext uri="{FF2B5EF4-FFF2-40B4-BE49-F238E27FC236}">
                <a16:creationId xmlns:a16="http://schemas.microsoft.com/office/drawing/2014/main" id="{1E27D95B-5790-48FD-8F85-4E2DA5C88862}"/>
              </a:ext>
            </a:extLst>
          </p:cNvPr>
          <p:cNvGraphicFramePr>
            <a:graphicFrameLocks noGrp="1"/>
          </p:cNvGraphicFramePr>
          <p:nvPr/>
        </p:nvGraphicFramePr>
        <p:xfrm>
          <a:off x="304800" y="5410200"/>
          <a:ext cx="6553199" cy="1295400"/>
        </p:xfrm>
        <a:graphic>
          <a:graphicData uri="http://schemas.openxmlformats.org/drawingml/2006/table">
            <a:tbl>
              <a:tblPr/>
              <a:tblGrid>
                <a:gridCol w="1310640">
                  <a:extLst>
                    <a:ext uri="{9D8B030D-6E8A-4147-A177-3AD203B41FA5}">
                      <a16:colId xmlns:a16="http://schemas.microsoft.com/office/drawing/2014/main" val="20000"/>
                    </a:ext>
                  </a:extLst>
                </a:gridCol>
                <a:gridCol w="1880483">
                  <a:extLst>
                    <a:ext uri="{9D8B030D-6E8A-4147-A177-3AD203B41FA5}">
                      <a16:colId xmlns:a16="http://schemas.microsoft.com/office/drawing/2014/main" val="20001"/>
                    </a:ext>
                  </a:extLst>
                </a:gridCol>
                <a:gridCol w="1380877">
                  <a:extLst>
                    <a:ext uri="{9D8B030D-6E8A-4147-A177-3AD203B41FA5}">
                      <a16:colId xmlns:a16="http://schemas.microsoft.com/office/drawing/2014/main" val="20002"/>
                    </a:ext>
                  </a:extLst>
                </a:gridCol>
                <a:gridCol w="670559">
                  <a:extLst>
                    <a:ext uri="{9D8B030D-6E8A-4147-A177-3AD203B41FA5}">
                      <a16:colId xmlns:a16="http://schemas.microsoft.com/office/drawing/2014/main" val="20003"/>
                    </a:ext>
                  </a:extLst>
                </a:gridCol>
                <a:gridCol w="1310640">
                  <a:extLst>
                    <a:ext uri="{9D8B030D-6E8A-4147-A177-3AD203B41FA5}">
                      <a16:colId xmlns:a16="http://schemas.microsoft.com/office/drawing/2014/main" val="20004"/>
                    </a:ext>
                  </a:extLst>
                </a:gridCol>
              </a:tblGrid>
              <a:tr h="690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j-lt"/>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a</a:t>
                      </a:r>
                      <a:r>
                        <a:rPr kumimoji="0" lang="en-US" sz="2800" b="0" i="0" u="none" strike="noStrike" cap="none" normalizeH="0" baseline="-25000" dirty="0">
                          <a:ln>
                            <a:noFill/>
                          </a:ln>
                          <a:solidFill>
                            <a:schemeClr val="tx1"/>
                          </a:solidFill>
                          <a:effectLst/>
                          <a:latin typeface="+mj-lt"/>
                        </a:rPr>
                        <a:t>1</a:t>
                      </a:r>
                      <a:r>
                        <a:rPr kumimoji="0" lang="en-US" sz="2800" b="0" i="0" u="none" strike="noStrike" cap="none" normalizeH="0" baseline="0" dirty="0">
                          <a:ln>
                            <a:noFill/>
                          </a:ln>
                          <a:solidFill>
                            <a:schemeClr val="tx1"/>
                          </a:solidFill>
                          <a:effectLst/>
                          <a:latin typeface="+mj-lt"/>
                        </a:rPr>
                        <a:t>-b</a:t>
                      </a:r>
                      <a:r>
                        <a:rPr kumimoji="0" lang="en-US" sz="2800" b="0" i="0" u="none" strike="noStrike" cap="none" normalizeH="0" baseline="-25000" dirty="0">
                          <a:ln>
                            <a:noFill/>
                          </a:ln>
                          <a:solidFill>
                            <a:schemeClr val="tx1"/>
                          </a:solidFill>
                          <a:effectLst/>
                          <a:latin typeface="+mj-lt"/>
                        </a:rPr>
                        <a:t>1</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a</a:t>
                      </a:r>
                      <a:r>
                        <a:rPr kumimoji="0" lang="en-US" sz="2800" b="0" i="0" u="none" strike="noStrike" cap="none" normalizeH="0" baseline="-25000" dirty="0">
                          <a:ln>
                            <a:noFill/>
                          </a:ln>
                          <a:solidFill>
                            <a:schemeClr val="tx1"/>
                          </a:solidFill>
                          <a:effectLst/>
                          <a:latin typeface="+mj-lt"/>
                        </a:rPr>
                        <a:t>2</a:t>
                      </a:r>
                      <a:r>
                        <a:rPr kumimoji="0" lang="en-US" sz="2800" b="0" i="0" u="none" strike="noStrike" cap="none" normalizeH="0" baseline="0" dirty="0">
                          <a:ln>
                            <a:noFill/>
                          </a:ln>
                          <a:solidFill>
                            <a:schemeClr val="tx1"/>
                          </a:solidFill>
                          <a:effectLst/>
                          <a:latin typeface="+mj-lt"/>
                        </a:rPr>
                        <a:t>-b</a:t>
                      </a:r>
                      <a:r>
                        <a:rPr kumimoji="0" lang="en-US" sz="2800" b="0" i="0" u="none" strike="noStrike" cap="none" normalizeH="0" baseline="-25000" dirty="0">
                          <a:ln>
                            <a:noFill/>
                          </a:ln>
                          <a:solidFill>
                            <a:schemeClr val="tx1"/>
                          </a:solidFill>
                          <a:effectLst/>
                          <a:latin typeface="+mj-lt"/>
                        </a:rPr>
                        <a:t>2</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a</a:t>
                      </a:r>
                      <a:r>
                        <a:rPr kumimoji="0" lang="en-US" sz="2800" b="0" i="0" u="none" strike="noStrike" cap="none" normalizeH="0" baseline="-25000" dirty="0" err="1">
                          <a:ln>
                            <a:noFill/>
                          </a:ln>
                          <a:solidFill>
                            <a:schemeClr val="tx1"/>
                          </a:solidFill>
                          <a:effectLst/>
                          <a:latin typeface="+mj-lt"/>
                        </a:rPr>
                        <a:t>k</a:t>
                      </a:r>
                      <a:r>
                        <a:rPr kumimoji="0" lang="en-US" sz="2800" b="0" i="0" u="none" strike="noStrike" cap="none" normalizeH="0" baseline="0" dirty="0" err="1">
                          <a:ln>
                            <a:noFill/>
                          </a:ln>
                          <a:solidFill>
                            <a:schemeClr val="tx1"/>
                          </a:solidFill>
                          <a:effectLst/>
                          <a:latin typeface="+mj-lt"/>
                        </a:rPr>
                        <a:t>-b</a:t>
                      </a:r>
                      <a:r>
                        <a:rPr kumimoji="0" lang="en-US" sz="2800" b="0" i="0" u="none" strike="noStrike" cap="none" normalizeH="0" baseline="-25000" dirty="0" err="1">
                          <a:ln>
                            <a:noFill/>
                          </a:ln>
                          <a:solidFill>
                            <a:schemeClr val="tx1"/>
                          </a:solidFill>
                          <a:effectLst/>
                          <a:latin typeface="+mj-lt"/>
                        </a:rPr>
                        <a:t>k</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452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mj-lt"/>
                        </a:rPr>
                        <a:t>n</a:t>
                      </a:r>
                      <a:r>
                        <a:rPr kumimoji="0" lang="en-US" sz="2800" b="1" i="0" u="none" strike="noStrike" cap="none" normalizeH="0" baseline="-25000">
                          <a:ln>
                            <a:noFill/>
                          </a:ln>
                          <a:solidFill>
                            <a:schemeClr val="tx1"/>
                          </a:solidFill>
                          <a:effectLst/>
                          <a:latin typeface="+mj-lt"/>
                        </a:rPr>
                        <a:t>i</a:t>
                      </a:r>
                      <a:endParaRPr kumimoji="0" lang="en-US" sz="2800" b="1" i="0" u="none" strike="noStrike" cap="none" normalizeH="0" baseline="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n</a:t>
                      </a:r>
                      <a:r>
                        <a:rPr kumimoji="0" lang="en-US" sz="2800" b="0" i="0" u="none" strike="noStrike" cap="none" normalizeH="0" baseline="-25000" dirty="0">
                          <a:ln>
                            <a:noFill/>
                          </a:ln>
                          <a:solidFill>
                            <a:schemeClr val="tx1"/>
                          </a:solidFill>
                          <a:effectLst/>
                          <a:latin typeface="+mj-lt"/>
                        </a:rPr>
                        <a:t>1</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n</a:t>
                      </a:r>
                      <a:r>
                        <a:rPr kumimoji="0" lang="en-US" sz="2800" b="0" i="0" u="none" strike="noStrike" cap="none" normalizeH="0" baseline="-25000">
                          <a:ln>
                            <a:noFill/>
                          </a:ln>
                          <a:solidFill>
                            <a:schemeClr val="tx1"/>
                          </a:solidFill>
                          <a:effectLst/>
                          <a:latin typeface="+mj-lt"/>
                        </a:rPr>
                        <a:t>2</a:t>
                      </a:r>
                      <a:endParaRPr kumimoji="0" lang="en-US" sz="2800" b="0" i="0" u="none" strike="noStrike" cap="none" normalizeH="0" baseline="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err="1">
                          <a:ln>
                            <a:noFill/>
                          </a:ln>
                          <a:solidFill>
                            <a:schemeClr val="tx1"/>
                          </a:solidFill>
                          <a:effectLst/>
                          <a:latin typeface="+mj-lt"/>
                        </a:rPr>
                        <a:t>n</a:t>
                      </a:r>
                      <a:r>
                        <a:rPr kumimoji="0" lang="en-US" sz="2800" b="0" i="0" u="none" strike="noStrike" cap="none" normalizeH="0" baseline="-25000" dirty="0" err="1">
                          <a:ln>
                            <a:noFill/>
                          </a:ln>
                          <a:solidFill>
                            <a:schemeClr val="tx1"/>
                          </a:solidFill>
                          <a:effectLst/>
                          <a:latin typeface="+mj-lt"/>
                        </a:rPr>
                        <a:t>k</a:t>
                      </a:r>
                      <a:endParaRPr kumimoji="0" lang="en-US" sz="2800" b="0" i="0" u="none" strike="noStrike" cap="none" normalizeH="0" baseline="0" dirty="0">
                        <a:ln>
                          <a:noFill/>
                        </a:ln>
                        <a:solidFill>
                          <a:schemeClr val="tx1"/>
                        </a:solidFill>
                        <a:effectLst/>
                        <a:latin typeface="+mj-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 name="Object 8">
            <a:extLst>
              <a:ext uri="{FF2B5EF4-FFF2-40B4-BE49-F238E27FC236}">
                <a16:creationId xmlns:a16="http://schemas.microsoft.com/office/drawing/2014/main" id="{4A35E20C-C0AA-40FC-977B-3893FAC82F6B}"/>
              </a:ext>
            </a:extLst>
          </p:cNvPr>
          <p:cNvGraphicFramePr>
            <a:graphicFrameLocks noChangeAspect="1"/>
          </p:cNvGraphicFramePr>
          <p:nvPr/>
        </p:nvGraphicFramePr>
        <p:xfrm>
          <a:off x="7086600" y="5257800"/>
          <a:ext cx="1627187" cy="917294"/>
        </p:xfrm>
        <a:graphic>
          <a:graphicData uri="http://schemas.openxmlformats.org/presentationml/2006/ole">
            <mc:AlternateContent xmlns:mc="http://schemas.openxmlformats.org/markup-compatibility/2006">
              <mc:Choice xmlns:v="urn:schemas-microsoft-com:vml" Requires="v">
                <p:oleObj name="Equation" r:id="rId5" imgW="698197" imgH="393529" progId="Equation.DSMT4">
                  <p:embed/>
                </p:oleObj>
              </mc:Choice>
              <mc:Fallback>
                <p:oleObj name="Equation" r:id="rId5" imgW="698197" imgH="393529" progId="Equation.DSMT4">
                  <p:embed/>
                  <p:pic>
                    <p:nvPicPr>
                      <p:cNvPr id="19" name="Object 8">
                        <a:extLst>
                          <a:ext uri="{FF2B5EF4-FFF2-40B4-BE49-F238E27FC236}">
                            <a16:creationId xmlns:a16="http://schemas.microsoft.com/office/drawing/2014/main" id="{4A35E20C-C0AA-40FC-977B-3893FAC82F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86600" y="5257800"/>
                        <a:ext cx="1627187" cy="917294"/>
                      </a:xfrm>
                      <a:prstGeom prst="rect">
                        <a:avLst/>
                      </a:prstGeom>
                      <a:noFill/>
                    </p:spPr>
                  </p:pic>
                </p:oleObj>
              </mc:Fallback>
            </mc:AlternateContent>
          </a:graphicData>
        </a:graphic>
      </p:graphicFrame>
      <p:sp>
        <p:nvSpPr>
          <p:cNvPr id="4" name="Rectangle 6">
            <a:extLst>
              <a:ext uri="{FF2B5EF4-FFF2-40B4-BE49-F238E27FC236}">
                <a16:creationId xmlns:a16="http://schemas.microsoft.com/office/drawing/2014/main" id="{755C457C-AA5F-03DD-B6C5-AD0EB532EF99}"/>
              </a:ext>
            </a:extLst>
          </p:cNvPr>
          <p:cNvSpPr txBox="1">
            <a:spLocks noChangeArrowheads="1"/>
          </p:cNvSpPr>
          <p:nvPr/>
        </p:nvSpPr>
        <p:spPr bwMode="auto">
          <a:xfrm>
            <a:off x="0" y="1375867"/>
            <a:ext cx="7086600" cy="661207"/>
          </a:xfrm>
          <a:prstGeom prst="rect">
            <a:avLst/>
          </a:prstGeom>
          <a:noFill/>
          <a:ln w="9525">
            <a:noFill/>
            <a:miter lim="800000"/>
            <a:headEnd/>
            <a:tailEnd/>
          </a:ln>
        </p:spPr>
        <p:txBody>
          <a:bodyPr wrap="square" anchor="ctr">
            <a:spAutoFit/>
          </a:bodyPr>
          <a:lstStyle/>
          <a:p>
            <a:pPr indent="457200">
              <a:lnSpc>
                <a:spcPct val="150000"/>
              </a:lnSpc>
              <a:defRPr/>
            </a:pPr>
            <a:r>
              <a:rPr lang="en-US" sz="2800" b="1" kern="0" dirty="0">
                <a:latin typeface="+mj-lt"/>
                <a:ea typeface="+mj-ea"/>
                <a:cs typeface="Times New Roman" pitchFamily="18" charset="0"/>
              </a:rPr>
              <a:t>4.2 </a:t>
            </a:r>
            <a:r>
              <a:rPr lang="en-US" sz="2800" b="1" kern="0" dirty="0" err="1">
                <a:latin typeface="+mj-lt"/>
                <a:cs typeface="Times New Roman" pitchFamily="18" charset="0"/>
              </a:rPr>
              <a:t>Các</a:t>
            </a:r>
            <a:r>
              <a:rPr lang="en-US" sz="2800" b="1" kern="0" dirty="0">
                <a:latin typeface="+mj-lt"/>
                <a:cs typeface="Times New Roman" pitchFamily="18" charset="0"/>
              </a:rPr>
              <a:t> </a:t>
            </a:r>
            <a:r>
              <a:rPr lang="en-US" sz="2800" b="1" kern="0" dirty="0" err="1">
                <a:latin typeface="+mj-lt"/>
                <a:cs typeface="Times New Roman" pitchFamily="18" charset="0"/>
              </a:rPr>
              <a:t>phương</a:t>
            </a:r>
            <a:r>
              <a:rPr lang="en-US" sz="2800" b="1" kern="0" dirty="0">
                <a:latin typeface="+mj-lt"/>
                <a:cs typeface="Times New Roman" pitchFamily="18" charset="0"/>
              </a:rPr>
              <a:t> </a:t>
            </a:r>
            <a:r>
              <a:rPr lang="en-US" sz="2800" b="1" kern="0" dirty="0" err="1">
                <a:latin typeface="+mj-lt"/>
                <a:cs typeface="Times New Roman" pitchFamily="18" charset="0"/>
              </a:rPr>
              <a:t>pháp</a:t>
            </a:r>
            <a:r>
              <a:rPr lang="en-US" sz="2800" b="1" kern="0" dirty="0">
                <a:latin typeface="+mj-lt"/>
                <a:cs typeface="Times New Roman" pitchFamily="18" charset="0"/>
              </a:rPr>
              <a:t> </a:t>
            </a:r>
            <a:r>
              <a:rPr lang="en-US" sz="2800" b="1" kern="0" dirty="0" err="1">
                <a:latin typeface="+mj-lt"/>
                <a:cs typeface="Times New Roman" pitchFamily="18" charset="0"/>
              </a:rPr>
              <a:t>mô</a:t>
            </a:r>
            <a:r>
              <a:rPr lang="en-US" sz="2800" b="1" kern="0" dirty="0">
                <a:latin typeface="+mj-lt"/>
                <a:cs typeface="Times New Roman" pitchFamily="18" charset="0"/>
              </a:rPr>
              <a:t> </a:t>
            </a:r>
            <a:r>
              <a:rPr lang="en-US" sz="2800" b="1" kern="0" dirty="0" err="1">
                <a:latin typeface="+mj-lt"/>
                <a:cs typeface="Times New Roman" pitchFamily="18" charset="0"/>
              </a:rPr>
              <a:t>tả</a:t>
            </a:r>
            <a:r>
              <a:rPr lang="en-US" sz="2800" b="1" kern="0" dirty="0">
                <a:latin typeface="+mj-lt"/>
                <a:cs typeface="Times New Roman" pitchFamily="18" charset="0"/>
              </a:rPr>
              <a:t> </a:t>
            </a:r>
            <a:r>
              <a:rPr lang="en-US" sz="2800" b="1" kern="0" dirty="0" err="1">
                <a:latin typeface="+mj-lt"/>
                <a:cs typeface="Times New Roman" pitchFamily="18" charset="0"/>
              </a:rPr>
              <a:t>mẫu</a:t>
            </a:r>
            <a:endParaRPr lang="en-US" sz="2800" b="1" kern="0" dirty="0">
              <a:latin typeface="+mj-lt"/>
              <a:ea typeface="+mj-ea"/>
              <a:cs typeface="Times New Roman" pitchFamily="18" charset="0"/>
            </a:endParaRPr>
          </a:p>
        </p:txBody>
      </p:sp>
      <p:sp>
        <p:nvSpPr>
          <p:cNvPr id="5" name="Title 3">
            <a:extLst>
              <a:ext uri="{FF2B5EF4-FFF2-40B4-BE49-F238E27FC236}">
                <a16:creationId xmlns:a16="http://schemas.microsoft.com/office/drawing/2014/main" id="{765A01D0-C5E6-A476-1972-BC7432D8ABAD}"/>
              </a:ext>
            </a:extLst>
          </p:cNvPr>
          <p:cNvSpPr>
            <a:spLocks noGrp="1" noChangeArrowheads="1"/>
          </p:cNvSpPr>
          <p:nvPr>
            <p:ph type="title"/>
          </p:nvPr>
        </p:nvSpPr>
        <p:spPr>
          <a:xfrm>
            <a:off x="76200" y="62763"/>
            <a:ext cx="8991600" cy="1089529"/>
          </a:xfrm>
          <a:solidFill>
            <a:srgbClr val="3BD9E5"/>
          </a:solidFill>
          <a:ln>
            <a:noFill/>
          </a:ln>
        </p:spPr>
        <p:txBody>
          <a:bodyPr wrap="square">
            <a:spAutoFit/>
          </a:bodyPr>
          <a:lstStyle/>
          <a:p>
            <a:r>
              <a:rPr lang="en-US" altLang="en-US" sz="3600" dirty="0" err="1">
                <a:solidFill>
                  <a:schemeClr val="tx1"/>
                </a:solidFill>
              </a:rPr>
              <a:t>C</a:t>
            </a:r>
            <a:r>
              <a:rPr lang="en-US" altLang="en-US" sz="3600" cap="none" dirty="0" err="1">
                <a:solidFill>
                  <a:schemeClr val="tx1"/>
                </a:solidFill>
              </a:rPr>
              <a:t>hương</a:t>
            </a:r>
            <a:r>
              <a:rPr lang="en-US" altLang="en-US" sz="3600" cap="none" dirty="0">
                <a:solidFill>
                  <a:schemeClr val="tx1"/>
                </a:solidFill>
              </a:rPr>
              <a:t> 4</a:t>
            </a:r>
            <a:br>
              <a:rPr lang="en-US" altLang="en-US" sz="3600" dirty="0">
                <a:solidFill>
                  <a:schemeClr val="tx1"/>
                </a:solidFill>
              </a:rPr>
            </a:br>
            <a:r>
              <a:rPr lang="en-US" altLang="en-US" sz="3600" dirty="0" err="1">
                <a:solidFill>
                  <a:schemeClr val="tx1"/>
                </a:solidFill>
              </a:rPr>
              <a:t>Lý</a:t>
            </a:r>
            <a:r>
              <a:rPr lang="en-US" altLang="en-US" sz="3600" dirty="0">
                <a:solidFill>
                  <a:schemeClr val="tx1"/>
                </a:solidFill>
              </a:rPr>
              <a:t> </a:t>
            </a:r>
            <a:r>
              <a:rPr lang="en-US" altLang="en-US" sz="3600" dirty="0" err="1">
                <a:solidFill>
                  <a:schemeClr val="tx1"/>
                </a:solidFill>
              </a:rPr>
              <a:t>thuyết</a:t>
            </a:r>
            <a:r>
              <a:rPr lang="en-US" altLang="en-US" sz="3600" dirty="0">
                <a:solidFill>
                  <a:schemeClr val="tx1"/>
                </a:solidFill>
              </a:rPr>
              <a:t> </a:t>
            </a:r>
            <a:r>
              <a:rPr lang="en-US" altLang="en-US" sz="3600" dirty="0" err="1">
                <a:solidFill>
                  <a:schemeClr val="tx1"/>
                </a:solidFill>
              </a:rPr>
              <a:t>mẫu</a:t>
            </a:r>
            <a:endParaRPr lang="en-US" altLang="en-US" sz="3600" dirty="0">
              <a:solidFill>
                <a:schemeClr val="tx1"/>
              </a:solidFill>
            </a:endParaRPr>
          </a:p>
        </p:txBody>
      </p:sp>
    </p:spTree>
    <p:extLst>
      <p:ext uri="{BB962C8B-B14F-4D97-AF65-F5344CB8AC3E}">
        <p14:creationId xmlns:p14="http://schemas.microsoft.com/office/powerpoint/2010/main" val="379860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49" fill="hold" display="0">
                  <p:stCondLst>
                    <p:cond delay="indefinite"/>
                  </p:stCondLst>
                  <p:endCondLst>
                    <p:cond evt="onPrev" delay="0">
                      <p:tgtEl>
                        <p:sldTgt/>
                      </p:tgtEl>
                    </p:cond>
                    <p:cond evt="onStopAudio" delay="0">
                      <p:tgtEl>
                        <p:sldTgt/>
                      </p:tgtEl>
                    </p:cond>
                  </p:endCondLst>
                </p:cTn>
                <p:tgtEl>
                  <p:spTgt spid="10"/>
                </p:tgtEl>
              </p:cMediaNode>
            </p:audio>
          </p:childTnLst>
        </p:cTn>
      </p:par>
    </p:tnLst>
    <p:bldLst>
      <p:bldP spid="7" grpId="0"/>
      <p:bldP spid="9" grpId="0"/>
      <p:bldP spid="13" grpId="0"/>
      <p:bldP spid="4" grpId="0"/>
    </p:bld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Custom 1">
      <a:majorFont>
        <a:latin typeface="Times New Roman"/>
        <a:ea typeface=""/>
        <a:cs typeface=""/>
      </a:majorFont>
      <a:minorFont>
        <a:latin typeface="Times New Roman"/>
        <a:ea typeface=""/>
        <a:cs typeface=""/>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29720</TotalTime>
  <Words>3239</Words>
  <Application>Microsoft Office PowerPoint</Application>
  <PresentationFormat>On-screen Show (4:3)</PresentationFormat>
  <Paragraphs>514</Paragraphs>
  <Slides>52</Slides>
  <Notes>19</Notes>
  <HiddenSlides>0</HiddenSlides>
  <MMClips>14</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2</vt:i4>
      </vt:variant>
      <vt:variant>
        <vt:lpstr>Slide Titles</vt:lpstr>
      </vt:variant>
      <vt:variant>
        <vt:i4>52</vt:i4>
      </vt:variant>
    </vt:vector>
  </HeadingPairs>
  <TitlesOfParts>
    <vt:vector size="63" baseType="lpstr">
      <vt:lpstr>.VnTime</vt:lpstr>
      <vt:lpstr>Arial</vt:lpstr>
      <vt:lpstr>Calibri</vt:lpstr>
      <vt:lpstr>Cambria Math</vt:lpstr>
      <vt:lpstr>Times New Roman</vt:lpstr>
      <vt:lpstr>2_Custom Design</vt:lpstr>
      <vt:lpstr>Custom Design</vt:lpstr>
      <vt:lpstr>1_Custom Design</vt:lpstr>
      <vt:lpstr>Droplet</vt:lpstr>
      <vt:lpstr>Equation</vt:lpstr>
      <vt:lpstr>MathType 7.0 Equation</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Chương 4 Lý thuyết mẫu</vt:lpstr>
      <vt:lpstr> VÍ DỤ: Đo chiều dài của 10 chi tiết máy, thu được số liệu sau:   2, 4, 3, 3, 2, 2, 3, 5, 4, 4. Tính chiều dài trung bình của 10 chi tiết máy đó. </vt:lpstr>
      <vt:lpstr>Chương 4 Lý thuyết mẫu</vt:lpstr>
      <vt:lpstr>Chương 4 Lý thuyết mẫu</vt:lpstr>
      <vt:lpstr>PowerPoint Presentation</vt:lpstr>
      <vt:lpstr>Chương 4 Lý thuyết mẫu</vt:lpstr>
      <vt:lpstr>Chương 4 Lý thuyết mẫu</vt:lpstr>
      <vt:lpstr>VÍ DỤ: Đo chiều dài của 10 chi tiết máy, thu được số liệu sau:   2, 4, 3, 3, 2, 2, 3, 5, 4, 4. b) Tính phương sai mẫu của chiều dài 10 chi tiết máy trên. </vt:lpstr>
      <vt:lpstr>Chương 4 Lý thuyết mẫu</vt:lpstr>
      <vt:lpstr>Chương 4 Lý thuyết mẫu</vt:lpstr>
      <vt:lpstr>Chương 4 Lý thuyết mẫu</vt:lpstr>
      <vt:lpstr>Chương 4 Lý thuyết mẫu</vt:lpstr>
      <vt:lpstr>Chương 4 Lý thuyết mẫu</vt:lpstr>
      <vt:lpstr>Ví dụ:  2, 4, 3, 3, 2, 2, 6, 5, 4, 6 - sắp xếp lại: 2, 2, 2, 3, 3, 4, 4, 5, 6 - n=9, suy ra d=(n+1)/2=5. Vậy xd=x5=3. Ví dụ: 2, 4, 3, 3, 2, 2, 6, 5, 4, 6, 3, 4,6 - sắp xếp lại: 2, 2, 2, 3, 3, 3, 4, 4, 4, 5, 6, 6 - n=12, suy ra d1=n/2=6, d1=n/2+1=7 . Vậy xd1=x6=3, xd2=x7=4.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VÍ DỤ: Đo chiều dài của 10 chi tiết máy, thu được số liệu sau:   2, 4, 3, 3, 2, 2, 3, 5, 4, 4 (cm). a) Tính chiều dài trung bình, phương sai mẫu, độ lệch tiêu chuẩn mẫu điều chỉnh về chiều dài mỗi chi tiết máy trong mẫu trên. b) Tính tỉ lệ chi tiết máy có chiều dài nhỏ hơn 3 cm trên mẫu.</vt:lpstr>
      <vt:lpstr> VÍ DỤ: Cho bảng số liệu    a) Tính trung bình mẫu, độ lệch tiêu chuẩn mẫu, phương sai  mẫu điều chỉnh về dấu hiệu nghiên cứu ở bảng trên. b) Tính tỉ lệ ngày có doanh thu từ 25 đến 33 triệu đồng trên mẫu. c) tính tỉ lệ ngày có doanh thu cao hơn 30 triệu đồng trên mẫu</vt:lpstr>
      <vt:lpstr>PowerPoint Presentation</vt:lpstr>
      <vt:lpstr>BÀI TẬP VỀ NHÀ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Lý thuyết xác suất và thống kê toán</dc:title>
  <dc:creator>Hoàng Hà</dc:creator>
  <cp:lastModifiedBy>Hoàng Hà</cp:lastModifiedBy>
  <cp:revision>967</cp:revision>
  <dcterms:created xsi:type="dcterms:W3CDTF">2010-02-06T07:09:13Z</dcterms:created>
  <dcterms:modified xsi:type="dcterms:W3CDTF">2023-02-07T10:32:45Z</dcterms:modified>
</cp:coreProperties>
</file>