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3" r:id="rId1"/>
    <p:sldMasterId id="2147483660" r:id="rId2"/>
    <p:sldMasterId id="2147483672" r:id="rId3"/>
    <p:sldMasterId id="2147488395" r:id="rId4"/>
  </p:sldMasterIdLst>
  <p:notesMasterIdLst>
    <p:notesMasterId r:id="rId43"/>
  </p:notesMasterIdLst>
  <p:sldIdLst>
    <p:sldId id="650" r:id="rId5"/>
    <p:sldId id="876" r:id="rId6"/>
    <p:sldId id="878" r:id="rId7"/>
    <p:sldId id="879" r:id="rId8"/>
    <p:sldId id="880" r:id="rId9"/>
    <p:sldId id="881" r:id="rId10"/>
    <p:sldId id="924" r:id="rId11"/>
    <p:sldId id="495" r:id="rId12"/>
    <p:sldId id="882" r:id="rId13"/>
    <p:sldId id="883" r:id="rId14"/>
    <p:sldId id="884" r:id="rId15"/>
    <p:sldId id="925" r:id="rId16"/>
    <p:sldId id="927" r:id="rId17"/>
    <p:sldId id="928" r:id="rId18"/>
    <p:sldId id="929" r:id="rId19"/>
    <p:sldId id="889" r:id="rId20"/>
    <p:sldId id="912" r:id="rId21"/>
    <p:sldId id="913" r:id="rId22"/>
    <p:sldId id="930" r:id="rId23"/>
    <p:sldId id="934" r:id="rId24"/>
    <p:sldId id="916" r:id="rId25"/>
    <p:sldId id="917" r:id="rId26"/>
    <p:sldId id="931" r:id="rId27"/>
    <p:sldId id="935" r:id="rId28"/>
    <p:sldId id="891" r:id="rId29"/>
    <p:sldId id="892" r:id="rId30"/>
    <p:sldId id="893" r:id="rId31"/>
    <p:sldId id="894" r:id="rId32"/>
    <p:sldId id="895" r:id="rId33"/>
    <p:sldId id="855" r:id="rId34"/>
    <p:sldId id="859" r:id="rId35"/>
    <p:sldId id="903" r:id="rId36"/>
    <p:sldId id="904" r:id="rId37"/>
    <p:sldId id="905" r:id="rId38"/>
    <p:sldId id="908" r:id="rId39"/>
    <p:sldId id="909" r:id="rId40"/>
    <p:sldId id="910" r:id="rId41"/>
    <p:sldId id="932"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nTime" pitchFamily="34" charset="0"/>
        <a:ea typeface="+mn-ea"/>
        <a:cs typeface="+mn-cs"/>
      </a:defRPr>
    </a:lvl1pPr>
    <a:lvl2pPr marL="457200" algn="l" rtl="0" eaLnBrk="0" fontAlgn="base" hangingPunct="0">
      <a:spcBef>
        <a:spcPct val="0"/>
      </a:spcBef>
      <a:spcAft>
        <a:spcPct val="0"/>
      </a:spcAft>
      <a:defRPr kern="1200">
        <a:solidFill>
          <a:schemeClr val="tx1"/>
        </a:solidFill>
        <a:latin typeface=".VnTime" pitchFamily="34" charset="0"/>
        <a:ea typeface="+mn-ea"/>
        <a:cs typeface="+mn-cs"/>
      </a:defRPr>
    </a:lvl2pPr>
    <a:lvl3pPr marL="914400" algn="l" rtl="0" eaLnBrk="0" fontAlgn="base" hangingPunct="0">
      <a:spcBef>
        <a:spcPct val="0"/>
      </a:spcBef>
      <a:spcAft>
        <a:spcPct val="0"/>
      </a:spcAft>
      <a:defRPr kern="1200">
        <a:solidFill>
          <a:schemeClr val="tx1"/>
        </a:solidFill>
        <a:latin typeface=".VnTime" pitchFamily="34" charset="0"/>
        <a:ea typeface="+mn-ea"/>
        <a:cs typeface="+mn-cs"/>
      </a:defRPr>
    </a:lvl3pPr>
    <a:lvl4pPr marL="1371600" algn="l" rtl="0" eaLnBrk="0" fontAlgn="base" hangingPunct="0">
      <a:spcBef>
        <a:spcPct val="0"/>
      </a:spcBef>
      <a:spcAft>
        <a:spcPct val="0"/>
      </a:spcAft>
      <a:defRPr kern="1200">
        <a:solidFill>
          <a:schemeClr val="tx1"/>
        </a:solidFill>
        <a:latin typeface=".VnTime" pitchFamily="34" charset="0"/>
        <a:ea typeface="+mn-ea"/>
        <a:cs typeface="+mn-cs"/>
      </a:defRPr>
    </a:lvl4pPr>
    <a:lvl5pPr marL="1828800" algn="l" rtl="0" eaLnBrk="0" fontAlgn="base" hangingPunct="0">
      <a:spcBef>
        <a:spcPct val="0"/>
      </a:spcBef>
      <a:spcAft>
        <a:spcPct val="0"/>
      </a:spcAft>
      <a:defRPr kern="1200">
        <a:solidFill>
          <a:schemeClr val="tx1"/>
        </a:solidFill>
        <a:latin typeface=".VnTime" pitchFamily="34" charset="0"/>
        <a:ea typeface="+mn-ea"/>
        <a:cs typeface="+mn-cs"/>
      </a:defRPr>
    </a:lvl5pPr>
    <a:lvl6pPr marL="2286000" algn="l" defTabSz="914400" rtl="0" eaLnBrk="1" latinLnBrk="0" hangingPunct="1">
      <a:defRPr kern="1200">
        <a:solidFill>
          <a:schemeClr val="tx1"/>
        </a:solidFill>
        <a:latin typeface=".VnTime" pitchFamily="34" charset="0"/>
        <a:ea typeface="+mn-ea"/>
        <a:cs typeface="+mn-cs"/>
      </a:defRPr>
    </a:lvl6pPr>
    <a:lvl7pPr marL="2743200" algn="l" defTabSz="914400" rtl="0" eaLnBrk="1" latinLnBrk="0" hangingPunct="1">
      <a:defRPr kern="1200">
        <a:solidFill>
          <a:schemeClr val="tx1"/>
        </a:solidFill>
        <a:latin typeface=".VnTime" pitchFamily="34" charset="0"/>
        <a:ea typeface="+mn-ea"/>
        <a:cs typeface="+mn-cs"/>
      </a:defRPr>
    </a:lvl7pPr>
    <a:lvl8pPr marL="3200400" algn="l" defTabSz="914400" rtl="0" eaLnBrk="1" latinLnBrk="0" hangingPunct="1">
      <a:defRPr kern="1200">
        <a:solidFill>
          <a:schemeClr val="tx1"/>
        </a:solidFill>
        <a:latin typeface=".VnTime" pitchFamily="34" charset="0"/>
        <a:ea typeface="+mn-ea"/>
        <a:cs typeface="+mn-cs"/>
      </a:defRPr>
    </a:lvl8pPr>
    <a:lvl9pPr marL="3657600" algn="l" defTabSz="914400" rtl="0" eaLnBrk="1" latinLnBrk="0" hangingPunct="1">
      <a:defRPr kern="1200">
        <a:solidFill>
          <a:schemeClr val="tx1"/>
        </a:solidFill>
        <a:latin typeface=".VnTime"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3A5"/>
    <a:srgbClr val="CCCCFF"/>
    <a:srgbClr val="FFFFCC"/>
    <a:srgbClr val="99FF66"/>
    <a:srgbClr val="CCFFCC"/>
    <a:srgbClr val="E2F7A7"/>
    <a:srgbClr val="FFCC99"/>
    <a:srgbClr val="99FF99"/>
    <a:srgbClr val="FF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87347" autoAdjust="0"/>
  </p:normalViewPr>
  <p:slideViewPr>
    <p:cSldViewPr>
      <p:cViewPr varScale="1">
        <p:scale>
          <a:sx n="58" d="100"/>
          <a:sy n="58" d="100"/>
        </p:scale>
        <p:origin x="1592" y="48"/>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2.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image" Target="../media/image550.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BD0E84-D85F-4288-9464-55D7CD623A46}" type="doc">
      <dgm:prSet loTypeId="urn:microsoft.com/office/officeart/2005/8/layout/vList5" loCatId="list" qsTypeId="urn:microsoft.com/office/officeart/2005/8/quickstyle/simple1" qsCatId="simple" csTypeId="urn:microsoft.com/office/officeart/2005/8/colors/accent0_1" csCatId="mainScheme" phldr="1"/>
      <dgm:spPr/>
      <dgm:t>
        <a:bodyPr/>
        <a:lstStyle/>
        <a:p>
          <a:endParaRPr lang="en-US"/>
        </a:p>
      </dgm:t>
    </dgm:pt>
    <dgm:pt modelId="{ED4C7822-1893-4AC4-9835-5A5461685209}">
      <dgm:prSet phldrT="[Text]" custT="1"/>
      <dgm:spPr>
        <a:solidFill>
          <a:srgbClr val="FFFF00"/>
        </a:solidFill>
      </dgm:spPr>
      <dgm:t>
        <a:bodyPr/>
        <a:lstStyle/>
        <a:p>
          <a:r>
            <a:rPr lang="en-US" sz="2800" dirty="0">
              <a:latin typeface="+mj-lt"/>
            </a:rPr>
            <a:t>Ước lượng không chệch</a:t>
          </a:r>
        </a:p>
      </dgm:t>
    </dgm:pt>
    <dgm:pt modelId="{F13BB600-E8FF-4C71-890F-0F8CAECA95C1}" type="parTrans" cxnId="{957A90EA-181F-4004-A3B4-B37940319DD3}">
      <dgm:prSet/>
      <dgm:spPr/>
      <dgm:t>
        <a:bodyPr/>
        <a:lstStyle/>
        <a:p>
          <a:endParaRPr lang="en-US" sz="2800">
            <a:latin typeface="+mj-lt"/>
          </a:endParaRPr>
        </a:p>
      </dgm:t>
    </dgm:pt>
    <dgm:pt modelId="{0EBEF463-D174-4373-A8DC-5A7C286B349A}" type="sibTrans" cxnId="{957A90EA-181F-4004-A3B4-B37940319DD3}">
      <dgm:prSet/>
      <dgm:spPr/>
      <dgm:t>
        <a:bodyPr/>
        <a:lstStyle/>
        <a:p>
          <a:endParaRPr lang="en-US" sz="2800">
            <a:latin typeface="+mj-lt"/>
          </a:endParaRPr>
        </a:p>
      </dgm:t>
    </dgm:pt>
    <mc:AlternateContent xmlns:mc="http://schemas.openxmlformats.org/markup-compatibility/2006" xmlns:a14="http://schemas.microsoft.com/office/drawing/2010/main">
      <mc:Choice Requires="a14">
        <dgm:pt modelId="{A8E0F39D-E2FC-4A96-9853-94E8696003AD}">
          <dgm:prSet phldrT="[Text]" custT="1"/>
          <dgm:spPr/>
          <dgm: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𝜃</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m:t>
                    </m:r>
                    <m:r>
                      <a:rPr lang="en-US" sz="2800" b="0" i="1" smtClean="0">
                        <a:latin typeface="Cambria Math" panose="02040503050406030204" pitchFamily="18" charset="0"/>
                      </a:rPr>
                      <m:t>𝜃</m:t>
                    </m:r>
                  </m:oMath>
                </m:oMathPara>
              </a14:m>
              <a:endParaRPr lang="en-US" sz="2800" dirty="0">
                <a:latin typeface="+mj-lt"/>
              </a:endParaRPr>
            </a:p>
          </dgm:t>
        </dgm:pt>
      </mc:Choice>
      <mc:Fallback xmlns="">
        <dgm:pt modelId="{A8E0F39D-E2FC-4A96-9853-94E8696003AD}">
          <dgm:prSet phldrT="[Text]" custT="1"/>
          <dgm:spPr/>
          <dgm:t>
            <a:bodyPr/>
            <a:lstStyle/>
            <a:p>
              <a:pPr/>
              <a:r>
                <a:rPr lang="en-US" sz="2800" b="0" i="0">
                  <a:latin typeface="+mj-lt"/>
                </a:rPr>
                <a:t>𝐸(𝜃^∗ )=𝜃</a:t>
              </a:r>
              <a:endParaRPr lang="en-US" sz="2800" dirty="0">
                <a:latin typeface="+mj-lt"/>
              </a:endParaRPr>
            </a:p>
          </dgm:t>
        </dgm:pt>
      </mc:Fallback>
    </mc:AlternateContent>
    <dgm:pt modelId="{DD9CB8CF-F127-4083-A814-A8E27C671B9F}" type="parTrans" cxnId="{090AA511-4454-4560-9A48-D8093100802E}">
      <dgm:prSet/>
      <dgm:spPr/>
      <dgm:t>
        <a:bodyPr/>
        <a:lstStyle/>
        <a:p>
          <a:endParaRPr lang="en-US" sz="2800">
            <a:latin typeface="+mj-lt"/>
          </a:endParaRPr>
        </a:p>
      </dgm:t>
    </dgm:pt>
    <dgm:pt modelId="{96791338-9A85-4F2D-82BD-72D24A2AFA1B}" type="sibTrans" cxnId="{090AA511-4454-4560-9A48-D8093100802E}">
      <dgm:prSet/>
      <dgm:spPr/>
      <dgm:t>
        <a:bodyPr/>
        <a:lstStyle/>
        <a:p>
          <a:endParaRPr lang="en-US" sz="2800">
            <a:latin typeface="+mj-lt"/>
          </a:endParaRPr>
        </a:p>
      </dgm:t>
    </dgm:pt>
    <dgm:pt modelId="{5F986FEB-D62B-4CFE-9C5C-F7361884F7ED}">
      <dgm:prSet phldrT="[Text]" custT="1"/>
      <dgm:spPr>
        <a:solidFill>
          <a:srgbClr val="99CCFF"/>
        </a:solidFill>
      </dgm:spPr>
      <dgm:t>
        <a:bodyPr/>
        <a:lstStyle/>
        <a:p>
          <a:r>
            <a:rPr lang="en-US" sz="2800" dirty="0">
              <a:latin typeface="+mj-lt"/>
            </a:rPr>
            <a:t>Ước lượng vững</a:t>
          </a:r>
        </a:p>
      </dgm:t>
    </dgm:pt>
    <dgm:pt modelId="{C60FAD7C-5A68-4466-88E1-70BF31226F4D}" type="parTrans" cxnId="{EA8F7D20-EA2B-43CF-A4BF-CAA215925045}">
      <dgm:prSet/>
      <dgm:spPr/>
      <dgm:t>
        <a:bodyPr/>
        <a:lstStyle/>
        <a:p>
          <a:endParaRPr lang="en-US" sz="2800">
            <a:latin typeface="+mj-lt"/>
          </a:endParaRPr>
        </a:p>
      </dgm:t>
    </dgm:pt>
    <dgm:pt modelId="{3F9772D0-54FC-4D29-97B5-768F2FBE5D28}" type="sibTrans" cxnId="{EA8F7D20-EA2B-43CF-A4BF-CAA215925045}">
      <dgm:prSet/>
      <dgm:spPr/>
      <dgm:t>
        <a:bodyPr/>
        <a:lstStyle/>
        <a:p>
          <a:endParaRPr lang="en-US" sz="2800">
            <a:latin typeface="+mj-lt"/>
          </a:endParaRPr>
        </a:p>
      </dgm:t>
    </dgm:pt>
    <mc:AlternateContent xmlns:mc="http://schemas.openxmlformats.org/markup-compatibility/2006" xmlns:a14="http://schemas.microsoft.com/office/drawing/2010/main">
      <mc:Choice Requires="a14">
        <dgm:pt modelId="{79CDABC2-2F85-4DB7-99F0-0484F6CC90A8}">
          <dgm:prSet phldrT="[Text]" custT="1"/>
          <dgm:spPr/>
          <dgm: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rPr>
                        </m:ctrlPr>
                      </m:funcPr>
                      <m:fName>
                        <m:limLow>
                          <m:limLowPr>
                            <m:ctrlPr>
                              <a:rPr lang="en-US" sz="2800" i="1" smtClean="0">
                                <a:latin typeface="Cambria Math" panose="02040503050406030204" pitchFamily="18" charset="0"/>
                              </a:rPr>
                            </m:ctrlPr>
                          </m:limLowPr>
                          <m:e>
                            <m:r>
                              <m:rPr>
                                <m:sty m:val="p"/>
                              </m:rPr>
                              <a:rPr lang="en-US" sz="2800" i="0" smtClean="0">
                                <a:latin typeface="Cambria Math" panose="02040503050406030204" pitchFamily="18" charset="0"/>
                              </a:rPr>
                              <m:t>lim</m:t>
                            </m:r>
                          </m:e>
                          <m:lim>
                            <m:r>
                              <a:rPr lang="en-US" sz="2800" b="0" i="1" smtClean="0">
                                <a:latin typeface="Cambria Math" panose="02040503050406030204" pitchFamily="18" charset="0"/>
                              </a:rPr>
                              <m:t>𝑛</m:t>
                            </m:r>
                            <m:r>
                              <a:rPr lang="en-US" sz="2800" b="0" i="1" smtClean="0">
                                <a:latin typeface="Cambria Math" panose="02040503050406030204" pitchFamily="18" charset="0"/>
                              </a:rPr>
                              <m:t>→∞</m:t>
                            </m:r>
                          </m:lim>
                        </m:limLow>
                      </m:fName>
                      <m:e>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d>
                              <m:dPr>
                                <m:begChr m:val="|"/>
                                <m:endChr m:val="|"/>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𝜃</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𝜃</m:t>
                                </m:r>
                              </m:e>
                            </m:d>
                            <m:r>
                              <a:rPr lang="en-US" sz="2800" b="0" i="1" smtClean="0">
                                <a:latin typeface="Cambria Math" panose="02040503050406030204" pitchFamily="18" charset="0"/>
                              </a:rPr>
                              <m:t>&lt;</m:t>
                            </m:r>
                            <m:r>
                              <a:rPr lang="en-US" sz="2800" b="0" i="1" smtClean="0">
                                <a:latin typeface="Cambria Math" panose="02040503050406030204" pitchFamily="18" charset="0"/>
                              </a:rPr>
                              <m:t>𝜀</m:t>
                            </m:r>
                          </m:e>
                        </m:d>
                        <m:r>
                          <a:rPr lang="en-US" sz="2800" b="0" i="1" smtClean="0">
                            <a:latin typeface="Cambria Math" panose="02040503050406030204" pitchFamily="18" charset="0"/>
                          </a:rPr>
                          <m:t>=1</m:t>
                        </m:r>
                      </m:e>
                    </m:func>
                  </m:oMath>
                </m:oMathPara>
              </a14:m>
              <a:endParaRPr lang="en-US" sz="2800" dirty="0">
                <a:latin typeface="+mj-lt"/>
              </a:endParaRPr>
            </a:p>
          </dgm:t>
        </dgm:pt>
      </mc:Choice>
      <mc:Fallback xmlns="">
        <dgm:pt modelId="{79CDABC2-2F85-4DB7-99F0-0484F6CC90A8}">
          <dgm:prSet phldrT="[Text]" custT="1"/>
          <dgm:spPr/>
          <dgm:t>
            <a:bodyPr/>
            <a:lstStyle/>
            <a:p>
              <a:pPr/>
              <a:r>
                <a:rPr lang="en-US" sz="2800" i="0">
                  <a:latin typeface="+mj-lt"/>
                </a:rPr>
                <a:t>lim┬(</a:t>
              </a:r>
              <a:r>
                <a:rPr lang="en-US" sz="2800" b="0" i="0">
                  <a:latin typeface="+mj-lt"/>
                </a:rPr>
                <a:t>𝑛→∞)⁡〖𝑃(|𝜃^∗−𝜃|&lt;𝜀)=1〗</a:t>
              </a:r>
              <a:endParaRPr lang="en-US" sz="2800" dirty="0">
                <a:latin typeface="+mj-lt"/>
              </a:endParaRPr>
            </a:p>
          </dgm:t>
        </dgm:pt>
      </mc:Fallback>
    </mc:AlternateContent>
    <dgm:pt modelId="{B77C8C58-B18F-44B3-ABB7-80E18B82D073}" type="parTrans" cxnId="{3FB073E2-6E25-4BB8-8DE5-EB8C220C1D05}">
      <dgm:prSet/>
      <dgm:spPr/>
      <dgm:t>
        <a:bodyPr/>
        <a:lstStyle/>
        <a:p>
          <a:endParaRPr lang="en-US" sz="2800">
            <a:latin typeface="+mj-lt"/>
          </a:endParaRPr>
        </a:p>
      </dgm:t>
    </dgm:pt>
    <dgm:pt modelId="{7CB6218B-E174-4963-AEEA-A97FAACC8932}" type="sibTrans" cxnId="{3FB073E2-6E25-4BB8-8DE5-EB8C220C1D05}">
      <dgm:prSet/>
      <dgm:spPr/>
      <dgm:t>
        <a:bodyPr/>
        <a:lstStyle/>
        <a:p>
          <a:endParaRPr lang="en-US" sz="2800">
            <a:latin typeface="+mj-lt"/>
          </a:endParaRPr>
        </a:p>
      </dgm:t>
    </dgm:pt>
    <dgm:pt modelId="{FCB4D0DE-6B20-4DD2-8F95-5F2CDA1470F7}">
      <dgm:prSet phldrT="[Text]" custT="1"/>
      <dgm:spPr>
        <a:solidFill>
          <a:srgbClr val="92D050"/>
        </a:solidFill>
      </dgm:spPr>
      <dgm:t>
        <a:bodyPr/>
        <a:lstStyle/>
        <a:p>
          <a:r>
            <a:rPr lang="en-US" sz="2800" dirty="0" err="1">
              <a:latin typeface="+mj-lt"/>
            </a:rPr>
            <a:t>Ước</a:t>
          </a:r>
          <a:r>
            <a:rPr lang="en-US" sz="2800" dirty="0">
              <a:latin typeface="+mj-lt"/>
            </a:rPr>
            <a:t> </a:t>
          </a:r>
          <a:r>
            <a:rPr lang="en-US" sz="2800" dirty="0" err="1">
              <a:latin typeface="+mj-lt"/>
            </a:rPr>
            <a:t>lượng</a:t>
          </a:r>
          <a:endParaRPr lang="en-US" sz="2800" dirty="0">
            <a:latin typeface="+mj-lt"/>
          </a:endParaRPr>
        </a:p>
        <a:p>
          <a:r>
            <a:rPr lang="en-US" sz="2800" dirty="0" err="1">
              <a:latin typeface="+mj-lt"/>
            </a:rPr>
            <a:t>hiệu</a:t>
          </a:r>
          <a:r>
            <a:rPr lang="en-US" sz="2800" dirty="0">
              <a:latin typeface="+mj-lt"/>
            </a:rPr>
            <a:t> quả</a:t>
          </a:r>
        </a:p>
      </dgm:t>
    </dgm:pt>
    <dgm:pt modelId="{DA5CF481-2316-4708-8274-4B4C37EEA54C}" type="parTrans" cxnId="{4BAE38E6-529B-46BB-AFB7-44198E7DDC55}">
      <dgm:prSet/>
      <dgm:spPr/>
      <dgm:t>
        <a:bodyPr/>
        <a:lstStyle/>
        <a:p>
          <a:endParaRPr lang="en-US" sz="2800">
            <a:latin typeface="+mj-lt"/>
          </a:endParaRPr>
        </a:p>
      </dgm:t>
    </dgm:pt>
    <dgm:pt modelId="{FC8B6A26-08A6-4F2F-8F1E-D95265C5AD2E}" type="sibTrans" cxnId="{4BAE38E6-529B-46BB-AFB7-44198E7DDC55}">
      <dgm:prSet/>
      <dgm:spPr/>
      <dgm:t>
        <a:bodyPr/>
        <a:lstStyle/>
        <a:p>
          <a:endParaRPr lang="en-US" sz="2800">
            <a:latin typeface="+mj-lt"/>
          </a:endParaRPr>
        </a:p>
      </dgm:t>
    </dgm:pt>
    <dgm:pt modelId="{9FE2143A-0D92-46CC-8756-DD6B644E5B99}">
      <dgm:prSet phldrT="[Text]" custT="1"/>
      <dgm:spPr/>
      <dgm:t>
        <a:bodyPr/>
        <a:lstStyle/>
        <a:p>
          <a:r>
            <a:rPr lang="en-US" sz="2800" dirty="0">
              <a:latin typeface="+mj-lt"/>
            </a:rPr>
            <a:t>Là ước lượng không chệch</a:t>
          </a:r>
        </a:p>
      </dgm:t>
    </dgm:pt>
    <dgm:pt modelId="{49246DC3-A7BE-480D-A29B-19467FE642A9}" type="parTrans" cxnId="{74D9CB11-923F-41EB-90EE-BBF12931ED56}">
      <dgm:prSet/>
      <dgm:spPr/>
      <dgm:t>
        <a:bodyPr/>
        <a:lstStyle/>
        <a:p>
          <a:endParaRPr lang="en-US" sz="2800">
            <a:latin typeface="+mj-lt"/>
          </a:endParaRPr>
        </a:p>
      </dgm:t>
    </dgm:pt>
    <dgm:pt modelId="{77E299BA-47DC-43CF-9EB4-2867D99A6B87}" type="sibTrans" cxnId="{74D9CB11-923F-41EB-90EE-BBF12931ED56}">
      <dgm:prSet/>
      <dgm:spPr/>
      <dgm:t>
        <a:bodyPr/>
        <a:lstStyle/>
        <a:p>
          <a:endParaRPr lang="en-US" sz="2800">
            <a:latin typeface="+mj-lt"/>
          </a:endParaRPr>
        </a:p>
      </dgm:t>
    </dgm:pt>
    <dgm:pt modelId="{32DBA7DD-54ED-4334-8BA1-AA363B5412D2}">
      <dgm:prSet phldrT="[Text]" custT="1"/>
      <dgm:spPr/>
      <dgm:t>
        <a:bodyPr/>
        <a:lstStyle/>
        <a:p>
          <a:r>
            <a:rPr lang="en-US" sz="2800" dirty="0">
              <a:latin typeface="+mj-lt"/>
            </a:rPr>
            <a:t>Có phương sai nhỏ nhất</a:t>
          </a:r>
        </a:p>
      </dgm:t>
    </dgm:pt>
    <dgm:pt modelId="{56C3113F-D222-4F47-9841-388F2D3D0009}" type="parTrans" cxnId="{0B9C2C08-4F2D-4206-89FD-92ADCA6E2018}">
      <dgm:prSet/>
      <dgm:spPr/>
      <dgm:t>
        <a:bodyPr/>
        <a:lstStyle/>
        <a:p>
          <a:endParaRPr lang="en-US" sz="2800">
            <a:latin typeface="+mj-lt"/>
          </a:endParaRPr>
        </a:p>
      </dgm:t>
    </dgm:pt>
    <dgm:pt modelId="{1147BDB4-1416-4BF5-A389-CEFE84F71B3D}" type="sibTrans" cxnId="{0B9C2C08-4F2D-4206-89FD-92ADCA6E2018}">
      <dgm:prSet/>
      <dgm:spPr/>
      <dgm:t>
        <a:bodyPr/>
        <a:lstStyle/>
        <a:p>
          <a:endParaRPr lang="en-US" sz="2800">
            <a:latin typeface="+mj-lt"/>
          </a:endParaRPr>
        </a:p>
      </dgm:t>
    </dgm:pt>
    <dgm:pt modelId="{21539C12-31F4-428E-9D3D-8896235E4277}" type="pres">
      <dgm:prSet presAssocID="{30BD0E84-D85F-4288-9464-55D7CD623A46}" presName="Name0" presStyleCnt="0">
        <dgm:presLayoutVars>
          <dgm:dir/>
          <dgm:animLvl val="lvl"/>
          <dgm:resizeHandles val="exact"/>
        </dgm:presLayoutVars>
      </dgm:prSet>
      <dgm:spPr/>
    </dgm:pt>
    <dgm:pt modelId="{C9C03CCA-F22A-42DB-ADEA-07D500916F9A}" type="pres">
      <dgm:prSet presAssocID="{ED4C7822-1893-4AC4-9835-5A5461685209}" presName="linNode" presStyleCnt="0"/>
      <dgm:spPr/>
    </dgm:pt>
    <dgm:pt modelId="{809F8ADC-F733-4099-ACFE-E32823FDA018}" type="pres">
      <dgm:prSet presAssocID="{ED4C7822-1893-4AC4-9835-5A5461685209}" presName="parentText" presStyleLbl="node1" presStyleIdx="0" presStyleCnt="3" custScaleX="90909" custScaleY="90909">
        <dgm:presLayoutVars>
          <dgm:chMax val="1"/>
          <dgm:bulletEnabled val="1"/>
        </dgm:presLayoutVars>
      </dgm:prSet>
      <dgm:spPr/>
    </dgm:pt>
    <dgm:pt modelId="{D56518BB-76A4-4F70-A119-2C1119126343}" type="pres">
      <dgm:prSet presAssocID="{ED4C7822-1893-4AC4-9835-5A5461685209}" presName="descendantText" presStyleLbl="alignAccFollowNode1" presStyleIdx="0" presStyleCnt="3" custLinFactNeighborY="0">
        <dgm:presLayoutVars>
          <dgm:bulletEnabled val="1"/>
        </dgm:presLayoutVars>
      </dgm:prSet>
      <dgm:spPr/>
    </dgm:pt>
    <dgm:pt modelId="{0A8F01AB-452D-49F2-8DA6-AF8797F1780B}" type="pres">
      <dgm:prSet presAssocID="{0EBEF463-D174-4373-A8DC-5A7C286B349A}" presName="sp" presStyleCnt="0"/>
      <dgm:spPr/>
    </dgm:pt>
    <dgm:pt modelId="{578796E2-973F-4116-906F-4EADF4DC0857}" type="pres">
      <dgm:prSet presAssocID="{5F986FEB-D62B-4CFE-9C5C-F7361884F7ED}" presName="linNode" presStyleCnt="0"/>
      <dgm:spPr/>
    </dgm:pt>
    <dgm:pt modelId="{403E0FDC-B8C3-430E-929E-93EE91F8902F}" type="pres">
      <dgm:prSet presAssocID="{5F986FEB-D62B-4CFE-9C5C-F7361884F7ED}" presName="parentText" presStyleLbl="node1" presStyleIdx="1" presStyleCnt="3" custScaleX="90909" custScaleY="90909">
        <dgm:presLayoutVars>
          <dgm:chMax val="1"/>
          <dgm:bulletEnabled val="1"/>
        </dgm:presLayoutVars>
      </dgm:prSet>
      <dgm:spPr/>
    </dgm:pt>
    <dgm:pt modelId="{B9D94945-FDA9-4523-9A48-477341936880}" type="pres">
      <dgm:prSet presAssocID="{5F986FEB-D62B-4CFE-9C5C-F7361884F7ED}" presName="descendantText" presStyleLbl="alignAccFollowNode1" presStyleIdx="1" presStyleCnt="3">
        <dgm:presLayoutVars>
          <dgm:bulletEnabled val="1"/>
        </dgm:presLayoutVars>
      </dgm:prSet>
      <dgm:spPr/>
    </dgm:pt>
    <dgm:pt modelId="{E9179892-DDA4-4831-A515-D38F0FC2020B}" type="pres">
      <dgm:prSet presAssocID="{3F9772D0-54FC-4D29-97B5-768F2FBE5D28}" presName="sp" presStyleCnt="0"/>
      <dgm:spPr/>
    </dgm:pt>
    <dgm:pt modelId="{B8A60937-B584-4FE5-8AFD-6FAB1CFAB946}" type="pres">
      <dgm:prSet presAssocID="{FCB4D0DE-6B20-4DD2-8F95-5F2CDA1470F7}" presName="linNode" presStyleCnt="0"/>
      <dgm:spPr/>
    </dgm:pt>
    <dgm:pt modelId="{5D3E02DE-7DC7-429D-ABC9-0B11F7638892}" type="pres">
      <dgm:prSet presAssocID="{FCB4D0DE-6B20-4DD2-8F95-5F2CDA1470F7}" presName="parentText" presStyleLbl="node1" presStyleIdx="2" presStyleCnt="3" custScaleX="90909" custScaleY="90909">
        <dgm:presLayoutVars>
          <dgm:chMax val="1"/>
          <dgm:bulletEnabled val="1"/>
        </dgm:presLayoutVars>
      </dgm:prSet>
      <dgm:spPr/>
    </dgm:pt>
    <dgm:pt modelId="{CE7606EB-B8CF-47CB-BA24-7C11CCD47CB1}" type="pres">
      <dgm:prSet presAssocID="{FCB4D0DE-6B20-4DD2-8F95-5F2CDA1470F7}" presName="descendantText" presStyleLbl="alignAccFollowNode1" presStyleIdx="2" presStyleCnt="3">
        <dgm:presLayoutVars>
          <dgm:bulletEnabled val="1"/>
        </dgm:presLayoutVars>
      </dgm:prSet>
      <dgm:spPr/>
    </dgm:pt>
  </dgm:ptLst>
  <dgm:cxnLst>
    <dgm:cxn modelId="{0B9C2C08-4F2D-4206-89FD-92ADCA6E2018}" srcId="{FCB4D0DE-6B20-4DD2-8F95-5F2CDA1470F7}" destId="{32DBA7DD-54ED-4334-8BA1-AA363B5412D2}" srcOrd="1" destOrd="0" parTransId="{56C3113F-D222-4F47-9841-388F2D3D0009}" sibTransId="{1147BDB4-1416-4BF5-A389-CEFE84F71B3D}"/>
    <dgm:cxn modelId="{F16E2B0D-57EF-4412-97FC-4943EEE2C917}" type="presOf" srcId="{ED4C7822-1893-4AC4-9835-5A5461685209}" destId="{809F8ADC-F733-4099-ACFE-E32823FDA018}" srcOrd="0" destOrd="0" presId="urn:microsoft.com/office/officeart/2005/8/layout/vList5"/>
    <dgm:cxn modelId="{090AA511-4454-4560-9A48-D8093100802E}" srcId="{ED4C7822-1893-4AC4-9835-5A5461685209}" destId="{A8E0F39D-E2FC-4A96-9853-94E8696003AD}" srcOrd="0" destOrd="0" parTransId="{DD9CB8CF-F127-4083-A814-A8E27C671B9F}" sibTransId="{96791338-9A85-4F2D-82BD-72D24A2AFA1B}"/>
    <dgm:cxn modelId="{74D9CB11-923F-41EB-90EE-BBF12931ED56}" srcId="{FCB4D0DE-6B20-4DD2-8F95-5F2CDA1470F7}" destId="{9FE2143A-0D92-46CC-8756-DD6B644E5B99}" srcOrd="0" destOrd="0" parTransId="{49246DC3-A7BE-480D-A29B-19467FE642A9}" sibTransId="{77E299BA-47DC-43CF-9EB4-2867D99A6B87}"/>
    <dgm:cxn modelId="{3486E71B-38F4-4491-8A1A-6CFDEA7B9DFD}" type="presOf" srcId="{A8E0F39D-E2FC-4A96-9853-94E8696003AD}" destId="{D56518BB-76A4-4F70-A119-2C1119126343}" srcOrd="0" destOrd="0" presId="urn:microsoft.com/office/officeart/2005/8/layout/vList5"/>
    <dgm:cxn modelId="{EA8F7D20-EA2B-43CF-A4BF-CAA215925045}" srcId="{30BD0E84-D85F-4288-9464-55D7CD623A46}" destId="{5F986FEB-D62B-4CFE-9C5C-F7361884F7ED}" srcOrd="1" destOrd="0" parTransId="{C60FAD7C-5A68-4466-88E1-70BF31226F4D}" sibTransId="{3F9772D0-54FC-4D29-97B5-768F2FBE5D28}"/>
    <dgm:cxn modelId="{D22D3732-8DFB-42D8-90EF-EB61977EF756}" type="presOf" srcId="{79CDABC2-2F85-4DB7-99F0-0484F6CC90A8}" destId="{B9D94945-FDA9-4523-9A48-477341936880}" srcOrd="0" destOrd="0" presId="urn:microsoft.com/office/officeart/2005/8/layout/vList5"/>
    <dgm:cxn modelId="{C2FACD85-F769-49AE-9910-B0B571B28F9B}" type="presOf" srcId="{9FE2143A-0D92-46CC-8756-DD6B644E5B99}" destId="{CE7606EB-B8CF-47CB-BA24-7C11CCD47CB1}" srcOrd="0" destOrd="0" presId="urn:microsoft.com/office/officeart/2005/8/layout/vList5"/>
    <dgm:cxn modelId="{6115898F-0F3E-4BE0-B56A-7A64C514FCF5}" type="presOf" srcId="{32DBA7DD-54ED-4334-8BA1-AA363B5412D2}" destId="{CE7606EB-B8CF-47CB-BA24-7C11CCD47CB1}" srcOrd="0" destOrd="1" presId="urn:microsoft.com/office/officeart/2005/8/layout/vList5"/>
    <dgm:cxn modelId="{14A5B99B-49BB-414D-9DC2-FFA5A7583561}" type="presOf" srcId="{30BD0E84-D85F-4288-9464-55D7CD623A46}" destId="{21539C12-31F4-428E-9D3D-8896235E4277}" srcOrd="0" destOrd="0" presId="urn:microsoft.com/office/officeart/2005/8/layout/vList5"/>
    <dgm:cxn modelId="{8A4FF19C-6379-4753-B3A0-DF00D3D43BAC}" type="presOf" srcId="{FCB4D0DE-6B20-4DD2-8F95-5F2CDA1470F7}" destId="{5D3E02DE-7DC7-429D-ABC9-0B11F7638892}" srcOrd="0" destOrd="0" presId="urn:microsoft.com/office/officeart/2005/8/layout/vList5"/>
    <dgm:cxn modelId="{3FB073E2-6E25-4BB8-8DE5-EB8C220C1D05}" srcId="{5F986FEB-D62B-4CFE-9C5C-F7361884F7ED}" destId="{79CDABC2-2F85-4DB7-99F0-0484F6CC90A8}" srcOrd="0" destOrd="0" parTransId="{B77C8C58-B18F-44B3-ABB7-80E18B82D073}" sibTransId="{7CB6218B-E174-4963-AEEA-A97FAACC8932}"/>
    <dgm:cxn modelId="{4BAE38E6-529B-46BB-AFB7-44198E7DDC55}" srcId="{30BD0E84-D85F-4288-9464-55D7CD623A46}" destId="{FCB4D0DE-6B20-4DD2-8F95-5F2CDA1470F7}" srcOrd="2" destOrd="0" parTransId="{DA5CF481-2316-4708-8274-4B4C37EEA54C}" sibTransId="{FC8B6A26-08A6-4F2F-8F1E-D95265C5AD2E}"/>
    <dgm:cxn modelId="{957A90EA-181F-4004-A3B4-B37940319DD3}" srcId="{30BD0E84-D85F-4288-9464-55D7CD623A46}" destId="{ED4C7822-1893-4AC4-9835-5A5461685209}" srcOrd="0" destOrd="0" parTransId="{F13BB600-E8FF-4C71-890F-0F8CAECA95C1}" sibTransId="{0EBEF463-D174-4373-A8DC-5A7C286B349A}"/>
    <dgm:cxn modelId="{C72941F8-9C39-4DF8-BECF-D8B23672C2FC}" type="presOf" srcId="{5F986FEB-D62B-4CFE-9C5C-F7361884F7ED}" destId="{403E0FDC-B8C3-430E-929E-93EE91F8902F}" srcOrd="0" destOrd="0" presId="urn:microsoft.com/office/officeart/2005/8/layout/vList5"/>
    <dgm:cxn modelId="{B2897F54-9958-4B07-A0E4-B44958EA8528}" type="presParOf" srcId="{21539C12-31F4-428E-9D3D-8896235E4277}" destId="{C9C03CCA-F22A-42DB-ADEA-07D500916F9A}" srcOrd="0" destOrd="0" presId="urn:microsoft.com/office/officeart/2005/8/layout/vList5"/>
    <dgm:cxn modelId="{F5461F0B-9761-4408-AD2A-A3E1A1DE0FF1}" type="presParOf" srcId="{C9C03CCA-F22A-42DB-ADEA-07D500916F9A}" destId="{809F8ADC-F733-4099-ACFE-E32823FDA018}" srcOrd="0" destOrd="0" presId="urn:microsoft.com/office/officeart/2005/8/layout/vList5"/>
    <dgm:cxn modelId="{96BAFE92-DC2E-4D59-AB0A-1E49A05E20ED}" type="presParOf" srcId="{C9C03CCA-F22A-42DB-ADEA-07D500916F9A}" destId="{D56518BB-76A4-4F70-A119-2C1119126343}" srcOrd="1" destOrd="0" presId="urn:microsoft.com/office/officeart/2005/8/layout/vList5"/>
    <dgm:cxn modelId="{4A24DE7C-0271-41D2-84BF-15A5BEBC81B6}" type="presParOf" srcId="{21539C12-31F4-428E-9D3D-8896235E4277}" destId="{0A8F01AB-452D-49F2-8DA6-AF8797F1780B}" srcOrd="1" destOrd="0" presId="urn:microsoft.com/office/officeart/2005/8/layout/vList5"/>
    <dgm:cxn modelId="{2A8FEF7B-1B69-4553-B351-900A374E2A5C}" type="presParOf" srcId="{21539C12-31F4-428E-9D3D-8896235E4277}" destId="{578796E2-973F-4116-906F-4EADF4DC0857}" srcOrd="2" destOrd="0" presId="urn:microsoft.com/office/officeart/2005/8/layout/vList5"/>
    <dgm:cxn modelId="{61FC4DAC-1207-4AA5-8E2B-CCCEA7DDEC0B}" type="presParOf" srcId="{578796E2-973F-4116-906F-4EADF4DC0857}" destId="{403E0FDC-B8C3-430E-929E-93EE91F8902F}" srcOrd="0" destOrd="0" presId="urn:microsoft.com/office/officeart/2005/8/layout/vList5"/>
    <dgm:cxn modelId="{13EDFB3E-B7AC-48DF-9D08-51F91A26E70D}" type="presParOf" srcId="{578796E2-973F-4116-906F-4EADF4DC0857}" destId="{B9D94945-FDA9-4523-9A48-477341936880}" srcOrd="1" destOrd="0" presId="urn:microsoft.com/office/officeart/2005/8/layout/vList5"/>
    <dgm:cxn modelId="{C848C3AA-F9B5-4E1C-BF35-9FD8AFCFDE6D}" type="presParOf" srcId="{21539C12-31F4-428E-9D3D-8896235E4277}" destId="{E9179892-DDA4-4831-A515-D38F0FC2020B}" srcOrd="3" destOrd="0" presId="urn:microsoft.com/office/officeart/2005/8/layout/vList5"/>
    <dgm:cxn modelId="{7E5E1F2B-EC1A-4B60-B87F-8D9964C5D904}" type="presParOf" srcId="{21539C12-31F4-428E-9D3D-8896235E4277}" destId="{B8A60937-B584-4FE5-8AFD-6FAB1CFAB946}" srcOrd="4" destOrd="0" presId="urn:microsoft.com/office/officeart/2005/8/layout/vList5"/>
    <dgm:cxn modelId="{60EE7BF9-679C-4E99-90DA-70C5998389E8}" type="presParOf" srcId="{B8A60937-B584-4FE5-8AFD-6FAB1CFAB946}" destId="{5D3E02DE-7DC7-429D-ABC9-0B11F7638892}" srcOrd="0" destOrd="0" presId="urn:microsoft.com/office/officeart/2005/8/layout/vList5"/>
    <dgm:cxn modelId="{C8763D36-D063-4EB5-9181-E8B6B28450F8}" type="presParOf" srcId="{B8A60937-B584-4FE5-8AFD-6FAB1CFAB946}" destId="{CE7606EB-B8CF-47CB-BA24-7C11CCD47CB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BD0E84-D85F-4288-9464-55D7CD623A46}" type="doc">
      <dgm:prSet loTypeId="urn:microsoft.com/office/officeart/2005/8/layout/vList5" loCatId="list" qsTypeId="urn:microsoft.com/office/officeart/2005/8/quickstyle/simple1" qsCatId="simple" csTypeId="urn:microsoft.com/office/officeart/2005/8/colors/accent0_1" csCatId="mainScheme" phldr="1"/>
      <dgm:spPr/>
      <dgm:t>
        <a:bodyPr/>
        <a:lstStyle/>
        <a:p>
          <a:endParaRPr lang="en-US"/>
        </a:p>
      </dgm:t>
    </dgm:pt>
    <dgm:pt modelId="{ED4C7822-1893-4AC4-9835-5A5461685209}">
      <dgm:prSet phldrT="[Text]" custT="1"/>
      <dgm:spPr>
        <a:solidFill>
          <a:srgbClr val="FFFF00"/>
        </a:solidFill>
      </dgm:spPr>
      <dgm:t>
        <a:bodyPr/>
        <a:lstStyle/>
        <a:p>
          <a:r>
            <a:rPr lang="en-US" sz="2800" dirty="0">
              <a:latin typeface="+mj-lt"/>
            </a:rPr>
            <a:t>Ước lượng không chệch</a:t>
          </a:r>
        </a:p>
      </dgm:t>
    </dgm:pt>
    <dgm:pt modelId="{F13BB600-E8FF-4C71-890F-0F8CAECA95C1}" type="parTrans" cxnId="{957A90EA-181F-4004-A3B4-B37940319DD3}">
      <dgm:prSet/>
      <dgm:spPr/>
      <dgm:t>
        <a:bodyPr/>
        <a:lstStyle/>
        <a:p>
          <a:endParaRPr lang="en-US" sz="2800">
            <a:latin typeface="+mj-lt"/>
          </a:endParaRPr>
        </a:p>
      </dgm:t>
    </dgm:pt>
    <dgm:pt modelId="{0EBEF463-D174-4373-A8DC-5A7C286B349A}" type="sibTrans" cxnId="{957A90EA-181F-4004-A3B4-B37940319DD3}">
      <dgm:prSet/>
      <dgm:spPr/>
      <dgm:t>
        <a:bodyPr/>
        <a:lstStyle/>
        <a:p>
          <a:endParaRPr lang="en-US" sz="2800">
            <a:latin typeface="+mj-lt"/>
          </a:endParaRPr>
        </a:p>
      </dgm:t>
    </dgm:pt>
    <dgm:pt modelId="{A8E0F39D-E2FC-4A96-9853-94E8696003AD}">
      <dgm:prSet phldrT="[Text]" custT="1"/>
      <dgm:spPr>
        <a:blipFill>
          <a:blip xmlns:r="http://schemas.openxmlformats.org/officeDocument/2006/relationships" r:embed="rId1"/>
          <a:stretch>
            <a:fillRect/>
          </a:stretch>
        </a:blipFill>
      </dgm:spPr>
      <dgm:t>
        <a:bodyPr/>
        <a:lstStyle/>
        <a:p>
          <a:r>
            <a:rPr lang="en-US">
              <a:noFill/>
            </a:rPr>
            <a:t> </a:t>
          </a:r>
        </a:p>
      </dgm:t>
    </dgm:pt>
    <dgm:pt modelId="{DD9CB8CF-F127-4083-A814-A8E27C671B9F}" type="parTrans" cxnId="{090AA511-4454-4560-9A48-D8093100802E}">
      <dgm:prSet/>
      <dgm:spPr/>
      <dgm:t>
        <a:bodyPr/>
        <a:lstStyle/>
        <a:p>
          <a:endParaRPr lang="en-US" sz="2800">
            <a:latin typeface="+mj-lt"/>
          </a:endParaRPr>
        </a:p>
      </dgm:t>
    </dgm:pt>
    <dgm:pt modelId="{96791338-9A85-4F2D-82BD-72D24A2AFA1B}" type="sibTrans" cxnId="{090AA511-4454-4560-9A48-D8093100802E}">
      <dgm:prSet/>
      <dgm:spPr/>
      <dgm:t>
        <a:bodyPr/>
        <a:lstStyle/>
        <a:p>
          <a:endParaRPr lang="en-US" sz="2800">
            <a:latin typeface="+mj-lt"/>
          </a:endParaRPr>
        </a:p>
      </dgm:t>
    </dgm:pt>
    <dgm:pt modelId="{5F986FEB-D62B-4CFE-9C5C-F7361884F7ED}">
      <dgm:prSet phldrT="[Text]" custT="1"/>
      <dgm:spPr>
        <a:solidFill>
          <a:srgbClr val="99CCFF"/>
        </a:solidFill>
      </dgm:spPr>
      <dgm:t>
        <a:bodyPr/>
        <a:lstStyle/>
        <a:p>
          <a:r>
            <a:rPr lang="en-US" sz="2800" dirty="0">
              <a:latin typeface="+mj-lt"/>
            </a:rPr>
            <a:t>Ước lượng vững</a:t>
          </a:r>
        </a:p>
      </dgm:t>
    </dgm:pt>
    <dgm:pt modelId="{C60FAD7C-5A68-4466-88E1-70BF31226F4D}" type="parTrans" cxnId="{EA8F7D20-EA2B-43CF-A4BF-CAA215925045}">
      <dgm:prSet/>
      <dgm:spPr/>
      <dgm:t>
        <a:bodyPr/>
        <a:lstStyle/>
        <a:p>
          <a:endParaRPr lang="en-US" sz="2800">
            <a:latin typeface="+mj-lt"/>
          </a:endParaRPr>
        </a:p>
      </dgm:t>
    </dgm:pt>
    <dgm:pt modelId="{3F9772D0-54FC-4D29-97B5-768F2FBE5D28}" type="sibTrans" cxnId="{EA8F7D20-EA2B-43CF-A4BF-CAA215925045}">
      <dgm:prSet/>
      <dgm:spPr/>
      <dgm:t>
        <a:bodyPr/>
        <a:lstStyle/>
        <a:p>
          <a:endParaRPr lang="en-US" sz="2800">
            <a:latin typeface="+mj-lt"/>
          </a:endParaRPr>
        </a:p>
      </dgm:t>
    </dgm:pt>
    <dgm:pt modelId="{79CDABC2-2F85-4DB7-99F0-0484F6CC90A8}">
      <dgm:prSet phldrT="[Text]" custT="1"/>
      <dgm:spPr>
        <a:blipFill>
          <a:blip xmlns:r="http://schemas.openxmlformats.org/officeDocument/2006/relationships" r:embed="rId2"/>
          <a:stretch>
            <a:fillRect/>
          </a:stretch>
        </a:blipFill>
      </dgm:spPr>
      <dgm:t>
        <a:bodyPr/>
        <a:lstStyle/>
        <a:p>
          <a:r>
            <a:rPr lang="en-US">
              <a:noFill/>
            </a:rPr>
            <a:t> </a:t>
          </a:r>
        </a:p>
      </dgm:t>
    </dgm:pt>
    <dgm:pt modelId="{B77C8C58-B18F-44B3-ABB7-80E18B82D073}" type="parTrans" cxnId="{3FB073E2-6E25-4BB8-8DE5-EB8C220C1D05}">
      <dgm:prSet/>
      <dgm:spPr/>
      <dgm:t>
        <a:bodyPr/>
        <a:lstStyle/>
        <a:p>
          <a:endParaRPr lang="en-US" sz="2800">
            <a:latin typeface="+mj-lt"/>
          </a:endParaRPr>
        </a:p>
      </dgm:t>
    </dgm:pt>
    <dgm:pt modelId="{7CB6218B-E174-4963-AEEA-A97FAACC8932}" type="sibTrans" cxnId="{3FB073E2-6E25-4BB8-8DE5-EB8C220C1D05}">
      <dgm:prSet/>
      <dgm:spPr/>
      <dgm:t>
        <a:bodyPr/>
        <a:lstStyle/>
        <a:p>
          <a:endParaRPr lang="en-US" sz="2800">
            <a:latin typeface="+mj-lt"/>
          </a:endParaRPr>
        </a:p>
      </dgm:t>
    </dgm:pt>
    <dgm:pt modelId="{FCB4D0DE-6B20-4DD2-8F95-5F2CDA1470F7}">
      <dgm:prSet phldrT="[Text]" custT="1"/>
      <dgm:spPr>
        <a:solidFill>
          <a:srgbClr val="92D050"/>
        </a:solidFill>
      </dgm:spPr>
      <dgm:t>
        <a:bodyPr/>
        <a:lstStyle/>
        <a:p>
          <a:r>
            <a:rPr lang="en-US" sz="2800" dirty="0" err="1">
              <a:latin typeface="+mj-lt"/>
            </a:rPr>
            <a:t>Ước</a:t>
          </a:r>
          <a:r>
            <a:rPr lang="en-US" sz="2800" dirty="0">
              <a:latin typeface="+mj-lt"/>
            </a:rPr>
            <a:t> </a:t>
          </a:r>
          <a:r>
            <a:rPr lang="en-US" sz="2800" dirty="0" err="1">
              <a:latin typeface="+mj-lt"/>
            </a:rPr>
            <a:t>lượng</a:t>
          </a:r>
          <a:endParaRPr lang="en-US" sz="2800" dirty="0">
            <a:latin typeface="+mj-lt"/>
          </a:endParaRPr>
        </a:p>
        <a:p>
          <a:r>
            <a:rPr lang="en-US" sz="2800" dirty="0" err="1">
              <a:latin typeface="+mj-lt"/>
            </a:rPr>
            <a:t>hiệu</a:t>
          </a:r>
          <a:r>
            <a:rPr lang="en-US" sz="2800" dirty="0">
              <a:latin typeface="+mj-lt"/>
            </a:rPr>
            <a:t> quả</a:t>
          </a:r>
        </a:p>
      </dgm:t>
    </dgm:pt>
    <dgm:pt modelId="{DA5CF481-2316-4708-8274-4B4C37EEA54C}" type="parTrans" cxnId="{4BAE38E6-529B-46BB-AFB7-44198E7DDC55}">
      <dgm:prSet/>
      <dgm:spPr/>
      <dgm:t>
        <a:bodyPr/>
        <a:lstStyle/>
        <a:p>
          <a:endParaRPr lang="en-US" sz="2800">
            <a:latin typeface="+mj-lt"/>
          </a:endParaRPr>
        </a:p>
      </dgm:t>
    </dgm:pt>
    <dgm:pt modelId="{FC8B6A26-08A6-4F2F-8F1E-D95265C5AD2E}" type="sibTrans" cxnId="{4BAE38E6-529B-46BB-AFB7-44198E7DDC55}">
      <dgm:prSet/>
      <dgm:spPr/>
      <dgm:t>
        <a:bodyPr/>
        <a:lstStyle/>
        <a:p>
          <a:endParaRPr lang="en-US" sz="2800">
            <a:latin typeface="+mj-lt"/>
          </a:endParaRPr>
        </a:p>
      </dgm:t>
    </dgm:pt>
    <dgm:pt modelId="{9FE2143A-0D92-46CC-8756-DD6B644E5B99}">
      <dgm:prSet phldrT="[Text]" custT="1"/>
      <dgm:spPr/>
      <dgm:t>
        <a:bodyPr/>
        <a:lstStyle/>
        <a:p>
          <a:r>
            <a:rPr lang="en-US" sz="2800" dirty="0">
              <a:latin typeface="+mj-lt"/>
            </a:rPr>
            <a:t>Là ước lượng không chệch</a:t>
          </a:r>
        </a:p>
      </dgm:t>
    </dgm:pt>
    <dgm:pt modelId="{49246DC3-A7BE-480D-A29B-19467FE642A9}" type="parTrans" cxnId="{74D9CB11-923F-41EB-90EE-BBF12931ED56}">
      <dgm:prSet/>
      <dgm:spPr/>
      <dgm:t>
        <a:bodyPr/>
        <a:lstStyle/>
        <a:p>
          <a:endParaRPr lang="en-US" sz="2800">
            <a:latin typeface="+mj-lt"/>
          </a:endParaRPr>
        </a:p>
      </dgm:t>
    </dgm:pt>
    <dgm:pt modelId="{77E299BA-47DC-43CF-9EB4-2867D99A6B87}" type="sibTrans" cxnId="{74D9CB11-923F-41EB-90EE-BBF12931ED56}">
      <dgm:prSet/>
      <dgm:spPr/>
      <dgm:t>
        <a:bodyPr/>
        <a:lstStyle/>
        <a:p>
          <a:endParaRPr lang="en-US" sz="2800">
            <a:latin typeface="+mj-lt"/>
          </a:endParaRPr>
        </a:p>
      </dgm:t>
    </dgm:pt>
    <dgm:pt modelId="{32DBA7DD-54ED-4334-8BA1-AA363B5412D2}">
      <dgm:prSet phldrT="[Text]" custT="1"/>
      <dgm:spPr/>
      <dgm:t>
        <a:bodyPr/>
        <a:lstStyle/>
        <a:p>
          <a:r>
            <a:rPr lang="en-US" sz="2800" dirty="0">
              <a:latin typeface="+mj-lt"/>
            </a:rPr>
            <a:t>Có phương sai nhỏ nhất</a:t>
          </a:r>
        </a:p>
      </dgm:t>
    </dgm:pt>
    <dgm:pt modelId="{56C3113F-D222-4F47-9841-388F2D3D0009}" type="parTrans" cxnId="{0B9C2C08-4F2D-4206-89FD-92ADCA6E2018}">
      <dgm:prSet/>
      <dgm:spPr/>
      <dgm:t>
        <a:bodyPr/>
        <a:lstStyle/>
        <a:p>
          <a:endParaRPr lang="en-US" sz="2800">
            <a:latin typeface="+mj-lt"/>
          </a:endParaRPr>
        </a:p>
      </dgm:t>
    </dgm:pt>
    <dgm:pt modelId="{1147BDB4-1416-4BF5-A389-CEFE84F71B3D}" type="sibTrans" cxnId="{0B9C2C08-4F2D-4206-89FD-92ADCA6E2018}">
      <dgm:prSet/>
      <dgm:spPr/>
      <dgm:t>
        <a:bodyPr/>
        <a:lstStyle/>
        <a:p>
          <a:endParaRPr lang="en-US" sz="2800">
            <a:latin typeface="+mj-lt"/>
          </a:endParaRPr>
        </a:p>
      </dgm:t>
    </dgm:pt>
    <dgm:pt modelId="{21539C12-31F4-428E-9D3D-8896235E4277}" type="pres">
      <dgm:prSet presAssocID="{30BD0E84-D85F-4288-9464-55D7CD623A46}" presName="Name0" presStyleCnt="0">
        <dgm:presLayoutVars>
          <dgm:dir/>
          <dgm:animLvl val="lvl"/>
          <dgm:resizeHandles val="exact"/>
        </dgm:presLayoutVars>
      </dgm:prSet>
      <dgm:spPr/>
    </dgm:pt>
    <dgm:pt modelId="{C9C03CCA-F22A-42DB-ADEA-07D500916F9A}" type="pres">
      <dgm:prSet presAssocID="{ED4C7822-1893-4AC4-9835-5A5461685209}" presName="linNode" presStyleCnt="0"/>
      <dgm:spPr/>
    </dgm:pt>
    <dgm:pt modelId="{809F8ADC-F733-4099-ACFE-E32823FDA018}" type="pres">
      <dgm:prSet presAssocID="{ED4C7822-1893-4AC4-9835-5A5461685209}" presName="parentText" presStyleLbl="node1" presStyleIdx="0" presStyleCnt="3" custScaleX="90909" custScaleY="90909">
        <dgm:presLayoutVars>
          <dgm:chMax val="1"/>
          <dgm:bulletEnabled val="1"/>
        </dgm:presLayoutVars>
      </dgm:prSet>
      <dgm:spPr/>
    </dgm:pt>
    <dgm:pt modelId="{D56518BB-76A4-4F70-A119-2C1119126343}" type="pres">
      <dgm:prSet presAssocID="{ED4C7822-1893-4AC4-9835-5A5461685209}" presName="descendantText" presStyleLbl="alignAccFollowNode1" presStyleIdx="0" presStyleCnt="3" custLinFactNeighborY="0">
        <dgm:presLayoutVars>
          <dgm:bulletEnabled val="1"/>
        </dgm:presLayoutVars>
      </dgm:prSet>
      <dgm:spPr/>
    </dgm:pt>
    <dgm:pt modelId="{0A8F01AB-452D-49F2-8DA6-AF8797F1780B}" type="pres">
      <dgm:prSet presAssocID="{0EBEF463-D174-4373-A8DC-5A7C286B349A}" presName="sp" presStyleCnt="0"/>
      <dgm:spPr/>
    </dgm:pt>
    <dgm:pt modelId="{578796E2-973F-4116-906F-4EADF4DC0857}" type="pres">
      <dgm:prSet presAssocID="{5F986FEB-D62B-4CFE-9C5C-F7361884F7ED}" presName="linNode" presStyleCnt="0"/>
      <dgm:spPr/>
    </dgm:pt>
    <dgm:pt modelId="{403E0FDC-B8C3-430E-929E-93EE91F8902F}" type="pres">
      <dgm:prSet presAssocID="{5F986FEB-D62B-4CFE-9C5C-F7361884F7ED}" presName="parentText" presStyleLbl="node1" presStyleIdx="1" presStyleCnt="3" custScaleX="90909" custScaleY="90909">
        <dgm:presLayoutVars>
          <dgm:chMax val="1"/>
          <dgm:bulletEnabled val="1"/>
        </dgm:presLayoutVars>
      </dgm:prSet>
      <dgm:spPr/>
    </dgm:pt>
    <dgm:pt modelId="{B9D94945-FDA9-4523-9A48-477341936880}" type="pres">
      <dgm:prSet presAssocID="{5F986FEB-D62B-4CFE-9C5C-F7361884F7ED}" presName="descendantText" presStyleLbl="alignAccFollowNode1" presStyleIdx="1" presStyleCnt="3">
        <dgm:presLayoutVars>
          <dgm:bulletEnabled val="1"/>
        </dgm:presLayoutVars>
      </dgm:prSet>
      <dgm:spPr/>
    </dgm:pt>
    <dgm:pt modelId="{E9179892-DDA4-4831-A515-D38F0FC2020B}" type="pres">
      <dgm:prSet presAssocID="{3F9772D0-54FC-4D29-97B5-768F2FBE5D28}" presName="sp" presStyleCnt="0"/>
      <dgm:spPr/>
    </dgm:pt>
    <dgm:pt modelId="{B8A60937-B584-4FE5-8AFD-6FAB1CFAB946}" type="pres">
      <dgm:prSet presAssocID="{FCB4D0DE-6B20-4DD2-8F95-5F2CDA1470F7}" presName="linNode" presStyleCnt="0"/>
      <dgm:spPr/>
    </dgm:pt>
    <dgm:pt modelId="{5D3E02DE-7DC7-429D-ABC9-0B11F7638892}" type="pres">
      <dgm:prSet presAssocID="{FCB4D0DE-6B20-4DD2-8F95-5F2CDA1470F7}" presName="parentText" presStyleLbl="node1" presStyleIdx="2" presStyleCnt="3" custScaleX="90909" custScaleY="90909">
        <dgm:presLayoutVars>
          <dgm:chMax val="1"/>
          <dgm:bulletEnabled val="1"/>
        </dgm:presLayoutVars>
      </dgm:prSet>
      <dgm:spPr/>
    </dgm:pt>
    <dgm:pt modelId="{CE7606EB-B8CF-47CB-BA24-7C11CCD47CB1}" type="pres">
      <dgm:prSet presAssocID="{FCB4D0DE-6B20-4DD2-8F95-5F2CDA1470F7}" presName="descendantText" presStyleLbl="alignAccFollowNode1" presStyleIdx="2" presStyleCnt="3">
        <dgm:presLayoutVars>
          <dgm:bulletEnabled val="1"/>
        </dgm:presLayoutVars>
      </dgm:prSet>
      <dgm:spPr/>
    </dgm:pt>
  </dgm:ptLst>
  <dgm:cxnLst>
    <dgm:cxn modelId="{0B9C2C08-4F2D-4206-89FD-92ADCA6E2018}" srcId="{FCB4D0DE-6B20-4DD2-8F95-5F2CDA1470F7}" destId="{32DBA7DD-54ED-4334-8BA1-AA363B5412D2}" srcOrd="1" destOrd="0" parTransId="{56C3113F-D222-4F47-9841-388F2D3D0009}" sibTransId="{1147BDB4-1416-4BF5-A389-CEFE84F71B3D}"/>
    <dgm:cxn modelId="{F16E2B0D-57EF-4412-97FC-4943EEE2C917}" type="presOf" srcId="{ED4C7822-1893-4AC4-9835-5A5461685209}" destId="{809F8ADC-F733-4099-ACFE-E32823FDA018}" srcOrd="0" destOrd="0" presId="urn:microsoft.com/office/officeart/2005/8/layout/vList5"/>
    <dgm:cxn modelId="{090AA511-4454-4560-9A48-D8093100802E}" srcId="{ED4C7822-1893-4AC4-9835-5A5461685209}" destId="{A8E0F39D-E2FC-4A96-9853-94E8696003AD}" srcOrd="0" destOrd="0" parTransId="{DD9CB8CF-F127-4083-A814-A8E27C671B9F}" sibTransId="{96791338-9A85-4F2D-82BD-72D24A2AFA1B}"/>
    <dgm:cxn modelId="{74D9CB11-923F-41EB-90EE-BBF12931ED56}" srcId="{FCB4D0DE-6B20-4DD2-8F95-5F2CDA1470F7}" destId="{9FE2143A-0D92-46CC-8756-DD6B644E5B99}" srcOrd="0" destOrd="0" parTransId="{49246DC3-A7BE-480D-A29B-19467FE642A9}" sibTransId="{77E299BA-47DC-43CF-9EB4-2867D99A6B87}"/>
    <dgm:cxn modelId="{3486E71B-38F4-4491-8A1A-6CFDEA7B9DFD}" type="presOf" srcId="{A8E0F39D-E2FC-4A96-9853-94E8696003AD}" destId="{D56518BB-76A4-4F70-A119-2C1119126343}" srcOrd="0" destOrd="0" presId="urn:microsoft.com/office/officeart/2005/8/layout/vList5"/>
    <dgm:cxn modelId="{EA8F7D20-EA2B-43CF-A4BF-CAA215925045}" srcId="{30BD0E84-D85F-4288-9464-55D7CD623A46}" destId="{5F986FEB-D62B-4CFE-9C5C-F7361884F7ED}" srcOrd="1" destOrd="0" parTransId="{C60FAD7C-5A68-4466-88E1-70BF31226F4D}" sibTransId="{3F9772D0-54FC-4D29-97B5-768F2FBE5D28}"/>
    <dgm:cxn modelId="{D22D3732-8DFB-42D8-90EF-EB61977EF756}" type="presOf" srcId="{79CDABC2-2F85-4DB7-99F0-0484F6CC90A8}" destId="{B9D94945-FDA9-4523-9A48-477341936880}" srcOrd="0" destOrd="0" presId="urn:microsoft.com/office/officeart/2005/8/layout/vList5"/>
    <dgm:cxn modelId="{C2FACD85-F769-49AE-9910-B0B571B28F9B}" type="presOf" srcId="{9FE2143A-0D92-46CC-8756-DD6B644E5B99}" destId="{CE7606EB-B8CF-47CB-BA24-7C11CCD47CB1}" srcOrd="0" destOrd="0" presId="urn:microsoft.com/office/officeart/2005/8/layout/vList5"/>
    <dgm:cxn modelId="{6115898F-0F3E-4BE0-B56A-7A64C514FCF5}" type="presOf" srcId="{32DBA7DD-54ED-4334-8BA1-AA363B5412D2}" destId="{CE7606EB-B8CF-47CB-BA24-7C11CCD47CB1}" srcOrd="0" destOrd="1" presId="urn:microsoft.com/office/officeart/2005/8/layout/vList5"/>
    <dgm:cxn modelId="{14A5B99B-49BB-414D-9DC2-FFA5A7583561}" type="presOf" srcId="{30BD0E84-D85F-4288-9464-55D7CD623A46}" destId="{21539C12-31F4-428E-9D3D-8896235E4277}" srcOrd="0" destOrd="0" presId="urn:microsoft.com/office/officeart/2005/8/layout/vList5"/>
    <dgm:cxn modelId="{8A4FF19C-6379-4753-B3A0-DF00D3D43BAC}" type="presOf" srcId="{FCB4D0DE-6B20-4DD2-8F95-5F2CDA1470F7}" destId="{5D3E02DE-7DC7-429D-ABC9-0B11F7638892}" srcOrd="0" destOrd="0" presId="urn:microsoft.com/office/officeart/2005/8/layout/vList5"/>
    <dgm:cxn modelId="{3FB073E2-6E25-4BB8-8DE5-EB8C220C1D05}" srcId="{5F986FEB-D62B-4CFE-9C5C-F7361884F7ED}" destId="{79CDABC2-2F85-4DB7-99F0-0484F6CC90A8}" srcOrd="0" destOrd="0" parTransId="{B77C8C58-B18F-44B3-ABB7-80E18B82D073}" sibTransId="{7CB6218B-E174-4963-AEEA-A97FAACC8932}"/>
    <dgm:cxn modelId="{4BAE38E6-529B-46BB-AFB7-44198E7DDC55}" srcId="{30BD0E84-D85F-4288-9464-55D7CD623A46}" destId="{FCB4D0DE-6B20-4DD2-8F95-5F2CDA1470F7}" srcOrd="2" destOrd="0" parTransId="{DA5CF481-2316-4708-8274-4B4C37EEA54C}" sibTransId="{FC8B6A26-08A6-4F2F-8F1E-D95265C5AD2E}"/>
    <dgm:cxn modelId="{957A90EA-181F-4004-A3B4-B37940319DD3}" srcId="{30BD0E84-D85F-4288-9464-55D7CD623A46}" destId="{ED4C7822-1893-4AC4-9835-5A5461685209}" srcOrd="0" destOrd="0" parTransId="{F13BB600-E8FF-4C71-890F-0F8CAECA95C1}" sibTransId="{0EBEF463-D174-4373-A8DC-5A7C286B349A}"/>
    <dgm:cxn modelId="{C72941F8-9C39-4DF8-BECF-D8B23672C2FC}" type="presOf" srcId="{5F986FEB-D62B-4CFE-9C5C-F7361884F7ED}" destId="{403E0FDC-B8C3-430E-929E-93EE91F8902F}" srcOrd="0" destOrd="0" presId="urn:microsoft.com/office/officeart/2005/8/layout/vList5"/>
    <dgm:cxn modelId="{B2897F54-9958-4B07-A0E4-B44958EA8528}" type="presParOf" srcId="{21539C12-31F4-428E-9D3D-8896235E4277}" destId="{C9C03CCA-F22A-42DB-ADEA-07D500916F9A}" srcOrd="0" destOrd="0" presId="urn:microsoft.com/office/officeart/2005/8/layout/vList5"/>
    <dgm:cxn modelId="{F5461F0B-9761-4408-AD2A-A3E1A1DE0FF1}" type="presParOf" srcId="{C9C03CCA-F22A-42DB-ADEA-07D500916F9A}" destId="{809F8ADC-F733-4099-ACFE-E32823FDA018}" srcOrd="0" destOrd="0" presId="urn:microsoft.com/office/officeart/2005/8/layout/vList5"/>
    <dgm:cxn modelId="{96BAFE92-DC2E-4D59-AB0A-1E49A05E20ED}" type="presParOf" srcId="{C9C03CCA-F22A-42DB-ADEA-07D500916F9A}" destId="{D56518BB-76A4-4F70-A119-2C1119126343}" srcOrd="1" destOrd="0" presId="urn:microsoft.com/office/officeart/2005/8/layout/vList5"/>
    <dgm:cxn modelId="{4A24DE7C-0271-41D2-84BF-15A5BEBC81B6}" type="presParOf" srcId="{21539C12-31F4-428E-9D3D-8896235E4277}" destId="{0A8F01AB-452D-49F2-8DA6-AF8797F1780B}" srcOrd="1" destOrd="0" presId="urn:microsoft.com/office/officeart/2005/8/layout/vList5"/>
    <dgm:cxn modelId="{2A8FEF7B-1B69-4553-B351-900A374E2A5C}" type="presParOf" srcId="{21539C12-31F4-428E-9D3D-8896235E4277}" destId="{578796E2-973F-4116-906F-4EADF4DC0857}" srcOrd="2" destOrd="0" presId="urn:microsoft.com/office/officeart/2005/8/layout/vList5"/>
    <dgm:cxn modelId="{61FC4DAC-1207-4AA5-8E2B-CCCEA7DDEC0B}" type="presParOf" srcId="{578796E2-973F-4116-906F-4EADF4DC0857}" destId="{403E0FDC-B8C3-430E-929E-93EE91F8902F}" srcOrd="0" destOrd="0" presId="urn:microsoft.com/office/officeart/2005/8/layout/vList5"/>
    <dgm:cxn modelId="{13EDFB3E-B7AC-48DF-9D08-51F91A26E70D}" type="presParOf" srcId="{578796E2-973F-4116-906F-4EADF4DC0857}" destId="{B9D94945-FDA9-4523-9A48-477341936880}" srcOrd="1" destOrd="0" presId="urn:microsoft.com/office/officeart/2005/8/layout/vList5"/>
    <dgm:cxn modelId="{C848C3AA-F9B5-4E1C-BF35-9FD8AFCFDE6D}" type="presParOf" srcId="{21539C12-31F4-428E-9D3D-8896235E4277}" destId="{E9179892-DDA4-4831-A515-D38F0FC2020B}" srcOrd="3" destOrd="0" presId="urn:microsoft.com/office/officeart/2005/8/layout/vList5"/>
    <dgm:cxn modelId="{7E5E1F2B-EC1A-4B60-B87F-8D9964C5D904}" type="presParOf" srcId="{21539C12-31F4-428E-9D3D-8896235E4277}" destId="{B8A60937-B584-4FE5-8AFD-6FAB1CFAB946}" srcOrd="4" destOrd="0" presId="urn:microsoft.com/office/officeart/2005/8/layout/vList5"/>
    <dgm:cxn modelId="{60EE7BF9-679C-4E99-90DA-70C5998389E8}" type="presParOf" srcId="{B8A60937-B584-4FE5-8AFD-6FAB1CFAB946}" destId="{5D3E02DE-7DC7-429D-ABC9-0B11F7638892}" srcOrd="0" destOrd="0" presId="urn:microsoft.com/office/officeart/2005/8/layout/vList5"/>
    <dgm:cxn modelId="{C8763D36-D063-4EB5-9181-E8B6B28450F8}" type="presParOf" srcId="{B8A60937-B584-4FE5-8AFD-6FAB1CFAB946}" destId="{CE7606EB-B8CF-47CB-BA24-7C11CCD47CB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CE4751-27B9-4751-B9F2-F4F3150F3588}"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615F4597-70D3-46A1-B563-DDF2AFAF8876}">
      <dgm:prSet phldrT="[Text]"/>
      <dgm:spPr>
        <a:solidFill>
          <a:srgbClr val="CCCCFF"/>
        </a:solidFill>
      </dgm:spPr>
      <dgm:t>
        <a:bodyPr/>
        <a:lstStyle/>
        <a:p>
          <a:r>
            <a:rPr lang="en-US" dirty="0" err="1">
              <a:solidFill>
                <a:schemeClr val="tx1"/>
              </a:solidFill>
            </a:rPr>
            <a:t>Chọn</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kê</a:t>
          </a:r>
          <a:endParaRPr lang="en-US" dirty="0">
            <a:solidFill>
              <a:schemeClr val="tx1"/>
            </a:solidFill>
          </a:endParaRPr>
        </a:p>
      </dgm:t>
    </dgm:pt>
    <dgm:pt modelId="{53467676-D06A-4DC8-8CC4-82A16CBA2EB5}" type="parTrans" cxnId="{F33BFEA3-2981-4063-AB87-68151B4C4F46}">
      <dgm:prSet/>
      <dgm:spPr/>
      <dgm:t>
        <a:bodyPr/>
        <a:lstStyle/>
        <a:p>
          <a:endParaRPr lang="en-US"/>
        </a:p>
      </dgm:t>
    </dgm:pt>
    <dgm:pt modelId="{70663EC7-4417-4549-AF6A-39F732680A8C}" type="sibTrans" cxnId="{F33BFEA3-2981-4063-AB87-68151B4C4F46}">
      <dgm:prSet/>
      <dgm:spPr/>
      <dgm:t>
        <a:bodyPr/>
        <a:lstStyle/>
        <a:p>
          <a:endParaRPr lang="en-US"/>
        </a:p>
      </dgm:t>
    </dgm:pt>
    <dgm:pt modelId="{BEB22B7B-DDF4-4BEB-B415-278051889F34}">
      <dgm:prSet phldrT="[Text]"/>
      <dgm:spPr>
        <a:solidFill>
          <a:srgbClr val="F9D3A5"/>
        </a:solidFill>
      </dgm:spPr>
      <dgm:t>
        <a:bodyPr/>
        <a:lstStyle/>
        <a:p>
          <a:r>
            <a:rPr lang="en-US" dirty="0" err="1">
              <a:solidFill>
                <a:schemeClr val="tx1"/>
              </a:solidFill>
            </a:rPr>
            <a:t>Xây</a:t>
          </a:r>
          <a:r>
            <a:rPr lang="en-US" dirty="0">
              <a:solidFill>
                <a:schemeClr val="tx1"/>
              </a:solidFill>
            </a:rPr>
            <a:t> </a:t>
          </a:r>
          <a:r>
            <a:rPr lang="en-US" dirty="0" err="1">
              <a:solidFill>
                <a:schemeClr val="tx1"/>
              </a:solidFill>
            </a:rPr>
            <a:t>dựng</a:t>
          </a:r>
          <a:r>
            <a:rPr lang="en-US" dirty="0">
              <a:solidFill>
                <a:schemeClr val="tx1"/>
              </a:solidFill>
            </a:rPr>
            <a:t> KTC </a:t>
          </a:r>
          <a:r>
            <a:rPr lang="en-US" dirty="0" err="1">
              <a:solidFill>
                <a:schemeClr val="tx1"/>
              </a:solidFill>
            </a:rPr>
            <a:t>ngẫu</a:t>
          </a:r>
          <a:r>
            <a:rPr lang="en-US" dirty="0">
              <a:solidFill>
                <a:schemeClr val="tx1"/>
              </a:solidFill>
            </a:rPr>
            <a:t> </a:t>
          </a:r>
          <a:r>
            <a:rPr lang="en-US" dirty="0" err="1">
              <a:solidFill>
                <a:schemeClr val="tx1"/>
              </a:solidFill>
            </a:rPr>
            <a:t>nhiên</a:t>
          </a:r>
          <a:endParaRPr lang="en-US" dirty="0">
            <a:solidFill>
              <a:schemeClr val="tx1"/>
            </a:solidFill>
          </a:endParaRPr>
        </a:p>
      </dgm:t>
    </dgm:pt>
    <dgm:pt modelId="{34DFEDDF-C426-4AAB-A671-173EE3E698E0}" type="parTrans" cxnId="{7A3E898A-7AE3-46B7-918D-0E7AB45CD7C8}">
      <dgm:prSet/>
      <dgm:spPr/>
      <dgm:t>
        <a:bodyPr/>
        <a:lstStyle/>
        <a:p>
          <a:endParaRPr lang="en-US"/>
        </a:p>
      </dgm:t>
    </dgm:pt>
    <dgm:pt modelId="{A88BBB84-50DA-4A57-A6F1-3A62EDC899DC}" type="sibTrans" cxnId="{7A3E898A-7AE3-46B7-918D-0E7AB45CD7C8}">
      <dgm:prSet/>
      <dgm:spPr/>
      <dgm:t>
        <a:bodyPr/>
        <a:lstStyle/>
        <a:p>
          <a:endParaRPr lang="en-US"/>
        </a:p>
      </dgm:t>
    </dgm:pt>
    <dgm:pt modelId="{368D1E5D-D2BF-4F8F-B0AE-A663E3147BCE}">
      <dgm:prSet phldrT="[Text]"/>
      <dgm:spPr>
        <a:solidFill>
          <a:srgbClr val="E2F7A7"/>
        </a:solidFill>
      </dgm:spPr>
      <dgm:t>
        <a:bodyPr/>
        <a:lstStyle/>
        <a:p>
          <a:r>
            <a:rPr lang="en-US" dirty="0" err="1">
              <a:solidFill>
                <a:schemeClr val="tx1"/>
              </a:solidFill>
            </a:rPr>
            <a:t>Tính</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mẫu</a:t>
          </a:r>
          <a:endParaRPr lang="en-US" dirty="0">
            <a:solidFill>
              <a:schemeClr val="tx1"/>
            </a:solidFill>
          </a:endParaRPr>
        </a:p>
      </dgm:t>
    </dgm:pt>
    <dgm:pt modelId="{6B20AD6E-2DE1-4672-B5A5-96EB22C2939D}" type="parTrans" cxnId="{DCEC4913-EBB7-4043-9A04-DE04AAD4193B}">
      <dgm:prSet/>
      <dgm:spPr/>
      <dgm:t>
        <a:bodyPr/>
        <a:lstStyle/>
        <a:p>
          <a:endParaRPr lang="en-US"/>
        </a:p>
      </dgm:t>
    </dgm:pt>
    <dgm:pt modelId="{12448EDC-1062-416A-8D30-5BB299623823}" type="sibTrans" cxnId="{DCEC4913-EBB7-4043-9A04-DE04AAD4193B}">
      <dgm:prSet/>
      <dgm:spPr/>
      <dgm:t>
        <a:bodyPr/>
        <a:lstStyle/>
        <a:p>
          <a:endParaRPr lang="en-US"/>
        </a:p>
      </dgm:t>
    </dgm:pt>
    <dgm:pt modelId="{E03DFD43-A3CE-4005-A546-872AE1E997D3}">
      <dgm:prSet phldrT="[Text]"/>
      <dgm:spPr>
        <a:solidFill>
          <a:srgbClr val="FFC000"/>
        </a:solidFill>
      </dgm:spPr>
      <dgm:t>
        <a:bodyPr/>
        <a:lstStyle/>
        <a:p>
          <a:r>
            <a:rPr lang="en-US" dirty="0" err="1">
              <a:solidFill>
                <a:schemeClr val="tx1"/>
              </a:solidFill>
            </a:rPr>
            <a:t>Tìm</a:t>
          </a:r>
          <a:r>
            <a:rPr lang="en-US" dirty="0">
              <a:solidFill>
                <a:schemeClr val="tx1"/>
              </a:solidFill>
            </a:rPr>
            <a:t> KTC </a:t>
          </a:r>
          <a:r>
            <a:rPr lang="en-US" dirty="0" err="1">
              <a:solidFill>
                <a:schemeClr val="tx1"/>
              </a:solidFill>
            </a:rPr>
            <a:t>trên</a:t>
          </a:r>
          <a:r>
            <a:rPr lang="en-US" dirty="0">
              <a:solidFill>
                <a:schemeClr val="tx1"/>
              </a:solidFill>
            </a:rPr>
            <a:t> </a:t>
          </a:r>
          <a:r>
            <a:rPr lang="en-US" dirty="0" err="1">
              <a:solidFill>
                <a:schemeClr val="tx1"/>
              </a:solidFill>
            </a:rPr>
            <a:t>mẫu</a:t>
          </a:r>
          <a:endParaRPr lang="en-US" dirty="0">
            <a:solidFill>
              <a:schemeClr val="tx1"/>
            </a:solidFill>
          </a:endParaRPr>
        </a:p>
      </dgm:t>
    </dgm:pt>
    <dgm:pt modelId="{DAC9BBB9-BAEA-4687-8DA8-EB624D0E491A}" type="parTrans" cxnId="{A433103C-D70E-4199-A071-7BB232DC57F0}">
      <dgm:prSet/>
      <dgm:spPr/>
      <dgm:t>
        <a:bodyPr/>
        <a:lstStyle/>
        <a:p>
          <a:endParaRPr lang="en-US"/>
        </a:p>
      </dgm:t>
    </dgm:pt>
    <dgm:pt modelId="{D4526CBD-5BDC-4A13-BC28-9A73D050DDBC}" type="sibTrans" cxnId="{A433103C-D70E-4199-A071-7BB232DC57F0}">
      <dgm:prSet/>
      <dgm:spPr/>
      <dgm:t>
        <a:bodyPr/>
        <a:lstStyle/>
        <a:p>
          <a:endParaRPr lang="en-US"/>
        </a:p>
      </dgm:t>
    </dgm:pt>
    <dgm:pt modelId="{180B2F02-561C-4F8E-9451-B490EA2A6FFB}">
      <dgm:prSet phldrT="[Text]"/>
      <dgm:spPr>
        <a:solidFill>
          <a:srgbClr val="99FF66"/>
        </a:solidFill>
      </dgm:spPr>
      <dgm:t>
        <a:bodyPr/>
        <a:lstStyle/>
        <a:p>
          <a:r>
            <a:rPr lang="en-US" dirty="0" err="1">
              <a:solidFill>
                <a:schemeClr val="tx1"/>
              </a:solidFill>
            </a:rPr>
            <a:t>Kết</a:t>
          </a:r>
          <a:r>
            <a:rPr lang="en-US" dirty="0">
              <a:solidFill>
                <a:schemeClr val="tx1"/>
              </a:solidFill>
            </a:rPr>
            <a:t> </a:t>
          </a:r>
          <a:r>
            <a:rPr lang="en-US" dirty="0" err="1">
              <a:solidFill>
                <a:schemeClr val="tx1"/>
              </a:solidFill>
            </a:rPr>
            <a:t>luận</a:t>
          </a:r>
          <a:endParaRPr lang="en-US" dirty="0">
            <a:solidFill>
              <a:schemeClr val="tx1"/>
            </a:solidFill>
          </a:endParaRPr>
        </a:p>
      </dgm:t>
    </dgm:pt>
    <dgm:pt modelId="{33CA3289-6CF2-482F-885C-2D258AFA80BD}" type="parTrans" cxnId="{706882F3-6ED0-45B0-93F7-10AC82B61223}">
      <dgm:prSet/>
      <dgm:spPr/>
      <dgm:t>
        <a:bodyPr/>
        <a:lstStyle/>
        <a:p>
          <a:endParaRPr lang="en-US"/>
        </a:p>
      </dgm:t>
    </dgm:pt>
    <dgm:pt modelId="{3F0AC097-2289-4CC8-A183-798B14634211}" type="sibTrans" cxnId="{706882F3-6ED0-45B0-93F7-10AC82B61223}">
      <dgm:prSet/>
      <dgm:spPr/>
      <dgm:t>
        <a:bodyPr/>
        <a:lstStyle/>
        <a:p>
          <a:endParaRPr lang="en-US"/>
        </a:p>
      </dgm:t>
    </dgm:pt>
    <dgm:pt modelId="{005BA0DE-0321-462A-BCC9-F94C17A61D10}" type="pres">
      <dgm:prSet presAssocID="{52CE4751-27B9-4751-B9F2-F4F3150F3588}" presName="rootnode" presStyleCnt="0">
        <dgm:presLayoutVars>
          <dgm:chMax/>
          <dgm:chPref/>
          <dgm:dir/>
          <dgm:animLvl val="lvl"/>
        </dgm:presLayoutVars>
      </dgm:prSet>
      <dgm:spPr/>
    </dgm:pt>
    <dgm:pt modelId="{1CD42748-375B-4BBB-AABB-785F4A29C701}" type="pres">
      <dgm:prSet presAssocID="{615F4597-70D3-46A1-B563-DDF2AFAF8876}" presName="composite" presStyleCnt="0"/>
      <dgm:spPr/>
    </dgm:pt>
    <dgm:pt modelId="{EB2D082B-1A41-4E71-9FD9-4AA3FAA58032}" type="pres">
      <dgm:prSet presAssocID="{615F4597-70D3-46A1-B563-DDF2AFAF8876}" presName="bentUpArrow1" presStyleLbl="alignImgPlace1" presStyleIdx="0" presStyleCnt="4" custScaleX="316988" custScaleY="108796" custLinFactNeighborY="6148"/>
      <dgm:spPr>
        <a:solidFill>
          <a:srgbClr val="00B0F0"/>
        </a:solidFill>
      </dgm:spPr>
    </dgm:pt>
    <dgm:pt modelId="{92AE4389-11C4-4D1D-B7D5-657F2E5D2EA0}" type="pres">
      <dgm:prSet presAssocID="{615F4597-70D3-46A1-B563-DDF2AFAF8876}" presName="ParentText" presStyleLbl="node1" presStyleIdx="0" presStyleCnt="5" custScaleX="322348" custScaleY="108796" custLinFactNeighborY="10545">
        <dgm:presLayoutVars>
          <dgm:chMax val="1"/>
          <dgm:chPref val="1"/>
          <dgm:bulletEnabled val="1"/>
        </dgm:presLayoutVars>
      </dgm:prSet>
      <dgm:spPr/>
    </dgm:pt>
    <dgm:pt modelId="{1075BFB7-E024-4D48-8B57-17D429583021}" type="pres">
      <dgm:prSet presAssocID="{615F4597-70D3-46A1-B563-DDF2AFAF8876}" presName="ChildText" presStyleLbl="revTx" presStyleIdx="0" presStyleCnt="4">
        <dgm:presLayoutVars>
          <dgm:chMax val="0"/>
          <dgm:chPref val="0"/>
          <dgm:bulletEnabled val="1"/>
        </dgm:presLayoutVars>
      </dgm:prSet>
      <dgm:spPr/>
    </dgm:pt>
    <dgm:pt modelId="{E80E7B27-864F-4F67-9F64-F84976D06D4C}" type="pres">
      <dgm:prSet presAssocID="{70663EC7-4417-4549-AF6A-39F732680A8C}" presName="sibTrans" presStyleCnt="0"/>
      <dgm:spPr/>
    </dgm:pt>
    <dgm:pt modelId="{6810F7E3-ED58-42D6-A89D-81D80E731F13}" type="pres">
      <dgm:prSet presAssocID="{BEB22B7B-DDF4-4BEB-B415-278051889F34}" presName="composite" presStyleCnt="0"/>
      <dgm:spPr/>
    </dgm:pt>
    <dgm:pt modelId="{38AD04AF-5D15-43DF-9367-A44746239B18}" type="pres">
      <dgm:prSet presAssocID="{BEB22B7B-DDF4-4BEB-B415-278051889F34}" presName="bentUpArrow1" presStyleLbl="alignImgPlace1" presStyleIdx="1" presStyleCnt="4" custScaleX="316988" custScaleY="108796" custLinFactNeighborY="0"/>
      <dgm:spPr>
        <a:solidFill>
          <a:srgbClr val="00B0F0"/>
        </a:solidFill>
      </dgm:spPr>
    </dgm:pt>
    <dgm:pt modelId="{EADCE35E-6708-4255-9808-8D3E5CBF027D}" type="pres">
      <dgm:prSet presAssocID="{BEB22B7B-DDF4-4BEB-B415-278051889F34}" presName="ParentText" presStyleLbl="node1" presStyleIdx="1" presStyleCnt="5" custScaleX="316988" custScaleY="108796" custLinFactNeighborY="0">
        <dgm:presLayoutVars>
          <dgm:chMax val="1"/>
          <dgm:chPref val="1"/>
          <dgm:bulletEnabled val="1"/>
        </dgm:presLayoutVars>
      </dgm:prSet>
      <dgm:spPr/>
    </dgm:pt>
    <dgm:pt modelId="{8BCCBDDF-1EA2-4F78-AC7A-13CE0E2CBACD}" type="pres">
      <dgm:prSet presAssocID="{BEB22B7B-DDF4-4BEB-B415-278051889F34}" presName="ChildText" presStyleLbl="revTx" presStyleIdx="1" presStyleCnt="4">
        <dgm:presLayoutVars>
          <dgm:chMax val="0"/>
          <dgm:chPref val="0"/>
          <dgm:bulletEnabled val="1"/>
        </dgm:presLayoutVars>
      </dgm:prSet>
      <dgm:spPr/>
    </dgm:pt>
    <dgm:pt modelId="{807E538C-0592-4CD4-8AD7-D5EAF9FBFDAA}" type="pres">
      <dgm:prSet presAssocID="{A88BBB84-50DA-4A57-A6F1-3A62EDC899DC}" presName="sibTrans" presStyleCnt="0"/>
      <dgm:spPr/>
    </dgm:pt>
    <dgm:pt modelId="{716E7264-7FFE-49D1-AC0C-AEB9687C0B2A}" type="pres">
      <dgm:prSet presAssocID="{368D1E5D-D2BF-4F8F-B0AE-A663E3147BCE}" presName="composite" presStyleCnt="0"/>
      <dgm:spPr/>
    </dgm:pt>
    <dgm:pt modelId="{5930FC6D-87BA-425F-B691-F1571370923F}" type="pres">
      <dgm:prSet presAssocID="{368D1E5D-D2BF-4F8F-B0AE-A663E3147BCE}" presName="bentUpArrow1" presStyleLbl="alignImgPlace1" presStyleIdx="2" presStyleCnt="4" custScaleX="316988" custScaleY="108796" custLinFactNeighborY="0"/>
      <dgm:spPr>
        <a:solidFill>
          <a:srgbClr val="00B0F0"/>
        </a:solidFill>
      </dgm:spPr>
    </dgm:pt>
    <dgm:pt modelId="{EAD16C2D-3235-4F7B-BDFB-1E91DCD3A513}" type="pres">
      <dgm:prSet presAssocID="{368D1E5D-D2BF-4F8F-B0AE-A663E3147BCE}" presName="ParentText" presStyleLbl="node1" presStyleIdx="2" presStyleCnt="5" custScaleX="316988" custScaleY="108796" custLinFactNeighborY="0">
        <dgm:presLayoutVars>
          <dgm:chMax val="1"/>
          <dgm:chPref val="1"/>
          <dgm:bulletEnabled val="1"/>
        </dgm:presLayoutVars>
      </dgm:prSet>
      <dgm:spPr/>
    </dgm:pt>
    <dgm:pt modelId="{44972B13-AABA-4FA2-8533-D9DFD3A3F358}" type="pres">
      <dgm:prSet presAssocID="{368D1E5D-D2BF-4F8F-B0AE-A663E3147BCE}" presName="ChildText" presStyleLbl="revTx" presStyleIdx="2" presStyleCnt="4">
        <dgm:presLayoutVars>
          <dgm:chMax val="0"/>
          <dgm:chPref val="0"/>
          <dgm:bulletEnabled val="1"/>
        </dgm:presLayoutVars>
      </dgm:prSet>
      <dgm:spPr/>
    </dgm:pt>
    <dgm:pt modelId="{0604ACF6-AC44-4DB5-8CE7-CBF55F2A970E}" type="pres">
      <dgm:prSet presAssocID="{12448EDC-1062-416A-8D30-5BB299623823}" presName="sibTrans" presStyleCnt="0"/>
      <dgm:spPr/>
    </dgm:pt>
    <dgm:pt modelId="{BBEEEF89-69DD-41F2-86C1-6E4AC32A6C7E}" type="pres">
      <dgm:prSet presAssocID="{E03DFD43-A3CE-4005-A546-872AE1E997D3}" presName="composite" presStyleCnt="0"/>
      <dgm:spPr/>
    </dgm:pt>
    <dgm:pt modelId="{64B8FE0A-E5CB-4F02-965E-36618A5D5031}" type="pres">
      <dgm:prSet presAssocID="{E03DFD43-A3CE-4005-A546-872AE1E997D3}" presName="bentUpArrow1" presStyleLbl="alignImgPlace1" presStyleIdx="3" presStyleCnt="4" custScaleX="316988" custScaleY="108796" custLinFactNeighborY="0"/>
      <dgm:spPr>
        <a:solidFill>
          <a:srgbClr val="00B0F0"/>
        </a:solidFill>
      </dgm:spPr>
    </dgm:pt>
    <dgm:pt modelId="{28259146-DEB7-40A9-B4D8-8A74CB762297}" type="pres">
      <dgm:prSet presAssocID="{E03DFD43-A3CE-4005-A546-872AE1E997D3}" presName="ParentText" presStyleLbl="node1" presStyleIdx="3" presStyleCnt="5" custScaleX="316988" custScaleY="108796" custLinFactNeighborY="0">
        <dgm:presLayoutVars>
          <dgm:chMax val="1"/>
          <dgm:chPref val="1"/>
          <dgm:bulletEnabled val="1"/>
        </dgm:presLayoutVars>
      </dgm:prSet>
      <dgm:spPr/>
    </dgm:pt>
    <dgm:pt modelId="{871D5954-EBE9-44B3-A21B-233A28FB0E5F}" type="pres">
      <dgm:prSet presAssocID="{E03DFD43-A3CE-4005-A546-872AE1E997D3}" presName="ChildText" presStyleLbl="revTx" presStyleIdx="3" presStyleCnt="4">
        <dgm:presLayoutVars>
          <dgm:chMax val="0"/>
          <dgm:chPref val="0"/>
          <dgm:bulletEnabled val="1"/>
        </dgm:presLayoutVars>
      </dgm:prSet>
      <dgm:spPr/>
    </dgm:pt>
    <dgm:pt modelId="{42355FD9-AD59-44A1-9EB6-2AAFABB49DBB}" type="pres">
      <dgm:prSet presAssocID="{D4526CBD-5BDC-4A13-BC28-9A73D050DDBC}" presName="sibTrans" presStyleCnt="0"/>
      <dgm:spPr/>
    </dgm:pt>
    <dgm:pt modelId="{D845C34A-8D5D-40BE-9DB2-3C919B6F0AD9}" type="pres">
      <dgm:prSet presAssocID="{180B2F02-561C-4F8E-9451-B490EA2A6FFB}" presName="composite" presStyleCnt="0"/>
      <dgm:spPr/>
    </dgm:pt>
    <dgm:pt modelId="{75C63596-A57D-4707-9512-C2470CEB8388}" type="pres">
      <dgm:prSet presAssocID="{180B2F02-561C-4F8E-9451-B490EA2A6FFB}" presName="ParentText" presStyleLbl="node1" presStyleIdx="4" presStyleCnt="5" custScaleX="316988" custScaleY="108796">
        <dgm:presLayoutVars>
          <dgm:chMax val="1"/>
          <dgm:chPref val="1"/>
          <dgm:bulletEnabled val="1"/>
        </dgm:presLayoutVars>
      </dgm:prSet>
      <dgm:spPr/>
    </dgm:pt>
  </dgm:ptLst>
  <dgm:cxnLst>
    <dgm:cxn modelId="{63704C05-871F-4834-9E29-0B0C23975D89}" type="presOf" srcId="{52CE4751-27B9-4751-B9F2-F4F3150F3588}" destId="{005BA0DE-0321-462A-BCC9-F94C17A61D10}" srcOrd="0" destOrd="0" presId="urn:microsoft.com/office/officeart/2005/8/layout/StepDownProcess"/>
    <dgm:cxn modelId="{B4D68C11-B36D-411D-963E-F8A888D60F9E}" type="presOf" srcId="{BEB22B7B-DDF4-4BEB-B415-278051889F34}" destId="{EADCE35E-6708-4255-9808-8D3E5CBF027D}" srcOrd="0" destOrd="0" presId="urn:microsoft.com/office/officeart/2005/8/layout/StepDownProcess"/>
    <dgm:cxn modelId="{DCEC4913-EBB7-4043-9A04-DE04AAD4193B}" srcId="{52CE4751-27B9-4751-B9F2-F4F3150F3588}" destId="{368D1E5D-D2BF-4F8F-B0AE-A663E3147BCE}" srcOrd="2" destOrd="0" parTransId="{6B20AD6E-2DE1-4672-B5A5-96EB22C2939D}" sibTransId="{12448EDC-1062-416A-8D30-5BB299623823}"/>
    <dgm:cxn modelId="{9754D92C-6EBB-4562-B2C1-0E55F3906FCC}" type="presOf" srcId="{E03DFD43-A3CE-4005-A546-872AE1E997D3}" destId="{28259146-DEB7-40A9-B4D8-8A74CB762297}" srcOrd="0" destOrd="0" presId="urn:microsoft.com/office/officeart/2005/8/layout/StepDownProcess"/>
    <dgm:cxn modelId="{A433103C-D70E-4199-A071-7BB232DC57F0}" srcId="{52CE4751-27B9-4751-B9F2-F4F3150F3588}" destId="{E03DFD43-A3CE-4005-A546-872AE1E997D3}" srcOrd="3" destOrd="0" parTransId="{DAC9BBB9-BAEA-4687-8DA8-EB624D0E491A}" sibTransId="{D4526CBD-5BDC-4A13-BC28-9A73D050DDBC}"/>
    <dgm:cxn modelId="{7A3E898A-7AE3-46B7-918D-0E7AB45CD7C8}" srcId="{52CE4751-27B9-4751-B9F2-F4F3150F3588}" destId="{BEB22B7B-DDF4-4BEB-B415-278051889F34}" srcOrd="1" destOrd="0" parTransId="{34DFEDDF-C426-4AAB-A671-173EE3E698E0}" sibTransId="{A88BBB84-50DA-4A57-A6F1-3A62EDC899DC}"/>
    <dgm:cxn modelId="{62E7F2A0-72E8-4925-82A4-46D7378C1597}" type="presOf" srcId="{180B2F02-561C-4F8E-9451-B490EA2A6FFB}" destId="{75C63596-A57D-4707-9512-C2470CEB8388}" srcOrd="0" destOrd="0" presId="urn:microsoft.com/office/officeart/2005/8/layout/StepDownProcess"/>
    <dgm:cxn modelId="{F33BFEA3-2981-4063-AB87-68151B4C4F46}" srcId="{52CE4751-27B9-4751-B9F2-F4F3150F3588}" destId="{615F4597-70D3-46A1-B563-DDF2AFAF8876}" srcOrd="0" destOrd="0" parTransId="{53467676-D06A-4DC8-8CC4-82A16CBA2EB5}" sibTransId="{70663EC7-4417-4549-AF6A-39F732680A8C}"/>
    <dgm:cxn modelId="{C3F3BFA5-9472-4639-9C64-8C56A8D730B9}" type="presOf" srcId="{368D1E5D-D2BF-4F8F-B0AE-A663E3147BCE}" destId="{EAD16C2D-3235-4F7B-BDFB-1E91DCD3A513}" srcOrd="0" destOrd="0" presId="urn:microsoft.com/office/officeart/2005/8/layout/StepDownProcess"/>
    <dgm:cxn modelId="{7E29F2E9-A080-4BE1-9E00-CDB639B4FDB5}" type="presOf" srcId="{615F4597-70D3-46A1-B563-DDF2AFAF8876}" destId="{92AE4389-11C4-4D1D-B7D5-657F2E5D2EA0}" srcOrd="0" destOrd="0" presId="urn:microsoft.com/office/officeart/2005/8/layout/StepDownProcess"/>
    <dgm:cxn modelId="{706882F3-6ED0-45B0-93F7-10AC82B61223}" srcId="{52CE4751-27B9-4751-B9F2-F4F3150F3588}" destId="{180B2F02-561C-4F8E-9451-B490EA2A6FFB}" srcOrd="4" destOrd="0" parTransId="{33CA3289-6CF2-482F-885C-2D258AFA80BD}" sibTransId="{3F0AC097-2289-4CC8-A183-798B14634211}"/>
    <dgm:cxn modelId="{4D17C637-BDB7-4D29-A6C8-BA526F892C74}" type="presParOf" srcId="{005BA0DE-0321-462A-BCC9-F94C17A61D10}" destId="{1CD42748-375B-4BBB-AABB-785F4A29C701}" srcOrd="0" destOrd="0" presId="urn:microsoft.com/office/officeart/2005/8/layout/StepDownProcess"/>
    <dgm:cxn modelId="{7C56A60F-B2AF-486D-B80F-F28D19CAAF2A}" type="presParOf" srcId="{1CD42748-375B-4BBB-AABB-785F4A29C701}" destId="{EB2D082B-1A41-4E71-9FD9-4AA3FAA58032}" srcOrd="0" destOrd="0" presId="urn:microsoft.com/office/officeart/2005/8/layout/StepDownProcess"/>
    <dgm:cxn modelId="{BD8BF00A-2D1F-4A9B-A778-F48A2FE1262A}" type="presParOf" srcId="{1CD42748-375B-4BBB-AABB-785F4A29C701}" destId="{92AE4389-11C4-4D1D-B7D5-657F2E5D2EA0}" srcOrd="1" destOrd="0" presId="urn:microsoft.com/office/officeart/2005/8/layout/StepDownProcess"/>
    <dgm:cxn modelId="{426781B8-B2EF-4939-8D74-35F2372387F1}" type="presParOf" srcId="{1CD42748-375B-4BBB-AABB-785F4A29C701}" destId="{1075BFB7-E024-4D48-8B57-17D429583021}" srcOrd="2" destOrd="0" presId="urn:microsoft.com/office/officeart/2005/8/layout/StepDownProcess"/>
    <dgm:cxn modelId="{C9928C1B-37BB-47AD-8A52-ACF718BC0673}" type="presParOf" srcId="{005BA0DE-0321-462A-BCC9-F94C17A61D10}" destId="{E80E7B27-864F-4F67-9F64-F84976D06D4C}" srcOrd="1" destOrd="0" presId="urn:microsoft.com/office/officeart/2005/8/layout/StepDownProcess"/>
    <dgm:cxn modelId="{C47BFE7F-6DE7-4394-A892-F184DB171329}" type="presParOf" srcId="{005BA0DE-0321-462A-BCC9-F94C17A61D10}" destId="{6810F7E3-ED58-42D6-A89D-81D80E731F13}" srcOrd="2" destOrd="0" presId="urn:microsoft.com/office/officeart/2005/8/layout/StepDownProcess"/>
    <dgm:cxn modelId="{3FBCF55A-1008-42F8-927C-CD63E99B2243}" type="presParOf" srcId="{6810F7E3-ED58-42D6-A89D-81D80E731F13}" destId="{38AD04AF-5D15-43DF-9367-A44746239B18}" srcOrd="0" destOrd="0" presId="urn:microsoft.com/office/officeart/2005/8/layout/StepDownProcess"/>
    <dgm:cxn modelId="{61074615-F948-4013-BFAF-E57086CBBFBC}" type="presParOf" srcId="{6810F7E3-ED58-42D6-A89D-81D80E731F13}" destId="{EADCE35E-6708-4255-9808-8D3E5CBF027D}" srcOrd="1" destOrd="0" presId="urn:microsoft.com/office/officeart/2005/8/layout/StepDownProcess"/>
    <dgm:cxn modelId="{E28E84C0-0CFF-46DF-B44E-B85B4888B03F}" type="presParOf" srcId="{6810F7E3-ED58-42D6-A89D-81D80E731F13}" destId="{8BCCBDDF-1EA2-4F78-AC7A-13CE0E2CBACD}" srcOrd="2" destOrd="0" presId="urn:microsoft.com/office/officeart/2005/8/layout/StepDownProcess"/>
    <dgm:cxn modelId="{7036640E-D065-4414-93E5-7ACB01B7212E}" type="presParOf" srcId="{005BA0DE-0321-462A-BCC9-F94C17A61D10}" destId="{807E538C-0592-4CD4-8AD7-D5EAF9FBFDAA}" srcOrd="3" destOrd="0" presId="urn:microsoft.com/office/officeart/2005/8/layout/StepDownProcess"/>
    <dgm:cxn modelId="{CB2C64D6-F9D2-4B96-8DBE-B775ED3E739F}" type="presParOf" srcId="{005BA0DE-0321-462A-BCC9-F94C17A61D10}" destId="{716E7264-7FFE-49D1-AC0C-AEB9687C0B2A}" srcOrd="4" destOrd="0" presId="urn:microsoft.com/office/officeart/2005/8/layout/StepDownProcess"/>
    <dgm:cxn modelId="{8ED4E8EB-6852-4BB6-8A64-28C22F9F574A}" type="presParOf" srcId="{716E7264-7FFE-49D1-AC0C-AEB9687C0B2A}" destId="{5930FC6D-87BA-425F-B691-F1571370923F}" srcOrd="0" destOrd="0" presId="urn:microsoft.com/office/officeart/2005/8/layout/StepDownProcess"/>
    <dgm:cxn modelId="{F0A01485-B48D-4402-9989-5E6C9214B7EC}" type="presParOf" srcId="{716E7264-7FFE-49D1-AC0C-AEB9687C0B2A}" destId="{EAD16C2D-3235-4F7B-BDFB-1E91DCD3A513}" srcOrd="1" destOrd="0" presId="urn:microsoft.com/office/officeart/2005/8/layout/StepDownProcess"/>
    <dgm:cxn modelId="{A8A8B7FE-94FE-422E-A2EC-DC5798789FF3}" type="presParOf" srcId="{716E7264-7FFE-49D1-AC0C-AEB9687C0B2A}" destId="{44972B13-AABA-4FA2-8533-D9DFD3A3F358}" srcOrd="2" destOrd="0" presId="urn:microsoft.com/office/officeart/2005/8/layout/StepDownProcess"/>
    <dgm:cxn modelId="{2E5204BB-711F-403F-8109-DEB089D54C74}" type="presParOf" srcId="{005BA0DE-0321-462A-BCC9-F94C17A61D10}" destId="{0604ACF6-AC44-4DB5-8CE7-CBF55F2A970E}" srcOrd="5" destOrd="0" presId="urn:microsoft.com/office/officeart/2005/8/layout/StepDownProcess"/>
    <dgm:cxn modelId="{826C6D97-FB63-42DE-AED1-214002857551}" type="presParOf" srcId="{005BA0DE-0321-462A-BCC9-F94C17A61D10}" destId="{BBEEEF89-69DD-41F2-86C1-6E4AC32A6C7E}" srcOrd="6" destOrd="0" presId="urn:microsoft.com/office/officeart/2005/8/layout/StepDownProcess"/>
    <dgm:cxn modelId="{BF23DCD3-F504-415D-949A-89DABEF970BC}" type="presParOf" srcId="{BBEEEF89-69DD-41F2-86C1-6E4AC32A6C7E}" destId="{64B8FE0A-E5CB-4F02-965E-36618A5D5031}" srcOrd="0" destOrd="0" presId="urn:microsoft.com/office/officeart/2005/8/layout/StepDownProcess"/>
    <dgm:cxn modelId="{D98F6EFB-D143-4E3F-B9F2-2964ABCC592D}" type="presParOf" srcId="{BBEEEF89-69DD-41F2-86C1-6E4AC32A6C7E}" destId="{28259146-DEB7-40A9-B4D8-8A74CB762297}" srcOrd="1" destOrd="0" presId="urn:microsoft.com/office/officeart/2005/8/layout/StepDownProcess"/>
    <dgm:cxn modelId="{3612940C-3CA0-4206-B9A3-BA01732E363B}" type="presParOf" srcId="{BBEEEF89-69DD-41F2-86C1-6E4AC32A6C7E}" destId="{871D5954-EBE9-44B3-A21B-233A28FB0E5F}" srcOrd="2" destOrd="0" presId="urn:microsoft.com/office/officeart/2005/8/layout/StepDownProcess"/>
    <dgm:cxn modelId="{415D8DB6-09C3-4A6F-9723-FDC950FE68FB}" type="presParOf" srcId="{005BA0DE-0321-462A-BCC9-F94C17A61D10}" destId="{42355FD9-AD59-44A1-9EB6-2AAFABB49DBB}" srcOrd="7" destOrd="0" presId="urn:microsoft.com/office/officeart/2005/8/layout/StepDownProcess"/>
    <dgm:cxn modelId="{61E9B1B1-E5B4-4EFE-B23B-AAF08A78B356}" type="presParOf" srcId="{005BA0DE-0321-462A-BCC9-F94C17A61D10}" destId="{D845C34A-8D5D-40BE-9DB2-3C919B6F0AD9}" srcOrd="8" destOrd="0" presId="urn:microsoft.com/office/officeart/2005/8/layout/StepDownProcess"/>
    <dgm:cxn modelId="{1539AA12-AF5D-4209-87E0-1BEBC0A6EFC9}" type="presParOf" srcId="{D845C34A-8D5D-40BE-9DB2-3C919B6F0AD9}" destId="{75C63596-A57D-4707-9512-C2470CEB838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518BB-76A4-4F70-A119-2C1119126343}">
      <dsp:nvSpPr>
        <dsp:cNvPr id="0" name=""/>
        <dsp:cNvSpPr/>
      </dsp:nvSpPr>
      <dsp:spPr>
        <a:xfrm rot="5400000">
          <a:off x="4787633" y="-2052518"/>
          <a:ext cx="780615" cy="4993522"/>
        </a:xfrm>
        <a:prstGeom prst="round2SameRect">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14:m xmlns:a14="http://schemas.microsoft.com/office/drawing/2010/main">
            <m:oMath xmlns:m="http://schemas.openxmlformats.org/officeDocument/2006/math">
              <m:r>
                <a:rPr lang="en-US" sz="2800" b="0" i="1" kern="1200" smtClean="0">
                  <a:latin typeface="Cambria Math" panose="02040503050406030204" pitchFamily="18" charset="0"/>
                </a:rPr>
                <m:t>𝐸</m:t>
              </m:r>
              <m:d>
                <m:dPr>
                  <m:ctrlPr>
                    <a:rPr lang="en-US" sz="2800" b="0" i="1" kern="1200" smtClean="0">
                      <a:latin typeface="Cambria Math" panose="02040503050406030204" pitchFamily="18" charset="0"/>
                    </a:rPr>
                  </m:ctrlPr>
                </m:dPr>
                <m:e>
                  <m:sSup>
                    <m:sSupPr>
                      <m:ctrlPr>
                        <a:rPr lang="en-US" sz="2800" b="0" i="1" kern="1200" smtClean="0">
                          <a:latin typeface="Cambria Math" panose="02040503050406030204" pitchFamily="18" charset="0"/>
                        </a:rPr>
                      </m:ctrlPr>
                    </m:sSupPr>
                    <m:e>
                      <m:r>
                        <a:rPr lang="en-US" sz="2800" b="0" i="1" kern="1200" smtClean="0">
                          <a:latin typeface="Cambria Math" panose="02040503050406030204" pitchFamily="18" charset="0"/>
                        </a:rPr>
                        <m:t>𝜃</m:t>
                      </m:r>
                    </m:e>
                    <m:sup>
                      <m:r>
                        <a:rPr lang="en-US" sz="2800" b="0" i="1" kern="1200" smtClean="0">
                          <a:latin typeface="Cambria Math" panose="02040503050406030204" pitchFamily="18" charset="0"/>
                        </a:rPr>
                        <m:t>∗</m:t>
                      </m:r>
                    </m:sup>
                  </m:sSup>
                </m:e>
              </m:d>
              <m:r>
                <a:rPr lang="en-US" sz="2800" b="0" i="1" kern="1200" smtClean="0">
                  <a:latin typeface="Cambria Math" panose="02040503050406030204" pitchFamily="18" charset="0"/>
                </a:rPr>
                <m:t>=</m:t>
              </m:r>
              <m:r>
                <a:rPr lang="en-US" sz="2800" b="0" i="1" kern="1200" smtClean="0">
                  <a:latin typeface="Cambria Math" panose="02040503050406030204" pitchFamily="18" charset="0"/>
                </a:rPr>
                <m:t>𝜃</m:t>
              </m:r>
            </m:oMath>
          </a14:m>
          <a:endParaRPr lang="en-US" sz="2800" kern="1200" dirty="0">
            <a:latin typeface="+mj-lt"/>
          </a:endParaRPr>
        </a:p>
      </dsp:txBody>
      <dsp:txXfrm rot="-5400000">
        <a:off x="2681180" y="92041"/>
        <a:ext cx="4955416" cy="704403"/>
      </dsp:txXfrm>
    </dsp:sp>
    <dsp:sp modelId="{809F8ADC-F733-4099-ACFE-E32823FDA018}">
      <dsp:nvSpPr>
        <dsp:cNvPr id="0" name=""/>
        <dsp:cNvSpPr/>
      </dsp:nvSpPr>
      <dsp:spPr>
        <a:xfrm>
          <a:off x="127676" y="711"/>
          <a:ext cx="2553503" cy="887062"/>
        </a:xfrm>
        <a:prstGeom prst="roundRect">
          <a:avLst/>
        </a:prstGeom>
        <a:solidFill>
          <a:srgbClr val="FFFF00"/>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Ước lượng không chệch</a:t>
          </a:r>
        </a:p>
      </dsp:txBody>
      <dsp:txXfrm>
        <a:off x="170979" y="44014"/>
        <a:ext cx="2466897" cy="800456"/>
      </dsp:txXfrm>
    </dsp:sp>
    <dsp:sp modelId="{B9D94945-FDA9-4523-9A48-477341936880}">
      <dsp:nvSpPr>
        <dsp:cNvPr id="0" name=""/>
        <dsp:cNvSpPr/>
      </dsp:nvSpPr>
      <dsp:spPr>
        <a:xfrm rot="5400000">
          <a:off x="4787633" y="-1116667"/>
          <a:ext cx="780615" cy="4993522"/>
        </a:xfrm>
        <a:prstGeom prst="round2SameRect">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14:m xmlns:a14="http://schemas.microsoft.com/office/drawing/2010/main">
            <m:oMath xmlns:m="http://schemas.openxmlformats.org/officeDocument/2006/math">
              <m:func>
                <m:funcPr>
                  <m:ctrlPr>
                    <a:rPr lang="en-US" sz="2800" i="1" kern="1200" smtClean="0">
                      <a:latin typeface="Cambria Math" panose="02040503050406030204" pitchFamily="18" charset="0"/>
                    </a:rPr>
                  </m:ctrlPr>
                </m:funcPr>
                <m:fName>
                  <m:limLow>
                    <m:limLowPr>
                      <m:ctrlPr>
                        <a:rPr lang="en-US" sz="2800" i="1" kern="1200" smtClean="0">
                          <a:latin typeface="Cambria Math" panose="02040503050406030204" pitchFamily="18" charset="0"/>
                        </a:rPr>
                      </m:ctrlPr>
                    </m:limLowPr>
                    <m:e>
                      <m:r>
                        <m:rPr>
                          <m:sty m:val="p"/>
                        </m:rPr>
                        <a:rPr lang="en-US" sz="2800" i="0" kern="1200" smtClean="0">
                          <a:latin typeface="Cambria Math" panose="02040503050406030204" pitchFamily="18" charset="0"/>
                        </a:rPr>
                        <m:t>lim</m:t>
                      </m:r>
                    </m:e>
                    <m:lim>
                      <m:r>
                        <a:rPr lang="en-US" sz="2800" b="0" i="1" kern="1200" smtClean="0">
                          <a:latin typeface="Cambria Math" panose="02040503050406030204" pitchFamily="18" charset="0"/>
                        </a:rPr>
                        <m:t>𝑛</m:t>
                      </m:r>
                      <m:r>
                        <a:rPr lang="en-US" sz="2800" b="0" i="1" kern="1200" smtClean="0">
                          <a:latin typeface="Cambria Math" panose="02040503050406030204" pitchFamily="18" charset="0"/>
                        </a:rPr>
                        <m:t>→∞</m:t>
                      </m:r>
                    </m:lim>
                  </m:limLow>
                </m:fName>
                <m:e>
                  <m:r>
                    <a:rPr lang="en-US" sz="2800" b="0" i="1" kern="1200" smtClean="0">
                      <a:latin typeface="Cambria Math" panose="02040503050406030204" pitchFamily="18" charset="0"/>
                    </a:rPr>
                    <m:t>𝑃</m:t>
                  </m:r>
                  <m:d>
                    <m:dPr>
                      <m:ctrlPr>
                        <a:rPr lang="en-US" sz="2800" b="0" i="1" kern="1200" smtClean="0">
                          <a:latin typeface="Cambria Math" panose="02040503050406030204" pitchFamily="18" charset="0"/>
                        </a:rPr>
                      </m:ctrlPr>
                    </m:dPr>
                    <m:e>
                      <m:d>
                        <m:dPr>
                          <m:begChr m:val="|"/>
                          <m:endChr m:val="|"/>
                          <m:ctrlPr>
                            <a:rPr lang="en-US" sz="2800" b="0" i="1" kern="1200" smtClean="0">
                              <a:latin typeface="Cambria Math" panose="02040503050406030204" pitchFamily="18" charset="0"/>
                            </a:rPr>
                          </m:ctrlPr>
                        </m:dPr>
                        <m:e>
                          <m:sSup>
                            <m:sSupPr>
                              <m:ctrlPr>
                                <a:rPr lang="en-US" sz="2800" b="0" i="1" kern="1200" smtClean="0">
                                  <a:latin typeface="Cambria Math" panose="02040503050406030204" pitchFamily="18" charset="0"/>
                                </a:rPr>
                              </m:ctrlPr>
                            </m:sSupPr>
                            <m:e>
                              <m:r>
                                <a:rPr lang="en-US" sz="2800" b="0" i="1" kern="1200" smtClean="0">
                                  <a:latin typeface="Cambria Math" panose="02040503050406030204" pitchFamily="18" charset="0"/>
                                </a:rPr>
                                <m:t>𝜃</m:t>
                              </m:r>
                            </m:e>
                            <m:sup>
                              <m:r>
                                <a:rPr lang="en-US" sz="2800" b="0" i="1" kern="1200" smtClean="0">
                                  <a:latin typeface="Cambria Math" panose="02040503050406030204" pitchFamily="18" charset="0"/>
                                </a:rPr>
                                <m:t>∗</m:t>
                              </m:r>
                            </m:sup>
                          </m:sSup>
                          <m:r>
                            <a:rPr lang="en-US" sz="2800" b="0" i="1" kern="1200" smtClean="0">
                              <a:latin typeface="Cambria Math" panose="02040503050406030204" pitchFamily="18" charset="0"/>
                            </a:rPr>
                            <m:t>−</m:t>
                          </m:r>
                          <m:r>
                            <a:rPr lang="en-US" sz="2800" b="0" i="1" kern="1200" smtClean="0">
                              <a:latin typeface="Cambria Math" panose="02040503050406030204" pitchFamily="18" charset="0"/>
                            </a:rPr>
                            <m:t>𝜃</m:t>
                          </m:r>
                        </m:e>
                      </m:d>
                      <m:r>
                        <a:rPr lang="en-US" sz="2800" b="0" i="1" kern="1200" smtClean="0">
                          <a:latin typeface="Cambria Math" panose="02040503050406030204" pitchFamily="18" charset="0"/>
                        </a:rPr>
                        <m:t>&lt;</m:t>
                      </m:r>
                      <m:r>
                        <a:rPr lang="en-US" sz="2800" b="0" i="1" kern="1200" smtClean="0">
                          <a:latin typeface="Cambria Math" panose="02040503050406030204" pitchFamily="18" charset="0"/>
                        </a:rPr>
                        <m:t>𝜀</m:t>
                      </m:r>
                    </m:e>
                  </m:d>
                  <m:r>
                    <a:rPr lang="en-US" sz="2800" b="0" i="1" kern="1200" smtClean="0">
                      <a:latin typeface="Cambria Math" panose="02040503050406030204" pitchFamily="18" charset="0"/>
                    </a:rPr>
                    <m:t>=1</m:t>
                  </m:r>
                </m:e>
              </m:func>
            </m:oMath>
          </a14:m>
          <a:endParaRPr lang="en-US" sz="2800" kern="1200" dirty="0">
            <a:latin typeface="+mj-lt"/>
          </a:endParaRPr>
        </a:p>
      </dsp:txBody>
      <dsp:txXfrm rot="-5400000">
        <a:off x="2681180" y="1027892"/>
        <a:ext cx="4955416" cy="704403"/>
      </dsp:txXfrm>
    </dsp:sp>
    <dsp:sp modelId="{403E0FDC-B8C3-430E-929E-93EE91F8902F}">
      <dsp:nvSpPr>
        <dsp:cNvPr id="0" name=""/>
        <dsp:cNvSpPr/>
      </dsp:nvSpPr>
      <dsp:spPr>
        <a:xfrm>
          <a:off x="127676" y="936562"/>
          <a:ext cx="2553503" cy="887062"/>
        </a:xfrm>
        <a:prstGeom prst="roundRect">
          <a:avLst/>
        </a:prstGeom>
        <a:solidFill>
          <a:srgbClr val="99CCFF"/>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Ước lượng vững</a:t>
          </a:r>
        </a:p>
      </dsp:txBody>
      <dsp:txXfrm>
        <a:off x="170979" y="979865"/>
        <a:ext cx="2466897" cy="800456"/>
      </dsp:txXfrm>
    </dsp:sp>
    <dsp:sp modelId="{CE7606EB-B8CF-47CB-BA24-7C11CCD47CB1}">
      <dsp:nvSpPr>
        <dsp:cNvPr id="0" name=""/>
        <dsp:cNvSpPr/>
      </dsp:nvSpPr>
      <dsp:spPr>
        <a:xfrm rot="5400000">
          <a:off x="4787633" y="-180817"/>
          <a:ext cx="780615" cy="4993522"/>
        </a:xfrm>
        <a:prstGeom prst="round2SameRect">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mj-lt"/>
            </a:rPr>
            <a:t>Là ước lượng không chệch</a:t>
          </a:r>
        </a:p>
        <a:p>
          <a:pPr marL="285750" lvl="1" indent="-285750" algn="l" defTabSz="1244600">
            <a:lnSpc>
              <a:spcPct val="90000"/>
            </a:lnSpc>
            <a:spcBef>
              <a:spcPct val="0"/>
            </a:spcBef>
            <a:spcAft>
              <a:spcPct val="15000"/>
            </a:spcAft>
            <a:buChar char="•"/>
          </a:pPr>
          <a:r>
            <a:rPr lang="en-US" sz="2800" kern="1200" dirty="0">
              <a:latin typeface="+mj-lt"/>
            </a:rPr>
            <a:t>Có phương sai nhỏ nhất</a:t>
          </a:r>
        </a:p>
      </dsp:txBody>
      <dsp:txXfrm rot="-5400000">
        <a:off x="2681180" y="1963742"/>
        <a:ext cx="4955416" cy="704403"/>
      </dsp:txXfrm>
    </dsp:sp>
    <dsp:sp modelId="{5D3E02DE-7DC7-429D-ABC9-0B11F7638892}">
      <dsp:nvSpPr>
        <dsp:cNvPr id="0" name=""/>
        <dsp:cNvSpPr/>
      </dsp:nvSpPr>
      <dsp:spPr>
        <a:xfrm>
          <a:off x="127676" y="1872412"/>
          <a:ext cx="2553503" cy="887062"/>
        </a:xfrm>
        <a:prstGeom prst="roundRect">
          <a:avLst/>
        </a:prstGeom>
        <a:solidFill>
          <a:srgbClr val="92D050"/>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mj-lt"/>
            </a:rPr>
            <a:t>Ước</a:t>
          </a:r>
          <a:r>
            <a:rPr lang="en-US" sz="2800" kern="1200" dirty="0">
              <a:latin typeface="+mj-lt"/>
            </a:rPr>
            <a:t> </a:t>
          </a:r>
          <a:r>
            <a:rPr lang="en-US" sz="2800" kern="1200" dirty="0" err="1">
              <a:latin typeface="+mj-lt"/>
            </a:rPr>
            <a:t>lượng</a:t>
          </a:r>
          <a:endParaRPr lang="en-US" sz="2800" kern="1200" dirty="0">
            <a:latin typeface="+mj-lt"/>
          </a:endParaRPr>
        </a:p>
        <a:p>
          <a:pPr marL="0" lvl="0" indent="0" algn="ctr" defTabSz="1244600">
            <a:lnSpc>
              <a:spcPct val="90000"/>
            </a:lnSpc>
            <a:spcBef>
              <a:spcPct val="0"/>
            </a:spcBef>
            <a:spcAft>
              <a:spcPct val="35000"/>
            </a:spcAft>
            <a:buNone/>
          </a:pPr>
          <a:r>
            <a:rPr lang="en-US" sz="2800" kern="1200" dirty="0" err="1">
              <a:latin typeface="+mj-lt"/>
            </a:rPr>
            <a:t>hiệu</a:t>
          </a:r>
          <a:r>
            <a:rPr lang="en-US" sz="2800" kern="1200" dirty="0">
              <a:latin typeface="+mj-lt"/>
            </a:rPr>
            <a:t> quả</a:t>
          </a:r>
        </a:p>
      </dsp:txBody>
      <dsp:txXfrm>
        <a:off x="170979" y="1915715"/>
        <a:ext cx="2466897" cy="8004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D082B-1A41-4E71-9FD9-4AA3FAA58032}">
      <dsp:nvSpPr>
        <dsp:cNvPr id="0" name=""/>
        <dsp:cNvSpPr/>
      </dsp:nvSpPr>
      <dsp:spPr>
        <a:xfrm rot="5400000">
          <a:off x="1113546" y="106835"/>
          <a:ext cx="578761" cy="1919770"/>
        </a:xfrm>
        <a:prstGeom prst="bentUpArrow">
          <a:avLst>
            <a:gd name="adj1" fmla="val 32840"/>
            <a:gd name="adj2" fmla="val 25000"/>
            <a:gd name="adj3" fmla="val 3578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AE4389-11C4-4D1D-B7D5-657F2E5D2EA0}">
      <dsp:nvSpPr>
        <dsp:cNvPr id="0" name=""/>
        <dsp:cNvSpPr/>
      </dsp:nvSpPr>
      <dsp:spPr>
        <a:xfrm>
          <a:off x="412" y="180033"/>
          <a:ext cx="2886703" cy="681974"/>
        </a:xfrm>
        <a:prstGeom prst="roundRect">
          <a:avLst>
            <a:gd name="adj" fmla="val 16670"/>
          </a:avLst>
        </a:prstGeom>
        <a:solidFill>
          <a:srgbClr val="CCCCF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Chọn</a:t>
          </a:r>
          <a:r>
            <a:rPr lang="en-US" sz="1900" kern="1200" dirty="0">
              <a:solidFill>
                <a:schemeClr val="tx1"/>
              </a:solidFill>
            </a:rPr>
            <a:t> </a:t>
          </a:r>
          <a:r>
            <a:rPr lang="en-US" sz="1900" kern="1200" dirty="0" err="1">
              <a:solidFill>
                <a:schemeClr val="tx1"/>
              </a:solidFill>
            </a:rPr>
            <a:t>thống</a:t>
          </a:r>
          <a:r>
            <a:rPr lang="en-US" sz="1900" kern="1200" dirty="0">
              <a:solidFill>
                <a:schemeClr val="tx1"/>
              </a:solidFill>
            </a:rPr>
            <a:t> </a:t>
          </a:r>
          <a:r>
            <a:rPr lang="en-US" sz="1900" kern="1200" dirty="0" err="1">
              <a:solidFill>
                <a:schemeClr val="tx1"/>
              </a:solidFill>
            </a:rPr>
            <a:t>kê</a:t>
          </a:r>
          <a:endParaRPr lang="en-US" sz="1900" kern="1200" dirty="0">
            <a:solidFill>
              <a:schemeClr val="tx1"/>
            </a:solidFill>
          </a:endParaRPr>
        </a:p>
      </dsp:txBody>
      <dsp:txXfrm>
        <a:off x="33709" y="213330"/>
        <a:ext cx="2820109" cy="615380"/>
      </dsp:txXfrm>
    </dsp:sp>
    <dsp:sp modelId="{1075BFB7-E024-4D48-8B57-17D429583021}">
      <dsp:nvSpPr>
        <dsp:cNvPr id="0" name=""/>
        <dsp:cNvSpPr/>
      </dsp:nvSpPr>
      <dsp:spPr>
        <a:xfrm>
          <a:off x="1891526" y="201285"/>
          <a:ext cx="651318" cy="506637"/>
        </a:xfrm>
        <a:prstGeom prst="rect">
          <a:avLst/>
        </a:prstGeom>
        <a:noFill/>
        <a:ln>
          <a:noFill/>
        </a:ln>
        <a:effectLst/>
      </dsp:spPr>
      <dsp:style>
        <a:lnRef idx="0">
          <a:scrgbClr r="0" g="0" b="0"/>
        </a:lnRef>
        <a:fillRef idx="0">
          <a:scrgbClr r="0" g="0" b="0"/>
        </a:fillRef>
        <a:effectRef idx="0">
          <a:scrgbClr r="0" g="0" b="0"/>
        </a:effectRef>
        <a:fontRef idx="minor"/>
      </dsp:style>
    </dsp:sp>
    <dsp:sp modelId="{38AD04AF-5D15-43DF-9367-A44746239B18}">
      <dsp:nvSpPr>
        <dsp:cNvPr id="0" name=""/>
        <dsp:cNvSpPr/>
      </dsp:nvSpPr>
      <dsp:spPr>
        <a:xfrm rot="5400000">
          <a:off x="2475163" y="829240"/>
          <a:ext cx="578761" cy="1919770"/>
        </a:xfrm>
        <a:prstGeom prst="bentUpArrow">
          <a:avLst>
            <a:gd name="adj1" fmla="val 32840"/>
            <a:gd name="adj2" fmla="val 25000"/>
            <a:gd name="adj3" fmla="val 3578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DCE35E-6708-4255-9808-8D3E5CBF027D}">
      <dsp:nvSpPr>
        <dsp:cNvPr id="0" name=""/>
        <dsp:cNvSpPr/>
      </dsp:nvSpPr>
      <dsp:spPr>
        <a:xfrm>
          <a:off x="1386030" y="869043"/>
          <a:ext cx="2838703" cy="681974"/>
        </a:xfrm>
        <a:prstGeom prst="roundRect">
          <a:avLst>
            <a:gd name="adj" fmla="val 16670"/>
          </a:avLst>
        </a:prstGeom>
        <a:solidFill>
          <a:srgbClr val="F9D3A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Xây</a:t>
          </a:r>
          <a:r>
            <a:rPr lang="en-US" sz="1900" kern="1200" dirty="0">
              <a:solidFill>
                <a:schemeClr val="tx1"/>
              </a:solidFill>
            </a:rPr>
            <a:t> </a:t>
          </a:r>
          <a:r>
            <a:rPr lang="en-US" sz="1900" kern="1200" dirty="0" err="1">
              <a:solidFill>
                <a:schemeClr val="tx1"/>
              </a:solidFill>
            </a:rPr>
            <a:t>dựng</a:t>
          </a:r>
          <a:r>
            <a:rPr lang="en-US" sz="1900" kern="1200" dirty="0">
              <a:solidFill>
                <a:schemeClr val="tx1"/>
              </a:solidFill>
            </a:rPr>
            <a:t> KTC </a:t>
          </a:r>
          <a:r>
            <a:rPr lang="en-US" sz="1900" kern="1200" dirty="0" err="1">
              <a:solidFill>
                <a:schemeClr val="tx1"/>
              </a:solidFill>
            </a:rPr>
            <a:t>ngẫu</a:t>
          </a:r>
          <a:r>
            <a:rPr lang="en-US" sz="1900" kern="1200" dirty="0">
              <a:solidFill>
                <a:schemeClr val="tx1"/>
              </a:solidFill>
            </a:rPr>
            <a:t> </a:t>
          </a:r>
          <a:r>
            <a:rPr lang="en-US" sz="1900" kern="1200" dirty="0" err="1">
              <a:solidFill>
                <a:schemeClr val="tx1"/>
              </a:solidFill>
            </a:rPr>
            <a:t>nhiên</a:t>
          </a:r>
          <a:endParaRPr lang="en-US" sz="1900" kern="1200" dirty="0">
            <a:solidFill>
              <a:schemeClr val="tx1"/>
            </a:solidFill>
          </a:endParaRPr>
        </a:p>
      </dsp:txBody>
      <dsp:txXfrm>
        <a:off x="1419327" y="902340"/>
        <a:ext cx="2772109" cy="615380"/>
      </dsp:txXfrm>
    </dsp:sp>
    <dsp:sp modelId="{8BCCBDDF-1EA2-4F78-AC7A-13CE0E2CBACD}">
      <dsp:nvSpPr>
        <dsp:cNvPr id="0" name=""/>
        <dsp:cNvSpPr/>
      </dsp:nvSpPr>
      <dsp:spPr>
        <a:xfrm>
          <a:off x="3253144" y="956395"/>
          <a:ext cx="651318" cy="506637"/>
        </a:xfrm>
        <a:prstGeom prst="rect">
          <a:avLst/>
        </a:prstGeom>
        <a:noFill/>
        <a:ln>
          <a:noFill/>
        </a:ln>
        <a:effectLst/>
      </dsp:spPr>
      <dsp:style>
        <a:lnRef idx="0">
          <a:scrgbClr r="0" g="0" b="0"/>
        </a:lnRef>
        <a:fillRef idx="0">
          <a:scrgbClr r="0" g="0" b="0"/>
        </a:fillRef>
        <a:effectRef idx="0">
          <a:scrgbClr r="0" g="0" b="0"/>
        </a:effectRef>
        <a:fontRef idx="minor"/>
      </dsp:style>
    </dsp:sp>
    <dsp:sp modelId="{5930FC6D-87BA-425F-B691-F1571370923F}">
      <dsp:nvSpPr>
        <dsp:cNvPr id="0" name=""/>
        <dsp:cNvSpPr/>
      </dsp:nvSpPr>
      <dsp:spPr>
        <a:xfrm rot="5400000">
          <a:off x="3860781" y="1584350"/>
          <a:ext cx="578761" cy="1919770"/>
        </a:xfrm>
        <a:prstGeom prst="bentUpArrow">
          <a:avLst>
            <a:gd name="adj1" fmla="val 32840"/>
            <a:gd name="adj2" fmla="val 25000"/>
            <a:gd name="adj3" fmla="val 3578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D16C2D-3235-4F7B-BDFB-1E91DCD3A513}">
      <dsp:nvSpPr>
        <dsp:cNvPr id="0" name=""/>
        <dsp:cNvSpPr/>
      </dsp:nvSpPr>
      <dsp:spPr>
        <a:xfrm>
          <a:off x="2771648" y="1624153"/>
          <a:ext cx="2838703" cy="681974"/>
        </a:xfrm>
        <a:prstGeom prst="roundRect">
          <a:avLst>
            <a:gd name="adj" fmla="val 16670"/>
          </a:avLst>
        </a:prstGeom>
        <a:solidFill>
          <a:srgbClr val="E2F7A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Tính</a:t>
          </a:r>
          <a:r>
            <a:rPr lang="en-US" sz="1900" kern="1200" dirty="0">
              <a:solidFill>
                <a:schemeClr val="tx1"/>
              </a:solidFill>
            </a:rPr>
            <a:t> </a:t>
          </a:r>
          <a:r>
            <a:rPr lang="en-US" sz="1900" kern="1200" dirty="0" err="1">
              <a:solidFill>
                <a:schemeClr val="tx1"/>
              </a:solidFill>
            </a:rPr>
            <a:t>toán</a:t>
          </a:r>
          <a:r>
            <a:rPr lang="en-US" sz="1900" kern="1200" dirty="0">
              <a:solidFill>
                <a:schemeClr val="tx1"/>
              </a:solidFill>
            </a:rPr>
            <a:t> </a:t>
          </a:r>
          <a:r>
            <a:rPr lang="en-US" sz="1900" kern="1200" dirty="0" err="1">
              <a:solidFill>
                <a:schemeClr val="tx1"/>
              </a:solidFill>
            </a:rPr>
            <a:t>trên</a:t>
          </a:r>
          <a:r>
            <a:rPr lang="en-US" sz="1900" kern="1200" dirty="0">
              <a:solidFill>
                <a:schemeClr val="tx1"/>
              </a:solidFill>
            </a:rPr>
            <a:t> </a:t>
          </a:r>
          <a:r>
            <a:rPr lang="en-US" sz="1900" kern="1200" dirty="0" err="1">
              <a:solidFill>
                <a:schemeClr val="tx1"/>
              </a:solidFill>
            </a:rPr>
            <a:t>mẫu</a:t>
          </a:r>
          <a:endParaRPr lang="en-US" sz="1900" kern="1200" dirty="0">
            <a:solidFill>
              <a:schemeClr val="tx1"/>
            </a:solidFill>
          </a:endParaRPr>
        </a:p>
      </dsp:txBody>
      <dsp:txXfrm>
        <a:off x="2804945" y="1657450"/>
        <a:ext cx="2772109" cy="615380"/>
      </dsp:txXfrm>
    </dsp:sp>
    <dsp:sp modelId="{44972B13-AABA-4FA2-8533-D9DFD3A3F358}">
      <dsp:nvSpPr>
        <dsp:cNvPr id="0" name=""/>
        <dsp:cNvSpPr/>
      </dsp:nvSpPr>
      <dsp:spPr>
        <a:xfrm>
          <a:off x="4638762" y="1711505"/>
          <a:ext cx="651318" cy="506637"/>
        </a:xfrm>
        <a:prstGeom prst="rect">
          <a:avLst/>
        </a:prstGeom>
        <a:noFill/>
        <a:ln>
          <a:noFill/>
        </a:ln>
        <a:effectLst/>
      </dsp:spPr>
      <dsp:style>
        <a:lnRef idx="0">
          <a:scrgbClr r="0" g="0" b="0"/>
        </a:lnRef>
        <a:fillRef idx="0">
          <a:scrgbClr r="0" g="0" b="0"/>
        </a:fillRef>
        <a:effectRef idx="0">
          <a:scrgbClr r="0" g="0" b="0"/>
        </a:effectRef>
        <a:fontRef idx="minor"/>
      </dsp:style>
    </dsp:sp>
    <dsp:sp modelId="{64B8FE0A-E5CB-4F02-965E-36618A5D5031}">
      <dsp:nvSpPr>
        <dsp:cNvPr id="0" name=""/>
        <dsp:cNvSpPr/>
      </dsp:nvSpPr>
      <dsp:spPr>
        <a:xfrm rot="5400000">
          <a:off x="5246399" y="2339460"/>
          <a:ext cx="578761" cy="1919770"/>
        </a:xfrm>
        <a:prstGeom prst="bentUpArrow">
          <a:avLst>
            <a:gd name="adj1" fmla="val 32840"/>
            <a:gd name="adj2" fmla="val 25000"/>
            <a:gd name="adj3" fmla="val 3578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259146-DEB7-40A9-B4D8-8A74CB762297}">
      <dsp:nvSpPr>
        <dsp:cNvPr id="0" name=""/>
        <dsp:cNvSpPr/>
      </dsp:nvSpPr>
      <dsp:spPr>
        <a:xfrm>
          <a:off x="4157265" y="2379263"/>
          <a:ext cx="2838703" cy="681974"/>
        </a:xfrm>
        <a:prstGeom prst="roundRect">
          <a:avLst>
            <a:gd name="adj" fmla="val 16670"/>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Tìm</a:t>
          </a:r>
          <a:r>
            <a:rPr lang="en-US" sz="1900" kern="1200" dirty="0">
              <a:solidFill>
                <a:schemeClr val="tx1"/>
              </a:solidFill>
            </a:rPr>
            <a:t> KTC </a:t>
          </a:r>
          <a:r>
            <a:rPr lang="en-US" sz="1900" kern="1200" dirty="0" err="1">
              <a:solidFill>
                <a:schemeClr val="tx1"/>
              </a:solidFill>
            </a:rPr>
            <a:t>trên</a:t>
          </a:r>
          <a:r>
            <a:rPr lang="en-US" sz="1900" kern="1200" dirty="0">
              <a:solidFill>
                <a:schemeClr val="tx1"/>
              </a:solidFill>
            </a:rPr>
            <a:t> </a:t>
          </a:r>
          <a:r>
            <a:rPr lang="en-US" sz="1900" kern="1200" dirty="0" err="1">
              <a:solidFill>
                <a:schemeClr val="tx1"/>
              </a:solidFill>
            </a:rPr>
            <a:t>mẫu</a:t>
          </a:r>
          <a:endParaRPr lang="en-US" sz="1900" kern="1200" dirty="0">
            <a:solidFill>
              <a:schemeClr val="tx1"/>
            </a:solidFill>
          </a:endParaRPr>
        </a:p>
      </dsp:txBody>
      <dsp:txXfrm>
        <a:off x="4190562" y="2412560"/>
        <a:ext cx="2772109" cy="615380"/>
      </dsp:txXfrm>
    </dsp:sp>
    <dsp:sp modelId="{871D5954-EBE9-44B3-A21B-233A28FB0E5F}">
      <dsp:nvSpPr>
        <dsp:cNvPr id="0" name=""/>
        <dsp:cNvSpPr/>
      </dsp:nvSpPr>
      <dsp:spPr>
        <a:xfrm>
          <a:off x="6024379" y="2466615"/>
          <a:ext cx="651318" cy="506637"/>
        </a:xfrm>
        <a:prstGeom prst="rect">
          <a:avLst/>
        </a:prstGeom>
        <a:noFill/>
        <a:ln>
          <a:noFill/>
        </a:ln>
        <a:effectLst/>
      </dsp:spPr>
      <dsp:style>
        <a:lnRef idx="0">
          <a:scrgbClr r="0" g="0" b="0"/>
        </a:lnRef>
        <a:fillRef idx="0">
          <a:scrgbClr r="0" g="0" b="0"/>
        </a:fillRef>
        <a:effectRef idx="0">
          <a:scrgbClr r="0" g="0" b="0"/>
        </a:effectRef>
        <a:fontRef idx="minor"/>
      </dsp:style>
    </dsp:sp>
    <dsp:sp modelId="{75C63596-A57D-4707-9512-C2470CEB8388}">
      <dsp:nvSpPr>
        <dsp:cNvPr id="0" name=""/>
        <dsp:cNvSpPr/>
      </dsp:nvSpPr>
      <dsp:spPr>
        <a:xfrm>
          <a:off x="5542883" y="3134373"/>
          <a:ext cx="2838703" cy="681974"/>
        </a:xfrm>
        <a:prstGeom prst="roundRect">
          <a:avLst>
            <a:gd name="adj" fmla="val 16670"/>
          </a:avLst>
        </a:prstGeom>
        <a:solidFill>
          <a:srgbClr val="99FF6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Kết</a:t>
          </a:r>
          <a:r>
            <a:rPr lang="en-US" sz="1900" kern="1200" dirty="0">
              <a:solidFill>
                <a:schemeClr val="tx1"/>
              </a:solidFill>
            </a:rPr>
            <a:t> </a:t>
          </a:r>
          <a:r>
            <a:rPr lang="en-US" sz="1900" kern="1200" dirty="0" err="1">
              <a:solidFill>
                <a:schemeClr val="tx1"/>
              </a:solidFill>
            </a:rPr>
            <a:t>luận</a:t>
          </a:r>
          <a:endParaRPr lang="en-US" sz="1900" kern="1200" dirty="0">
            <a:solidFill>
              <a:schemeClr val="tx1"/>
            </a:solidFill>
          </a:endParaRPr>
        </a:p>
      </dsp:txBody>
      <dsp:txXfrm>
        <a:off x="5576180" y="3167670"/>
        <a:ext cx="2772109" cy="6153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2-04-15T03:46:07.657"/>
    </inkml:context>
    <inkml:brush xml:id="br0">
      <inkml:brushProperty name="width" value="0.05292" units="cm"/>
      <inkml:brushProperty name="height" value="0.05292" units="cm"/>
      <inkml:brushProperty name="color" value="#002060"/>
    </inkml:brush>
  </inkml:definitions>
  <inkml:trace contextRef="#ctx0" brushRef="#br0">19049 10722 2155 0,'0'0'49'16,"0"0"6"-16,0 0-14 0,0 0 17 0,0 0-37 0,0 0-4 15,0 0-58 1,0 0-49 0,0 0-87-16,0 0-141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2-04-15T04:10:05.550"/>
    </inkml:context>
    <inkml:brush xml:id="br0">
      <inkml:brushProperty name="width" value="0.05292" units="cm"/>
      <inkml:brushProperty name="height" value="0.05292" units="cm"/>
      <inkml:brushProperty name="color" value="#FF0000"/>
    </inkml:brush>
  </inkml:definitions>
  <inkml:trace contextRef="#ctx0" brushRef="#br0">5869 14705 1647 0,'0'0'64'0,"0"0"11"0,-25-15 12 0,25 15 14 15,0 0-52-15,0 0 11 0,-20-11 6 0,20 11 15 16,0 0 6-16,0 0-8 0,0 0 7 0,-17-7-21 15,17 7-20-15,0 0-15 0,0 0-3 0,0 0 9 16,-11-4 6-16,11 4 9 0,0 0 4 0,0 0-3 16,-7-3 3-16,8 8-6 0,-1-5-25 0,14 10 4 15,7 1 7-15,1-1 15 0,-3-3 3 0,-3 0-25 16,-2-2 0-16,-3 1-16 0,3-3-9 0,-1 0 10 16,0 1-4-16,4-1-9 0,-2-2 13 0,2-1 0 15,0 3-32-15,-3-3 25 0,2 0-18 16,-2 0 2-16,2 0 16 0,-3 0-24 0,1 0 21 15,-1 0-7-15,-1-3 4 0,4 3-44 16,-16 0-24-16,0 0-34 0,0 0-57 16,0 0-43-16,0 0-41 0,0 0 1 0,0 0-35 15,0 0-13-15,0 0-47 0</inkml:trace>
  <inkml:trace contextRef="#ctx0" brushRef="#br0" timeOffset="25424.62">9321 16870 2236 0,'0'0'23'0,"0"0"9"0,0 0-9 15,0 0-43-15,0 0 61 16,0 0 33-16,0 0 32 0,0 0 7 16,0 0-44-16,0 0-6 0,0 0-44 0,-10 4-1 15,17-2-12-15,10 0-3 0,8-1 0 0,2 0-3 16,-2 1 3-16,2 0-9 0,-2-2 9 0,-1 0-15 16,-3 0-37-16,-1 0-79 0,-4 0-55 0,0 1-75 15,-16-1-55-15,14 1-29 0,-14-1-40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EEEA1177-BF4D-470A-B1EA-9EA701AB8E74}" type="datetimeFigureOut">
              <a:rPr lang="en-US"/>
              <a:pPr>
                <a:defRPr/>
              </a:pPr>
              <a:t>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7CA4C64-CFC7-4852-BFF2-D6D09124F4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Tìm</a:t>
            </a:r>
            <a:r>
              <a:rPr lang="en-US" baseline="0" dirty="0"/>
              <a:t> </a:t>
            </a:r>
            <a:r>
              <a:rPr lang="en-US" baseline="0" dirty="0" err="1"/>
              <a:t>từ</a:t>
            </a:r>
            <a:r>
              <a:rPr lang="en-US" baseline="0" dirty="0"/>
              <a:t> </a:t>
            </a:r>
            <a:r>
              <a:rPr lang="en-US" baseline="0" dirty="0" err="1"/>
              <a:t>khóa</a:t>
            </a:r>
            <a:r>
              <a:rPr lang="en-US" baseline="0" dirty="0"/>
              <a:t> “PP </a:t>
            </a:r>
            <a:r>
              <a:rPr lang="en-US" baseline="0" dirty="0" err="1"/>
              <a:t>chuẩn</a:t>
            </a:r>
            <a:r>
              <a:rPr lang="en-US" baseline="0" dirty="0"/>
              <a:t>” ở </a:t>
            </a:r>
            <a:r>
              <a:rPr lang="en-US" baseline="0" dirty="0" err="1"/>
              <a:t>câu</a:t>
            </a:r>
            <a:r>
              <a:rPr lang="en-US" baseline="0" dirty="0"/>
              <a:t> </a:t>
            </a:r>
            <a:r>
              <a:rPr lang="en-US" baseline="0" dirty="0" err="1"/>
              <a:t>đầu</a:t>
            </a:r>
            <a:r>
              <a:rPr lang="en-US" baseline="0" dirty="0"/>
              <a:t> </a:t>
            </a:r>
            <a:r>
              <a:rPr lang="en-US" baseline="0" dirty="0" err="1"/>
              <a:t>hoặc</a:t>
            </a:r>
            <a:r>
              <a:rPr lang="en-US" baseline="0" dirty="0"/>
              <a:t> </a:t>
            </a:r>
            <a:r>
              <a:rPr lang="en-US" baseline="0" dirty="0" err="1"/>
              <a:t>câu</a:t>
            </a:r>
            <a:r>
              <a:rPr lang="en-US" baseline="0" dirty="0"/>
              <a:t> </a:t>
            </a:r>
            <a:r>
              <a:rPr lang="en-US" baseline="0" dirty="0" err="1"/>
              <a:t>cuối</a:t>
            </a:r>
            <a:endParaRPr lang="en-US" baseline="0" dirty="0"/>
          </a:p>
          <a:p>
            <a:r>
              <a:rPr lang="en-US" baseline="0" dirty="0" err="1"/>
              <a:t>Nếu</a:t>
            </a:r>
            <a:r>
              <a:rPr lang="en-US" baseline="0" dirty="0"/>
              <a:t> </a:t>
            </a:r>
            <a:r>
              <a:rPr lang="en-US" baseline="0" dirty="0" err="1"/>
              <a:t>thấy</a:t>
            </a:r>
            <a:r>
              <a:rPr lang="en-US" baseline="0" dirty="0"/>
              <a:t>, </a:t>
            </a:r>
            <a:r>
              <a:rPr lang="en-US" baseline="0" dirty="0" err="1"/>
              <a:t>xích</a:t>
            </a:r>
            <a:r>
              <a:rPr lang="en-US" baseline="0" dirty="0"/>
              <a:t> ma </a:t>
            </a:r>
            <a:r>
              <a:rPr lang="en-US" baseline="0" dirty="0" err="1"/>
              <a:t>bình</a:t>
            </a:r>
            <a:r>
              <a:rPr lang="en-US" baseline="0" dirty="0"/>
              <a:t> </a:t>
            </a:r>
            <a:r>
              <a:rPr lang="en-US" baseline="0" dirty="0" err="1"/>
              <a:t>phương</a:t>
            </a:r>
            <a:r>
              <a:rPr lang="en-US" baseline="0" dirty="0"/>
              <a:t> </a:t>
            </a:r>
            <a:r>
              <a:rPr lang="en-US" baseline="0" dirty="0" err="1"/>
              <a:t>có</a:t>
            </a:r>
            <a:r>
              <a:rPr lang="en-US" baseline="0" dirty="0"/>
              <a:t> </a:t>
            </a:r>
            <a:r>
              <a:rPr lang="en-US" baseline="0" dirty="0" err="1"/>
              <a:t>biết</a:t>
            </a:r>
            <a:r>
              <a:rPr lang="en-US" baseline="0" dirty="0"/>
              <a:t> k? </a:t>
            </a:r>
            <a:r>
              <a:rPr lang="en-US" baseline="0" dirty="0" err="1"/>
              <a:t>Nếu</a:t>
            </a:r>
            <a:r>
              <a:rPr lang="en-US" baseline="0" dirty="0"/>
              <a:t> </a:t>
            </a:r>
            <a:r>
              <a:rPr lang="en-US" baseline="0" dirty="0" err="1"/>
              <a:t>biết</a:t>
            </a:r>
            <a:r>
              <a:rPr lang="en-US" baseline="0" dirty="0"/>
              <a:t> </a:t>
            </a:r>
            <a:r>
              <a:rPr lang="en-US" baseline="0" dirty="0" err="1"/>
              <a:t>thì</a:t>
            </a:r>
            <a:r>
              <a:rPr lang="en-US" baseline="0" dirty="0"/>
              <a:t> </a:t>
            </a:r>
            <a:r>
              <a:rPr lang="en-US" baseline="0" dirty="0" err="1"/>
              <a:t>trường</a:t>
            </a:r>
            <a:r>
              <a:rPr lang="en-US" baseline="0" dirty="0"/>
              <a:t> </a:t>
            </a:r>
            <a:r>
              <a:rPr lang="en-US" baseline="0" dirty="0" err="1"/>
              <a:t>hợp</a:t>
            </a:r>
            <a:r>
              <a:rPr lang="en-US" baseline="0" dirty="0"/>
              <a:t> 1. </a:t>
            </a:r>
            <a:r>
              <a:rPr lang="en-US" baseline="0" dirty="0" err="1"/>
              <a:t>Nếu</a:t>
            </a:r>
            <a:r>
              <a:rPr lang="en-US" baseline="0" dirty="0"/>
              <a:t> </a:t>
            </a:r>
            <a:r>
              <a:rPr lang="en-US" baseline="0" dirty="0" err="1"/>
              <a:t>chưa</a:t>
            </a:r>
            <a:r>
              <a:rPr lang="en-US" baseline="0" dirty="0"/>
              <a:t> </a:t>
            </a:r>
            <a:r>
              <a:rPr lang="en-US" baseline="0" dirty="0" err="1"/>
              <a:t>biết</a:t>
            </a:r>
            <a:r>
              <a:rPr lang="en-US" baseline="0" dirty="0"/>
              <a:t>, </a:t>
            </a:r>
            <a:r>
              <a:rPr lang="en-US" baseline="0" dirty="0" err="1"/>
              <a:t>xđ</a:t>
            </a:r>
            <a:r>
              <a:rPr lang="en-US" baseline="0" dirty="0"/>
              <a:t> n, n&lt;30 </a:t>
            </a:r>
            <a:r>
              <a:rPr lang="en-US" baseline="0" dirty="0" err="1"/>
              <a:t>th</a:t>
            </a:r>
            <a:r>
              <a:rPr lang="en-US" baseline="0" dirty="0"/>
              <a:t> 2, n&gt;=30 </a:t>
            </a:r>
            <a:r>
              <a:rPr lang="en-US" baseline="0" dirty="0" err="1"/>
              <a:t>thì</a:t>
            </a:r>
            <a:r>
              <a:rPr lang="en-US" baseline="0" dirty="0"/>
              <a:t> </a:t>
            </a:r>
            <a:r>
              <a:rPr lang="en-US" baseline="0" dirty="0" err="1"/>
              <a:t>th</a:t>
            </a:r>
            <a:r>
              <a:rPr lang="en-US" baseline="0" dirty="0"/>
              <a:t> 1</a:t>
            </a:r>
          </a:p>
          <a:p>
            <a:r>
              <a:rPr lang="en-US" baseline="0" dirty="0" err="1"/>
              <a:t>Nếu</a:t>
            </a:r>
            <a:r>
              <a:rPr lang="en-US" baseline="0" dirty="0"/>
              <a:t> k </a:t>
            </a:r>
            <a:r>
              <a:rPr lang="en-US" baseline="0" dirty="0" err="1"/>
              <a:t>thấy</a:t>
            </a:r>
            <a:r>
              <a:rPr lang="en-US" baseline="0" dirty="0"/>
              <a:t>, </a:t>
            </a:r>
            <a:r>
              <a:rPr lang="en-US" baseline="0" dirty="0" err="1"/>
              <a:t>thì</a:t>
            </a:r>
            <a:r>
              <a:rPr lang="en-US" baseline="0" dirty="0"/>
              <a:t> </a:t>
            </a:r>
            <a:r>
              <a:rPr lang="en-US" baseline="0" dirty="0" err="1"/>
              <a:t>tìm</a:t>
            </a:r>
            <a:r>
              <a:rPr lang="en-US" baseline="0" dirty="0"/>
              <a:t> n, n&gt;30</a:t>
            </a:r>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28</a:t>
            </a:fld>
            <a:endParaRPr lang="en-US" altLang="en-US"/>
          </a:p>
        </p:txBody>
      </p:sp>
    </p:spTree>
    <p:extLst>
      <p:ext uri="{BB962C8B-B14F-4D97-AF65-F5344CB8AC3E}">
        <p14:creationId xmlns:p14="http://schemas.microsoft.com/office/powerpoint/2010/main" val="2490036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31</a:t>
            </a:fld>
            <a:endParaRPr lang="en-US" altLang="en-US"/>
          </a:p>
        </p:txBody>
      </p:sp>
    </p:spTree>
    <p:extLst>
      <p:ext uri="{BB962C8B-B14F-4D97-AF65-F5344CB8AC3E}">
        <p14:creationId xmlns:p14="http://schemas.microsoft.com/office/powerpoint/2010/main" val="3595818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32</a:t>
            </a:fld>
            <a:endParaRPr lang="en-US" altLang="en-US"/>
          </a:p>
        </p:txBody>
      </p:sp>
    </p:spTree>
    <p:extLst>
      <p:ext uri="{BB962C8B-B14F-4D97-AF65-F5344CB8AC3E}">
        <p14:creationId xmlns:p14="http://schemas.microsoft.com/office/powerpoint/2010/main" val="3507542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dirty="0"/>
              <a:t>X </a:t>
            </a:r>
            <a:r>
              <a:rPr lang="en-US" dirty="0" err="1"/>
              <a:t>ngang</a:t>
            </a:r>
            <a:r>
              <a:rPr lang="en-US" dirty="0"/>
              <a:t>=9,73</a:t>
            </a:r>
          </a:p>
          <a:p>
            <a:pPr marL="228600" indent="-228600">
              <a:buAutoNum type="alphaLcParenR"/>
            </a:pPr>
            <a:r>
              <a:rPr lang="en-US" dirty="0"/>
              <a:t>S’^2=11,84, s’=3,44</a:t>
            </a:r>
          </a:p>
          <a:p>
            <a:pPr marL="228600" indent="-228600">
              <a:buAutoNum type="alphaLcParenR"/>
            </a:pPr>
            <a:r>
              <a:rPr lang="en-US" dirty="0"/>
              <a:t>F=0,29</a:t>
            </a:r>
          </a:p>
          <a:p>
            <a:pPr marL="0" indent="0">
              <a:buNone/>
            </a:pPr>
            <a:endParaRPr lang="en-US" dirty="0"/>
          </a:p>
        </p:txBody>
      </p:sp>
      <p:sp>
        <p:nvSpPr>
          <p:cNvPr id="4" name="Slide Number Placeholder 3"/>
          <p:cNvSpPr>
            <a:spLocks noGrp="1"/>
          </p:cNvSpPr>
          <p:nvPr>
            <p:ph type="sldNum" sz="quarter" idx="5"/>
          </p:nvPr>
        </p:nvSpPr>
        <p:spPr/>
        <p:txBody>
          <a:bodyPr/>
          <a:lstStyle/>
          <a:p>
            <a:pPr>
              <a:defRPr/>
            </a:pPr>
            <a:fld id="{57CA4C64-CFC7-4852-BFF2-D6D09124F4BE}" type="slidenum">
              <a:rPr lang="en-US" altLang="en-US" smtClean="0"/>
              <a:pPr>
                <a:defRPr/>
              </a:pPr>
              <a:t>38</a:t>
            </a:fld>
            <a:endParaRPr lang="en-US" altLang="en-US"/>
          </a:p>
        </p:txBody>
      </p:sp>
    </p:spTree>
    <p:extLst>
      <p:ext uri="{BB962C8B-B14F-4D97-AF65-F5344CB8AC3E}">
        <p14:creationId xmlns:p14="http://schemas.microsoft.com/office/powerpoint/2010/main" val="182362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3</a:t>
            </a:fld>
            <a:endParaRPr lang="en-US" altLang="en-US"/>
          </a:p>
        </p:txBody>
      </p:sp>
    </p:spTree>
    <p:extLst>
      <p:ext uri="{BB962C8B-B14F-4D97-AF65-F5344CB8AC3E}">
        <p14:creationId xmlns:p14="http://schemas.microsoft.com/office/powerpoint/2010/main" val="244794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5</a:t>
            </a:fld>
            <a:endParaRPr lang="en-US" altLang="en-US"/>
          </a:p>
        </p:txBody>
      </p:sp>
    </p:spTree>
    <p:extLst>
      <p:ext uri="{BB962C8B-B14F-4D97-AF65-F5344CB8AC3E}">
        <p14:creationId xmlns:p14="http://schemas.microsoft.com/office/powerpoint/2010/main" val="1102695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dirty="0"/>
              <a:t>X </a:t>
            </a:r>
            <a:r>
              <a:rPr lang="en-US" dirty="0" err="1"/>
              <a:t>ngang</a:t>
            </a:r>
            <a:r>
              <a:rPr lang="en-US" dirty="0"/>
              <a:t>=9,73</a:t>
            </a:r>
          </a:p>
          <a:p>
            <a:pPr marL="228600" indent="-228600">
              <a:buAutoNum type="alphaLcParenR"/>
            </a:pPr>
            <a:r>
              <a:rPr lang="en-US" dirty="0"/>
              <a:t>S’^2=11,84, s’=3,44</a:t>
            </a:r>
          </a:p>
          <a:p>
            <a:pPr marL="228600" indent="-228600">
              <a:buAutoNum type="alphaLcParenR"/>
            </a:pPr>
            <a:r>
              <a:rPr lang="en-US" dirty="0"/>
              <a:t>F=0,29</a:t>
            </a:r>
          </a:p>
          <a:p>
            <a:pPr marL="0" indent="0">
              <a:buNone/>
            </a:pPr>
            <a:endParaRPr lang="en-US" dirty="0"/>
          </a:p>
        </p:txBody>
      </p:sp>
      <p:sp>
        <p:nvSpPr>
          <p:cNvPr id="4" name="Slide Number Placeholder 3"/>
          <p:cNvSpPr>
            <a:spLocks noGrp="1"/>
          </p:cNvSpPr>
          <p:nvPr>
            <p:ph type="sldNum" sz="quarter" idx="5"/>
          </p:nvPr>
        </p:nvSpPr>
        <p:spPr/>
        <p:txBody>
          <a:bodyPr/>
          <a:lstStyle/>
          <a:p>
            <a:pPr>
              <a:defRPr/>
            </a:pPr>
            <a:fld id="{57CA4C64-CFC7-4852-BFF2-D6D09124F4BE}" type="slidenum">
              <a:rPr lang="en-US" altLang="en-US" smtClean="0"/>
              <a:pPr>
                <a:defRPr/>
              </a:pPr>
              <a:t>7</a:t>
            </a:fld>
            <a:endParaRPr lang="en-US" altLang="en-US"/>
          </a:p>
        </p:txBody>
      </p:sp>
    </p:spTree>
    <p:extLst>
      <p:ext uri="{BB962C8B-B14F-4D97-AF65-F5344CB8AC3E}">
        <p14:creationId xmlns:p14="http://schemas.microsoft.com/office/powerpoint/2010/main" val="209724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8</a:t>
            </a:fld>
            <a:endParaRPr lang="en-US" altLang="en-US"/>
          </a:p>
        </p:txBody>
      </p:sp>
    </p:spTree>
    <p:extLst>
      <p:ext uri="{BB962C8B-B14F-4D97-AF65-F5344CB8AC3E}">
        <p14:creationId xmlns:p14="http://schemas.microsoft.com/office/powerpoint/2010/main" val="490449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7CA4C64-CFC7-4852-BFF2-D6D09124F4BE}" type="slidenum">
              <a:rPr lang="en-US" altLang="en-US" smtClean="0"/>
              <a:pPr>
                <a:defRPr/>
              </a:pPr>
              <a:t>9</a:t>
            </a:fld>
            <a:endParaRPr lang="en-US" altLang="en-US"/>
          </a:p>
        </p:txBody>
      </p:sp>
    </p:spTree>
    <p:extLst>
      <p:ext uri="{BB962C8B-B14F-4D97-AF65-F5344CB8AC3E}">
        <p14:creationId xmlns:p14="http://schemas.microsoft.com/office/powerpoint/2010/main" val="212088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p=P(A)</a:t>
            </a:r>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18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dirty="0"/>
              <a:t>X </a:t>
            </a:r>
            <a:r>
              <a:rPr lang="en-US" dirty="0" err="1"/>
              <a:t>ngang</a:t>
            </a:r>
            <a:r>
              <a:rPr lang="en-US" dirty="0"/>
              <a:t>=9,73</a:t>
            </a:r>
          </a:p>
          <a:p>
            <a:pPr marL="228600" indent="-228600">
              <a:buAutoNum type="alphaLcParenR"/>
            </a:pPr>
            <a:r>
              <a:rPr lang="en-US" dirty="0"/>
              <a:t>S’^2=11,84, s’=3,44</a:t>
            </a:r>
          </a:p>
          <a:p>
            <a:pPr marL="228600" indent="-228600">
              <a:buAutoNum type="alphaLcParenR"/>
            </a:pPr>
            <a:r>
              <a:rPr lang="en-US" dirty="0"/>
              <a:t>F=0,29</a:t>
            </a:r>
          </a:p>
          <a:p>
            <a:pPr marL="0" indent="0">
              <a:buNone/>
            </a:pPr>
            <a:endParaRPr lang="en-US" dirty="0"/>
          </a:p>
        </p:txBody>
      </p:sp>
      <p:sp>
        <p:nvSpPr>
          <p:cNvPr id="4" name="Slide Number Placeholder 3"/>
          <p:cNvSpPr>
            <a:spLocks noGrp="1"/>
          </p:cNvSpPr>
          <p:nvPr>
            <p:ph type="sldNum" sz="quarter" idx="5"/>
          </p:nvPr>
        </p:nvSpPr>
        <p:spPr/>
        <p:txBody>
          <a:bodyPr/>
          <a:lstStyle/>
          <a:p>
            <a:pPr>
              <a:defRPr/>
            </a:pPr>
            <a:fld id="{57CA4C64-CFC7-4852-BFF2-D6D09124F4BE}" type="slidenum">
              <a:rPr lang="en-US" altLang="en-US" smtClean="0"/>
              <a:pPr>
                <a:defRPr/>
              </a:pPr>
              <a:t>19</a:t>
            </a:fld>
            <a:endParaRPr lang="en-US" altLang="en-US"/>
          </a:p>
        </p:txBody>
      </p:sp>
    </p:spTree>
    <p:extLst>
      <p:ext uri="{BB962C8B-B14F-4D97-AF65-F5344CB8AC3E}">
        <p14:creationId xmlns:p14="http://schemas.microsoft.com/office/powerpoint/2010/main" val="23197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dirty="0"/>
              <a:t>X </a:t>
            </a:r>
            <a:r>
              <a:rPr lang="en-US" dirty="0" err="1"/>
              <a:t>ngang</a:t>
            </a:r>
            <a:r>
              <a:rPr lang="en-US" dirty="0"/>
              <a:t>=9,73</a:t>
            </a:r>
          </a:p>
          <a:p>
            <a:pPr marL="228600" indent="-228600">
              <a:buAutoNum type="alphaLcParenR"/>
            </a:pPr>
            <a:r>
              <a:rPr lang="en-US" dirty="0"/>
              <a:t>S’^2=11,84, s’=3,44</a:t>
            </a:r>
          </a:p>
          <a:p>
            <a:pPr marL="228600" indent="-228600">
              <a:buAutoNum type="alphaLcParenR"/>
            </a:pPr>
            <a:r>
              <a:rPr lang="en-US" dirty="0"/>
              <a:t>F=0,29</a:t>
            </a:r>
          </a:p>
          <a:p>
            <a:pPr marL="0" indent="0">
              <a:buNone/>
            </a:pPr>
            <a:endParaRPr lang="en-US" dirty="0"/>
          </a:p>
        </p:txBody>
      </p:sp>
      <p:sp>
        <p:nvSpPr>
          <p:cNvPr id="4" name="Slide Number Placeholder 3"/>
          <p:cNvSpPr>
            <a:spLocks noGrp="1"/>
          </p:cNvSpPr>
          <p:nvPr>
            <p:ph type="sldNum" sz="quarter" idx="5"/>
          </p:nvPr>
        </p:nvSpPr>
        <p:spPr/>
        <p:txBody>
          <a:bodyPr/>
          <a:lstStyle/>
          <a:p>
            <a:pPr>
              <a:defRPr/>
            </a:pPr>
            <a:fld id="{57CA4C64-CFC7-4852-BFF2-D6D09124F4BE}" type="slidenum">
              <a:rPr lang="en-US" altLang="en-US" smtClean="0"/>
              <a:pPr>
                <a:defRPr/>
              </a:pPr>
              <a:t>23</a:t>
            </a:fld>
            <a:endParaRPr lang="en-US" altLang="en-US"/>
          </a:p>
        </p:txBody>
      </p:sp>
    </p:spTree>
    <p:extLst>
      <p:ext uri="{BB962C8B-B14F-4D97-AF65-F5344CB8AC3E}">
        <p14:creationId xmlns:p14="http://schemas.microsoft.com/office/powerpoint/2010/main" val="385064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0D03229-9CA9-4E93-851A-82D923AA529E}"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95ED74-C27B-4EBF-A718-C89EDFB1CEA6}"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B6C536E-A82C-49C8-89F2-4771BA9E7D2A}"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22DB88-E65F-4675-B49D-E9E21CE49D4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BF7298-F205-4DFE-963F-88EF55D1E98B}"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8A2C6E-B7F2-489A-85CD-3D775180DE95}"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FE416BE-1A5C-4B83-81C0-E641712A20F2}"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CB0E33-CC65-437C-9D1B-632FB786823A}"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0E7BD0-B558-4DC6-89F0-D731E2EDB9B3}"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178C1A-37C3-435E-916F-AD3214690A0A}"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EF1CE0-A8FB-4322-8815-8FF2419BF5E2}"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622402-EB0A-469C-A316-21BABAD8BBA5}"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19BD30-D97F-4C59-8C4B-7AD02D297BEF}"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4B0F77-65B5-48A3-8794-418211AC0C3D}"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741EEF3-952E-472D-BA93-A4E3806F594F}" type="datetimeFigureOut">
              <a:rPr lang="en-US"/>
              <a:pPr>
                <a:defRPr/>
              </a:pPr>
              <a:t>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16812F3-83EC-494A-9CA6-AF9531C59F88}"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1095202-9875-4E1C-9DEE-C7EC8BA8C7A0}" type="datetimeFigureOut">
              <a:rPr lang="en-US"/>
              <a:pPr>
                <a:defRPr/>
              </a:pPr>
              <a:t>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2A5208E-DE85-41E3-8BA1-BA552D55DB2E}"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AEBC55E-BF3A-4DF5-82FF-0E0960EC1D5E}" type="datetimeFigureOut">
              <a:rPr lang="en-US"/>
              <a:pPr>
                <a:defRPr/>
              </a:pPr>
              <a:t>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0E3B891-E243-4EA3-A6C1-F63AAA18A451}"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51A27F1-A7E0-40EB-AE97-5CD4128D02F9}"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2643837-AD6D-4133-B36C-861069F6E72B}"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DE4133D-350F-41F2-9314-CCF133542EDF}"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F94DBB3-3647-4B92-9EA1-1D9989F7D70E}" type="slidenum">
              <a:rPr lang="en-US" altLang="en-US"/>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D8EDF95-9FD1-4E5F-B5DE-8621870CAAFB}"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62DBC12-F9C7-4CCC-8170-FF25488AF3EF}" type="slidenum">
              <a:rPr lang="en-US"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25330C8-0DE1-427F-916F-F3E175CC2B20}"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400EDD-93FA-4A36-9D66-4441F382AE54}" type="slidenum">
              <a:rPr lang="en-US" altLang="en-US"/>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6791C4-E0F6-4ED3-A0ED-A3155128ED28}"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127A8F-7CA0-4442-8507-42712550DF2D}" type="slidenum">
              <a:rPr lang="en-US" altLang="en-US"/>
              <a:pPr>
                <a:defRPr/>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40238F5-CB34-4000-930C-2B3E52B11D10}"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7EB4C2-597B-4F3B-8E51-FDAB121B3476}" type="slidenum">
              <a:rPr lang="en-US" altLang="en-US"/>
              <a:pPr>
                <a:defRPr/>
              </a:pPr>
              <a:t>‹#›</a:t>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C203A17-1098-4113-9AA6-C5BF6FB40A2E}"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464725-F4A6-4B1E-B03D-6D1742DB2AC0}" type="slidenum">
              <a:rPr lang="en-US" altLang="en-US"/>
              <a:pPr>
                <a:defRPr/>
              </a:pPr>
              <a:t>‹#›</a:t>
            </a:fld>
            <a:endParaRPr lang="en-US"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D822E4-51EF-425B-9779-FCB82B5BCD47}"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543B5E-29E2-4C3B-A829-24AD9FC221BD}" type="slidenum">
              <a:rPr lang="en-US" altLang="en-US"/>
              <a:pPr>
                <a:defRPr/>
              </a:pPr>
              <a:t>‹#›</a:t>
            </a:fld>
            <a:endParaRPr lang="en-US"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07F3A7-13CC-475C-B8C7-0DED7FA3F9F5}"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4455AA5-4B5E-4FC3-9EFF-420045A3899E}" type="slidenum">
              <a:rPr lang="en-US" altLang="en-US"/>
              <a:pPr>
                <a:defRPr/>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1CDAB91-D381-454C-BED3-110AAF1251D1}" type="datetimeFigureOut">
              <a:rPr lang="en-US"/>
              <a:pPr>
                <a:defRPr/>
              </a:pPr>
              <a:t>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A46C756-A2A6-4F02-B745-BF541B49135D}" type="slidenum">
              <a:rPr lang="en-US" altLang="en-US"/>
              <a:pPr>
                <a:defRPr/>
              </a:pPr>
              <a:t>‹#›</a:t>
            </a:fld>
            <a:endParaRPr lang="en-US"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BD511F-1268-4E04-8461-F637CA914433}" type="datetimeFigureOut">
              <a:rPr lang="en-US"/>
              <a:pPr>
                <a:defRPr/>
              </a:pPr>
              <a:t>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13B2557-5C6C-4C3C-BAF1-290CCB547BD2}" type="slidenum">
              <a:rPr lang="en-US" altLang="en-US"/>
              <a:pPr>
                <a:defRPr/>
              </a:pPr>
              <a:t>‹#›</a:t>
            </a:fld>
            <a:endParaRPr lang="en-US"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099A3A-4D18-43B7-9C47-6791C6F26043}" type="datetimeFigureOut">
              <a:rPr lang="en-US"/>
              <a:pPr>
                <a:defRPr/>
              </a:pPr>
              <a:t>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7BA6412-7C67-4E40-9606-CC69AB274DC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A21ADF-A1FF-4AE5-876C-8FEEF51871A7}"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E2330A-8F66-4596-A0F9-131915E27B17}" type="slidenum">
              <a:rPr lang="en-US" altLang="en-US"/>
              <a:pPr>
                <a:defRPr/>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1832CD2-4891-4C4C-81BA-130F9C21B2A8}"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3D8EC8-89E6-468F-8EDB-D9CAD3522862}" type="slidenum">
              <a:rPr lang="en-US" altLang="en-US"/>
              <a:pPr>
                <a:defRPr/>
              </a:pPr>
              <a:t>‹#›</a:t>
            </a:fld>
            <a:endParaRPr lang="en-US"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C06911B-933A-4FB6-BE32-2B16935F345C}"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903A36-B483-40EF-A9B6-82E8728E37D5}" type="slidenum">
              <a:rPr lang="en-US" altLang="en-US"/>
              <a:pPr>
                <a:defRPr/>
              </a:pPr>
              <a:t>‹#›</a:t>
            </a:fld>
            <a:endParaRPr lang="en-US"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6C52994-DA06-45AF-8736-79A2CD5D945B}"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1C09F3-D80E-4E15-B157-51ACD6DE0188}" type="slidenum">
              <a:rPr lang="en-US" altLang="en-US"/>
              <a:pPr>
                <a:defRPr/>
              </a:pPr>
              <a:t>‹#›</a:t>
            </a:fld>
            <a:endParaRPr lang="en-US"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A3B710E-AD65-40DF-A8DE-FC735652BF6E}"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C69809-4418-42E5-91C4-D7ADF93AFD45}" type="slidenum">
              <a:rPr lang="en-US" altLang="en-US"/>
              <a:pPr>
                <a:defRPr/>
              </a:pPr>
              <a:t>‹#›</a:t>
            </a:fld>
            <a:endParaRPr lang="en-US"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1015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812880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F2C4CF6-CFDA-4403-BA86-434A8AAE9229}" type="slidenum">
              <a:rPr lang="en-US" altLang="en-US" smtClean="0"/>
              <a:pPr>
                <a:defRPr/>
              </a:pPr>
              <a:t>‹#›</a:t>
            </a:fld>
            <a:endParaRPr lang="en-US" altLang="en-US"/>
          </a:p>
        </p:txBody>
      </p:sp>
    </p:spTree>
    <p:extLst>
      <p:ext uri="{BB962C8B-B14F-4D97-AF65-F5344CB8AC3E}">
        <p14:creationId xmlns:p14="http://schemas.microsoft.com/office/powerpoint/2010/main" val="4109929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40554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33250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F88BC72-59DE-423A-B63D-AC4B392B1B8B}" type="slidenum">
              <a:rPr lang="en-US" altLang="en-US" smtClean="0"/>
              <a:pPr>
                <a:defRPr/>
              </a:pPr>
              <a:t>‹#›</a:t>
            </a:fld>
            <a:endParaRPr lang="en-US" altLang="en-US"/>
          </a:p>
        </p:txBody>
      </p:sp>
    </p:spTree>
    <p:extLst>
      <p:ext uri="{BB962C8B-B14F-4D97-AF65-F5344CB8AC3E}">
        <p14:creationId xmlns:p14="http://schemas.microsoft.com/office/powerpoint/2010/main" val="26146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C4DE984-3268-4E1D-B0C9-156233F4EE30}"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4E5336-DE45-4F0D-858D-B59FF2901863}" type="slidenum">
              <a:rPr lang="en-US" altLang="en-US"/>
              <a:pPr>
                <a:defRPr/>
              </a:pPr>
              <a:t>‹#›</a:t>
            </a:fld>
            <a:endParaRPr lang="en-US"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44703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557618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A4C3C56-AD9A-474E-8311-11AD67B0023F}" type="slidenum">
              <a:rPr lang="en-US" altLang="en-US" smtClean="0"/>
              <a:pPr>
                <a:defRPr/>
              </a:pPr>
              <a:t>‹#›</a:t>
            </a:fld>
            <a:endParaRPr lang="en-US" altLang="en-US"/>
          </a:p>
        </p:txBody>
      </p:sp>
    </p:spTree>
    <p:extLst>
      <p:ext uri="{BB962C8B-B14F-4D97-AF65-F5344CB8AC3E}">
        <p14:creationId xmlns:p14="http://schemas.microsoft.com/office/powerpoint/2010/main" val="3199425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3503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26991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25674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374323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276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35331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8378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7AFE0CF-6D5E-46A8-9884-A04BCA994F0F}" type="datetimeFigureOut">
              <a:rPr lang="en-US"/>
              <a:pPr>
                <a:defRPr/>
              </a:pPr>
              <a:t>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4773212-D270-49A5-A9AA-6B126BE04BE5}" type="slidenum">
              <a:rPr lang="en-US" altLang="en-US"/>
              <a:pPr>
                <a:defRPr/>
              </a:pPr>
              <a:t>‹#›</a:t>
            </a:fld>
            <a:endParaRPr lang="en-US"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3240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286000"/>
            <a:ext cx="8229600" cy="3840163"/>
          </a:xfrm>
          <a:prstGeom prst="rect">
            <a:avLst/>
          </a:prstGeom>
        </p:spPr>
        <p:txBody>
          <a:bodyPr/>
          <a:lstStyle>
            <a:lvl1pPr>
              <a:lnSpc>
                <a:spcPct val="150000"/>
              </a:lnSpc>
              <a:defRPr sz="3200" b="1">
                <a:latin typeface="Times New Roman" pitchFamily="18" charset="0"/>
                <a:cs typeface="Times New Roman" pitchFamily="18" charset="0"/>
              </a:defRPr>
            </a:lvl1pPr>
            <a:lvl2pPr>
              <a:lnSpc>
                <a:spcPct val="150000"/>
              </a:lnSpc>
              <a:defRPr sz="3200" b="1" i="1">
                <a:latin typeface="Times New Roman" pitchFamily="18" charset="0"/>
                <a:cs typeface="Times New Roman" pitchFamily="18" charset="0"/>
              </a:defRPr>
            </a:lvl2pPr>
            <a:lvl3pPr>
              <a:lnSpc>
                <a:spcPct val="150000"/>
              </a:lnSpc>
              <a:defRPr sz="3200">
                <a:latin typeface="Times New Roman" pitchFamily="18" charset="0"/>
                <a:cs typeface="Times New Roman" pitchFamily="18" charset="0"/>
              </a:defRPr>
            </a:lvl3pPr>
            <a:lvl4pPr>
              <a:lnSpc>
                <a:spcPct val="150000"/>
              </a:lnSpc>
              <a:defRPr sz="3200">
                <a:latin typeface="Times New Roman" pitchFamily="18" charset="0"/>
                <a:cs typeface="Times New Roman" pitchFamily="18" charset="0"/>
              </a:defRPr>
            </a:lvl4pPr>
            <a:lvl5pPr>
              <a:lnSpc>
                <a:spcPct val="150000"/>
              </a:lnSpc>
              <a:defRPr sz="32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0656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b="1"/>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BE8074C-869B-475A-99F8-54CF7766E780}" type="datetimeFigureOut">
              <a:rPr lang="en-US"/>
              <a:pPr>
                <a:defRPr/>
              </a:pPr>
              <a:t>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C17AE8C-C9A7-45F6-A525-E02F10171E70}"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CD794E-F1C5-41B1-9DA7-AD96F91B76B9}" type="datetimeFigureOut">
              <a:rPr lang="en-US"/>
              <a:pPr>
                <a:defRPr/>
              </a:pPr>
              <a:t>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0F62D2-4658-46CD-BE2A-AAC3C39C50A5}"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D74E72E-5718-413B-9CC0-A8F1EB0DA146}"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EBF2AC-93E5-441C-AC77-1419E8AD606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F7E954-F8A7-4A14-9412-98760D6FED41}"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DF3E733-2E92-42AF-9479-7FF710E040ED}"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1.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theme" Target="../theme/them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950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950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A3BBC15F-301E-4651-A8AD-19EEE60116D9}" type="datetimeFigureOut">
              <a:rPr lang="en-US"/>
              <a:pPr>
                <a:defRPr/>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9A0C92F-FF04-45E0-840A-B6777D7AF7F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8353" r:id="rId1"/>
    <p:sldLayoutId id="2147488354" r:id="rId2"/>
    <p:sldLayoutId id="2147488355" r:id="rId3"/>
    <p:sldLayoutId id="2147488356" r:id="rId4"/>
    <p:sldLayoutId id="2147488357" r:id="rId5"/>
    <p:sldLayoutId id="2147488358" r:id="rId6"/>
    <p:sldLayoutId id="2147488359" r:id="rId7"/>
    <p:sldLayoutId id="2147488360" r:id="rId8"/>
    <p:sldLayoutId id="2147488361" r:id="rId9"/>
    <p:sldLayoutId id="2147488362" r:id="rId10"/>
    <p:sldLayoutId id="214748836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53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053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E47253D4-AC28-4EC4-8864-40B8B85857CE}" type="datetimeFigureOut">
              <a:rPr lang="en-US"/>
              <a:pPr>
                <a:defRPr/>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1098746-EA0E-4E57-B897-CB5BA1D5153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8364" r:id="rId1"/>
    <p:sldLayoutId id="2147488365" r:id="rId2"/>
    <p:sldLayoutId id="2147488366" r:id="rId3"/>
    <p:sldLayoutId id="2147488367" r:id="rId4"/>
    <p:sldLayoutId id="2147488368" r:id="rId5"/>
    <p:sldLayoutId id="2147488369" r:id="rId6"/>
    <p:sldLayoutId id="2147488370" r:id="rId7"/>
    <p:sldLayoutId id="2147488371" r:id="rId8"/>
    <p:sldLayoutId id="2147488372" r:id="rId9"/>
    <p:sldLayoutId id="2147488373" r:id="rId10"/>
    <p:sldLayoutId id="21474883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155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155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F89CAAC5-3F85-4976-82A5-50F9161E3F7C}" type="datetimeFigureOut">
              <a:rPr lang="en-US"/>
              <a:pPr>
                <a:defRPr/>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D499C777-2BCC-494E-A067-3C692DECAC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8375" r:id="rId1"/>
    <p:sldLayoutId id="2147488376" r:id="rId2"/>
    <p:sldLayoutId id="2147488377" r:id="rId3"/>
    <p:sldLayoutId id="2147488378" r:id="rId4"/>
    <p:sldLayoutId id="2147488379" r:id="rId5"/>
    <p:sldLayoutId id="2147488380" r:id="rId6"/>
    <p:sldLayoutId id="2147488381" r:id="rId7"/>
    <p:sldLayoutId id="2147488382" r:id="rId8"/>
    <p:sldLayoutId id="2147488383" r:id="rId9"/>
    <p:sldLayoutId id="2147488384" r:id="rId10"/>
    <p:sldLayoutId id="214748838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2/7/2023</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56009279"/>
      </p:ext>
    </p:extLst>
  </p:cSld>
  <p:clrMap bg1="lt1" tx1="dk1" bg2="lt2" tx2="dk2" accent1="accent1" accent2="accent2" accent3="accent3" accent4="accent4" accent5="accent5" accent6="accent6" hlink="hlink" folHlink="folHlink"/>
  <p:sldLayoutIdLst>
    <p:sldLayoutId id="2147488396" r:id="rId1"/>
    <p:sldLayoutId id="2147488397" r:id="rId2"/>
    <p:sldLayoutId id="2147488398" r:id="rId3"/>
    <p:sldLayoutId id="2147488399" r:id="rId4"/>
    <p:sldLayoutId id="2147488400" r:id="rId5"/>
    <p:sldLayoutId id="2147488401" r:id="rId6"/>
    <p:sldLayoutId id="2147488402" r:id="rId7"/>
    <p:sldLayoutId id="2147488403" r:id="rId8"/>
    <p:sldLayoutId id="2147488404" r:id="rId9"/>
    <p:sldLayoutId id="2147488405" r:id="rId10"/>
    <p:sldLayoutId id="2147488406" r:id="rId11"/>
    <p:sldLayoutId id="2147488407" r:id="rId12"/>
    <p:sldLayoutId id="2147488408" r:id="rId13"/>
    <p:sldLayoutId id="2147488409" r:id="rId14"/>
    <p:sldLayoutId id="2147488410" r:id="rId15"/>
    <p:sldLayoutId id="2147488411" r:id="rId16"/>
    <p:sldLayoutId id="2147488412" r:id="rId17"/>
    <p:sldLayoutId id="2147488413" r:id="rId18"/>
    <p:sldLayoutId id="2147488326"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3.xml"/><Relationship Id="rId1" Type="http://schemas.openxmlformats.org/officeDocument/2006/relationships/slideLayout" Target="../slideLayouts/slideLayout5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51.xml"/><Relationship Id="rId6" Type="http://schemas.openxmlformats.org/officeDocument/2006/relationships/oleObject" Target="../embeddings/oleObject9.bin"/><Relationship Id="rId5" Type="http://schemas.openxmlformats.org/officeDocument/2006/relationships/image" Target="../media/image13.wmf"/><Relationship Id="rId10" Type="http://schemas.openxmlformats.org/officeDocument/2006/relationships/image" Target="../media/image140.png"/><Relationship Id="rId4" Type="http://schemas.openxmlformats.org/officeDocument/2006/relationships/oleObject" Target="../embeddings/oleObject8.bin"/><Relationship Id="rId9" Type="http://schemas.openxmlformats.org/officeDocument/2006/relationships/image" Target="../media/image130.png"/></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51.x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7.xml"/><Relationship Id="rId1" Type="http://schemas.openxmlformats.org/officeDocument/2006/relationships/slideLayout" Target="../slideLayouts/slideLayout40.x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8.wmf"/><Relationship Id="rId7" Type="http://schemas.openxmlformats.org/officeDocument/2006/relationships/image" Target="../media/image22.emf"/><Relationship Id="rId2" Type="http://schemas.openxmlformats.org/officeDocument/2006/relationships/oleObject" Target="../embeddings/oleObject12.bin"/><Relationship Id="rId1" Type="http://schemas.openxmlformats.org/officeDocument/2006/relationships/slideLayout" Target="../slideLayouts/slideLayout51.xml"/><Relationship Id="rId6" Type="http://schemas.openxmlformats.org/officeDocument/2006/relationships/oleObject" Target="../embeddings/oleObject16.bin"/><Relationship Id="rId5" Type="http://schemas.openxmlformats.org/officeDocument/2006/relationships/image" Target="../media/image21.wmf"/><Relationship Id="rId10" Type="http://schemas.openxmlformats.org/officeDocument/2006/relationships/image" Target="../media/image33.png"/><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7.bin"/><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3.bin"/><Relationship Id="rId18" Type="http://schemas.openxmlformats.org/officeDocument/2006/relationships/image" Target="../media/image34.w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31.wmf"/><Relationship Id="rId17" Type="http://schemas.openxmlformats.org/officeDocument/2006/relationships/oleObject" Target="../embeddings/oleObject25.bin"/><Relationship Id="rId2" Type="http://schemas.openxmlformats.org/officeDocument/2006/relationships/notesSlide" Target="../notesSlides/notesSlide11.xml"/><Relationship Id="rId16" Type="http://schemas.openxmlformats.org/officeDocument/2006/relationships/image" Target="../media/image33.emf"/><Relationship Id="rId20" Type="http://schemas.openxmlformats.org/officeDocument/2006/relationships/image" Target="../media/image35.wmf"/><Relationship Id="rId1" Type="http://schemas.openxmlformats.org/officeDocument/2006/relationships/slideLayout" Target="../slideLayouts/slideLayout40.xml"/><Relationship Id="rId6" Type="http://schemas.openxmlformats.org/officeDocument/2006/relationships/image" Target="../media/image28.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30.wmf"/><Relationship Id="rId19" Type="http://schemas.openxmlformats.org/officeDocument/2006/relationships/oleObject" Target="../embeddings/oleObject26.bin"/><Relationship Id="rId4" Type="http://schemas.openxmlformats.org/officeDocument/2006/relationships/image" Target="../media/image27.wmf"/><Relationship Id="rId9" Type="http://schemas.openxmlformats.org/officeDocument/2006/relationships/oleObject" Target="../embeddings/oleObject21.bin"/><Relationship Id="rId14" Type="http://schemas.openxmlformats.org/officeDocument/2006/relationships/image" Target="../media/image32.emf"/><Relationship Id="rId22" Type="http://schemas.openxmlformats.org/officeDocument/2006/relationships/image" Target="../media/image36.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8.bin"/><Relationship Id="rId1" Type="http://schemas.openxmlformats.org/officeDocument/2006/relationships/slideLayout" Target="../slideLayouts/slideLayout51.xml"/><Relationship Id="rId5" Type="http://schemas.openxmlformats.org/officeDocument/2006/relationships/image" Target="../media/image37.wmf"/><Relationship Id="rId4" Type="http://schemas.openxmlformats.org/officeDocument/2006/relationships/oleObject" Target="../embeddings/oleObject29.bin"/></Relationships>
</file>

<file path=ppt/slides/_rels/slide3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0.bin"/><Relationship Id="rId1" Type="http://schemas.openxmlformats.org/officeDocument/2006/relationships/slideLayout" Target="../slideLayouts/slideLayout40.xml"/><Relationship Id="rId5" Type="http://schemas.openxmlformats.org/officeDocument/2006/relationships/image" Target="../media/image39.wmf"/><Relationship Id="rId4" Type="http://schemas.openxmlformats.org/officeDocument/2006/relationships/oleObject" Target="../embeddings/oleObject3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2.bin"/><Relationship Id="rId1" Type="http://schemas.openxmlformats.org/officeDocument/2006/relationships/slideLayout" Target="../slideLayouts/slideLayout40.xml"/><Relationship Id="rId6" Type="http://schemas.openxmlformats.org/officeDocument/2006/relationships/image" Target="../media/image42.emf"/><Relationship Id="rId5" Type="http://schemas.openxmlformats.org/officeDocument/2006/relationships/oleObject" Target="../embeddings/oleObject33.bin"/><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4.bin"/><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6.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51.x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1.xml"/><Relationship Id="rId6" Type="http://schemas.openxmlformats.org/officeDocument/2006/relationships/diagramColors" Target="../diagrams/colors1.xml"/><Relationship Id="rId11" Type="http://schemas.openxmlformats.org/officeDocument/2006/relationships/diagramColors" Target="../diagrams/colors10.xml"/><Relationship Id="rId5" Type="http://schemas.openxmlformats.org/officeDocument/2006/relationships/diagramQuickStyle" Target="../diagrams/quickStyle1.xml"/><Relationship Id="rId10" Type="http://schemas.openxmlformats.org/officeDocument/2006/relationships/diagramQuickStyle" Target="../diagrams/quickStyle10.xml"/><Relationship Id="rId4" Type="http://schemas.openxmlformats.org/officeDocument/2006/relationships/diagramLayout" Target="../diagrams/layout1.xml"/><Relationship Id="rId9" Type="http://schemas.openxmlformats.org/officeDocument/2006/relationships/diagramLayout" Target="../diagrams/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381000" y="2420651"/>
            <a:ext cx="8229600" cy="584200"/>
          </a:xfrm>
          <a:prstGeom prst="rect">
            <a:avLst/>
          </a:prstGeom>
          <a:noFill/>
          <a:ln w="9525">
            <a:noFill/>
            <a:miter lim="800000"/>
            <a:headEnd/>
            <a:tailEnd/>
          </a:ln>
        </p:spPr>
        <p:txBody>
          <a:bodyPr anchor="ctr">
            <a:spAutoFit/>
          </a:bodyPr>
          <a:lstStyle/>
          <a:p>
            <a:pPr indent="457200">
              <a:defRPr/>
            </a:pPr>
            <a:r>
              <a:rPr lang="en-US" sz="3200" b="1" kern="0" dirty="0" err="1">
                <a:latin typeface="Times New Roman" pitchFamily="18" charset="0"/>
                <a:ea typeface="+mj-ea"/>
                <a:cs typeface="Times New Roman" pitchFamily="18" charset="0"/>
              </a:rPr>
              <a:t>Bài</a:t>
            </a:r>
            <a:r>
              <a:rPr lang="en-US" sz="3200" b="1" kern="0" dirty="0">
                <a:latin typeface="Times New Roman" pitchFamily="18" charset="0"/>
                <a:ea typeface="+mj-ea"/>
                <a:cs typeface="Times New Roman" pitchFamily="18" charset="0"/>
              </a:rPr>
              <a:t> </a:t>
            </a:r>
            <a:r>
              <a:rPr lang="en-US" sz="3200" b="1" kern="0" dirty="0" err="1">
                <a:latin typeface="Times New Roman" pitchFamily="18" charset="0"/>
                <a:ea typeface="+mj-ea"/>
                <a:cs typeface="Times New Roman" pitchFamily="18" charset="0"/>
              </a:rPr>
              <a:t>toán</a:t>
            </a:r>
            <a:r>
              <a:rPr lang="en-US" sz="3200" b="1" kern="0" dirty="0">
                <a:latin typeface="Times New Roman" pitchFamily="18" charset="0"/>
                <a:ea typeface="+mj-ea"/>
                <a:cs typeface="Times New Roman" pitchFamily="18" charset="0"/>
              </a:rPr>
              <a:t>: </a:t>
            </a:r>
          </a:p>
        </p:txBody>
      </p:sp>
      <p:sp>
        <p:nvSpPr>
          <p:cNvPr id="6" name="Rectangle 4"/>
          <p:cNvSpPr txBox="1">
            <a:spLocks noChangeArrowheads="1"/>
          </p:cNvSpPr>
          <p:nvPr/>
        </p:nvSpPr>
        <p:spPr bwMode="auto">
          <a:xfrm>
            <a:off x="76200" y="3472876"/>
            <a:ext cx="8305800" cy="742511"/>
          </a:xfrm>
          <a:prstGeom prst="rect">
            <a:avLst/>
          </a:prstGeom>
          <a:noFill/>
          <a:ln w="9525">
            <a:noFill/>
            <a:miter lim="800000"/>
            <a:headEnd/>
            <a:tailEnd/>
          </a:ln>
        </p:spPr>
        <p:txBody>
          <a:bodyPr anchor="ctr">
            <a:spAutoFit/>
          </a:bodyPr>
          <a:lstStyle/>
          <a:p>
            <a:pPr>
              <a:lnSpc>
                <a:spcPct val="150000"/>
              </a:lnSpc>
              <a:defRPr/>
            </a:pPr>
            <a:r>
              <a:rPr lang="en-US" sz="3200" kern="0" dirty="0">
                <a:latin typeface="Times New Roman" pitchFamily="18" charset="0"/>
                <a:ea typeface="+mj-ea"/>
                <a:cs typeface="Times New Roman" pitchFamily="18" charset="0"/>
              </a:rPr>
              <a:t> 1/ </a:t>
            </a:r>
            <a:r>
              <a:rPr lang="en-US" sz="3200" kern="0" dirty="0" err="1">
                <a:latin typeface="Times New Roman" pitchFamily="18" charset="0"/>
                <a:ea typeface="+mj-ea"/>
                <a:cs typeface="Times New Roman" pitchFamily="18" charset="0"/>
              </a:rPr>
              <a:t>Tính</a:t>
            </a:r>
            <a:r>
              <a:rPr lang="en-US" sz="3200" kern="0" dirty="0">
                <a:latin typeface="Times New Roman" pitchFamily="18" charset="0"/>
                <a:ea typeface="+mj-ea"/>
                <a:cs typeface="Times New Roman" pitchFamily="18" charset="0"/>
              </a:rPr>
              <a:t> </a:t>
            </a:r>
            <a:r>
              <a:rPr lang="en-US" sz="3200" kern="0" dirty="0" err="1">
                <a:latin typeface="Times New Roman" pitchFamily="18" charset="0"/>
                <a:ea typeface="+mj-ea"/>
                <a:cs typeface="Times New Roman" pitchFamily="18" charset="0"/>
              </a:rPr>
              <a:t>thu</a:t>
            </a:r>
            <a:r>
              <a:rPr lang="en-US" sz="3200" kern="0" dirty="0">
                <a:latin typeface="Times New Roman" pitchFamily="18" charset="0"/>
                <a:ea typeface="+mj-ea"/>
                <a:cs typeface="Times New Roman" pitchFamily="18" charset="0"/>
              </a:rPr>
              <a:t> </a:t>
            </a:r>
            <a:r>
              <a:rPr lang="en-US" sz="3200" kern="0" dirty="0" err="1">
                <a:latin typeface="Times New Roman" pitchFamily="18" charset="0"/>
                <a:ea typeface="+mj-ea"/>
                <a:cs typeface="Times New Roman" pitchFamily="18" charset="0"/>
              </a:rPr>
              <a:t>nhập</a:t>
            </a:r>
            <a:r>
              <a:rPr lang="en-US" sz="3200" kern="0" dirty="0">
                <a:latin typeface="Times New Roman" pitchFamily="18" charset="0"/>
                <a:ea typeface="+mj-ea"/>
                <a:cs typeface="Times New Roman" pitchFamily="18" charset="0"/>
              </a:rPr>
              <a:t> </a:t>
            </a:r>
            <a:r>
              <a:rPr lang="en-US" sz="3200" kern="0" dirty="0" err="1">
                <a:latin typeface="Times New Roman" pitchFamily="18" charset="0"/>
                <a:ea typeface="+mj-ea"/>
                <a:cs typeface="Times New Roman" pitchFamily="18" charset="0"/>
              </a:rPr>
              <a:t>bình</a:t>
            </a:r>
            <a:r>
              <a:rPr lang="en-US" sz="3200" kern="0" dirty="0">
                <a:latin typeface="Times New Roman" pitchFamily="18" charset="0"/>
                <a:ea typeface="+mj-ea"/>
                <a:cs typeface="Times New Roman" pitchFamily="18" charset="0"/>
              </a:rPr>
              <a:t> </a:t>
            </a:r>
            <a:r>
              <a:rPr lang="en-US" sz="3200" kern="0" dirty="0" err="1">
                <a:latin typeface="Times New Roman" pitchFamily="18" charset="0"/>
                <a:ea typeface="+mj-ea"/>
                <a:cs typeface="Times New Roman" pitchFamily="18" charset="0"/>
              </a:rPr>
              <a:t>quân</a:t>
            </a:r>
            <a:r>
              <a:rPr lang="en-US" sz="3200" kern="0" dirty="0">
                <a:latin typeface="Times New Roman" pitchFamily="18" charset="0"/>
                <a:ea typeface="+mj-ea"/>
                <a:cs typeface="Times New Roman" pitchFamily="18" charset="0"/>
              </a:rPr>
              <a:t> </a:t>
            </a:r>
            <a:r>
              <a:rPr lang="en-US" sz="3200" kern="0" dirty="0" err="1">
                <a:latin typeface="Times New Roman" pitchFamily="18" charset="0"/>
                <a:ea typeface="+mj-ea"/>
                <a:cs typeface="Times New Roman" pitchFamily="18" charset="0"/>
              </a:rPr>
              <a:t>đầu</a:t>
            </a:r>
            <a:r>
              <a:rPr lang="en-US" sz="3200" kern="0" dirty="0">
                <a:latin typeface="Times New Roman" pitchFamily="18" charset="0"/>
                <a:ea typeface="+mj-ea"/>
                <a:cs typeface="Times New Roman" pitchFamily="18" charset="0"/>
              </a:rPr>
              <a:t> </a:t>
            </a:r>
            <a:r>
              <a:rPr lang="en-US" sz="3200" kern="0" dirty="0" err="1">
                <a:latin typeface="Times New Roman" pitchFamily="18" charset="0"/>
                <a:ea typeface="+mj-ea"/>
                <a:cs typeface="Times New Roman" pitchFamily="18" charset="0"/>
              </a:rPr>
              <a:t>người</a:t>
            </a:r>
            <a:r>
              <a:rPr lang="en-US" sz="3200" kern="0" dirty="0">
                <a:latin typeface="Times New Roman" pitchFamily="18" charset="0"/>
                <a:ea typeface="+mj-ea"/>
                <a:cs typeface="Times New Roman" pitchFamily="18" charset="0"/>
              </a:rPr>
              <a:t> ở VN</a:t>
            </a:r>
          </a:p>
        </p:txBody>
      </p:sp>
      <p:sp>
        <p:nvSpPr>
          <p:cNvPr id="7" name="Rectangle 4"/>
          <p:cNvSpPr txBox="1">
            <a:spLocks noChangeArrowheads="1"/>
          </p:cNvSpPr>
          <p:nvPr/>
        </p:nvSpPr>
        <p:spPr bwMode="auto">
          <a:xfrm>
            <a:off x="228600" y="4800600"/>
            <a:ext cx="8305800" cy="584200"/>
          </a:xfrm>
          <a:prstGeom prst="rect">
            <a:avLst/>
          </a:prstGeom>
          <a:noFill/>
          <a:ln w="9525">
            <a:noFill/>
            <a:miter lim="800000"/>
            <a:headEnd/>
            <a:tailEnd/>
          </a:ln>
        </p:spPr>
        <p:txBody>
          <a:bodyPr anchor="ctr">
            <a:spAutoFit/>
          </a:bodyPr>
          <a:lstStyle/>
          <a:p>
            <a:pPr>
              <a:defRPr/>
            </a:pPr>
            <a:r>
              <a:rPr lang="en-US" sz="3200" kern="0" dirty="0">
                <a:latin typeface="Times New Roman" pitchFamily="18" charset="0"/>
                <a:ea typeface="+mj-ea"/>
                <a:cs typeface="Times New Roman" pitchFamily="18" charset="0"/>
                <a:sym typeface="Wingdings 2"/>
              </a:rPr>
              <a:t>2/ </a:t>
            </a:r>
            <a:r>
              <a:rPr lang="en-US" sz="3200" kern="0" dirty="0" err="1">
                <a:latin typeface="Times New Roman" pitchFamily="18" charset="0"/>
                <a:ea typeface="+mj-ea"/>
                <a:cs typeface="Times New Roman" pitchFamily="18" charset="0"/>
                <a:sym typeface="Wingdings 2"/>
              </a:rPr>
              <a:t>Tính</a:t>
            </a:r>
            <a:r>
              <a:rPr lang="en-US" sz="3200" kern="0" dirty="0">
                <a:latin typeface="Times New Roman" pitchFamily="18" charset="0"/>
                <a:ea typeface="+mj-ea"/>
                <a:cs typeface="Times New Roman" pitchFamily="18" charset="0"/>
                <a:sym typeface="Wingdings 2"/>
              </a:rPr>
              <a:t> </a:t>
            </a:r>
            <a:r>
              <a:rPr lang="en-US" sz="3200" kern="0" dirty="0" err="1">
                <a:latin typeface="Times New Roman" pitchFamily="18" charset="0"/>
                <a:ea typeface="+mj-ea"/>
                <a:cs typeface="Times New Roman" pitchFamily="18" charset="0"/>
                <a:sym typeface="Wingdings 2"/>
              </a:rPr>
              <a:t>tỷ</a:t>
            </a:r>
            <a:r>
              <a:rPr lang="en-US" sz="3200" kern="0" dirty="0">
                <a:latin typeface="Times New Roman" pitchFamily="18" charset="0"/>
                <a:ea typeface="+mj-ea"/>
                <a:cs typeface="Times New Roman" pitchFamily="18" charset="0"/>
                <a:sym typeface="Wingdings 2"/>
              </a:rPr>
              <a:t> </a:t>
            </a:r>
            <a:r>
              <a:rPr lang="en-US" sz="3200" kern="0" dirty="0" err="1">
                <a:latin typeface="Times New Roman" pitchFamily="18" charset="0"/>
                <a:ea typeface="+mj-ea"/>
                <a:cs typeface="Times New Roman" pitchFamily="18" charset="0"/>
                <a:sym typeface="Wingdings 2"/>
              </a:rPr>
              <a:t>lệ</a:t>
            </a:r>
            <a:r>
              <a:rPr lang="en-US" sz="3200" kern="0" dirty="0">
                <a:latin typeface="Times New Roman" pitchFamily="18" charset="0"/>
                <a:ea typeface="+mj-ea"/>
                <a:cs typeface="Times New Roman" pitchFamily="18" charset="0"/>
                <a:sym typeface="Wingdings 2"/>
              </a:rPr>
              <a:t>  </a:t>
            </a:r>
            <a:r>
              <a:rPr lang="en-US" sz="3200" kern="0" dirty="0" err="1">
                <a:latin typeface="Times New Roman" pitchFamily="18" charset="0"/>
                <a:ea typeface="+mj-ea"/>
                <a:cs typeface="Times New Roman" pitchFamily="18" charset="0"/>
                <a:sym typeface="Wingdings 2"/>
              </a:rPr>
              <a:t>hộ</a:t>
            </a:r>
            <a:r>
              <a:rPr lang="en-US" sz="3200" kern="0" dirty="0">
                <a:latin typeface="Times New Roman" pitchFamily="18" charset="0"/>
                <a:ea typeface="+mj-ea"/>
                <a:cs typeface="Times New Roman" pitchFamily="18" charset="0"/>
                <a:sym typeface="Wingdings 2"/>
              </a:rPr>
              <a:t> </a:t>
            </a:r>
            <a:r>
              <a:rPr lang="en-US" sz="3200" kern="0" dirty="0" err="1">
                <a:latin typeface="Times New Roman" pitchFamily="18" charset="0"/>
                <a:ea typeface="+mj-ea"/>
                <a:cs typeface="Times New Roman" pitchFamily="18" charset="0"/>
                <a:sym typeface="Wingdings 2"/>
              </a:rPr>
              <a:t>nghèo</a:t>
            </a:r>
            <a:r>
              <a:rPr lang="en-US" sz="3200" kern="0" dirty="0">
                <a:latin typeface="Times New Roman" pitchFamily="18" charset="0"/>
                <a:ea typeface="+mj-ea"/>
                <a:cs typeface="Times New Roman" pitchFamily="18" charset="0"/>
                <a:sym typeface="Wingdings 2"/>
              </a:rPr>
              <a:t> </a:t>
            </a:r>
            <a:r>
              <a:rPr lang="en-US" sz="3200" kern="0" dirty="0" err="1">
                <a:latin typeface="Times New Roman" pitchFamily="18" charset="0"/>
                <a:ea typeface="+mj-ea"/>
                <a:cs typeface="Times New Roman" pitchFamily="18" charset="0"/>
                <a:sym typeface="Wingdings 2"/>
              </a:rPr>
              <a:t>của</a:t>
            </a:r>
            <a:r>
              <a:rPr lang="en-US" sz="3200" kern="0" dirty="0">
                <a:latin typeface="Times New Roman" pitchFamily="18" charset="0"/>
                <a:ea typeface="+mj-ea"/>
                <a:cs typeface="Times New Roman" pitchFamily="18" charset="0"/>
                <a:sym typeface="Wingdings 2"/>
              </a:rPr>
              <a:t> </a:t>
            </a:r>
            <a:r>
              <a:rPr lang="en-US" sz="3200" kern="0" dirty="0" err="1">
                <a:latin typeface="Times New Roman" pitchFamily="18" charset="0"/>
                <a:ea typeface="+mj-ea"/>
                <a:cs typeface="Times New Roman" pitchFamily="18" charset="0"/>
                <a:sym typeface="Wingdings 2"/>
              </a:rPr>
              <a:t>tỉnh</a:t>
            </a:r>
            <a:r>
              <a:rPr lang="en-US" sz="3200" kern="0" dirty="0">
                <a:latin typeface="Times New Roman" pitchFamily="18" charset="0"/>
                <a:ea typeface="+mj-ea"/>
                <a:cs typeface="Times New Roman" pitchFamily="18" charset="0"/>
                <a:sym typeface="Wingdings 2"/>
              </a:rPr>
              <a:t> </a:t>
            </a:r>
            <a:r>
              <a:rPr lang="en-US" sz="3200" kern="0" dirty="0" err="1">
                <a:latin typeface="Times New Roman" pitchFamily="18" charset="0"/>
                <a:ea typeface="+mj-ea"/>
                <a:cs typeface="Times New Roman" pitchFamily="18" charset="0"/>
                <a:sym typeface="Wingdings 2"/>
              </a:rPr>
              <a:t>Hà</a:t>
            </a:r>
            <a:r>
              <a:rPr lang="en-US" sz="3200" kern="0" dirty="0">
                <a:latin typeface="Times New Roman" pitchFamily="18" charset="0"/>
                <a:ea typeface="+mj-ea"/>
                <a:cs typeface="Times New Roman" pitchFamily="18" charset="0"/>
                <a:sym typeface="Wingdings 2"/>
              </a:rPr>
              <a:t> </a:t>
            </a:r>
            <a:r>
              <a:rPr lang="en-US" sz="3200" kern="0" dirty="0" err="1">
                <a:latin typeface="Times New Roman" pitchFamily="18" charset="0"/>
                <a:ea typeface="+mj-ea"/>
                <a:cs typeface="Times New Roman" pitchFamily="18" charset="0"/>
                <a:sym typeface="Wingdings 2"/>
              </a:rPr>
              <a:t>Giang</a:t>
            </a:r>
            <a:endParaRPr lang="en-US" sz="3200" kern="0" dirty="0">
              <a:latin typeface="Times New Roman" pitchFamily="18" charset="0"/>
              <a:ea typeface="+mj-ea"/>
              <a:cs typeface="Times New Roman" pitchFamily="18" charset="0"/>
            </a:endParaRPr>
          </a:p>
        </p:txBody>
      </p:sp>
      <p:sp>
        <p:nvSpPr>
          <p:cNvPr id="8" name="Title 3">
            <a:extLst>
              <a:ext uri="{FF2B5EF4-FFF2-40B4-BE49-F238E27FC236}">
                <a16:creationId xmlns:a16="http://schemas.microsoft.com/office/drawing/2014/main" id="{153CDE9D-C359-478A-B5F4-5C203C345F4A}"/>
              </a:ext>
            </a:extLst>
          </p:cNvPr>
          <p:cNvSpPr>
            <a:spLocks noGrp="1" noChangeArrowheads="1"/>
          </p:cNvSpPr>
          <p:nvPr>
            <p:ph type="title"/>
          </p:nvPr>
        </p:nvSpPr>
        <p:spPr>
          <a:xfrm>
            <a:off x="76200" y="206566"/>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C1FBAC8B-DE49-4A97-B41E-9E142FE1A1CE}"/>
              </a:ext>
            </a:extLst>
          </p:cNvPr>
          <p:cNvSpPr txBox="1">
            <a:spLocks noChangeArrowheads="1"/>
          </p:cNvSpPr>
          <p:nvPr/>
        </p:nvSpPr>
        <p:spPr bwMode="auto">
          <a:xfrm>
            <a:off x="304800" y="2745759"/>
            <a:ext cx="7467600" cy="661207"/>
          </a:xfrm>
          <a:prstGeom prst="rect">
            <a:avLst/>
          </a:prstGeom>
          <a:noFill/>
          <a:ln w="9525">
            <a:noFill/>
            <a:miter lim="800000"/>
            <a:headEnd/>
            <a:tailEnd/>
          </a:ln>
        </p:spPr>
        <p:txBody>
          <a:bodyPr wrap="square" anchor="ctr">
            <a:spAutoFit/>
          </a:bodyPr>
          <a:lstStyle/>
          <a:p>
            <a:pPr marL="514350" indent="-514350">
              <a:lnSpc>
                <a:spcPct val="150000"/>
              </a:lnSpc>
              <a:buAutoNum type="alphaLcParenR"/>
              <a:defRPr/>
            </a:pPr>
            <a:r>
              <a:rPr lang="en-US" sz="2800" b="1" i="1" kern="0" dirty="0" err="1">
                <a:latin typeface="Times New Roman" pitchFamily="18" charset="0"/>
                <a:ea typeface="+mj-ea"/>
                <a:cs typeface="Times New Roman" pitchFamily="18" charset="0"/>
              </a:rPr>
              <a:t>Thủ</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tục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khoảng</a:t>
            </a:r>
            <a:r>
              <a:rPr lang="en-US" sz="2800" b="1" i="1" kern="0" dirty="0">
                <a:latin typeface="Times New Roman" pitchFamily="18" charset="0"/>
                <a:ea typeface="+mj-ea"/>
                <a:cs typeface="Times New Roman" pitchFamily="18" charset="0"/>
              </a:rPr>
              <a:t> tin </a:t>
            </a:r>
            <a:r>
              <a:rPr lang="en-US" sz="2800" b="1" i="1" kern="0" dirty="0" err="1">
                <a:latin typeface="Times New Roman" pitchFamily="18" charset="0"/>
                <a:ea typeface="+mj-ea"/>
                <a:cs typeface="Times New Roman" pitchFamily="18" charset="0"/>
              </a:rPr>
              <a:t>cậy</a:t>
            </a:r>
            <a:r>
              <a:rPr lang="en-US" sz="2800" b="1" i="1" kern="0" dirty="0">
                <a:latin typeface="Times New Roman" pitchFamily="18" charset="0"/>
                <a:ea typeface="+mj-ea"/>
                <a:cs typeface="Times New Roman" pitchFamily="18" charset="0"/>
              </a:rPr>
              <a:t> (KTC)</a:t>
            </a:r>
          </a:p>
        </p:txBody>
      </p:sp>
      <p:sp>
        <p:nvSpPr>
          <p:cNvPr id="8" name="Rectangle 6">
            <a:extLst>
              <a:ext uri="{FF2B5EF4-FFF2-40B4-BE49-F238E27FC236}">
                <a16:creationId xmlns:a16="http://schemas.microsoft.com/office/drawing/2014/main" id="{3BAB91B8-74AB-4656-90A9-51A25A789258}"/>
              </a:ext>
            </a:extLst>
          </p:cNvPr>
          <p:cNvSpPr txBox="1">
            <a:spLocks noChangeArrowheads="1"/>
          </p:cNvSpPr>
          <p:nvPr/>
        </p:nvSpPr>
        <p:spPr bwMode="auto">
          <a:xfrm>
            <a:off x="228600" y="3649547"/>
            <a:ext cx="8305800" cy="2598853"/>
          </a:xfrm>
          <a:prstGeom prst="rect">
            <a:avLst/>
          </a:prstGeom>
          <a:noFill/>
          <a:ln w="9525">
            <a:solidFill>
              <a:schemeClr val="tx1"/>
            </a:solidFill>
            <a:miter lim="800000"/>
            <a:headEnd/>
            <a:tailEnd/>
          </a:ln>
        </p:spPr>
        <p:txBody>
          <a:bodyPr wrap="square" anchor="ctr">
            <a:spAutoFit/>
          </a:bodyPr>
          <a:lstStyle/>
          <a:p>
            <a:pPr>
              <a:lnSpc>
                <a:spcPct val="150000"/>
              </a:lnSpc>
              <a:defRPr/>
            </a:pPr>
            <a:r>
              <a:rPr lang="en-US" sz="2800" b="1" dirty="0" err="1">
                <a:latin typeface="+mj-lt"/>
              </a:rPr>
              <a:t>Bài</a:t>
            </a:r>
            <a:r>
              <a:rPr lang="en-US" sz="2800" b="1" dirty="0">
                <a:latin typeface="+mj-lt"/>
              </a:rPr>
              <a:t> </a:t>
            </a:r>
            <a:r>
              <a:rPr lang="en-US" sz="2800" b="1" dirty="0" err="1">
                <a:latin typeface="+mj-lt"/>
              </a:rPr>
              <a:t>toán</a:t>
            </a:r>
            <a:endParaRPr lang="en-US" sz="2800" b="1" dirty="0">
              <a:latin typeface="+mj-lt"/>
            </a:endParaRPr>
          </a:p>
          <a:p>
            <a:pPr>
              <a:lnSpc>
                <a:spcPct val="150000"/>
              </a:lnSpc>
              <a:defRPr/>
            </a:pPr>
            <a:r>
              <a:rPr lang="en-US" sz="2800" kern="0" dirty="0" err="1">
                <a:latin typeface="+mj-lt"/>
                <a:cs typeface="Times New Roman" pitchFamily="18" charset="0"/>
              </a:rPr>
              <a:t>Dấu</a:t>
            </a:r>
            <a:r>
              <a:rPr lang="en-US" sz="2800" kern="0" dirty="0">
                <a:latin typeface="+mj-lt"/>
                <a:cs typeface="Times New Roman" pitchFamily="18" charset="0"/>
              </a:rPr>
              <a:t> </a:t>
            </a:r>
            <a:r>
              <a:rPr lang="en-US" sz="2800" kern="0" dirty="0" err="1">
                <a:latin typeface="+mj-lt"/>
                <a:cs typeface="Times New Roman" pitchFamily="18" charset="0"/>
              </a:rPr>
              <a:t>hiệu</a:t>
            </a:r>
            <a:r>
              <a:rPr lang="en-US" sz="2800" kern="0" dirty="0">
                <a:latin typeface="+mj-lt"/>
                <a:cs typeface="Times New Roman" pitchFamily="18" charset="0"/>
              </a:rPr>
              <a:t> </a:t>
            </a:r>
            <a:r>
              <a:rPr lang="en-US" sz="2800" kern="0" dirty="0" err="1">
                <a:latin typeface="+mj-lt"/>
                <a:cs typeface="Times New Roman" pitchFamily="18" charset="0"/>
              </a:rPr>
              <a:t>nghiên</a:t>
            </a:r>
            <a:r>
              <a:rPr lang="en-US" sz="2800" kern="0" dirty="0">
                <a:latin typeface="+mj-lt"/>
                <a:cs typeface="Times New Roman" pitchFamily="18" charset="0"/>
              </a:rPr>
              <a:t> </a:t>
            </a:r>
            <a:r>
              <a:rPr lang="en-US" sz="2800" kern="0" dirty="0" err="1">
                <a:latin typeface="+mj-lt"/>
                <a:cs typeface="Times New Roman" pitchFamily="18" charset="0"/>
              </a:rPr>
              <a:t>cứu</a:t>
            </a:r>
            <a:r>
              <a:rPr lang="en-US" sz="2800" kern="0" dirty="0">
                <a:latin typeface="+mj-lt"/>
                <a:cs typeface="Times New Roman" pitchFamily="18" charset="0"/>
              </a:rPr>
              <a:t> </a:t>
            </a:r>
            <a:r>
              <a:rPr lang="en-US" sz="2800" kern="0" dirty="0" err="1">
                <a:latin typeface="+mj-lt"/>
                <a:cs typeface="Times New Roman" pitchFamily="18" charset="0"/>
              </a:rPr>
              <a:t>có</a:t>
            </a:r>
            <a:r>
              <a:rPr lang="en-US" sz="2800" kern="0" dirty="0">
                <a:latin typeface="+mj-lt"/>
                <a:cs typeface="Times New Roman" pitchFamily="18" charset="0"/>
              </a:rPr>
              <a:t> </a:t>
            </a:r>
            <a:r>
              <a:rPr lang="en-US" sz="2800" kern="0" dirty="0" err="1">
                <a:latin typeface="+mj-lt"/>
                <a:cs typeface="Times New Roman" pitchFamily="18" charset="0"/>
              </a:rPr>
              <a:t>tham</a:t>
            </a:r>
            <a:r>
              <a:rPr lang="en-US" sz="2800" kern="0" dirty="0">
                <a:latin typeface="+mj-lt"/>
                <a:cs typeface="Times New Roman" pitchFamily="18" charset="0"/>
              </a:rPr>
              <a:t> </a:t>
            </a:r>
            <a:r>
              <a:rPr lang="en-US" sz="2800" kern="0" dirty="0" err="1">
                <a:latin typeface="+mj-lt"/>
                <a:cs typeface="Times New Roman" pitchFamily="18" charset="0"/>
              </a:rPr>
              <a:t>số</a:t>
            </a:r>
            <a:r>
              <a:rPr lang="en-US" sz="2800" kern="0" dirty="0">
                <a:latin typeface="+mj-lt"/>
                <a:cs typeface="Times New Roman" pitchFamily="18" charset="0"/>
              </a:rPr>
              <a:t> </a:t>
            </a:r>
            <a:r>
              <a:rPr lang="en-US" sz="2800" b="1" kern="0" dirty="0">
                <a:latin typeface="+mj-lt"/>
                <a:cs typeface="Times New Roman" pitchFamily="18" charset="0"/>
                <a:sym typeface="Symbol"/>
              </a:rPr>
              <a:t> </a:t>
            </a:r>
            <a:r>
              <a:rPr lang="en-US" sz="2800" b="1" kern="0" dirty="0" err="1">
                <a:latin typeface="+mj-lt"/>
                <a:cs typeface="Times New Roman" pitchFamily="18" charset="0"/>
                <a:sym typeface="Symbol"/>
              </a:rPr>
              <a:t>chưa</a:t>
            </a:r>
            <a:r>
              <a:rPr lang="en-US" sz="2800" b="1" kern="0" dirty="0">
                <a:latin typeface="+mj-lt"/>
                <a:cs typeface="Times New Roman" pitchFamily="18" charset="0"/>
                <a:sym typeface="Symbol"/>
              </a:rPr>
              <a:t> </a:t>
            </a:r>
            <a:r>
              <a:rPr lang="en-US" sz="2800" b="1" kern="0" dirty="0" err="1">
                <a:latin typeface="+mj-lt"/>
                <a:cs typeface="Times New Roman" pitchFamily="18" charset="0"/>
                <a:sym typeface="Symbol"/>
              </a:rPr>
              <a:t>biết</a:t>
            </a:r>
            <a:r>
              <a:rPr lang="en-US" sz="2800" b="1" kern="0" dirty="0">
                <a:latin typeface="+mj-lt"/>
                <a:cs typeface="Times New Roman" pitchFamily="18" charset="0"/>
                <a:sym typeface="Symbol"/>
              </a:rPr>
              <a:t>.</a:t>
            </a:r>
          </a:p>
          <a:p>
            <a:pPr>
              <a:lnSpc>
                <a:spcPct val="150000"/>
              </a:lnSpc>
              <a:defRPr/>
            </a:pPr>
            <a:r>
              <a:rPr lang="en-US" sz="2800" kern="0" dirty="0" err="1">
                <a:latin typeface="+mj-lt"/>
                <a:cs typeface="Times New Roman" pitchFamily="18" charset="0"/>
              </a:rPr>
              <a:t>Với</a:t>
            </a:r>
            <a:r>
              <a:rPr lang="en-US" sz="2800" kern="0" dirty="0">
                <a:latin typeface="+mj-lt"/>
                <a:cs typeface="Times New Roman" pitchFamily="18" charset="0"/>
              </a:rPr>
              <a:t> </a:t>
            </a:r>
            <a:r>
              <a:rPr lang="en-US" sz="2800" kern="0" dirty="0" err="1">
                <a:latin typeface="+mj-lt"/>
                <a:cs typeface="Times New Roman" pitchFamily="18" charset="0"/>
              </a:rPr>
              <a:t>độ</a:t>
            </a:r>
            <a:r>
              <a:rPr lang="en-US" sz="2800" kern="0" dirty="0">
                <a:latin typeface="+mj-lt"/>
                <a:cs typeface="Times New Roman" pitchFamily="18" charset="0"/>
              </a:rPr>
              <a:t> tin </a:t>
            </a:r>
            <a:r>
              <a:rPr lang="en-US" sz="2800" kern="0" dirty="0" err="1">
                <a:latin typeface="+mj-lt"/>
                <a:cs typeface="Times New Roman" pitchFamily="18" charset="0"/>
              </a:rPr>
              <a:t>cậy</a:t>
            </a:r>
            <a:r>
              <a:rPr lang="en-US" sz="2800" kern="0" dirty="0">
                <a:latin typeface="+mj-lt"/>
                <a:cs typeface="Times New Roman" pitchFamily="18" charset="0"/>
              </a:rPr>
              <a:t> </a:t>
            </a:r>
            <a:r>
              <a:rPr lang="el-GR" sz="2800" b="1" kern="0" dirty="0">
                <a:latin typeface="+mj-lt"/>
                <a:cs typeface="Times New Roman"/>
              </a:rPr>
              <a:t>γ</a:t>
            </a:r>
            <a:r>
              <a:rPr lang="en-US" sz="2800" kern="0" dirty="0">
                <a:latin typeface="+mj-lt"/>
                <a:cs typeface="Times New Roman"/>
              </a:rPr>
              <a:t> </a:t>
            </a:r>
            <a:r>
              <a:rPr lang="en-US" sz="2800" kern="0" dirty="0" err="1">
                <a:latin typeface="+mj-lt"/>
                <a:cs typeface="Times New Roman"/>
              </a:rPr>
              <a:t>khá</a:t>
            </a:r>
            <a:r>
              <a:rPr lang="en-US" sz="2800" kern="0" dirty="0">
                <a:latin typeface="+mj-lt"/>
                <a:cs typeface="Times New Roman"/>
              </a:rPr>
              <a:t> </a:t>
            </a:r>
            <a:r>
              <a:rPr lang="en-US" sz="2800" kern="0" dirty="0" err="1">
                <a:latin typeface="+mj-lt"/>
                <a:cs typeface="Times New Roman"/>
              </a:rPr>
              <a:t>lớn</a:t>
            </a:r>
            <a:r>
              <a:rPr lang="en-US" sz="2800" kern="0" dirty="0">
                <a:latin typeface="+mj-lt"/>
                <a:cs typeface="Times New Roman"/>
              </a:rPr>
              <a:t> (</a:t>
            </a:r>
            <a:r>
              <a:rPr lang="el-GR" sz="2800" kern="0" dirty="0">
                <a:latin typeface="+mj-lt"/>
                <a:cs typeface="Times New Roman"/>
              </a:rPr>
              <a:t>γ≈</a:t>
            </a:r>
            <a:r>
              <a:rPr lang="en-US" sz="2800" kern="0" dirty="0">
                <a:latin typeface="+mj-lt"/>
                <a:cs typeface="Times New Roman"/>
              </a:rPr>
              <a:t>1), </a:t>
            </a:r>
            <a:r>
              <a:rPr lang="en-US" sz="2800" kern="0" dirty="0" err="1">
                <a:latin typeface="+mj-lt"/>
                <a:cs typeface="Times New Roman"/>
              </a:rPr>
              <a:t>trên</a:t>
            </a:r>
            <a:r>
              <a:rPr lang="en-US" sz="2800" kern="0" dirty="0">
                <a:latin typeface="+mj-lt"/>
                <a:cs typeface="Times New Roman"/>
              </a:rPr>
              <a:t> </a:t>
            </a:r>
            <a:r>
              <a:rPr lang="en-US" sz="2800" kern="0" dirty="0" err="1">
                <a:latin typeface="+mj-lt"/>
                <a:cs typeface="Times New Roman"/>
              </a:rPr>
              <a:t>mẫu</a:t>
            </a:r>
            <a:r>
              <a:rPr lang="en-US" sz="2800" kern="0" dirty="0">
                <a:latin typeface="+mj-lt"/>
                <a:cs typeface="Times New Roman"/>
              </a:rPr>
              <a:t> </a:t>
            </a:r>
            <a:r>
              <a:rPr lang="en-US" sz="2800" kern="0" dirty="0" err="1">
                <a:latin typeface="+mj-lt"/>
                <a:cs typeface="Times New Roman"/>
              </a:rPr>
              <a:t>cụ</a:t>
            </a:r>
            <a:r>
              <a:rPr lang="en-US" sz="2800" kern="0" dirty="0">
                <a:latin typeface="+mj-lt"/>
                <a:cs typeface="Times New Roman"/>
              </a:rPr>
              <a:t> </a:t>
            </a:r>
            <a:r>
              <a:rPr lang="en-US" sz="2800" kern="0" dirty="0" err="1">
                <a:latin typeface="+mj-lt"/>
                <a:cs typeface="Times New Roman"/>
              </a:rPr>
              <a:t>thể</a:t>
            </a:r>
            <a:r>
              <a:rPr lang="en-US" sz="2800" kern="0" dirty="0">
                <a:latin typeface="+mj-lt"/>
                <a:cs typeface="Times New Roman"/>
              </a:rPr>
              <a:t> , </a:t>
            </a:r>
            <a:r>
              <a:rPr lang="en-US" sz="2800" kern="0" dirty="0" err="1">
                <a:latin typeface="+mj-lt"/>
                <a:cs typeface="Times New Roman"/>
              </a:rPr>
              <a:t>hãy</a:t>
            </a:r>
            <a:r>
              <a:rPr lang="en-US" sz="2800" kern="0" dirty="0">
                <a:latin typeface="+mj-lt"/>
                <a:cs typeface="Times New Roman"/>
              </a:rPr>
              <a:t> </a:t>
            </a:r>
            <a:r>
              <a:rPr lang="en-US" sz="2800" kern="0" dirty="0" err="1">
                <a:latin typeface="+mj-lt"/>
                <a:cs typeface="Times New Roman"/>
              </a:rPr>
              <a:t>ước</a:t>
            </a:r>
            <a:r>
              <a:rPr lang="en-US" sz="2800" kern="0" dirty="0">
                <a:latin typeface="+mj-lt"/>
                <a:cs typeface="Times New Roman"/>
              </a:rPr>
              <a:t> </a:t>
            </a:r>
            <a:r>
              <a:rPr lang="en-US" sz="2800" kern="0" dirty="0" err="1">
                <a:latin typeface="+mj-lt"/>
                <a:cs typeface="Times New Roman"/>
              </a:rPr>
              <a:t>lượng</a:t>
            </a:r>
            <a:r>
              <a:rPr lang="en-US" sz="2800" b="1" kern="0" dirty="0">
                <a:latin typeface="+mj-lt"/>
                <a:cs typeface="Times New Roman"/>
              </a:rPr>
              <a:t> </a:t>
            </a:r>
            <a:r>
              <a:rPr lang="en-US" sz="2800" b="1" kern="0" dirty="0">
                <a:latin typeface="+mj-lt"/>
                <a:cs typeface="Times New Roman" pitchFamily="18" charset="0"/>
                <a:sym typeface="Symbol"/>
              </a:rPr>
              <a:t>.</a:t>
            </a:r>
            <a:endParaRPr lang="en-US" sz="2800" b="1" dirty="0">
              <a:latin typeface="+mj-lt"/>
            </a:endParaRPr>
          </a:p>
        </p:txBody>
      </p:sp>
      <p:sp>
        <p:nvSpPr>
          <p:cNvPr id="7" name="Title 3">
            <a:extLst>
              <a:ext uri="{FF2B5EF4-FFF2-40B4-BE49-F238E27FC236}">
                <a16:creationId xmlns:a16="http://schemas.microsoft.com/office/drawing/2014/main" id="{09088F59-5564-689B-A5E4-61A9B454CAFD}"/>
              </a:ext>
            </a:extLst>
          </p:cNvPr>
          <p:cNvSpPr>
            <a:spLocks noGrp="1" noChangeArrowheads="1"/>
          </p:cNvSpPr>
          <p:nvPr>
            <p:ph type="title"/>
          </p:nvPr>
        </p:nvSpPr>
        <p:spPr>
          <a:xfrm>
            <a:off x="76200" y="130366"/>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
        <p:nvSpPr>
          <p:cNvPr id="11" name="Rectangle 6">
            <a:extLst>
              <a:ext uri="{FF2B5EF4-FFF2-40B4-BE49-F238E27FC236}">
                <a16:creationId xmlns:a16="http://schemas.microsoft.com/office/drawing/2014/main" id="{8815C94C-7219-1056-F2B6-C3F76E86E552}"/>
              </a:ext>
            </a:extLst>
          </p:cNvPr>
          <p:cNvSpPr txBox="1">
            <a:spLocks noChangeArrowheads="1"/>
          </p:cNvSpPr>
          <p:nvPr/>
        </p:nvSpPr>
        <p:spPr bwMode="auto">
          <a:xfrm>
            <a:off x="152400" y="1524000"/>
            <a:ext cx="8763000" cy="701859"/>
          </a:xfrm>
          <a:prstGeom prst="rect">
            <a:avLst/>
          </a:prstGeom>
          <a:solidFill>
            <a:schemeClr val="accent6">
              <a:lumMod val="40000"/>
              <a:lumOff val="60000"/>
            </a:schemeClr>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5.2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khoảng</a:t>
            </a:r>
            <a:r>
              <a:rPr lang="en-US" sz="3000" i="1" kern="0" dirty="0">
                <a:latin typeface="+mj-lt"/>
                <a:ea typeface="+mj-ea"/>
                <a:cs typeface="Times New Roman" pitchFamily="18" charset="0"/>
              </a:rPr>
              <a:t> tin </a:t>
            </a:r>
            <a:r>
              <a:rPr lang="en-US" sz="3000" i="1" kern="0" dirty="0" err="1">
                <a:latin typeface="+mj-lt"/>
                <a:ea typeface="+mj-ea"/>
                <a:cs typeface="Times New Roman" pitchFamily="18" charset="0"/>
              </a:rPr>
              <a:t>cậy</a:t>
            </a:r>
            <a:endParaRPr lang="en-US" sz="3000" i="1" kern="0" dirty="0">
              <a:latin typeface="+mj-lt"/>
              <a:ea typeface="+mj-ea"/>
              <a:cs typeface="Times New Roman" pitchFamily="18" charset="0"/>
            </a:endParaRPr>
          </a:p>
        </p:txBody>
      </p:sp>
    </p:spTree>
    <p:extLst>
      <p:ext uri="{BB962C8B-B14F-4D97-AF65-F5344CB8AC3E}">
        <p14:creationId xmlns:p14="http://schemas.microsoft.com/office/powerpoint/2010/main" val="332326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734D9E-34EB-45E0-B465-A8C2F1F3F244}"/>
              </a:ext>
            </a:extLst>
          </p:cNvPr>
          <p:cNvPicPr>
            <a:picLocks noChangeAspect="1"/>
          </p:cNvPicPr>
          <p:nvPr/>
        </p:nvPicPr>
        <p:blipFill>
          <a:blip r:embed="rId2"/>
          <a:stretch>
            <a:fillRect/>
          </a:stretch>
        </p:blipFill>
        <p:spPr>
          <a:xfrm>
            <a:off x="0" y="54166"/>
            <a:ext cx="9066508" cy="3183693"/>
          </a:xfrm>
          <a:prstGeom prst="rect">
            <a:avLst/>
          </a:prstGeom>
        </p:spPr>
      </p:pic>
      <p:pic>
        <p:nvPicPr>
          <p:cNvPr id="2" name="Picture 1">
            <a:extLst>
              <a:ext uri="{FF2B5EF4-FFF2-40B4-BE49-F238E27FC236}">
                <a16:creationId xmlns:a16="http://schemas.microsoft.com/office/drawing/2014/main" id="{BE4A2433-7615-4FC2-9863-2D7F462E0A77}"/>
              </a:ext>
            </a:extLst>
          </p:cNvPr>
          <p:cNvPicPr>
            <a:picLocks noChangeAspect="1"/>
          </p:cNvPicPr>
          <p:nvPr/>
        </p:nvPicPr>
        <p:blipFill>
          <a:blip r:embed="rId3"/>
          <a:stretch>
            <a:fillRect/>
          </a:stretch>
        </p:blipFill>
        <p:spPr>
          <a:xfrm>
            <a:off x="76200" y="3330766"/>
            <a:ext cx="8915400" cy="2079434"/>
          </a:xfrm>
          <a:prstGeom prst="rect">
            <a:avLst/>
          </a:prstGeom>
        </p:spPr>
      </p:pic>
    </p:spTree>
    <p:extLst>
      <p:ext uri="{BB962C8B-B14F-4D97-AF65-F5344CB8AC3E}">
        <p14:creationId xmlns:p14="http://schemas.microsoft.com/office/powerpoint/2010/main" val="63029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6CC8212-9857-4223-9B73-D382EBE0E416}"/>
              </a:ext>
            </a:extLst>
          </p:cNvPr>
          <p:cNvGraphicFramePr/>
          <p:nvPr>
            <p:extLst>
              <p:ext uri="{D42A27DB-BD31-4B8C-83A1-F6EECF244321}">
                <p14:modId xmlns:p14="http://schemas.microsoft.com/office/powerpoint/2010/main" val="1118337175"/>
              </p:ext>
            </p:extLst>
          </p:nvPr>
        </p:nvGraphicFramePr>
        <p:xfrm>
          <a:off x="533400" y="2927718"/>
          <a:ext cx="8382000" cy="3930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6">
            <a:extLst>
              <a:ext uri="{FF2B5EF4-FFF2-40B4-BE49-F238E27FC236}">
                <a16:creationId xmlns:a16="http://schemas.microsoft.com/office/drawing/2014/main" id="{8FC56786-1924-D879-F546-2AAD3859092C}"/>
              </a:ext>
            </a:extLst>
          </p:cNvPr>
          <p:cNvSpPr txBox="1">
            <a:spLocks noChangeArrowheads="1"/>
          </p:cNvSpPr>
          <p:nvPr/>
        </p:nvSpPr>
        <p:spPr bwMode="auto">
          <a:xfrm>
            <a:off x="304800" y="2057400"/>
            <a:ext cx="7467600" cy="661207"/>
          </a:xfrm>
          <a:prstGeom prst="rect">
            <a:avLst/>
          </a:prstGeom>
          <a:noFill/>
          <a:ln w="9525">
            <a:noFill/>
            <a:miter lim="800000"/>
            <a:headEnd/>
            <a:tailEnd/>
          </a:ln>
        </p:spPr>
        <p:txBody>
          <a:bodyPr wrap="square" anchor="ctr">
            <a:spAutoFit/>
          </a:bodyPr>
          <a:lstStyle/>
          <a:p>
            <a:pPr marL="514350" indent="-514350">
              <a:lnSpc>
                <a:spcPct val="150000"/>
              </a:lnSpc>
              <a:buAutoNum type="alphaLcParenR"/>
              <a:defRPr/>
            </a:pPr>
            <a:r>
              <a:rPr lang="en-US" sz="2800" b="1" i="1" kern="0" dirty="0" err="1">
                <a:latin typeface="Times New Roman" pitchFamily="18" charset="0"/>
                <a:ea typeface="+mj-ea"/>
                <a:cs typeface="Times New Roman" pitchFamily="18" charset="0"/>
              </a:rPr>
              <a:t>Thủ</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tục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khoảng</a:t>
            </a:r>
            <a:r>
              <a:rPr lang="en-US" sz="2800" b="1" i="1" kern="0" dirty="0">
                <a:latin typeface="Times New Roman" pitchFamily="18" charset="0"/>
                <a:ea typeface="+mj-ea"/>
                <a:cs typeface="Times New Roman" pitchFamily="18" charset="0"/>
              </a:rPr>
              <a:t> tin </a:t>
            </a:r>
            <a:r>
              <a:rPr lang="en-US" sz="2800" b="1" i="1" kern="0" dirty="0" err="1">
                <a:latin typeface="Times New Roman" pitchFamily="18" charset="0"/>
                <a:ea typeface="+mj-ea"/>
                <a:cs typeface="Times New Roman" pitchFamily="18" charset="0"/>
              </a:rPr>
              <a:t>cậy</a:t>
            </a:r>
            <a:r>
              <a:rPr lang="en-US" sz="2800" b="1" i="1" kern="0" dirty="0">
                <a:latin typeface="Times New Roman" pitchFamily="18" charset="0"/>
                <a:ea typeface="+mj-ea"/>
                <a:cs typeface="Times New Roman" pitchFamily="18" charset="0"/>
              </a:rPr>
              <a:t> (KTC)</a:t>
            </a:r>
          </a:p>
        </p:txBody>
      </p:sp>
      <p:sp>
        <p:nvSpPr>
          <p:cNvPr id="7" name="Title 3">
            <a:extLst>
              <a:ext uri="{FF2B5EF4-FFF2-40B4-BE49-F238E27FC236}">
                <a16:creationId xmlns:a16="http://schemas.microsoft.com/office/drawing/2014/main" id="{E8C792F6-4998-D021-A718-92EB31B7BAA9}"/>
              </a:ext>
            </a:extLst>
          </p:cNvPr>
          <p:cNvSpPr>
            <a:spLocks noGrp="1" noChangeArrowheads="1"/>
          </p:cNvSpPr>
          <p:nvPr>
            <p:ph type="title"/>
          </p:nvPr>
        </p:nvSpPr>
        <p:spPr>
          <a:xfrm>
            <a:off x="76200" y="130366"/>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
        <p:nvSpPr>
          <p:cNvPr id="8" name="Rectangle 6">
            <a:extLst>
              <a:ext uri="{FF2B5EF4-FFF2-40B4-BE49-F238E27FC236}">
                <a16:creationId xmlns:a16="http://schemas.microsoft.com/office/drawing/2014/main" id="{D5F741D8-2102-A448-CC08-086FDAD4E691}"/>
              </a:ext>
            </a:extLst>
          </p:cNvPr>
          <p:cNvSpPr txBox="1">
            <a:spLocks noChangeArrowheads="1"/>
          </p:cNvSpPr>
          <p:nvPr/>
        </p:nvSpPr>
        <p:spPr bwMode="auto">
          <a:xfrm>
            <a:off x="152400" y="1295400"/>
            <a:ext cx="8763000" cy="701859"/>
          </a:xfrm>
          <a:prstGeom prst="rect">
            <a:avLst/>
          </a:prstGeom>
          <a:solidFill>
            <a:schemeClr val="accent6">
              <a:lumMod val="40000"/>
              <a:lumOff val="60000"/>
            </a:schemeClr>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5.2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khoảng</a:t>
            </a:r>
            <a:r>
              <a:rPr lang="en-US" sz="3000" i="1" kern="0" dirty="0">
                <a:latin typeface="+mj-lt"/>
                <a:ea typeface="+mj-ea"/>
                <a:cs typeface="Times New Roman" pitchFamily="18" charset="0"/>
              </a:rPr>
              <a:t> tin </a:t>
            </a:r>
            <a:r>
              <a:rPr lang="en-US" sz="3000" i="1" kern="0" dirty="0" err="1">
                <a:latin typeface="+mj-lt"/>
                <a:ea typeface="+mj-ea"/>
                <a:cs typeface="Times New Roman" pitchFamily="18" charset="0"/>
              </a:rPr>
              <a:t>cậy</a:t>
            </a:r>
            <a:endParaRPr lang="en-US" sz="3000" i="1" kern="0" dirty="0">
              <a:latin typeface="+mj-lt"/>
              <a:ea typeface="+mj-ea"/>
              <a:cs typeface="Times New Roman" pitchFamily="18" charset="0"/>
            </a:endParaRPr>
          </a:p>
        </p:txBody>
      </p:sp>
    </p:spTree>
    <p:extLst>
      <p:ext uri="{BB962C8B-B14F-4D97-AF65-F5344CB8AC3E}">
        <p14:creationId xmlns:p14="http://schemas.microsoft.com/office/powerpoint/2010/main" val="368587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622AA34-0DFF-4603-82CC-7578F73BEAFE}"/>
              </a:ext>
            </a:extLst>
          </p:cNvPr>
          <p:cNvGrpSpPr/>
          <p:nvPr/>
        </p:nvGrpSpPr>
        <p:grpSpPr>
          <a:xfrm>
            <a:off x="273586" y="3243100"/>
            <a:ext cx="3088163" cy="687184"/>
            <a:chOff x="3421" y="353450"/>
            <a:chExt cx="5773407" cy="1363948"/>
          </a:xfrm>
        </p:grpSpPr>
        <p:sp>
          <p:nvSpPr>
            <p:cNvPr id="11" name="Rectangle: Rounded Corners 10">
              <a:extLst>
                <a:ext uri="{FF2B5EF4-FFF2-40B4-BE49-F238E27FC236}">
                  <a16:creationId xmlns:a16="http://schemas.microsoft.com/office/drawing/2014/main" id="{9BD35E2B-3D68-42F8-BE8A-FDB14CC6BE95}"/>
                </a:ext>
              </a:extLst>
            </p:cNvPr>
            <p:cNvSpPr/>
            <p:nvPr/>
          </p:nvSpPr>
          <p:spPr>
            <a:xfrm>
              <a:off x="3421" y="353450"/>
              <a:ext cx="5773407" cy="1363948"/>
            </a:xfrm>
            <a:prstGeom prst="roundRect">
              <a:avLst>
                <a:gd name="adj" fmla="val 16670"/>
              </a:avLst>
            </a:prstGeom>
            <a:solidFill>
              <a:srgbClr val="CCCC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16CD9496-629D-450F-B4FC-28A65FC8FA21}"/>
                </a:ext>
              </a:extLst>
            </p:cNvPr>
            <p:cNvSpPr txBox="1"/>
            <p:nvPr/>
          </p:nvSpPr>
          <p:spPr>
            <a:xfrm>
              <a:off x="70015" y="420044"/>
              <a:ext cx="5640219" cy="1230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171450" rIns="171450" bIns="171450" numCol="1" spcCol="1270" anchor="ctr" anchorCtr="0">
              <a:noAutofit/>
            </a:bodyPr>
            <a:lstStyle/>
            <a:p>
              <a:pPr marL="0" lvl="0" indent="0" defTabSz="2000250">
                <a:lnSpc>
                  <a:spcPct val="90000"/>
                </a:lnSpc>
                <a:spcBef>
                  <a:spcPct val="0"/>
                </a:spcBef>
                <a:spcAft>
                  <a:spcPct val="35000"/>
                </a:spcAft>
                <a:buNone/>
              </a:pPr>
              <a:r>
                <a:rPr lang="en-US" sz="3200" kern="1200" dirty="0" err="1">
                  <a:solidFill>
                    <a:schemeClr val="tx1"/>
                  </a:solidFill>
                </a:rPr>
                <a:t>Chọn</a:t>
              </a:r>
              <a:r>
                <a:rPr lang="en-US" sz="3200" kern="1200" dirty="0">
                  <a:solidFill>
                    <a:schemeClr val="tx1"/>
                  </a:solidFill>
                </a:rPr>
                <a:t> </a:t>
              </a:r>
              <a:r>
                <a:rPr lang="en-US" sz="3200" kern="1200" dirty="0" err="1">
                  <a:solidFill>
                    <a:schemeClr val="tx1"/>
                  </a:solidFill>
                </a:rPr>
                <a:t>thống</a:t>
              </a:r>
              <a:r>
                <a:rPr lang="en-US" sz="3200" kern="1200" dirty="0">
                  <a:solidFill>
                    <a:schemeClr val="tx1"/>
                  </a:solidFill>
                </a:rPr>
                <a:t> </a:t>
              </a:r>
              <a:r>
                <a:rPr lang="en-US" sz="3200" kern="1200" dirty="0" err="1">
                  <a:solidFill>
                    <a:schemeClr val="tx1"/>
                  </a:solidFill>
                </a:rPr>
                <a:t>kê</a:t>
              </a:r>
              <a:r>
                <a:rPr lang="en-US" sz="3200" kern="1200" dirty="0">
                  <a:solidFill>
                    <a:schemeClr val="tx1"/>
                  </a:solidFill>
                </a:rPr>
                <a:t>:</a:t>
              </a:r>
            </a:p>
          </p:txBody>
        </p:sp>
      </p:grpSp>
      <p:sp>
        <p:nvSpPr>
          <p:cNvPr id="15" name="TextBox 14">
            <a:extLst>
              <a:ext uri="{FF2B5EF4-FFF2-40B4-BE49-F238E27FC236}">
                <a16:creationId xmlns:a16="http://schemas.microsoft.com/office/drawing/2014/main" id="{72E20BBE-0833-4790-AD49-E06F582A1423}"/>
              </a:ext>
            </a:extLst>
          </p:cNvPr>
          <p:cNvSpPr txBox="1"/>
          <p:nvPr/>
        </p:nvSpPr>
        <p:spPr>
          <a:xfrm>
            <a:off x="3361749" y="3124200"/>
            <a:ext cx="5782251" cy="1133965"/>
          </a:xfrm>
          <a:prstGeom prst="rect">
            <a:avLst/>
          </a:prstGeom>
          <a:noFill/>
        </p:spPr>
        <p:txBody>
          <a:bodyPr wrap="square">
            <a:spAutoFit/>
          </a:bodyPr>
          <a:lstStyle/>
          <a:p>
            <a:pPr marL="457200" indent="-457200">
              <a:lnSpc>
                <a:spcPct val="150000"/>
              </a:lnSpc>
              <a:buFontTx/>
              <a:buChar char="-"/>
            </a:pPr>
            <a:r>
              <a:rPr lang="en-US" sz="2400" kern="1200" dirty="0" err="1">
                <a:latin typeface="+mj-lt"/>
              </a:rPr>
              <a:t>phụ</a:t>
            </a:r>
            <a:r>
              <a:rPr lang="en-US" sz="2400" kern="1200" dirty="0">
                <a:latin typeface="+mj-lt"/>
              </a:rPr>
              <a:t> </a:t>
            </a:r>
            <a:r>
              <a:rPr lang="en-US" sz="2400" kern="1200" dirty="0" err="1">
                <a:latin typeface="+mj-lt"/>
              </a:rPr>
              <a:t>thuộc</a:t>
            </a:r>
            <a:r>
              <a:rPr lang="en-US" sz="2400" kern="1200" dirty="0">
                <a:latin typeface="+mj-lt"/>
              </a:rPr>
              <a:t> </a:t>
            </a:r>
            <a:r>
              <a:rPr lang="en-US" sz="2400" kern="1200" dirty="0" err="1">
                <a:latin typeface="+mj-lt"/>
              </a:rPr>
              <a:t>vào</a:t>
            </a:r>
            <a:r>
              <a:rPr lang="en-US" sz="2400" kern="1200" dirty="0">
                <a:latin typeface="+mj-lt"/>
              </a:rPr>
              <a:t> </a:t>
            </a:r>
            <a:r>
              <a:rPr lang="en-US" sz="2400" kern="1200" dirty="0" err="1">
                <a:latin typeface="+mj-lt"/>
              </a:rPr>
              <a:t>tham</a:t>
            </a:r>
            <a:r>
              <a:rPr lang="en-US" sz="2400" kern="1200" dirty="0">
                <a:latin typeface="+mj-lt"/>
              </a:rPr>
              <a:t> </a:t>
            </a:r>
            <a:r>
              <a:rPr lang="en-US" sz="2400" kern="1200" dirty="0" err="1">
                <a:latin typeface="+mj-lt"/>
              </a:rPr>
              <a:t>số</a:t>
            </a:r>
            <a:r>
              <a:rPr lang="en-US" sz="2400" kern="1200" dirty="0">
                <a:latin typeface="+mj-lt"/>
              </a:rPr>
              <a:t> </a:t>
            </a:r>
            <a:r>
              <a:rPr lang="en-US" sz="2400" kern="1200" dirty="0" err="1">
                <a:latin typeface="+mj-lt"/>
              </a:rPr>
              <a:t>cần</a:t>
            </a:r>
            <a:r>
              <a:rPr lang="en-US" sz="2400" kern="1200" dirty="0">
                <a:latin typeface="+mj-lt"/>
              </a:rPr>
              <a:t> </a:t>
            </a:r>
            <a:r>
              <a:rPr lang="en-US" sz="2400" kern="1200" dirty="0" err="1">
                <a:latin typeface="+mj-lt"/>
              </a:rPr>
              <a:t>ước</a:t>
            </a:r>
            <a:r>
              <a:rPr lang="en-US" sz="2400" kern="1200" dirty="0">
                <a:latin typeface="+mj-lt"/>
              </a:rPr>
              <a:t> </a:t>
            </a:r>
            <a:r>
              <a:rPr lang="en-US" sz="2400" kern="1200" dirty="0" err="1">
                <a:latin typeface="+mj-lt"/>
              </a:rPr>
              <a:t>lượng</a:t>
            </a:r>
            <a:endParaRPr lang="en-US" sz="2400" dirty="0">
              <a:latin typeface="+mj-lt"/>
            </a:endParaRPr>
          </a:p>
          <a:p>
            <a:pPr marL="457200" indent="-457200">
              <a:lnSpc>
                <a:spcPct val="150000"/>
              </a:lnSpc>
              <a:buFontTx/>
              <a:buChar char="-"/>
            </a:pPr>
            <a:r>
              <a:rPr lang="en-US" sz="2400" kern="1200" dirty="0" err="1">
                <a:latin typeface="+mj-lt"/>
              </a:rPr>
              <a:t>có</a:t>
            </a:r>
            <a:r>
              <a:rPr lang="en-US" sz="2400" kern="1200" dirty="0">
                <a:latin typeface="+mj-lt"/>
              </a:rPr>
              <a:t> </a:t>
            </a:r>
            <a:r>
              <a:rPr lang="en-US" sz="2400" kern="1200" dirty="0" err="1">
                <a:latin typeface="+mj-lt"/>
              </a:rPr>
              <a:t>quy</a:t>
            </a:r>
            <a:r>
              <a:rPr lang="en-US" sz="2400" kern="1200" dirty="0">
                <a:latin typeface="+mj-lt"/>
              </a:rPr>
              <a:t> </a:t>
            </a:r>
            <a:r>
              <a:rPr lang="en-US" sz="2400" kern="1200" dirty="0" err="1">
                <a:latin typeface="+mj-lt"/>
              </a:rPr>
              <a:t>luật</a:t>
            </a:r>
            <a:r>
              <a:rPr lang="en-US" sz="2400" kern="1200" dirty="0">
                <a:latin typeface="+mj-lt"/>
              </a:rPr>
              <a:t> </a:t>
            </a:r>
            <a:r>
              <a:rPr lang="en-US" sz="2400" kern="1200" dirty="0" err="1">
                <a:latin typeface="+mj-lt"/>
              </a:rPr>
              <a:t>phân</a:t>
            </a:r>
            <a:r>
              <a:rPr lang="en-US" sz="2400" kern="1200" dirty="0">
                <a:latin typeface="+mj-lt"/>
              </a:rPr>
              <a:t> </a:t>
            </a:r>
            <a:r>
              <a:rPr lang="en-US" sz="2400" kern="1200" dirty="0" err="1">
                <a:latin typeface="+mj-lt"/>
              </a:rPr>
              <a:t>phối</a:t>
            </a:r>
            <a:r>
              <a:rPr lang="en-US" sz="2400" kern="1200" dirty="0">
                <a:latin typeface="+mj-lt"/>
              </a:rPr>
              <a:t> </a:t>
            </a:r>
            <a:r>
              <a:rPr lang="en-US" sz="2400" kern="1200" dirty="0" err="1">
                <a:latin typeface="+mj-lt"/>
              </a:rPr>
              <a:t>hoàn</a:t>
            </a:r>
            <a:r>
              <a:rPr lang="en-US" sz="2400" kern="1200" dirty="0">
                <a:latin typeface="+mj-lt"/>
              </a:rPr>
              <a:t> </a:t>
            </a:r>
            <a:r>
              <a:rPr lang="en-US" sz="2400" kern="1200" dirty="0" err="1">
                <a:latin typeface="+mj-lt"/>
              </a:rPr>
              <a:t>toàn</a:t>
            </a:r>
            <a:r>
              <a:rPr lang="en-US" sz="2400" kern="1200" dirty="0">
                <a:latin typeface="+mj-lt"/>
              </a:rPr>
              <a:t> </a:t>
            </a:r>
            <a:r>
              <a:rPr lang="en-US" sz="2400" kern="1200" dirty="0" err="1">
                <a:latin typeface="+mj-lt"/>
              </a:rPr>
              <a:t>xác</a:t>
            </a:r>
            <a:r>
              <a:rPr lang="en-US" sz="2400" kern="1200" dirty="0">
                <a:latin typeface="+mj-lt"/>
              </a:rPr>
              <a:t> </a:t>
            </a:r>
            <a:r>
              <a:rPr lang="en-US" sz="2400" kern="1200" dirty="0" err="1">
                <a:latin typeface="+mj-lt"/>
              </a:rPr>
              <a:t>định</a:t>
            </a:r>
            <a:endParaRPr lang="en-US" sz="2400" dirty="0">
              <a:latin typeface="+mj-lt"/>
            </a:endParaRPr>
          </a:p>
        </p:txBody>
      </p:sp>
      <p:graphicFrame>
        <p:nvGraphicFramePr>
          <p:cNvPr id="16" name="Object 3">
            <a:extLst>
              <a:ext uri="{FF2B5EF4-FFF2-40B4-BE49-F238E27FC236}">
                <a16:creationId xmlns:a16="http://schemas.microsoft.com/office/drawing/2014/main" id="{AEDB5615-EF04-4999-92FA-3331DA247DC5}"/>
              </a:ext>
            </a:extLst>
          </p:cNvPr>
          <p:cNvGraphicFramePr>
            <a:graphicFrameLocks noChangeAspect="1"/>
          </p:cNvGraphicFramePr>
          <p:nvPr>
            <p:extLst>
              <p:ext uri="{D42A27DB-BD31-4B8C-83A1-F6EECF244321}">
                <p14:modId xmlns:p14="http://schemas.microsoft.com/office/powerpoint/2010/main" val="2968185964"/>
              </p:ext>
            </p:extLst>
          </p:nvPr>
        </p:nvGraphicFramePr>
        <p:xfrm>
          <a:off x="718137" y="5527993"/>
          <a:ext cx="2199059" cy="807720"/>
        </p:xfrm>
        <a:graphic>
          <a:graphicData uri="http://schemas.openxmlformats.org/presentationml/2006/ole">
            <mc:AlternateContent xmlns:mc="http://schemas.openxmlformats.org/markup-compatibility/2006">
              <mc:Choice xmlns:v="urn:schemas-microsoft-com:vml" Requires="v">
                <p:oleObj name="Equation" r:id="rId2" imgW="901309" imgH="418918" progId="Equation.DSMT4">
                  <p:embed/>
                </p:oleObj>
              </mc:Choice>
              <mc:Fallback>
                <p:oleObj name="Equation" r:id="rId2" imgW="901309" imgH="418918" progId="Equation.DSMT4">
                  <p:embed/>
                  <p:pic>
                    <p:nvPicPr>
                      <p:cNvPr id="1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37" y="5527993"/>
                        <a:ext cx="2199059" cy="807720"/>
                      </a:xfrm>
                      <a:prstGeom prst="rect">
                        <a:avLst/>
                      </a:prstGeom>
                      <a:noFill/>
                      <a:ln>
                        <a:solidFill>
                          <a:schemeClr val="tx1"/>
                        </a:solidFill>
                      </a:ln>
                    </p:spPr>
                  </p:pic>
                </p:oleObj>
              </mc:Fallback>
            </mc:AlternateContent>
          </a:graphicData>
        </a:graphic>
      </p:graphicFrame>
      <p:graphicFrame>
        <p:nvGraphicFramePr>
          <p:cNvPr id="17" name="Object 7">
            <a:extLst>
              <a:ext uri="{FF2B5EF4-FFF2-40B4-BE49-F238E27FC236}">
                <a16:creationId xmlns:a16="http://schemas.microsoft.com/office/drawing/2014/main" id="{DE9155AE-07A6-4346-97A1-F0C787090205}"/>
              </a:ext>
            </a:extLst>
          </p:cNvPr>
          <p:cNvGraphicFramePr>
            <a:graphicFrameLocks noChangeAspect="1"/>
          </p:cNvGraphicFramePr>
          <p:nvPr>
            <p:extLst>
              <p:ext uri="{D42A27DB-BD31-4B8C-83A1-F6EECF244321}">
                <p14:modId xmlns:p14="http://schemas.microsoft.com/office/powerpoint/2010/main" val="2550505718"/>
              </p:ext>
            </p:extLst>
          </p:nvPr>
        </p:nvGraphicFramePr>
        <p:xfrm>
          <a:off x="3600450" y="5406506"/>
          <a:ext cx="1866900" cy="929207"/>
        </p:xfrm>
        <a:graphic>
          <a:graphicData uri="http://schemas.openxmlformats.org/presentationml/2006/ole">
            <mc:AlternateContent xmlns:mc="http://schemas.openxmlformats.org/markup-compatibility/2006">
              <mc:Choice xmlns:v="urn:schemas-microsoft-com:vml" Requires="v">
                <p:oleObj name="Equation" r:id="rId4" imgW="838080" imgH="419040" progId="Equation.DSMT4">
                  <p:embed/>
                </p:oleObj>
              </mc:Choice>
              <mc:Fallback>
                <p:oleObj name="Equation" r:id="rId4" imgW="838080" imgH="419040" progId="Equation.DSMT4">
                  <p:embed/>
                  <p:pic>
                    <p:nvPicPr>
                      <p:cNvPr id="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0" y="5406506"/>
                        <a:ext cx="1866900" cy="929207"/>
                      </a:xfrm>
                      <a:prstGeom prst="rect">
                        <a:avLst/>
                      </a:prstGeom>
                      <a:noFill/>
                      <a:ln>
                        <a:solidFill>
                          <a:schemeClr val="tx1"/>
                        </a:solidFill>
                      </a:ln>
                    </p:spPr>
                  </p:pic>
                </p:oleObj>
              </mc:Fallback>
            </mc:AlternateContent>
          </a:graphicData>
        </a:graphic>
      </p:graphicFrame>
      <p:graphicFrame>
        <p:nvGraphicFramePr>
          <p:cNvPr id="4" name="Object 3">
            <a:extLst>
              <a:ext uri="{FF2B5EF4-FFF2-40B4-BE49-F238E27FC236}">
                <a16:creationId xmlns:a16="http://schemas.microsoft.com/office/drawing/2014/main" id="{6E198BCD-E57D-4639-8CEE-59CDCDE7ECF1}"/>
              </a:ext>
            </a:extLst>
          </p:cNvPr>
          <p:cNvGraphicFramePr>
            <a:graphicFrameLocks noChangeAspect="1"/>
          </p:cNvGraphicFramePr>
          <p:nvPr>
            <p:extLst>
              <p:ext uri="{D42A27DB-BD31-4B8C-83A1-F6EECF244321}">
                <p14:modId xmlns:p14="http://schemas.microsoft.com/office/powerpoint/2010/main" val="1818160920"/>
              </p:ext>
            </p:extLst>
          </p:nvPr>
        </p:nvGraphicFramePr>
        <p:xfrm>
          <a:off x="5981700" y="5425554"/>
          <a:ext cx="1866900" cy="975246"/>
        </p:xfrm>
        <a:graphic>
          <a:graphicData uri="http://schemas.openxmlformats.org/presentationml/2006/ole">
            <mc:AlternateContent xmlns:mc="http://schemas.openxmlformats.org/markup-compatibility/2006">
              <mc:Choice xmlns:v="urn:schemas-microsoft-com:vml" Requires="v">
                <p:oleObj name="Equation" r:id="rId6" imgW="850680" imgH="444240" progId="Equation.DSMT4">
                  <p:embed/>
                </p:oleObj>
              </mc:Choice>
              <mc:Fallback>
                <p:oleObj name="Equation" r:id="rId6" imgW="850680" imgH="444240" progId="Equation.DSMT4">
                  <p:embed/>
                  <p:pic>
                    <p:nvPicPr>
                      <p:cNvPr id="0" name=""/>
                      <p:cNvPicPr/>
                      <p:nvPr/>
                    </p:nvPicPr>
                    <p:blipFill>
                      <a:blip r:embed="rId7"/>
                      <a:stretch>
                        <a:fillRect/>
                      </a:stretch>
                    </p:blipFill>
                    <p:spPr>
                      <a:xfrm>
                        <a:off x="5981700" y="5425554"/>
                        <a:ext cx="1866900" cy="975246"/>
                      </a:xfrm>
                      <a:prstGeom prst="rect">
                        <a:avLst/>
                      </a:prstGeom>
                      <a:ln>
                        <a:solidFill>
                          <a:schemeClr val="tx1"/>
                        </a:solidFill>
                      </a:ln>
                    </p:spPr>
                  </p:pic>
                </p:oleObj>
              </mc:Fallback>
            </mc:AlternateContent>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610EA5-D84E-4689-A54A-198F09069D12}"/>
                  </a:ext>
                </a:extLst>
              </p:cNvPr>
              <p:cNvSpPr txBox="1"/>
              <p:nvPr/>
            </p:nvSpPr>
            <p:spPr>
              <a:xfrm>
                <a:off x="2698166" y="4522658"/>
                <a:ext cx="1035633" cy="400110"/>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ea typeface="Cambria Math" panose="02040503050406030204" pitchFamily="18" charset="0"/>
                        </a:rPr>
                        <m:t>𝜇</m:t>
                      </m:r>
                    </m:oMath>
                  </m:oMathPara>
                </a14:m>
                <a:endParaRPr lang="en-US" sz="2600" dirty="0"/>
              </a:p>
            </p:txBody>
          </p:sp>
        </mc:Choice>
        <mc:Fallback xmlns="">
          <p:sp>
            <p:nvSpPr>
              <p:cNvPr id="18" name="TextBox 17">
                <a:extLst>
                  <a:ext uri="{FF2B5EF4-FFF2-40B4-BE49-F238E27FC236}">
                    <a16:creationId xmlns:a16="http://schemas.microsoft.com/office/drawing/2014/main" id="{0D610EA5-D84E-4689-A54A-198F09069D12}"/>
                  </a:ext>
                </a:extLst>
              </p:cNvPr>
              <p:cNvSpPr txBox="1">
                <a:spLocks noRot="1" noChangeAspect="1" noMove="1" noResize="1" noEditPoints="1" noAdjustHandles="1" noChangeArrowheads="1" noChangeShapeType="1" noTextEdit="1"/>
              </p:cNvSpPr>
              <p:nvPr/>
            </p:nvSpPr>
            <p:spPr>
              <a:xfrm>
                <a:off x="2698166" y="4522658"/>
                <a:ext cx="1035633" cy="400110"/>
              </a:xfrm>
              <a:prstGeom prst="rect">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D5B2A1E-2357-462B-BF15-67F6E72ED92F}"/>
                  </a:ext>
                </a:extLst>
              </p:cNvPr>
              <p:cNvSpPr txBox="1"/>
              <p:nvPr/>
            </p:nvSpPr>
            <p:spPr>
              <a:xfrm>
                <a:off x="5866434" y="4432225"/>
                <a:ext cx="1035633" cy="400110"/>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𝑝</m:t>
                      </m:r>
                    </m:oMath>
                  </m:oMathPara>
                </a14:m>
                <a:endParaRPr lang="en-US" sz="2600" dirty="0"/>
              </a:p>
            </p:txBody>
          </p:sp>
        </mc:Choice>
        <mc:Fallback xmlns="">
          <p:sp>
            <p:nvSpPr>
              <p:cNvPr id="19" name="TextBox 18">
                <a:extLst>
                  <a:ext uri="{FF2B5EF4-FFF2-40B4-BE49-F238E27FC236}">
                    <a16:creationId xmlns:a16="http://schemas.microsoft.com/office/drawing/2014/main" id="{FD5B2A1E-2357-462B-BF15-67F6E72ED92F}"/>
                  </a:ext>
                </a:extLst>
              </p:cNvPr>
              <p:cNvSpPr txBox="1">
                <a:spLocks noRot="1" noChangeAspect="1" noMove="1" noResize="1" noEditPoints="1" noAdjustHandles="1" noChangeArrowheads="1" noChangeShapeType="1" noTextEdit="1"/>
              </p:cNvSpPr>
              <p:nvPr/>
            </p:nvSpPr>
            <p:spPr>
              <a:xfrm>
                <a:off x="5866434" y="4432225"/>
                <a:ext cx="1035633" cy="400110"/>
              </a:xfrm>
              <a:prstGeom prst="rect">
                <a:avLst/>
              </a:prstGeom>
              <a:blipFill>
                <a:blip r:embed="rId10"/>
                <a:stretch>
                  <a:fillRect/>
                </a:stretch>
              </a:blipFill>
              <a:ln>
                <a:solidFill>
                  <a:schemeClr val="tx1"/>
                </a:solidFill>
              </a:ln>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829BB15A-B99C-4701-BB92-0E3AB63E2BD7}"/>
              </a:ext>
            </a:extLst>
          </p:cNvPr>
          <p:cNvCxnSpPr>
            <a:endCxn id="16" idx="0"/>
          </p:cNvCxnSpPr>
          <p:nvPr/>
        </p:nvCxnSpPr>
        <p:spPr>
          <a:xfrm flipH="1">
            <a:off x="1817666" y="4922768"/>
            <a:ext cx="880500" cy="6052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0362EA3-E5AC-4828-92AF-3DCE30E370C6}"/>
              </a:ext>
            </a:extLst>
          </p:cNvPr>
          <p:cNvCxnSpPr/>
          <p:nvPr/>
        </p:nvCxnSpPr>
        <p:spPr>
          <a:xfrm>
            <a:off x="3600450" y="4922768"/>
            <a:ext cx="1047750" cy="4837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972F1A-FC3E-419E-8005-C0C61708AF29}"/>
              </a:ext>
            </a:extLst>
          </p:cNvPr>
          <p:cNvCxnSpPr>
            <a:stCxn id="19" idx="2"/>
          </p:cNvCxnSpPr>
          <p:nvPr/>
        </p:nvCxnSpPr>
        <p:spPr>
          <a:xfrm>
            <a:off x="6384251" y="4832335"/>
            <a:ext cx="397549" cy="5741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ectangle 6">
            <a:extLst>
              <a:ext uri="{FF2B5EF4-FFF2-40B4-BE49-F238E27FC236}">
                <a16:creationId xmlns:a16="http://schemas.microsoft.com/office/drawing/2014/main" id="{2B7B3930-4570-28DF-3A7B-29CCD821E242}"/>
              </a:ext>
            </a:extLst>
          </p:cNvPr>
          <p:cNvSpPr txBox="1">
            <a:spLocks noChangeArrowheads="1"/>
          </p:cNvSpPr>
          <p:nvPr/>
        </p:nvSpPr>
        <p:spPr bwMode="auto">
          <a:xfrm>
            <a:off x="304800" y="2209800"/>
            <a:ext cx="7467600" cy="661207"/>
          </a:xfrm>
          <a:prstGeom prst="rect">
            <a:avLst/>
          </a:prstGeom>
          <a:noFill/>
          <a:ln w="9525">
            <a:noFill/>
            <a:miter lim="800000"/>
            <a:headEnd/>
            <a:tailEnd/>
          </a:ln>
        </p:spPr>
        <p:txBody>
          <a:bodyPr wrap="square" anchor="ctr">
            <a:spAutoFit/>
          </a:bodyPr>
          <a:lstStyle/>
          <a:p>
            <a:pPr marL="514350" indent="-514350">
              <a:lnSpc>
                <a:spcPct val="150000"/>
              </a:lnSpc>
              <a:buAutoNum type="alphaLcParenR"/>
              <a:defRPr/>
            </a:pPr>
            <a:r>
              <a:rPr lang="en-US" sz="2800" b="1" i="1" kern="0" dirty="0" err="1">
                <a:latin typeface="Times New Roman" pitchFamily="18" charset="0"/>
                <a:ea typeface="+mj-ea"/>
                <a:cs typeface="Times New Roman" pitchFamily="18" charset="0"/>
              </a:rPr>
              <a:t>Thủ</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tục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khoảng</a:t>
            </a:r>
            <a:r>
              <a:rPr lang="en-US" sz="2800" b="1" i="1" kern="0" dirty="0">
                <a:latin typeface="Times New Roman" pitchFamily="18" charset="0"/>
                <a:ea typeface="+mj-ea"/>
                <a:cs typeface="Times New Roman" pitchFamily="18" charset="0"/>
              </a:rPr>
              <a:t> tin </a:t>
            </a:r>
            <a:r>
              <a:rPr lang="en-US" sz="2800" b="1" i="1" kern="0" dirty="0" err="1">
                <a:latin typeface="Times New Roman" pitchFamily="18" charset="0"/>
                <a:ea typeface="+mj-ea"/>
                <a:cs typeface="Times New Roman" pitchFamily="18" charset="0"/>
              </a:rPr>
              <a:t>cậy</a:t>
            </a:r>
            <a:r>
              <a:rPr lang="en-US" sz="2800" b="1" i="1" kern="0" dirty="0">
                <a:latin typeface="Times New Roman" pitchFamily="18" charset="0"/>
                <a:ea typeface="+mj-ea"/>
                <a:cs typeface="Times New Roman" pitchFamily="18" charset="0"/>
              </a:rPr>
              <a:t> (KTC)</a:t>
            </a:r>
          </a:p>
        </p:txBody>
      </p:sp>
      <p:sp>
        <p:nvSpPr>
          <p:cNvPr id="8" name="Title 3">
            <a:extLst>
              <a:ext uri="{FF2B5EF4-FFF2-40B4-BE49-F238E27FC236}">
                <a16:creationId xmlns:a16="http://schemas.microsoft.com/office/drawing/2014/main" id="{7E9FE0EF-83E7-4A2D-95E0-561BEB9E5BA5}"/>
              </a:ext>
            </a:extLst>
          </p:cNvPr>
          <p:cNvSpPr>
            <a:spLocks noGrp="1" noChangeArrowheads="1"/>
          </p:cNvSpPr>
          <p:nvPr>
            <p:ph type="title"/>
          </p:nvPr>
        </p:nvSpPr>
        <p:spPr>
          <a:xfrm>
            <a:off x="76200" y="130366"/>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
        <p:nvSpPr>
          <p:cNvPr id="10" name="Rectangle 6">
            <a:extLst>
              <a:ext uri="{FF2B5EF4-FFF2-40B4-BE49-F238E27FC236}">
                <a16:creationId xmlns:a16="http://schemas.microsoft.com/office/drawing/2014/main" id="{2BBFDAFC-0ADF-0A27-6354-5E001A94DCBB}"/>
              </a:ext>
            </a:extLst>
          </p:cNvPr>
          <p:cNvSpPr txBox="1">
            <a:spLocks noChangeArrowheads="1"/>
          </p:cNvSpPr>
          <p:nvPr/>
        </p:nvSpPr>
        <p:spPr bwMode="auto">
          <a:xfrm>
            <a:off x="152400" y="1371600"/>
            <a:ext cx="8763000" cy="701859"/>
          </a:xfrm>
          <a:prstGeom prst="rect">
            <a:avLst/>
          </a:prstGeom>
          <a:solidFill>
            <a:schemeClr val="accent6">
              <a:lumMod val="40000"/>
              <a:lumOff val="60000"/>
            </a:schemeClr>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5.2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khoảng</a:t>
            </a:r>
            <a:r>
              <a:rPr lang="en-US" sz="3000" i="1" kern="0" dirty="0">
                <a:latin typeface="+mj-lt"/>
                <a:ea typeface="+mj-ea"/>
                <a:cs typeface="Times New Roman" pitchFamily="18" charset="0"/>
              </a:rPr>
              <a:t> tin </a:t>
            </a:r>
            <a:r>
              <a:rPr lang="en-US" sz="3000" i="1" kern="0" dirty="0" err="1">
                <a:latin typeface="+mj-lt"/>
                <a:ea typeface="+mj-ea"/>
                <a:cs typeface="Times New Roman" pitchFamily="18" charset="0"/>
              </a:rPr>
              <a:t>cậy</a:t>
            </a:r>
            <a:endParaRPr lang="en-US" sz="3000" i="1" kern="0" dirty="0">
              <a:latin typeface="+mj-lt"/>
              <a:ea typeface="+mj-ea"/>
              <a:cs typeface="Times New Roman" pitchFamily="18" charset="0"/>
            </a:endParaRPr>
          </a:p>
        </p:txBody>
      </p:sp>
    </p:spTree>
    <p:extLst>
      <p:ext uri="{BB962C8B-B14F-4D97-AF65-F5344CB8AC3E}">
        <p14:creationId xmlns:p14="http://schemas.microsoft.com/office/powerpoint/2010/main" val="294929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20CC86B-5923-42AA-AC35-929F1F809023}"/>
              </a:ext>
            </a:extLst>
          </p:cNvPr>
          <p:cNvGrpSpPr/>
          <p:nvPr/>
        </p:nvGrpSpPr>
        <p:grpSpPr>
          <a:xfrm>
            <a:off x="1828800" y="3029620"/>
            <a:ext cx="5867400" cy="856580"/>
            <a:chOff x="1386030" y="781740"/>
            <a:chExt cx="2801960" cy="856580"/>
          </a:xfrm>
          <a:solidFill>
            <a:srgbClr val="CCCCFF"/>
          </a:solidFill>
        </p:grpSpPr>
        <p:sp>
          <p:nvSpPr>
            <p:cNvPr id="7" name="Rectangle: Rounded Corners 6">
              <a:extLst>
                <a:ext uri="{FF2B5EF4-FFF2-40B4-BE49-F238E27FC236}">
                  <a16:creationId xmlns:a16="http://schemas.microsoft.com/office/drawing/2014/main" id="{311D36FE-6831-4D7B-ABC5-E15B80948D96}"/>
                </a:ext>
              </a:extLst>
            </p:cNvPr>
            <p:cNvSpPr/>
            <p:nvPr/>
          </p:nvSpPr>
          <p:spPr>
            <a:xfrm>
              <a:off x="1386030" y="781740"/>
              <a:ext cx="2801960" cy="856580"/>
            </a:xfrm>
            <a:prstGeom prst="roundRect">
              <a:avLst>
                <a:gd name="adj" fmla="val 1667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38AB3023-8D92-4B9F-820F-9635FA37766E}"/>
                </a:ext>
              </a:extLst>
            </p:cNvPr>
            <p:cNvSpPr txBox="1"/>
            <p:nvPr/>
          </p:nvSpPr>
          <p:spPr>
            <a:xfrm>
              <a:off x="1427852" y="823562"/>
              <a:ext cx="2718316" cy="7729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600" kern="1200" dirty="0" err="1">
                  <a:solidFill>
                    <a:schemeClr val="tx1"/>
                  </a:solidFill>
                </a:rPr>
                <a:t>Xây</a:t>
              </a:r>
              <a:r>
                <a:rPr lang="en-US" sz="2600" kern="1200" dirty="0">
                  <a:solidFill>
                    <a:schemeClr val="tx1"/>
                  </a:solidFill>
                </a:rPr>
                <a:t> </a:t>
              </a:r>
              <a:r>
                <a:rPr lang="en-US" sz="2600" kern="1200" dirty="0" err="1">
                  <a:solidFill>
                    <a:schemeClr val="tx1"/>
                  </a:solidFill>
                </a:rPr>
                <a:t>dựng</a:t>
              </a:r>
              <a:r>
                <a:rPr lang="en-US" sz="2600" kern="1200" dirty="0">
                  <a:solidFill>
                    <a:schemeClr val="tx1"/>
                  </a:solidFill>
                </a:rPr>
                <a:t> KTC </a:t>
              </a:r>
              <a:r>
                <a:rPr lang="en-US" sz="2600" kern="1200" dirty="0" err="1">
                  <a:solidFill>
                    <a:schemeClr val="tx1"/>
                  </a:solidFill>
                </a:rPr>
                <a:t>ngẫu</a:t>
              </a:r>
              <a:r>
                <a:rPr lang="en-US" sz="2600" kern="1200" dirty="0">
                  <a:solidFill>
                    <a:schemeClr val="tx1"/>
                  </a:solidFill>
                </a:rPr>
                <a:t> </a:t>
              </a:r>
              <a:r>
                <a:rPr lang="en-US" sz="2600" kern="1200" dirty="0" err="1">
                  <a:solidFill>
                    <a:schemeClr val="tx1"/>
                  </a:solidFill>
                </a:rPr>
                <a:t>nhiên</a:t>
              </a:r>
              <a:endParaRPr lang="en-US" sz="2600" kern="1200" dirty="0">
                <a:solidFill>
                  <a:schemeClr val="tx1"/>
                </a:solidFill>
              </a:endParaRPr>
            </a:p>
          </p:txBody>
        </p:sp>
      </p:grpSp>
      <p:sp>
        <p:nvSpPr>
          <p:cNvPr id="10" name="TextBox 9">
            <a:extLst>
              <a:ext uri="{FF2B5EF4-FFF2-40B4-BE49-F238E27FC236}">
                <a16:creationId xmlns:a16="http://schemas.microsoft.com/office/drawing/2014/main" id="{D9A858BC-2B98-44E1-AB6C-D15DD4AA417F}"/>
              </a:ext>
            </a:extLst>
          </p:cNvPr>
          <p:cNvSpPr txBox="1"/>
          <p:nvPr/>
        </p:nvSpPr>
        <p:spPr>
          <a:xfrm>
            <a:off x="152400" y="3908234"/>
            <a:ext cx="8686800" cy="2795958"/>
          </a:xfrm>
          <a:prstGeom prst="rect">
            <a:avLst/>
          </a:prstGeom>
          <a:noFill/>
        </p:spPr>
        <p:txBody>
          <a:bodyPr wrap="square">
            <a:spAutoFit/>
          </a:bodyPr>
          <a:lstStyle/>
          <a:p>
            <a:pPr marL="342900" indent="-342900">
              <a:lnSpc>
                <a:spcPct val="150000"/>
              </a:lnSpc>
              <a:buFontTx/>
              <a:buChar char="-"/>
            </a:pPr>
            <a:r>
              <a:rPr lang="en-US" sz="2400" dirty="0" err="1">
                <a:latin typeface="+mj-lt"/>
              </a:rPr>
              <a:t>Sử</a:t>
            </a:r>
            <a:r>
              <a:rPr lang="en-US" sz="2400" dirty="0">
                <a:latin typeface="+mj-lt"/>
              </a:rPr>
              <a:t> </a:t>
            </a:r>
            <a:r>
              <a:rPr lang="en-US" sz="2400" dirty="0" err="1">
                <a:latin typeface="+mj-lt"/>
              </a:rPr>
              <a:t>dụng</a:t>
            </a:r>
            <a:r>
              <a:rPr lang="en-US" sz="2400" dirty="0">
                <a:latin typeface="+mj-lt"/>
              </a:rPr>
              <a:t> </a:t>
            </a:r>
            <a:r>
              <a:rPr lang="en-US" sz="2400" dirty="0" err="1">
                <a:latin typeface="+mj-lt"/>
              </a:rPr>
              <a:t>nguyên</a:t>
            </a:r>
            <a:r>
              <a:rPr lang="en-US" sz="2400" dirty="0">
                <a:latin typeface="+mj-lt"/>
              </a:rPr>
              <a:t> </a:t>
            </a:r>
            <a:r>
              <a:rPr lang="en-US" sz="2400" dirty="0" err="1">
                <a:latin typeface="+mj-lt"/>
              </a:rPr>
              <a:t>lí</a:t>
            </a:r>
            <a:r>
              <a:rPr lang="en-US" sz="2400" dirty="0">
                <a:latin typeface="+mj-lt"/>
              </a:rPr>
              <a:t> </a:t>
            </a:r>
            <a:r>
              <a:rPr lang="en-US" sz="2400" dirty="0" err="1">
                <a:latin typeface="+mj-lt"/>
              </a:rPr>
              <a:t>xác</a:t>
            </a:r>
            <a:r>
              <a:rPr lang="en-US" sz="2400" dirty="0">
                <a:latin typeface="+mj-lt"/>
              </a:rPr>
              <a:t> </a:t>
            </a:r>
            <a:r>
              <a:rPr lang="en-US" sz="2400" dirty="0" err="1">
                <a:latin typeface="+mj-lt"/>
              </a:rPr>
              <a:t>suất</a:t>
            </a:r>
            <a:r>
              <a:rPr lang="en-US" sz="2400" dirty="0">
                <a:latin typeface="+mj-lt"/>
              </a:rPr>
              <a:t> </a:t>
            </a:r>
            <a:r>
              <a:rPr lang="en-US" sz="2400" dirty="0" err="1">
                <a:latin typeface="+mj-lt"/>
              </a:rPr>
              <a:t>lớn</a:t>
            </a:r>
            <a:endParaRPr lang="en-US" sz="2400" dirty="0">
              <a:latin typeface="+mj-lt"/>
            </a:endParaRPr>
          </a:p>
          <a:p>
            <a:pPr marL="342900" indent="-342900">
              <a:lnSpc>
                <a:spcPct val="150000"/>
              </a:lnSpc>
              <a:buFontTx/>
              <a:buChar char="-"/>
            </a:pPr>
            <a:r>
              <a:rPr lang="en-US" sz="2400" dirty="0" err="1">
                <a:latin typeface="+mj-lt"/>
              </a:rPr>
              <a:t>Dựa</a:t>
            </a:r>
            <a:r>
              <a:rPr lang="en-US" sz="2400" dirty="0">
                <a:latin typeface="+mj-lt"/>
              </a:rPr>
              <a:t> </a:t>
            </a:r>
            <a:r>
              <a:rPr lang="en-US" sz="2400" dirty="0" err="1">
                <a:latin typeface="+mj-lt"/>
              </a:rPr>
              <a:t>vào</a:t>
            </a:r>
            <a:r>
              <a:rPr lang="en-US" sz="2400" dirty="0">
                <a:latin typeface="+mj-lt"/>
              </a:rPr>
              <a:t> </a:t>
            </a:r>
            <a:r>
              <a:rPr lang="en-US" sz="2400" dirty="0" err="1">
                <a:latin typeface="+mj-lt"/>
              </a:rPr>
              <a:t>các</a:t>
            </a:r>
            <a:r>
              <a:rPr lang="en-US" sz="2400" dirty="0">
                <a:latin typeface="+mj-lt"/>
              </a:rPr>
              <a:t> </a:t>
            </a:r>
            <a:r>
              <a:rPr lang="en-US" sz="2400" dirty="0" err="1">
                <a:latin typeface="+mj-lt"/>
              </a:rPr>
              <a:t>công</a:t>
            </a:r>
            <a:r>
              <a:rPr lang="en-US" sz="2400" dirty="0">
                <a:latin typeface="+mj-lt"/>
              </a:rPr>
              <a:t> </a:t>
            </a:r>
            <a:r>
              <a:rPr lang="en-US" sz="2400" dirty="0" err="1">
                <a:latin typeface="+mj-lt"/>
              </a:rPr>
              <a:t>thức</a:t>
            </a:r>
            <a:r>
              <a:rPr lang="en-US" sz="2400" dirty="0">
                <a:latin typeface="+mj-lt"/>
              </a:rPr>
              <a:t> </a:t>
            </a:r>
            <a:r>
              <a:rPr lang="en-US" sz="2400" dirty="0" err="1">
                <a:latin typeface="+mj-lt"/>
              </a:rPr>
              <a:t>xác</a:t>
            </a:r>
            <a:r>
              <a:rPr lang="en-US" sz="2400" dirty="0">
                <a:latin typeface="+mj-lt"/>
              </a:rPr>
              <a:t> </a:t>
            </a:r>
            <a:r>
              <a:rPr lang="en-US" sz="2400" dirty="0" err="1">
                <a:latin typeface="+mj-lt"/>
              </a:rPr>
              <a:t>suất</a:t>
            </a:r>
            <a:r>
              <a:rPr lang="en-US" sz="2400" dirty="0">
                <a:latin typeface="+mj-lt"/>
              </a:rPr>
              <a:t> </a:t>
            </a:r>
            <a:r>
              <a:rPr lang="en-US" sz="2400" dirty="0" err="1">
                <a:latin typeface="+mj-lt"/>
              </a:rPr>
              <a:t>có</a:t>
            </a:r>
            <a:r>
              <a:rPr lang="en-US" sz="2400" dirty="0">
                <a:latin typeface="+mj-lt"/>
              </a:rPr>
              <a:t> </a:t>
            </a:r>
            <a:r>
              <a:rPr lang="en-US" sz="2400" dirty="0" err="1">
                <a:latin typeface="+mj-lt"/>
              </a:rPr>
              <a:t>chứa</a:t>
            </a:r>
            <a:r>
              <a:rPr lang="en-US" sz="2400" dirty="0">
                <a:latin typeface="+mj-lt"/>
              </a:rPr>
              <a:t> </a:t>
            </a:r>
            <a:r>
              <a:rPr lang="en-US" sz="2400" dirty="0" err="1">
                <a:latin typeface="+mj-lt"/>
              </a:rPr>
              <a:t>các</a:t>
            </a:r>
            <a:r>
              <a:rPr lang="en-US" sz="2400" dirty="0">
                <a:latin typeface="+mj-lt"/>
              </a:rPr>
              <a:t> </a:t>
            </a:r>
            <a:r>
              <a:rPr lang="en-US" sz="2400" dirty="0" err="1">
                <a:latin typeface="+mj-lt"/>
              </a:rPr>
              <a:t>phân</a:t>
            </a:r>
            <a:r>
              <a:rPr lang="en-US" sz="2400" dirty="0">
                <a:latin typeface="+mj-lt"/>
              </a:rPr>
              <a:t> </a:t>
            </a:r>
            <a:r>
              <a:rPr lang="en-US" sz="2400" dirty="0" err="1">
                <a:latin typeface="+mj-lt"/>
              </a:rPr>
              <a:t>vị</a:t>
            </a:r>
            <a:r>
              <a:rPr lang="en-US" sz="2400" dirty="0">
                <a:latin typeface="+mj-lt"/>
              </a:rPr>
              <a:t>.</a:t>
            </a:r>
          </a:p>
          <a:p>
            <a:pPr marL="342900" indent="-342900">
              <a:lnSpc>
                <a:spcPct val="150000"/>
              </a:lnSpc>
              <a:buFontTx/>
              <a:buChar char="-"/>
            </a:pPr>
            <a:endParaRPr lang="en-US" sz="2400" dirty="0">
              <a:latin typeface="+mj-lt"/>
            </a:endParaRPr>
          </a:p>
          <a:p>
            <a:pPr marL="342900" indent="-342900">
              <a:lnSpc>
                <a:spcPct val="150000"/>
              </a:lnSpc>
              <a:buFontTx/>
              <a:buChar char="-"/>
            </a:pPr>
            <a:endParaRPr lang="en-US" sz="2400" dirty="0">
              <a:latin typeface="+mj-lt"/>
            </a:endParaRPr>
          </a:p>
          <a:p>
            <a:pPr marL="342900" indent="-342900">
              <a:lnSpc>
                <a:spcPct val="150000"/>
              </a:lnSpc>
              <a:buFontTx/>
              <a:buChar char="-"/>
            </a:pPr>
            <a:r>
              <a:rPr lang="en-US" sz="2400" dirty="0" err="1">
                <a:latin typeface="+mj-lt"/>
              </a:rPr>
              <a:t>Thay</a:t>
            </a:r>
            <a:r>
              <a:rPr lang="en-US" sz="2400" dirty="0">
                <a:latin typeface="+mj-lt"/>
              </a:rPr>
              <a:t> </a:t>
            </a:r>
            <a:r>
              <a:rPr lang="en-US" sz="2400" dirty="0" err="1">
                <a:latin typeface="+mj-lt"/>
              </a:rPr>
              <a:t>công</a:t>
            </a:r>
            <a:r>
              <a:rPr lang="en-US" sz="2400" dirty="0">
                <a:latin typeface="+mj-lt"/>
              </a:rPr>
              <a:t> </a:t>
            </a:r>
            <a:r>
              <a:rPr lang="en-US" sz="2400" dirty="0" err="1">
                <a:latin typeface="+mj-lt"/>
              </a:rPr>
              <a:t>thức</a:t>
            </a:r>
            <a:r>
              <a:rPr lang="en-US" sz="2400" dirty="0">
                <a:latin typeface="+mj-lt"/>
              </a:rPr>
              <a:t> </a:t>
            </a:r>
            <a:r>
              <a:rPr lang="en-US" sz="2400" dirty="0" err="1">
                <a:latin typeface="+mj-lt"/>
              </a:rPr>
              <a:t>của</a:t>
            </a:r>
            <a:r>
              <a:rPr lang="en-US" sz="2400" dirty="0">
                <a:latin typeface="+mj-lt"/>
              </a:rPr>
              <a:t> </a:t>
            </a:r>
            <a:r>
              <a:rPr lang="en-US" sz="2400" dirty="0" err="1">
                <a:latin typeface="+mj-lt"/>
              </a:rPr>
              <a:t>thống</a:t>
            </a:r>
            <a:r>
              <a:rPr lang="en-US" sz="2400" dirty="0">
                <a:latin typeface="+mj-lt"/>
              </a:rPr>
              <a:t> </a:t>
            </a:r>
            <a:r>
              <a:rPr lang="en-US" sz="2400" dirty="0" err="1">
                <a:latin typeface="+mj-lt"/>
              </a:rPr>
              <a:t>kê</a:t>
            </a:r>
            <a:r>
              <a:rPr lang="en-US" sz="2400" dirty="0">
                <a:latin typeface="+mj-lt"/>
              </a:rPr>
              <a:t>, </a:t>
            </a:r>
            <a:r>
              <a:rPr lang="en-US" sz="2400" dirty="0" err="1">
                <a:latin typeface="+mj-lt"/>
              </a:rPr>
              <a:t>biến</a:t>
            </a:r>
            <a:r>
              <a:rPr lang="en-US" sz="2400" dirty="0">
                <a:latin typeface="+mj-lt"/>
              </a:rPr>
              <a:t> </a:t>
            </a:r>
            <a:r>
              <a:rPr lang="en-US" sz="2400" dirty="0" err="1">
                <a:latin typeface="+mj-lt"/>
              </a:rPr>
              <a:t>đổi</a:t>
            </a:r>
            <a:r>
              <a:rPr lang="en-US" sz="2400" dirty="0">
                <a:latin typeface="+mj-lt"/>
              </a:rPr>
              <a:t> </a:t>
            </a:r>
            <a:r>
              <a:rPr lang="en-US" sz="2400" dirty="0" err="1">
                <a:latin typeface="+mj-lt"/>
              </a:rPr>
              <a:t>rút</a:t>
            </a:r>
            <a:r>
              <a:rPr lang="en-US" sz="2400" dirty="0">
                <a:latin typeface="+mj-lt"/>
              </a:rPr>
              <a:t> </a:t>
            </a:r>
            <a:r>
              <a:rPr lang="en-US" sz="2400" dirty="0" err="1">
                <a:latin typeface="+mj-lt"/>
              </a:rPr>
              <a:t>tham</a:t>
            </a:r>
            <a:r>
              <a:rPr lang="en-US" sz="2400" dirty="0">
                <a:latin typeface="+mj-lt"/>
              </a:rPr>
              <a:t> </a:t>
            </a:r>
            <a:r>
              <a:rPr lang="en-US" sz="2400" dirty="0" err="1">
                <a:latin typeface="+mj-lt"/>
              </a:rPr>
              <a:t>số</a:t>
            </a:r>
            <a:r>
              <a:rPr lang="en-US" sz="2400" dirty="0">
                <a:latin typeface="+mj-lt"/>
              </a:rPr>
              <a:t> </a:t>
            </a:r>
            <a:r>
              <a:rPr lang="en-US" sz="2400" dirty="0" err="1">
                <a:latin typeface="+mj-lt"/>
              </a:rPr>
              <a:t>cần</a:t>
            </a:r>
            <a:r>
              <a:rPr lang="en-US" sz="2400" dirty="0">
                <a:latin typeface="+mj-lt"/>
              </a:rPr>
              <a:t> </a:t>
            </a:r>
            <a:r>
              <a:rPr lang="en-US" sz="2400" dirty="0" err="1">
                <a:latin typeface="+mj-lt"/>
              </a:rPr>
              <a:t>ước</a:t>
            </a:r>
            <a:r>
              <a:rPr lang="en-US" sz="2400" dirty="0">
                <a:latin typeface="+mj-lt"/>
              </a:rPr>
              <a:t> </a:t>
            </a:r>
            <a:r>
              <a:rPr lang="en-US" sz="2400" dirty="0" err="1">
                <a:latin typeface="+mj-lt"/>
              </a:rPr>
              <a:t>lượng</a:t>
            </a:r>
            <a:endParaRPr lang="en-US" sz="2400" dirty="0">
              <a:latin typeface="+mj-lt"/>
            </a:endParaRPr>
          </a:p>
        </p:txBody>
      </p:sp>
      <p:graphicFrame>
        <p:nvGraphicFramePr>
          <p:cNvPr id="4" name="Object 3">
            <a:extLst>
              <a:ext uri="{FF2B5EF4-FFF2-40B4-BE49-F238E27FC236}">
                <a16:creationId xmlns:a16="http://schemas.microsoft.com/office/drawing/2014/main" id="{1661920B-4B05-41D5-8A52-FBD231BBE62B}"/>
              </a:ext>
            </a:extLst>
          </p:cNvPr>
          <p:cNvGraphicFramePr>
            <a:graphicFrameLocks noChangeAspect="1"/>
          </p:cNvGraphicFramePr>
          <p:nvPr>
            <p:extLst>
              <p:ext uri="{D42A27DB-BD31-4B8C-83A1-F6EECF244321}">
                <p14:modId xmlns:p14="http://schemas.microsoft.com/office/powerpoint/2010/main" val="4214420168"/>
              </p:ext>
            </p:extLst>
          </p:nvPr>
        </p:nvGraphicFramePr>
        <p:xfrm>
          <a:off x="1465263" y="5181600"/>
          <a:ext cx="2039937" cy="808038"/>
        </p:xfrm>
        <a:graphic>
          <a:graphicData uri="http://schemas.openxmlformats.org/presentationml/2006/ole">
            <mc:AlternateContent xmlns:mc="http://schemas.openxmlformats.org/markup-compatibility/2006">
              <mc:Choice xmlns:v="urn:schemas-microsoft-com:vml" Requires="v">
                <p:oleObj name="Equation" r:id="rId2" imgW="1218960" imgH="482400" progId="Equation.DSMT4">
                  <p:embed/>
                </p:oleObj>
              </mc:Choice>
              <mc:Fallback>
                <p:oleObj name="Equation" r:id="rId2" imgW="1218960" imgH="482400" progId="Equation.DSMT4">
                  <p:embed/>
                  <p:pic>
                    <p:nvPicPr>
                      <p:cNvPr id="0" name=""/>
                      <p:cNvPicPr/>
                      <p:nvPr/>
                    </p:nvPicPr>
                    <p:blipFill>
                      <a:blip r:embed="rId3"/>
                      <a:stretch>
                        <a:fillRect/>
                      </a:stretch>
                    </p:blipFill>
                    <p:spPr>
                      <a:xfrm>
                        <a:off x="1465263" y="5181600"/>
                        <a:ext cx="2039937" cy="808038"/>
                      </a:xfrm>
                      <a:prstGeom prst="rect">
                        <a:avLst/>
                      </a:prstGeom>
                      <a:ln w="28575">
                        <a:solidFill>
                          <a:srgbClr val="FF0000"/>
                        </a:solidFill>
                      </a:ln>
                    </p:spPr>
                  </p:pic>
                </p:oleObj>
              </mc:Fallback>
            </mc:AlternateContent>
          </a:graphicData>
        </a:graphic>
      </p:graphicFrame>
      <p:graphicFrame>
        <p:nvGraphicFramePr>
          <p:cNvPr id="2" name="Object 1">
            <a:extLst>
              <a:ext uri="{FF2B5EF4-FFF2-40B4-BE49-F238E27FC236}">
                <a16:creationId xmlns:a16="http://schemas.microsoft.com/office/drawing/2014/main" id="{E14D8567-05B0-4C34-8F70-4610D261FA5C}"/>
              </a:ext>
            </a:extLst>
          </p:cNvPr>
          <p:cNvGraphicFramePr>
            <a:graphicFrameLocks noChangeAspect="1"/>
          </p:cNvGraphicFramePr>
          <p:nvPr>
            <p:extLst>
              <p:ext uri="{D42A27DB-BD31-4B8C-83A1-F6EECF244321}">
                <p14:modId xmlns:p14="http://schemas.microsoft.com/office/powerpoint/2010/main" val="3978509507"/>
              </p:ext>
            </p:extLst>
          </p:nvPr>
        </p:nvGraphicFramePr>
        <p:xfrm>
          <a:off x="5199064" y="5182163"/>
          <a:ext cx="2039936" cy="807475"/>
        </p:xfrm>
        <a:graphic>
          <a:graphicData uri="http://schemas.openxmlformats.org/presentationml/2006/ole">
            <mc:AlternateContent xmlns:mc="http://schemas.openxmlformats.org/markup-compatibility/2006">
              <mc:Choice xmlns:v="urn:schemas-microsoft-com:vml" Requires="v">
                <p:oleObj name="Equation" r:id="rId4" imgW="1218960" imgH="482400" progId="Equation.DSMT4">
                  <p:embed/>
                </p:oleObj>
              </mc:Choice>
              <mc:Fallback>
                <p:oleObj name="Equation" r:id="rId4" imgW="1218960" imgH="482400" progId="Equation.DSMT4">
                  <p:embed/>
                  <p:pic>
                    <p:nvPicPr>
                      <p:cNvPr id="0" name=""/>
                      <p:cNvPicPr/>
                      <p:nvPr/>
                    </p:nvPicPr>
                    <p:blipFill>
                      <a:blip r:embed="rId5"/>
                      <a:stretch>
                        <a:fillRect/>
                      </a:stretch>
                    </p:blipFill>
                    <p:spPr>
                      <a:xfrm>
                        <a:off x="5199064" y="5182163"/>
                        <a:ext cx="2039936" cy="807475"/>
                      </a:xfrm>
                      <a:prstGeom prst="rect">
                        <a:avLst/>
                      </a:prstGeom>
                      <a:ln w="28575">
                        <a:solidFill>
                          <a:srgbClr val="FF0000"/>
                        </a:solidFill>
                      </a:ln>
                    </p:spPr>
                  </p:pic>
                </p:oleObj>
              </mc:Fallback>
            </mc:AlternateContent>
          </a:graphicData>
        </a:graphic>
      </p:graphicFrame>
      <p:sp>
        <p:nvSpPr>
          <p:cNvPr id="11" name="Rectangle 6">
            <a:extLst>
              <a:ext uri="{FF2B5EF4-FFF2-40B4-BE49-F238E27FC236}">
                <a16:creationId xmlns:a16="http://schemas.microsoft.com/office/drawing/2014/main" id="{01BB52A4-20F5-3307-ADBA-A6A63FCF4C28}"/>
              </a:ext>
            </a:extLst>
          </p:cNvPr>
          <p:cNvSpPr txBox="1">
            <a:spLocks noChangeArrowheads="1"/>
          </p:cNvSpPr>
          <p:nvPr/>
        </p:nvSpPr>
        <p:spPr bwMode="auto">
          <a:xfrm>
            <a:off x="304800" y="2057400"/>
            <a:ext cx="7467600" cy="661207"/>
          </a:xfrm>
          <a:prstGeom prst="rect">
            <a:avLst/>
          </a:prstGeom>
          <a:noFill/>
          <a:ln w="9525">
            <a:noFill/>
            <a:miter lim="800000"/>
            <a:headEnd/>
            <a:tailEnd/>
          </a:ln>
        </p:spPr>
        <p:txBody>
          <a:bodyPr wrap="square" anchor="ctr">
            <a:spAutoFit/>
          </a:bodyPr>
          <a:lstStyle/>
          <a:p>
            <a:pPr marL="514350" indent="-514350">
              <a:lnSpc>
                <a:spcPct val="150000"/>
              </a:lnSpc>
              <a:buAutoNum type="alphaLcParenR"/>
              <a:defRPr/>
            </a:pPr>
            <a:r>
              <a:rPr lang="en-US" sz="2800" b="1" i="1" kern="0" dirty="0" err="1">
                <a:latin typeface="Times New Roman" pitchFamily="18" charset="0"/>
                <a:ea typeface="+mj-ea"/>
                <a:cs typeface="Times New Roman" pitchFamily="18" charset="0"/>
              </a:rPr>
              <a:t>Thủ</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tục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khoảng</a:t>
            </a:r>
            <a:r>
              <a:rPr lang="en-US" sz="2800" b="1" i="1" kern="0" dirty="0">
                <a:latin typeface="Times New Roman" pitchFamily="18" charset="0"/>
                <a:ea typeface="+mj-ea"/>
                <a:cs typeface="Times New Roman" pitchFamily="18" charset="0"/>
              </a:rPr>
              <a:t> tin </a:t>
            </a:r>
            <a:r>
              <a:rPr lang="en-US" sz="2800" b="1" i="1" kern="0" dirty="0" err="1">
                <a:latin typeface="Times New Roman" pitchFamily="18" charset="0"/>
                <a:ea typeface="+mj-ea"/>
                <a:cs typeface="Times New Roman" pitchFamily="18" charset="0"/>
              </a:rPr>
              <a:t>cậy</a:t>
            </a:r>
            <a:r>
              <a:rPr lang="en-US" sz="2800" b="1" i="1" kern="0" dirty="0">
                <a:latin typeface="Times New Roman" pitchFamily="18" charset="0"/>
                <a:ea typeface="+mj-ea"/>
                <a:cs typeface="Times New Roman" pitchFamily="18" charset="0"/>
              </a:rPr>
              <a:t> (KTC)</a:t>
            </a:r>
          </a:p>
        </p:txBody>
      </p:sp>
      <p:sp>
        <p:nvSpPr>
          <p:cNvPr id="15" name="Title 3">
            <a:extLst>
              <a:ext uri="{FF2B5EF4-FFF2-40B4-BE49-F238E27FC236}">
                <a16:creationId xmlns:a16="http://schemas.microsoft.com/office/drawing/2014/main" id="{8632FCEE-298F-DB82-9ACB-9F8F252BE531}"/>
              </a:ext>
            </a:extLst>
          </p:cNvPr>
          <p:cNvSpPr>
            <a:spLocks noGrp="1" noChangeArrowheads="1"/>
          </p:cNvSpPr>
          <p:nvPr>
            <p:ph type="title"/>
          </p:nvPr>
        </p:nvSpPr>
        <p:spPr>
          <a:xfrm>
            <a:off x="76200" y="130366"/>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
        <p:nvSpPr>
          <p:cNvPr id="16" name="Rectangle 6">
            <a:extLst>
              <a:ext uri="{FF2B5EF4-FFF2-40B4-BE49-F238E27FC236}">
                <a16:creationId xmlns:a16="http://schemas.microsoft.com/office/drawing/2014/main" id="{F9777135-6CCE-E0A6-A8FF-3AD73B1C06C6}"/>
              </a:ext>
            </a:extLst>
          </p:cNvPr>
          <p:cNvSpPr txBox="1">
            <a:spLocks noChangeArrowheads="1"/>
          </p:cNvSpPr>
          <p:nvPr/>
        </p:nvSpPr>
        <p:spPr bwMode="auto">
          <a:xfrm>
            <a:off x="152400" y="1371600"/>
            <a:ext cx="8763000" cy="701859"/>
          </a:xfrm>
          <a:prstGeom prst="rect">
            <a:avLst/>
          </a:prstGeom>
          <a:solidFill>
            <a:schemeClr val="accent6">
              <a:lumMod val="40000"/>
              <a:lumOff val="60000"/>
            </a:schemeClr>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5.2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khoảng</a:t>
            </a:r>
            <a:r>
              <a:rPr lang="en-US" sz="3000" i="1" kern="0" dirty="0">
                <a:latin typeface="+mj-lt"/>
                <a:ea typeface="+mj-ea"/>
                <a:cs typeface="Times New Roman" pitchFamily="18" charset="0"/>
              </a:rPr>
              <a:t> tin </a:t>
            </a:r>
            <a:r>
              <a:rPr lang="en-US" sz="3000" i="1" kern="0" dirty="0" err="1">
                <a:latin typeface="+mj-lt"/>
                <a:ea typeface="+mj-ea"/>
                <a:cs typeface="Times New Roman" pitchFamily="18" charset="0"/>
              </a:rPr>
              <a:t>cậy</a:t>
            </a:r>
            <a:endParaRPr lang="en-US" sz="3000" i="1" kern="0" dirty="0">
              <a:latin typeface="+mj-lt"/>
              <a:ea typeface="+mj-ea"/>
              <a:cs typeface="Times New Roman" pitchFamily="18" charset="0"/>
            </a:endParaRPr>
          </a:p>
        </p:txBody>
      </p:sp>
    </p:spTree>
    <p:extLst>
      <p:ext uri="{BB962C8B-B14F-4D97-AF65-F5344CB8AC3E}">
        <p14:creationId xmlns:p14="http://schemas.microsoft.com/office/powerpoint/2010/main" val="426987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20CC86B-5923-42AA-AC35-929F1F809023}"/>
              </a:ext>
            </a:extLst>
          </p:cNvPr>
          <p:cNvGrpSpPr/>
          <p:nvPr/>
        </p:nvGrpSpPr>
        <p:grpSpPr>
          <a:xfrm>
            <a:off x="152400" y="3211286"/>
            <a:ext cx="3505200" cy="856580"/>
            <a:chOff x="1386030" y="781740"/>
            <a:chExt cx="2801960" cy="856580"/>
          </a:xfrm>
          <a:solidFill>
            <a:srgbClr val="CCCCFF"/>
          </a:solidFill>
        </p:grpSpPr>
        <p:sp>
          <p:nvSpPr>
            <p:cNvPr id="7" name="Rectangle: Rounded Corners 6">
              <a:extLst>
                <a:ext uri="{FF2B5EF4-FFF2-40B4-BE49-F238E27FC236}">
                  <a16:creationId xmlns:a16="http://schemas.microsoft.com/office/drawing/2014/main" id="{311D36FE-6831-4D7B-ABC5-E15B80948D96}"/>
                </a:ext>
              </a:extLst>
            </p:cNvPr>
            <p:cNvSpPr/>
            <p:nvPr/>
          </p:nvSpPr>
          <p:spPr>
            <a:xfrm>
              <a:off x="1386030" y="781740"/>
              <a:ext cx="2801960" cy="856580"/>
            </a:xfrm>
            <a:prstGeom prst="roundRect">
              <a:avLst>
                <a:gd name="adj" fmla="val 1667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38AB3023-8D92-4B9F-820F-9635FA37766E}"/>
                </a:ext>
              </a:extLst>
            </p:cNvPr>
            <p:cNvSpPr txBox="1"/>
            <p:nvPr/>
          </p:nvSpPr>
          <p:spPr>
            <a:xfrm>
              <a:off x="1427852" y="823562"/>
              <a:ext cx="2718316" cy="7729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algn="ctr" defTabSz="977900">
                <a:lnSpc>
                  <a:spcPct val="90000"/>
                </a:lnSpc>
                <a:spcAft>
                  <a:spcPct val="35000"/>
                </a:spcAft>
              </a:pPr>
              <a:r>
                <a:rPr lang="en-US" sz="2600" dirty="0" err="1">
                  <a:solidFill>
                    <a:schemeClr val="tx1"/>
                  </a:solidFill>
                </a:rPr>
                <a:t>Tính</a:t>
              </a:r>
              <a:r>
                <a:rPr lang="en-US" sz="2600" dirty="0">
                  <a:solidFill>
                    <a:schemeClr val="tx1"/>
                  </a:solidFill>
                </a:rPr>
                <a:t> </a:t>
              </a:r>
              <a:r>
                <a:rPr lang="en-US" sz="2600" dirty="0" err="1">
                  <a:solidFill>
                    <a:schemeClr val="tx1"/>
                  </a:solidFill>
                </a:rPr>
                <a:t>toán</a:t>
              </a:r>
              <a:r>
                <a:rPr lang="en-US" sz="2600" dirty="0">
                  <a:solidFill>
                    <a:schemeClr val="tx1"/>
                  </a:solidFill>
                </a:rPr>
                <a:t> </a:t>
              </a:r>
              <a:r>
                <a:rPr lang="en-US" sz="2600" dirty="0" err="1">
                  <a:solidFill>
                    <a:schemeClr val="tx1"/>
                  </a:solidFill>
                </a:rPr>
                <a:t>trên</a:t>
              </a:r>
              <a:r>
                <a:rPr lang="en-US" sz="2600" dirty="0">
                  <a:solidFill>
                    <a:schemeClr val="tx1"/>
                  </a:solidFill>
                </a:rPr>
                <a:t> </a:t>
              </a:r>
              <a:r>
                <a:rPr lang="en-US" sz="2600" dirty="0" err="1">
                  <a:solidFill>
                    <a:schemeClr val="tx1"/>
                  </a:solidFill>
                </a:rPr>
                <a:t>mẫu</a:t>
              </a:r>
              <a:endParaRPr lang="en-US" sz="2600" dirty="0"/>
            </a:p>
          </p:txBody>
        </p:sp>
      </p:grpSp>
      <p:sp>
        <p:nvSpPr>
          <p:cNvPr id="10" name="TextBox 9">
            <a:extLst>
              <a:ext uri="{FF2B5EF4-FFF2-40B4-BE49-F238E27FC236}">
                <a16:creationId xmlns:a16="http://schemas.microsoft.com/office/drawing/2014/main" id="{D9A858BC-2B98-44E1-AB6C-D15DD4AA417F}"/>
              </a:ext>
            </a:extLst>
          </p:cNvPr>
          <p:cNvSpPr txBox="1"/>
          <p:nvPr/>
        </p:nvSpPr>
        <p:spPr>
          <a:xfrm>
            <a:off x="3764785" y="3086301"/>
            <a:ext cx="5401251" cy="1133965"/>
          </a:xfrm>
          <a:prstGeom prst="rect">
            <a:avLst/>
          </a:prstGeom>
          <a:noFill/>
          <a:ln>
            <a:solidFill>
              <a:srgbClr val="FF0000"/>
            </a:solidFill>
          </a:ln>
        </p:spPr>
        <p:txBody>
          <a:bodyPr wrap="square">
            <a:spAutoFit/>
          </a:bodyPr>
          <a:lstStyle/>
          <a:p>
            <a:pPr>
              <a:lnSpc>
                <a:spcPct val="150000"/>
              </a:lnSpc>
            </a:pPr>
            <a:r>
              <a:rPr lang="en-US" sz="2400" dirty="0" err="1">
                <a:latin typeface="+mj-lt"/>
              </a:rPr>
              <a:t>Tính</a:t>
            </a:r>
            <a:r>
              <a:rPr lang="en-US" sz="2400" dirty="0">
                <a:latin typeface="+mj-lt"/>
              </a:rPr>
              <a:t> </a:t>
            </a:r>
            <a:r>
              <a:rPr lang="en-US" sz="2400" dirty="0" err="1">
                <a:latin typeface="+mj-lt"/>
              </a:rPr>
              <a:t>các</a:t>
            </a:r>
            <a:r>
              <a:rPr lang="en-US" sz="2400" dirty="0">
                <a:latin typeface="+mj-lt"/>
              </a:rPr>
              <a:t> </a:t>
            </a:r>
            <a:r>
              <a:rPr lang="en-US" sz="2400" dirty="0" err="1">
                <a:latin typeface="+mj-lt"/>
              </a:rPr>
              <a:t>giá</a:t>
            </a:r>
            <a:r>
              <a:rPr lang="en-US" sz="2400" dirty="0">
                <a:latin typeface="+mj-lt"/>
              </a:rPr>
              <a:t> </a:t>
            </a:r>
            <a:r>
              <a:rPr lang="en-US" sz="2400" dirty="0" err="1">
                <a:latin typeface="+mj-lt"/>
              </a:rPr>
              <a:t>trị</a:t>
            </a:r>
            <a:r>
              <a:rPr lang="en-US" sz="2400" dirty="0">
                <a:latin typeface="+mj-lt"/>
              </a:rPr>
              <a:t> </a:t>
            </a:r>
            <a:r>
              <a:rPr lang="en-US" sz="2400" dirty="0" err="1">
                <a:latin typeface="+mj-lt"/>
              </a:rPr>
              <a:t>của</a:t>
            </a:r>
            <a:r>
              <a:rPr lang="en-US" sz="2400" dirty="0">
                <a:latin typeface="+mj-lt"/>
              </a:rPr>
              <a:t> </a:t>
            </a:r>
            <a:r>
              <a:rPr lang="en-US" sz="2400" dirty="0" err="1">
                <a:latin typeface="+mj-lt"/>
              </a:rPr>
              <a:t>các</a:t>
            </a:r>
            <a:r>
              <a:rPr lang="en-US" sz="2400" dirty="0">
                <a:latin typeface="+mj-lt"/>
              </a:rPr>
              <a:t> </a:t>
            </a:r>
            <a:r>
              <a:rPr lang="en-US" sz="2400" dirty="0" err="1">
                <a:latin typeface="+mj-lt"/>
              </a:rPr>
              <a:t>tham</a:t>
            </a:r>
            <a:r>
              <a:rPr lang="en-US" sz="2400" dirty="0">
                <a:latin typeface="+mj-lt"/>
              </a:rPr>
              <a:t> </a:t>
            </a:r>
            <a:r>
              <a:rPr lang="en-US" sz="2400" dirty="0" err="1">
                <a:latin typeface="+mj-lt"/>
              </a:rPr>
              <a:t>số</a:t>
            </a:r>
            <a:r>
              <a:rPr lang="en-US" sz="2400" dirty="0">
                <a:latin typeface="+mj-lt"/>
              </a:rPr>
              <a:t> </a:t>
            </a:r>
            <a:r>
              <a:rPr lang="en-US" sz="2400" dirty="0" err="1">
                <a:latin typeface="+mj-lt"/>
              </a:rPr>
              <a:t>mẫu</a:t>
            </a:r>
            <a:r>
              <a:rPr lang="en-US" sz="2400" dirty="0">
                <a:latin typeface="+mj-lt"/>
              </a:rPr>
              <a:t> </a:t>
            </a:r>
            <a:r>
              <a:rPr lang="en-US" sz="2400" dirty="0" err="1">
                <a:latin typeface="+mj-lt"/>
              </a:rPr>
              <a:t>trong</a:t>
            </a:r>
            <a:r>
              <a:rPr lang="en-US" sz="2400" dirty="0">
                <a:latin typeface="+mj-lt"/>
              </a:rPr>
              <a:t> </a:t>
            </a:r>
            <a:r>
              <a:rPr lang="en-US" sz="2400" dirty="0" err="1">
                <a:latin typeface="+mj-lt"/>
              </a:rPr>
              <a:t>công</a:t>
            </a:r>
            <a:r>
              <a:rPr lang="en-US" sz="2400" dirty="0">
                <a:latin typeface="+mj-lt"/>
              </a:rPr>
              <a:t> </a:t>
            </a:r>
            <a:r>
              <a:rPr lang="en-US" sz="2400" dirty="0" err="1">
                <a:latin typeface="+mj-lt"/>
              </a:rPr>
              <a:t>thức</a:t>
            </a:r>
            <a:r>
              <a:rPr lang="en-US" sz="2400" dirty="0">
                <a:latin typeface="+mj-lt"/>
              </a:rPr>
              <a:t> KTC.</a:t>
            </a:r>
          </a:p>
        </p:txBody>
      </p:sp>
      <p:grpSp>
        <p:nvGrpSpPr>
          <p:cNvPr id="11" name="Group 10">
            <a:extLst>
              <a:ext uri="{FF2B5EF4-FFF2-40B4-BE49-F238E27FC236}">
                <a16:creationId xmlns:a16="http://schemas.microsoft.com/office/drawing/2014/main" id="{70D21094-9516-42A7-BA76-4F5BBC272230}"/>
              </a:ext>
            </a:extLst>
          </p:cNvPr>
          <p:cNvGrpSpPr/>
          <p:nvPr/>
        </p:nvGrpSpPr>
        <p:grpSpPr>
          <a:xfrm>
            <a:off x="228600" y="4392185"/>
            <a:ext cx="3505200" cy="856580"/>
            <a:chOff x="1386030" y="781740"/>
            <a:chExt cx="2801960" cy="856580"/>
          </a:xfrm>
          <a:solidFill>
            <a:srgbClr val="CCCCFF"/>
          </a:solidFill>
        </p:grpSpPr>
        <p:sp>
          <p:nvSpPr>
            <p:cNvPr id="14" name="Rectangle: Rounded Corners 13">
              <a:extLst>
                <a:ext uri="{FF2B5EF4-FFF2-40B4-BE49-F238E27FC236}">
                  <a16:creationId xmlns:a16="http://schemas.microsoft.com/office/drawing/2014/main" id="{F2700037-44F4-4725-A736-7684976E06BD}"/>
                </a:ext>
              </a:extLst>
            </p:cNvPr>
            <p:cNvSpPr/>
            <p:nvPr/>
          </p:nvSpPr>
          <p:spPr>
            <a:xfrm>
              <a:off x="1386030" y="781740"/>
              <a:ext cx="2801960" cy="856580"/>
            </a:xfrm>
            <a:prstGeom prst="roundRect">
              <a:avLst>
                <a:gd name="adj" fmla="val 1667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5F4C7786-D2C1-447D-A809-26641C1EA113}"/>
                </a:ext>
              </a:extLst>
            </p:cNvPr>
            <p:cNvSpPr txBox="1"/>
            <p:nvPr/>
          </p:nvSpPr>
          <p:spPr>
            <a:xfrm>
              <a:off x="1427852" y="823562"/>
              <a:ext cx="2718316" cy="7729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algn="ctr" defTabSz="977900">
                <a:lnSpc>
                  <a:spcPct val="90000"/>
                </a:lnSpc>
                <a:spcAft>
                  <a:spcPct val="35000"/>
                </a:spcAft>
              </a:pPr>
              <a:r>
                <a:rPr lang="en-US" sz="2600" dirty="0" err="1">
                  <a:solidFill>
                    <a:schemeClr val="tx1"/>
                  </a:solidFill>
                </a:rPr>
                <a:t>Xác</a:t>
              </a:r>
              <a:r>
                <a:rPr lang="en-US" sz="2600" dirty="0">
                  <a:solidFill>
                    <a:schemeClr val="tx1"/>
                  </a:solidFill>
                </a:rPr>
                <a:t> </a:t>
              </a:r>
              <a:r>
                <a:rPr lang="en-US" sz="2600" dirty="0" err="1">
                  <a:solidFill>
                    <a:schemeClr val="tx1"/>
                  </a:solidFill>
                </a:rPr>
                <a:t>định</a:t>
              </a:r>
              <a:r>
                <a:rPr lang="en-US" sz="2600" dirty="0">
                  <a:solidFill>
                    <a:schemeClr val="tx1"/>
                  </a:solidFill>
                </a:rPr>
                <a:t> KTC </a:t>
              </a:r>
              <a:r>
                <a:rPr lang="en-US" sz="2600" dirty="0" err="1">
                  <a:solidFill>
                    <a:schemeClr val="tx1"/>
                  </a:solidFill>
                </a:rPr>
                <a:t>cụ</a:t>
              </a:r>
              <a:r>
                <a:rPr lang="en-US" sz="2600" dirty="0">
                  <a:solidFill>
                    <a:schemeClr val="tx1"/>
                  </a:solidFill>
                </a:rPr>
                <a:t> </a:t>
              </a:r>
              <a:r>
                <a:rPr lang="en-US" sz="2600" dirty="0" err="1">
                  <a:solidFill>
                    <a:schemeClr val="tx1"/>
                  </a:solidFill>
                </a:rPr>
                <a:t>thể</a:t>
              </a:r>
              <a:endParaRPr lang="en-US" sz="2600" dirty="0">
                <a:solidFill>
                  <a:schemeClr val="tx1"/>
                </a:solidFill>
              </a:endParaRPr>
            </a:p>
          </p:txBody>
        </p:sp>
      </p:grpSp>
      <p:sp>
        <p:nvSpPr>
          <p:cNvPr id="16" name="TextBox 15">
            <a:extLst>
              <a:ext uri="{FF2B5EF4-FFF2-40B4-BE49-F238E27FC236}">
                <a16:creationId xmlns:a16="http://schemas.microsoft.com/office/drawing/2014/main" id="{B747F86E-FE5C-4703-AAF6-498232D613D7}"/>
              </a:ext>
            </a:extLst>
          </p:cNvPr>
          <p:cNvSpPr txBox="1"/>
          <p:nvPr/>
        </p:nvSpPr>
        <p:spPr>
          <a:xfrm>
            <a:off x="3840985" y="4267200"/>
            <a:ext cx="5401251" cy="1133965"/>
          </a:xfrm>
          <a:prstGeom prst="rect">
            <a:avLst/>
          </a:prstGeom>
          <a:noFill/>
          <a:ln>
            <a:solidFill>
              <a:srgbClr val="FF0000"/>
            </a:solidFill>
          </a:ln>
        </p:spPr>
        <p:txBody>
          <a:bodyPr wrap="square">
            <a:spAutoFit/>
          </a:bodyPr>
          <a:lstStyle/>
          <a:p>
            <a:pPr>
              <a:lnSpc>
                <a:spcPct val="150000"/>
              </a:lnSpc>
            </a:pPr>
            <a:r>
              <a:rPr lang="en-US" sz="2400" dirty="0" err="1">
                <a:latin typeface="+mj-lt"/>
              </a:rPr>
              <a:t>Thay</a:t>
            </a:r>
            <a:r>
              <a:rPr lang="en-US" sz="2400" dirty="0">
                <a:latin typeface="+mj-lt"/>
              </a:rPr>
              <a:t> </a:t>
            </a:r>
            <a:r>
              <a:rPr lang="en-US" sz="2400" dirty="0" err="1">
                <a:latin typeface="+mj-lt"/>
              </a:rPr>
              <a:t>các</a:t>
            </a:r>
            <a:r>
              <a:rPr lang="en-US" sz="2400" dirty="0">
                <a:latin typeface="+mj-lt"/>
              </a:rPr>
              <a:t> </a:t>
            </a:r>
            <a:r>
              <a:rPr lang="en-US" sz="2400" dirty="0" err="1">
                <a:latin typeface="+mj-lt"/>
              </a:rPr>
              <a:t>giá</a:t>
            </a:r>
            <a:r>
              <a:rPr lang="en-US" sz="2400" dirty="0">
                <a:latin typeface="+mj-lt"/>
              </a:rPr>
              <a:t> </a:t>
            </a:r>
            <a:r>
              <a:rPr lang="en-US" sz="2400" dirty="0" err="1">
                <a:latin typeface="+mj-lt"/>
              </a:rPr>
              <a:t>trị</a:t>
            </a:r>
            <a:r>
              <a:rPr lang="en-US" sz="2400" dirty="0">
                <a:latin typeface="+mj-lt"/>
              </a:rPr>
              <a:t> </a:t>
            </a:r>
            <a:r>
              <a:rPr lang="en-US" sz="2400" dirty="0" err="1">
                <a:latin typeface="+mj-lt"/>
              </a:rPr>
              <a:t>đã</a:t>
            </a:r>
            <a:r>
              <a:rPr lang="en-US" sz="2400" dirty="0">
                <a:latin typeface="+mj-lt"/>
              </a:rPr>
              <a:t> </a:t>
            </a:r>
            <a:r>
              <a:rPr lang="en-US" sz="2400" dirty="0" err="1">
                <a:latin typeface="+mj-lt"/>
              </a:rPr>
              <a:t>biết</a:t>
            </a:r>
            <a:r>
              <a:rPr lang="en-US" sz="2400" dirty="0">
                <a:latin typeface="+mj-lt"/>
              </a:rPr>
              <a:t>, </a:t>
            </a:r>
            <a:r>
              <a:rPr lang="en-US" sz="2400" dirty="0" err="1">
                <a:latin typeface="+mj-lt"/>
              </a:rPr>
              <a:t>các</a:t>
            </a:r>
            <a:r>
              <a:rPr lang="en-US" sz="2400" dirty="0">
                <a:latin typeface="+mj-lt"/>
              </a:rPr>
              <a:t> </a:t>
            </a:r>
            <a:r>
              <a:rPr lang="en-US" sz="2400" dirty="0" err="1">
                <a:latin typeface="+mj-lt"/>
              </a:rPr>
              <a:t>giá</a:t>
            </a:r>
            <a:r>
              <a:rPr lang="en-US" sz="2400" dirty="0">
                <a:latin typeface="+mj-lt"/>
              </a:rPr>
              <a:t> </a:t>
            </a:r>
            <a:r>
              <a:rPr lang="en-US" sz="2400" dirty="0" err="1">
                <a:latin typeface="+mj-lt"/>
              </a:rPr>
              <a:t>trị</a:t>
            </a:r>
            <a:r>
              <a:rPr lang="en-US" sz="2400" dirty="0">
                <a:latin typeface="+mj-lt"/>
              </a:rPr>
              <a:t> </a:t>
            </a:r>
            <a:r>
              <a:rPr lang="en-US" sz="2400" dirty="0" err="1">
                <a:latin typeface="+mj-lt"/>
              </a:rPr>
              <a:t>tính</a:t>
            </a:r>
            <a:r>
              <a:rPr lang="en-US" sz="2400" dirty="0">
                <a:latin typeface="+mj-lt"/>
              </a:rPr>
              <a:t> </a:t>
            </a:r>
            <a:r>
              <a:rPr lang="en-US" sz="2400" dirty="0" err="1">
                <a:latin typeface="+mj-lt"/>
              </a:rPr>
              <a:t>toán</a:t>
            </a:r>
            <a:r>
              <a:rPr lang="en-US" sz="2400" dirty="0">
                <a:latin typeface="+mj-lt"/>
              </a:rPr>
              <a:t> ở </a:t>
            </a:r>
            <a:r>
              <a:rPr lang="en-US" sz="2400" dirty="0" err="1">
                <a:latin typeface="+mj-lt"/>
              </a:rPr>
              <a:t>bước</a:t>
            </a:r>
            <a:r>
              <a:rPr lang="en-US" sz="2400" dirty="0">
                <a:latin typeface="+mj-lt"/>
              </a:rPr>
              <a:t> 3 </a:t>
            </a:r>
            <a:r>
              <a:rPr lang="en-US" sz="2400" dirty="0" err="1">
                <a:latin typeface="+mj-lt"/>
              </a:rPr>
              <a:t>vào</a:t>
            </a:r>
            <a:r>
              <a:rPr lang="en-US" sz="2400" dirty="0">
                <a:latin typeface="+mj-lt"/>
              </a:rPr>
              <a:t> </a:t>
            </a:r>
            <a:r>
              <a:rPr lang="en-US" sz="2400" dirty="0" err="1">
                <a:latin typeface="+mj-lt"/>
              </a:rPr>
              <a:t>công</a:t>
            </a:r>
            <a:r>
              <a:rPr lang="en-US" sz="2400" dirty="0">
                <a:latin typeface="+mj-lt"/>
              </a:rPr>
              <a:t> </a:t>
            </a:r>
            <a:r>
              <a:rPr lang="en-US" sz="2400" dirty="0" err="1">
                <a:latin typeface="+mj-lt"/>
              </a:rPr>
              <a:t>thức</a:t>
            </a:r>
            <a:r>
              <a:rPr lang="en-US" sz="2400" dirty="0">
                <a:latin typeface="+mj-lt"/>
              </a:rPr>
              <a:t> KTC.</a:t>
            </a:r>
          </a:p>
        </p:txBody>
      </p:sp>
      <p:grpSp>
        <p:nvGrpSpPr>
          <p:cNvPr id="17" name="Group 16">
            <a:extLst>
              <a:ext uri="{FF2B5EF4-FFF2-40B4-BE49-F238E27FC236}">
                <a16:creationId xmlns:a16="http://schemas.microsoft.com/office/drawing/2014/main" id="{89D6EC22-93BD-4A29-82D8-EE5D4F652B08}"/>
              </a:ext>
            </a:extLst>
          </p:cNvPr>
          <p:cNvGrpSpPr/>
          <p:nvPr/>
        </p:nvGrpSpPr>
        <p:grpSpPr>
          <a:xfrm>
            <a:off x="228600" y="5718654"/>
            <a:ext cx="3505200" cy="856580"/>
            <a:chOff x="1386030" y="781740"/>
            <a:chExt cx="2801960" cy="856580"/>
          </a:xfrm>
          <a:solidFill>
            <a:srgbClr val="CCCCFF"/>
          </a:solidFill>
        </p:grpSpPr>
        <p:sp>
          <p:nvSpPr>
            <p:cNvPr id="18" name="Rectangle: Rounded Corners 17">
              <a:extLst>
                <a:ext uri="{FF2B5EF4-FFF2-40B4-BE49-F238E27FC236}">
                  <a16:creationId xmlns:a16="http://schemas.microsoft.com/office/drawing/2014/main" id="{F4918EA9-5C84-4A17-A71B-523FB5DD8774}"/>
                </a:ext>
              </a:extLst>
            </p:cNvPr>
            <p:cNvSpPr/>
            <p:nvPr/>
          </p:nvSpPr>
          <p:spPr>
            <a:xfrm>
              <a:off x="1386030" y="781740"/>
              <a:ext cx="2801960" cy="856580"/>
            </a:xfrm>
            <a:prstGeom prst="roundRect">
              <a:avLst>
                <a:gd name="adj" fmla="val 1667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99C54C6F-9987-4A95-B999-C87F38EFD7FD}"/>
                </a:ext>
              </a:extLst>
            </p:cNvPr>
            <p:cNvSpPr txBox="1"/>
            <p:nvPr/>
          </p:nvSpPr>
          <p:spPr>
            <a:xfrm>
              <a:off x="1427852" y="823562"/>
              <a:ext cx="2718316" cy="7729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algn="ctr" defTabSz="977900">
                <a:lnSpc>
                  <a:spcPct val="90000"/>
                </a:lnSpc>
                <a:spcAft>
                  <a:spcPct val="35000"/>
                </a:spcAft>
              </a:pPr>
              <a:r>
                <a:rPr lang="en-US" sz="2600" dirty="0" err="1">
                  <a:solidFill>
                    <a:schemeClr val="tx1"/>
                  </a:solidFill>
                </a:rPr>
                <a:t>Kết</a:t>
              </a:r>
              <a:r>
                <a:rPr lang="en-US" sz="2600" dirty="0">
                  <a:solidFill>
                    <a:schemeClr val="tx1"/>
                  </a:solidFill>
                </a:rPr>
                <a:t> </a:t>
              </a:r>
              <a:r>
                <a:rPr lang="en-US" sz="2600" dirty="0" err="1">
                  <a:solidFill>
                    <a:schemeClr val="tx1"/>
                  </a:solidFill>
                </a:rPr>
                <a:t>luận</a:t>
              </a:r>
              <a:endParaRPr lang="en-US" sz="2600" dirty="0">
                <a:solidFill>
                  <a:schemeClr val="tx1"/>
                </a:solidFill>
              </a:endParaRPr>
            </a:p>
          </p:txBody>
        </p:sp>
      </p:grpSp>
      <p:sp>
        <p:nvSpPr>
          <p:cNvPr id="20" name="TextBox 19">
            <a:extLst>
              <a:ext uri="{FF2B5EF4-FFF2-40B4-BE49-F238E27FC236}">
                <a16:creationId xmlns:a16="http://schemas.microsoft.com/office/drawing/2014/main" id="{9DA4205C-E61D-468B-A430-79C309B1DEDD}"/>
              </a:ext>
            </a:extLst>
          </p:cNvPr>
          <p:cNvSpPr txBox="1"/>
          <p:nvPr/>
        </p:nvSpPr>
        <p:spPr>
          <a:xfrm>
            <a:off x="3810907" y="5900240"/>
            <a:ext cx="5401251" cy="579967"/>
          </a:xfrm>
          <a:prstGeom prst="rect">
            <a:avLst/>
          </a:prstGeom>
          <a:noFill/>
          <a:ln>
            <a:solidFill>
              <a:srgbClr val="FF0000"/>
            </a:solidFill>
          </a:ln>
        </p:spPr>
        <p:txBody>
          <a:bodyPr wrap="square">
            <a:spAutoFit/>
          </a:bodyPr>
          <a:lstStyle/>
          <a:p>
            <a:pPr>
              <a:lnSpc>
                <a:spcPct val="150000"/>
              </a:lnSpc>
            </a:pPr>
            <a:r>
              <a:rPr lang="en-US" sz="2400" dirty="0" err="1">
                <a:latin typeface="+mj-lt"/>
              </a:rPr>
              <a:t>Phát</a:t>
            </a:r>
            <a:r>
              <a:rPr lang="en-US" sz="2400" dirty="0">
                <a:latin typeface="+mj-lt"/>
              </a:rPr>
              <a:t> </a:t>
            </a:r>
            <a:r>
              <a:rPr lang="en-US" sz="2400" dirty="0" err="1">
                <a:latin typeface="+mj-lt"/>
              </a:rPr>
              <a:t>biểu</a:t>
            </a:r>
            <a:r>
              <a:rPr lang="en-US" sz="2400" dirty="0">
                <a:latin typeface="+mj-lt"/>
              </a:rPr>
              <a:t> </a:t>
            </a:r>
            <a:r>
              <a:rPr lang="en-US" sz="2400" dirty="0" err="1">
                <a:latin typeface="+mj-lt"/>
              </a:rPr>
              <a:t>theo</a:t>
            </a:r>
            <a:r>
              <a:rPr lang="en-US" sz="2400" dirty="0">
                <a:latin typeface="+mj-lt"/>
              </a:rPr>
              <a:t> ý </a:t>
            </a:r>
            <a:r>
              <a:rPr lang="en-US" sz="2400" dirty="0" err="1">
                <a:latin typeface="+mj-lt"/>
              </a:rPr>
              <a:t>nghĩa</a:t>
            </a:r>
            <a:r>
              <a:rPr lang="en-US" sz="2400" dirty="0">
                <a:latin typeface="+mj-lt"/>
              </a:rPr>
              <a:t> </a:t>
            </a:r>
            <a:r>
              <a:rPr lang="en-US" sz="2400" dirty="0" err="1">
                <a:latin typeface="+mj-lt"/>
              </a:rPr>
              <a:t>của</a:t>
            </a:r>
            <a:r>
              <a:rPr lang="en-US" sz="2400" dirty="0">
                <a:latin typeface="+mj-lt"/>
              </a:rPr>
              <a:t> </a:t>
            </a:r>
            <a:r>
              <a:rPr lang="en-US" sz="2400" dirty="0" err="1">
                <a:latin typeface="+mj-lt"/>
              </a:rPr>
              <a:t>tham</a:t>
            </a:r>
            <a:r>
              <a:rPr lang="en-US" sz="2400" dirty="0">
                <a:latin typeface="+mj-lt"/>
              </a:rPr>
              <a:t> </a:t>
            </a:r>
            <a:r>
              <a:rPr lang="en-US" sz="2400" dirty="0" err="1">
                <a:latin typeface="+mj-lt"/>
              </a:rPr>
              <a:t>số</a:t>
            </a:r>
            <a:endParaRPr lang="en-US" sz="2400" dirty="0">
              <a:latin typeface="+mj-lt"/>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05A4B2C-2F9F-473C-A041-F5809C6ECE4E}"/>
                  </a:ext>
                </a:extLst>
              </p14:cNvPr>
              <p14:cNvContentPartPr/>
              <p14:nvPr/>
            </p14:nvContentPartPr>
            <p14:xfrm>
              <a:off x="6857640" y="3859920"/>
              <a:ext cx="360" cy="360"/>
            </p14:xfrm>
          </p:contentPart>
        </mc:Choice>
        <mc:Fallback xmlns="">
          <p:pic>
            <p:nvPicPr>
              <p:cNvPr id="2" name="Ink 1">
                <a:extLst>
                  <a:ext uri="{FF2B5EF4-FFF2-40B4-BE49-F238E27FC236}">
                    <a16:creationId xmlns:a16="http://schemas.microsoft.com/office/drawing/2014/main" id="{805A4B2C-2F9F-473C-A041-F5809C6ECE4E}"/>
                  </a:ext>
                </a:extLst>
              </p:cNvPr>
              <p:cNvPicPr/>
              <p:nvPr/>
            </p:nvPicPr>
            <p:blipFill>
              <a:blip r:embed="rId3"/>
              <a:stretch>
                <a:fillRect/>
              </a:stretch>
            </p:blipFill>
            <p:spPr>
              <a:xfrm>
                <a:off x="6848280" y="3850560"/>
                <a:ext cx="19080" cy="19080"/>
              </a:xfrm>
              <a:prstGeom prst="rect">
                <a:avLst/>
              </a:prstGeom>
            </p:spPr>
          </p:pic>
        </mc:Fallback>
      </mc:AlternateContent>
      <p:sp>
        <p:nvSpPr>
          <p:cNvPr id="5" name="Rectangle 6">
            <a:extLst>
              <a:ext uri="{FF2B5EF4-FFF2-40B4-BE49-F238E27FC236}">
                <a16:creationId xmlns:a16="http://schemas.microsoft.com/office/drawing/2014/main" id="{691097B8-BFED-0F60-C6DB-433EEADFFEBC}"/>
              </a:ext>
            </a:extLst>
          </p:cNvPr>
          <p:cNvSpPr txBox="1">
            <a:spLocks noChangeArrowheads="1"/>
          </p:cNvSpPr>
          <p:nvPr/>
        </p:nvSpPr>
        <p:spPr bwMode="auto">
          <a:xfrm>
            <a:off x="304800" y="2057400"/>
            <a:ext cx="7467600" cy="661207"/>
          </a:xfrm>
          <a:prstGeom prst="rect">
            <a:avLst/>
          </a:prstGeom>
          <a:noFill/>
          <a:ln w="9525">
            <a:noFill/>
            <a:miter lim="800000"/>
            <a:headEnd/>
            <a:tailEnd/>
          </a:ln>
        </p:spPr>
        <p:txBody>
          <a:bodyPr wrap="square" anchor="ctr">
            <a:spAutoFit/>
          </a:bodyPr>
          <a:lstStyle/>
          <a:p>
            <a:pPr marL="514350" indent="-514350">
              <a:lnSpc>
                <a:spcPct val="150000"/>
              </a:lnSpc>
              <a:buAutoNum type="alphaLcParenR"/>
              <a:defRPr/>
            </a:pPr>
            <a:r>
              <a:rPr lang="en-US" sz="2800" b="1" i="1" kern="0" dirty="0" err="1">
                <a:latin typeface="Times New Roman" pitchFamily="18" charset="0"/>
                <a:ea typeface="+mj-ea"/>
                <a:cs typeface="Times New Roman" pitchFamily="18" charset="0"/>
              </a:rPr>
              <a:t>Thủ</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tục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khoảng</a:t>
            </a:r>
            <a:r>
              <a:rPr lang="en-US" sz="2800" b="1" i="1" kern="0" dirty="0">
                <a:latin typeface="Times New Roman" pitchFamily="18" charset="0"/>
                <a:ea typeface="+mj-ea"/>
                <a:cs typeface="Times New Roman" pitchFamily="18" charset="0"/>
              </a:rPr>
              <a:t> tin </a:t>
            </a:r>
            <a:r>
              <a:rPr lang="en-US" sz="2800" b="1" i="1" kern="0" dirty="0" err="1">
                <a:latin typeface="Times New Roman" pitchFamily="18" charset="0"/>
                <a:ea typeface="+mj-ea"/>
                <a:cs typeface="Times New Roman" pitchFamily="18" charset="0"/>
              </a:rPr>
              <a:t>cậy</a:t>
            </a:r>
            <a:r>
              <a:rPr lang="en-US" sz="2800" b="1" i="1" kern="0" dirty="0">
                <a:latin typeface="Times New Roman" pitchFamily="18" charset="0"/>
                <a:ea typeface="+mj-ea"/>
                <a:cs typeface="Times New Roman" pitchFamily="18" charset="0"/>
              </a:rPr>
              <a:t> (KTC)</a:t>
            </a:r>
          </a:p>
        </p:txBody>
      </p:sp>
      <p:sp>
        <p:nvSpPr>
          <p:cNvPr id="22" name="Title 3">
            <a:extLst>
              <a:ext uri="{FF2B5EF4-FFF2-40B4-BE49-F238E27FC236}">
                <a16:creationId xmlns:a16="http://schemas.microsoft.com/office/drawing/2014/main" id="{BBE27A3A-9C6C-030E-87C0-E906665EE121}"/>
              </a:ext>
            </a:extLst>
          </p:cNvPr>
          <p:cNvSpPr>
            <a:spLocks noGrp="1" noChangeArrowheads="1"/>
          </p:cNvSpPr>
          <p:nvPr>
            <p:ph type="title"/>
          </p:nvPr>
        </p:nvSpPr>
        <p:spPr>
          <a:xfrm>
            <a:off x="76200" y="130366"/>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
        <p:nvSpPr>
          <p:cNvPr id="23" name="Rectangle 6">
            <a:extLst>
              <a:ext uri="{FF2B5EF4-FFF2-40B4-BE49-F238E27FC236}">
                <a16:creationId xmlns:a16="http://schemas.microsoft.com/office/drawing/2014/main" id="{B9DD0EB2-9FE2-AED5-4F01-D61743148EA7}"/>
              </a:ext>
            </a:extLst>
          </p:cNvPr>
          <p:cNvSpPr txBox="1">
            <a:spLocks noChangeArrowheads="1"/>
          </p:cNvSpPr>
          <p:nvPr/>
        </p:nvSpPr>
        <p:spPr bwMode="auto">
          <a:xfrm>
            <a:off x="152400" y="1355541"/>
            <a:ext cx="8763000" cy="701859"/>
          </a:xfrm>
          <a:prstGeom prst="rect">
            <a:avLst/>
          </a:prstGeom>
          <a:solidFill>
            <a:schemeClr val="accent6">
              <a:lumMod val="40000"/>
              <a:lumOff val="60000"/>
            </a:schemeClr>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5.2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khoảng</a:t>
            </a:r>
            <a:r>
              <a:rPr lang="en-US" sz="3000" i="1" kern="0" dirty="0">
                <a:latin typeface="+mj-lt"/>
                <a:ea typeface="+mj-ea"/>
                <a:cs typeface="Times New Roman" pitchFamily="18" charset="0"/>
              </a:rPr>
              <a:t> tin </a:t>
            </a:r>
            <a:r>
              <a:rPr lang="en-US" sz="3000" i="1" kern="0" dirty="0" err="1">
                <a:latin typeface="+mj-lt"/>
                <a:ea typeface="+mj-ea"/>
                <a:cs typeface="Times New Roman" pitchFamily="18" charset="0"/>
              </a:rPr>
              <a:t>cậy</a:t>
            </a:r>
            <a:endParaRPr lang="en-US" sz="3000" i="1" kern="0" dirty="0">
              <a:latin typeface="+mj-lt"/>
              <a:ea typeface="+mj-ea"/>
              <a:cs typeface="Times New Roman" pitchFamily="18" charset="0"/>
            </a:endParaRPr>
          </a:p>
        </p:txBody>
      </p:sp>
    </p:spTree>
    <p:extLst>
      <p:ext uri="{BB962C8B-B14F-4D97-AF65-F5344CB8AC3E}">
        <p14:creationId xmlns:p14="http://schemas.microsoft.com/office/powerpoint/2010/main" val="120923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0"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37FD-D06A-4FD8-932A-313BC22DD30A}"/>
              </a:ext>
            </a:extLst>
          </p:cNvPr>
          <p:cNvSpPr>
            <a:spLocks noGrp="1"/>
          </p:cNvSpPr>
          <p:nvPr>
            <p:ph type="title"/>
          </p:nvPr>
        </p:nvSpPr>
        <p:spPr/>
        <p:txBody>
          <a:bodyPr/>
          <a:lstStyle/>
          <a:p>
            <a:r>
              <a:rPr lang="en-US" dirty="0"/>
              <a:t>Ý </a:t>
            </a:r>
            <a:r>
              <a:rPr lang="en-US" dirty="0" err="1"/>
              <a:t>nghĩa</a:t>
            </a:r>
            <a:r>
              <a:rPr lang="en-US" dirty="0"/>
              <a:t> </a:t>
            </a:r>
            <a:r>
              <a:rPr lang="en-US" dirty="0" err="1"/>
              <a:t>của</a:t>
            </a:r>
            <a:r>
              <a:rPr lang="en-US" dirty="0"/>
              <a:t> </a:t>
            </a:r>
            <a:r>
              <a:rPr lang="en-US" dirty="0" err="1"/>
              <a:t>khoảng</a:t>
            </a:r>
            <a:r>
              <a:rPr lang="en-US" dirty="0"/>
              <a:t> tin </a:t>
            </a:r>
            <a:r>
              <a:rPr lang="en-US" dirty="0" err="1"/>
              <a:t>cậy</a:t>
            </a:r>
            <a:r>
              <a:rPr lang="en-US"/>
              <a:t> </a:t>
            </a:r>
          </a:p>
        </p:txBody>
      </p:sp>
      <p:pic>
        <p:nvPicPr>
          <p:cNvPr id="5" name="Picture 4">
            <a:extLst>
              <a:ext uri="{FF2B5EF4-FFF2-40B4-BE49-F238E27FC236}">
                <a16:creationId xmlns:a16="http://schemas.microsoft.com/office/drawing/2014/main" id="{3538EE68-A755-428D-B4E4-398034B1B577}"/>
              </a:ext>
            </a:extLst>
          </p:cNvPr>
          <p:cNvPicPr>
            <a:picLocks noChangeAspect="1"/>
          </p:cNvPicPr>
          <p:nvPr/>
        </p:nvPicPr>
        <p:blipFill>
          <a:blip r:embed="rId2"/>
          <a:stretch>
            <a:fillRect/>
          </a:stretch>
        </p:blipFill>
        <p:spPr>
          <a:xfrm>
            <a:off x="0" y="1566457"/>
            <a:ext cx="9144000" cy="5291543"/>
          </a:xfrm>
          <a:prstGeom prst="rect">
            <a:avLst/>
          </a:prstGeom>
        </p:spPr>
      </p:pic>
      <p:cxnSp>
        <p:nvCxnSpPr>
          <p:cNvPr id="4" name="Straight Connector 3">
            <a:extLst>
              <a:ext uri="{FF2B5EF4-FFF2-40B4-BE49-F238E27FC236}">
                <a16:creationId xmlns:a16="http://schemas.microsoft.com/office/drawing/2014/main" id="{4B8432A1-8A4C-4414-9218-2E79A00F4585}"/>
              </a:ext>
            </a:extLst>
          </p:cNvPr>
          <p:cNvCxnSpPr>
            <a:cxnSpLocks/>
          </p:cNvCxnSpPr>
          <p:nvPr/>
        </p:nvCxnSpPr>
        <p:spPr>
          <a:xfrm>
            <a:off x="304800" y="5105400"/>
            <a:ext cx="83058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918C462-7C81-4A33-AAC9-71C3D6D319C9}"/>
              </a:ext>
            </a:extLst>
          </p:cNvPr>
          <p:cNvCxnSpPr>
            <a:cxnSpLocks/>
          </p:cNvCxnSpPr>
          <p:nvPr/>
        </p:nvCxnSpPr>
        <p:spPr>
          <a:xfrm>
            <a:off x="304800" y="3429000"/>
            <a:ext cx="83058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0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381000" y="3498228"/>
            <a:ext cx="8610600" cy="1953868"/>
          </a:xfrm>
          <a:prstGeom prst="rect">
            <a:avLst/>
          </a:prstGeom>
          <a:noFill/>
          <a:ln w="9525">
            <a:solidFill>
              <a:schemeClr val="tx1"/>
            </a:solidFill>
            <a:miter lim="800000"/>
            <a:headEnd/>
            <a:tailEnd/>
          </a:ln>
        </p:spPr>
        <p:txBody>
          <a:bodyPr anchor="ctr">
            <a:spAutoFit/>
          </a:bodyPr>
          <a:lstStyle/>
          <a:p>
            <a:pPr indent="457200">
              <a:lnSpc>
                <a:spcPct val="150000"/>
              </a:lnSpc>
              <a:defRPr/>
            </a:pPr>
            <a:r>
              <a:rPr lang="en-US" sz="2800" b="1" kern="0" dirty="0" err="1">
                <a:latin typeface="+mj-lt"/>
                <a:cs typeface="Times New Roman" pitchFamily="18" charset="0"/>
              </a:rPr>
              <a:t>Bài</a:t>
            </a:r>
            <a:r>
              <a:rPr lang="en-US" sz="2800" b="1" kern="0" dirty="0">
                <a:latin typeface="+mj-lt"/>
                <a:cs typeface="Times New Roman" pitchFamily="18" charset="0"/>
              </a:rPr>
              <a:t> </a:t>
            </a:r>
            <a:r>
              <a:rPr lang="en-US" sz="2800" b="1" kern="0" dirty="0" err="1">
                <a:latin typeface="+mj-lt"/>
                <a:cs typeface="Times New Roman" pitchFamily="18" charset="0"/>
              </a:rPr>
              <a:t>toán</a:t>
            </a:r>
            <a:r>
              <a:rPr lang="en-US" sz="2800" b="1" kern="0" dirty="0">
                <a:latin typeface="+mj-lt"/>
                <a:cs typeface="Times New Roman" pitchFamily="18" charset="0"/>
              </a:rPr>
              <a:t>: </a:t>
            </a:r>
            <a:r>
              <a:rPr lang="en-US" sz="2800" kern="0" dirty="0" err="1">
                <a:latin typeface="+mj-lt"/>
                <a:cs typeface="Times New Roman" pitchFamily="18" charset="0"/>
              </a:rPr>
              <a:t>Xét</a:t>
            </a:r>
            <a:r>
              <a:rPr lang="en-US" sz="2800" kern="0" dirty="0">
                <a:latin typeface="+mj-lt"/>
                <a:cs typeface="Times New Roman" pitchFamily="18" charset="0"/>
              </a:rPr>
              <a:t> </a:t>
            </a:r>
            <a:r>
              <a:rPr lang="en-US" sz="2800" kern="0" dirty="0" err="1">
                <a:latin typeface="+mj-lt"/>
                <a:cs typeface="Times New Roman" pitchFamily="18" charset="0"/>
              </a:rPr>
              <a:t>dấu</a:t>
            </a:r>
            <a:r>
              <a:rPr lang="en-US" sz="2800" kern="0" dirty="0">
                <a:latin typeface="+mj-lt"/>
                <a:cs typeface="Times New Roman" pitchFamily="18" charset="0"/>
              </a:rPr>
              <a:t> </a:t>
            </a:r>
            <a:r>
              <a:rPr lang="en-US" sz="2800" kern="0" dirty="0" err="1">
                <a:latin typeface="+mj-lt"/>
                <a:cs typeface="Times New Roman" pitchFamily="18" charset="0"/>
              </a:rPr>
              <a:t>hiệu</a:t>
            </a:r>
            <a:r>
              <a:rPr lang="en-US" sz="2800" kern="0" dirty="0">
                <a:latin typeface="+mj-lt"/>
                <a:cs typeface="Times New Roman" pitchFamily="18" charset="0"/>
              </a:rPr>
              <a:t> </a:t>
            </a:r>
            <a:r>
              <a:rPr lang="en-US" sz="2800" kern="0" dirty="0" err="1">
                <a:latin typeface="+mj-lt"/>
                <a:cs typeface="Times New Roman" pitchFamily="18" charset="0"/>
              </a:rPr>
              <a:t>nghiên</a:t>
            </a:r>
            <a:r>
              <a:rPr lang="en-US" sz="2800" kern="0" dirty="0">
                <a:latin typeface="+mj-lt"/>
                <a:cs typeface="Times New Roman" pitchFamily="18" charset="0"/>
              </a:rPr>
              <a:t> </a:t>
            </a:r>
            <a:r>
              <a:rPr lang="en-US" sz="2800" kern="0" dirty="0" err="1">
                <a:latin typeface="+mj-lt"/>
                <a:cs typeface="Times New Roman" pitchFamily="18" charset="0"/>
              </a:rPr>
              <a:t>cứu</a:t>
            </a:r>
            <a:r>
              <a:rPr lang="en-US" sz="2800" kern="0" dirty="0">
                <a:latin typeface="+mj-lt"/>
                <a:cs typeface="Times New Roman" pitchFamily="18" charset="0"/>
              </a:rPr>
              <a:t> </a:t>
            </a:r>
            <a:r>
              <a:rPr lang="en-US" sz="2800" kern="0" dirty="0">
                <a:latin typeface="+mj-lt"/>
                <a:ea typeface="+mj-ea"/>
                <a:cs typeface="Times New Roman" pitchFamily="18" charset="0"/>
              </a:rPr>
              <a:t>A </a:t>
            </a:r>
            <a:r>
              <a:rPr lang="en-US" sz="2800" kern="0" dirty="0" err="1">
                <a:latin typeface="+mj-lt"/>
                <a:ea typeface="+mj-ea"/>
                <a:cs typeface="Times New Roman" pitchFamily="18" charset="0"/>
              </a:rPr>
              <a:t>có</a:t>
            </a:r>
            <a:r>
              <a:rPr lang="en-US" sz="2800" kern="0" dirty="0">
                <a:latin typeface="+mj-lt"/>
                <a:ea typeface="+mj-ea"/>
                <a:cs typeface="Times New Roman" pitchFamily="18" charset="0"/>
              </a:rPr>
              <a:t> </a:t>
            </a:r>
            <a:r>
              <a:rPr lang="en-US" sz="2800" b="1" kern="0" dirty="0">
                <a:latin typeface="+mj-lt"/>
                <a:ea typeface="+mj-ea"/>
                <a:cs typeface="Times New Roman" pitchFamily="18" charset="0"/>
              </a:rPr>
              <a:t>P(A)=p </a:t>
            </a:r>
            <a:r>
              <a:rPr lang="en-US" sz="2800" b="1" kern="0" dirty="0">
                <a:latin typeface="+mj-lt"/>
                <a:ea typeface="+mj-ea"/>
                <a:cs typeface="Times New Roman"/>
              </a:rPr>
              <a:t> </a:t>
            </a:r>
            <a:r>
              <a:rPr lang="en-US" sz="2800" kern="0" dirty="0" err="1">
                <a:latin typeface="+mj-lt"/>
                <a:ea typeface="+mj-ea"/>
                <a:cs typeface="Times New Roman"/>
              </a:rPr>
              <a:t>chưa</a:t>
            </a:r>
            <a:r>
              <a:rPr lang="en-US" sz="2800" kern="0" dirty="0">
                <a:latin typeface="+mj-lt"/>
                <a:ea typeface="+mj-ea"/>
                <a:cs typeface="Times New Roman"/>
              </a:rPr>
              <a:t> </a:t>
            </a:r>
            <a:r>
              <a:rPr lang="en-US" sz="2800" kern="0" dirty="0" err="1">
                <a:latin typeface="+mj-lt"/>
                <a:ea typeface="+mj-ea"/>
                <a:cs typeface="Times New Roman"/>
              </a:rPr>
              <a:t>biết</a:t>
            </a:r>
            <a:r>
              <a:rPr lang="en-US" sz="2800" kern="0" dirty="0">
                <a:latin typeface="+mj-lt"/>
                <a:ea typeface="+mj-ea"/>
                <a:cs typeface="Times New Roman"/>
              </a:rPr>
              <a:t>. </a:t>
            </a:r>
            <a:r>
              <a:rPr lang="en-US" sz="2800" kern="0" dirty="0" err="1">
                <a:latin typeface="+mj-lt"/>
                <a:cs typeface="Times New Roman" pitchFamily="18" charset="0"/>
              </a:rPr>
              <a:t>Với</a:t>
            </a:r>
            <a:r>
              <a:rPr lang="en-US" sz="2800" kern="0" dirty="0">
                <a:latin typeface="+mj-lt"/>
                <a:cs typeface="Times New Roman" pitchFamily="18" charset="0"/>
              </a:rPr>
              <a:t> </a:t>
            </a:r>
            <a:r>
              <a:rPr lang="en-US" sz="2800" kern="0" dirty="0" err="1">
                <a:latin typeface="+mj-lt"/>
                <a:cs typeface="Times New Roman" pitchFamily="18" charset="0"/>
              </a:rPr>
              <a:t>độ</a:t>
            </a:r>
            <a:r>
              <a:rPr lang="en-US" sz="2800" kern="0" dirty="0">
                <a:latin typeface="+mj-lt"/>
                <a:cs typeface="Times New Roman" pitchFamily="18" charset="0"/>
              </a:rPr>
              <a:t> tin </a:t>
            </a:r>
            <a:r>
              <a:rPr lang="en-US" sz="2800" kern="0" dirty="0" err="1">
                <a:latin typeface="+mj-lt"/>
                <a:cs typeface="Times New Roman" pitchFamily="18" charset="0"/>
              </a:rPr>
              <a:t>cậy</a:t>
            </a:r>
            <a:r>
              <a:rPr lang="en-US" sz="2800" kern="0" dirty="0">
                <a:latin typeface="+mj-lt"/>
                <a:cs typeface="Times New Roman" pitchFamily="18" charset="0"/>
              </a:rPr>
              <a:t> </a:t>
            </a:r>
            <a:r>
              <a:rPr lang="el-GR" sz="2800" b="1" kern="0" dirty="0">
                <a:latin typeface="+mj-lt"/>
                <a:cs typeface="Times New Roman"/>
              </a:rPr>
              <a:t>γ</a:t>
            </a:r>
            <a:r>
              <a:rPr lang="en-US" sz="2800" kern="0" dirty="0">
                <a:latin typeface="+mj-lt"/>
                <a:cs typeface="Times New Roman"/>
              </a:rPr>
              <a:t>, </a:t>
            </a:r>
            <a:r>
              <a:rPr lang="en-US" sz="2800" kern="0" dirty="0" err="1">
                <a:latin typeface="+mj-lt"/>
                <a:cs typeface="Times New Roman"/>
              </a:rPr>
              <a:t>trên</a:t>
            </a:r>
            <a:r>
              <a:rPr lang="en-US" sz="2800" kern="0" dirty="0">
                <a:latin typeface="+mj-lt"/>
                <a:cs typeface="Times New Roman"/>
              </a:rPr>
              <a:t> </a:t>
            </a:r>
            <a:r>
              <a:rPr lang="en-US" sz="2800" kern="0" dirty="0" err="1">
                <a:latin typeface="+mj-lt"/>
                <a:cs typeface="Times New Roman"/>
              </a:rPr>
              <a:t>mẫu</a:t>
            </a:r>
            <a:r>
              <a:rPr lang="en-US" sz="2800" kern="0" dirty="0">
                <a:latin typeface="+mj-lt"/>
                <a:cs typeface="Times New Roman"/>
              </a:rPr>
              <a:t> </a:t>
            </a:r>
            <a:r>
              <a:rPr lang="en-US" sz="2800" kern="0" dirty="0" err="1">
                <a:latin typeface="+mj-lt"/>
                <a:cs typeface="Times New Roman"/>
              </a:rPr>
              <a:t>cụ</a:t>
            </a:r>
            <a:r>
              <a:rPr lang="en-US" sz="2800" kern="0" dirty="0">
                <a:latin typeface="+mj-lt"/>
                <a:cs typeface="Times New Roman"/>
              </a:rPr>
              <a:t> </a:t>
            </a:r>
            <a:r>
              <a:rPr lang="en-US" sz="2800" kern="0" dirty="0" err="1">
                <a:latin typeface="+mj-lt"/>
                <a:cs typeface="Times New Roman"/>
              </a:rPr>
              <a:t>thể</a:t>
            </a:r>
            <a:r>
              <a:rPr lang="en-US" sz="2800" kern="0" dirty="0">
                <a:latin typeface="+mj-lt"/>
                <a:cs typeface="Times New Roman"/>
              </a:rPr>
              <a:t> </a:t>
            </a:r>
            <a:r>
              <a:rPr lang="en-US" sz="2800" kern="0" dirty="0" err="1">
                <a:latin typeface="+mj-lt"/>
                <a:cs typeface="Times New Roman"/>
              </a:rPr>
              <a:t>kích</a:t>
            </a:r>
            <a:r>
              <a:rPr lang="en-US" sz="2800" kern="0" dirty="0">
                <a:latin typeface="+mj-lt"/>
                <a:cs typeface="Times New Roman"/>
              </a:rPr>
              <a:t> </a:t>
            </a:r>
            <a:r>
              <a:rPr lang="en-US" sz="2800" kern="0" dirty="0" err="1">
                <a:latin typeface="+mj-lt"/>
                <a:cs typeface="Times New Roman"/>
              </a:rPr>
              <a:t>thước</a:t>
            </a:r>
            <a:r>
              <a:rPr lang="en-US" sz="2800" kern="0" dirty="0">
                <a:latin typeface="+mj-lt"/>
                <a:cs typeface="Times New Roman"/>
              </a:rPr>
              <a:t> </a:t>
            </a:r>
            <a:r>
              <a:rPr lang="en-US" sz="2800" b="1" kern="0" dirty="0">
                <a:latin typeface="+mj-lt"/>
                <a:cs typeface="Times New Roman"/>
              </a:rPr>
              <a:t>n</a:t>
            </a:r>
            <a:r>
              <a:rPr lang="en-US" sz="2800" kern="0" dirty="0">
                <a:latin typeface="+mj-lt"/>
                <a:cs typeface="Times New Roman"/>
              </a:rPr>
              <a:t> </a:t>
            </a:r>
            <a:r>
              <a:rPr lang="en-US" sz="2800" kern="0" dirty="0" err="1">
                <a:latin typeface="+mj-lt"/>
                <a:cs typeface="Times New Roman"/>
              </a:rPr>
              <a:t>đủ</a:t>
            </a:r>
            <a:r>
              <a:rPr lang="en-US" sz="2800" kern="0" dirty="0">
                <a:latin typeface="+mj-lt"/>
                <a:cs typeface="Times New Roman"/>
              </a:rPr>
              <a:t> </a:t>
            </a:r>
            <a:r>
              <a:rPr lang="en-US" sz="2800" kern="0" dirty="0" err="1">
                <a:latin typeface="+mj-lt"/>
                <a:cs typeface="Times New Roman"/>
              </a:rPr>
              <a:t>lớn</a:t>
            </a:r>
            <a:r>
              <a:rPr lang="en-US" sz="2800" kern="0" dirty="0">
                <a:latin typeface="+mj-lt"/>
                <a:cs typeface="Times New Roman"/>
              </a:rPr>
              <a:t>, </a:t>
            </a:r>
            <a:r>
              <a:rPr lang="en-US" sz="2800" kern="0" dirty="0" err="1">
                <a:latin typeface="+mj-lt"/>
                <a:cs typeface="Times New Roman"/>
              </a:rPr>
              <a:t>hãy</a:t>
            </a:r>
            <a:r>
              <a:rPr lang="en-US" sz="2800" kern="0" dirty="0">
                <a:latin typeface="+mj-lt"/>
                <a:cs typeface="Times New Roman"/>
              </a:rPr>
              <a:t> </a:t>
            </a:r>
            <a:r>
              <a:rPr lang="en-US" sz="2800" kern="0" dirty="0" err="1">
                <a:latin typeface="+mj-lt"/>
                <a:cs typeface="Times New Roman"/>
              </a:rPr>
              <a:t>ước</a:t>
            </a:r>
            <a:r>
              <a:rPr lang="en-US" sz="2800" kern="0" dirty="0">
                <a:latin typeface="+mj-lt"/>
                <a:cs typeface="Times New Roman"/>
              </a:rPr>
              <a:t> </a:t>
            </a:r>
            <a:r>
              <a:rPr lang="en-US" sz="2800" kern="0" dirty="0" err="1">
                <a:latin typeface="+mj-lt"/>
                <a:cs typeface="Times New Roman"/>
              </a:rPr>
              <a:t>lượng</a:t>
            </a:r>
            <a:r>
              <a:rPr lang="en-US" sz="2800" kern="0" dirty="0">
                <a:latin typeface="+mj-lt"/>
                <a:cs typeface="Times New Roman"/>
              </a:rPr>
              <a:t> </a:t>
            </a:r>
            <a:r>
              <a:rPr lang="en-US" sz="2800" b="1" kern="0" dirty="0">
                <a:latin typeface="+mj-lt"/>
                <a:cs typeface="Times New Roman"/>
              </a:rPr>
              <a:t>p.</a:t>
            </a:r>
            <a:endParaRPr lang="en-US" sz="2800" kern="0" dirty="0">
              <a:latin typeface="+mj-lt"/>
              <a:ea typeface="+mj-ea"/>
              <a:cs typeface="Times New Roman" pitchFamily="18" charset="0"/>
            </a:endParaRPr>
          </a:p>
        </p:txBody>
      </p:sp>
      <p:sp>
        <p:nvSpPr>
          <p:cNvPr id="11" name="Rectangle 6"/>
          <p:cNvSpPr txBox="1">
            <a:spLocks noChangeArrowheads="1"/>
          </p:cNvSpPr>
          <p:nvPr/>
        </p:nvSpPr>
        <p:spPr bwMode="auto">
          <a:xfrm>
            <a:off x="228600" y="2209800"/>
            <a:ext cx="38862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i="1" kern="0" dirty="0">
                <a:latin typeface="Times New Roman" pitchFamily="18" charset="0"/>
                <a:ea typeface="+mj-ea"/>
                <a:cs typeface="Times New Roman" pitchFamily="18" charset="0"/>
              </a:rPr>
              <a:t>b) </a:t>
            </a:r>
            <a:r>
              <a:rPr lang="en-US" sz="3000" b="1" i="1" kern="0" dirty="0" err="1">
                <a:latin typeface="Times New Roman" pitchFamily="18" charset="0"/>
                <a:ea typeface="+mj-ea"/>
                <a:cs typeface="Times New Roman" pitchFamily="18" charset="0"/>
              </a:rPr>
              <a:t>Ước</a:t>
            </a:r>
            <a:r>
              <a:rPr lang="en-US" sz="3000" b="1" i="1" kern="0" dirty="0">
                <a:latin typeface="Times New Roman" pitchFamily="18" charset="0"/>
                <a:ea typeface="+mj-ea"/>
                <a:cs typeface="Times New Roman" pitchFamily="18" charset="0"/>
              </a:rPr>
              <a:t> </a:t>
            </a:r>
            <a:r>
              <a:rPr lang="en-US" sz="3000" b="1" i="1" kern="0" dirty="0" err="1">
                <a:latin typeface="Times New Roman" pitchFamily="18" charset="0"/>
                <a:ea typeface="+mj-ea"/>
                <a:cs typeface="Times New Roman" pitchFamily="18" charset="0"/>
              </a:rPr>
              <a:t>lượng</a:t>
            </a:r>
            <a:r>
              <a:rPr lang="en-US" sz="3000" b="1" i="1" kern="0" dirty="0">
                <a:latin typeface="Times New Roman" pitchFamily="18" charset="0"/>
                <a:ea typeface="+mj-ea"/>
                <a:cs typeface="Times New Roman" pitchFamily="18" charset="0"/>
              </a:rPr>
              <a:t> </a:t>
            </a:r>
            <a:r>
              <a:rPr lang="en-US" sz="3000" b="1" i="1" kern="0" dirty="0" err="1">
                <a:latin typeface="Times New Roman" pitchFamily="18" charset="0"/>
                <a:ea typeface="+mj-ea"/>
                <a:cs typeface="Times New Roman" pitchFamily="18" charset="0"/>
              </a:rPr>
              <a:t>tỉ</a:t>
            </a:r>
            <a:r>
              <a:rPr lang="en-US" sz="3000" b="1" i="1" kern="0" dirty="0">
                <a:latin typeface="Times New Roman" pitchFamily="18" charset="0"/>
                <a:ea typeface="+mj-ea"/>
                <a:cs typeface="Times New Roman" pitchFamily="18" charset="0"/>
              </a:rPr>
              <a:t> </a:t>
            </a:r>
            <a:r>
              <a:rPr lang="en-US" sz="3000" b="1" i="1" kern="0" dirty="0" err="1">
                <a:latin typeface="Times New Roman" pitchFamily="18" charset="0"/>
                <a:ea typeface="+mj-ea"/>
                <a:cs typeface="Times New Roman" pitchFamily="18" charset="0"/>
              </a:rPr>
              <a:t>lệ</a:t>
            </a:r>
            <a:r>
              <a:rPr lang="en-US" sz="3000" b="1" i="1" kern="0" dirty="0">
                <a:latin typeface="Times New Roman" pitchFamily="18" charset="0"/>
                <a:ea typeface="+mj-ea"/>
                <a:cs typeface="Times New Roman" pitchFamily="18" charset="0"/>
              </a:rPr>
              <a:t> p</a:t>
            </a:r>
          </a:p>
        </p:txBody>
      </p:sp>
      <p:sp>
        <p:nvSpPr>
          <p:cNvPr id="7" name="Title 3">
            <a:extLst>
              <a:ext uri="{FF2B5EF4-FFF2-40B4-BE49-F238E27FC236}">
                <a16:creationId xmlns:a16="http://schemas.microsoft.com/office/drawing/2014/main" id="{0E11E1F1-2022-BB49-FAE9-198ED108625E}"/>
              </a:ext>
            </a:extLst>
          </p:cNvPr>
          <p:cNvSpPr>
            <a:spLocks noGrp="1" noChangeArrowheads="1"/>
          </p:cNvSpPr>
          <p:nvPr>
            <p:ph type="title"/>
          </p:nvPr>
        </p:nvSpPr>
        <p:spPr>
          <a:xfrm>
            <a:off x="76200" y="130366"/>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
        <p:nvSpPr>
          <p:cNvPr id="8" name="Rectangle 6">
            <a:extLst>
              <a:ext uri="{FF2B5EF4-FFF2-40B4-BE49-F238E27FC236}">
                <a16:creationId xmlns:a16="http://schemas.microsoft.com/office/drawing/2014/main" id="{8ECC8C5A-1371-BF3A-41E3-89DC19985109}"/>
              </a:ext>
            </a:extLst>
          </p:cNvPr>
          <p:cNvSpPr txBox="1">
            <a:spLocks noChangeArrowheads="1"/>
          </p:cNvSpPr>
          <p:nvPr/>
        </p:nvSpPr>
        <p:spPr bwMode="auto">
          <a:xfrm>
            <a:off x="152400" y="1371600"/>
            <a:ext cx="8763000" cy="701859"/>
          </a:xfrm>
          <a:prstGeom prst="rect">
            <a:avLst/>
          </a:prstGeom>
          <a:solidFill>
            <a:schemeClr val="accent6">
              <a:lumMod val="40000"/>
              <a:lumOff val="60000"/>
            </a:schemeClr>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5.2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khoảng</a:t>
            </a:r>
            <a:r>
              <a:rPr lang="en-US" sz="3000" i="1" kern="0" dirty="0">
                <a:latin typeface="+mj-lt"/>
                <a:ea typeface="+mj-ea"/>
                <a:cs typeface="Times New Roman" pitchFamily="18" charset="0"/>
              </a:rPr>
              <a:t> tin </a:t>
            </a:r>
            <a:r>
              <a:rPr lang="en-US" sz="3000" i="1" kern="0" dirty="0" err="1">
                <a:latin typeface="+mj-lt"/>
                <a:ea typeface="+mj-ea"/>
                <a:cs typeface="Times New Roman" pitchFamily="18" charset="0"/>
              </a:rPr>
              <a:t>cậy</a:t>
            </a:r>
            <a:endParaRPr lang="en-US" sz="3000" i="1" kern="0" dirty="0">
              <a:latin typeface="+mj-lt"/>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842" name="Group 90"/>
          <p:cNvGraphicFramePr>
            <a:graphicFrameLocks noGrp="1"/>
          </p:cNvGraphicFramePr>
          <p:nvPr>
            <p:extLst>
              <p:ext uri="{D42A27DB-BD31-4B8C-83A1-F6EECF244321}">
                <p14:modId xmlns:p14="http://schemas.microsoft.com/office/powerpoint/2010/main" val="3754407737"/>
              </p:ext>
            </p:extLst>
          </p:nvPr>
        </p:nvGraphicFramePr>
        <p:xfrm>
          <a:off x="228600" y="3269614"/>
          <a:ext cx="8686800" cy="3364106"/>
        </p:xfrm>
        <a:graphic>
          <a:graphicData uri="http://schemas.openxmlformats.org/drawingml/2006/table">
            <a:tbl>
              <a:tblPr/>
              <a:tblGrid>
                <a:gridCol w="22098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gridCol w="1981200">
                  <a:extLst>
                    <a:ext uri="{9D8B030D-6E8A-4147-A177-3AD203B41FA5}">
                      <a16:colId xmlns:a16="http://schemas.microsoft.com/office/drawing/2014/main" val="467013181"/>
                    </a:ext>
                  </a:extLst>
                </a:gridCol>
              </a:tblGrid>
              <a:tr h="1714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Thống</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kê</a:t>
                      </a:r>
                      <a:endParaRPr kumimoji="0" lang="en-US" sz="2800" b="0"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Khoảng</a:t>
                      </a:r>
                      <a:r>
                        <a:rPr kumimoji="0" lang="en-US" sz="2800" b="0" i="0" u="none" strike="noStrike" cap="none" normalizeH="0" baseline="0" dirty="0">
                          <a:ln>
                            <a:noFill/>
                          </a:ln>
                          <a:solidFill>
                            <a:schemeClr val="tx1"/>
                          </a:solidFill>
                          <a:effectLst/>
                          <a:latin typeface="+mj-lt"/>
                        </a:rPr>
                        <a:t> tin </a:t>
                      </a:r>
                      <a:r>
                        <a:rPr kumimoji="0" lang="en-US" sz="2800" b="0" i="0" u="none" strike="noStrike" cap="none" normalizeH="0" baseline="0" dirty="0" err="1">
                          <a:ln>
                            <a:noFill/>
                          </a:ln>
                          <a:solidFill>
                            <a:schemeClr val="tx1"/>
                          </a:solidFill>
                          <a:effectLst/>
                          <a:latin typeface="+mj-lt"/>
                        </a:rPr>
                        <a:t>cậy</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đối</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xứng</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của</a:t>
                      </a:r>
                      <a:r>
                        <a:rPr kumimoji="0" lang="en-US" sz="2800" b="0" i="0" u="none" strike="noStrike" cap="none" normalizeH="0" baseline="0" dirty="0">
                          <a:ln>
                            <a:noFill/>
                          </a:ln>
                          <a:solidFill>
                            <a:schemeClr val="tx1"/>
                          </a:solidFill>
                          <a:effectLst/>
                          <a:latin typeface="+mj-lt"/>
                        </a:rPr>
                        <a:t> </a:t>
                      </a:r>
                      <a:r>
                        <a:rPr kumimoji="0" lang="en-US" sz="2800" b="1" i="0" u="none" strike="noStrike" cap="none" normalizeH="0" baseline="0" dirty="0">
                          <a:ln>
                            <a:noFill/>
                          </a:ln>
                          <a:solidFill>
                            <a:schemeClr val="tx1"/>
                          </a:solidFill>
                          <a:effectLst/>
                          <a:latin typeface="+mj-lt"/>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Trên</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mẫu</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tính</a:t>
                      </a:r>
                      <a:endParaRPr kumimoji="0" lang="en-US" sz="2800" b="0"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97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582751517"/>
              </p:ext>
            </p:extLst>
          </p:nvPr>
        </p:nvGraphicFramePr>
        <p:xfrm>
          <a:off x="304800" y="5257800"/>
          <a:ext cx="2014538" cy="1066800"/>
        </p:xfrm>
        <a:graphic>
          <a:graphicData uri="http://schemas.openxmlformats.org/presentationml/2006/ole">
            <mc:AlternateContent xmlns:mc="http://schemas.openxmlformats.org/markup-compatibility/2006">
              <mc:Choice xmlns:v="urn:schemas-microsoft-com:vml" Requires="v">
                <p:oleObj name="Equation" r:id="rId3" imgW="837836" imgH="444307" progId="Equation.DSMT4">
                  <p:embed/>
                </p:oleObj>
              </mc:Choice>
              <mc:Fallback>
                <p:oleObj name="Equation" r:id="rId3" imgW="837836" imgH="444307" progId="Equation.DSMT4">
                  <p:embed/>
                  <p:pic>
                    <p:nvPicPr>
                      <p:cNvPr id="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257800"/>
                        <a:ext cx="201453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2688768920"/>
              </p:ext>
            </p:extLst>
          </p:nvPr>
        </p:nvGraphicFramePr>
        <p:xfrm>
          <a:off x="2719388" y="5181600"/>
          <a:ext cx="3857625" cy="1143000"/>
        </p:xfrm>
        <a:graphic>
          <a:graphicData uri="http://schemas.openxmlformats.org/presentationml/2006/ole">
            <mc:AlternateContent xmlns:mc="http://schemas.openxmlformats.org/markup-compatibility/2006">
              <mc:Choice xmlns:v="urn:schemas-microsoft-com:vml" Requires="v">
                <p:oleObj name="Equation" r:id="rId5" imgW="1714320" imgH="507960" progId="Equation.DSMT4">
                  <p:embed/>
                </p:oleObj>
              </mc:Choice>
              <mc:Fallback>
                <p:oleObj name="Equation" r:id="rId5" imgW="1714320" imgH="507960" progId="Equation.DSMT4">
                  <p:embed/>
                  <p:pic>
                    <p:nvPicPr>
                      <p:cNvPr id="20" name="Object 4"/>
                      <p:cNvPicPr>
                        <a:picLocks noChangeAspect="1" noChangeArrowheads="1"/>
                      </p:cNvPicPr>
                      <p:nvPr/>
                    </p:nvPicPr>
                    <p:blipFill>
                      <a:blip r:embed="rId6"/>
                      <a:srcRect/>
                      <a:stretch>
                        <a:fillRect/>
                      </a:stretch>
                    </p:blipFill>
                    <p:spPr bwMode="auto">
                      <a:xfrm>
                        <a:off x="2719388" y="5181600"/>
                        <a:ext cx="38576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a:extLst>
              <a:ext uri="{FF2B5EF4-FFF2-40B4-BE49-F238E27FC236}">
                <a16:creationId xmlns:a16="http://schemas.microsoft.com/office/drawing/2014/main" id="{5B9232DC-0A70-4E9E-9EE7-F93F6C121936}"/>
              </a:ext>
            </a:extLst>
          </p:cNvPr>
          <p:cNvSpPr txBox="1">
            <a:spLocks noChangeArrowheads="1"/>
          </p:cNvSpPr>
          <p:nvPr/>
        </p:nvSpPr>
        <p:spPr bwMode="auto">
          <a:xfrm>
            <a:off x="-76200" y="2438400"/>
            <a:ext cx="38862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i="1" kern="0" dirty="0">
                <a:latin typeface="Times New Roman" pitchFamily="18" charset="0"/>
                <a:ea typeface="+mj-ea"/>
                <a:cs typeface="Times New Roman" pitchFamily="18" charset="0"/>
              </a:rPr>
              <a:t>b) </a:t>
            </a:r>
            <a:r>
              <a:rPr lang="en-US" sz="3000" b="1" i="1" kern="0" dirty="0" err="1">
                <a:latin typeface="Times New Roman" pitchFamily="18" charset="0"/>
                <a:ea typeface="+mj-ea"/>
                <a:cs typeface="Times New Roman" pitchFamily="18" charset="0"/>
              </a:rPr>
              <a:t>Ước</a:t>
            </a:r>
            <a:r>
              <a:rPr lang="en-US" sz="3000" b="1" i="1" kern="0" dirty="0">
                <a:latin typeface="Times New Roman" pitchFamily="18" charset="0"/>
                <a:ea typeface="+mj-ea"/>
                <a:cs typeface="Times New Roman" pitchFamily="18" charset="0"/>
              </a:rPr>
              <a:t> </a:t>
            </a:r>
            <a:r>
              <a:rPr lang="en-US" sz="3000" b="1" i="1" kern="0" dirty="0" err="1">
                <a:latin typeface="Times New Roman" pitchFamily="18" charset="0"/>
                <a:ea typeface="+mj-ea"/>
                <a:cs typeface="Times New Roman" pitchFamily="18" charset="0"/>
              </a:rPr>
              <a:t>lượng</a:t>
            </a:r>
            <a:r>
              <a:rPr lang="en-US" sz="3000" b="1" i="1" kern="0" dirty="0">
                <a:latin typeface="Times New Roman" pitchFamily="18" charset="0"/>
                <a:ea typeface="+mj-ea"/>
                <a:cs typeface="Times New Roman" pitchFamily="18" charset="0"/>
              </a:rPr>
              <a:t> </a:t>
            </a:r>
            <a:r>
              <a:rPr lang="en-US" sz="3000" b="1" i="1" kern="0" dirty="0" err="1">
                <a:latin typeface="Times New Roman" pitchFamily="18" charset="0"/>
                <a:ea typeface="+mj-ea"/>
                <a:cs typeface="Times New Roman" pitchFamily="18" charset="0"/>
              </a:rPr>
              <a:t>tỉ</a:t>
            </a:r>
            <a:r>
              <a:rPr lang="en-US" sz="3000" b="1" i="1" kern="0" dirty="0">
                <a:latin typeface="Times New Roman" pitchFamily="18" charset="0"/>
                <a:ea typeface="+mj-ea"/>
                <a:cs typeface="Times New Roman" pitchFamily="18" charset="0"/>
              </a:rPr>
              <a:t> </a:t>
            </a:r>
            <a:r>
              <a:rPr lang="en-US" sz="3000" b="1" i="1" kern="0" dirty="0" err="1">
                <a:latin typeface="Times New Roman" pitchFamily="18" charset="0"/>
                <a:ea typeface="+mj-ea"/>
                <a:cs typeface="Times New Roman" pitchFamily="18" charset="0"/>
              </a:rPr>
              <a:t>lệ</a:t>
            </a:r>
            <a:r>
              <a:rPr lang="en-US" sz="3000" b="1" i="1" kern="0" dirty="0">
                <a:latin typeface="Times New Roman" pitchFamily="18" charset="0"/>
                <a:ea typeface="+mj-ea"/>
                <a:cs typeface="Times New Roman" pitchFamily="18" charset="0"/>
              </a:rPr>
              <a:t> p</a:t>
            </a:r>
          </a:p>
        </p:txBody>
      </p:sp>
      <p:graphicFrame>
        <p:nvGraphicFramePr>
          <p:cNvPr id="2" name="Object 1">
            <a:extLst>
              <a:ext uri="{FF2B5EF4-FFF2-40B4-BE49-F238E27FC236}">
                <a16:creationId xmlns:a16="http://schemas.microsoft.com/office/drawing/2014/main" id="{F50DD4DD-3024-413D-8AFD-14D35BC94F27}"/>
              </a:ext>
            </a:extLst>
          </p:cNvPr>
          <p:cNvGraphicFramePr>
            <a:graphicFrameLocks noChangeAspect="1"/>
          </p:cNvGraphicFramePr>
          <p:nvPr>
            <p:extLst>
              <p:ext uri="{D42A27DB-BD31-4B8C-83A1-F6EECF244321}">
                <p14:modId xmlns:p14="http://schemas.microsoft.com/office/powerpoint/2010/main" val="2829997129"/>
              </p:ext>
            </p:extLst>
          </p:nvPr>
        </p:nvGraphicFramePr>
        <p:xfrm>
          <a:off x="7162800" y="5154611"/>
          <a:ext cx="1735869" cy="1435191"/>
        </p:xfrm>
        <a:graphic>
          <a:graphicData uri="http://schemas.openxmlformats.org/presentationml/2006/ole">
            <mc:AlternateContent xmlns:mc="http://schemas.openxmlformats.org/markup-compatibility/2006">
              <mc:Choice xmlns:v="urn:schemas-microsoft-com:vml" Requires="v">
                <p:oleObj name="Equation" r:id="rId7" imgW="1015920" imgH="660240" progId="Equation.DSMT4">
                  <p:embed/>
                </p:oleObj>
              </mc:Choice>
              <mc:Fallback>
                <p:oleObj name="Equation" r:id="rId7" imgW="1015920" imgH="660240" progId="Equation.DSMT4">
                  <p:embed/>
                  <p:pic>
                    <p:nvPicPr>
                      <p:cNvPr id="0" name=""/>
                      <p:cNvPicPr/>
                      <p:nvPr/>
                    </p:nvPicPr>
                    <p:blipFill>
                      <a:blip r:embed="rId8"/>
                      <a:stretch>
                        <a:fillRect/>
                      </a:stretch>
                    </p:blipFill>
                    <p:spPr>
                      <a:xfrm>
                        <a:off x="7162800" y="5154611"/>
                        <a:ext cx="1735869" cy="1435191"/>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72C68F1C-CD5D-77F5-DC3C-5558A09DAC24}"/>
              </a:ext>
            </a:extLst>
          </p:cNvPr>
          <p:cNvSpPr txBox="1">
            <a:spLocks noChangeArrowheads="1"/>
          </p:cNvSpPr>
          <p:nvPr/>
        </p:nvSpPr>
        <p:spPr>
          <a:xfrm>
            <a:off x="76200" y="108332"/>
            <a:ext cx="8991600" cy="1089529"/>
          </a:xfrm>
          <a:prstGeom prst="rect">
            <a:avLst/>
          </a:prstGeom>
          <a:solidFill>
            <a:srgbClr val="CCFFCC"/>
          </a:solidFill>
        </p:spPr>
        <p:txBody>
          <a:bodyPr wrap="square">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a:t>C</a:t>
            </a:r>
            <a:r>
              <a:rPr lang="en-US" altLang="en-US" cap="none"/>
              <a:t>hương 5</a:t>
            </a:r>
            <a:br>
              <a:rPr lang="en-US" altLang="en-US"/>
            </a:br>
            <a:r>
              <a:rPr lang="en-US" altLang="en-US"/>
              <a:t>ƯỚC LƯỢNG THAM SỐ</a:t>
            </a:r>
            <a:endParaRPr lang="en-US" altLang="en-US" dirty="0"/>
          </a:p>
        </p:txBody>
      </p:sp>
      <p:sp>
        <p:nvSpPr>
          <p:cNvPr id="5" name="Rectangle 6">
            <a:extLst>
              <a:ext uri="{FF2B5EF4-FFF2-40B4-BE49-F238E27FC236}">
                <a16:creationId xmlns:a16="http://schemas.microsoft.com/office/drawing/2014/main" id="{0055AA5E-3A7C-FF8B-BAE1-861D203D1BB6}"/>
              </a:ext>
            </a:extLst>
          </p:cNvPr>
          <p:cNvSpPr txBox="1">
            <a:spLocks noChangeArrowheads="1"/>
          </p:cNvSpPr>
          <p:nvPr/>
        </p:nvSpPr>
        <p:spPr bwMode="auto">
          <a:xfrm>
            <a:off x="152400" y="1349566"/>
            <a:ext cx="8763000" cy="701859"/>
          </a:xfrm>
          <a:prstGeom prst="rect">
            <a:avLst/>
          </a:prstGeom>
          <a:solidFill>
            <a:schemeClr val="accent6">
              <a:lumMod val="40000"/>
              <a:lumOff val="60000"/>
            </a:schemeClr>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5.2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khoảng</a:t>
            </a:r>
            <a:r>
              <a:rPr lang="en-US" sz="3000" i="1" kern="0" dirty="0">
                <a:latin typeface="+mj-lt"/>
                <a:ea typeface="+mj-ea"/>
                <a:cs typeface="Times New Roman" pitchFamily="18" charset="0"/>
              </a:rPr>
              <a:t> tin </a:t>
            </a:r>
            <a:r>
              <a:rPr lang="en-US" sz="3000" i="1" kern="0" dirty="0" err="1">
                <a:latin typeface="+mj-lt"/>
                <a:ea typeface="+mj-ea"/>
                <a:cs typeface="Times New Roman" pitchFamily="18" charset="0"/>
              </a:rPr>
              <a:t>cậy</a:t>
            </a:r>
            <a:endParaRPr lang="en-US" sz="3000" i="1" kern="0" dirty="0">
              <a:latin typeface="+mj-lt"/>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BCB06-373C-4155-9B8A-900C0CA4F702}"/>
              </a:ext>
            </a:extLst>
          </p:cNvPr>
          <p:cNvSpPr>
            <a:spLocks noGrp="1"/>
          </p:cNvSpPr>
          <p:nvPr>
            <p:ph idx="1"/>
          </p:nvPr>
        </p:nvSpPr>
        <p:spPr>
          <a:xfrm>
            <a:off x="304800" y="206566"/>
            <a:ext cx="8686800" cy="6270434"/>
          </a:xfrm>
          <a:solidFill>
            <a:srgbClr val="CCFFCC"/>
          </a:solidFill>
        </p:spPr>
        <p:txBody>
          <a:bodyPr>
            <a:noAutofit/>
          </a:bodyPr>
          <a:lstStyle/>
          <a:p>
            <a:pPr marL="0" indent="0">
              <a:buNone/>
            </a:pPr>
            <a:r>
              <a:rPr lang="en-US" sz="2800" b="0" cap="none" dirty="0">
                <a:solidFill>
                  <a:srgbClr val="FF0000"/>
                </a:solidFill>
              </a:rPr>
              <a:t>VÍ DỤ:</a:t>
            </a:r>
            <a:r>
              <a:rPr lang="en-US" sz="2800" b="0" cap="none" dirty="0"/>
              <a:t> </a:t>
            </a:r>
            <a:r>
              <a:rPr lang="en-US" sz="2800" b="0" cap="none" dirty="0" err="1"/>
              <a:t>Khảo</a:t>
            </a:r>
            <a:r>
              <a:rPr lang="en-US" sz="2800" b="0" cap="none" dirty="0"/>
              <a:t> </a:t>
            </a:r>
            <a:r>
              <a:rPr lang="en-US" sz="2800" b="0" cap="none" dirty="0" err="1"/>
              <a:t>sát</a:t>
            </a:r>
            <a:r>
              <a:rPr lang="en-US" sz="2800" b="0" cap="none" dirty="0"/>
              <a:t> </a:t>
            </a:r>
            <a:r>
              <a:rPr lang="en-US" sz="2800" b="0" cap="none" dirty="0" err="1"/>
              <a:t>một</a:t>
            </a:r>
            <a:r>
              <a:rPr lang="en-US" sz="2800" b="0" cap="none" dirty="0"/>
              <a:t> </a:t>
            </a:r>
            <a:r>
              <a:rPr lang="en-US" sz="2800" b="0" cap="none" dirty="0" err="1"/>
              <a:t>số</a:t>
            </a:r>
            <a:r>
              <a:rPr lang="en-US" sz="2800" b="0" cap="none" dirty="0"/>
              <a:t> </a:t>
            </a:r>
            <a:r>
              <a:rPr lang="en-US" sz="2800" b="0" cap="none" dirty="0" err="1"/>
              <a:t>công</a:t>
            </a:r>
            <a:r>
              <a:rPr lang="en-US" sz="2800" b="0" cap="none" dirty="0"/>
              <a:t> </a:t>
            </a:r>
            <a:r>
              <a:rPr lang="en-US" sz="2800" b="0" cap="none" dirty="0" err="1"/>
              <a:t>nhân</a:t>
            </a:r>
            <a:r>
              <a:rPr lang="en-US" sz="2800" b="0" cap="none" dirty="0"/>
              <a:t> </a:t>
            </a:r>
            <a:r>
              <a:rPr lang="en-US" sz="2800" b="0" cap="none" dirty="0" err="1"/>
              <a:t>thuộc</a:t>
            </a:r>
            <a:r>
              <a:rPr lang="en-US" sz="2800" b="0" cap="none" dirty="0"/>
              <a:t> </a:t>
            </a:r>
            <a:r>
              <a:rPr lang="en-US" sz="2800" b="0" cap="none" dirty="0" err="1"/>
              <a:t>nhà</a:t>
            </a:r>
            <a:r>
              <a:rPr lang="en-US" sz="2800" b="0" cap="none" dirty="0"/>
              <a:t> </a:t>
            </a:r>
            <a:r>
              <a:rPr lang="en-US" sz="2800" b="0" cap="none" dirty="0" err="1"/>
              <a:t>máy</a:t>
            </a:r>
            <a:r>
              <a:rPr lang="en-US" sz="2800" b="0" cap="none" dirty="0"/>
              <a:t> H </a:t>
            </a:r>
            <a:r>
              <a:rPr lang="en-US" sz="2800" b="0" cap="none" dirty="0" err="1"/>
              <a:t>về</a:t>
            </a:r>
            <a:r>
              <a:rPr lang="en-US" sz="2800" b="0" cap="none" dirty="0"/>
              <a:t> </a:t>
            </a:r>
            <a:r>
              <a:rPr lang="en-US" sz="2800" b="0" cap="none" dirty="0" err="1"/>
              <a:t>năng</a:t>
            </a:r>
            <a:r>
              <a:rPr lang="en-US" sz="2800" b="0" cap="none" dirty="0"/>
              <a:t> </a:t>
            </a:r>
            <a:r>
              <a:rPr lang="en-US" sz="2800" b="0" cap="none" dirty="0" err="1"/>
              <a:t>suất</a:t>
            </a:r>
            <a:r>
              <a:rPr lang="en-US" sz="2800" b="0" cap="none" dirty="0"/>
              <a:t> </a:t>
            </a:r>
            <a:r>
              <a:rPr lang="en-US" sz="2800" b="0" cap="none" dirty="0" err="1"/>
              <a:t>trong</a:t>
            </a:r>
            <a:r>
              <a:rPr lang="en-US" sz="2800" b="0" cap="none" dirty="0"/>
              <a:t> </a:t>
            </a:r>
            <a:r>
              <a:rPr lang="en-US" sz="2800" b="0" cap="none" dirty="0" err="1"/>
              <a:t>một</a:t>
            </a:r>
            <a:r>
              <a:rPr lang="en-US" sz="2800" b="0" cap="none" dirty="0"/>
              <a:t> </a:t>
            </a:r>
            <a:r>
              <a:rPr lang="en-US" sz="2800" b="0" cap="none" dirty="0" err="1"/>
              <a:t>ngày</a:t>
            </a:r>
            <a:r>
              <a:rPr lang="en-US" sz="2800" b="0" cap="none" dirty="0"/>
              <a:t>, </a:t>
            </a:r>
            <a:r>
              <a:rPr lang="en-US" sz="2800" b="0" cap="none" dirty="0" err="1"/>
              <a:t>thu</a:t>
            </a:r>
            <a:r>
              <a:rPr lang="en-US" sz="2800" b="0" cap="none" dirty="0"/>
              <a:t> </a:t>
            </a:r>
            <a:r>
              <a:rPr lang="en-US" sz="2800" b="0" cap="none" dirty="0" err="1"/>
              <a:t>được</a:t>
            </a:r>
            <a:r>
              <a:rPr lang="en-US" sz="2800" b="0" cap="none" dirty="0"/>
              <a:t> </a:t>
            </a:r>
            <a:r>
              <a:rPr lang="en-US" sz="2800" b="0" cap="none" dirty="0" err="1"/>
              <a:t>bảng</a:t>
            </a:r>
            <a:r>
              <a:rPr lang="en-US" sz="2800" b="0" cap="none" dirty="0"/>
              <a:t> </a:t>
            </a:r>
            <a:r>
              <a:rPr lang="en-US" sz="2800" b="0" cap="none" dirty="0" err="1"/>
              <a:t>số</a:t>
            </a:r>
            <a:r>
              <a:rPr lang="en-US" sz="2800" b="0" cap="none" dirty="0"/>
              <a:t> </a:t>
            </a:r>
            <a:r>
              <a:rPr lang="en-US" sz="2800" b="0" cap="none" dirty="0" err="1"/>
              <a:t>liệu</a:t>
            </a:r>
            <a:r>
              <a:rPr lang="en-US" sz="2800" b="0" cap="none" dirty="0"/>
              <a:t> </a:t>
            </a:r>
            <a:r>
              <a:rPr lang="en-US" sz="2800" b="0" cap="none" dirty="0" err="1"/>
              <a:t>sau</a:t>
            </a:r>
            <a:r>
              <a:rPr lang="en-US" sz="2800" b="0" cap="none" dirty="0"/>
              <a:t>:</a:t>
            </a:r>
          </a:p>
          <a:p>
            <a:pPr marL="0" indent="0">
              <a:buNone/>
            </a:pPr>
            <a:endParaRPr lang="en-US" sz="2800" b="0" cap="none" dirty="0"/>
          </a:p>
          <a:p>
            <a:pPr marL="0" indent="0">
              <a:buNone/>
            </a:pPr>
            <a:endParaRPr lang="en-US" sz="2800" b="0" cap="none" dirty="0"/>
          </a:p>
          <a:p>
            <a:pPr marL="0" indent="0">
              <a:buNone/>
            </a:pPr>
            <a:endParaRPr lang="en-US" sz="2800" b="0" cap="none" dirty="0"/>
          </a:p>
          <a:p>
            <a:pPr marL="457200" indent="-457200">
              <a:buAutoNum type="alphaLcParenR"/>
            </a:pPr>
            <a:r>
              <a:rPr lang="en-US" sz="2800" b="0" cap="none" dirty="0" err="1"/>
              <a:t>công</a:t>
            </a:r>
            <a:r>
              <a:rPr lang="en-US" sz="2800" b="0" cap="none" dirty="0"/>
              <a:t> </a:t>
            </a:r>
            <a:r>
              <a:rPr lang="en-US" sz="2800" b="0" cap="none" dirty="0" err="1"/>
              <a:t>nhân</a:t>
            </a:r>
            <a:r>
              <a:rPr lang="en-US" sz="2800" b="0" cap="none" dirty="0"/>
              <a:t> </a:t>
            </a:r>
            <a:r>
              <a:rPr lang="en-US" sz="2800" b="0" cap="none" dirty="0" err="1"/>
              <a:t>có</a:t>
            </a:r>
            <a:r>
              <a:rPr lang="en-US" sz="2800" b="0" cap="none" dirty="0"/>
              <a:t> </a:t>
            </a:r>
            <a:r>
              <a:rPr lang="en-US" sz="2800" b="0" cap="none" dirty="0" err="1"/>
              <a:t>tay</a:t>
            </a:r>
            <a:r>
              <a:rPr lang="en-US" sz="2800" b="0" cap="none" dirty="0"/>
              <a:t> </a:t>
            </a:r>
            <a:r>
              <a:rPr lang="en-US" sz="2800" b="0" cap="none" dirty="0" err="1"/>
              <a:t>nghề</a:t>
            </a:r>
            <a:r>
              <a:rPr lang="en-US" sz="2800" b="0" cap="none" dirty="0"/>
              <a:t> </a:t>
            </a:r>
            <a:r>
              <a:rPr lang="en-US" sz="2800" b="0" cap="none" dirty="0" err="1"/>
              <a:t>cao</a:t>
            </a:r>
            <a:r>
              <a:rPr lang="en-US" sz="2800" b="0" cap="none" dirty="0"/>
              <a:t> </a:t>
            </a:r>
            <a:r>
              <a:rPr lang="en-US" sz="2800" b="0" cap="none" dirty="0" err="1"/>
              <a:t>nếu</a:t>
            </a:r>
            <a:r>
              <a:rPr lang="en-US" sz="2800" b="0" cap="none" dirty="0"/>
              <a:t> </a:t>
            </a:r>
            <a:r>
              <a:rPr lang="en-US" sz="2800" b="0" cap="none" dirty="0" err="1"/>
              <a:t>năng</a:t>
            </a:r>
            <a:r>
              <a:rPr lang="en-US" sz="2800" b="0" cap="none" dirty="0"/>
              <a:t> </a:t>
            </a:r>
            <a:r>
              <a:rPr lang="en-US" sz="2800" b="0" cap="none" dirty="0" err="1"/>
              <a:t>suất</a:t>
            </a:r>
            <a:r>
              <a:rPr lang="en-US" sz="2800" b="0" cap="none" dirty="0"/>
              <a:t> 1 </a:t>
            </a:r>
            <a:r>
              <a:rPr lang="en-US" sz="2800" b="0" cap="none" dirty="0" err="1"/>
              <a:t>ngày</a:t>
            </a:r>
            <a:r>
              <a:rPr lang="en-US" sz="2800" b="0" cap="none" dirty="0"/>
              <a:t> </a:t>
            </a:r>
            <a:r>
              <a:rPr lang="en-US" sz="2800" b="0" cap="none" dirty="0" err="1"/>
              <a:t>đạt</a:t>
            </a:r>
            <a:r>
              <a:rPr lang="en-US" sz="2800" b="0" cap="none" dirty="0"/>
              <a:t> </a:t>
            </a:r>
            <a:r>
              <a:rPr lang="en-US" sz="2800" b="0" cap="none" dirty="0" err="1"/>
              <a:t>trên</a:t>
            </a:r>
            <a:r>
              <a:rPr lang="en-US" sz="2800" b="0" cap="none" dirty="0"/>
              <a:t> 11 </a:t>
            </a:r>
            <a:r>
              <a:rPr lang="en-US" sz="2800" b="0" cap="none" dirty="0" err="1"/>
              <a:t>sản</a:t>
            </a:r>
            <a:r>
              <a:rPr lang="en-US" sz="2800" b="0" cap="none" dirty="0"/>
              <a:t> </a:t>
            </a:r>
            <a:r>
              <a:rPr lang="en-US" sz="2800" b="0" cap="none" dirty="0" err="1"/>
              <a:t>phẩm</a:t>
            </a:r>
            <a:r>
              <a:rPr lang="en-US" sz="2800" b="0" cap="none" dirty="0"/>
              <a:t>. </a:t>
            </a:r>
            <a:r>
              <a:rPr lang="en-US" sz="2800" b="0" cap="none" dirty="0" err="1"/>
              <a:t>với</a:t>
            </a:r>
            <a:r>
              <a:rPr lang="en-US" sz="2800" b="0" cap="none" dirty="0"/>
              <a:t> </a:t>
            </a:r>
            <a:r>
              <a:rPr lang="en-US" sz="2800" b="0" cap="none" dirty="0" err="1"/>
              <a:t>độ</a:t>
            </a:r>
            <a:r>
              <a:rPr lang="en-US" sz="2800" b="0" cap="none" dirty="0"/>
              <a:t> tin </a:t>
            </a:r>
            <a:r>
              <a:rPr lang="en-US" sz="2800" b="0" cap="none" dirty="0" err="1"/>
              <a:t>cậy</a:t>
            </a:r>
            <a:r>
              <a:rPr lang="en-US" sz="2800" b="0" cap="none" dirty="0"/>
              <a:t> 95%, </a:t>
            </a:r>
            <a:r>
              <a:rPr lang="en-US" sz="2800" b="0" cap="none" dirty="0" err="1"/>
              <a:t>hãy</a:t>
            </a:r>
            <a:r>
              <a:rPr lang="en-US" sz="2800" b="0" cap="none" dirty="0"/>
              <a:t> </a:t>
            </a:r>
            <a:r>
              <a:rPr lang="en-US" sz="2800" b="0" cap="none" dirty="0" err="1"/>
              <a:t>ước</a:t>
            </a:r>
            <a:r>
              <a:rPr lang="en-US" sz="2800" b="0" cap="none" dirty="0"/>
              <a:t> </a:t>
            </a:r>
            <a:r>
              <a:rPr lang="en-US" sz="2800" b="0" cap="none" dirty="0" err="1"/>
              <a:t>lượng</a:t>
            </a:r>
            <a:r>
              <a:rPr lang="en-US" sz="2800" b="0" cap="none" dirty="0"/>
              <a:t> </a:t>
            </a:r>
            <a:r>
              <a:rPr lang="en-US" sz="2800" b="0" cap="none" dirty="0" err="1"/>
              <a:t>tỉ</a:t>
            </a:r>
            <a:r>
              <a:rPr lang="en-US" sz="2800" b="0" cap="none" dirty="0"/>
              <a:t> </a:t>
            </a:r>
            <a:r>
              <a:rPr lang="en-US" sz="2800" b="0" cap="none" dirty="0" err="1"/>
              <a:t>lệ</a:t>
            </a:r>
            <a:r>
              <a:rPr lang="en-US" sz="2800" b="0" cap="none" dirty="0"/>
              <a:t> </a:t>
            </a:r>
            <a:r>
              <a:rPr lang="en-US" sz="2800" b="0" cap="none" dirty="0" err="1"/>
              <a:t>công</a:t>
            </a:r>
            <a:r>
              <a:rPr lang="en-US" sz="2800" b="0" cap="none" dirty="0"/>
              <a:t> </a:t>
            </a:r>
            <a:r>
              <a:rPr lang="en-US" sz="2800" b="0" cap="none" dirty="0" err="1"/>
              <a:t>nhân</a:t>
            </a:r>
            <a:r>
              <a:rPr lang="en-US" sz="2800" b="0" cap="none" dirty="0"/>
              <a:t> </a:t>
            </a:r>
            <a:r>
              <a:rPr lang="en-US" sz="2800" b="0" cap="none" dirty="0" err="1"/>
              <a:t>có</a:t>
            </a:r>
            <a:r>
              <a:rPr lang="en-US" sz="2800" b="0" cap="none" dirty="0"/>
              <a:t> </a:t>
            </a:r>
            <a:r>
              <a:rPr lang="en-US" sz="2800" b="0" cap="none" dirty="0" err="1"/>
              <a:t>tay</a:t>
            </a:r>
            <a:r>
              <a:rPr lang="en-US" sz="2800" b="0" cap="none" dirty="0"/>
              <a:t> </a:t>
            </a:r>
            <a:r>
              <a:rPr lang="en-US" sz="2800" b="0" cap="none" dirty="0" err="1"/>
              <a:t>nghề</a:t>
            </a:r>
            <a:r>
              <a:rPr lang="en-US" sz="2800" b="0" cap="none" dirty="0"/>
              <a:t> </a:t>
            </a:r>
            <a:r>
              <a:rPr lang="en-US" sz="2800" b="0" cap="none" dirty="0" err="1"/>
              <a:t>cao</a:t>
            </a:r>
            <a:r>
              <a:rPr lang="en-US" sz="2800" b="0" cap="none" dirty="0"/>
              <a:t> </a:t>
            </a:r>
            <a:r>
              <a:rPr lang="en-US" sz="2800" b="0" cap="none" dirty="0" err="1"/>
              <a:t>của</a:t>
            </a:r>
            <a:r>
              <a:rPr lang="en-US" sz="2800" b="0" cap="none" dirty="0"/>
              <a:t> </a:t>
            </a:r>
            <a:r>
              <a:rPr lang="en-US" sz="2800" b="0" cap="none" dirty="0" err="1"/>
              <a:t>nhà</a:t>
            </a:r>
            <a:r>
              <a:rPr lang="en-US" sz="2800" b="0" cap="none" dirty="0"/>
              <a:t> </a:t>
            </a:r>
            <a:r>
              <a:rPr lang="en-US" sz="2800" b="0" cap="none" dirty="0" err="1"/>
              <a:t>máy</a:t>
            </a:r>
            <a:r>
              <a:rPr lang="en-US" sz="2800" b="0" cap="none" dirty="0"/>
              <a:t> H.</a:t>
            </a:r>
          </a:p>
        </p:txBody>
      </p:sp>
      <p:graphicFrame>
        <p:nvGraphicFramePr>
          <p:cNvPr id="4" name="Table 4">
            <a:extLst>
              <a:ext uri="{FF2B5EF4-FFF2-40B4-BE49-F238E27FC236}">
                <a16:creationId xmlns:a16="http://schemas.microsoft.com/office/drawing/2014/main" id="{4EC35548-2B7A-460E-A2F4-6626696C6C2A}"/>
              </a:ext>
            </a:extLst>
          </p:cNvPr>
          <p:cNvGraphicFramePr>
            <a:graphicFrameLocks noGrp="1"/>
          </p:cNvGraphicFramePr>
          <p:nvPr>
            <p:extLst>
              <p:ext uri="{D42A27DB-BD31-4B8C-83A1-F6EECF244321}">
                <p14:modId xmlns:p14="http://schemas.microsoft.com/office/powerpoint/2010/main" val="308829665"/>
              </p:ext>
            </p:extLst>
          </p:nvPr>
        </p:nvGraphicFramePr>
        <p:xfrm>
          <a:off x="304800" y="1986096"/>
          <a:ext cx="8382001" cy="1473200"/>
        </p:xfrm>
        <a:graphic>
          <a:graphicData uri="http://schemas.openxmlformats.org/drawingml/2006/table">
            <a:tbl>
              <a:tblPr firstRow="1" bandRow="1">
                <a:tableStyleId>{5C22544A-7EE6-4342-B048-85BDC9FD1C3A}</a:tableStyleId>
              </a:tblPr>
              <a:tblGrid>
                <a:gridCol w="2697656">
                  <a:extLst>
                    <a:ext uri="{9D8B030D-6E8A-4147-A177-3AD203B41FA5}">
                      <a16:colId xmlns:a16="http://schemas.microsoft.com/office/drawing/2014/main" val="817647641"/>
                    </a:ext>
                  </a:extLst>
                </a:gridCol>
                <a:gridCol w="959944">
                  <a:extLst>
                    <a:ext uri="{9D8B030D-6E8A-4147-A177-3AD203B41FA5}">
                      <a16:colId xmlns:a16="http://schemas.microsoft.com/office/drawing/2014/main" val="2793051785"/>
                    </a:ext>
                  </a:extLst>
                </a:gridCol>
                <a:gridCol w="1219200">
                  <a:extLst>
                    <a:ext uri="{9D8B030D-6E8A-4147-A177-3AD203B41FA5}">
                      <a16:colId xmlns:a16="http://schemas.microsoft.com/office/drawing/2014/main" val="3736123852"/>
                    </a:ext>
                  </a:extLst>
                </a:gridCol>
                <a:gridCol w="1066800">
                  <a:extLst>
                    <a:ext uri="{9D8B030D-6E8A-4147-A177-3AD203B41FA5}">
                      <a16:colId xmlns:a16="http://schemas.microsoft.com/office/drawing/2014/main" val="3132569271"/>
                    </a:ext>
                  </a:extLst>
                </a:gridCol>
                <a:gridCol w="1143000">
                  <a:extLst>
                    <a:ext uri="{9D8B030D-6E8A-4147-A177-3AD203B41FA5}">
                      <a16:colId xmlns:a16="http://schemas.microsoft.com/office/drawing/2014/main" val="3069417917"/>
                    </a:ext>
                  </a:extLst>
                </a:gridCol>
                <a:gridCol w="1295401">
                  <a:extLst>
                    <a:ext uri="{9D8B030D-6E8A-4147-A177-3AD203B41FA5}">
                      <a16:colId xmlns:a16="http://schemas.microsoft.com/office/drawing/2014/main" val="2217877909"/>
                    </a:ext>
                  </a:extLst>
                </a:gridCol>
              </a:tblGrid>
              <a:tr h="0">
                <a:tc>
                  <a:txBody>
                    <a:bodyPr/>
                    <a:lstStyle/>
                    <a:p>
                      <a:r>
                        <a:rPr lang="en-US" sz="2200" b="0" dirty="0" err="1">
                          <a:solidFill>
                            <a:schemeClr val="tx1"/>
                          </a:solidFill>
                        </a:rPr>
                        <a:t>Năng</a:t>
                      </a:r>
                      <a:r>
                        <a:rPr lang="en-US" sz="2200" b="0" dirty="0">
                          <a:solidFill>
                            <a:schemeClr val="tx1"/>
                          </a:solidFill>
                        </a:rPr>
                        <a:t> </a:t>
                      </a:r>
                      <a:r>
                        <a:rPr lang="en-US" sz="2200" b="0" dirty="0" err="1">
                          <a:solidFill>
                            <a:schemeClr val="tx1"/>
                          </a:solidFill>
                        </a:rPr>
                        <a:t>suất</a:t>
                      </a:r>
                      <a:r>
                        <a:rPr lang="en-US" sz="2200" b="0" dirty="0">
                          <a:solidFill>
                            <a:schemeClr val="tx1"/>
                          </a:solidFill>
                        </a:rPr>
                        <a:t> </a:t>
                      </a:r>
                      <a:r>
                        <a:rPr lang="en-US" sz="2200" b="0" dirty="0" err="1">
                          <a:solidFill>
                            <a:schemeClr val="tx1"/>
                          </a:solidFill>
                        </a:rPr>
                        <a:t>của</a:t>
                      </a:r>
                      <a:r>
                        <a:rPr lang="en-US" sz="2200" b="0" dirty="0">
                          <a:solidFill>
                            <a:schemeClr val="tx1"/>
                          </a:solidFill>
                        </a:rPr>
                        <a:t> </a:t>
                      </a:r>
                      <a:r>
                        <a:rPr lang="en-US" sz="2200" b="0" dirty="0" err="1">
                          <a:solidFill>
                            <a:schemeClr val="tx1"/>
                          </a:solidFill>
                        </a:rPr>
                        <a:t>công</a:t>
                      </a:r>
                      <a:r>
                        <a:rPr lang="en-US" sz="2200" b="0" dirty="0">
                          <a:solidFill>
                            <a:schemeClr val="tx1"/>
                          </a:solidFill>
                        </a:rPr>
                        <a:t> </a:t>
                      </a:r>
                      <a:r>
                        <a:rPr lang="en-US" sz="2200" b="0" dirty="0" err="1">
                          <a:solidFill>
                            <a:schemeClr val="tx1"/>
                          </a:solidFill>
                        </a:rPr>
                        <a:t>nhân</a:t>
                      </a:r>
                      <a:r>
                        <a:rPr lang="en-US" sz="2200" b="0" dirty="0">
                          <a:solidFill>
                            <a:schemeClr val="tx1"/>
                          </a:solidFill>
                        </a:rPr>
                        <a:t> </a:t>
                      </a:r>
                      <a:r>
                        <a:rPr lang="en-US" sz="2200" b="0" dirty="0" err="1">
                          <a:solidFill>
                            <a:schemeClr val="tx1"/>
                          </a:solidFill>
                        </a:rPr>
                        <a:t>trong</a:t>
                      </a:r>
                      <a:r>
                        <a:rPr lang="en-US" sz="2200" b="0" dirty="0">
                          <a:solidFill>
                            <a:schemeClr val="tx1"/>
                          </a:solidFill>
                        </a:rPr>
                        <a:t> 1 </a:t>
                      </a:r>
                      <a:r>
                        <a:rPr lang="en-US" sz="2200" b="0" dirty="0" err="1">
                          <a:solidFill>
                            <a:schemeClr val="tx1"/>
                          </a:solidFill>
                        </a:rPr>
                        <a:t>ngày</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15-17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475467814"/>
                  </a:ext>
                </a:extLst>
              </a:tr>
              <a:tr h="711200">
                <a:tc>
                  <a:txBody>
                    <a:bodyPr/>
                    <a:lstStyle/>
                    <a:p>
                      <a:r>
                        <a:rPr lang="en-US" sz="2200" b="0" dirty="0" err="1">
                          <a:solidFill>
                            <a:schemeClr val="tx1"/>
                          </a:solidFill>
                        </a:rPr>
                        <a:t>Số</a:t>
                      </a:r>
                      <a:r>
                        <a:rPr lang="en-US" sz="2200" b="0" dirty="0">
                          <a:solidFill>
                            <a:schemeClr val="tx1"/>
                          </a:solidFill>
                        </a:rPr>
                        <a:t> </a:t>
                      </a:r>
                      <a:r>
                        <a:rPr lang="en-US" sz="2200" b="0" dirty="0" err="1">
                          <a:solidFill>
                            <a:schemeClr val="tx1"/>
                          </a:solidFill>
                        </a:rPr>
                        <a:t>công</a:t>
                      </a:r>
                      <a:r>
                        <a:rPr lang="en-US" sz="2200" b="0" dirty="0">
                          <a:solidFill>
                            <a:schemeClr val="tx1"/>
                          </a:solidFill>
                        </a:rPr>
                        <a:t> </a:t>
                      </a:r>
                      <a:r>
                        <a:rPr lang="en-US" sz="2200" b="0" dirty="0" err="1">
                          <a:solidFill>
                            <a:schemeClr val="tx1"/>
                          </a:solidFill>
                        </a:rPr>
                        <a:t>nhân</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678617861"/>
                  </a:ext>
                </a:extLst>
              </a:tr>
            </a:tbl>
          </a:graphicData>
        </a:graphic>
      </p:graphicFrame>
    </p:spTree>
    <p:extLst>
      <p:ext uri="{BB962C8B-B14F-4D97-AF65-F5344CB8AC3E}">
        <p14:creationId xmlns:p14="http://schemas.microsoft.com/office/powerpoint/2010/main" val="99193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381000" y="1524000"/>
            <a:ext cx="8534400" cy="2601866"/>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err="1">
                <a:latin typeface="Times New Roman" pitchFamily="18" charset="0"/>
                <a:ea typeface="+mj-ea"/>
                <a:cs typeface="Times New Roman" pitchFamily="18" charset="0"/>
              </a:rPr>
              <a:t>Đặt</a:t>
            </a:r>
            <a:r>
              <a:rPr lang="en-US" sz="2800" b="1" kern="0" dirty="0">
                <a:latin typeface="Times New Roman" pitchFamily="18" charset="0"/>
                <a:ea typeface="+mj-ea"/>
                <a:cs typeface="Times New Roman" pitchFamily="18" charset="0"/>
              </a:rPr>
              <a:t> </a:t>
            </a:r>
            <a:r>
              <a:rPr lang="en-US" sz="2800" b="1" kern="0" dirty="0" err="1">
                <a:latin typeface="Times New Roman" pitchFamily="18" charset="0"/>
                <a:ea typeface="+mj-ea"/>
                <a:cs typeface="Times New Roman" pitchFamily="18" charset="0"/>
              </a:rPr>
              <a:t>vấn</a:t>
            </a:r>
            <a:r>
              <a:rPr lang="en-US" sz="2800" b="1" kern="0" dirty="0">
                <a:latin typeface="Times New Roman" pitchFamily="18" charset="0"/>
                <a:ea typeface="+mj-ea"/>
                <a:cs typeface="Times New Roman" pitchFamily="18" charset="0"/>
              </a:rPr>
              <a:t> </a:t>
            </a:r>
            <a:r>
              <a:rPr lang="en-US" sz="2800" b="1" kern="0" dirty="0" err="1">
                <a:latin typeface="Times New Roman" pitchFamily="18" charset="0"/>
                <a:ea typeface="+mj-ea"/>
                <a:cs typeface="Times New Roman" pitchFamily="18" charset="0"/>
              </a:rPr>
              <a:t>đề</a:t>
            </a:r>
            <a:r>
              <a:rPr lang="en-US" sz="2800" b="1" kern="0" dirty="0">
                <a:latin typeface="Times New Roman" pitchFamily="18" charset="0"/>
                <a:ea typeface="+mj-ea"/>
                <a:cs typeface="Times New Roman" pitchFamily="18" charset="0"/>
              </a:rPr>
              <a:t>:</a:t>
            </a:r>
          </a:p>
          <a:p>
            <a:pPr indent="457200">
              <a:lnSpc>
                <a:spcPct val="150000"/>
              </a:lnSpc>
              <a:defRPr/>
            </a:pPr>
            <a:r>
              <a:rPr lang="en-US" sz="2800" kern="0" dirty="0" err="1">
                <a:latin typeface="Times New Roman" pitchFamily="18" charset="0"/>
                <a:cs typeface="Times New Roman" pitchFamily="18" charset="0"/>
              </a:rPr>
              <a:t>Trên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đám</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đông</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dấu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hiệu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nghiên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cứu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có</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các</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tham</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số</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tổng</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thể</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ký</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hiệu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là</a:t>
            </a:r>
            <a:r>
              <a:rPr lang="en-US" sz="2800" kern="0" dirty="0">
                <a:latin typeface="Times New Roman" pitchFamily="18" charset="0"/>
                <a:cs typeface="Times New Roman" pitchFamily="18" charset="0"/>
              </a:rPr>
              <a:t> </a:t>
            </a:r>
            <a:r>
              <a:rPr lang="az-Cyrl-AZ" sz="2800" i="1" kern="0" dirty="0">
                <a:latin typeface="Times New Roman" pitchFamily="18" charset="0"/>
                <a:cs typeface="Times New Roman" pitchFamily="18" charset="0"/>
              </a:rPr>
              <a:t>Ө</a:t>
            </a:r>
            <a:r>
              <a:rPr lang="en-US" sz="2800" kern="0" dirty="0">
                <a:latin typeface="Times New Roman" pitchFamily="18" charset="0"/>
                <a:cs typeface="Times New Roman" pitchFamily="18" charset="0"/>
              </a:rPr>
              <a:t>): </a:t>
            </a:r>
            <a:r>
              <a:rPr lang="el-GR" sz="2800" i="1" kern="0" dirty="0">
                <a:latin typeface="Times New Roman"/>
                <a:cs typeface="Times New Roman"/>
              </a:rPr>
              <a:t>μ</a:t>
            </a:r>
            <a:r>
              <a:rPr lang="en-US" sz="2800" i="1" kern="0" dirty="0">
                <a:latin typeface="Times New Roman"/>
                <a:cs typeface="Times New Roman"/>
              </a:rPr>
              <a:t>, p</a:t>
            </a:r>
            <a:r>
              <a:rPr lang="en-US" sz="2800" kern="0" dirty="0">
                <a:latin typeface="Times New Roman"/>
                <a:cs typeface="Times New Roman"/>
              </a:rPr>
              <a:t>,  … </a:t>
            </a:r>
            <a:r>
              <a:rPr lang="en-US" sz="2800" kern="0" dirty="0" err="1">
                <a:latin typeface="Times New Roman"/>
                <a:cs typeface="Times New Roman"/>
              </a:rPr>
              <a:t>thường</a:t>
            </a:r>
            <a:r>
              <a:rPr lang="en-US" sz="2800" kern="0" dirty="0">
                <a:latin typeface="Times New Roman"/>
                <a:cs typeface="Times New Roman"/>
              </a:rPr>
              <a:t> </a:t>
            </a:r>
            <a:r>
              <a:rPr lang="en-US" sz="2800" kern="0" dirty="0" err="1">
                <a:latin typeface="Times New Roman"/>
                <a:cs typeface="Times New Roman"/>
              </a:rPr>
              <a:t>chưa</a:t>
            </a:r>
            <a:r>
              <a:rPr lang="en-US" sz="2800" kern="0" dirty="0">
                <a:latin typeface="Times New Roman"/>
                <a:cs typeface="Times New Roman"/>
              </a:rPr>
              <a:t> </a:t>
            </a:r>
            <a:r>
              <a:rPr lang="en-US" sz="2800" kern="0" dirty="0" err="1">
                <a:latin typeface="Times New Roman"/>
                <a:cs typeface="Times New Roman"/>
              </a:rPr>
              <a:t>biết</a:t>
            </a:r>
            <a:r>
              <a:rPr lang="en-US" sz="2800" kern="0" dirty="0">
                <a:latin typeface="Times New Roman"/>
                <a:cs typeface="Times New Roman"/>
              </a:rPr>
              <a:t>.</a:t>
            </a:r>
            <a:r>
              <a:rPr lang="en-US" sz="2800" b="1" kern="0" dirty="0">
                <a:latin typeface="Times New Roman" pitchFamily="18" charset="0"/>
                <a:ea typeface="+mj-ea"/>
                <a:cs typeface="Times New Roman" pitchFamily="18" charset="0"/>
              </a:rPr>
              <a:t> </a:t>
            </a:r>
          </a:p>
          <a:p>
            <a:pPr indent="457200">
              <a:lnSpc>
                <a:spcPct val="150000"/>
              </a:lnSpc>
              <a:defRPr/>
            </a:pPr>
            <a:r>
              <a:rPr lang="en-US" sz="2800" kern="0" dirty="0">
                <a:latin typeface="Times New Roman" pitchFamily="18" charset="0"/>
                <a:cs typeface="Times New Roman" pitchFamily="18" charset="0"/>
                <a:sym typeface="Wingdings 2"/>
              </a:rPr>
              <a:t> </a:t>
            </a:r>
            <a:r>
              <a:rPr lang="vi-VN" sz="2800" kern="0" dirty="0">
                <a:latin typeface="Times New Roman" pitchFamily="18" charset="0"/>
                <a:cs typeface="Times New Roman" pitchFamily="18" charset="0"/>
                <a:sym typeface="Wingdings 2"/>
              </a:rPr>
              <a:t>Ư</a:t>
            </a:r>
            <a:r>
              <a:rPr lang="en-US" sz="2800" kern="0" dirty="0" err="1">
                <a:latin typeface="Times New Roman" pitchFamily="18" charset="0"/>
                <a:cs typeface="Times New Roman" pitchFamily="18" charset="0"/>
                <a:sym typeface="Wingdings 2"/>
              </a:rPr>
              <a:t>ớc</a:t>
            </a:r>
            <a:r>
              <a:rPr lang="en-US" sz="2800" kern="0" dirty="0">
                <a:latin typeface="Times New Roman" pitchFamily="18" charset="0"/>
                <a:cs typeface="Times New Roman" pitchFamily="18" charset="0"/>
                <a:sym typeface="Wingdings 2"/>
              </a:rPr>
              <a:t> </a:t>
            </a:r>
            <a:r>
              <a:rPr lang="en-US" sz="2800" kern="0" dirty="0" err="1">
                <a:latin typeface="Times New Roman" pitchFamily="18" charset="0"/>
                <a:cs typeface="Times New Roman" pitchFamily="18" charset="0"/>
                <a:sym typeface="Wingdings 2"/>
              </a:rPr>
              <a:t>lượng</a:t>
            </a:r>
            <a:r>
              <a:rPr lang="en-US" sz="2800" kern="0" dirty="0">
                <a:latin typeface="Times New Roman" pitchFamily="18" charset="0"/>
                <a:cs typeface="Times New Roman" pitchFamily="18" charset="0"/>
                <a:sym typeface="Wingdings 2"/>
              </a:rPr>
              <a:t> </a:t>
            </a:r>
            <a:r>
              <a:rPr lang="az-Cyrl-AZ" sz="2800" i="1" kern="0" dirty="0">
                <a:latin typeface="Times New Roman" pitchFamily="18" charset="0"/>
                <a:cs typeface="Times New Roman" pitchFamily="18" charset="0"/>
              </a:rPr>
              <a:t>Ө</a:t>
            </a:r>
            <a:r>
              <a:rPr lang="en-US" sz="2800" kern="0" dirty="0">
                <a:latin typeface="Times New Roman" pitchFamily="18" charset="0"/>
                <a:cs typeface="Times New Roman" pitchFamily="18" charset="0"/>
                <a:sym typeface="Wingdings 2"/>
              </a:rPr>
              <a:t> </a:t>
            </a:r>
            <a:r>
              <a:rPr lang="en-US" sz="2800" kern="0" dirty="0" err="1">
                <a:latin typeface="Times New Roman" pitchFamily="18" charset="0"/>
                <a:cs typeface="Times New Roman" pitchFamily="18" charset="0"/>
                <a:sym typeface="Wingdings 2"/>
              </a:rPr>
              <a:t>trên</a:t>
            </a:r>
            <a:r>
              <a:rPr lang="en-US" sz="2800" kern="0" dirty="0">
                <a:latin typeface="Times New Roman" pitchFamily="18" charset="0"/>
                <a:cs typeface="Times New Roman" pitchFamily="18" charset="0"/>
                <a:sym typeface="Wingdings 2"/>
              </a:rPr>
              <a:t> </a:t>
            </a:r>
            <a:r>
              <a:rPr lang="en-US" sz="2800" kern="0" dirty="0" err="1">
                <a:latin typeface="Times New Roman" pitchFamily="18" charset="0"/>
                <a:cs typeface="Times New Roman" pitchFamily="18" charset="0"/>
                <a:sym typeface="Wingdings 2"/>
              </a:rPr>
              <a:t>mẫu</a:t>
            </a:r>
            <a:r>
              <a:rPr lang="en-US" sz="2800" kern="0" dirty="0">
                <a:latin typeface="Times New Roman" pitchFamily="18" charset="0"/>
                <a:cs typeface="Times New Roman" pitchFamily="18" charset="0"/>
                <a:sym typeface="Wingdings 2"/>
              </a:rPr>
              <a:t> </a:t>
            </a:r>
            <a:r>
              <a:rPr lang="en-US" sz="2800" kern="0" dirty="0" err="1">
                <a:latin typeface="Times New Roman" pitchFamily="18" charset="0"/>
                <a:cs typeface="Times New Roman" pitchFamily="18" charset="0"/>
                <a:sym typeface="Wingdings 2"/>
              </a:rPr>
              <a:t>cụ</a:t>
            </a:r>
            <a:r>
              <a:rPr lang="en-US" sz="2800" kern="0" dirty="0">
                <a:latin typeface="Times New Roman" pitchFamily="18" charset="0"/>
                <a:cs typeface="Times New Roman" pitchFamily="18" charset="0"/>
                <a:sym typeface="Wingdings 2"/>
              </a:rPr>
              <a:t> </a:t>
            </a:r>
            <a:r>
              <a:rPr lang="en-US" sz="2800" kern="0" dirty="0" err="1">
                <a:latin typeface="Times New Roman" pitchFamily="18" charset="0"/>
                <a:cs typeface="Times New Roman" pitchFamily="18" charset="0"/>
                <a:sym typeface="Wingdings 2"/>
              </a:rPr>
              <a:t>thể</a:t>
            </a:r>
            <a:r>
              <a:rPr lang="en-US" sz="2800" kern="0" dirty="0">
                <a:latin typeface="Times New Roman" pitchFamily="18" charset="0"/>
                <a:cs typeface="Times New Roman" pitchFamily="18" charset="0"/>
                <a:sym typeface="Wingdings 2"/>
              </a:rPr>
              <a:t>.</a:t>
            </a:r>
            <a:endParaRPr lang="en-US" sz="2800" b="1" kern="0" dirty="0">
              <a:latin typeface="Times New Roman" pitchFamily="18" charset="0"/>
              <a:ea typeface="+mj-ea"/>
              <a:cs typeface="Times New Roman" pitchFamily="18" charset="0"/>
            </a:endParaRPr>
          </a:p>
        </p:txBody>
      </p:sp>
      <p:sp>
        <p:nvSpPr>
          <p:cNvPr id="7" name="Rectangle 4"/>
          <p:cNvSpPr txBox="1">
            <a:spLocks noChangeArrowheads="1"/>
          </p:cNvSpPr>
          <p:nvPr/>
        </p:nvSpPr>
        <p:spPr bwMode="auto">
          <a:xfrm>
            <a:off x="228600" y="5511800"/>
            <a:ext cx="8305800" cy="584200"/>
          </a:xfrm>
          <a:prstGeom prst="rect">
            <a:avLst/>
          </a:prstGeom>
          <a:noFill/>
          <a:ln w="9525">
            <a:noFill/>
            <a:miter lim="800000"/>
            <a:headEnd/>
            <a:tailEnd/>
          </a:ln>
        </p:spPr>
        <p:txBody>
          <a:bodyPr anchor="ctr">
            <a:spAutoFit/>
          </a:bodyPr>
          <a:lstStyle/>
          <a:p>
            <a:pPr>
              <a:defRPr/>
            </a:pPr>
            <a:r>
              <a:rPr lang="en-US" sz="3200" kern="0" dirty="0">
                <a:solidFill>
                  <a:schemeClr val="tx2"/>
                </a:solidFill>
                <a:latin typeface="Times New Roman" pitchFamily="18" charset="0"/>
                <a:ea typeface="+mj-ea"/>
                <a:cs typeface="Times New Roman" pitchFamily="18" charset="0"/>
                <a:sym typeface="Wingdings 2"/>
              </a:rPr>
              <a:t> </a:t>
            </a:r>
            <a:endParaRPr lang="en-US" sz="3200" kern="0" dirty="0">
              <a:solidFill>
                <a:schemeClr val="tx2"/>
              </a:solidFill>
              <a:latin typeface="Times New Roman" pitchFamily="18" charset="0"/>
              <a:ea typeface="+mj-ea"/>
              <a:cs typeface="Times New Roman" pitchFamily="18" charset="0"/>
            </a:endParaRPr>
          </a:p>
        </p:txBody>
      </p:sp>
      <p:sp>
        <p:nvSpPr>
          <p:cNvPr id="4" name="Title 3">
            <a:extLst>
              <a:ext uri="{FF2B5EF4-FFF2-40B4-BE49-F238E27FC236}">
                <a16:creationId xmlns:a16="http://schemas.microsoft.com/office/drawing/2014/main" id="{4A34CAFA-D17B-485E-FCB6-166B06F6C359}"/>
              </a:ext>
            </a:extLst>
          </p:cNvPr>
          <p:cNvSpPr>
            <a:spLocks noGrp="1" noChangeArrowheads="1"/>
          </p:cNvSpPr>
          <p:nvPr>
            <p:ph type="title"/>
          </p:nvPr>
        </p:nvSpPr>
        <p:spPr>
          <a:xfrm>
            <a:off x="76200" y="184532"/>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
        <p:nvSpPr>
          <p:cNvPr id="6" name="Rectangle 6">
            <a:extLst>
              <a:ext uri="{FF2B5EF4-FFF2-40B4-BE49-F238E27FC236}">
                <a16:creationId xmlns:a16="http://schemas.microsoft.com/office/drawing/2014/main" id="{81B2F7A4-BD70-1828-748E-B5D0340C7140}"/>
              </a:ext>
            </a:extLst>
          </p:cNvPr>
          <p:cNvSpPr txBox="1">
            <a:spLocks noChangeArrowheads="1"/>
          </p:cNvSpPr>
          <p:nvPr/>
        </p:nvSpPr>
        <p:spPr bwMode="auto">
          <a:xfrm>
            <a:off x="0" y="4237747"/>
            <a:ext cx="8077200" cy="2086853"/>
          </a:xfrm>
          <a:prstGeom prst="rect">
            <a:avLst/>
          </a:prstGeom>
          <a:noFill/>
          <a:ln w="9525">
            <a:noFill/>
            <a:miter lim="800000"/>
            <a:headEnd/>
            <a:tailEnd/>
          </a:ln>
        </p:spPr>
        <p:txBody>
          <a:bodyPr wrap="square" anchor="ctr">
            <a:spAutoFit/>
          </a:bodyPr>
          <a:lstStyle/>
          <a:p>
            <a:pPr indent="457200">
              <a:lnSpc>
                <a:spcPct val="150000"/>
              </a:lnSpc>
              <a:defRPr/>
            </a:pPr>
            <a:r>
              <a:rPr lang="en-US" sz="3000" b="1" i="1" kern="0" dirty="0">
                <a:latin typeface="+mj-lt"/>
                <a:ea typeface="+mj-ea"/>
                <a:cs typeface="Times New Roman" pitchFamily="18" charset="0"/>
              </a:rPr>
              <a:t>5.1 </a:t>
            </a:r>
            <a:r>
              <a:rPr lang="en-US" sz="3000" b="1" i="1" kern="0" dirty="0" err="1">
                <a:latin typeface="+mj-lt"/>
                <a:ea typeface="+mj-ea"/>
                <a:cs typeface="Times New Roman" pitchFamily="18" charset="0"/>
              </a:rPr>
              <a:t>Phương</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pháp</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ước</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lượng</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điểm</a:t>
            </a:r>
            <a:endParaRPr lang="en-US" sz="3000" b="1" i="1" kern="0" dirty="0">
              <a:latin typeface="+mj-lt"/>
              <a:ea typeface="+mj-ea"/>
              <a:cs typeface="Times New Roman" pitchFamily="18" charset="0"/>
            </a:endParaRPr>
          </a:p>
          <a:p>
            <a:pPr indent="457200">
              <a:lnSpc>
                <a:spcPct val="150000"/>
              </a:lnSpc>
              <a:defRPr/>
            </a:pPr>
            <a:r>
              <a:rPr lang="en-US" sz="3000" b="1" i="1" kern="0" dirty="0">
                <a:latin typeface="+mj-lt"/>
                <a:ea typeface="+mj-ea"/>
                <a:cs typeface="Times New Roman" pitchFamily="18" charset="0"/>
              </a:rPr>
              <a:t>5.2 </a:t>
            </a:r>
            <a:r>
              <a:rPr lang="en-US" sz="3000" b="1" i="1" kern="0" dirty="0" err="1">
                <a:latin typeface="+mj-lt"/>
                <a:ea typeface="+mj-ea"/>
                <a:cs typeface="Times New Roman" pitchFamily="18" charset="0"/>
              </a:rPr>
              <a:t>Phương</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pháp</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ước</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lượng</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khoảng</a:t>
            </a:r>
            <a:r>
              <a:rPr lang="en-US" sz="3000" b="1" i="1" kern="0" dirty="0">
                <a:latin typeface="+mj-lt"/>
                <a:ea typeface="+mj-ea"/>
                <a:cs typeface="Times New Roman" pitchFamily="18" charset="0"/>
              </a:rPr>
              <a:t> tin </a:t>
            </a:r>
            <a:r>
              <a:rPr lang="en-US" sz="3000" b="1" i="1" kern="0" dirty="0" err="1">
                <a:latin typeface="+mj-lt"/>
                <a:ea typeface="+mj-ea"/>
                <a:cs typeface="Times New Roman" pitchFamily="18" charset="0"/>
              </a:rPr>
              <a:t>cậy</a:t>
            </a:r>
            <a:endParaRPr lang="en-US" sz="3000" b="1" i="1" kern="0" dirty="0">
              <a:latin typeface="+mj-lt"/>
              <a:ea typeface="+mj-ea"/>
              <a:cs typeface="Times New Roman" pitchFamily="18" charset="0"/>
            </a:endParaRPr>
          </a:p>
          <a:p>
            <a:pPr indent="457200">
              <a:lnSpc>
                <a:spcPct val="150000"/>
              </a:lnSpc>
              <a:defRPr/>
            </a:pPr>
            <a:endParaRPr lang="en-US" sz="3000" b="1" i="1" kern="0" dirty="0">
              <a:latin typeface="+mj-lt"/>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54FCCA-7AEB-41F0-B5F1-EC49C68B5D98}"/>
              </a:ext>
            </a:extLst>
          </p:cNvPr>
          <p:cNvSpPr txBox="1"/>
          <p:nvPr/>
        </p:nvSpPr>
        <p:spPr>
          <a:xfrm>
            <a:off x="152400" y="272828"/>
            <a:ext cx="8991600" cy="1815882"/>
          </a:xfrm>
          <a:prstGeom prst="rect">
            <a:avLst/>
          </a:prstGeom>
          <a:solidFill>
            <a:srgbClr val="CCFFCC"/>
          </a:solidFill>
        </p:spPr>
        <p:txBody>
          <a:bodyPr wrap="square" rtlCol="0">
            <a:spAutoFit/>
          </a:bodyPr>
          <a:lstStyle/>
          <a:p>
            <a:r>
              <a:rPr lang="en-US" sz="2800" dirty="0">
                <a:latin typeface="+mj-lt"/>
              </a:rPr>
              <a:t>A </a:t>
            </a:r>
            <a:r>
              <a:rPr lang="en-US" sz="2800" dirty="0" err="1">
                <a:latin typeface="+mj-lt"/>
              </a:rPr>
              <a:t>là</a:t>
            </a:r>
            <a:r>
              <a:rPr lang="en-US" sz="2800" dirty="0">
                <a:latin typeface="+mj-lt"/>
              </a:rPr>
              <a:t> </a:t>
            </a:r>
            <a:r>
              <a:rPr lang="en-US" sz="2800" dirty="0" err="1">
                <a:latin typeface="+mj-lt"/>
              </a:rPr>
              <a:t>công</a:t>
            </a:r>
            <a:r>
              <a:rPr lang="en-US" sz="2800" dirty="0">
                <a:latin typeface="+mj-lt"/>
              </a:rPr>
              <a:t> </a:t>
            </a:r>
            <a:r>
              <a:rPr lang="en-US" sz="2800" dirty="0" err="1">
                <a:latin typeface="+mj-lt"/>
              </a:rPr>
              <a:t>nhân</a:t>
            </a:r>
            <a:r>
              <a:rPr lang="en-US" sz="2800" dirty="0">
                <a:latin typeface="+mj-lt"/>
              </a:rPr>
              <a:t> </a:t>
            </a:r>
            <a:r>
              <a:rPr lang="en-US" sz="2800" dirty="0" err="1">
                <a:latin typeface="+mj-lt"/>
              </a:rPr>
              <a:t>có</a:t>
            </a:r>
            <a:r>
              <a:rPr lang="en-US" sz="2800" dirty="0">
                <a:latin typeface="+mj-lt"/>
              </a:rPr>
              <a:t> </a:t>
            </a:r>
            <a:r>
              <a:rPr lang="en-US" sz="2800" dirty="0" err="1">
                <a:latin typeface="+mj-lt"/>
              </a:rPr>
              <a:t>tay</a:t>
            </a:r>
            <a:r>
              <a:rPr lang="en-US" sz="2800" dirty="0">
                <a:latin typeface="+mj-lt"/>
              </a:rPr>
              <a:t> </a:t>
            </a:r>
            <a:r>
              <a:rPr lang="en-US" sz="2800" dirty="0" err="1">
                <a:latin typeface="+mj-lt"/>
              </a:rPr>
              <a:t>nghề</a:t>
            </a:r>
            <a:r>
              <a:rPr lang="en-US" sz="2800" dirty="0">
                <a:latin typeface="+mj-lt"/>
              </a:rPr>
              <a:t> </a:t>
            </a:r>
            <a:r>
              <a:rPr lang="en-US" sz="2800" dirty="0" err="1">
                <a:latin typeface="+mj-lt"/>
              </a:rPr>
              <a:t>cao</a:t>
            </a:r>
            <a:r>
              <a:rPr lang="en-US" sz="2800" dirty="0">
                <a:latin typeface="+mj-lt"/>
              </a:rPr>
              <a:t>.</a:t>
            </a:r>
          </a:p>
          <a:p>
            <a:r>
              <a:rPr lang="en-US" sz="2800" dirty="0">
                <a:latin typeface="Times New Roman" panose="02020603050405020304" pitchFamily="18" charset="0"/>
                <a:cs typeface="Times New Roman" panose="02020603050405020304" pitchFamily="18" charset="0"/>
              </a:rPr>
              <a:t>γ = 0,95</a:t>
            </a:r>
          </a:p>
          <a:p>
            <a:r>
              <a:rPr lang="en-US" sz="2800" dirty="0">
                <a:latin typeface="+mj-lt"/>
              </a:rPr>
              <a:t>? ≤ p ≤ </a:t>
            </a:r>
            <a:r>
              <a:rPr lang="en-US" altLang="en-US" sz="2800" dirty="0">
                <a:latin typeface="+mj-lt"/>
                <a:cs typeface="Times New Roman" pitchFamily="18" charset="0"/>
              </a:rPr>
              <a:t> ?</a:t>
            </a:r>
            <a:r>
              <a:rPr lang="en-US" sz="2800" dirty="0">
                <a:latin typeface="+mj-lt"/>
              </a:rPr>
              <a:t> </a:t>
            </a:r>
          </a:p>
          <a:p>
            <a:endParaRPr lang="en-US" sz="2800" dirty="0">
              <a:latin typeface="+mj-lt"/>
            </a:endParaRPr>
          </a:p>
        </p:txBody>
      </p:sp>
      <p:graphicFrame>
        <p:nvGraphicFramePr>
          <p:cNvPr id="6" name="Table 4">
            <a:extLst>
              <a:ext uri="{FF2B5EF4-FFF2-40B4-BE49-F238E27FC236}">
                <a16:creationId xmlns:a16="http://schemas.microsoft.com/office/drawing/2014/main" id="{A1C93BFE-1696-4123-9820-51449DF93D9A}"/>
              </a:ext>
            </a:extLst>
          </p:cNvPr>
          <p:cNvGraphicFramePr>
            <a:graphicFrameLocks noGrp="1"/>
          </p:cNvGraphicFramePr>
          <p:nvPr>
            <p:extLst>
              <p:ext uri="{D42A27DB-BD31-4B8C-83A1-F6EECF244321}">
                <p14:modId xmlns:p14="http://schemas.microsoft.com/office/powerpoint/2010/main" val="2998148208"/>
              </p:ext>
            </p:extLst>
          </p:nvPr>
        </p:nvGraphicFramePr>
        <p:xfrm>
          <a:off x="2514600" y="914400"/>
          <a:ext cx="6199531" cy="85459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817647641"/>
                    </a:ext>
                  </a:extLst>
                </a:gridCol>
                <a:gridCol w="1066800">
                  <a:extLst>
                    <a:ext uri="{9D8B030D-6E8A-4147-A177-3AD203B41FA5}">
                      <a16:colId xmlns:a16="http://schemas.microsoft.com/office/drawing/2014/main" val="2793051785"/>
                    </a:ext>
                  </a:extLst>
                </a:gridCol>
                <a:gridCol w="914400">
                  <a:extLst>
                    <a:ext uri="{9D8B030D-6E8A-4147-A177-3AD203B41FA5}">
                      <a16:colId xmlns:a16="http://schemas.microsoft.com/office/drawing/2014/main" val="3736123852"/>
                    </a:ext>
                  </a:extLst>
                </a:gridCol>
                <a:gridCol w="914400">
                  <a:extLst>
                    <a:ext uri="{9D8B030D-6E8A-4147-A177-3AD203B41FA5}">
                      <a16:colId xmlns:a16="http://schemas.microsoft.com/office/drawing/2014/main" val="3132569271"/>
                    </a:ext>
                  </a:extLst>
                </a:gridCol>
                <a:gridCol w="974221">
                  <a:extLst>
                    <a:ext uri="{9D8B030D-6E8A-4147-A177-3AD203B41FA5}">
                      <a16:colId xmlns:a16="http://schemas.microsoft.com/office/drawing/2014/main" val="3069417917"/>
                    </a:ext>
                  </a:extLst>
                </a:gridCol>
                <a:gridCol w="958110">
                  <a:extLst>
                    <a:ext uri="{9D8B030D-6E8A-4147-A177-3AD203B41FA5}">
                      <a16:colId xmlns:a16="http://schemas.microsoft.com/office/drawing/2014/main" val="2217877909"/>
                    </a:ext>
                  </a:extLst>
                </a:gridCol>
              </a:tblGrid>
              <a:tr h="0">
                <a:tc>
                  <a:txBody>
                    <a:bodyPr/>
                    <a:lstStyle/>
                    <a:p>
                      <a:pPr algn="ctr"/>
                      <a:r>
                        <a:rPr lang="en-US" sz="2200" b="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475467814"/>
                  </a:ext>
                </a:extLst>
              </a:tr>
              <a:tr h="427878">
                <a:tc>
                  <a:txBody>
                    <a:bodyPr/>
                    <a:lstStyle/>
                    <a:p>
                      <a:pPr algn="ctr"/>
                      <a:r>
                        <a:rPr lang="en-US" sz="2200" b="0" dirty="0" err="1">
                          <a:solidFill>
                            <a:schemeClr val="tx1"/>
                          </a:solidFill>
                        </a:rPr>
                        <a:t>n</a:t>
                      </a:r>
                      <a:r>
                        <a:rPr lang="en-US" sz="2200" b="0" baseline="-25000" dirty="0" err="1">
                          <a:solidFill>
                            <a:schemeClr val="tx1"/>
                          </a:solidFill>
                        </a:rPr>
                        <a:t>i</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678617861"/>
                  </a:ext>
                </a:extLst>
              </a:tr>
            </a:tbl>
          </a:graphicData>
        </a:graphic>
      </p:graphicFrame>
    </p:spTree>
    <p:extLst>
      <p:ext uri="{BB962C8B-B14F-4D97-AF65-F5344CB8AC3E}">
        <p14:creationId xmlns:p14="http://schemas.microsoft.com/office/powerpoint/2010/main" val="71690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8296C6-0D7A-41AE-90DE-03D864B06085}"/>
              </a:ext>
            </a:extLst>
          </p:cNvPr>
          <p:cNvSpPr txBox="1"/>
          <p:nvPr/>
        </p:nvSpPr>
        <p:spPr>
          <a:xfrm>
            <a:off x="152400" y="219485"/>
            <a:ext cx="8991600" cy="1815882"/>
          </a:xfrm>
          <a:prstGeom prst="rect">
            <a:avLst/>
          </a:prstGeom>
          <a:solidFill>
            <a:srgbClr val="CCFFCC"/>
          </a:solidFill>
        </p:spPr>
        <p:txBody>
          <a:bodyPr wrap="square" rtlCol="0">
            <a:spAutoFit/>
          </a:bodyPr>
          <a:lstStyle/>
          <a:p>
            <a:r>
              <a:rPr lang="en-US" sz="2800" dirty="0">
                <a:latin typeface="+mj-lt"/>
              </a:rPr>
              <a:t>A </a:t>
            </a:r>
            <a:r>
              <a:rPr lang="en-US" sz="2800" dirty="0" err="1">
                <a:latin typeface="+mj-lt"/>
              </a:rPr>
              <a:t>là</a:t>
            </a:r>
            <a:r>
              <a:rPr lang="en-US" sz="2800" dirty="0">
                <a:latin typeface="+mj-lt"/>
              </a:rPr>
              <a:t> </a:t>
            </a:r>
            <a:r>
              <a:rPr lang="en-US" sz="2800" dirty="0" err="1">
                <a:latin typeface="+mj-lt"/>
              </a:rPr>
              <a:t>công</a:t>
            </a:r>
            <a:r>
              <a:rPr lang="en-US" sz="2800" dirty="0">
                <a:latin typeface="+mj-lt"/>
              </a:rPr>
              <a:t> </a:t>
            </a:r>
            <a:r>
              <a:rPr lang="en-US" sz="2800" dirty="0" err="1">
                <a:latin typeface="+mj-lt"/>
              </a:rPr>
              <a:t>nhân</a:t>
            </a:r>
            <a:r>
              <a:rPr lang="en-US" sz="2800" dirty="0">
                <a:latin typeface="+mj-lt"/>
              </a:rPr>
              <a:t> </a:t>
            </a:r>
            <a:r>
              <a:rPr lang="en-US" sz="2800" dirty="0" err="1">
                <a:latin typeface="+mj-lt"/>
              </a:rPr>
              <a:t>có</a:t>
            </a:r>
            <a:r>
              <a:rPr lang="en-US" sz="2800" dirty="0">
                <a:latin typeface="+mj-lt"/>
              </a:rPr>
              <a:t> </a:t>
            </a:r>
            <a:r>
              <a:rPr lang="en-US" sz="2800" dirty="0" err="1">
                <a:latin typeface="+mj-lt"/>
              </a:rPr>
              <a:t>tay</a:t>
            </a:r>
            <a:r>
              <a:rPr lang="en-US" sz="2800" dirty="0">
                <a:latin typeface="+mj-lt"/>
              </a:rPr>
              <a:t> </a:t>
            </a:r>
            <a:r>
              <a:rPr lang="en-US" sz="2800" dirty="0" err="1">
                <a:latin typeface="+mj-lt"/>
              </a:rPr>
              <a:t>nghề</a:t>
            </a:r>
            <a:r>
              <a:rPr lang="en-US" sz="2800" dirty="0">
                <a:latin typeface="+mj-lt"/>
              </a:rPr>
              <a:t> </a:t>
            </a:r>
            <a:r>
              <a:rPr lang="en-US" sz="2800" dirty="0" err="1">
                <a:latin typeface="+mj-lt"/>
              </a:rPr>
              <a:t>cao</a:t>
            </a:r>
            <a:r>
              <a:rPr lang="en-US" sz="2800" dirty="0">
                <a:latin typeface="+mj-lt"/>
              </a:rPr>
              <a:t>.</a:t>
            </a:r>
          </a:p>
          <a:p>
            <a:r>
              <a:rPr lang="en-US" sz="2800" dirty="0">
                <a:latin typeface="Times New Roman" panose="02020603050405020304" pitchFamily="18" charset="0"/>
                <a:cs typeface="Times New Roman" panose="02020603050405020304" pitchFamily="18" charset="0"/>
              </a:rPr>
              <a:t>γ = 0,95</a:t>
            </a:r>
          </a:p>
          <a:p>
            <a:r>
              <a:rPr lang="en-US" sz="2800" dirty="0">
                <a:latin typeface="+mj-lt"/>
              </a:rPr>
              <a:t>? ≤ p ≤ </a:t>
            </a:r>
            <a:r>
              <a:rPr lang="en-US" altLang="en-US" sz="2800" dirty="0">
                <a:latin typeface="+mj-lt"/>
                <a:cs typeface="Times New Roman" pitchFamily="18" charset="0"/>
              </a:rPr>
              <a:t> ?</a:t>
            </a:r>
            <a:r>
              <a:rPr lang="en-US" sz="2800" dirty="0">
                <a:latin typeface="+mj-lt"/>
              </a:rPr>
              <a:t> </a:t>
            </a:r>
          </a:p>
          <a:p>
            <a:endParaRPr lang="en-US" sz="2800" dirty="0">
              <a:latin typeface="+mj-lt"/>
            </a:endParaRPr>
          </a:p>
        </p:txBody>
      </p:sp>
      <p:sp>
        <p:nvSpPr>
          <p:cNvPr id="5" name="Content Placeholder 2">
            <a:extLst>
              <a:ext uri="{FF2B5EF4-FFF2-40B4-BE49-F238E27FC236}">
                <a16:creationId xmlns:a16="http://schemas.microsoft.com/office/drawing/2014/main" id="{8BA2BDB5-97F5-457D-86B1-E64120E45A51}"/>
              </a:ext>
            </a:extLst>
          </p:cNvPr>
          <p:cNvSpPr>
            <a:spLocks noGrp="1"/>
          </p:cNvSpPr>
          <p:nvPr>
            <p:ph idx="1"/>
          </p:nvPr>
        </p:nvSpPr>
        <p:spPr>
          <a:xfrm>
            <a:off x="228600" y="2128531"/>
            <a:ext cx="4191000" cy="838199"/>
          </a:xfrm>
        </p:spPr>
        <p:txBody>
          <a:bodyPr>
            <a:normAutofit/>
          </a:bodyPr>
          <a:lstStyle/>
          <a:p>
            <a:r>
              <a:rPr lang="en-US" sz="2800" b="0" cap="none" dirty="0" err="1">
                <a:latin typeface="+mj-lt"/>
              </a:rPr>
              <a:t>Xây</a:t>
            </a:r>
            <a:r>
              <a:rPr lang="en-US" sz="2800" b="0" cap="none" dirty="0">
                <a:latin typeface="+mj-lt"/>
              </a:rPr>
              <a:t> </a:t>
            </a:r>
            <a:r>
              <a:rPr lang="en-US" sz="2800" b="0" cap="none" dirty="0" err="1">
                <a:latin typeface="+mj-lt"/>
              </a:rPr>
              <a:t>dựng</a:t>
            </a:r>
            <a:r>
              <a:rPr lang="en-US" sz="2800" b="0" cap="none" dirty="0">
                <a:latin typeface="+mj-lt"/>
              </a:rPr>
              <a:t> </a:t>
            </a:r>
            <a:r>
              <a:rPr lang="en-US" sz="2800" b="0" cap="none" dirty="0" err="1">
                <a:latin typeface="+mj-lt"/>
              </a:rPr>
              <a:t>thống</a:t>
            </a:r>
            <a:r>
              <a:rPr lang="en-US" sz="2800" b="0" cap="none" dirty="0">
                <a:latin typeface="+mj-lt"/>
              </a:rPr>
              <a:t> </a:t>
            </a:r>
            <a:r>
              <a:rPr lang="en-US" sz="2800" b="0" cap="none" dirty="0" err="1">
                <a:latin typeface="+mj-lt"/>
              </a:rPr>
              <a:t>kê</a:t>
            </a:r>
            <a:r>
              <a:rPr lang="en-US" sz="2800" b="0" cap="none" dirty="0">
                <a:latin typeface="+mj-lt"/>
              </a:rPr>
              <a:t>:</a:t>
            </a:r>
          </a:p>
        </p:txBody>
      </p:sp>
      <p:sp>
        <p:nvSpPr>
          <p:cNvPr id="8" name="Rectangle 6">
            <a:extLst>
              <a:ext uri="{FF2B5EF4-FFF2-40B4-BE49-F238E27FC236}">
                <a16:creationId xmlns:a16="http://schemas.microsoft.com/office/drawing/2014/main" id="{2CAB4694-18AC-49F2-8CFC-BD05E4B4DEB1}"/>
              </a:ext>
            </a:extLst>
          </p:cNvPr>
          <p:cNvSpPr txBox="1">
            <a:spLocks noChangeArrowheads="1"/>
          </p:cNvSpPr>
          <p:nvPr/>
        </p:nvSpPr>
        <p:spPr bwMode="auto">
          <a:xfrm>
            <a:off x="228600" y="3048000"/>
            <a:ext cx="8915400" cy="1307537"/>
          </a:xfrm>
          <a:prstGeom prst="rect">
            <a:avLst/>
          </a:prstGeom>
          <a:noFill/>
          <a:ln w="9525">
            <a:noFill/>
            <a:miter lim="800000"/>
            <a:headEnd/>
            <a:tailEnd/>
          </a:ln>
        </p:spPr>
        <p:txBody>
          <a:bodyPr wrap="square" anchor="ctr">
            <a:spAutoFit/>
          </a:bodyPr>
          <a:lstStyle/>
          <a:p>
            <a:pPr marL="457200" indent="-457200">
              <a:lnSpc>
                <a:spcPct val="150000"/>
              </a:lnSpc>
              <a:buFont typeface="Arial" panose="020B0604020202020204" pitchFamily="34" charset="0"/>
              <a:buChar char="•"/>
              <a:defRPr/>
            </a:pPr>
            <a:r>
              <a:rPr lang="en-US" sz="2800" kern="0" dirty="0" err="1">
                <a:latin typeface="+mj-lt"/>
                <a:ea typeface="+mj-ea"/>
                <a:cs typeface="Times New Roman" pitchFamily="18" charset="0"/>
              </a:rPr>
              <a:t>Với</a:t>
            </a:r>
            <a:r>
              <a:rPr lang="en-US" sz="2800" kern="0" dirty="0">
                <a:latin typeface="+mj-lt"/>
                <a:ea typeface="+mj-ea"/>
                <a:cs typeface="Times New Roman" pitchFamily="18" charset="0"/>
              </a:rPr>
              <a:t> </a:t>
            </a:r>
            <a:r>
              <a:rPr lang="el-GR" sz="2800" kern="0" dirty="0">
                <a:latin typeface="+mj-lt"/>
                <a:cs typeface="Times New Roman"/>
              </a:rPr>
              <a:t>γ</a:t>
            </a:r>
            <a:r>
              <a:rPr lang="en-US" sz="2800" kern="0" dirty="0">
                <a:latin typeface="+mj-lt"/>
                <a:cs typeface="Times New Roman"/>
              </a:rPr>
              <a:t>=0,95 </a:t>
            </a:r>
            <a:r>
              <a:rPr lang="en-US" sz="2800" kern="0" dirty="0">
                <a:latin typeface="+mj-lt"/>
                <a:cs typeface="Times New Roman"/>
                <a:sym typeface="Wingdings" panose="05000000000000000000" pitchFamily="2" charset="2"/>
              </a:rPr>
              <a:t></a:t>
            </a:r>
            <a:r>
              <a:rPr lang="el-GR" sz="2800" kern="0" dirty="0">
                <a:latin typeface="+mj-lt"/>
                <a:cs typeface="Times New Roman"/>
                <a:sym typeface="Wingdings" panose="05000000000000000000" pitchFamily="2" charset="2"/>
              </a:rPr>
              <a:t>α</a:t>
            </a:r>
            <a:r>
              <a:rPr lang="en-US" sz="2800" kern="0" dirty="0">
                <a:latin typeface="+mj-lt"/>
                <a:cs typeface="Times New Roman"/>
                <a:sym typeface="Wingdings" panose="05000000000000000000" pitchFamily="2" charset="2"/>
              </a:rPr>
              <a:t>= 0,05,</a:t>
            </a:r>
            <a:r>
              <a:rPr lang="en-US" sz="2800" kern="0" dirty="0">
                <a:latin typeface="+mj-lt"/>
                <a:cs typeface="Times New Roman"/>
              </a:rPr>
              <a:t> </a:t>
            </a:r>
            <a:r>
              <a:rPr lang="en-US" sz="2800" kern="0" dirty="0" err="1">
                <a:latin typeface="+mj-lt"/>
                <a:cs typeface="Times New Roman"/>
              </a:rPr>
              <a:t>tra</a:t>
            </a:r>
            <a:r>
              <a:rPr lang="en-US" sz="2800" kern="0" dirty="0">
                <a:latin typeface="+mj-lt"/>
                <a:cs typeface="Times New Roman"/>
              </a:rPr>
              <a:t> </a:t>
            </a:r>
            <a:r>
              <a:rPr lang="en-US" sz="2800" kern="0" dirty="0" err="1">
                <a:latin typeface="+mj-lt"/>
                <a:cs typeface="Times New Roman"/>
              </a:rPr>
              <a:t>bảng</a:t>
            </a:r>
            <a:r>
              <a:rPr lang="en-US" sz="2800" kern="0" dirty="0">
                <a:latin typeface="+mj-lt"/>
                <a:cs typeface="Times New Roman"/>
              </a:rPr>
              <a:t> u</a:t>
            </a:r>
            <a:r>
              <a:rPr lang="el-GR" sz="2800" kern="0" baseline="-25000" dirty="0">
                <a:latin typeface="+mj-lt"/>
                <a:cs typeface="Times New Roman"/>
              </a:rPr>
              <a:t>α</a:t>
            </a:r>
            <a:r>
              <a:rPr lang="en-US" sz="2800" kern="0" baseline="-25000" dirty="0">
                <a:latin typeface="+mj-lt"/>
                <a:cs typeface="Times New Roman"/>
              </a:rPr>
              <a:t>/2</a:t>
            </a:r>
            <a:r>
              <a:rPr lang="en-US" sz="2800" kern="0" dirty="0">
                <a:latin typeface="+mj-lt"/>
                <a:cs typeface="Times New Roman"/>
              </a:rPr>
              <a:t>=u</a:t>
            </a:r>
            <a:r>
              <a:rPr lang="en-US" sz="2800" kern="0" baseline="-25000" dirty="0">
                <a:latin typeface="+mj-lt"/>
                <a:cs typeface="Times New Roman"/>
              </a:rPr>
              <a:t>0.025</a:t>
            </a:r>
            <a:r>
              <a:rPr lang="en-US" sz="2800" kern="0" dirty="0">
                <a:latin typeface="+mj-lt"/>
                <a:cs typeface="Times New Roman"/>
              </a:rPr>
              <a:t>=1,96.</a:t>
            </a:r>
          </a:p>
          <a:p>
            <a:pPr>
              <a:lnSpc>
                <a:spcPct val="150000"/>
              </a:lnSpc>
              <a:defRPr/>
            </a:pPr>
            <a:r>
              <a:rPr lang="en-US" sz="2800" kern="0" dirty="0">
                <a:latin typeface="+mj-lt"/>
                <a:cs typeface="Times New Roman"/>
              </a:rPr>
              <a:t> KTC </a:t>
            </a:r>
            <a:r>
              <a:rPr lang="en-US" sz="2800" kern="0" dirty="0" err="1">
                <a:latin typeface="+mj-lt"/>
                <a:cs typeface="Times New Roman"/>
              </a:rPr>
              <a:t>đối</a:t>
            </a:r>
            <a:r>
              <a:rPr lang="en-US" sz="2800" kern="0" dirty="0">
                <a:latin typeface="+mj-lt"/>
                <a:cs typeface="Times New Roman"/>
              </a:rPr>
              <a:t> </a:t>
            </a:r>
            <a:r>
              <a:rPr lang="en-US" sz="2800" kern="0" dirty="0" err="1">
                <a:latin typeface="+mj-lt"/>
                <a:cs typeface="Times New Roman"/>
              </a:rPr>
              <a:t>xứng</a:t>
            </a:r>
            <a:r>
              <a:rPr lang="en-US" sz="2800" kern="0" dirty="0">
                <a:latin typeface="+mj-lt"/>
                <a:cs typeface="Times New Roman"/>
              </a:rPr>
              <a:t> </a:t>
            </a:r>
            <a:r>
              <a:rPr lang="en-US" sz="2800" kern="0" dirty="0" err="1">
                <a:latin typeface="+mj-lt"/>
                <a:cs typeface="Times New Roman"/>
              </a:rPr>
              <a:t>của</a:t>
            </a:r>
            <a:r>
              <a:rPr lang="en-US" sz="2800" kern="0" dirty="0">
                <a:latin typeface="+mj-lt"/>
                <a:cs typeface="Times New Roman"/>
              </a:rPr>
              <a:t> </a:t>
            </a:r>
            <a:r>
              <a:rPr lang="en-US" sz="2800" b="1" kern="0" dirty="0">
                <a:latin typeface="+mj-lt"/>
                <a:cs typeface="Times New Roman"/>
              </a:rPr>
              <a:t>p</a:t>
            </a:r>
            <a:r>
              <a:rPr lang="en-US" sz="2800" kern="0" dirty="0">
                <a:latin typeface="+mj-lt"/>
                <a:cs typeface="Times New Roman"/>
              </a:rPr>
              <a:t> </a:t>
            </a:r>
            <a:r>
              <a:rPr lang="en-US" sz="2800" kern="0" dirty="0" err="1">
                <a:latin typeface="+mj-lt"/>
                <a:cs typeface="Times New Roman"/>
              </a:rPr>
              <a:t>là</a:t>
            </a:r>
            <a:r>
              <a:rPr lang="en-US" sz="2800" kern="0" dirty="0">
                <a:latin typeface="+mj-lt"/>
                <a:cs typeface="Times New Roman"/>
              </a:rPr>
              <a:t>:</a:t>
            </a:r>
            <a:endParaRPr lang="en-US" sz="2800" i="1" kern="0" dirty="0">
              <a:latin typeface="+mj-lt"/>
              <a:ea typeface="+mj-ea"/>
              <a:cs typeface="Times New Roman" pitchFamily="18" charset="0"/>
            </a:endParaRPr>
          </a:p>
        </p:txBody>
      </p:sp>
      <p:graphicFrame>
        <p:nvGraphicFramePr>
          <p:cNvPr id="11" name="Object 8">
            <a:extLst>
              <a:ext uri="{FF2B5EF4-FFF2-40B4-BE49-F238E27FC236}">
                <a16:creationId xmlns:a16="http://schemas.microsoft.com/office/drawing/2014/main" id="{ECC344BA-861C-466F-B2E1-A30C8F2D2B6F}"/>
              </a:ext>
            </a:extLst>
          </p:cNvPr>
          <p:cNvGraphicFramePr>
            <a:graphicFrameLocks noChangeAspect="1"/>
          </p:cNvGraphicFramePr>
          <p:nvPr/>
        </p:nvGraphicFramePr>
        <p:xfrm>
          <a:off x="3893820" y="2037040"/>
          <a:ext cx="2014538" cy="1066800"/>
        </p:xfrm>
        <a:graphic>
          <a:graphicData uri="http://schemas.openxmlformats.org/presentationml/2006/ole">
            <mc:AlternateContent xmlns:mc="http://schemas.openxmlformats.org/markup-compatibility/2006">
              <mc:Choice xmlns:v="urn:schemas-microsoft-com:vml" Requires="v">
                <p:oleObj name="Equation" r:id="rId2" imgW="837836" imgH="444307" progId="Equation.DSMT4">
                  <p:embed/>
                </p:oleObj>
              </mc:Choice>
              <mc:Fallback>
                <p:oleObj name="Equation" r:id="rId2" imgW="837836" imgH="444307" progId="Equation.DSMT4">
                  <p:embed/>
                  <p:pic>
                    <p:nvPicPr>
                      <p:cNvPr id="11" name="Object 8">
                        <a:extLst>
                          <a:ext uri="{FF2B5EF4-FFF2-40B4-BE49-F238E27FC236}">
                            <a16:creationId xmlns:a16="http://schemas.microsoft.com/office/drawing/2014/main" id="{ECC344BA-861C-466F-B2E1-A30C8F2D2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820" y="2037040"/>
                        <a:ext cx="201453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a:extLst>
              <a:ext uri="{FF2B5EF4-FFF2-40B4-BE49-F238E27FC236}">
                <a16:creationId xmlns:a16="http://schemas.microsoft.com/office/drawing/2014/main" id="{7C3A5770-BFF8-4523-8B79-DF441EA437BD}"/>
              </a:ext>
            </a:extLst>
          </p:cNvPr>
          <p:cNvSpPr txBox="1"/>
          <p:nvPr/>
        </p:nvSpPr>
        <p:spPr>
          <a:xfrm>
            <a:off x="304800" y="4929052"/>
            <a:ext cx="281940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mj-lt"/>
              </a:rPr>
              <a:t>Trên</a:t>
            </a:r>
            <a:r>
              <a:rPr lang="en-US" sz="2800" dirty="0">
                <a:latin typeface="+mj-lt"/>
              </a:rPr>
              <a:t> </a:t>
            </a:r>
            <a:r>
              <a:rPr lang="en-US" sz="2800" dirty="0" err="1">
                <a:latin typeface="+mj-lt"/>
              </a:rPr>
              <a:t>mẫu</a:t>
            </a:r>
            <a:r>
              <a:rPr lang="en-US" sz="2800" dirty="0">
                <a:latin typeface="+mj-lt"/>
              </a:rPr>
              <a:t> ta </a:t>
            </a:r>
            <a:r>
              <a:rPr lang="en-US" sz="2800" dirty="0" err="1">
                <a:latin typeface="+mj-lt"/>
              </a:rPr>
              <a:t>có</a:t>
            </a:r>
            <a:r>
              <a:rPr lang="en-US" sz="2800" dirty="0">
                <a:latin typeface="+mj-lt"/>
              </a:rPr>
              <a:t> </a:t>
            </a:r>
          </a:p>
        </p:txBody>
      </p:sp>
      <p:graphicFrame>
        <p:nvGraphicFramePr>
          <p:cNvPr id="15" name="Object 14">
            <a:extLst>
              <a:ext uri="{FF2B5EF4-FFF2-40B4-BE49-F238E27FC236}">
                <a16:creationId xmlns:a16="http://schemas.microsoft.com/office/drawing/2014/main" id="{5FED214D-0BCE-4661-B31D-F554FBF2639A}"/>
              </a:ext>
            </a:extLst>
          </p:cNvPr>
          <p:cNvGraphicFramePr>
            <a:graphicFrameLocks noChangeAspect="1"/>
          </p:cNvGraphicFramePr>
          <p:nvPr>
            <p:extLst>
              <p:ext uri="{D42A27DB-BD31-4B8C-83A1-F6EECF244321}">
                <p14:modId xmlns:p14="http://schemas.microsoft.com/office/powerpoint/2010/main" val="3474441791"/>
              </p:ext>
            </p:extLst>
          </p:nvPr>
        </p:nvGraphicFramePr>
        <p:xfrm>
          <a:off x="295619" y="5432992"/>
          <a:ext cx="8647112" cy="960437"/>
        </p:xfrm>
        <a:graphic>
          <a:graphicData uri="http://schemas.openxmlformats.org/presentationml/2006/ole">
            <mc:AlternateContent xmlns:mc="http://schemas.openxmlformats.org/markup-compatibility/2006">
              <mc:Choice xmlns:v="urn:schemas-microsoft-com:vml" Requires="v">
                <p:oleObj name="Equation" r:id="rId4" imgW="3543120" imgH="393480" progId="Equation.DSMT4">
                  <p:embed/>
                </p:oleObj>
              </mc:Choice>
              <mc:Fallback>
                <p:oleObj name="Equation" r:id="rId4" imgW="3543120" imgH="393480" progId="Equation.DSMT4">
                  <p:embed/>
                  <p:pic>
                    <p:nvPicPr>
                      <p:cNvPr id="5" name="Object 4">
                        <a:extLst>
                          <a:ext uri="{FF2B5EF4-FFF2-40B4-BE49-F238E27FC236}">
                            <a16:creationId xmlns:a16="http://schemas.microsoft.com/office/drawing/2014/main" id="{E2F533E2-2178-4159-99D5-38B5E859C9CE}"/>
                          </a:ext>
                        </a:extLst>
                      </p:cNvPr>
                      <p:cNvPicPr/>
                      <p:nvPr/>
                    </p:nvPicPr>
                    <p:blipFill>
                      <a:blip r:embed="rId5"/>
                      <a:stretch>
                        <a:fillRect/>
                      </a:stretch>
                    </p:blipFill>
                    <p:spPr>
                      <a:xfrm>
                        <a:off x="295619" y="5432992"/>
                        <a:ext cx="8647112" cy="96043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207E446-5BE4-4314-9673-88F034488FCB}"/>
              </a:ext>
            </a:extLst>
          </p:cNvPr>
          <p:cNvGraphicFramePr>
            <a:graphicFrameLocks noChangeAspect="1"/>
          </p:cNvGraphicFramePr>
          <p:nvPr>
            <p:extLst>
              <p:ext uri="{D42A27DB-BD31-4B8C-83A1-F6EECF244321}">
                <p14:modId xmlns:p14="http://schemas.microsoft.com/office/powerpoint/2010/main" val="4020283201"/>
              </p:ext>
            </p:extLst>
          </p:nvPr>
        </p:nvGraphicFramePr>
        <p:xfrm>
          <a:off x="4191000" y="3865307"/>
          <a:ext cx="3859213" cy="1143000"/>
        </p:xfrm>
        <a:graphic>
          <a:graphicData uri="http://schemas.openxmlformats.org/presentationml/2006/ole">
            <mc:AlternateContent xmlns:mc="http://schemas.openxmlformats.org/markup-compatibility/2006">
              <mc:Choice xmlns:v="urn:schemas-microsoft-com:vml" Requires="v">
                <p:oleObj name="Equation" r:id="rId6" imgW="3858853" imgH="1143197" progId="Equation.DSMT4">
                  <p:embed/>
                </p:oleObj>
              </mc:Choice>
              <mc:Fallback>
                <p:oleObj name="Equation" r:id="rId6" imgW="3858853" imgH="1143197" progId="Equation.DSMT4">
                  <p:embed/>
                  <p:pic>
                    <p:nvPicPr>
                      <p:cNvPr id="0" name=""/>
                      <p:cNvPicPr/>
                      <p:nvPr/>
                    </p:nvPicPr>
                    <p:blipFill>
                      <a:blip r:embed="rId7"/>
                      <a:stretch>
                        <a:fillRect/>
                      </a:stretch>
                    </p:blipFill>
                    <p:spPr>
                      <a:xfrm>
                        <a:off x="4191000" y="3865307"/>
                        <a:ext cx="3859213" cy="1143000"/>
                      </a:xfrm>
                      <a:prstGeom prst="rect">
                        <a:avLst/>
                      </a:prstGeom>
                    </p:spPr>
                  </p:pic>
                </p:oleObj>
              </mc:Fallback>
            </mc:AlternateContent>
          </a:graphicData>
        </a:graphic>
      </p:graphicFrame>
      <p:graphicFrame>
        <p:nvGraphicFramePr>
          <p:cNvPr id="9" name="Table 4">
            <a:extLst>
              <a:ext uri="{FF2B5EF4-FFF2-40B4-BE49-F238E27FC236}">
                <a16:creationId xmlns:a16="http://schemas.microsoft.com/office/drawing/2014/main" id="{FE65012F-7B7F-4413-A0AF-51F27732B1BD}"/>
              </a:ext>
            </a:extLst>
          </p:cNvPr>
          <p:cNvGraphicFramePr>
            <a:graphicFrameLocks noGrp="1"/>
          </p:cNvGraphicFramePr>
          <p:nvPr>
            <p:extLst>
              <p:ext uri="{D42A27DB-BD31-4B8C-83A1-F6EECF244321}">
                <p14:modId xmlns:p14="http://schemas.microsoft.com/office/powerpoint/2010/main" val="683642975"/>
              </p:ext>
            </p:extLst>
          </p:nvPr>
        </p:nvGraphicFramePr>
        <p:xfrm>
          <a:off x="2514600" y="914400"/>
          <a:ext cx="6199531" cy="85459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817647641"/>
                    </a:ext>
                  </a:extLst>
                </a:gridCol>
                <a:gridCol w="1066800">
                  <a:extLst>
                    <a:ext uri="{9D8B030D-6E8A-4147-A177-3AD203B41FA5}">
                      <a16:colId xmlns:a16="http://schemas.microsoft.com/office/drawing/2014/main" val="2793051785"/>
                    </a:ext>
                  </a:extLst>
                </a:gridCol>
                <a:gridCol w="914400">
                  <a:extLst>
                    <a:ext uri="{9D8B030D-6E8A-4147-A177-3AD203B41FA5}">
                      <a16:colId xmlns:a16="http://schemas.microsoft.com/office/drawing/2014/main" val="3736123852"/>
                    </a:ext>
                  </a:extLst>
                </a:gridCol>
                <a:gridCol w="914400">
                  <a:extLst>
                    <a:ext uri="{9D8B030D-6E8A-4147-A177-3AD203B41FA5}">
                      <a16:colId xmlns:a16="http://schemas.microsoft.com/office/drawing/2014/main" val="3132569271"/>
                    </a:ext>
                  </a:extLst>
                </a:gridCol>
                <a:gridCol w="974221">
                  <a:extLst>
                    <a:ext uri="{9D8B030D-6E8A-4147-A177-3AD203B41FA5}">
                      <a16:colId xmlns:a16="http://schemas.microsoft.com/office/drawing/2014/main" val="3069417917"/>
                    </a:ext>
                  </a:extLst>
                </a:gridCol>
                <a:gridCol w="958110">
                  <a:extLst>
                    <a:ext uri="{9D8B030D-6E8A-4147-A177-3AD203B41FA5}">
                      <a16:colId xmlns:a16="http://schemas.microsoft.com/office/drawing/2014/main" val="2217877909"/>
                    </a:ext>
                  </a:extLst>
                </a:gridCol>
              </a:tblGrid>
              <a:tr h="144054">
                <a:tc>
                  <a:txBody>
                    <a:bodyPr/>
                    <a:lstStyle/>
                    <a:p>
                      <a:pPr algn="ctr"/>
                      <a:r>
                        <a:rPr lang="en-US" sz="2200" b="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475467814"/>
                  </a:ext>
                </a:extLst>
              </a:tr>
              <a:tr h="427878">
                <a:tc>
                  <a:txBody>
                    <a:bodyPr/>
                    <a:lstStyle/>
                    <a:p>
                      <a:pPr algn="ctr"/>
                      <a:r>
                        <a:rPr lang="en-US" sz="2200" b="0" dirty="0" err="1">
                          <a:solidFill>
                            <a:schemeClr val="tx1"/>
                          </a:solidFill>
                        </a:rPr>
                        <a:t>n</a:t>
                      </a:r>
                      <a:r>
                        <a:rPr lang="en-US" sz="2200" b="0" baseline="-25000" dirty="0" err="1">
                          <a:solidFill>
                            <a:schemeClr val="tx1"/>
                          </a:solidFill>
                        </a:rPr>
                        <a:t>i</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678617861"/>
                  </a:ext>
                </a:extLst>
              </a:tr>
            </a:tbl>
          </a:graphicData>
        </a:graphic>
      </p:graphicFrame>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B72C30F-1D1B-4736-9C44-60BF18179E03}"/>
                  </a:ext>
                </a:extLst>
              </p14:cNvPr>
              <p14:cNvContentPartPr/>
              <p14:nvPr/>
            </p14:nvContentPartPr>
            <p14:xfrm>
              <a:off x="2084040" y="5279400"/>
              <a:ext cx="1363320" cy="799920"/>
            </p14:xfrm>
          </p:contentPart>
        </mc:Choice>
        <mc:Fallback xmlns="">
          <p:pic>
            <p:nvPicPr>
              <p:cNvPr id="4" name="Ink 3">
                <a:extLst>
                  <a:ext uri="{FF2B5EF4-FFF2-40B4-BE49-F238E27FC236}">
                    <a16:creationId xmlns:a16="http://schemas.microsoft.com/office/drawing/2014/main" id="{4B72C30F-1D1B-4736-9C44-60BF18179E03}"/>
                  </a:ext>
                </a:extLst>
              </p:cNvPr>
              <p:cNvPicPr/>
              <p:nvPr/>
            </p:nvPicPr>
            <p:blipFill>
              <a:blip r:embed="rId10"/>
              <a:stretch>
                <a:fillRect/>
              </a:stretch>
            </p:blipFill>
            <p:spPr>
              <a:xfrm>
                <a:off x="2074680" y="5270040"/>
                <a:ext cx="1382040" cy="818640"/>
              </a:xfrm>
              <a:prstGeom prst="rect">
                <a:avLst/>
              </a:prstGeom>
            </p:spPr>
          </p:pic>
        </mc:Fallback>
      </mc:AlternateContent>
    </p:spTree>
    <p:extLst>
      <p:ext uri="{BB962C8B-B14F-4D97-AF65-F5344CB8AC3E}">
        <p14:creationId xmlns:p14="http://schemas.microsoft.com/office/powerpoint/2010/main" val="28926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a:extLst>
              <a:ext uri="{FF2B5EF4-FFF2-40B4-BE49-F238E27FC236}">
                <a16:creationId xmlns:a16="http://schemas.microsoft.com/office/drawing/2014/main" id="{D182C29B-8BA7-4D18-B4D3-291C31C1BD6C}"/>
              </a:ext>
            </a:extLst>
          </p:cNvPr>
          <p:cNvGraphicFramePr>
            <a:graphicFrameLocks noChangeAspect="1"/>
          </p:cNvGraphicFramePr>
          <p:nvPr>
            <p:extLst>
              <p:ext uri="{D42A27DB-BD31-4B8C-83A1-F6EECF244321}">
                <p14:modId xmlns:p14="http://schemas.microsoft.com/office/powerpoint/2010/main" val="1051119680"/>
              </p:ext>
            </p:extLst>
          </p:nvPr>
        </p:nvGraphicFramePr>
        <p:xfrm>
          <a:off x="381000" y="2535238"/>
          <a:ext cx="7086600" cy="1579562"/>
        </p:xfrm>
        <a:graphic>
          <a:graphicData uri="http://schemas.openxmlformats.org/presentationml/2006/ole">
            <mc:AlternateContent xmlns:mc="http://schemas.openxmlformats.org/markup-compatibility/2006">
              <mc:Choice xmlns:v="urn:schemas-microsoft-com:vml" Requires="v">
                <p:oleObj name="Equation" r:id="rId2" imgW="2793960" imgH="736560" progId="Equation.DSMT4">
                  <p:embed/>
                </p:oleObj>
              </mc:Choice>
              <mc:Fallback>
                <p:oleObj name="Equation" r:id="rId2" imgW="2793960" imgH="736560" progId="Equation.DSMT4">
                  <p:embed/>
                  <p:pic>
                    <p:nvPicPr>
                      <p:cNvPr id="4" name="Object 4">
                        <a:extLst>
                          <a:ext uri="{FF2B5EF4-FFF2-40B4-BE49-F238E27FC236}">
                            <a16:creationId xmlns:a16="http://schemas.microsoft.com/office/drawing/2014/main" id="{D182C29B-8BA7-4D18-B4D3-291C31C1BD6C}"/>
                          </a:ext>
                        </a:extLst>
                      </p:cNvPr>
                      <p:cNvPicPr>
                        <a:picLocks noChangeAspect="1" noChangeArrowheads="1"/>
                      </p:cNvPicPr>
                      <p:nvPr/>
                    </p:nvPicPr>
                    <p:blipFill>
                      <a:blip r:embed="rId3"/>
                      <a:srcRect/>
                      <a:stretch>
                        <a:fillRect/>
                      </a:stretch>
                    </p:blipFill>
                    <p:spPr bwMode="auto">
                      <a:xfrm>
                        <a:off x="381000" y="2535238"/>
                        <a:ext cx="7086600" cy="1579562"/>
                      </a:xfrm>
                      <a:prstGeom prst="rect">
                        <a:avLst/>
                      </a:prstGeom>
                      <a:noFill/>
                    </p:spPr>
                  </p:pic>
                </p:oleObj>
              </mc:Fallback>
            </mc:AlternateContent>
          </a:graphicData>
        </a:graphic>
      </p:graphicFrame>
      <p:sp>
        <p:nvSpPr>
          <p:cNvPr id="6" name="TextBox 5">
            <a:extLst>
              <a:ext uri="{FF2B5EF4-FFF2-40B4-BE49-F238E27FC236}">
                <a16:creationId xmlns:a16="http://schemas.microsoft.com/office/drawing/2014/main" id="{90F923CC-AD43-46BE-AEC7-80F204C71BDD}"/>
              </a:ext>
            </a:extLst>
          </p:cNvPr>
          <p:cNvSpPr txBox="1"/>
          <p:nvPr/>
        </p:nvSpPr>
        <p:spPr>
          <a:xfrm>
            <a:off x="252412" y="4724400"/>
            <a:ext cx="8639175" cy="195386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err="1">
                <a:latin typeface="+mj-lt"/>
              </a:rPr>
              <a:t>Kết</a:t>
            </a:r>
            <a:r>
              <a:rPr lang="en-US" sz="2800" b="1" dirty="0">
                <a:latin typeface="+mj-lt"/>
              </a:rPr>
              <a:t> </a:t>
            </a:r>
            <a:r>
              <a:rPr lang="en-US" sz="2800" b="1" dirty="0" err="1">
                <a:latin typeface="+mj-lt"/>
              </a:rPr>
              <a:t>luận</a:t>
            </a:r>
            <a:r>
              <a:rPr lang="en-US" sz="2800" b="1" dirty="0">
                <a:latin typeface="+mj-lt"/>
              </a:rPr>
              <a:t>: </a:t>
            </a:r>
            <a:r>
              <a:rPr lang="en-US" sz="2800" dirty="0" err="1">
                <a:latin typeface="+mj-lt"/>
              </a:rPr>
              <a:t>Với</a:t>
            </a:r>
            <a:r>
              <a:rPr lang="en-US" sz="2800" dirty="0">
                <a:latin typeface="+mj-lt"/>
              </a:rPr>
              <a:t> </a:t>
            </a:r>
            <a:r>
              <a:rPr lang="en-US" sz="2800" dirty="0" err="1">
                <a:latin typeface="+mj-lt"/>
              </a:rPr>
              <a:t>độ</a:t>
            </a:r>
            <a:r>
              <a:rPr lang="en-US" sz="2800" dirty="0">
                <a:latin typeface="+mj-lt"/>
              </a:rPr>
              <a:t> tin </a:t>
            </a:r>
            <a:r>
              <a:rPr lang="en-US" sz="2800" dirty="0" err="1">
                <a:latin typeface="+mj-lt"/>
              </a:rPr>
              <a:t>cậy</a:t>
            </a:r>
            <a:r>
              <a:rPr lang="en-US" sz="2800" dirty="0">
                <a:latin typeface="+mj-lt"/>
              </a:rPr>
              <a:t> 95% </a:t>
            </a:r>
            <a:r>
              <a:rPr lang="en-US" sz="2800" dirty="0" err="1">
                <a:latin typeface="+mj-lt"/>
              </a:rPr>
              <a:t>có</a:t>
            </a:r>
            <a:r>
              <a:rPr lang="en-US" sz="2800" dirty="0">
                <a:latin typeface="+mj-lt"/>
              </a:rPr>
              <a:t> </a:t>
            </a:r>
            <a:r>
              <a:rPr lang="en-US" sz="2800" dirty="0" err="1">
                <a:latin typeface="+mj-lt"/>
              </a:rPr>
              <a:t>thể</a:t>
            </a:r>
            <a:r>
              <a:rPr lang="en-US" sz="2800" dirty="0">
                <a:latin typeface="+mj-lt"/>
              </a:rPr>
              <a:t> </a:t>
            </a:r>
            <a:r>
              <a:rPr lang="en-US" sz="2800" dirty="0" err="1">
                <a:latin typeface="+mj-lt"/>
              </a:rPr>
              <a:t>nói</a:t>
            </a:r>
            <a:r>
              <a:rPr lang="en-US" sz="2800" dirty="0">
                <a:latin typeface="+mj-lt"/>
              </a:rPr>
              <a:t> </a:t>
            </a:r>
            <a:r>
              <a:rPr lang="en-US" sz="2800" dirty="0" err="1">
                <a:latin typeface="+mj-lt"/>
              </a:rPr>
              <a:t>rằng</a:t>
            </a:r>
            <a:r>
              <a:rPr lang="en-US" sz="2800" dirty="0">
                <a:latin typeface="+mj-lt"/>
              </a:rPr>
              <a:t> </a:t>
            </a:r>
            <a:r>
              <a:rPr lang="en-US" sz="2800" dirty="0" err="1">
                <a:latin typeface="+mj-lt"/>
              </a:rPr>
              <a:t>tỉ</a:t>
            </a:r>
            <a:r>
              <a:rPr lang="en-US" sz="2800" dirty="0">
                <a:latin typeface="+mj-lt"/>
              </a:rPr>
              <a:t> </a:t>
            </a:r>
            <a:r>
              <a:rPr lang="en-US" sz="2800" dirty="0" err="1">
                <a:latin typeface="+mj-lt"/>
              </a:rPr>
              <a:t>lệ</a:t>
            </a:r>
            <a:r>
              <a:rPr lang="en-US" sz="2800" dirty="0">
                <a:latin typeface="+mj-lt"/>
              </a:rPr>
              <a:t> </a:t>
            </a:r>
            <a:r>
              <a:rPr lang="en-US" sz="2800" dirty="0" err="1">
                <a:latin typeface="+mj-lt"/>
              </a:rPr>
              <a:t>công</a:t>
            </a:r>
            <a:r>
              <a:rPr lang="en-US" sz="2800" dirty="0">
                <a:latin typeface="+mj-lt"/>
              </a:rPr>
              <a:t> </a:t>
            </a:r>
            <a:r>
              <a:rPr lang="en-US" sz="2800" dirty="0" err="1">
                <a:latin typeface="+mj-lt"/>
              </a:rPr>
              <a:t>nhân</a:t>
            </a:r>
            <a:r>
              <a:rPr lang="en-US" sz="2800" dirty="0">
                <a:latin typeface="+mj-lt"/>
              </a:rPr>
              <a:t> </a:t>
            </a:r>
            <a:r>
              <a:rPr lang="en-US" sz="2800" dirty="0" err="1">
                <a:latin typeface="+mj-lt"/>
              </a:rPr>
              <a:t>có</a:t>
            </a:r>
            <a:r>
              <a:rPr lang="en-US" sz="2800" dirty="0">
                <a:latin typeface="+mj-lt"/>
              </a:rPr>
              <a:t> </a:t>
            </a:r>
            <a:r>
              <a:rPr lang="en-US" sz="2800" dirty="0" err="1">
                <a:latin typeface="+mj-lt"/>
              </a:rPr>
              <a:t>tay</a:t>
            </a:r>
            <a:r>
              <a:rPr lang="en-US" sz="2800" dirty="0">
                <a:latin typeface="+mj-lt"/>
              </a:rPr>
              <a:t> </a:t>
            </a:r>
            <a:r>
              <a:rPr lang="en-US" sz="2800" dirty="0" err="1">
                <a:latin typeface="+mj-lt"/>
              </a:rPr>
              <a:t>nghề</a:t>
            </a:r>
            <a:r>
              <a:rPr lang="en-US" sz="2800" dirty="0">
                <a:latin typeface="+mj-lt"/>
              </a:rPr>
              <a:t> </a:t>
            </a:r>
            <a:r>
              <a:rPr lang="en-US" sz="2800" dirty="0" err="1">
                <a:latin typeface="+mj-lt"/>
              </a:rPr>
              <a:t>cao</a:t>
            </a:r>
            <a:r>
              <a:rPr lang="en-US" sz="2800" dirty="0">
                <a:latin typeface="+mj-lt"/>
              </a:rPr>
              <a:t> </a:t>
            </a:r>
            <a:r>
              <a:rPr lang="en-US" sz="2800" dirty="0" err="1">
                <a:latin typeface="+mj-lt"/>
              </a:rPr>
              <a:t>của</a:t>
            </a:r>
            <a:r>
              <a:rPr lang="en-US" sz="2800" dirty="0">
                <a:latin typeface="+mj-lt"/>
              </a:rPr>
              <a:t> </a:t>
            </a:r>
            <a:r>
              <a:rPr lang="en-US" sz="2800" dirty="0" err="1">
                <a:latin typeface="+mj-lt"/>
              </a:rPr>
              <a:t>nhà</a:t>
            </a:r>
            <a:r>
              <a:rPr lang="en-US" sz="2800" dirty="0">
                <a:latin typeface="+mj-lt"/>
              </a:rPr>
              <a:t> </a:t>
            </a:r>
            <a:r>
              <a:rPr lang="en-US" sz="2800" dirty="0" err="1">
                <a:latin typeface="+mj-lt"/>
              </a:rPr>
              <a:t>máy</a:t>
            </a:r>
            <a:r>
              <a:rPr lang="en-US" sz="2800" dirty="0">
                <a:latin typeface="+mj-lt"/>
              </a:rPr>
              <a:t> H </a:t>
            </a:r>
            <a:r>
              <a:rPr lang="en-US" sz="2800" dirty="0" err="1">
                <a:latin typeface="+mj-lt"/>
              </a:rPr>
              <a:t>dao</a:t>
            </a:r>
            <a:r>
              <a:rPr lang="en-US" sz="2800" dirty="0">
                <a:latin typeface="+mj-lt"/>
              </a:rPr>
              <a:t> </a:t>
            </a:r>
            <a:r>
              <a:rPr lang="en-US" sz="2800" dirty="0" err="1">
                <a:latin typeface="+mj-lt"/>
              </a:rPr>
              <a:t>động</a:t>
            </a:r>
            <a:r>
              <a:rPr lang="en-US" sz="2800" dirty="0">
                <a:latin typeface="+mj-lt"/>
              </a:rPr>
              <a:t> </a:t>
            </a:r>
            <a:r>
              <a:rPr lang="en-US" sz="2800" dirty="0" err="1">
                <a:latin typeface="+mj-lt"/>
              </a:rPr>
              <a:t>từ</a:t>
            </a:r>
            <a:r>
              <a:rPr lang="en-US" sz="2800" dirty="0">
                <a:latin typeface="+mj-lt"/>
              </a:rPr>
              <a:t> 20,1% </a:t>
            </a:r>
            <a:r>
              <a:rPr lang="en-US" sz="2800" dirty="0" err="1">
                <a:latin typeface="+mj-lt"/>
              </a:rPr>
              <a:t>đến</a:t>
            </a:r>
            <a:r>
              <a:rPr lang="en-US" sz="2800" dirty="0">
                <a:latin typeface="+mj-lt"/>
              </a:rPr>
              <a:t> 37,9%.</a:t>
            </a:r>
          </a:p>
        </p:txBody>
      </p:sp>
      <p:sp>
        <p:nvSpPr>
          <p:cNvPr id="5" name="TextBox 4">
            <a:extLst>
              <a:ext uri="{FF2B5EF4-FFF2-40B4-BE49-F238E27FC236}">
                <a16:creationId xmlns:a16="http://schemas.microsoft.com/office/drawing/2014/main" id="{3A715775-6124-4E97-BB85-BF0EA027B450}"/>
              </a:ext>
            </a:extLst>
          </p:cNvPr>
          <p:cNvSpPr txBox="1"/>
          <p:nvPr/>
        </p:nvSpPr>
        <p:spPr>
          <a:xfrm>
            <a:off x="152400" y="165318"/>
            <a:ext cx="8991600" cy="1815882"/>
          </a:xfrm>
          <a:prstGeom prst="rect">
            <a:avLst/>
          </a:prstGeom>
          <a:solidFill>
            <a:srgbClr val="CCFFCC"/>
          </a:solidFill>
        </p:spPr>
        <p:txBody>
          <a:bodyPr wrap="square" rtlCol="0">
            <a:spAutoFit/>
          </a:bodyPr>
          <a:lstStyle/>
          <a:p>
            <a:r>
              <a:rPr lang="en-US" sz="2800" dirty="0">
                <a:latin typeface="+mj-lt"/>
              </a:rPr>
              <a:t>A </a:t>
            </a:r>
            <a:r>
              <a:rPr lang="en-US" sz="2800" dirty="0" err="1">
                <a:latin typeface="+mj-lt"/>
              </a:rPr>
              <a:t>là</a:t>
            </a:r>
            <a:r>
              <a:rPr lang="en-US" sz="2800" dirty="0">
                <a:latin typeface="+mj-lt"/>
              </a:rPr>
              <a:t> </a:t>
            </a:r>
            <a:r>
              <a:rPr lang="en-US" sz="2800" dirty="0" err="1">
                <a:latin typeface="+mj-lt"/>
              </a:rPr>
              <a:t>công</a:t>
            </a:r>
            <a:r>
              <a:rPr lang="en-US" sz="2800" dirty="0">
                <a:latin typeface="+mj-lt"/>
              </a:rPr>
              <a:t> </a:t>
            </a:r>
            <a:r>
              <a:rPr lang="en-US" sz="2800" dirty="0" err="1">
                <a:latin typeface="+mj-lt"/>
              </a:rPr>
              <a:t>nhân</a:t>
            </a:r>
            <a:r>
              <a:rPr lang="en-US" sz="2800" dirty="0">
                <a:latin typeface="+mj-lt"/>
              </a:rPr>
              <a:t> </a:t>
            </a:r>
            <a:r>
              <a:rPr lang="en-US" sz="2800" dirty="0" err="1">
                <a:latin typeface="+mj-lt"/>
              </a:rPr>
              <a:t>có</a:t>
            </a:r>
            <a:r>
              <a:rPr lang="en-US" sz="2800" dirty="0">
                <a:latin typeface="+mj-lt"/>
              </a:rPr>
              <a:t> </a:t>
            </a:r>
            <a:r>
              <a:rPr lang="en-US" sz="2800" dirty="0" err="1">
                <a:latin typeface="+mj-lt"/>
              </a:rPr>
              <a:t>tay</a:t>
            </a:r>
            <a:r>
              <a:rPr lang="en-US" sz="2800" dirty="0">
                <a:latin typeface="+mj-lt"/>
              </a:rPr>
              <a:t> </a:t>
            </a:r>
            <a:r>
              <a:rPr lang="en-US" sz="2800" dirty="0" err="1">
                <a:latin typeface="+mj-lt"/>
              </a:rPr>
              <a:t>nghề</a:t>
            </a:r>
            <a:r>
              <a:rPr lang="en-US" sz="2800" dirty="0">
                <a:latin typeface="+mj-lt"/>
              </a:rPr>
              <a:t> </a:t>
            </a:r>
            <a:r>
              <a:rPr lang="en-US" sz="2800" dirty="0" err="1">
                <a:latin typeface="+mj-lt"/>
              </a:rPr>
              <a:t>cao</a:t>
            </a:r>
            <a:r>
              <a:rPr lang="en-US" sz="2800" dirty="0">
                <a:latin typeface="+mj-lt"/>
              </a:rPr>
              <a:t>.</a:t>
            </a:r>
          </a:p>
          <a:p>
            <a:r>
              <a:rPr lang="en-US" sz="2800" dirty="0">
                <a:latin typeface="Times New Roman" panose="02020603050405020304" pitchFamily="18" charset="0"/>
                <a:cs typeface="Times New Roman" panose="02020603050405020304" pitchFamily="18" charset="0"/>
              </a:rPr>
              <a:t>γ = 0,95</a:t>
            </a:r>
          </a:p>
          <a:p>
            <a:r>
              <a:rPr lang="en-US" sz="2800" dirty="0">
                <a:latin typeface="+mj-lt"/>
              </a:rPr>
              <a:t>? ≤ p ≤ </a:t>
            </a:r>
            <a:r>
              <a:rPr lang="en-US" altLang="en-US" sz="2800" dirty="0">
                <a:latin typeface="+mj-lt"/>
                <a:cs typeface="Times New Roman" pitchFamily="18" charset="0"/>
              </a:rPr>
              <a:t> ?</a:t>
            </a:r>
            <a:r>
              <a:rPr lang="en-US" sz="2800" dirty="0">
                <a:latin typeface="+mj-lt"/>
              </a:rPr>
              <a:t> </a:t>
            </a:r>
          </a:p>
          <a:p>
            <a:endParaRPr lang="en-US" sz="2800" dirty="0">
              <a:latin typeface="+mj-lt"/>
            </a:endParaRPr>
          </a:p>
        </p:txBody>
      </p:sp>
      <p:graphicFrame>
        <p:nvGraphicFramePr>
          <p:cNvPr id="8" name="Table 4">
            <a:extLst>
              <a:ext uri="{FF2B5EF4-FFF2-40B4-BE49-F238E27FC236}">
                <a16:creationId xmlns:a16="http://schemas.microsoft.com/office/drawing/2014/main" id="{10FABF6E-2314-4115-80EB-B373CCD584F6}"/>
              </a:ext>
            </a:extLst>
          </p:cNvPr>
          <p:cNvGraphicFramePr>
            <a:graphicFrameLocks noGrp="1"/>
          </p:cNvGraphicFramePr>
          <p:nvPr>
            <p:extLst>
              <p:ext uri="{D42A27DB-BD31-4B8C-83A1-F6EECF244321}">
                <p14:modId xmlns:p14="http://schemas.microsoft.com/office/powerpoint/2010/main" val="880783542"/>
              </p:ext>
            </p:extLst>
          </p:nvPr>
        </p:nvGraphicFramePr>
        <p:xfrm>
          <a:off x="2514600" y="860233"/>
          <a:ext cx="6199531" cy="85459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817647641"/>
                    </a:ext>
                  </a:extLst>
                </a:gridCol>
                <a:gridCol w="1066800">
                  <a:extLst>
                    <a:ext uri="{9D8B030D-6E8A-4147-A177-3AD203B41FA5}">
                      <a16:colId xmlns:a16="http://schemas.microsoft.com/office/drawing/2014/main" val="2793051785"/>
                    </a:ext>
                  </a:extLst>
                </a:gridCol>
                <a:gridCol w="914400">
                  <a:extLst>
                    <a:ext uri="{9D8B030D-6E8A-4147-A177-3AD203B41FA5}">
                      <a16:colId xmlns:a16="http://schemas.microsoft.com/office/drawing/2014/main" val="3736123852"/>
                    </a:ext>
                  </a:extLst>
                </a:gridCol>
                <a:gridCol w="914400">
                  <a:extLst>
                    <a:ext uri="{9D8B030D-6E8A-4147-A177-3AD203B41FA5}">
                      <a16:colId xmlns:a16="http://schemas.microsoft.com/office/drawing/2014/main" val="3132569271"/>
                    </a:ext>
                  </a:extLst>
                </a:gridCol>
                <a:gridCol w="974221">
                  <a:extLst>
                    <a:ext uri="{9D8B030D-6E8A-4147-A177-3AD203B41FA5}">
                      <a16:colId xmlns:a16="http://schemas.microsoft.com/office/drawing/2014/main" val="3069417917"/>
                    </a:ext>
                  </a:extLst>
                </a:gridCol>
                <a:gridCol w="958110">
                  <a:extLst>
                    <a:ext uri="{9D8B030D-6E8A-4147-A177-3AD203B41FA5}">
                      <a16:colId xmlns:a16="http://schemas.microsoft.com/office/drawing/2014/main" val="2217877909"/>
                    </a:ext>
                  </a:extLst>
                </a:gridCol>
              </a:tblGrid>
              <a:tr h="144054">
                <a:tc>
                  <a:txBody>
                    <a:bodyPr/>
                    <a:lstStyle/>
                    <a:p>
                      <a:pPr algn="ctr"/>
                      <a:r>
                        <a:rPr lang="en-US" sz="2200" b="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475467814"/>
                  </a:ext>
                </a:extLst>
              </a:tr>
              <a:tr h="427878">
                <a:tc>
                  <a:txBody>
                    <a:bodyPr/>
                    <a:lstStyle/>
                    <a:p>
                      <a:pPr algn="ctr"/>
                      <a:r>
                        <a:rPr lang="en-US" sz="2200" b="0" dirty="0" err="1">
                          <a:solidFill>
                            <a:schemeClr val="tx1"/>
                          </a:solidFill>
                        </a:rPr>
                        <a:t>n</a:t>
                      </a:r>
                      <a:r>
                        <a:rPr lang="en-US" sz="2200" b="0" baseline="-25000" dirty="0" err="1">
                          <a:solidFill>
                            <a:schemeClr val="tx1"/>
                          </a:solidFill>
                        </a:rPr>
                        <a:t>i</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678617861"/>
                  </a:ext>
                </a:extLst>
              </a:tr>
            </a:tbl>
          </a:graphicData>
        </a:graphic>
      </p:graphicFrame>
    </p:spTree>
    <p:extLst>
      <p:ext uri="{BB962C8B-B14F-4D97-AF65-F5344CB8AC3E}">
        <p14:creationId xmlns:p14="http://schemas.microsoft.com/office/powerpoint/2010/main" val="201641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BCB06-373C-4155-9B8A-900C0CA4F702}"/>
              </a:ext>
            </a:extLst>
          </p:cNvPr>
          <p:cNvSpPr>
            <a:spLocks noGrp="1"/>
          </p:cNvSpPr>
          <p:nvPr>
            <p:ph idx="1"/>
          </p:nvPr>
        </p:nvSpPr>
        <p:spPr>
          <a:xfrm>
            <a:off x="304800" y="206566"/>
            <a:ext cx="8686800" cy="5432234"/>
          </a:xfrm>
          <a:solidFill>
            <a:srgbClr val="CCFFCC"/>
          </a:solidFill>
        </p:spPr>
        <p:txBody>
          <a:bodyPr>
            <a:noAutofit/>
          </a:bodyPr>
          <a:lstStyle/>
          <a:p>
            <a:pPr marL="0" indent="0">
              <a:buNone/>
            </a:pPr>
            <a:r>
              <a:rPr lang="en-US" sz="2800" b="0" cap="none" dirty="0" err="1"/>
              <a:t>Khảo</a:t>
            </a:r>
            <a:r>
              <a:rPr lang="en-US" sz="2800" b="0" cap="none" dirty="0"/>
              <a:t> </a:t>
            </a:r>
            <a:r>
              <a:rPr lang="en-US" sz="2800" b="0" cap="none" dirty="0" err="1"/>
              <a:t>sát</a:t>
            </a:r>
            <a:r>
              <a:rPr lang="en-US" sz="2800" b="0" cap="none" dirty="0"/>
              <a:t> </a:t>
            </a:r>
            <a:r>
              <a:rPr lang="en-US" sz="2800" b="0" cap="none" dirty="0" err="1"/>
              <a:t>một</a:t>
            </a:r>
            <a:r>
              <a:rPr lang="en-US" sz="2800" b="0" cap="none" dirty="0"/>
              <a:t> </a:t>
            </a:r>
            <a:r>
              <a:rPr lang="en-US" sz="2800" b="0" cap="none" dirty="0" err="1"/>
              <a:t>số</a:t>
            </a:r>
            <a:r>
              <a:rPr lang="en-US" sz="2800" b="0" cap="none" dirty="0"/>
              <a:t> </a:t>
            </a:r>
            <a:r>
              <a:rPr lang="en-US" sz="2800" b="0" cap="none" dirty="0" err="1"/>
              <a:t>công</a:t>
            </a:r>
            <a:r>
              <a:rPr lang="en-US" sz="2800" b="0" cap="none" dirty="0"/>
              <a:t> </a:t>
            </a:r>
            <a:r>
              <a:rPr lang="en-US" sz="2800" b="0" cap="none" dirty="0" err="1"/>
              <a:t>nhân</a:t>
            </a:r>
            <a:r>
              <a:rPr lang="en-US" sz="2800" b="0" cap="none" dirty="0"/>
              <a:t> </a:t>
            </a:r>
            <a:r>
              <a:rPr lang="en-US" sz="2800" b="0" cap="none" dirty="0" err="1"/>
              <a:t>thuộc</a:t>
            </a:r>
            <a:r>
              <a:rPr lang="en-US" sz="2800" b="0" cap="none" dirty="0"/>
              <a:t> </a:t>
            </a:r>
            <a:r>
              <a:rPr lang="en-US" sz="2800" b="0" cap="none" dirty="0" err="1"/>
              <a:t>nhà</a:t>
            </a:r>
            <a:r>
              <a:rPr lang="en-US" sz="2800" b="0" cap="none" dirty="0"/>
              <a:t> </a:t>
            </a:r>
            <a:r>
              <a:rPr lang="en-US" sz="2800" b="0" cap="none" dirty="0" err="1"/>
              <a:t>máy</a:t>
            </a:r>
            <a:r>
              <a:rPr lang="en-US" sz="2800" b="0" cap="none" dirty="0"/>
              <a:t> H </a:t>
            </a:r>
            <a:r>
              <a:rPr lang="en-US" sz="2800" b="0" cap="none" dirty="0" err="1"/>
              <a:t>về</a:t>
            </a:r>
            <a:r>
              <a:rPr lang="en-US" sz="2800" b="0" cap="none" dirty="0"/>
              <a:t> </a:t>
            </a:r>
            <a:r>
              <a:rPr lang="en-US" sz="2800" b="0" cap="none" dirty="0" err="1"/>
              <a:t>năng</a:t>
            </a:r>
            <a:r>
              <a:rPr lang="en-US" sz="2800" b="0" cap="none" dirty="0"/>
              <a:t> </a:t>
            </a:r>
            <a:r>
              <a:rPr lang="en-US" sz="2800" b="0" cap="none" dirty="0" err="1"/>
              <a:t>suất</a:t>
            </a:r>
            <a:r>
              <a:rPr lang="en-US" sz="2800" b="0" cap="none" dirty="0"/>
              <a:t> </a:t>
            </a:r>
            <a:r>
              <a:rPr lang="en-US" sz="2800" b="0" cap="none" dirty="0" err="1"/>
              <a:t>trong</a:t>
            </a:r>
            <a:r>
              <a:rPr lang="en-US" sz="2800" b="0" cap="none" dirty="0"/>
              <a:t> </a:t>
            </a:r>
            <a:r>
              <a:rPr lang="en-US" sz="2800" b="0" cap="none" dirty="0" err="1"/>
              <a:t>một</a:t>
            </a:r>
            <a:r>
              <a:rPr lang="en-US" sz="2800" b="0" cap="none" dirty="0"/>
              <a:t> </a:t>
            </a:r>
            <a:r>
              <a:rPr lang="en-US" sz="2800" b="0" cap="none" dirty="0" err="1"/>
              <a:t>ngày</a:t>
            </a:r>
            <a:r>
              <a:rPr lang="en-US" sz="2800" b="0" cap="none" dirty="0"/>
              <a:t>, </a:t>
            </a:r>
            <a:r>
              <a:rPr lang="en-US" sz="2800" b="0" cap="none" dirty="0" err="1"/>
              <a:t>thu</a:t>
            </a:r>
            <a:r>
              <a:rPr lang="en-US" sz="2800" b="0" cap="none" dirty="0"/>
              <a:t> </a:t>
            </a:r>
            <a:r>
              <a:rPr lang="en-US" sz="2800" b="0" cap="none" dirty="0" err="1"/>
              <a:t>được</a:t>
            </a:r>
            <a:r>
              <a:rPr lang="en-US" sz="2800" b="0" cap="none" dirty="0"/>
              <a:t> </a:t>
            </a:r>
            <a:r>
              <a:rPr lang="en-US" sz="2800" b="0" cap="none" dirty="0" err="1"/>
              <a:t>bảng</a:t>
            </a:r>
            <a:r>
              <a:rPr lang="en-US" sz="2800" b="0" cap="none" dirty="0"/>
              <a:t> </a:t>
            </a:r>
            <a:r>
              <a:rPr lang="en-US" sz="2800" b="0" cap="none" dirty="0" err="1"/>
              <a:t>số</a:t>
            </a:r>
            <a:r>
              <a:rPr lang="en-US" sz="2800" b="0" cap="none" dirty="0"/>
              <a:t> </a:t>
            </a:r>
            <a:r>
              <a:rPr lang="en-US" sz="2800" b="0" cap="none" dirty="0" err="1"/>
              <a:t>liệu</a:t>
            </a:r>
            <a:r>
              <a:rPr lang="en-US" sz="2800" b="0" cap="none" dirty="0"/>
              <a:t> </a:t>
            </a:r>
            <a:r>
              <a:rPr lang="en-US" sz="2800" b="0" cap="none" dirty="0" err="1"/>
              <a:t>sau</a:t>
            </a:r>
            <a:r>
              <a:rPr lang="en-US" sz="2800" b="0" cap="none" dirty="0"/>
              <a:t>:</a:t>
            </a:r>
          </a:p>
          <a:p>
            <a:pPr marL="0" indent="0">
              <a:buNone/>
            </a:pPr>
            <a:endParaRPr lang="en-US" sz="2800" b="0" cap="none" dirty="0"/>
          </a:p>
          <a:p>
            <a:pPr marL="0" indent="0">
              <a:buNone/>
            </a:pPr>
            <a:endParaRPr lang="en-US" sz="2800" b="0" cap="none" dirty="0"/>
          </a:p>
          <a:p>
            <a:pPr marL="0" indent="0">
              <a:buNone/>
            </a:pPr>
            <a:endParaRPr lang="en-US" sz="2800" b="0" cap="none" dirty="0"/>
          </a:p>
          <a:p>
            <a:pPr marL="0" indent="0">
              <a:buNone/>
            </a:pPr>
            <a:r>
              <a:rPr lang="en-US" sz="2800" b="0" cap="none" dirty="0"/>
              <a:t>b) </a:t>
            </a:r>
            <a:r>
              <a:rPr lang="en-US" sz="2800" b="0" cap="none" dirty="0" err="1"/>
              <a:t>với</a:t>
            </a:r>
            <a:r>
              <a:rPr lang="en-US" sz="2800" b="0" cap="none" dirty="0"/>
              <a:t> </a:t>
            </a:r>
            <a:r>
              <a:rPr lang="en-US" sz="2800" b="0" cap="none" dirty="0" err="1"/>
              <a:t>độ</a:t>
            </a:r>
            <a:r>
              <a:rPr lang="en-US" sz="2800" b="0" cap="none" dirty="0"/>
              <a:t> tin </a:t>
            </a:r>
            <a:r>
              <a:rPr lang="en-US" sz="2800" b="0" cap="none" dirty="0" err="1"/>
              <a:t>cậy</a:t>
            </a:r>
            <a:r>
              <a:rPr lang="en-US" sz="2800" b="0" cap="none" dirty="0"/>
              <a:t> 99%, </a:t>
            </a:r>
            <a:r>
              <a:rPr lang="en-US" sz="2800" b="0" cap="none" dirty="0" err="1"/>
              <a:t>hãy</a:t>
            </a:r>
            <a:r>
              <a:rPr lang="en-US" sz="2800" b="0" cap="none" dirty="0"/>
              <a:t> </a:t>
            </a:r>
            <a:r>
              <a:rPr lang="en-US" sz="2800" b="0" cap="none" dirty="0" err="1"/>
              <a:t>ước</a:t>
            </a:r>
            <a:r>
              <a:rPr lang="en-US" sz="2800" b="0" cap="none" dirty="0"/>
              <a:t> </a:t>
            </a:r>
            <a:r>
              <a:rPr lang="en-US" sz="2800" b="0" cap="none" dirty="0" err="1"/>
              <a:t>lượng</a:t>
            </a:r>
            <a:r>
              <a:rPr lang="en-US" sz="2800" b="0" cap="none" dirty="0"/>
              <a:t> </a:t>
            </a:r>
            <a:r>
              <a:rPr lang="en-US" sz="2800" b="0" cap="none" dirty="0" err="1"/>
              <a:t>tỉ</a:t>
            </a:r>
            <a:r>
              <a:rPr lang="en-US" sz="2800" b="0" cap="none" dirty="0"/>
              <a:t> </a:t>
            </a:r>
            <a:r>
              <a:rPr lang="en-US" sz="2800" b="0" cap="none" dirty="0" err="1"/>
              <a:t>lệ</a:t>
            </a:r>
            <a:r>
              <a:rPr lang="en-US" sz="2800" b="0" cap="none" dirty="0"/>
              <a:t> </a:t>
            </a:r>
            <a:r>
              <a:rPr lang="en-US" sz="2800" b="0" cap="none" dirty="0" err="1"/>
              <a:t>công</a:t>
            </a:r>
            <a:r>
              <a:rPr lang="en-US" sz="2800" b="0" cap="none" dirty="0"/>
              <a:t> </a:t>
            </a:r>
            <a:r>
              <a:rPr lang="en-US" sz="2800" b="0" cap="none" dirty="0" err="1"/>
              <a:t>nhân</a:t>
            </a:r>
            <a:r>
              <a:rPr lang="en-US" sz="2800" b="0" cap="none" dirty="0"/>
              <a:t> </a:t>
            </a:r>
            <a:r>
              <a:rPr lang="en-US" sz="2800" b="0" cap="none" dirty="0" err="1"/>
              <a:t>của</a:t>
            </a:r>
            <a:r>
              <a:rPr lang="en-US" sz="2800" b="0" cap="none" dirty="0"/>
              <a:t> </a:t>
            </a:r>
            <a:r>
              <a:rPr lang="en-US" sz="2800" b="0" cap="none" dirty="0" err="1"/>
              <a:t>nhà</a:t>
            </a:r>
            <a:r>
              <a:rPr lang="en-US" sz="2800" b="0" cap="none" dirty="0"/>
              <a:t> </a:t>
            </a:r>
            <a:r>
              <a:rPr lang="en-US" sz="2800" b="0" cap="none" dirty="0" err="1"/>
              <a:t>máy</a:t>
            </a:r>
            <a:r>
              <a:rPr lang="en-US" sz="2800" b="0" cap="none" dirty="0"/>
              <a:t> H </a:t>
            </a:r>
            <a:r>
              <a:rPr lang="en-US" sz="2800" b="0" cap="none" dirty="0" err="1"/>
              <a:t>có</a:t>
            </a:r>
            <a:r>
              <a:rPr lang="en-US" sz="2800" b="0" cap="none" dirty="0"/>
              <a:t> </a:t>
            </a:r>
            <a:r>
              <a:rPr lang="en-US" sz="2800" b="0" cap="none" dirty="0" err="1"/>
              <a:t>năng</a:t>
            </a:r>
            <a:r>
              <a:rPr lang="en-US" sz="2800" b="0" cap="none" dirty="0"/>
              <a:t> </a:t>
            </a:r>
            <a:r>
              <a:rPr lang="en-US" sz="2800" b="0" cap="none" dirty="0" err="1"/>
              <a:t>suất</a:t>
            </a:r>
            <a:r>
              <a:rPr lang="en-US" sz="2800" b="0" cap="none" dirty="0"/>
              <a:t> </a:t>
            </a:r>
            <a:r>
              <a:rPr lang="en-US" sz="2800" b="0" cap="none" dirty="0" err="1"/>
              <a:t>dưới</a:t>
            </a:r>
            <a:r>
              <a:rPr lang="en-US" sz="2800" b="0" cap="none" dirty="0"/>
              <a:t> 9 </a:t>
            </a:r>
            <a:r>
              <a:rPr lang="en-US" sz="2800" b="0" cap="none" dirty="0" err="1"/>
              <a:t>sản</a:t>
            </a:r>
            <a:r>
              <a:rPr lang="en-US" sz="2800" b="0" cap="none" dirty="0"/>
              <a:t> </a:t>
            </a:r>
            <a:r>
              <a:rPr lang="en-US" sz="2800" b="0" cap="none" dirty="0" err="1"/>
              <a:t>phẩm</a:t>
            </a:r>
            <a:r>
              <a:rPr lang="en-US" sz="2800" b="0" cap="none" dirty="0"/>
              <a:t>/ 1 </a:t>
            </a:r>
            <a:r>
              <a:rPr lang="en-US" sz="2800" b="0" cap="none" dirty="0" err="1"/>
              <a:t>ngày</a:t>
            </a:r>
            <a:r>
              <a:rPr lang="en-US" sz="2800" b="0" cap="none" dirty="0"/>
              <a:t>.</a:t>
            </a:r>
          </a:p>
        </p:txBody>
      </p:sp>
      <p:graphicFrame>
        <p:nvGraphicFramePr>
          <p:cNvPr id="4" name="Table 4">
            <a:extLst>
              <a:ext uri="{FF2B5EF4-FFF2-40B4-BE49-F238E27FC236}">
                <a16:creationId xmlns:a16="http://schemas.microsoft.com/office/drawing/2014/main" id="{4EC35548-2B7A-460E-A2F4-6626696C6C2A}"/>
              </a:ext>
            </a:extLst>
          </p:cNvPr>
          <p:cNvGraphicFramePr>
            <a:graphicFrameLocks noGrp="1"/>
          </p:cNvGraphicFramePr>
          <p:nvPr>
            <p:extLst>
              <p:ext uri="{D42A27DB-BD31-4B8C-83A1-F6EECF244321}">
                <p14:modId xmlns:p14="http://schemas.microsoft.com/office/powerpoint/2010/main" val="2083366655"/>
              </p:ext>
            </p:extLst>
          </p:nvPr>
        </p:nvGraphicFramePr>
        <p:xfrm>
          <a:off x="380999" y="1953046"/>
          <a:ext cx="8382001" cy="1495234"/>
        </p:xfrm>
        <a:graphic>
          <a:graphicData uri="http://schemas.openxmlformats.org/drawingml/2006/table">
            <a:tbl>
              <a:tblPr firstRow="1" bandRow="1">
                <a:tableStyleId>{5C22544A-7EE6-4342-B048-85BDC9FD1C3A}</a:tableStyleId>
              </a:tblPr>
              <a:tblGrid>
                <a:gridCol w="2697656">
                  <a:extLst>
                    <a:ext uri="{9D8B030D-6E8A-4147-A177-3AD203B41FA5}">
                      <a16:colId xmlns:a16="http://schemas.microsoft.com/office/drawing/2014/main" val="817647641"/>
                    </a:ext>
                  </a:extLst>
                </a:gridCol>
                <a:gridCol w="959944">
                  <a:extLst>
                    <a:ext uri="{9D8B030D-6E8A-4147-A177-3AD203B41FA5}">
                      <a16:colId xmlns:a16="http://schemas.microsoft.com/office/drawing/2014/main" val="2793051785"/>
                    </a:ext>
                  </a:extLst>
                </a:gridCol>
                <a:gridCol w="1219200">
                  <a:extLst>
                    <a:ext uri="{9D8B030D-6E8A-4147-A177-3AD203B41FA5}">
                      <a16:colId xmlns:a16="http://schemas.microsoft.com/office/drawing/2014/main" val="3736123852"/>
                    </a:ext>
                  </a:extLst>
                </a:gridCol>
                <a:gridCol w="1066800">
                  <a:extLst>
                    <a:ext uri="{9D8B030D-6E8A-4147-A177-3AD203B41FA5}">
                      <a16:colId xmlns:a16="http://schemas.microsoft.com/office/drawing/2014/main" val="3132569271"/>
                    </a:ext>
                  </a:extLst>
                </a:gridCol>
                <a:gridCol w="1143000">
                  <a:extLst>
                    <a:ext uri="{9D8B030D-6E8A-4147-A177-3AD203B41FA5}">
                      <a16:colId xmlns:a16="http://schemas.microsoft.com/office/drawing/2014/main" val="3069417917"/>
                    </a:ext>
                  </a:extLst>
                </a:gridCol>
                <a:gridCol w="1295401">
                  <a:extLst>
                    <a:ext uri="{9D8B030D-6E8A-4147-A177-3AD203B41FA5}">
                      <a16:colId xmlns:a16="http://schemas.microsoft.com/office/drawing/2014/main" val="2217877909"/>
                    </a:ext>
                  </a:extLst>
                </a:gridCol>
              </a:tblGrid>
              <a:tr h="0">
                <a:tc>
                  <a:txBody>
                    <a:bodyPr/>
                    <a:lstStyle/>
                    <a:p>
                      <a:r>
                        <a:rPr lang="en-US" sz="2200" b="0" dirty="0" err="1">
                          <a:solidFill>
                            <a:schemeClr val="tx1"/>
                          </a:solidFill>
                        </a:rPr>
                        <a:t>Năng</a:t>
                      </a:r>
                      <a:r>
                        <a:rPr lang="en-US" sz="2200" b="0" dirty="0">
                          <a:solidFill>
                            <a:schemeClr val="tx1"/>
                          </a:solidFill>
                        </a:rPr>
                        <a:t> </a:t>
                      </a:r>
                      <a:r>
                        <a:rPr lang="en-US" sz="2200" b="0" dirty="0" err="1">
                          <a:solidFill>
                            <a:schemeClr val="tx1"/>
                          </a:solidFill>
                        </a:rPr>
                        <a:t>suất</a:t>
                      </a:r>
                      <a:r>
                        <a:rPr lang="en-US" sz="2200" b="0" dirty="0">
                          <a:solidFill>
                            <a:schemeClr val="tx1"/>
                          </a:solidFill>
                        </a:rPr>
                        <a:t> </a:t>
                      </a:r>
                      <a:r>
                        <a:rPr lang="en-US" sz="2200" b="0" dirty="0" err="1">
                          <a:solidFill>
                            <a:schemeClr val="tx1"/>
                          </a:solidFill>
                        </a:rPr>
                        <a:t>của</a:t>
                      </a:r>
                      <a:r>
                        <a:rPr lang="en-US" sz="2200" b="0" dirty="0">
                          <a:solidFill>
                            <a:schemeClr val="tx1"/>
                          </a:solidFill>
                        </a:rPr>
                        <a:t> </a:t>
                      </a:r>
                      <a:r>
                        <a:rPr lang="en-US" sz="2200" b="0" dirty="0" err="1">
                          <a:solidFill>
                            <a:schemeClr val="tx1"/>
                          </a:solidFill>
                        </a:rPr>
                        <a:t>công</a:t>
                      </a:r>
                      <a:r>
                        <a:rPr lang="en-US" sz="2200" b="0" dirty="0">
                          <a:solidFill>
                            <a:schemeClr val="tx1"/>
                          </a:solidFill>
                        </a:rPr>
                        <a:t> </a:t>
                      </a:r>
                      <a:r>
                        <a:rPr lang="en-US" sz="2200" b="0" dirty="0" err="1">
                          <a:solidFill>
                            <a:schemeClr val="tx1"/>
                          </a:solidFill>
                        </a:rPr>
                        <a:t>nhân</a:t>
                      </a:r>
                      <a:r>
                        <a:rPr lang="en-US" sz="2200" b="0" dirty="0">
                          <a:solidFill>
                            <a:schemeClr val="tx1"/>
                          </a:solidFill>
                        </a:rPr>
                        <a:t> </a:t>
                      </a:r>
                      <a:r>
                        <a:rPr lang="en-US" sz="2200" b="0" dirty="0" err="1">
                          <a:solidFill>
                            <a:schemeClr val="tx1"/>
                          </a:solidFill>
                        </a:rPr>
                        <a:t>trong</a:t>
                      </a:r>
                      <a:r>
                        <a:rPr lang="en-US" sz="2200" b="0" dirty="0">
                          <a:solidFill>
                            <a:schemeClr val="tx1"/>
                          </a:solidFill>
                        </a:rPr>
                        <a:t> 1 </a:t>
                      </a:r>
                      <a:r>
                        <a:rPr lang="en-US" sz="2200" b="0" dirty="0" err="1">
                          <a:solidFill>
                            <a:schemeClr val="tx1"/>
                          </a:solidFill>
                        </a:rPr>
                        <a:t>ngày</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15-17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475467814"/>
                  </a:ext>
                </a:extLst>
              </a:tr>
              <a:tr h="733234">
                <a:tc>
                  <a:txBody>
                    <a:bodyPr/>
                    <a:lstStyle/>
                    <a:p>
                      <a:r>
                        <a:rPr lang="en-US" sz="2200" b="0" dirty="0" err="1">
                          <a:solidFill>
                            <a:schemeClr val="tx1"/>
                          </a:solidFill>
                        </a:rPr>
                        <a:t>Số</a:t>
                      </a:r>
                      <a:r>
                        <a:rPr lang="en-US" sz="2200" b="0" dirty="0">
                          <a:solidFill>
                            <a:schemeClr val="tx1"/>
                          </a:solidFill>
                        </a:rPr>
                        <a:t> </a:t>
                      </a:r>
                      <a:r>
                        <a:rPr lang="en-US" sz="2200" b="0" dirty="0" err="1">
                          <a:solidFill>
                            <a:schemeClr val="tx1"/>
                          </a:solidFill>
                        </a:rPr>
                        <a:t>công</a:t>
                      </a:r>
                      <a:r>
                        <a:rPr lang="en-US" sz="2200" b="0" dirty="0">
                          <a:solidFill>
                            <a:schemeClr val="tx1"/>
                          </a:solidFill>
                        </a:rPr>
                        <a:t> </a:t>
                      </a:r>
                      <a:r>
                        <a:rPr lang="en-US" sz="2200" b="0" dirty="0" err="1">
                          <a:solidFill>
                            <a:schemeClr val="tx1"/>
                          </a:solidFill>
                        </a:rPr>
                        <a:t>nhân</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678617861"/>
                  </a:ext>
                </a:extLst>
              </a:tr>
            </a:tbl>
          </a:graphicData>
        </a:graphic>
      </p:graphicFrame>
    </p:spTree>
    <p:extLst>
      <p:ext uri="{BB962C8B-B14F-4D97-AF65-F5344CB8AC3E}">
        <p14:creationId xmlns:p14="http://schemas.microsoft.com/office/powerpoint/2010/main" val="1400987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30F646-EF43-482F-913E-E56C591B1129}"/>
              </a:ext>
            </a:extLst>
          </p:cNvPr>
          <p:cNvSpPr txBox="1"/>
          <p:nvPr/>
        </p:nvSpPr>
        <p:spPr>
          <a:xfrm>
            <a:off x="152400" y="219485"/>
            <a:ext cx="8991600" cy="1815882"/>
          </a:xfrm>
          <a:prstGeom prst="rect">
            <a:avLst/>
          </a:prstGeom>
          <a:solidFill>
            <a:srgbClr val="CCFFCC"/>
          </a:solidFill>
        </p:spPr>
        <p:txBody>
          <a:bodyPr wrap="square" rtlCol="0">
            <a:spAutoFit/>
          </a:bodyPr>
          <a:lstStyle/>
          <a:p>
            <a:r>
              <a:rPr lang="en-US" sz="2800" dirty="0">
                <a:latin typeface="+mj-lt"/>
              </a:rPr>
              <a:t>B </a:t>
            </a:r>
            <a:r>
              <a:rPr lang="en-US" sz="2800" dirty="0" err="1">
                <a:latin typeface="+mj-lt"/>
              </a:rPr>
              <a:t>là</a:t>
            </a:r>
            <a:r>
              <a:rPr lang="en-US" sz="2800" dirty="0">
                <a:latin typeface="+mj-lt"/>
              </a:rPr>
              <a:t> </a:t>
            </a:r>
            <a:r>
              <a:rPr lang="en-US" sz="2800" dirty="0" err="1">
                <a:latin typeface="+mj-lt"/>
              </a:rPr>
              <a:t>công</a:t>
            </a:r>
            <a:r>
              <a:rPr lang="en-US" sz="2800" dirty="0">
                <a:latin typeface="+mj-lt"/>
              </a:rPr>
              <a:t> </a:t>
            </a:r>
            <a:r>
              <a:rPr lang="en-US" sz="2800" dirty="0" err="1">
                <a:latin typeface="+mj-lt"/>
              </a:rPr>
              <a:t>nhân</a:t>
            </a:r>
            <a:r>
              <a:rPr lang="en-US" sz="2800" dirty="0">
                <a:latin typeface="+mj-lt"/>
              </a:rPr>
              <a:t> </a:t>
            </a:r>
            <a:r>
              <a:rPr lang="en-US" sz="2800" dirty="0" err="1">
                <a:latin typeface="+mj-lt"/>
              </a:rPr>
              <a:t>có</a:t>
            </a:r>
            <a:r>
              <a:rPr lang="en-US" sz="2800" dirty="0">
                <a:latin typeface="+mj-lt"/>
              </a:rPr>
              <a:t> </a:t>
            </a:r>
            <a:r>
              <a:rPr lang="en-US" sz="2800" dirty="0" err="1">
                <a:latin typeface="+mj-lt"/>
              </a:rPr>
              <a:t>năng</a:t>
            </a:r>
            <a:r>
              <a:rPr lang="en-US" sz="2800" dirty="0">
                <a:latin typeface="+mj-lt"/>
              </a:rPr>
              <a:t> </a:t>
            </a:r>
            <a:r>
              <a:rPr lang="en-US" sz="2800" dirty="0" err="1">
                <a:latin typeface="+mj-lt"/>
              </a:rPr>
              <a:t>suất</a:t>
            </a:r>
            <a:r>
              <a:rPr lang="en-US" sz="2800" dirty="0">
                <a:latin typeface="+mj-lt"/>
              </a:rPr>
              <a:t> 1 </a:t>
            </a:r>
            <a:r>
              <a:rPr lang="en-US" sz="2800" dirty="0" err="1">
                <a:latin typeface="+mj-lt"/>
              </a:rPr>
              <a:t>ngày</a:t>
            </a:r>
            <a:r>
              <a:rPr lang="en-US" sz="2800" dirty="0">
                <a:latin typeface="+mj-lt"/>
              </a:rPr>
              <a:t> </a:t>
            </a:r>
            <a:r>
              <a:rPr lang="en-US" sz="2800" dirty="0" err="1">
                <a:latin typeface="+mj-lt"/>
              </a:rPr>
              <a:t>dưới</a:t>
            </a:r>
            <a:r>
              <a:rPr lang="en-US" sz="2800" dirty="0">
                <a:latin typeface="+mj-lt"/>
              </a:rPr>
              <a:t> 9 </a:t>
            </a:r>
            <a:r>
              <a:rPr lang="en-US" sz="2800" dirty="0" err="1">
                <a:latin typeface="+mj-lt"/>
              </a:rPr>
              <a:t>sản</a:t>
            </a:r>
            <a:r>
              <a:rPr lang="en-US" sz="2800" dirty="0">
                <a:latin typeface="+mj-lt"/>
              </a:rPr>
              <a:t> </a:t>
            </a:r>
            <a:r>
              <a:rPr lang="en-US" sz="2800" dirty="0" err="1">
                <a:latin typeface="+mj-lt"/>
              </a:rPr>
              <a:t>phẩm</a:t>
            </a:r>
            <a:r>
              <a:rPr lang="en-US" sz="2800" dirty="0">
                <a:latin typeface="+mj-lt"/>
              </a:rPr>
              <a:t>.</a:t>
            </a:r>
          </a:p>
          <a:p>
            <a:r>
              <a:rPr lang="en-US" sz="2800" dirty="0">
                <a:latin typeface="Times New Roman" panose="02020603050405020304" pitchFamily="18" charset="0"/>
                <a:cs typeface="Times New Roman" panose="02020603050405020304" pitchFamily="18" charset="0"/>
              </a:rPr>
              <a:t>γ = 0,99</a:t>
            </a:r>
          </a:p>
          <a:p>
            <a:r>
              <a:rPr lang="en-US" sz="2800" dirty="0">
                <a:latin typeface="+mj-lt"/>
              </a:rPr>
              <a:t>? ≤ p ≤ </a:t>
            </a:r>
            <a:r>
              <a:rPr lang="en-US" altLang="en-US" sz="2800" dirty="0">
                <a:latin typeface="+mj-lt"/>
                <a:cs typeface="Times New Roman" pitchFamily="18" charset="0"/>
              </a:rPr>
              <a:t> ?</a:t>
            </a:r>
            <a:r>
              <a:rPr lang="en-US" sz="2800" dirty="0">
                <a:latin typeface="+mj-lt"/>
              </a:rPr>
              <a:t> </a:t>
            </a:r>
          </a:p>
          <a:p>
            <a:endParaRPr lang="en-US" sz="2800" dirty="0">
              <a:latin typeface="+mj-lt"/>
            </a:endParaRPr>
          </a:p>
        </p:txBody>
      </p:sp>
      <p:graphicFrame>
        <p:nvGraphicFramePr>
          <p:cNvPr id="5" name="Table 4">
            <a:extLst>
              <a:ext uri="{FF2B5EF4-FFF2-40B4-BE49-F238E27FC236}">
                <a16:creationId xmlns:a16="http://schemas.microsoft.com/office/drawing/2014/main" id="{AEB58D5F-DFAD-44FD-9881-F9164A52CE66}"/>
              </a:ext>
            </a:extLst>
          </p:cNvPr>
          <p:cNvGraphicFramePr>
            <a:graphicFrameLocks noGrp="1"/>
          </p:cNvGraphicFramePr>
          <p:nvPr>
            <p:extLst>
              <p:ext uri="{D42A27DB-BD31-4B8C-83A1-F6EECF244321}">
                <p14:modId xmlns:p14="http://schemas.microsoft.com/office/powerpoint/2010/main" val="3910483942"/>
              </p:ext>
            </p:extLst>
          </p:nvPr>
        </p:nvGraphicFramePr>
        <p:xfrm>
          <a:off x="2514600" y="914400"/>
          <a:ext cx="6199531" cy="85459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817647641"/>
                    </a:ext>
                  </a:extLst>
                </a:gridCol>
                <a:gridCol w="1066800">
                  <a:extLst>
                    <a:ext uri="{9D8B030D-6E8A-4147-A177-3AD203B41FA5}">
                      <a16:colId xmlns:a16="http://schemas.microsoft.com/office/drawing/2014/main" val="2793051785"/>
                    </a:ext>
                  </a:extLst>
                </a:gridCol>
                <a:gridCol w="914400">
                  <a:extLst>
                    <a:ext uri="{9D8B030D-6E8A-4147-A177-3AD203B41FA5}">
                      <a16:colId xmlns:a16="http://schemas.microsoft.com/office/drawing/2014/main" val="3736123852"/>
                    </a:ext>
                  </a:extLst>
                </a:gridCol>
                <a:gridCol w="914400">
                  <a:extLst>
                    <a:ext uri="{9D8B030D-6E8A-4147-A177-3AD203B41FA5}">
                      <a16:colId xmlns:a16="http://schemas.microsoft.com/office/drawing/2014/main" val="3132569271"/>
                    </a:ext>
                  </a:extLst>
                </a:gridCol>
                <a:gridCol w="974221">
                  <a:extLst>
                    <a:ext uri="{9D8B030D-6E8A-4147-A177-3AD203B41FA5}">
                      <a16:colId xmlns:a16="http://schemas.microsoft.com/office/drawing/2014/main" val="3069417917"/>
                    </a:ext>
                  </a:extLst>
                </a:gridCol>
                <a:gridCol w="958110">
                  <a:extLst>
                    <a:ext uri="{9D8B030D-6E8A-4147-A177-3AD203B41FA5}">
                      <a16:colId xmlns:a16="http://schemas.microsoft.com/office/drawing/2014/main" val="2217877909"/>
                    </a:ext>
                  </a:extLst>
                </a:gridCol>
              </a:tblGrid>
              <a:tr h="144054">
                <a:tc>
                  <a:txBody>
                    <a:bodyPr/>
                    <a:lstStyle/>
                    <a:p>
                      <a:pPr algn="ctr"/>
                      <a:r>
                        <a:rPr lang="en-US" sz="2200" b="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475467814"/>
                  </a:ext>
                </a:extLst>
              </a:tr>
              <a:tr h="427878">
                <a:tc>
                  <a:txBody>
                    <a:bodyPr/>
                    <a:lstStyle/>
                    <a:p>
                      <a:pPr algn="ctr"/>
                      <a:r>
                        <a:rPr lang="en-US" sz="2200" b="0" dirty="0" err="1">
                          <a:solidFill>
                            <a:schemeClr val="tx1"/>
                          </a:solidFill>
                        </a:rPr>
                        <a:t>n</a:t>
                      </a:r>
                      <a:r>
                        <a:rPr lang="en-US" sz="2200" b="0" baseline="-25000" dirty="0" err="1">
                          <a:solidFill>
                            <a:schemeClr val="tx1"/>
                          </a:solidFill>
                        </a:rPr>
                        <a:t>i</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678617861"/>
                  </a:ext>
                </a:extLst>
              </a:tr>
            </a:tbl>
          </a:graphicData>
        </a:graphic>
      </p:graphicFrame>
    </p:spTree>
    <p:extLst>
      <p:ext uri="{BB962C8B-B14F-4D97-AF65-F5344CB8AC3E}">
        <p14:creationId xmlns:p14="http://schemas.microsoft.com/office/powerpoint/2010/main" val="696336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5DF40E5A-375B-4A07-B277-83845555D937}"/>
              </a:ext>
            </a:extLst>
          </p:cNvPr>
          <p:cNvSpPr txBox="1">
            <a:spLocks noChangeArrowheads="1"/>
          </p:cNvSpPr>
          <p:nvPr/>
        </p:nvSpPr>
        <p:spPr bwMode="auto">
          <a:xfrm>
            <a:off x="304800" y="2427383"/>
            <a:ext cx="5029200" cy="661207"/>
          </a:xfrm>
          <a:prstGeom prst="rect">
            <a:avLst/>
          </a:prstGeom>
          <a:noFill/>
          <a:ln w="9525">
            <a:noFill/>
            <a:miter lim="800000"/>
            <a:headEnd/>
            <a:tailEnd/>
          </a:ln>
        </p:spPr>
        <p:txBody>
          <a:bodyPr wrap="square" anchor="ctr">
            <a:spAutoFit/>
          </a:bodyPr>
          <a:lstStyle/>
          <a:p>
            <a:pPr>
              <a:lnSpc>
                <a:spcPct val="150000"/>
              </a:lnSpc>
              <a:defRPr/>
            </a:pPr>
            <a:r>
              <a:rPr lang="en-US" sz="2800" b="1" i="1" kern="0" dirty="0">
                <a:latin typeface="Times New Roman" pitchFamily="18" charset="0"/>
                <a:ea typeface="+mj-ea"/>
                <a:cs typeface="Times New Roman" pitchFamily="18" charset="0"/>
              </a:rPr>
              <a:t>c)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kì</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vọng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toán</a:t>
            </a:r>
            <a:endParaRPr lang="en-US" sz="2800" b="1" i="1" kern="0" dirty="0">
              <a:latin typeface="Times New Roman" pitchFamily="18" charset="0"/>
              <a:ea typeface="+mj-ea"/>
              <a:cs typeface="Times New Roman" pitchFamily="18" charset="0"/>
            </a:endParaRPr>
          </a:p>
        </p:txBody>
      </p:sp>
      <p:sp>
        <p:nvSpPr>
          <p:cNvPr id="10" name="Rectangle 6">
            <a:extLst>
              <a:ext uri="{FF2B5EF4-FFF2-40B4-BE49-F238E27FC236}">
                <a16:creationId xmlns:a16="http://schemas.microsoft.com/office/drawing/2014/main" id="{45AF4D98-5473-45B2-B4D8-7E92F3ED6F25}"/>
              </a:ext>
            </a:extLst>
          </p:cNvPr>
          <p:cNvSpPr txBox="1">
            <a:spLocks noChangeArrowheads="1"/>
          </p:cNvSpPr>
          <p:nvPr/>
        </p:nvSpPr>
        <p:spPr bwMode="auto">
          <a:xfrm>
            <a:off x="533400" y="3429000"/>
            <a:ext cx="8305800" cy="2598853"/>
          </a:xfrm>
          <a:prstGeom prst="rect">
            <a:avLst/>
          </a:prstGeom>
          <a:noFill/>
          <a:ln w="9525">
            <a:solidFill>
              <a:schemeClr val="tx1"/>
            </a:solidFill>
            <a:miter lim="800000"/>
            <a:headEnd/>
            <a:tailEnd/>
          </a:ln>
        </p:spPr>
        <p:txBody>
          <a:bodyPr wrap="square" anchor="ctr">
            <a:spAutoFit/>
          </a:bodyPr>
          <a:lstStyle/>
          <a:p>
            <a:pPr>
              <a:lnSpc>
                <a:spcPct val="150000"/>
              </a:lnSpc>
              <a:defRPr/>
            </a:pPr>
            <a:r>
              <a:rPr lang="en-US" sz="2800" b="1" dirty="0" err="1">
                <a:latin typeface="+mj-lt"/>
              </a:rPr>
              <a:t>Bài</a:t>
            </a:r>
            <a:r>
              <a:rPr lang="en-US" sz="2800" b="1" dirty="0">
                <a:latin typeface="+mj-lt"/>
              </a:rPr>
              <a:t> </a:t>
            </a:r>
            <a:r>
              <a:rPr lang="en-US" sz="2800" b="1" dirty="0" err="1">
                <a:latin typeface="+mj-lt"/>
              </a:rPr>
              <a:t>toán</a:t>
            </a:r>
            <a:endParaRPr lang="en-US" sz="2800" b="1" dirty="0">
              <a:latin typeface="+mj-lt"/>
            </a:endParaRPr>
          </a:p>
          <a:p>
            <a:pPr>
              <a:lnSpc>
                <a:spcPct val="150000"/>
              </a:lnSpc>
              <a:defRPr/>
            </a:pPr>
            <a:r>
              <a:rPr lang="en-US" sz="2800" kern="0" dirty="0" err="1">
                <a:latin typeface="+mj-lt"/>
                <a:cs typeface="Times New Roman" pitchFamily="18" charset="0"/>
              </a:rPr>
              <a:t>Dấu</a:t>
            </a:r>
            <a:r>
              <a:rPr lang="en-US" sz="2800" kern="0" dirty="0">
                <a:latin typeface="+mj-lt"/>
                <a:cs typeface="Times New Roman" pitchFamily="18" charset="0"/>
              </a:rPr>
              <a:t> </a:t>
            </a:r>
            <a:r>
              <a:rPr lang="en-US" sz="2800" kern="0" dirty="0" err="1">
                <a:latin typeface="+mj-lt"/>
                <a:cs typeface="Times New Roman" pitchFamily="18" charset="0"/>
              </a:rPr>
              <a:t>hiệu</a:t>
            </a:r>
            <a:r>
              <a:rPr lang="en-US" sz="2800" kern="0" dirty="0">
                <a:latin typeface="+mj-lt"/>
                <a:cs typeface="Times New Roman" pitchFamily="18" charset="0"/>
              </a:rPr>
              <a:t> </a:t>
            </a:r>
            <a:r>
              <a:rPr lang="en-US" sz="2800" kern="0" dirty="0" err="1">
                <a:latin typeface="+mj-lt"/>
                <a:cs typeface="Times New Roman" pitchFamily="18" charset="0"/>
              </a:rPr>
              <a:t>nghiên</a:t>
            </a:r>
            <a:r>
              <a:rPr lang="en-US" sz="2800" kern="0" dirty="0">
                <a:latin typeface="+mj-lt"/>
                <a:cs typeface="Times New Roman" pitchFamily="18" charset="0"/>
              </a:rPr>
              <a:t> </a:t>
            </a:r>
            <a:r>
              <a:rPr lang="en-US" sz="2800" kern="0" dirty="0" err="1">
                <a:latin typeface="+mj-lt"/>
                <a:cs typeface="Times New Roman" pitchFamily="18" charset="0"/>
              </a:rPr>
              <a:t>cứu</a:t>
            </a:r>
            <a:r>
              <a:rPr lang="en-US" sz="2800" kern="0" dirty="0">
                <a:latin typeface="+mj-lt"/>
                <a:cs typeface="Times New Roman" pitchFamily="18" charset="0"/>
              </a:rPr>
              <a:t> X </a:t>
            </a:r>
            <a:r>
              <a:rPr lang="en-US" sz="2800" kern="0" dirty="0" err="1">
                <a:latin typeface="+mj-lt"/>
                <a:cs typeface="Times New Roman" pitchFamily="18" charset="0"/>
              </a:rPr>
              <a:t>có</a:t>
            </a:r>
            <a:r>
              <a:rPr lang="en-US" sz="2800" kern="0" dirty="0">
                <a:latin typeface="+mj-lt"/>
                <a:cs typeface="Times New Roman" pitchFamily="18" charset="0"/>
              </a:rPr>
              <a:t> E(X) = µ</a:t>
            </a:r>
            <a:r>
              <a:rPr lang="en-US" sz="2800" b="1" kern="0" dirty="0">
                <a:latin typeface="+mj-lt"/>
                <a:cs typeface="Times New Roman" pitchFamily="18" charset="0"/>
                <a:sym typeface="Symbol"/>
              </a:rPr>
              <a:t> </a:t>
            </a:r>
            <a:r>
              <a:rPr lang="en-US" sz="2800" kern="0" dirty="0" err="1">
                <a:latin typeface="+mj-lt"/>
                <a:cs typeface="Times New Roman" pitchFamily="18" charset="0"/>
                <a:sym typeface="Symbol"/>
              </a:rPr>
              <a:t>chưa</a:t>
            </a:r>
            <a:r>
              <a:rPr lang="en-US" sz="2800" kern="0" dirty="0">
                <a:latin typeface="+mj-lt"/>
                <a:cs typeface="Times New Roman" pitchFamily="18" charset="0"/>
                <a:sym typeface="Symbol"/>
              </a:rPr>
              <a:t> </a:t>
            </a:r>
            <a:r>
              <a:rPr lang="en-US" sz="2800" kern="0" dirty="0" err="1">
                <a:latin typeface="+mj-lt"/>
                <a:cs typeface="Times New Roman" pitchFamily="18" charset="0"/>
                <a:sym typeface="Symbol"/>
              </a:rPr>
              <a:t>biết</a:t>
            </a:r>
            <a:r>
              <a:rPr lang="en-US" sz="2800" kern="0" dirty="0">
                <a:latin typeface="+mj-lt"/>
                <a:cs typeface="Times New Roman" pitchFamily="18" charset="0"/>
                <a:sym typeface="Symbol"/>
              </a:rPr>
              <a:t>.</a:t>
            </a:r>
          </a:p>
          <a:p>
            <a:pPr>
              <a:lnSpc>
                <a:spcPct val="150000"/>
              </a:lnSpc>
              <a:defRPr/>
            </a:pPr>
            <a:r>
              <a:rPr lang="en-US" sz="2800" kern="0" dirty="0" err="1">
                <a:latin typeface="+mj-lt"/>
                <a:cs typeface="Times New Roman" pitchFamily="18" charset="0"/>
              </a:rPr>
              <a:t>Với</a:t>
            </a:r>
            <a:r>
              <a:rPr lang="en-US" sz="2800" kern="0" dirty="0">
                <a:latin typeface="+mj-lt"/>
                <a:cs typeface="Times New Roman" pitchFamily="18" charset="0"/>
              </a:rPr>
              <a:t> </a:t>
            </a:r>
            <a:r>
              <a:rPr lang="en-US" sz="2800" kern="0" dirty="0" err="1">
                <a:latin typeface="+mj-lt"/>
                <a:cs typeface="Times New Roman" pitchFamily="18" charset="0"/>
              </a:rPr>
              <a:t>độ</a:t>
            </a:r>
            <a:r>
              <a:rPr lang="en-US" sz="2800" kern="0" dirty="0">
                <a:latin typeface="+mj-lt"/>
                <a:cs typeface="Times New Roman" pitchFamily="18" charset="0"/>
              </a:rPr>
              <a:t> tin </a:t>
            </a:r>
            <a:r>
              <a:rPr lang="en-US" sz="2800" kern="0" dirty="0" err="1">
                <a:latin typeface="+mj-lt"/>
                <a:cs typeface="Times New Roman" pitchFamily="18" charset="0"/>
              </a:rPr>
              <a:t>cậy</a:t>
            </a:r>
            <a:r>
              <a:rPr lang="en-US" sz="2800" kern="0" dirty="0">
                <a:latin typeface="+mj-lt"/>
                <a:cs typeface="Times New Roman" pitchFamily="18" charset="0"/>
              </a:rPr>
              <a:t> </a:t>
            </a:r>
            <a:r>
              <a:rPr lang="el-GR" sz="2800" b="1" kern="0" dirty="0">
                <a:latin typeface="+mj-lt"/>
                <a:cs typeface="Times New Roman"/>
              </a:rPr>
              <a:t>γ</a:t>
            </a:r>
            <a:r>
              <a:rPr lang="en-US" sz="2800" kern="0" dirty="0">
                <a:latin typeface="+mj-lt"/>
                <a:cs typeface="Times New Roman"/>
              </a:rPr>
              <a:t> </a:t>
            </a:r>
            <a:r>
              <a:rPr lang="en-US" sz="2800" kern="0" dirty="0" err="1">
                <a:latin typeface="+mj-lt"/>
                <a:cs typeface="Times New Roman"/>
              </a:rPr>
              <a:t>khá</a:t>
            </a:r>
            <a:r>
              <a:rPr lang="en-US" sz="2800" kern="0" dirty="0">
                <a:latin typeface="+mj-lt"/>
                <a:cs typeface="Times New Roman"/>
              </a:rPr>
              <a:t> </a:t>
            </a:r>
            <a:r>
              <a:rPr lang="en-US" sz="2800" kern="0" dirty="0" err="1">
                <a:latin typeface="+mj-lt"/>
                <a:cs typeface="Times New Roman"/>
              </a:rPr>
              <a:t>lớn</a:t>
            </a:r>
            <a:r>
              <a:rPr lang="en-US" sz="2800" kern="0" dirty="0">
                <a:latin typeface="+mj-lt"/>
                <a:cs typeface="Times New Roman"/>
              </a:rPr>
              <a:t> (</a:t>
            </a:r>
            <a:r>
              <a:rPr lang="el-GR" sz="2800" kern="0" dirty="0">
                <a:latin typeface="+mj-lt"/>
                <a:cs typeface="Times New Roman"/>
              </a:rPr>
              <a:t>γ≈</a:t>
            </a:r>
            <a:r>
              <a:rPr lang="en-US" sz="2800" kern="0" dirty="0">
                <a:latin typeface="+mj-lt"/>
                <a:cs typeface="Times New Roman"/>
              </a:rPr>
              <a:t>1), </a:t>
            </a:r>
            <a:r>
              <a:rPr lang="en-US" sz="2800" kern="0" dirty="0" err="1">
                <a:latin typeface="+mj-lt"/>
                <a:cs typeface="Times New Roman"/>
              </a:rPr>
              <a:t>trên</a:t>
            </a:r>
            <a:r>
              <a:rPr lang="en-US" sz="2800" kern="0" dirty="0">
                <a:latin typeface="+mj-lt"/>
                <a:cs typeface="Times New Roman"/>
              </a:rPr>
              <a:t> </a:t>
            </a:r>
            <a:r>
              <a:rPr lang="en-US" sz="2800" kern="0" dirty="0" err="1">
                <a:latin typeface="+mj-lt"/>
                <a:cs typeface="Times New Roman"/>
              </a:rPr>
              <a:t>mẫu</a:t>
            </a:r>
            <a:r>
              <a:rPr lang="en-US" sz="2800" kern="0" dirty="0">
                <a:latin typeface="+mj-lt"/>
                <a:cs typeface="Times New Roman"/>
              </a:rPr>
              <a:t> </a:t>
            </a:r>
            <a:r>
              <a:rPr lang="en-US" sz="2800" kern="0" dirty="0" err="1">
                <a:latin typeface="+mj-lt"/>
                <a:cs typeface="Times New Roman"/>
              </a:rPr>
              <a:t>cụ</a:t>
            </a:r>
            <a:r>
              <a:rPr lang="en-US" sz="2800" kern="0" dirty="0">
                <a:latin typeface="+mj-lt"/>
                <a:cs typeface="Times New Roman"/>
              </a:rPr>
              <a:t> </a:t>
            </a:r>
            <a:r>
              <a:rPr lang="en-US" sz="2800" kern="0" dirty="0" err="1">
                <a:latin typeface="+mj-lt"/>
                <a:cs typeface="Times New Roman"/>
              </a:rPr>
              <a:t>thể</a:t>
            </a:r>
            <a:r>
              <a:rPr lang="en-US" sz="2800" kern="0" dirty="0">
                <a:latin typeface="+mj-lt"/>
                <a:cs typeface="Times New Roman"/>
              </a:rPr>
              <a:t> , </a:t>
            </a:r>
            <a:r>
              <a:rPr lang="en-US" sz="2800" kern="0" dirty="0" err="1">
                <a:latin typeface="+mj-lt"/>
                <a:cs typeface="Times New Roman"/>
              </a:rPr>
              <a:t>hãy</a:t>
            </a:r>
            <a:r>
              <a:rPr lang="en-US" sz="2800" kern="0" dirty="0">
                <a:latin typeface="+mj-lt"/>
                <a:cs typeface="Times New Roman"/>
              </a:rPr>
              <a:t> </a:t>
            </a:r>
            <a:r>
              <a:rPr lang="en-US" sz="2800" kern="0" dirty="0" err="1">
                <a:latin typeface="+mj-lt"/>
                <a:cs typeface="Times New Roman"/>
              </a:rPr>
              <a:t>ước</a:t>
            </a:r>
            <a:r>
              <a:rPr lang="en-US" sz="2800" kern="0" dirty="0">
                <a:latin typeface="+mj-lt"/>
                <a:cs typeface="Times New Roman"/>
              </a:rPr>
              <a:t> </a:t>
            </a:r>
            <a:r>
              <a:rPr lang="en-US" sz="2800" kern="0" dirty="0" err="1">
                <a:latin typeface="+mj-lt"/>
                <a:cs typeface="Times New Roman"/>
              </a:rPr>
              <a:t>lượng</a:t>
            </a:r>
            <a:r>
              <a:rPr lang="en-US" sz="2800" kern="0" dirty="0">
                <a:latin typeface="+mj-lt"/>
                <a:cs typeface="Times New Roman" pitchFamily="18" charset="0"/>
              </a:rPr>
              <a:t> µ</a:t>
            </a:r>
            <a:r>
              <a:rPr lang="en-US" sz="2800" kern="0" dirty="0">
                <a:latin typeface="+mj-lt"/>
                <a:cs typeface="Times New Roman" pitchFamily="18" charset="0"/>
                <a:sym typeface="Symbol"/>
              </a:rPr>
              <a:t>.</a:t>
            </a:r>
            <a:endParaRPr lang="en-US" sz="2800" dirty="0">
              <a:latin typeface="+mj-lt"/>
            </a:endParaRPr>
          </a:p>
        </p:txBody>
      </p:sp>
      <p:sp>
        <p:nvSpPr>
          <p:cNvPr id="4" name="Title 3">
            <a:extLst>
              <a:ext uri="{FF2B5EF4-FFF2-40B4-BE49-F238E27FC236}">
                <a16:creationId xmlns:a16="http://schemas.microsoft.com/office/drawing/2014/main" id="{B5830654-1552-BE98-14FA-25354C17BFCB}"/>
              </a:ext>
            </a:extLst>
          </p:cNvPr>
          <p:cNvSpPr txBox="1">
            <a:spLocks noChangeArrowheads="1"/>
          </p:cNvSpPr>
          <p:nvPr/>
        </p:nvSpPr>
        <p:spPr>
          <a:xfrm>
            <a:off x="76200" y="97315"/>
            <a:ext cx="8991600" cy="1089529"/>
          </a:xfrm>
          <a:prstGeom prst="rect">
            <a:avLst/>
          </a:prstGeom>
          <a:solidFill>
            <a:srgbClr val="CCFFCC"/>
          </a:solidFill>
        </p:spPr>
        <p:txBody>
          <a:bodyPr wrap="square">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a:t>C</a:t>
            </a:r>
            <a:r>
              <a:rPr lang="en-US" altLang="en-US" cap="none"/>
              <a:t>hương 5</a:t>
            </a:r>
            <a:br>
              <a:rPr lang="en-US" altLang="en-US"/>
            </a:br>
            <a:r>
              <a:rPr lang="en-US" altLang="en-US"/>
              <a:t>ƯỚC LƯỢNG THAM SỐ</a:t>
            </a:r>
            <a:endParaRPr lang="en-US" altLang="en-US" dirty="0"/>
          </a:p>
        </p:txBody>
      </p:sp>
      <p:sp>
        <p:nvSpPr>
          <p:cNvPr id="5" name="Rectangle 6">
            <a:extLst>
              <a:ext uri="{FF2B5EF4-FFF2-40B4-BE49-F238E27FC236}">
                <a16:creationId xmlns:a16="http://schemas.microsoft.com/office/drawing/2014/main" id="{BED63CD7-7598-92F3-1338-8F5E5EB5AAAB}"/>
              </a:ext>
            </a:extLst>
          </p:cNvPr>
          <p:cNvSpPr txBox="1">
            <a:spLocks noChangeArrowheads="1"/>
          </p:cNvSpPr>
          <p:nvPr/>
        </p:nvSpPr>
        <p:spPr bwMode="auto">
          <a:xfrm>
            <a:off x="152400" y="1338549"/>
            <a:ext cx="8763000" cy="701859"/>
          </a:xfrm>
          <a:prstGeom prst="rect">
            <a:avLst/>
          </a:prstGeom>
          <a:solidFill>
            <a:schemeClr val="accent6">
              <a:lumMod val="40000"/>
              <a:lumOff val="60000"/>
            </a:schemeClr>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5.2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khoảng</a:t>
            </a:r>
            <a:r>
              <a:rPr lang="en-US" sz="3000" i="1" kern="0" dirty="0">
                <a:latin typeface="+mj-lt"/>
                <a:ea typeface="+mj-ea"/>
                <a:cs typeface="Times New Roman" pitchFamily="18" charset="0"/>
              </a:rPr>
              <a:t> tin </a:t>
            </a:r>
            <a:r>
              <a:rPr lang="en-US" sz="3000" i="1" kern="0" dirty="0" err="1">
                <a:latin typeface="+mj-lt"/>
                <a:ea typeface="+mj-ea"/>
                <a:cs typeface="Times New Roman" pitchFamily="18" charset="0"/>
              </a:rPr>
              <a:t>cậy</a:t>
            </a:r>
            <a:endParaRPr lang="en-US" sz="3000" i="1" kern="0" dirty="0">
              <a:latin typeface="+mj-lt"/>
              <a:ea typeface="+mj-ea"/>
              <a:cs typeface="Times New Roman" pitchFamily="18" charset="0"/>
            </a:endParaRPr>
          </a:p>
        </p:txBody>
      </p:sp>
    </p:spTree>
    <p:extLst>
      <p:ext uri="{BB962C8B-B14F-4D97-AF65-F5344CB8AC3E}">
        <p14:creationId xmlns:p14="http://schemas.microsoft.com/office/powerpoint/2010/main" val="30131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536"/>
            <a:ext cx="8229600" cy="1143000"/>
          </a:xfrm>
          <a:solidFill>
            <a:srgbClr val="CCCCFF"/>
          </a:solidFill>
          <a:ln>
            <a:solidFill>
              <a:srgbClr val="000000"/>
            </a:solidFill>
          </a:ln>
        </p:spPr>
        <p:txBody>
          <a:bodyPr/>
          <a:lstStyle/>
          <a:p>
            <a:r>
              <a:rPr lang="en-US" sz="3200" b="0" cap="none" dirty="0"/>
              <a:t>3 </a:t>
            </a:r>
            <a:r>
              <a:rPr lang="en-US" sz="3200" b="0" cap="none" dirty="0" err="1"/>
              <a:t>trường</a:t>
            </a:r>
            <a:r>
              <a:rPr lang="en-US" sz="3200" b="0" cap="none" dirty="0"/>
              <a:t> </a:t>
            </a:r>
            <a:r>
              <a:rPr lang="en-US" sz="3200" b="0" cap="none" dirty="0" err="1"/>
              <a:t>hợp</a:t>
            </a:r>
            <a:r>
              <a:rPr lang="en-US" sz="3200" b="0" cap="none" dirty="0"/>
              <a:t> </a:t>
            </a:r>
            <a:r>
              <a:rPr lang="en-US" sz="3200" b="0" cap="none" dirty="0" err="1"/>
              <a:t>về</a:t>
            </a:r>
            <a:r>
              <a:rPr lang="en-US" sz="3200" b="0" cap="none" dirty="0"/>
              <a:t> </a:t>
            </a:r>
            <a:r>
              <a:rPr lang="en-US" sz="3200" b="0" cap="none" dirty="0" err="1"/>
              <a:t>quy</a:t>
            </a:r>
            <a:r>
              <a:rPr lang="en-US" sz="3200" b="0" cap="none" dirty="0"/>
              <a:t> </a:t>
            </a:r>
            <a:r>
              <a:rPr lang="en-US" sz="3200" b="0" cap="none" dirty="0" err="1"/>
              <a:t>luật</a:t>
            </a:r>
            <a:r>
              <a:rPr lang="en-US" sz="3200" b="0" cap="none" dirty="0"/>
              <a:t> </a:t>
            </a:r>
            <a:r>
              <a:rPr lang="en-US" sz="3200" b="0" cap="none" dirty="0" err="1"/>
              <a:t>phân</a:t>
            </a:r>
            <a:r>
              <a:rPr lang="en-US" sz="3200" b="0" cap="none" dirty="0"/>
              <a:t> </a:t>
            </a:r>
            <a:r>
              <a:rPr lang="en-US" sz="3200" b="0" cap="none" dirty="0" err="1"/>
              <a:t>phối</a:t>
            </a:r>
            <a:r>
              <a:rPr lang="en-US" sz="3200" b="0" cap="none" dirty="0"/>
              <a:t> </a:t>
            </a:r>
            <a:r>
              <a:rPr lang="en-US" sz="3200" b="0" cap="none" dirty="0" err="1"/>
              <a:t>của</a:t>
            </a:r>
            <a:r>
              <a:rPr lang="en-US" sz="3200" b="0" cap="none" dirty="0"/>
              <a:t> X</a:t>
            </a:r>
          </a:p>
        </p:txBody>
      </p:sp>
      <p:graphicFrame>
        <p:nvGraphicFramePr>
          <p:cNvPr id="4" name="Group 90"/>
          <p:cNvGraphicFramePr>
            <a:graphicFrameLocks noGrp="1"/>
          </p:cNvGraphicFramePr>
          <p:nvPr>
            <p:extLst>
              <p:ext uri="{D42A27DB-BD31-4B8C-83A1-F6EECF244321}">
                <p14:modId xmlns:p14="http://schemas.microsoft.com/office/powerpoint/2010/main" val="2076631044"/>
              </p:ext>
            </p:extLst>
          </p:nvPr>
        </p:nvGraphicFramePr>
        <p:xfrm>
          <a:off x="381000" y="1752600"/>
          <a:ext cx="8458200" cy="3460286"/>
        </p:xfrm>
        <a:graphic>
          <a:graphicData uri="http://schemas.openxmlformats.org/drawingml/2006/table">
            <a:tbl>
              <a:tblPr/>
              <a:tblGrid>
                <a:gridCol w="2954158">
                  <a:extLst>
                    <a:ext uri="{9D8B030D-6E8A-4147-A177-3AD203B41FA5}">
                      <a16:colId xmlns:a16="http://schemas.microsoft.com/office/drawing/2014/main" val="20000"/>
                    </a:ext>
                  </a:extLst>
                </a:gridCol>
                <a:gridCol w="2752021">
                  <a:extLst>
                    <a:ext uri="{9D8B030D-6E8A-4147-A177-3AD203B41FA5}">
                      <a16:colId xmlns:a16="http://schemas.microsoft.com/office/drawing/2014/main" val="20001"/>
                    </a:ext>
                  </a:extLst>
                </a:gridCol>
                <a:gridCol w="2752021">
                  <a:extLst>
                    <a:ext uri="{9D8B030D-6E8A-4147-A177-3AD203B41FA5}">
                      <a16:colId xmlns:a16="http://schemas.microsoft.com/office/drawing/2014/main" val="20002"/>
                    </a:ext>
                  </a:extLst>
                </a:gridCol>
              </a:tblGrid>
              <a:tr h="16619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Trường</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hợp</a:t>
                      </a:r>
                      <a:r>
                        <a:rPr kumimoji="0" lang="en-US" sz="2800" b="1" i="0" u="none" strike="noStrike" cap="none" normalizeH="0" baseline="0" dirty="0">
                          <a:ln>
                            <a:noFill/>
                          </a:ln>
                          <a:solidFill>
                            <a:schemeClr val="tx1"/>
                          </a:solidFill>
                          <a:effectLst/>
                          <a:latin typeface="+mj-lt"/>
                        </a:rPr>
                        <a:t>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err="1">
                          <a:ln>
                            <a:noFill/>
                          </a:ln>
                          <a:solidFill>
                            <a:schemeClr val="tx1"/>
                          </a:solidFill>
                          <a:effectLst/>
                          <a:latin typeface="+mn-lt"/>
                          <a:ea typeface="+mn-ea"/>
                          <a:cs typeface="+mn-cs"/>
                        </a:rPr>
                        <a:t>Trường</a:t>
                      </a:r>
                      <a:r>
                        <a:rPr kumimoji="0" lang="en-US" sz="2800" b="1" i="0" u="none" strike="noStrike" kern="1200" cap="none" normalizeH="0" baseline="0" dirty="0">
                          <a:ln>
                            <a:noFill/>
                          </a:ln>
                          <a:solidFill>
                            <a:schemeClr val="tx1"/>
                          </a:solidFill>
                          <a:effectLst/>
                          <a:latin typeface="+mn-lt"/>
                          <a:ea typeface="+mn-ea"/>
                          <a:cs typeface="+mn-cs"/>
                        </a:rPr>
                        <a:t> </a:t>
                      </a:r>
                      <a:r>
                        <a:rPr kumimoji="0" lang="en-US" sz="2800" b="1" i="0" u="none" strike="noStrike" kern="1200" cap="none" normalizeH="0" baseline="0" dirty="0" err="1">
                          <a:ln>
                            <a:noFill/>
                          </a:ln>
                          <a:solidFill>
                            <a:schemeClr val="tx1"/>
                          </a:solidFill>
                          <a:effectLst/>
                          <a:latin typeface="+mn-lt"/>
                          <a:ea typeface="+mn-ea"/>
                          <a:cs typeface="+mn-cs"/>
                        </a:rPr>
                        <a:t>hợp</a:t>
                      </a:r>
                      <a:r>
                        <a:rPr kumimoji="0" lang="en-US" sz="2800" b="1" i="0" u="none" strike="noStrike" kern="1200" cap="none" normalizeH="0" baseline="0" dirty="0">
                          <a:ln>
                            <a:noFill/>
                          </a:ln>
                          <a:solidFill>
                            <a:schemeClr val="tx1"/>
                          </a:solidFill>
                          <a:effectLst/>
                          <a:latin typeface="+mn-lt"/>
                          <a:ea typeface="+mn-ea"/>
                          <a:cs typeface="+mn-cs"/>
                        </a:rPr>
                        <a:t> 2</a:t>
                      </a:r>
                      <a:endParaRPr kumimoji="0" lang="en-US" sz="2800" b="1"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err="1">
                          <a:ln>
                            <a:noFill/>
                          </a:ln>
                          <a:solidFill>
                            <a:schemeClr val="tx1"/>
                          </a:solidFill>
                          <a:effectLst/>
                          <a:latin typeface="+mn-lt"/>
                          <a:ea typeface="+mn-ea"/>
                          <a:cs typeface="+mn-cs"/>
                        </a:rPr>
                        <a:t>Trường</a:t>
                      </a:r>
                      <a:r>
                        <a:rPr kumimoji="0" lang="en-US" sz="2800" b="1" i="0" u="none" strike="noStrike" kern="1200" cap="none" normalizeH="0" baseline="0" dirty="0">
                          <a:ln>
                            <a:noFill/>
                          </a:ln>
                          <a:solidFill>
                            <a:schemeClr val="tx1"/>
                          </a:solidFill>
                          <a:effectLst/>
                          <a:latin typeface="+mn-lt"/>
                          <a:ea typeface="+mn-ea"/>
                          <a:cs typeface="+mn-cs"/>
                        </a:rPr>
                        <a:t> </a:t>
                      </a:r>
                      <a:r>
                        <a:rPr kumimoji="0" lang="en-US" sz="2800" b="1" i="0" u="none" strike="noStrike" kern="1200" cap="none" normalizeH="0" baseline="0" dirty="0" err="1">
                          <a:ln>
                            <a:noFill/>
                          </a:ln>
                          <a:solidFill>
                            <a:schemeClr val="tx1"/>
                          </a:solidFill>
                          <a:effectLst/>
                          <a:latin typeface="+mn-lt"/>
                          <a:ea typeface="+mn-ea"/>
                          <a:cs typeface="+mn-cs"/>
                        </a:rPr>
                        <a:t>hợp</a:t>
                      </a:r>
                      <a:r>
                        <a:rPr kumimoji="0" lang="en-US" sz="2800" b="1" i="0" u="none" strike="noStrike" kern="1200" cap="none" normalizeH="0" baseline="0" dirty="0">
                          <a:ln>
                            <a:noFill/>
                          </a:ln>
                          <a:solidFill>
                            <a:schemeClr val="tx1"/>
                          </a:solidFill>
                          <a:effectLst/>
                          <a:latin typeface="+mn-lt"/>
                          <a:ea typeface="+mn-ea"/>
                          <a:cs typeface="+mn-cs"/>
                        </a:rPr>
                        <a:t> 3</a:t>
                      </a:r>
                      <a:endParaRPr kumimoji="0" lang="en-US" sz="2800" b="0"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852633">
                <a:tc>
                  <a:txBody>
                    <a:bodyPr/>
                    <a:lstStyle/>
                    <a:p>
                      <a:pPr marL="0" indent="0">
                        <a:lnSpc>
                          <a:spcPct val="100000"/>
                        </a:lnSpc>
                        <a:buFont typeface="Arial" pitchFamily="34" charset="0"/>
                        <a:buNone/>
                        <a:defRPr/>
                      </a:pPr>
                      <a:r>
                        <a:rPr lang="en-US" sz="2800" kern="0" dirty="0">
                          <a:solidFill>
                            <a:schemeClr val="tx1"/>
                          </a:solidFill>
                          <a:latin typeface="+mn-lt"/>
                          <a:ea typeface="+mn-ea"/>
                          <a:cs typeface="Times New Roman" pitchFamily="18" charset="0"/>
                        </a:rPr>
                        <a:t>X ~ N(</a:t>
                      </a:r>
                      <a:r>
                        <a:rPr lang="el-GR" sz="2800" kern="0" dirty="0">
                          <a:solidFill>
                            <a:schemeClr val="tx1"/>
                          </a:solidFill>
                          <a:latin typeface="+mn-lt"/>
                          <a:ea typeface="+mn-ea"/>
                          <a:cs typeface="Times New Roman"/>
                        </a:rPr>
                        <a:t>μ</a:t>
                      </a:r>
                      <a:r>
                        <a:rPr lang="en-US" sz="2800" kern="0" dirty="0">
                          <a:solidFill>
                            <a:schemeClr val="tx1"/>
                          </a:solidFill>
                          <a:latin typeface="+mn-lt"/>
                          <a:ea typeface="+mn-ea"/>
                          <a:cs typeface="Times New Roman"/>
                        </a:rPr>
                        <a:t>; </a:t>
                      </a:r>
                      <a:r>
                        <a:rPr lang="el-GR" sz="2800" kern="0" dirty="0">
                          <a:solidFill>
                            <a:schemeClr val="tx1"/>
                          </a:solidFill>
                          <a:latin typeface="+mn-lt"/>
                          <a:ea typeface="+mn-ea"/>
                          <a:cs typeface="Times New Roman"/>
                        </a:rPr>
                        <a:t>σ</a:t>
                      </a:r>
                      <a:r>
                        <a:rPr lang="en-US" sz="2800" kern="0" baseline="30000" dirty="0">
                          <a:solidFill>
                            <a:schemeClr val="tx1"/>
                          </a:solidFill>
                          <a:latin typeface="+mn-lt"/>
                          <a:ea typeface="+mn-ea"/>
                          <a:cs typeface="Times New Roman"/>
                        </a:rPr>
                        <a:t>2</a:t>
                      </a:r>
                      <a:r>
                        <a:rPr lang="en-US" sz="2800" kern="0" dirty="0">
                          <a:solidFill>
                            <a:schemeClr val="tx1"/>
                          </a:solidFill>
                          <a:latin typeface="+mn-lt"/>
                          <a:ea typeface="+mn-ea"/>
                          <a:cs typeface="Times New Roman"/>
                        </a:rPr>
                        <a:t> )</a:t>
                      </a:r>
                    </a:p>
                    <a:p>
                      <a:pPr marL="0" indent="0">
                        <a:lnSpc>
                          <a:spcPct val="100000"/>
                        </a:lnSpc>
                        <a:buFont typeface="Arial" pitchFamily="34" charset="0"/>
                        <a:buNone/>
                        <a:defRPr/>
                      </a:pPr>
                      <a:r>
                        <a:rPr lang="el-GR" sz="2800" kern="0" dirty="0">
                          <a:solidFill>
                            <a:schemeClr val="tx1"/>
                          </a:solidFill>
                          <a:latin typeface="+mn-lt"/>
                          <a:ea typeface="+mn-ea"/>
                          <a:cs typeface="Times New Roman"/>
                        </a:rPr>
                        <a:t>σ</a:t>
                      </a:r>
                      <a:r>
                        <a:rPr lang="en-US" sz="2800" kern="0" baseline="30000" dirty="0">
                          <a:solidFill>
                            <a:schemeClr val="tx1"/>
                          </a:solidFill>
                          <a:latin typeface="+mn-lt"/>
                          <a:ea typeface="+mn-ea"/>
                          <a:cs typeface="Times New Roman"/>
                        </a:rPr>
                        <a:t>2 </a:t>
                      </a:r>
                      <a:r>
                        <a:rPr lang="en-US" sz="2800" kern="0" dirty="0">
                          <a:solidFill>
                            <a:schemeClr val="tx1"/>
                          </a:solidFill>
                          <a:latin typeface="+mn-lt"/>
                          <a:ea typeface="+mn-ea"/>
                          <a:cs typeface="Times New Roman"/>
                        </a:rPr>
                        <a:t> </a:t>
                      </a:r>
                      <a:r>
                        <a:rPr lang="en-US" sz="2800" kern="0" dirty="0" err="1">
                          <a:solidFill>
                            <a:schemeClr val="tx1"/>
                          </a:solidFill>
                          <a:latin typeface="+mn-lt"/>
                          <a:ea typeface="+mn-ea"/>
                          <a:cs typeface="Times New Roman"/>
                        </a:rPr>
                        <a:t>đã</a:t>
                      </a:r>
                      <a:r>
                        <a:rPr lang="en-US" sz="2800" kern="0" dirty="0">
                          <a:solidFill>
                            <a:schemeClr val="tx1"/>
                          </a:solidFill>
                          <a:latin typeface="+mn-lt"/>
                          <a:ea typeface="+mn-ea"/>
                          <a:cs typeface="Times New Roman"/>
                        </a:rPr>
                        <a:t> </a:t>
                      </a:r>
                      <a:r>
                        <a:rPr lang="en-US" sz="2800" kern="0" dirty="0" err="1">
                          <a:solidFill>
                            <a:schemeClr val="tx1"/>
                          </a:solidFill>
                          <a:latin typeface="+mn-lt"/>
                          <a:ea typeface="+mn-ea"/>
                          <a:cs typeface="Times New Roman"/>
                        </a:rPr>
                        <a:t>biết</a:t>
                      </a:r>
                      <a:endParaRPr lang="en-US" sz="2800" b="0" kern="0" dirty="0">
                        <a:solidFill>
                          <a:schemeClr val="tx1"/>
                        </a:solidFill>
                        <a:latin typeface="+mn-lt"/>
                        <a:ea typeface="+mn-ea"/>
                        <a:cs typeface="Times New Roman"/>
                      </a:endParaRPr>
                    </a:p>
                    <a:p>
                      <a:pPr marL="0" indent="0">
                        <a:lnSpc>
                          <a:spcPct val="100000"/>
                        </a:lnSpc>
                        <a:buFont typeface="Arial" pitchFamily="34" charset="0"/>
                        <a:buNone/>
                        <a:defRPr/>
                      </a:pPr>
                      <a:r>
                        <a:rPr lang="en-US" sz="2800" b="0" kern="0" dirty="0">
                          <a:solidFill>
                            <a:schemeClr val="tx1"/>
                          </a:solidFill>
                          <a:latin typeface="+mn-lt"/>
                          <a:ea typeface="+mn-ea"/>
                          <a:cs typeface="Times New Roman"/>
                        </a:rPr>
                        <a:t>HOẶC</a:t>
                      </a:r>
                    </a:p>
                    <a:p>
                      <a:pPr marL="0" indent="0">
                        <a:lnSpc>
                          <a:spcPct val="100000"/>
                        </a:lnSpc>
                        <a:buFont typeface="Arial" pitchFamily="34" charset="0"/>
                        <a:buNone/>
                        <a:defRPr/>
                      </a:pPr>
                      <a:r>
                        <a:rPr lang="en-US" sz="2800" b="1" kern="0" dirty="0">
                          <a:solidFill>
                            <a:schemeClr val="tx1"/>
                          </a:solidFill>
                          <a:latin typeface="+mn-lt"/>
                          <a:ea typeface="+mn-ea"/>
                          <a:cs typeface="Times New Roman"/>
                        </a:rPr>
                        <a:t> </a:t>
                      </a:r>
                      <a:r>
                        <a:rPr lang="el-GR" sz="2800" kern="0" dirty="0">
                          <a:solidFill>
                            <a:schemeClr val="tx1"/>
                          </a:solidFill>
                          <a:latin typeface="+mn-lt"/>
                          <a:ea typeface="+mn-ea"/>
                          <a:cs typeface="Times New Roman"/>
                        </a:rPr>
                        <a:t>σ</a:t>
                      </a:r>
                      <a:r>
                        <a:rPr lang="en-US" sz="2800" kern="0" baseline="30000" dirty="0">
                          <a:solidFill>
                            <a:schemeClr val="tx1"/>
                          </a:solidFill>
                          <a:latin typeface="+mn-lt"/>
                          <a:ea typeface="+mn-ea"/>
                          <a:cs typeface="Times New Roman"/>
                        </a:rPr>
                        <a:t>2 </a:t>
                      </a:r>
                      <a:r>
                        <a:rPr lang="en-US" sz="2800" kern="0" dirty="0" err="1">
                          <a:solidFill>
                            <a:schemeClr val="tx1"/>
                          </a:solidFill>
                          <a:latin typeface="+mn-lt"/>
                          <a:ea typeface="+mn-ea"/>
                          <a:cs typeface="Times New Roman"/>
                        </a:rPr>
                        <a:t>chưa</a:t>
                      </a:r>
                      <a:r>
                        <a:rPr lang="en-US" sz="2800" kern="0" dirty="0">
                          <a:solidFill>
                            <a:schemeClr val="tx1"/>
                          </a:solidFill>
                          <a:latin typeface="+mn-lt"/>
                          <a:ea typeface="+mn-ea"/>
                          <a:cs typeface="Times New Roman"/>
                        </a:rPr>
                        <a:t> </a:t>
                      </a:r>
                      <a:r>
                        <a:rPr lang="en-US" sz="2800" kern="0" dirty="0" err="1">
                          <a:solidFill>
                            <a:schemeClr val="tx1"/>
                          </a:solidFill>
                          <a:latin typeface="+mn-lt"/>
                          <a:ea typeface="+mn-ea"/>
                          <a:cs typeface="Times New Roman"/>
                        </a:rPr>
                        <a:t>biết</a:t>
                      </a:r>
                      <a:r>
                        <a:rPr lang="en-US" sz="2800" kern="0" dirty="0">
                          <a:solidFill>
                            <a:schemeClr val="tx1"/>
                          </a:solidFill>
                          <a:latin typeface="+mn-lt"/>
                          <a:ea typeface="+mn-ea"/>
                          <a:cs typeface="Times New Roman"/>
                        </a:rPr>
                        <a:t>, </a:t>
                      </a:r>
                      <a:r>
                        <a:rPr lang="en-US" sz="2800" b="1" kern="0" dirty="0">
                          <a:solidFill>
                            <a:schemeClr val="tx1"/>
                          </a:solidFill>
                          <a:latin typeface="+mn-lt"/>
                          <a:ea typeface="+mn-ea"/>
                          <a:cs typeface="Times New Roman"/>
                        </a:rPr>
                        <a:t>n&gt;30</a:t>
                      </a:r>
                      <a:endParaRPr kumimoji="0" lang="en-US" sz="2800" b="1"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kern="0" dirty="0">
                          <a:solidFill>
                            <a:schemeClr val="tx1"/>
                          </a:solidFill>
                          <a:latin typeface="+mn-lt"/>
                          <a:ea typeface="+mn-ea"/>
                          <a:cs typeface="Times New Roman" pitchFamily="18" charset="0"/>
                        </a:rPr>
                        <a:t>X ~ N(</a:t>
                      </a:r>
                      <a:r>
                        <a:rPr lang="el-GR" sz="2800" kern="0" dirty="0">
                          <a:solidFill>
                            <a:schemeClr val="tx1"/>
                          </a:solidFill>
                          <a:latin typeface="+mn-lt"/>
                          <a:ea typeface="+mn-ea"/>
                          <a:cs typeface="Times New Roman"/>
                        </a:rPr>
                        <a:t>μ</a:t>
                      </a:r>
                      <a:r>
                        <a:rPr lang="en-US" sz="2800" kern="0" dirty="0">
                          <a:solidFill>
                            <a:schemeClr val="tx1"/>
                          </a:solidFill>
                          <a:latin typeface="+mn-lt"/>
                          <a:ea typeface="+mn-ea"/>
                          <a:cs typeface="Times New Roman"/>
                        </a:rPr>
                        <a:t>; </a:t>
                      </a:r>
                      <a:r>
                        <a:rPr lang="el-GR" sz="2800" kern="0" dirty="0">
                          <a:solidFill>
                            <a:schemeClr val="tx1"/>
                          </a:solidFill>
                          <a:latin typeface="+mn-lt"/>
                          <a:ea typeface="+mn-ea"/>
                          <a:cs typeface="Times New Roman"/>
                        </a:rPr>
                        <a:t>σ</a:t>
                      </a:r>
                      <a:r>
                        <a:rPr lang="en-US" sz="2800" kern="0" baseline="30000" dirty="0">
                          <a:solidFill>
                            <a:schemeClr val="tx1"/>
                          </a:solidFill>
                          <a:latin typeface="+mn-lt"/>
                          <a:ea typeface="+mn-ea"/>
                          <a:cs typeface="Times New Roman"/>
                        </a:rPr>
                        <a:t>2</a:t>
                      </a:r>
                      <a:r>
                        <a:rPr lang="en-US" sz="2800" kern="0" dirty="0">
                          <a:solidFill>
                            <a:schemeClr val="tx1"/>
                          </a:solidFill>
                          <a:latin typeface="+mn-lt"/>
                          <a:ea typeface="+mn-ea"/>
                          <a:cs typeface="Times New Roman"/>
                        </a:rPr>
                        <a:t> )</a:t>
                      </a:r>
                      <a:r>
                        <a:rPr lang="en-US" sz="2800" b="1" kern="0" dirty="0">
                          <a:solidFill>
                            <a:schemeClr val="tx1"/>
                          </a:solidFill>
                          <a:latin typeface="+mn-lt"/>
                          <a:ea typeface="+mn-ea"/>
                          <a:cs typeface="Times New Roman"/>
                        </a:rPr>
                        <a:t> </a:t>
                      </a:r>
                    </a:p>
                    <a:p>
                      <a:pPr marL="0" marR="0" lvl="0" indent="0" algn="l" defTabSz="914400" rtl="0" eaLnBrk="1" fontAlgn="base" latinLnBrk="0" hangingPunct="1">
                        <a:lnSpc>
                          <a:spcPct val="100000"/>
                        </a:lnSpc>
                        <a:spcBef>
                          <a:spcPct val="20000"/>
                        </a:spcBef>
                        <a:spcAft>
                          <a:spcPct val="0"/>
                        </a:spcAft>
                        <a:buClrTx/>
                        <a:buSzTx/>
                        <a:buFontTx/>
                        <a:buNone/>
                        <a:tabLst/>
                      </a:pPr>
                      <a:r>
                        <a:rPr lang="el-GR" sz="2800" kern="0" dirty="0">
                          <a:solidFill>
                            <a:schemeClr val="tx1"/>
                          </a:solidFill>
                          <a:latin typeface="+mn-lt"/>
                          <a:cs typeface="Times New Roman"/>
                        </a:rPr>
                        <a:t>σ</a:t>
                      </a:r>
                      <a:r>
                        <a:rPr lang="en-US" sz="2800" kern="0" baseline="30000" dirty="0">
                          <a:solidFill>
                            <a:schemeClr val="tx1"/>
                          </a:solidFill>
                          <a:latin typeface="+mn-lt"/>
                          <a:cs typeface="Times New Roman"/>
                        </a:rPr>
                        <a:t>2 </a:t>
                      </a:r>
                      <a:r>
                        <a:rPr lang="en-US" sz="2800" kern="0" dirty="0" err="1">
                          <a:solidFill>
                            <a:schemeClr val="tx1"/>
                          </a:solidFill>
                          <a:latin typeface="+mn-lt"/>
                          <a:ea typeface="+mn-ea"/>
                          <a:cs typeface="Times New Roman"/>
                        </a:rPr>
                        <a:t>chưa</a:t>
                      </a:r>
                      <a:r>
                        <a:rPr lang="en-US" sz="2800" kern="0" dirty="0">
                          <a:solidFill>
                            <a:schemeClr val="tx1"/>
                          </a:solidFill>
                          <a:latin typeface="+mn-lt"/>
                          <a:ea typeface="+mn-ea"/>
                          <a:cs typeface="Times New Roman"/>
                        </a:rPr>
                        <a:t> </a:t>
                      </a:r>
                      <a:r>
                        <a:rPr lang="en-US" sz="2800" kern="0" dirty="0" err="1">
                          <a:solidFill>
                            <a:schemeClr val="tx1"/>
                          </a:solidFill>
                          <a:latin typeface="+mn-lt"/>
                          <a:ea typeface="+mn-ea"/>
                          <a:cs typeface="Times New Roman"/>
                        </a:rPr>
                        <a:t>biết</a:t>
                      </a:r>
                      <a:r>
                        <a:rPr lang="en-US" sz="2800" kern="0" dirty="0">
                          <a:solidFill>
                            <a:schemeClr val="tx1"/>
                          </a:solidFill>
                          <a:latin typeface="+mn-lt"/>
                          <a:ea typeface="+mn-ea"/>
                          <a:cs typeface="Times New Roman"/>
                        </a:rPr>
                        <a:t>, </a:t>
                      </a:r>
                    </a:p>
                    <a:p>
                      <a:pPr marL="0" marR="0" lvl="0" indent="0" algn="l" defTabSz="914400" rtl="0" eaLnBrk="1" fontAlgn="base" latinLnBrk="0" hangingPunct="1">
                        <a:lnSpc>
                          <a:spcPct val="100000"/>
                        </a:lnSpc>
                        <a:spcBef>
                          <a:spcPct val="20000"/>
                        </a:spcBef>
                        <a:spcAft>
                          <a:spcPct val="0"/>
                        </a:spcAft>
                        <a:buClrTx/>
                        <a:buSzTx/>
                        <a:buFontTx/>
                        <a:buNone/>
                        <a:tabLst/>
                      </a:pPr>
                      <a:r>
                        <a:rPr lang="en-US" sz="2800" b="1" kern="0" dirty="0">
                          <a:solidFill>
                            <a:schemeClr val="tx1"/>
                          </a:solidFill>
                          <a:latin typeface="+mn-lt"/>
                          <a:ea typeface="+mn-ea"/>
                          <a:cs typeface="Times New Roman"/>
                        </a:rPr>
                        <a:t>n ≤ 30</a:t>
                      </a:r>
                      <a:endParaRPr kumimoji="0" lang="en-US" sz="2800" b="1"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kern="0" dirty="0" err="1">
                          <a:solidFill>
                            <a:schemeClr val="tx1"/>
                          </a:solidFill>
                          <a:latin typeface="+mn-lt"/>
                          <a:ea typeface="+mn-ea"/>
                          <a:cs typeface="Times New Roman" pitchFamily="18" charset="0"/>
                        </a:rPr>
                        <a:t>Chưa</a:t>
                      </a:r>
                      <a:r>
                        <a:rPr lang="en-US" sz="2800" kern="0" dirty="0">
                          <a:solidFill>
                            <a:schemeClr val="tx1"/>
                          </a:solidFill>
                          <a:latin typeface="+mn-lt"/>
                          <a:ea typeface="+mn-ea"/>
                          <a:cs typeface="Times New Roman" pitchFamily="18" charset="0"/>
                        </a:rPr>
                        <a:t> </a:t>
                      </a:r>
                      <a:r>
                        <a:rPr lang="en-US" sz="2800" kern="0" dirty="0" err="1">
                          <a:solidFill>
                            <a:schemeClr val="tx1"/>
                          </a:solidFill>
                          <a:latin typeface="+mn-lt"/>
                          <a:ea typeface="+mn-ea"/>
                          <a:cs typeface="Times New Roman" pitchFamily="18" charset="0"/>
                        </a:rPr>
                        <a:t>biết</a:t>
                      </a:r>
                      <a:r>
                        <a:rPr lang="en-US" sz="2800" kern="0" dirty="0">
                          <a:solidFill>
                            <a:schemeClr val="tx1"/>
                          </a:solidFill>
                          <a:latin typeface="+mn-lt"/>
                          <a:ea typeface="+mn-ea"/>
                          <a:cs typeface="Times New Roman" pitchFamily="18" charset="0"/>
                        </a:rPr>
                        <a:t> </a:t>
                      </a:r>
                      <a:r>
                        <a:rPr lang="en-US" sz="2800" kern="0" dirty="0" err="1">
                          <a:solidFill>
                            <a:schemeClr val="tx1"/>
                          </a:solidFill>
                          <a:latin typeface="+mn-lt"/>
                          <a:ea typeface="+mn-ea"/>
                          <a:cs typeface="Times New Roman" pitchFamily="18" charset="0"/>
                        </a:rPr>
                        <a:t>quy</a:t>
                      </a:r>
                      <a:r>
                        <a:rPr lang="en-US" sz="2800" kern="0" dirty="0">
                          <a:solidFill>
                            <a:schemeClr val="tx1"/>
                          </a:solidFill>
                          <a:latin typeface="+mn-lt"/>
                          <a:ea typeface="+mn-ea"/>
                          <a:cs typeface="Times New Roman" pitchFamily="18" charset="0"/>
                        </a:rPr>
                        <a:t> </a:t>
                      </a:r>
                      <a:r>
                        <a:rPr lang="en-US" sz="2800" kern="0" dirty="0" err="1">
                          <a:solidFill>
                            <a:schemeClr val="tx1"/>
                          </a:solidFill>
                          <a:latin typeface="+mn-lt"/>
                          <a:ea typeface="+mn-ea"/>
                          <a:cs typeface="Times New Roman" pitchFamily="18" charset="0"/>
                        </a:rPr>
                        <a:t>luật</a:t>
                      </a:r>
                      <a:r>
                        <a:rPr lang="en-US" sz="2800" kern="0" dirty="0">
                          <a:solidFill>
                            <a:schemeClr val="tx1"/>
                          </a:solidFill>
                          <a:latin typeface="+mn-lt"/>
                          <a:ea typeface="+mn-ea"/>
                          <a:cs typeface="Times New Roman" pitchFamily="18" charset="0"/>
                        </a:rPr>
                        <a:t> pp </a:t>
                      </a:r>
                      <a:r>
                        <a:rPr lang="en-US" sz="2800" kern="0" dirty="0" err="1">
                          <a:solidFill>
                            <a:schemeClr val="tx1"/>
                          </a:solidFill>
                          <a:latin typeface="+mn-lt"/>
                          <a:ea typeface="+mn-ea"/>
                          <a:cs typeface="Times New Roman" pitchFamily="18" charset="0"/>
                        </a:rPr>
                        <a:t>xs</a:t>
                      </a:r>
                      <a:r>
                        <a:rPr lang="en-US" sz="2800" kern="0" dirty="0">
                          <a:solidFill>
                            <a:schemeClr val="tx1"/>
                          </a:solidFill>
                          <a:latin typeface="+mn-lt"/>
                          <a:ea typeface="+mn-ea"/>
                          <a:cs typeface="Times New Roman" pitchFamily="18" charset="0"/>
                        </a:rPr>
                        <a:t> </a:t>
                      </a:r>
                      <a:r>
                        <a:rPr lang="en-US" sz="2800" kern="0" dirty="0" err="1">
                          <a:solidFill>
                            <a:schemeClr val="tx1"/>
                          </a:solidFill>
                          <a:latin typeface="+mn-lt"/>
                          <a:ea typeface="+mn-ea"/>
                          <a:cs typeface="Times New Roman" pitchFamily="18" charset="0"/>
                        </a:rPr>
                        <a:t>của</a:t>
                      </a:r>
                      <a:r>
                        <a:rPr lang="en-US" sz="2800" kern="0" dirty="0">
                          <a:solidFill>
                            <a:schemeClr val="tx1"/>
                          </a:solidFill>
                          <a:latin typeface="+mn-lt"/>
                          <a:ea typeface="+mn-ea"/>
                          <a:cs typeface="Times New Roman" pitchFamily="18" charset="0"/>
                        </a:rPr>
                        <a:t> X , </a:t>
                      </a:r>
                      <a:r>
                        <a:rPr lang="en-US" sz="2800" b="1" kern="0" dirty="0">
                          <a:solidFill>
                            <a:schemeClr val="tx1"/>
                          </a:solidFill>
                          <a:latin typeface="+mn-lt"/>
                          <a:ea typeface="+mn-ea"/>
                          <a:cs typeface="Times New Roman" pitchFamily="18" charset="0"/>
                        </a:rPr>
                        <a:t>n&gt;30</a:t>
                      </a:r>
                      <a:endParaRPr kumimoji="0" lang="en-US" sz="2800" b="1"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7214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Dấu</a:t>
            </a:r>
            <a:r>
              <a:rPr lang="en-US" cap="none" dirty="0"/>
              <a:t> </a:t>
            </a:r>
            <a:r>
              <a:rPr lang="en-US" cap="none" dirty="0" err="1"/>
              <a:t>hiệu</a:t>
            </a:r>
            <a:r>
              <a:rPr lang="en-US" cap="none" dirty="0"/>
              <a:t> </a:t>
            </a:r>
            <a:r>
              <a:rPr lang="en-US" cap="none" dirty="0" err="1"/>
              <a:t>nhận</a:t>
            </a:r>
            <a:r>
              <a:rPr lang="en-US" cap="none" dirty="0"/>
              <a:t> </a:t>
            </a:r>
            <a:r>
              <a:rPr lang="en-US" cap="none" dirty="0" err="1"/>
              <a:t>biết</a:t>
            </a:r>
            <a:r>
              <a:rPr lang="en-US" cap="none" dirty="0"/>
              <a:t> </a:t>
            </a:r>
            <a:r>
              <a:rPr lang="en-US" cap="none" dirty="0" err="1"/>
              <a:t>bài</a:t>
            </a:r>
            <a:r>
              <a:rPr lang="en-US" cap="none" dirty="0"/>
              <a:t> </a:t>
            </a:r>
            <a:r>
              <a:rPr lang="en-US" cap="none" dirty="0" err="1"/>
              <a:t>toán</a:t>
            </a:r>
            <a:r>
              <a:rPr lang="en-US" cap="none" dirty="0"/>
              <a:t> </a:t>
            </a:r>
            <a:r>
              <a:rPr lang="en-US" cap="none" dirty="0" err="1"/>
              <a:t>thuộc</a:t>
            </a:r>
            <a:r>
              <a:rPr lang="en-US" cap="none" dirty="0"/>
              <a:t> </a:t>
            </a:r>
            <a:r>
              <a:rPr lang="en-US" cap="none" dirty="0" err="1"/>
              <a:t>trường</a:t>
            </a:r>
            <a:r>
              <a:rPr lang="en-US" cap="none" dirty="0"/>
              <a:t> </a:t>
            </a:r>
            <a:r>
              <a:rPr lang="en-US" cap="none" dirty="0" err="1"/>
              <a:t>hợp</a:t>
            </a:r>
            <a:r>
              <a:rPr lang="en-US" cap="none" dirty="0"/>
              <a:t> </a:t>
            </a:r>
            <a:r>
              <a:rPr lang="en-US" cap="none" dirty="0" err="1"/>
              <a:t>nào</a:t>
            </a:r>
            <a:endParaRPr lang="en-US" cap="none" dirty="0"/>
          </a:p>
        </p:txBody>
      </p:sp>
      <p:sp>
        <p:nvSpPr>
          <p:cNvPr id="3" name="Content Placeholder 2"/>
          <p:cNvSpPr>
            <a:spLocks noGrp="1"/>
          </p:cNvSpPr>
          <p:nvPr>
            <p:ph idx="1"/>
          </p:nvPr>
        </p:nvSpPr>
        <p:spPr/>
        <p:txBody>
          <a:bodyPr/>
          <a:lstStyle/>
          <a:p>
            <a:pPr>
              <a:lnSpc>
                <a:spcPct val="100000"/>
              </a:lnSpc>
            </a:pPr>
            <a:r>
              <a:rPr lang="en-US" b="0" cap="none" dirty="0" err="1"/>
              <a:t>tìm</a:t>
            </a:r>
            <a:r>
              <a:rPr lang="en-US" b="0" cap="none" dirty="0"/>
              <a:t> </a:t>
            </a:r>
            <a:r>
              <a:rPr lang="en-US" b="0" cap="none" dirty="0" err="1"/>
              <a:t>từ</a:t>
            </a:r>
            <a:r>
              <a:rPr lang="en-US" b="0" cap="none" dirty="0"/>
              <a:t> </a:t>
            </a:r>
            <a:r>
              <a:rPr lang="en-US" b="0" cap="none" dirty="0" err="1"/>
              <a:t>khóa</a:t>
            </a:r>
            <a:r>
              <a:rPr lang="en-US" b="0" cap="none" dirty="0"/>
              <a:t>: pp </a:t>
            </a:r>
            <a:r>
              <a:rPr lang="en-US" b="0" cap="none" dirty="0" err="1"/>
              <a:t>chuẩn</a:t>
            </a:r>
            <a:endParaRPr lang="en-US" b="0" cap="none" dirty="0"/>
          </a:p>
          <a:p>
            <a:pPr>
              <a:lnSpc>
                <a:spcPct val="100000"/>
              </a:lnSpc>
            </a:pPr>
            <a:r>
              <a:rPr lang="en-US" b="0" cap="none" dirty="0" err="1"/>
              <a:t>nếu</a:t>
            </a:r>
            <a:r>
              <a:rPr lang="en-US" b="0" cap="none" dirty="0"/>
              <a:t> </a:t>
            </a:r>
            <a:r>
              <a:rPr lang="en-US" b="0" cap="none" dirty="0" err="1"/>
              <a:t>có</a:t>
            </a:r>
            <a:r>
              <a:rPr lang="en-US" b="0" cap="none" dirty="0"/>
              <a:t> </a:t>
            </a:r>
            <a:r>
              <a:rPr lang="en-US" b="0" cap="none" dirty="0" err="1"/>
              <a:t>thì</a:t>
            </a:r>
            <a:r>
              <a:rPr lang="en-US" b="0" cap="none" dirty="0"/>
              <a:t> </a:t>
            </a:r>
            <a:r>
              <a:rPr lang="en-US" b="0" cap="none" dirty="0" err="1"/>
              <a:t>xem</a:t>
            </a:r>
            <a:r>
              <a:rPr lang="en-US" b="0" cap="none" dirty="0"/>
              <a:t> σ </a:t>
            </a:r>
            <a:r>
              <a:rPr lang="en-US" b="0" cap="none" dirty="0" err="1"/>
              <a:t>biết</a:t>
            </a:r>
            <a:r>
              <a:rPr lang="en-US" b="0" cap="none" dirty="0"/>
              <a:t> hay </a:t>
            </a:r>
            <a:r>
              <a:rPr lang="en-US" b="0" cap="none" dirty="0" err="1"/>
              <a:t>chưa</a:t>
            </a:r>
            <a:r>
              <a:rPr lang="en-US" b="0" cap="none" dirty="0"/>
              <a:t>?</a:t>
            </a:r>
          </a:p>
          <a:p>
            <a:pPr>
              <a:lnSpc>
                <a:spcPct val="100000"/>
              </a:lnSpc>
            </a:pPr>
            <a:r>
              <a:rPr lang="en-US" b="0" cap="none" dirty="0" err="1"/>
              <a:t>nếu</a:t>
            </a:r>
            <a:r>
              <a:rPr lang="en-US" b="0" cap="none" dirty="0"/>
              <a:t> </a:t>
            </a:r>
            <a:r>
              <a:rPr lang="en-US" b="0" cap="none" dirty="0" err="1"/>
              <a:t>chưa</a:t>
            </a:r>
            <a:r>
              <a:rPr lang="en-US" b="0" cap="none" dirty="0"/>
              <a:t> </a:t>
            </a:r>
            <a:r>
              <a:rPr lang="en-US" b="0" cap="none" dirty="0" err="1"/>
              <a:t>biết</a:t>
            </a:r>
            <a:r>
              <a:rPr lang="en-US" b="0" cap="none" dirty="0"/>
              <a:t> σ </a:t>
            </a:r>
            <a:r>
              <a:rPr lang="en-US" b="0" cap="none" dirty="0" err="1"/>
              <a:t>mà</a:t>
            </a:r>
            <a:r>
              <a:rPr lang="en-US" b="0" cap="none" dirty="0"/>
              <a:t> </a:t>
            </a:r>
            <a:r>
              <a:rPr lang="en-US" b="0" cap="none" dirty="0" err="1"/>
              <a:t>thì</a:t>
            </a:r>
            <a:r>
              <a:rPr lang="en-US" b="0" cap="none" dirty="0"/>
              <a:t> </a:t>
            </a:r>
            <a:r>
              <a:rPr lang="en-US" b="0" cap="none" dirty="0" err="1"/>
              <a:t>xét</a:t>
            </a:r>
            <a:r>
              <a:rPr lang="en-US" b="0" cap="none" dirty="0"/>
              <a:t> n:</a:t>
            </a:r>
          </a:p>
          <a:p>
            <a:pPr>
              <a:lnSpc>
                <a:spcPct val="100000"/>
              </a:lnSpc>
              <a:buFont typeface="Wingdings" pitchFamily="2" charset="2"/>
              <a:buChar char="ü"/>
            </a:pPr>
            <a:r>
              <a:rPr lang="en-US" b="0" cap="none" dirty="0"/>
              <a:t> n≤30 </a:t>
            </a:r>
            <a:r>
              <a:rPr lang="en-US" b="0" cap="none" dirty="0" err="1"/>
              <a:t>thì</a:t>
            </a:r>
            <a:r>
              <a:rPr lang="en-US" b="0" cap="none" dirty="0"/>
              <a:t> th2, </a:t>
            </a:r>
          </a:p>
          <a:p>
            <a:pPr>
              <a:lnSpc>
                <a:spcPct val="100000"/>
              </a:lnSpc>
              <a:buFont typeface="Wingdings" pitchFamily="2" charset="2"/>
              <a:buChar char="ü"/>
            </a:pPr>
            <a:r>
              <a:rPr lang="en-US" b="0" cap="none" dirty="0"/>
              <a:t>n &gt;30 th1</a:t>
            </a:r>
          </a:p>
          <a:p>
            <a:pPr>
              <a:lnSpc>
                <a:spcPct val="100000"/>
              </a:lnSpc>
            </a:pPr>
            <a:r>
              <a:rPr lang="en-US" b="0" cap="none" dirty="0" err="1"/>
              <a:t>không</a:t>
            </a:r>
            <a:r>
              <a:rPr lang="en-US" b="0" cap="none" dirty="0"/>
              <a:t> </a:t>
            </a:r>
            <a:r>
              <a:rPr lang="en-US" b="0" cap="none" dirty="0" err="1"/>
              <a:t>có</a:t>
            </a:r>
            <a:r>
              <a:rPr lang="en-US" b="0" cap="none" dirty="0"/>
              <a:t> pp </a:t>
            </a:r>
            <a:r>
              <a:rPr lang="en-US" b="0" cap="none" dirty="0" err="1"/>
              <a:t>chuẩn</a:t>
            </a:r>
            <a:r>
              <a:rPr lang="en-US" b="0" cap="none" dirty="0"/>
              <a:t>, n&gt;30, </a:t>
            </a:r>
            <a:r>
              <a:rPr lang="en-US" b="0" cap="none" dirty="0" err="1"/>
              <a:t>thì</a:t>
            </a:r>
            <a:r>
              <a:rPr lang="en-US" b="0" cap="none" dirty="0"/>
              <a:t> th3</a:t>
            </a:r>
          </a:p>
        </p:txBody>
      </p:sp>
    </p:spTree>
    <p:extLst>
      <p:ext uri="{BB962C8B-B14F-4D97-AF65-F5344CB8AC3E}">
        <p14:creationId xmlns:p14="http://schemas.microsoft.com/office/powerpoint/2010/main" val="40942790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3810000"/>
          </a:xfrm>
          <a:solidFill>
            <a:srgbClr val="CCFFCC"/>
          </a:solidFill>
        </p:spPr>
        <p:txBody>
          <a:bodyPr>
            <a:normAutofit/>
          </a:bodyPr>
          <a:lstStyle/>
          <a:p>
            <a:pPr>
              <a:buNone/>
            </a:pPr>
            <a:r>
              <a:rPr lang="vi-VN" sz="2600" cap="none" dirty="0"/>
              <a:t>5.8</a:t>
            </a:r>
            <a:r>
              <a:rPr lang="vi-VN" sz="2600" b="0" cap="none" dirty="0"/>
              <a:t> </a:t>
            </a:r>
            <a:r>
              <a:rPr lang="en-US" sz="2600" b="0" cap="none" dirty="0"/>
              <a:t> </a:t>
            </a:r>
            <a:r>
              <a:rPr lang="vi-VN" sz="2600" b="0" cap="none" dirty="0"/>
              <a:t>chạy thử 9 lần một loại xe ôtô đua mới sản xuất tính được lượng xăng tiêu thụ trung bình trên 100 km là 13,2 lít. với độ tin cậy 99% hãy ước lượng lượng xăng tiêu thụ trung bình trên 100 km của loại xe trên. biết lượng xăng tiêu thụ của xe trên 100 km là một đlnn tuân theo quy luật</a:t>
            </a:r>
            <a:r>
              <a:rPr lang="vi-VN" sz="2600" cap="none" dirty="0"/>
              <a:t> phân phối chuẩn</a:t>
            </a:r>
            <a:r>
              <a:rPr lang="vi-VN" sz="2600" b="0" cap="none" dirty="0"/>
              <a:t> với độ lệch tiêu chuẩn là 2,5 lít.</a:t>
            </a:r>
          </a:p>
        </p:txBody>
      </p:sp>
    </p:spTree>
    <p:extLst>
      <p:ext uri="{BB962C8B-B14F-4D97-AF65-F5344CB8AC3E}">
        <p14:creationId xmlns:p14="http://schemas.microsoft.com/office/powerpoint/2010/main" val="2592596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1298" name="Picture 2"/>
          <p:cNvPicPr>
            <a:picLocks noChangeAspect="1" noChangeArrowheads="1"/>
          </p:cNvPicPr>
          <p:nvPr/>
        </p:nvPicPr>
        <p:blipFill>
          <a:blip r:embed="rId2" cstate="print"/>
          <a:srcRect/>
          <a:stretch>
            <a:fillRect/>
          </a:stretch>
        </p:blipFill>
        <p:spPr bwMode="auto">
          <a:xfrm>
            <a:off x="196850" y="0"/>
            <a:ext cx="8750300" cy="2994025"/>
          </a:xfrm>
          <a:prstGeom prst="rect">
            <a:avLst/>
          </a:prstGeom>
          <a:noFill/>
          <a:ln w="9525">
            <a:noFill/>
            <a:miter lim="800000"/>
            <a:headEnd/>
            <a:tailEnd/>
          </a:ln>
        </p:spPr>
      </p:pic>
      <p:pic>
        <p:nvPicPr>
          <p:cNvPr id="3" name="Picture 2">
            <a:extLst>
              <a:ext uri="{FF2B5EF4-FFF2-40B4-BE49-F238E27FC236}">
                <a16:creationId xmlns:a16="http://schemas.microsoft.com/office/drawing/2014/main" id="{2BA2468D-A487-4E39-BABE-DB84279840D1}"/>
              </a:ext>
            </a:extLst>
          </p:cNvPr>
          <p:cNvPicPr>
            <a:picLocks noChangeAspect="1" noChangeArrowheads="1"/>
          </p:cNvPicPr>
          <p:nvPr/>
        </p:nvPicPr>
        <p:blipFill>
          <a:blip r:embed="rId3" cstate="print"/>
          <a:srcRect/>
          <a:stretch>
            <a:fillRect/>
          </a:stretch>
        </p:blipFill>
        <p:spPr bwMode="auto">
          <a:xfrm>
            <a:off x="196850" y="3124200"/>
            <a:ext cx="8775700" cy="3533775"/>
          </a:xfrm>
          <a:prstGeom prst="rect">
            <a:avLst/>
          </a:prstGeom>
          <a:noFill/>
          <a:ln w="9525">
            <a:noFill/>
            <a:miter lim="800000"/>
            <a:headEnd/>
            <a:tailEnd/>
          </a:ln>
        </p:spPr>
      </p:pic>
    </p:spTree>
    <p:extLst>
      <p:ext uri="{BB962C8B-B14F-4D97-AF65-F5344CB8AC3E}">
        <p14:creationId xmlns:p14="http://schemas.microsoft.com/office/powerpoint/2010/main" val="425865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13A3A59B-12AC-4D3C-B40B-F3284B132BEA}"/>
              </a:ext>
            </a:extLst>
          </p:cNvPr>
          <p:cNvSpPr txBox="1">
            <a:spLocks noChangeArrowheads="1"/>
          </p:cNvSpPr>
          <p:nvPr/>
        </p:nvSpPr>
        <p:spPr bwMode="auto">
          <a:xfrm>
            <a:off x="152400" y="1752600"/>
            <a:ext cx="8763000" cy="701859"/>
          </a:xfrm>
          <a:prstGeom prst="rect">
            <a:avLst/>
          </a:prstGeom>
          <a:solidFill>
            <a:srgbClr val="F9D3A5"/>
          </a:solidFill>
          <a:ln w="9525">
            <a:noFill/>
            <a:miter lim="800000"/>
            <a:headEnd/>
            <a:tailEnd/>
          </a:ln>
        </p:spPr>
        <p:txBody>
          <a:bodyPr wrap="square" anchor="ctr">
            <a:spAutoFit/>
          </a:bodyPr>
          <a:lstStyle/>
          <a:p>
            <a:pPr indent="457200">
              <a:lnSpc>
                <a:spcPct val="150000"/>
              </a:lnSpc>
              <a:defRPr/>
            </a:pPr>
            <a:r>
              <a:rPr lang="en-US" sz="3000" i="1" kern="0" dirty="0">
                <a:solidFill>
                  <a:schemeClr val="tx2"/>
                </a:solidFill>
                <a:latin typeface="+mj-lt"/>
                <a:ea typeface="+mj-ea"/>
                <a:cs typeface="Times New Roman" pitchFamily="18" charset="0"/>
              </a:rPr>
              <a:t>5.1 </a:t>
            </a:r>
            <a:r>
              <a:rPr lang="en-US" sz="3000" i="1" kern="0" dirty="0" err="1">
                <a:solidFill>
                  <a:schemeClr val="tx2"/>
                </a:solidFill>
                <a:latin typeface="+mj-lt"/>
                <a:ea typeface="+mj-ea"/>
                <a:cs typeface="Times New Roman" pitchFamily="18" charset="0"/>
              </a:rPr>
              <a:t>Phương</a:t>
            </a:r>
            <a:r>
              <a:rPr lang="en-US" sz="3000" i="1" kern="0" dirty="0">
                <a:solidFill>
                  <a:schemeClr val="tx2"/>
                </a:solidFill>
                <a:latin typeface="+mj-lt"/>
                <a:ea typeface="+mj-ea"/>
                <a:cs typeface="Times New Roman" pitchFamily="18" charset="0"/>
              </a:rPr>
              <a:t> </a:t>
            </a:r>
            <a:r>
              <a:rPr lang="en-US" sz="3000" i="1" kern="0" dirty="0" err="1">
                <a:solidFill>
                  <a:schemeClr val="tx2"/>
                </a:solidFill>
                <a:latin typeface="+mj-lt"/>
                <a:ea typeface="+mj-ea"/>
                <a:cs typeface="Times New Roman" pitchFamily="18" charset="0"/>
              </a:rPr>
              <a:t>pháp</a:t>
            </a:r>
            <a:r>
              <a:rPr lang="en-US" sz="3000" i="1" kern="0" dirty="0">
                <a:solidFill>
                  <a:schemeClr val="tx2"/>
                </a:solidFill>
                <a:latin typeface="+mj-lt"/>
                <a:ea typeface="+mj-ea"/>
                <a:cs typeface="Times New Roman" pitchFamily="18" charset="0"/>
              </a:rPr>
              <a:t> </a:t>
            </a:r>
            <a:r>
              <a:rPr lang="en-US" sz="3000" i="1" kern="0" dirty="0" err="1">
                <a:solidFill>
                  <a:schemeClr val="tx2"/>
                </a:solidFill>
                <a:latin typeface="+mj-lt"/>
                <a:ea typeface="+mj-ea"/>
                <a:cs typeface="Times New Roman" pitchFamily="18" charset="0"/>
              </a:rPr>
              <a:t>ước</a:t>
            </a:r>
            <a:r>
              <a:rPr lang="en-US" sz="3000" i="1" kern="0" dirty="0">
                <a:solidFill>
                  <a:schemeClr val="tx2"/>
                </a:solidFill>
                <a:latin typeface="+mj-lt"/>
                <a:ea typeface="+mj-ea"/>
                <a:cs typeface="Times New Roman" pitchFamily="18" charset="0"/>
              </a:rPr>
              <a:t> </a:t>
            </a:r>
            <a:r>
              <a:rPr lang="en-US" sz="3000" i="1" kern="0" dirty="0" err="1">
                <a:solidFill>
                  <a:schemeClr val="tx2"/>
                </a:solidFill>
                <a:latin typeface="+mj-lt"/>
                <a:ea typeface="+mj-ea"/>
                <a:cs typeface="Times New Roman" pitchFamily="18" charset="0"/>
              </a:rPr>
              <a:t>lượng</a:t>
            </a:r>
            <a:r>
              <a:rPr lang="en-US" sz="3000" i="1" kern="0" dirty="0">
                <a:solidFill>
                  <a:schemeClr val="tx2"/>
                </a:solidFill>
                <a:latin typeface="+mj-lt"/>
                <a:ea typeface="+mj-ea"/>
                <a:cs typeface="Times New Roman" pitchFamily="18" charset="0"/>
              </a:rPr>
              <a:t> </a:t>
            </a:r>
            <a:r>
              <a:rPr lang="en-US" sz="3000" i="1" kern="0" dirty="0" err="1">
                <a:solidFill>
                  <a:schemeClr val="tx2"/>
                </a:solidFill>
                <a:latin typeface="+mj-lt"/>
                <a:ea typeface="+mj-ea"/>
                <a:cs typeface="Times New Roman" pitchFamily="18" charset="0"/>
              </a:rPr>
              <a:t>điểm</a:t>
            </a:r>
            <a:endParaRPr lang="en-US" sz="3000" i="1" kern="0" dirty="0">
              <a:solidFill>
                <a:schemeClr val="tx2"/>
              </a:solidFill>
              <a:latin typeface="+mj-lt"/>
              <a:ea typeface="+mj-ea"/>
              <a:cs typeface="Times New Roman" pitchFamily="18" charset="0"/>
            </a:endParaRPr>
          </a:p>
        </p:txBody>
      </p:sp>
      <p:sp>
        <p:nvSpPr>
          <p:cNvPr id="5" name="Rectangle 6">
            <a:extLst>
              <a:ext uri="{FF2B5EF4-FFF2-40B4-BE49-F238E27FC236}">
                <a16:creationId xmlns:a16="http://schemas.microsoft.com/office/drawing/2014/main" id="{3BC23618-4706-45BD-9EA4-D54736315B73}"/>
              </a:ext>
            </a:extLst>
          </p:cNvPr>
          <p:cNvSpPr txBox="1">
            <a:spLocks noChangeArrowheads="1"/>
          </p:cNvSpPr>
          <p:nvPr/>
        </p:nvSpPr>
        <p:spPr bwMode="auto">
          <a:xfrm>
            <a:off x="76200" y="2667000"/>
            <a:ext cx="4495800" cy="661207"/>
          </a:xfrm>
          <a:prstGeom prst="rect">
            <a:avLst/>
          </a:prstGeom>
          <a:noFill/>
          <a:ln w="9525">
            <a:noFill/>
            <a:miter lim="800000"/>
            <a:headEnd/>
            <a:tailEnd/>
          </a:ln>
        </p:spPr>
        <p:txBody>
          <a:bodyPr wrap="square" anchor="ctr">
            <a:spAutoFit/>
          </a:bodyPr>
          <a:lstStyle/>
          <a:p>
            <a:pPr marL="514350" indent="-514350">
              <a:lnSpc>
                <a:spcPct val="150000"/>
              </a:lnSpc>
              <a:buAutoNum type="alphaLcParenR"/>
              <a:defRPr/>
            </a:pPr>
            <a:r>
              <a:rPr lang="en-US" sz="2800" b="1" i="1" kern="0" dirty="0" err="1">
                <a:latin typeface="Times New Roman" pitchFamily="18" charset="0"/>
                <a:ea typeface="+mj-ea"/>
                <a:cs typeface="Times New Roman" pitchFamily="18" charset="0"/>
              </a:rPr>
              <a:t>Thủ</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tục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điểm</a:t>
            </a:r>
            <a:r>
              <a:rPr lang="en-US" sz="2800" b="1" i="1" kern="0" dirty="0">
                <a:latin typeface="Times New Roman" pitchFamily="18" charset="0"/>
                <a:ea typeface="+mj-ea"/>
                <a:cs typeface="Times New Roman" pitchFamily="18" charset="0"/>
              </a:rPr>
              <a:t>.</a:t>
            </a:r>
          </a:p>
        </p:txBody>
      </p:sp>
      <p:sp>
        <p:nvSpPr>
          <p:cNvPr id="6" name="Rectangle 6">
            <a:extLst>
              <a:ext uri="{FF2B5EF4-FFF2-40B4-BE49-F238E27FC236}">
                <a16:creationId xmlns:a16="http://schemas.microsoft.com/office/drawing/2014/main" id="{4F71053A-B377-4E6E-BCA3-ECA1BFA73635}"/>
              </a:ext>
            </a:extLst>
          </p:cNvPr>
          <p:cNvSpPr txBox="1">
            <a:spLocks noChangeArrowheads="1"/>
          </p:cNvSpPr>
          <p:nvPr/>
        </p:nvSpPr>
        <p:spPr bwMode="auto">
          <a:xfrm>
            <a:off x="381000" y="3284384"/>
            <a:ext cx="8229600" cy="3246530"/>
          </a:xfrm>
          <a:prstGeom prst="rect">
            <a:avLst/>
          </a:prstGeom>
          <a:noFill/>
          <a:ln w="9525">
            <a:noFill/>
            <a:miter lim="800000"/>
            <a:headEnd/>
            <a:tailEnd/>
          </a:ln>
        </p:spPr>
        <p:txBody>
          <a:bodyPr anchor="ctr">
            <a:spAutoFit/>
          </a:bodyPr>
          <a:lstStyle/>
          <a:p>
            <a:pPr>
              <a:lnSpc>
                <a:spcPct val="150000"/>
              </a:lnSpc>
              <a:defRPr/>
            </a:pPr>
            <a:r>
              <a:rPr lang="en-US" sz="2800" b="1" kern="0" dirty="0" err="1">
                <a:latin typeface="+mj-lt"/>
                <a:ea typeface="+mj-ea"/>
                <a:cs typeface="Times New Roman" pitchFamily="18" charset="0"/>
              </a:rPr>
              <a:t>Bước</a:t>
            </a:r>
            <a:r>
              <a:rPr lang="en-US" sz="2800" b="1" kern="0" dirty="0">
                <a:latin typeface="+mj-lt"/>
                <a:ea typeface="+mj-ea"/>
                <a:cs typeface="Times New Roman" pitchFamily="18" charset="0"/>
              </a:rPr>
              <a:t> 1</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Trên</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mẫu</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ngẫu</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nhiên</a:t>
            </a:r>
            <a:r>
              <a:rPr lang="en-US" sz="2800" kern="0" dirty="0">
                <a:latin typeface="+mj-lt"/>
                <a:ea typeface="+mj-ea"/>
                <a:cs typeface="Times New Roman" pitchFamily="18" charset="0"/>
              </a:rPr>
              <a:t> </a:t>
            </a:r>
            <a:r>
              <a:rPr lang="en-US" sz="2800" i="1" dirty="0">
                <a:latin typeface="+mj-lt"/>
              </a:rPr>
              <a:t>W=(X</a:t>
            </a:r>
            <a:r>
              <a:rPr lang="en-US" sz="2800" i="1" baseline="-25000" dirty="0">
                <a:latin typeface="+mj-lt"/>
              </a:rPr>
              <a:t>1</a:t>
            </a:r>
            <a:r>
              <a:rPr lang="en-US" sz="2800" i="1" dirty="0">
                <a:latin typeface="+mj-lt"/>
              </a:rPr>
              <a:t>,X</a:t>
            </a:r>
            <a:r>
              <a:rPr lang="en-US" sz="2800" i="1" baseline="-25000" dirty="0">
                <a:latin typeface="+mj-lt"/>
              </a:rPr>
              <a:t>2</a:t>
            </a:r>
            <a:r>
              <a:rPr lang="en-US" sz="2800" i="1" dirty="0">
                <a:latin typeface="+mj-lt"/>
              </a:rPr>
              <a:t>,..,X</a:t>
            </a:r>
            <a:r>
              <a:rPr lang="en-US" sz="2800" i="1" baseline="-25000" dirty="0">
                <a:latin typeface="+mj-lt"/>
              </a:rPr>
              <a:t>n</a:t>
            </a:r>
            <a:r>
              <a:rPr lang="en-US" sz="2800" i="1" dirty="0">
                <a:latin typeface="+mj-lt"/>
              </a:rPr>
              <a:t>)</a:t>
            </a:r>
            <a:r>
              <a:rPr lang="en-US" sz="2800" dirty="0">
                <a:latin typeface="+mj-lt"/>
              </a:rPr>
              <a:t>, </a:t>
            </a:r>
            <a:r>
              <a:rPr lang="en-US" sz="2800" dirty="0" err="1">
                <a:latin typeface="+mj-lt"/>
              </a:rPr>
              <a:t>xây</a:t>
            </a:r>
            <a:r>
              <a:rPr lang="en-US" sz="2800" dirty="0">
                <a:latin typeface="+mj-lt"/>
              </a:rPr>
              <a:t> </a:t>
            </a:r>
            <a:r>
              <a:rPr lang="en-US" sz="2800" dirty="0" err="1">
                <a:latin typeface="+mj-lt"/>
              </a:rPr>
              <a:t>dựng</a:t>
            </a:r>
            <a:r>
              <a:rPr lang="en-US" sz="2800" dirty="0">
                <a:latin typeface="+mj-lt"/>
              </a:rPr>
              <a:t> </a:t>
            </a:r>
            <a:r>
              <a:rPr lang="en-US" sz="2800" dirty="0" err="1">
                <a:latin typeface="+mj-lt"/>
              </a:rPr>
              <a:t>thống</a:t>
            </a:r>
            <a:r>
              <a:rPr lang="en-US" sz="2800" dirty="0">
                <a:latin typeface="+mj-lt"/>
              </a:rPr>
              <a:t> </a:t>
            </a:r>
            <a:r>
              <a:rPr lang="en-US" sz="2800" dirty="0" err="1">
                <a:latin typeface="+mj-lt"/>
              </a:rPr>
              <a:t>kê</a:t>
            </a:r>
            <a:r>
              <a:rPr lang="en-US" sz="2800" kern="0" dirty="0">
                <a:latin typeface="+mj-lt"/>
                <a:ea typeface="+mj-ea"/>
                <a:cs typeface="Times New Roman" pitchFamily="18" charset="0"/>
              </a:rPr>
              <a:t> </a:t>
            </a:r>
            <a:r>
              <a:rPr lang="en-US" sz="2800" i="1" kern="0" dirty="0">
                <a:latin typeface="+mj-lt"/>
                <a:cs typeface="Times New Roman" pitchFamily="18" charset="0"/>
              </a:rPr>
              <a:t>G</a:t>
            </a:r>
            <a:r>
              <a:rPr lang="en-US" sz="2800" i="1" dirty="0">
                <a:latin typeface="+mj-lt"/>
              </a:rPr>
              <a:t>=f(X</a:t>
            </a:r>
            <a:r>
              <a:rPr lang="en-US" sz="2800" i="1" baseline="-25000" dirty="0">
                <a:latin typeface="+mj-lt"/>
              </a:rPr>
              <a:t>1</a:t>
            </a:r>
            <a:r>
              <a:rPr lang="en-US" sz="2800" i="1" dirty="0">
                <a:latin typeface="+mj-lt"/>
              </a:rPr>
              <a:t>,X</a:t>
            </a:r>
            <a:r>
              <a:rPr lang="en-US" sz="2800" i="1" baseline="-25000" dirty="0">
                <a:latin typeface="+mj-lt"/>
              </a:rPr>
              <a:t>2</a:t>
            </a:r>
            <a:r>
              <a:rPr lang="en-US" sz="2800" i="1" dirty="0">
                <a:latin typeface="+mj-lt"/>
              </a:rPr>
              <a:t>,..,X</a:t>
            </a:r>
            <a:r>
              <a:rPr lang="en-US" sz="2800" i="1" baseline="-25000" dirty="0">
                <a:latin typeface="+mj-lt"/>
              </a:rPr>
              <a:t>n</a:t>
            </a:r>
            <a:r>
              <a:rPr lang="en-US" sz="2800" i="1" dirty="0">
                <a:latin typeface="+mj-lt"/>
              </a:rPr>
              <a:t>)</a:t>
            </a:r>
            <a:r>
              <a:rPr lang="en-US" sz="2800" dirty="0">
                <a:latin typeface="+mj-lt"/>
              </a:rPr>
              <a:t>.</a:t>
            </a:r>
          </a:p>
          <a:p>
            <a:pPr>
              <a:lnSpc>
                <a:spcPct val="150000"/>
              </a:lnSpc>
              <a:defRPr/>
            </a:pPr>
            <a:r>
              <a:rPr lang="en-US" sz="2800" kern="0" dirty="0">
                <a:latin typeface="+mj-lt"/>
                <a:cs typeface="Times New Roman" pitchFamily="18" charset="0"/>
              </a:rPr>
              <a:t>G: </a:t>
            </a:r>
            <a:r>
              <a:rPr lang="en-US" sz="2800" b="1" i="1" kern="0" dirty="0" err="1">
                <a:latin typeface="+mj-lt"/>
                <a:cs typeface="Times New Roman" pitchFamily="18" charset="0"/>
              </a:rPr>
              <a:t>ước</a:t>
            </a:r>
            <a:r>
              <a:rPr lang="en-US" sz="2800" b="1" i="1" kern="0" dirty="0">
                <a:latin typeface="+mj-lt"/>
                <a:cs typeface="Times New Roman" pitchFamily="18" charset="0"/>
              </a:rPr>
              <a:t> </a:t>
            </a:r>
            <a:r>
              <a:rPr lang="en-US" sz="2800" b="1" i="1" kern="0" dirty="0" err="1">
                <a:latin typeface="+mj-lt"/>
                <a:cs typeface="Times New Roman" pitchFamily="18" charset="0"/>
              </a:rPr>
              <a:t>lượng</a:t>
            </a:r>
            <a:r>
              <a:rPr lang="en-US" sz="2800" b="1" i="1" kern="0" dirty="0">
                <a:latin typeface="+mj-lt"/>
                <a:cs typeface="Times New Roman" pitchFamily="18" charset="0"/>
              </a:rPr>
              <a:t> </a:t>
            </a:r>
            <a:r>
              <a:rPr lang="en-US" sz="2800" b="1" i="1" kern="0" dirty="0" err="1">
                <a:latin typeface="+mj-lt"/>
                <a:cs typeface="Times New Roman" pitchFamily="18" charset="0"/>
              </a:rPr>
              <a:t>điểm</a:t>
            </a:r>
            <a:r>
              <a:rPr lang="en-US" sz="2800" kern="0" dirty="0">
                <a:latin typeface="+mj-lt"/>
                <a:cs typeface="Times New Roman" pitchFamily="18" charset="0"/>
              </a:rPr>
              <a:t> </a:t>
            </a:r>
            <a:r>
              <a:rPr lang="en-US" sz="2800" kern="0" dirty="0" err="1">
                <a:latin typeface="+mj-lt"/>
                <a:cs typeface="Times New Roman" pitchFamily="18" charset="0"/>
              </a:rPr>
              <a:t>của</a:t>
            </a:r>
            <a:r>
              <a:rPr lang="en-US" sz="2800" kern="0" dirty="0">
                <a:latin typeface="+mj-lt"/>
                <a:cs typeface="Times New Roman" pitchFamily="18" charset="0"/>
              </a:rPr>
              <a:t> </a:t>
            </a:r>
            <a:r>
              <a:rPr lang="az-Cyrl-AZ" sz="2800" i="1" kern="0" dirty="0">
                <a:latin typeface="+mj-lt"/>
                <a:cs typeface="Times New Roman" pitchFamily="18" charset="0"/>
              </a:rPr>
              <a:t>Ө</a:t>
            </a:r>
            <a:r>
              <a:rPr lang="en-US" sz="2800" i="1" kern="0" dirty="0">
                <a:latin typeface="+mj-lt"/>
                <a:cs typeface="Times New Roman" pitchFamily="18" charset="0"/>
              </a:rPr>
              <a:t>.</a:t>
            </a:r>
          </a:p>
          <a:p>
            <a:pPr>
              <a:lnSpc>
                <a:spcPct val="150000"/>
              </a:lnSpc>
              <a:defRPr/>
            </a:pPr>
            <a:r>
              <a:rPr lang="en-US" sz="2800" b="1" kern="0" dirty="0" err="1">
                <a:latin typeface="+mj-lt"/>
                <a:ea typeface="+mj-ea"/>
                <a:cs typeface="Times New Roman" pitchFamily="18" charset="0"/>
              </a:rPr>
              <a:t>Bước</a:t>
            </a:r>
            <a:r>
              <a:rPr lang="en-US" sz="2800" b="1" kern="0" dirty="0">
                <a:latin typeface="+mj-lt"/>
                <a:ea typeface="+mj-ea"/>
                <a:cs typeface="Times New Roman" pitchFamily="18" charset="0"/>
              </a:rPr>
              <a:t> 2:</a:t>
            </a:r>
            <a:r>
              <a:rPr lang="en-US" sz="2800" i="1" kern="0" dirty="0">
                <a:latin typeface="+mj-lt"/>
                <a:ea typeface="+mj-ea"/>
                <a:cs typeface="Times New Roman" pitchFamily="18" charset="0"/>
              </a:rPr>
              <a:t> </a:t>
            </a:r>
            <a:r>
              <a:rPr lang="en-US" sz="2800" kern="0" dirty="0" err="1">
                <a:latin typeface="+mj-lt"/>
                <a:cs typeface="Times New Roman" pitchFamily="18" charset="0"/>
              </a:rPr>
              <a:t>Tính</a:t>
            </a:r>
            <a:r>
              <a:rPr lang="en-US" sz="2800" kern="0" dirty="0">
                <a:latin typeface="+mj-lt"/>
                <a:cs typeface="Times New Roman" pitchFamily="18" charset="0"/>
              </a:rPr>
              <a:t> </a:t>
            </a:r>
            <a:r>
              <a:rPr lang="en-US" sz="2800" kern="0" dirty="0" err="1">
                <a:latin typeface="+mj-lt"/>
                <a:cs typeface="Times New Roman" pitchFamily="18" charset="0"/>
              </a:rPr>
              <a:t>giá</a:t>
            </a:r>
            <a:r>
              <a:rPr lang="en-US" sz="2800" kern="0" dirty="0">
                <a:latin typeface="+mj-lt"/>
                <a:cs typeface="Times New Roman" pitchFamily="18" charset="0"/>
              </a:rPr>
              <a:t> </a:t>
            </a:r>
            <a:r>
              <a:rPr lang="en-US" sz="2800" kern="0" dirty="0" err="1">
                <a:latin typeface="+mj-lt"/>
                <a:cs typeface="Times New Roman" pitchFamily="18" charset="0"/>
              </a:rPr>
              <a:t>trị</a:t>
            </a:r>
            <a:r>
              <a:rPr lang="en-US" sz="2800" kern="0" dirty="0">
                <a:latin typeface="+mj-lt"/>
                <a:cs typeface="Times New Roman" pitchFamily="18" charset="0"/>
              </a:rPr>
              <a:t> g=</a:t>
            </a:r>
            <a:r>
              <a:rPr lang="en-US" sz="2800" i="1" dirty="0">
                <a:latin typeface="+mj-lt"/>
              </a:rPr>
              <a:t>f(x</a:t>
            </a:r>
            <a:r>
              <a:rPr lang="en-US" sz="2800" i="1" baseline="-25000" dirty="0">
                <a:latin typeface="+mj-lt"/>
              </a:rPr>
              <a:t>1</a:t>
            </a:r>
            <a:r>
              <a:rPr lang="en-US" sz="2800" i="1" dirty="0">
                <a:latin typeface="+mj-lt"/>
              </a:rPr>
              <a:t>,x</a:t>
            </a:r>
            <a:r>
              <a:rPr lang="en-US" sz="2800" i="1" baseline="-25000" dirty="0">
                <a:latin typeface="+mj-lt"/>
              </a:rPr>
              <a:t>2</a:t>
            </a:r>
            <a:r>
              <a:rPr lang="en-US" sz="2800" i="1" dirty="0">
                <a:latin typeface="+mj-lt"/>
              </a:rPr>
              <a:t>,..,x</a:t>
            </a:r>
            <a:r>
              <a:rPr lang="en-US" sz="2800" i="1" baseline="-25000" dirty="0">
                <a:latin typeface="+mj-lt"/>
              </a:rPr>
              <a:t>n</a:t>
            </a:r>
            <a:r>
              <a:rPr lang="en-US" sz="2800" i="1" dirty="0">
                <a:latin typeface="+mj-lt"/>
              </a:rPr>
              <a:t>) </a:t>
            </a:r>
            <a:r>
              <a:rPr lang="en-US" sz="2800" kern="0" dirty="0" err="1">
                <a:latin typeface="+mj-lt"/>
                <a:cs typeface="Times New Roman" pitchFamily="18" charset="0"/>
              </a:rPr>
              <a:t>của</a:t>
            </a:r>
            <a:r>
              <a:rPr lang="en-US" sz="2800" kern="0" dirty="0">
                <a:latin typeface="+mj-lt"/>
                <a:cs typeface="Times New Roman" pitchFamily="18" charset="0"/>
              </a:rPr>
              <a:t> G </a:t>
            </a:r>
            <a:r>
              <a:rPr lang="en-US" sz="2800" kern="0" dirty="0" err="1">
                <a:latin typeface="+mj-lt"/>
                <a:cs typeface="Times New Roman" pitchFamily="18" charset="0"/>
              </a:rPr>
              <a:t>trên</a:t>
            </a:r>
            <a:r>
              <a:rPr lang="en-US" sz="2800" kern="0" dirty="0">
                <a:latin typeface="+mj-lt"/>
                <a:cs typeface="Times New Roman" pitchFamily="18" charset="0"/>
              </a:rPr>
              <a:t> </a:t>
            </a:r>
            <a:r>
              <a:rPr lang="en-US" sz="2800" kern="0" dirty="0" err="1">
                <a:latin typeface="+mj-lt"/>
                <a:cs typeface="Times New Roman" pitchFamily="18" charset="0"/>
              </a:rPr>
              <a:t>mẫu</a:t>
            </a:r>
            <a:r>
              <a:rPr lang="en-US" sz="2800" kern="0" dirty="0">
                <a:latin typeface="+mj-lt"/>
                <a:cs typeface="Times New Roman" pitchFamily="18" charset="0"/>
              </a:rPr>
              <a:t>, </a:t>
            </a:r>
          </a:p>
          <a:p>
            <a:pPr>
              <a:lnSpc>
                <a:spcPct val="150000"/>
              </a:lnSpc>
              <a:defRPr/>
            </a:pPr>
            <a:r>
              <a:rPr lang="en-US" sz="2800" b="1" kern="0" dirty="0" err="1">
                <a:latin typeface="+mj-lt"/>
                <a:cs typeface="Times New Roman" pitchFamily="18" charset="0"/>
              </a:rPr>
              <a:t>Bước</a:t>
            </a:r>
            <a:r>
              <a:rPr lang="en-US" sz="2800" b="1" kern="0" dirty="0">
                <a:latin typeface="+mj-lt"/>
                <a:cs typeface="Times New Roman" pitchFamily="18" charset="0"/>
              </a:rPr>
              <a:t> 3: </a:t>
            </a:r>
            <a:r>
              <a:rPr lang="en-US" sz="2800" kern="0" dirty="0" err="1">
                <a:latin typeface="+mj-lt"/>
                <a:cs typeface="Times New Roman" pitchFamily="18" charset="0"/>
              </a:rPr>
              <a:t>lấy</a:t>
            </a:r>
            <a:r>
              <a:rPr lang="en-US" sz="2800" kern="0" dirty="0">
                <a:latin typeface="+mj-lt"/>
                <a:cs typeface="Times New Roman" pitchFamily="18" charset="0"/>
              </a:rPr>
              <a:t> </a:t>
            </a:r>
            <a:r>
              <a:rPr lang="az-Cyrl-AZ" sz="2800" kern="0" dirty="0">
                <a:latin typeface="+mj-lt"/>
                <a:cs typeface="Times New Roman" pitchFamily="18" charset="0"/>
              </a:rPr>
              <a:t>Ө</a:t>
            </a:r>
            <a:r>
              <a:rPr lang="az-Cyrl-AZ" sz="2800" kern="0" dirty="0">
                <a:latin typeface="+mj-lt"/>
                <a:cs typeface="Times New Roman"/>
              </a:rPr>
              <a:t>≈</a:t>
            </a:r>
            <a:r>
              <a:rPr lang="en-US" sz="2800" kern="0" dirty="0">
                <a:latin typeface="+mj-lt"/>
                <a:cs typeface="Times New Roman"/>
              </a:rPr>
              <a:t>g.</a:t>
            </a:r>
            <a:endParaRPr lang="en-US" sz="2800" i="1" kern="0" dirty="0">
              <a:latin typeface="+mj-lt"/>
              <a:ea typeface="+mj-ea"/>
              <a:cs typeface="Times New Roman" pitchFamily="18" charset="0"/>
            </a:endParaRPr>
          </a:p>
        </p:txBody>
      </p:sp>
      <p:sp>
        <p:nvSpPr>
          <p:cNvPr id="4" name="Title 3">
            <a:extLst>
              <a:ext uri="{FF2B5EF4-FFF2-40B4-BE49-F238E27FC236}">
                <a16:creationId xmlns:a16="http://schemas.microsoft.com/office/drawing/2014/main" id="{EC516D06-BB17-5FF7-BD60-71F842624A98}"/>
              </a:ext>
            </a:extLst>
          </p:cNvPr>
          <p:cNvSpPr>
            <a:spLocks noGrp="1" noChangeArrowheads="1"/>
          </p:cNvSpPr>
          <p:nvPr>
            <p:ph type="title"/>
          </p:nvPr>
        </p:nvSpPr>
        <p:spPr>
          <a:xfrm>
            <a:off x="76200" y="184532"/>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Tree>
    <p:extLst>
      <p:ext uri="{BB962C8B-B14F-4D97-AF65-F5344CB8AC3E}">
        <p14:creationId xmlns:p14="http://schemas.microsoft.com/office/powerpoint/2010/main" val="384420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3346" name="Picture 2"/>
          <p:cNvPicPr>
            <a:picLocks noChangeAspect="1" noChangeArrowheads="1"/>
          </p:cNvPicPr>
          <p:nvPr/>
        </p:nvPicPr>
        <p:blipFill>
          <a:blip r:embed="rId2" cstate="print"/>
          <a:srcRect/>
          <a:stretch>
            <a:fillRect/>
          </a:stretch>
        </p:blipFill>
        <p:spPr bwMode="auto">
          <a:xfrm>
            <a:off x="222250" y="-44068"/>
            <a:ext cx="8699500" cy="3641725"/>
          </a:xfrm>
          <a:prstGeom prst="rect">
            <a:avLst/>
          </a:prstGeom>
          <a:noFill/>
          <a:ln w="9525">
            <a:noFill/>
            <a:miter lim="800000"/>
            <a:headEnd/>
            <a:tailEnd/>
          </a:ln>
        </p:spPr>
      </p:pic>
    </p:spTree>
    <p:extLst>
      <p:ext uri="{BB962C8B-B14F-4D97-AF65-F5344CB8AC3E}">
        <p14:creationId xmlns:p14="http://schemas.microsoft.com/office/powerpoint/2010/main" val="1083161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842" name="Group 90"/>
          <p:cNvGraphicFramePr>
            <a:graphicFrameLocks noGrp="1"/>
          </p:cNvGraphicFramePr>
          <p:nvPr>
            <p:extLst>
              <p:ext uri="{D42A27DB-BD31-4B8C-83A1-F6EECF244321}">
                <p14:modId xmlns:p14="http://schemas.microsoft.com/office/powerpoint/2010/main" val="3342817180"/>
              </p:ext>
            </p:extLst>
          </p:nvPr>
        </p:nvGraphicFramePr>
        <p:xfrm>
          <a:off x="152400" y="304800"/>
          <a:ext cx="8839201" cy="5922161"/>
        </p:xfrm>
        <a:graphic>
          <a:graphicData uri="http://schemas.openxmlformats.org/drawingml/2006/table">
            <a:tbl>
              <a:tblPr/>
              <a:tblGrid>
                <a:gridCol w="807884">
                  <a:extLst>
                    <a:ext uri="{9D8B030D-6E8A-4147-A177-3AD203B41FA5}">
                      <a16:colId xmlns:a16="http://schemas.microsoft.com/office/drawing/2014/main" val="20000"/>
                    </a:ext>
                  </a:extLst>
                </a:gridCol>
                <a:gridCol w="1935316">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gridCol w="2133601">
                  <a:extLst>
                    <a:ext uri="{9D8B030D-6E8A-4147-A177-3AD203B41FA5}">
                      <a16:colId xmlns:a16="http://schemas.microsoft.com/office/drawing/2014/main" val="2274761154"/>
                    </a:ext>
                  </a:extLst>
                </a:gridCol>
              </a:tblGrid>
              <a:tr h="167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Thống</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kê</a:t>
                      </a:r>
                      <a:endParaRPr kumimoji="0" lang="en-US" sz="2800" b="0"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Khoảng</a:t>
                      </a:r>
                      <a:r>
                        <a:rPr kumimoji="0" lang="en-US" sz="2800" b="0" i="0" u="none" strike="noStrike" cap="none" normalizeH="0" baseline="0" dirty="0">
                          <a:ln>
                            <a:noFill/>
                          </a:ln>
                          <a:solidFill>
                            <a:schemeClr val="tx1"/>
                          </a:solidFill>
                          <a:effectLst/>
                          <a:latin typeface="+mj-lt"/>
                        </a:rPr>
                        <a:t> tin </a:t>
                      </a:r>
                      <a:r>
                        <a:rPr kumimoji="0" lang="en-US" sz="2800" b="0" i="0" u="none" strike="noStrike" cap="none" normalizeH="0" baseline="0" dirty="0" err="1">
                          <a:ln>
                            <a:noFill/>
                          </a:ln>
                          <a:solidFill>
                            <a:schemeClr val="tx1"/>
                          </a:solidFill>
                          <a:effectLst/>
                          <a:latin typeface="+mj-lt"/>
                        </a:rPr>
                        <a:t>cậy</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đối</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xứng</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của</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a:ln>
                            <a:noFill/>
                          </a:ln>
                          <a:solidFill>
                            <a:schemeClr val="tx1"/>
                          </a:solidFill>
                          <a:effectLst/>
                          <a:latin typeface="+mj-lt"/>
                          <a:sym typeface="Symbol"/>
                        </a:rPr>
                        <a:t></a:t>
                      </a:r>
                      <a:endParaRPr kumimoji="0" lang="en-US" sz="2800" b="0"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Tính</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toán</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trên</a:t>
                      </a:r>
                      <a:r>
                        <a:rPr kumimoji="0" lang="en-US" sz="2800" b="0" i="0" u="none" strike="noStrike" cap="none" normalizeH="0" baseline="0" dirty="0">
                          <a:ln>
                            <a:noFill/>
                          </a:ln>
                          <a:solidFill>
                            <a:schemeClr val="tx1"/>
                          </a:solidFill>
                          <a:effectLst/>
                          <a:latin typeface="+mj-lt"/>
                        </a:rPr>
                        <a:t> </a:t>
                      </a:r>
                      <a:r>
                        <a:rPr kumimoji="0" lang="en-US" sz="2800" b="0" i="0" u="none" strike="noStrike" cap="none" normalizeH="0" baseline="0" dirty="0" err="1">
                          <a:ln>
                            <a:noFill/>
                          </a:ln>
                          <a:solidFill>
                            <a:schemeClr val="tx1"/>
                          </a:solidFill>
                          <a:effectLst/>
                          <a:latin typeface="+mj-lt"/>
                        </a:rPr>
                        <a:t>mẫu</a:t>
                      </a:r>
                      <a:endParaRPr kumimoji="0" lang="en-US" sz="2800" b="0"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4625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14609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1322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graphicFrame>
        <p:nvGraphicFramePr>
          <p:cNvPr id="74819" name="Object 2"/>
          <p:cNvGraphicFramePr>
            <a:graphicFrameLocks noChangeAspect="1"/>
          </p:cNvGraphicFramePr>
          <p:nvPr/>
        </p:nvGraphicFramePr>
        <p:xfrm>
          <a:off x="1090611" y="2212635"/>
          <a:ext cx="1752600" cy="862013"/>
        </p:xfrm>
        <a:graphic>
          <a:graphicData uri="http://schemas.openxmlformats.org/presentationml/2006/ole">
            <mc:AlternateContent xmlns:mc="http://schemas.openxmlformats.org/markup-compatibility/2006">
              <mc:Choice xmlns:v="urn:schemas-microsoft-com:vml" Requires="v">
                <p:oleObj name="Equation" r:id="rId3" imgW="850531" imgH="418918" progId="Equation.DSMT4">
                  <p:embed/>
                </p:oleObj>
              </mc:Choice>
              <mc:Fallback>
                <p:oleObj name="Equation" r:id="rId3" imgW="850531" imgH="418918" progId="Equation.DSMT4">
                  <p:embed/>
                  <p:pic>
                    <p:nvPicPr>
                      <p:cNvPr id="7481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611" y="2212635"/>
                        <a:ext cx="1752600"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20" name="Object 3"/>
          <p:cNvGraphicFramePr>
            <a:graphicFrameLocks noChangeAspect="1"/>
          </p:cNvGraphicFramePr>
          <p:nvPr>
            <p:extLst>
              <p:ext uri="{D42A27DB-BD31-4B8C-83A1-F6EECF244321}">
                <p14:modId xmlns:p14="http://schemas.microsoft.com/office/powerpoint/2010/main" val="1469476604"/>
              </p:ext>
            </p:extLst>
          </p:nvPr>
        </p:nvGraphicFramePr>
        <p:xfrm>
          <a:off x="1066800" y="5233988"/>
          <a:ext cx="1752600" cy="862012"/>
        </p:xfrm>
        <a:graphic>
          <a:graphicData uri="http://schemas.openxmlformats.org/presentationml/2006/ole">
            <mc:AlternateContent xmlns:mc="http://schemas.openxmlformats.org/markup-compatibility/2006">
              <mc:Choice xmlns:v="urn:schemas-microsoft-com:vml" Requires="v">
                <p:oleObj name="Equation" r:id="rId5" imgW="850531" imgH="418918" progId="Equation.DSMT4">
                  <p:embed/>
                </p:oleObj>
              </mc:Choice>
              <mc:Fallback>
                <p:oleObj name="Equation" r:id="rId5" imgW="850531" imgH="418918" progId="Equation.DSMT4">
                  <p:embed/>
                  <p:pic>
                    <p:nvPicPr>
                      <p:cNvPr id="7482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233988"/>
                        <a:ext cx="1752600"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21" name="Object 4"/>
          <p:cNvGraphicFramePr>
            <a:graphicFrameLocks noChangeAspect="1"/>
          </p:cNvGraphicFramePr>
          <p:nvPr/>
        </p:nvGraphicFramePr>
        <p:xfrm>
          <a:off x="1166811" y="3506448"/>
          <a:ext cx="1676400" cy="838200"/>
        </p:xfrm>
        <a:graphic>
          <a:graphicData uri="http://schemas.openxmlformats.org/presentationml/2006/ole">
            <mc:AlternateContent xmlns:mc="http://schemas.openxmlformats.org/markup-compatibility/2006">
              <mc:Choice xmlns:v="urn:schemas-microsoft-com:vml" Requires="v">
                <p:oleObj name="Equation" r:id="rId7" imgW="838200" imgH="419100" progId="Equation.DSMT4">
                  <p:embed/>
                </p:oleObj>
              </mc:Choice>
              <mc:Fallback>
                <p:oleObj name="Equation" r:id="rId7" imgW="838200" imgH="419100" progId="Equation.DSMT4">
                  <p:embed/>
                  <p:pic>
                    <p:nvPicPr>
                      <p:cNvPr id="7482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6811" y="3506448"/>
                        <a:ext cx="1676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38" name="Object 11"/>
          <p:cNvGraphicFramePr>
            <a:graphicFrameLocks noChangeAspect="1"/>
          </p:cNvGraphicFramePr>
          <p:nvPr/>
        </p:nvGraphicFramePr>
        <p:xfrm>
          <a:off x="3041880" y="2228397"/>
          <a:ext cx="3248025" cy="1066800"/>
        </p:xfrm>
        <a:graphic>
          <a:graphicData uri="http://schemas.openxmlformats.org/presentationml/2006/ole">
            <mc:AlternateContent xmlns:mc="http://schemas.openxmlformats.org/markup-compatibility/2006">
              <mc:Choice xmlns:v="urn:schemas-microsoft-com:vml" Requires="v">
                <p:oleObj name="Equation" r:id="rId9" imgW="1587240" imgH="482400" progId="Equation.DSMT4">
                  <p:embed/>
                </p:oleObj>
              </mc:Choice>
              <mc:Fallback>
                <p:oleObj name="Equation" r:id="rId9" imgW="1587240" imgH="482400" progId="Equation.DSMT4">
                  <p:embed/>
                  <p:pic>
                    <p:nvPicPr>
                      <p:cNvPr id="74838" name="Object 11"/>
                      <p:cNvPicPr>
                        <a:picLocks noChangeAspect="1" noChangeArrowheads="1"/>
                      </p:cNvPicPr>
                      <p:nvPr/>
                    </p:nvPicPr>
                    <p:blipFill>
                      <a:blip r:embed="rId10"/>
                      <a:srcRect/>
                      <a:stretch>
                        <a:fillRect/>
                      </a:stretch>
                    </p:blipFill>
                    <p:spPr bwMode="auto">
                      <a:xfrm>
                        <a:off x="3041880" y="2228397"/>
                        <a:ext cx="32480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
            <a:extLst>
              <a:ext uri="{FF2B5EF4-FFF2-40B4-BE49-F238E27FC236}">
                <a16:creationId xmlns:a16="http://schemas.microsoft.com/office/drawing/2014/main" id="{23BFAC06-FEE2-44C0-9DDF-AF4FBC58B707}"/>
              </a:ext>
            </a:extLst>
          </p:cNvPr>
          <p:cNvGraphicFramePr>
            <a:graphicFrameLocks noChangeAspect="1"/>
          </p:cNvGraphicFramePr>
          <p:nvPr/>
        </p:nvGraphicFramePr>
        <p:xfrm>
          <a:off x="2882674" y="3724815"/>
          <a:ext cx="3914775" cy="1036264"/>
        </p:xfrm>
        <a:graphic>
          <a:graphicData uri="http://schemas.openxmlformats.org/presentationml/2006/ole">
            <mc:AlternateContent xmlns:mc="http://schemas.openxmlformats.org/markup-compatibility/2006">
              <mc:Choice xmlns:v="urn:schemas-microsoft-com:vml" Requires="v">
                <p:oleObj name="Equation" r:id="rId11" imgW="1726920" imgH="457200" progId="Equation.DSMT4">
                  <p:embed/>
                </p:oleObj>
              </mc:Choice>
              <mc:Fallback>
                <p:oleObj name="Equation" r:id="rId11" imgW="1726920" imgH="457200" progId="Equation.DSMT4">
                  <p:embed/>
                  <p:pic>
                    <p:nvPicPr>
                      <p:cNvPr id="12" name="Object 4">
                        <a:extLst>
                          <a:ext uri="{FF2B5EF4-FFF2-40B4-BE49-F238E27FC236}">
                            <a16:creationId xmlns:a16="http://schemas.microsoft.com/office/drawing/2014/main" id="{23BFAC06-FEE2-44C0-9DDF-AF4FBC58B707}"/>
                          </a:ext>
                        </a:extLst>
                      </p:cNvPr>
                      <p:cNvPicPr>
                        <a:picLocks noChangeAspect="1" noChangeArrowheads="1"/>
                      </p:cNvPicPr>
                      <p:nvPr/>
                    </p:nvPicPr>
                    <p:blipFill>
                      <a:blip r:embed="rId12"/>
                      <a:srcRect/>
                      <a:stretch>
                        <a:fillRect/>
                      </a:stretch>
                    </p:blipFill>
                    <p:spPr bwMode="auto">
                      <a:xfrm>
                        <a:off x="2882674" y="3724815"/>
                        <a:ext cx="3914775" cy="1036264"/>
                      </a:xfrm>
                      <a:prstGeom prst="rect">
                        <a:avLst/>
                      </a:prstGeom>
                      <a:noFill/>
                      <a:ln>
                        <a:noFill/>
                      </a:ln>
                    </p:spPr>
                  </p:pic>
                </p:oleObj>
              </mc:Fallback>
            </mc:AlternateContent>
          </a:graphicData>
        </a:graphic>
      </p:graphicFrame>
      <p:graphicFrame>
        <p:nvGraphicFramePr>
          <p:cNvPr id="2" name="Object 1">
            <a:extLst>
              <a:ext uri="{FF2B5EF4-FFF2-40B4-BE49-F238E27FC236}">
                <a16:creationId xmlns:a16="http://schemas.microsoft.com/office/drawing/2014/main" id="{C24A57E9-9044-486C-94FB-74E273C3B6F8}"/>
              </a:ext>
            </a:extLst>
          </p:cNvPr>
          <p:cNvGraphicFramePr>
            <a:graphicFrameLocks noChangeAspect="1"/>
          </p:cNvGraphicFramePr>
          <p:nvPr/>
        </p:nvGraphicFramePr>
        <p:xfrm>
          <a:off x="3076575" y="5029200"/>
          <a:ext cx="3248025" cy="1066800"/>
        </p:xfrm>
        <a:graphic>
          <a:graphicData uri="http://schemas.openxmlformats.org/presentationml/2006/ole">
            <mc:AlternateContent xmlns:mc="http://schemas.openxmlformats.org/markup-compatibility/2006">
              <mc:Choice xmlns:v="urn:schemas-microsoft-com:vml" Requires="v">
                <p:oleObj name="Equation" r:id="rId13" imgW="3247856" imgH="1066767" progId="Equation.DSMT4">
                  <p:embed/>
                </p:oleObj>
              </mc:Choice>
              <mc:Fallback>
                <p:oleObj name="Equation" r:id="rId13" imgW="3247856" imgH="1066767" progId="Equation.DSMT4">
                  <p:embed/>
                  <p:pic>
                    <p:nvPicPr>
                      <p:cNvPr id="2" name="Object 1">
                        <a:extLst>
                          <a:ext uri="{FF2B5EF4-FFF2-40B4-BE49-F238E27FC236}">
                            <a16:creationId xmlns:a16="http://schemas.microsoft.com/office/drawing/2014/main" id="{C24A57E9-9044-486C-94FB-74E273C3B6F8}"/>
                          </a:ext>
                        </a:extLst>
                      </p:cNvPr>
                      <p:cNvPicPr/>
                      <p:nvPr/>
                    </p:nvPicPr>
                    <p:blipFill>
                      <a:blip r:embed="rId14"/>
                      <a:stretch>
                        <a:fillRect/>
                      </a:stretch>
                    </p:blipFill>
                    <p:spPr>
                      <a:xfrm>
                        <a:off x="3076575" y="5029200"/>
                        <a:ext cx="3248025" cy="10668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31796935-FC9E-4222-855E-4F04CA99B4A8}"/>
              </a:ext>
            </a:extLst>
          </p:cNvPr>
          <p:cNvGraphicFramePr>
            <a:graphicFrameLocks noChangeAspect="1"/>
          </p:cNvGraphicFramePr>
          <p:nvPr/>
        </p:nvGraphicFramePr>
        <p:xfrm>
          <a:off x="6980693" y="2354148"/>
          <a:ext cx="2010907" cy="846252"/>
        </p:xfrm>
        <a:graphic>
          <a:graphicData uri="http://schemas.openxmlformats.org/presentationml/2006/ole">
            <mc:AlternateContent xmlns:mc="http://schemas.openxmlformats.org/markup-compatibility/2006">
              <mc:Choice xmlns:v="urn:schemas-microsoft-com:vml" Requires="v">
                <p:oleObj name="Equation" r:id="rId15" imgW="2636499" imgH="1109669" progId="Equation.DSMT4">
                  <p:embed/>
                </p:oleObj>
              </mc:Choice>
              <mc:Fallback>
                <p:oleObj name="Equation" r:id="rId15" imgW="2636499" imgH="1109669" progId="Equation.DSMT4">
                  <p:embed/>
                  <p:pic>
                    <p:nvPicPr>
                      <p:cNvPr id="3" name="Object 2">
                        <a:extLst>
                          <a:ext uri="{FF2B5EF4-FFF2-40B4-BE49-F238E27FC236}">
                            <a16:creationId xmlns:a16="http://schemas.microsoft.com/office/drawing/2014/main" id="{31796935-FC9E-4222-855E-4F04CA99B4A8}"/>
                          </a:ext>
                        </a:extLst>
                      </p:cNvPr>
                      <p:cNvPicPr/>
                      <p:nvPr/>
                    </p:nvPicPr>
                    <p:blipFill>
                      <a:blip r:embed="rId16"/>
                      <a:stretch>
                        <a:fillRect/>
                      </a:stretch>
                    </p:blipFill>
                    <p:spPr>
                      <a:xfrm>
                        <a:off x="6980693" y="2354148"/>
                        <a:ext cx="2010907" cy="84625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E4A7FB87-06F8-47BA-AFF4-90857220B0E2}"/>
              </a:ext>
            </a:extLst>
          </p:cNvPr>
          <p:cNvGraphicFramePr>
            <a:graphicFrameLocks noChangeAspect="1"/>
          </p:cNvGraphicFramePr>
          <p:nvPr/>
        </p:nvGraphicFramePr>
        <p:xfrm>
          <a:off x="6980693" y="3415839"/>
          <a:ext cx="609600" cy="617952"/>
        </p:xfrm>
        <a:graphic>
          <a:graphicData uri="http://schemas.openxmlformats.org/presentationml/2006/ole">
            <mc:AlternateContent xmlns:mc="http://schemas.openxmlformats.org/markup-compatibility/2006">
              <mc:Choice xmlns:v="urn:schemas-microsoft-com:vml" Requires="v">
                <p:oleObj name="Equation" r:id="rId17" imgW="291960" imgH="241200" progId="Equation.DSMT4">
                  <p:embed/>
                </p:oleObj>
              </mc:Choice>
              <mc:Fallback>
                <p:oleObj name="Equation" r:id="rId17" imgW="291960" imgH="241200" progId="Equation.DSMT4">
                  <p:embed/>
                  <p:pic>
                    <p:nvPicPr>
                      <p:cNvPr id="4" name="Object 3">
                        <a:extLst>
                          <a:ext uri="{FF2B5EF4-FFF2-40B4-BE49-F238E27FC236}">
                            <a16:creationId xmlns:a16="http://schemas.microsoft.com/office/drawing/2014/main" id="{E4A7FB87-06F8-47BA-AFF4-90857220B0E2}"/>
                          </a:ext>
                        </a:extLst>
                      </p:cNvPr>
                      <p:cNvPicPr/>
                      <p:nvPr/>
                    </p:nvPicPr>
                    <p:blipFill>
                      <a:blip r:embed="rId18"/>
                      <a:stretch>
                        <a:fillRect/>
                      </a:stretch>
                    </p:blipFill>
                    <p:spPr>
                      <a:xfrm>
                        <a:off x="6980693" y="3415839"/>
                        <a:ext cx="609600" cy="61795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F19BC9D-3CE0-4B13-94D8-C78FBE552C4F}"/>
              </a:ext>
            </a:extLst>
          </p:cNvPr>
          <p:cNvGraphicFramePr>
            <a:graphicFrameLocks noChangeAspect="1"/>
          </p:cNvGraphicFramePr>
          <p:nvPr/>
        </p:nvGraphicFramePr>
        <p:xfrm>
          <a:off x="7772400" y="5105400"/>
          <a:ext cx="856414" cy="650875"/>
        </p:xfrm>
        <a:graphic>
          <a:graphicData uri="http://schemas.openxmlformats.org/presentationml/2006/ole">
            <mc:AlternateContent xmlns:mc="http://schemas.openxmlformats.org/markup-compatibility/2006">
              <mc:Choice xmlns:v="urn:schemas-microsoft-com:vml" Requires="v">
                <p:oleObj name="Equation" r:id="rId19" imgW="317160" imgH="241200" progId="Equation.DSMT4">
                  <p:embed/>
                </p:oleObj>
              </mc:Choice>
              <mc:Fallback>
                <p:oleObj name="Equation" r:id="rId19" imgW="317160" imgH="241200" progId="Equation.DSMT4">
                  <p:embed/>
                  <p:pic>
                    <p:nvPicPr>
                      <p:cNvPr id="5" name="Object 4">
                        <a:extLst>
                          <a:ext uri="{FF2B5EF4-FFF2-40B4-BE49-F238E27FC236}">
                            <a16:creationId xmlns:a16="http://schemas.microsoft.com/office/drawing/2014/main" id="{DF19BC9D-3CE0-4B13-94D8-C78FBE552C4F}"/>
                          </a:ext>
                        </a:extLst>
                      </p:cNvPr>
                      <p:cNvPicPr/>
                      <p:nvPr/>
                    </p:nvPicPr>
                    <p:blipFill>
                      <a:blip r:embed="rId20"/>
                      <a:stretch>
                        <a:fillRect/>
                      </a:stretch>
                    </p:blipFill>
                    <p:spPr>
                      <a:xfrm>
                        <a:off x="7772400" y="5105400"/>
                        <a:ext cx="856414" cy="65087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08C1C5D-5D25-4ADB-AD52-8A87D429B9B0}"/>
              </a:ext>
            </a:extLst>
          </p:cNvPr>
          <p:cNvGraphicFramePr>
            <a:graphicFrameLocks noChangeAspect="1"/>
          </p:cNvGraphicFramePr>
          <p:nvPr/>
        </p:nvGraphicFramePr>
        <p:xfrm>
          <a:off x="6958654" y="4214813"/>
          <a:ext cx="2032946" cy="590210"/>
        </p:xfrm>
        <a:graphic>
          <a:graphicData uri="http://schemas.openxmlformats.org/presentationml/2006/ole">
            <mc:AlternateContent xmlns:mc="http://schemas.openxmlformats.org/markup-compatibility/2006">
              <mc:Choice xmlns:v="urn:schemas-microsoft-com:vml" Requires="v">
                <p:oleObj name="Equation" r:id="rId21" imgW="1574640" imgH="457200" progId="Equation.DSMT4">
                  <p:embed/>
                </p:oleObj>
              </mc:Choice>
              <mc:Fallback>
                <p:oleObj name="Equation" r:id="rId21" imgW="1574640" imgH="457200" progId="Equation.DSMT4">
                  <p:embed/>
                  <p:pic>
                    <p:nvPicPr>
                      <p:cNvPr id="6" name="Object 5">
                        <a:extLst>
                          <a:ext uri="{FF2B5EF4-FFF2-40B4-BE49-F238E27FC236}">
                            <a16:creationId xmlns:a16="http://schemas.microsoft.com/office/drawing/2014/main" id="{808C1C5D-5D25-4ADB-AD52-8A87D429B9B0}"/>
                          </a:ext>
                        </a:extLst>
                      </p:cNvPr>
                      <p:cNvPicPr/>
                      <p:nvPr/>
                    </p:nvPicPr>
                    <p:blipFill>
                      <a:blip r:embed="rId22"/>
                      <a:stretch>
                        <a:fillRect/>
                      </a:stretch>
                    </p:blipFill>
                    <p:spPr>
                      <a:xfrm>
                        <a:off x="6958654" y="4214813"/>
                        <a:ext cx="2032946" cy="590210"/>
                      </a:xfrm>
                      <a:prstGeom prst="rect">
                        <a:avLst/>
                      </a:prstGeom>
                    </p:spPr>
                  </p:pic>
                </p:oleObj>
              </mc:Fallback>
            </mc:AlternateContent>
          </a:graphicData>
        </a:graphic>
      </p:graphicFrame>
    </p:spTree>
    <p:extLst>
      <p:ext uri="{BB962C8B-B14F-4D97-AF65-F5344CB8AC3E}">
        <p14:creationId xmlns:p14="http://schemas.microsoft.com/office/powerpoint/2010/main" val="2805373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819"/>
                                        </p:tgtEl>
                                        <p:attrNameLst>
                                          <p:attrName>style.visibility</p:attrName>
                                        </p:attrNameLst>
                                      </p:cBhvr>
                                      <p:to>
                                        <p:strVal val="visible"/>
                                      </p:to>
                                    </p:set>
                                    <p:anim calcmode="lin" valueType="num">
                                      <p:cBhvr additive="base">
                                        <p:cTn id="7" dur="500" fill="hold"/>
                                        <p:tgtEl>
                                          <p:spTgt spid="74819"/>
                                        </p:tgtEl>
                                        <p:attrNameLst>
                                          <p:attrName>ppt_x</p:attrName>
                                        </p:attrNameLst>
                                      </p:cBhvr>
                                      <p:tavLst>
                                        <p:tav tm="0">
                                          <p:val>
                                            <p:strVal val="#ppt_x"/>
                                          </p:val>
                                        </p:tav>
                                        <p:tav tm="100000">
                                          <p:val>
                                            <p:strVal val="#ppt_x"/>
                                          </p:val>
                                        </p:tav>
                                      </p:tavLst>
                                    </p:anim>
                                    <p:anim calcmode="lin" valueType="num">
                                      <p:cBhvr additive="base">
                                        <p:cTn id="8" dur="500" fill="hold"/>
                                        <p:tgtEl>
                                          <p:spTgt spid="748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4838"/>
                                        </p:tgtEl>
                                        <p:attrNameLst>
                                          <p:attrName>style.visibility</p:attrName>
                                        </p:attrNameLst>
                                      </p:cBhvr>
                                      <p:to>
                                        <p:strVal val="visible"/>
                                      </p:to>
                                    </p:set>
                                    <p:anim calcmode="lin" valueType="num">
                                      <p:cBhvr additive="base">
                                        <p:cTn id="13" dur="500" fill="hold"/>
                                        <p:tgtEl>
                                          <p:spTgt spid="74838"/>
                                        </p:tgtEl>
                                        <p:attrNameLst>
                                          <p:attrName>ppt_x</p:attrName>
                                        </p:attrNameLst>
                                      </p:cBhvr>
                                      <p:tavLst>
                                        <p:tav tm="0">
                                          <p:val>
                                            <p:strVal val="#ppt_x"/>
                                          </p:val>
                                        </p:tav>
                                        <p:tav tm="100000">
                                          <p:val>
                                            <p:strVal val="#ppt_x"/>
                                          </p:val>
                                        </p:tav>
                                      </p:tavLst>
                                    </p:anim>
                                    <p:anim calcmode="lin" valueType="num">
                                      <p:cBhvr additive="base">
                                        <p:cTn id="14" dur="500" fill="hold"/>
                                        <p:tgtEl>
                                          <p:spTgt spid="748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821"/>
                                        </p:tgtEl>
                                        <p:attrNameLst>
                                          <p:attrName>style.visibility</p:attrName>
                                        </p:attrNameLst>
                                      </p:cBhvr>
                                      <p:to>
                                        <p:strVal val="visible"/>
                                      </p:to>
                                    </p:set>
                                    <p:anim calcmode="lin" valueType="num">
                                      <p:cBhvr additive="base">
                                        <p:cTn id="25" dur="500" fill="hold"/>
                                        <p:tgtEl>
                                          <p:spTgt spid="74821"/>
                                        </p:tgtEl>
                                        <p:attrNameLst>
                                          <p:attrName>ppt_x</p:attrName>
                                        </p:attrNameLst>
                                      </p:cBhvr>
                                      <p:tavLst>
                                        <p:tav tm="0">
                                          <p:val>
                                            <p:strVal val="#ppt_x"/>
                                          </p:val>
                                        </p:tav>
                                        <p:tav tm="100000">
                                          <p:val>
                                            <p:strVal val="#ppt_x"/>
                                          </p:val>
                                        </p:tav>
                                      </p:tavLst>
                                    </p:anim>
                                    <p:anim calcmode="lin" valueType="num">
                                      <p:cBhvr additive="base">
                                        <p:cTn id="26" dur="500" fill="hold"/>
                                        <p:tgtEl>
                                          <p:spTgt spid="748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4820"/>
                                        </p:tgtEl>
                                        <p:attrNameLst>
                                          <p:attrName>style.visibility</p:attrName>
                                        </p:attrNameLst>
                                      </p:cBhvr>
                                      <p:to>
                                        <p:strVal val="visible"/>
                                      </p:to>
                                    </p:set>
                                    <p:anim calcmode="lin" valueType="num">
                                      <p:cBhvr additive="base">
                                        <p:cTn id="47" dur="500" fill="hold"/>
                                        <p:tgtEl>
                                          <p:spTgt spid="74820"/>
                                        </p:tgtEl>
                                        <p:attrNameLst>
                                          <p:attrName>ppt_x</p:attrName>
                                        </p:attrNameLst>
                                      </p:cBhvr>
                                      <p:tavLst>
                                        <p:tav tm="0">
                                          <p:val>
                                            <p:strVal val="#ppt_x"/>
                                          </p:val>
                                        </p:tav>
                                        <p:tav tm="100000">
                                          <p:val>
                                            <p:strVal val="#ppt_x"/>
                                          </p:val>
                                        </p:tav>
                                      </p:tavLst>
                                    </p:anim>
                                    <p:anim calcmode="lin" valueType="num">
                                      <p:cBhvr additive="base">
                                        <p:cTn id="48" dur="500" fill="hold"/>
                                        <p:tgtEl>
                                          <p:spTgt spid="7482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0367"/>
            <a:ext cx="8458200" cy="3429000"/>
          </a:xfrm>
          <a:solidFill>
            <a:srgbClr val="CCFFCC"/>
          </a:solidFill>
          <a:ln w="19050">
            <a:solidFill>
              <a:srgbClr val="FF0000"/>
            </a:solidFill>
          </a:ln>
        </p:spPr>
        <p:txBody>
          <a:bodyPr>
            <a:normAutofit/>
          </a:bodyPr>
          <a:lstStyle/>
          <a:p>
            <a:pPr>
              <a:buNone/>
            </a:pPr>
            <a:r>
              <a:rPr lang="vi-VN" sz="2400" cap="none" dirty="0"/>
              <a:t>5.8</a:t>
            </a:r>
            <a:r>
              <a:rPr lang="vi-VN" sz="2400" b="0" cap="none" dirty="0"/>
              <a:t> </a:t>
            </a:r>
            <a:r>
              <a:rPr lang="en-US" sz="2400" b="0" cap="none" dirty="0"/>
              <a:t> C</a:t>
            </a:r>
            <a:r>
              <a:rPr lang="vi-VN" sz="2400" b="0" cap="none" dirty="0"/>
              <a:t>hạy thử 9 lần một loại xe ôtô đua mới sản xuất tính được lượng xăng tiêu thụ trung bình trên 100 km là 13,2 lít. với độ tin cậy 99% hãy ước lượng lượng xăng tiêu thụ trung bình trên 100 km của loại xe trên. biết lượng xăng tiêu thụ của xe trên 100 km là một đlnn tuân theo quy luật</a:t>
            </a:r>
            <a:r>
              <a:rPr lang="vi-VN" sz="2400" cap="none" dirty="0"/>
              <a:t> phân phối chuẩn</a:t>
            </a:r>
            <a:r>
              <a:rPr lang="vi-VN" sz="2400" b="0" cap="none" dirty="0"/>
              <a:t> với độ lệch tiêu chuẩn là 2,5 lít.</a:t>
            </a:r>
          </a:p>
        </p:txBody>
      </p:sp>
      <p:sp>
        <p:nvSpPr>
          <p:cNvPr id="4" name="TextBox 3">
            <a:extLst>
              <a:ext uri="{FF2B5EF4-FFF2-40B4-BE49-F238E27FC236}">
                <a16:creationId xmlns:a16="http://schemas.microsoft.com/office/drawing/2014/main" id="{1440E09A-65C0-4C54-AD33-BCEAE979D292}"/>
              </a:ext>
            </a:extLst>
          </p:cNvPr>
          <p:cNvSpPr txBox="1"/>
          <p:nvPr/>
        </p:nvSpPr>
        <p:spPr>
          <a:xfrm>
            <a:off x="152400" y="3853543"/>
            <a:ext cx="8991600" cy="2677656"/>
          </a:xfrm>
          <a:prstGeom prst="rect">
            <a:avLst/>
          </a:prstGeom>
          <a:noFill/>
        </p:spPr>
        <p:txBody>
          <a:bodyPr wrap="square" rtlCol="0">
            <a:spAutoFit/>
          </a:bodyPr>
          <a:lstStyle/>
          <a:p>
            <a:r>
              <a:rPr lang="en-US" sz="2800" b="1" dirty="0" err="1">
                <a:latin typeface="+mj-lt"/>
              </a:rPr>
              <a:t>Tóm</a:t>
            </a:r>
            <a:r>
              <a:rPr lang="en-US" sz="2800" b="1" dirty="0">
                <a:latin typeface="+mj-lt"/>
              </a:rPr>
              <a:t> </a:t>
            </a:r>
            <a:r>
              <a:rPr lang="en-US" sz="2800" b="1" dirty="0" err="1">
                <a:latin typeface="+mj-lt"/>
              </a:rPr>
              <a:t>tắt</a:t>
            </a:r>
            <a:r>
              <a:rPr lang="en-US" sz="2800" b="1" dirty="0">
                <a:latin typeface="+mj-lt"/>
              </a:rPr>
              <a:t>: </a:t>
            </a:r>
          </a:p>
          <a:p>
            <a:r>
              <a:rPr lang="en-US" sz="2800" dirty="0">
                <a:latin typeface="+mj-lt"/>
              </a:rPr>
              <a:t>X </a:t>
            </a:r>
            <a:r>
              <a:rPr lang="en-US" sz="2800" dirty="0" err="1">
                <a:latin typeface="+mj-lt"/>
              </a:rPr>
              <a:t>là</a:t>
            </a:r>
            <a:r>
              <a:rPr lang="en-US" sz="2800" dirty="0">
                <a:latin typeface="+mj-lt"/>
              </a:rPr>
              <a:t> </a:t>
            </a:r>
            <a:r>
              <a:rPr lang="en-US" sz="2800" dirty="0" err="1">
                <a:latin typeface="+mj-lt"/>
              </a:rPr>
              <a:t>lượng</a:t>
            </a:r>
            <a:r>
              <a:rPr lang="en-US" sz="2800" dirty="0">
                <a:latin typeface="+mj-lt"/>
              </a:rPr>
              <a:t> </a:t>
            </a:r>
            <a:r>
              <a:rPr lang="en-US" sz="2800" dirty="0" err="1">
                <a:latin typeface="+mj-lt"/>
              </a:rPr>
              <a:t>xăng</a:t>
            </a:r>
            <a:r>
              <a:rPr lang="en-US" sz="2800" dirty="0">
                <a:latin typeface="+mj-lt"/>
              </a:rPr>
              <a:t> </a:t>
            </a:r>
            <a:r>
              <a:rPr lang="en-US" sz="2800" dirty="0" err="1">
                <a:latin typeface="+mj-lt"/>
              </a:rPr>
              <a:t>tiêu</a:t>
            </a:r>
            <a:r>
              <a:rPr lang="en-US" sz="2800" dirty="0">
                <a:latin typeface="+mj-lt"/>
              </a:rPr>
              <a:t> </a:t>
            </a:r>
            <a:r>
              <a:rPr lang="en-US" sz="2800" dirty="0" err="1">
                <a:latin typeface="+mj-lt"/>
              </a:rPr>
              <a:t>thụ</a:t>
            </a:r>
            <a:r>
              <a:rPr lang="en-US" sz="2800" dirty="0">
                <a:latin typeface="+mj-lt"/>
              </a:rPr>
              <a:t> </a:t>
            </a:r>
            <a:r>
              <a:rPr lang="en-US" sz="2800" dirty="0" err="1">
                <a:latin typeface="+mj-lt"/>
              </a:rPr>
              <a:t>trên</a:t>
            </a:r>
            <a:r>
              <a:rPr lang="en-US" sz="2800" dirty="0">
                <a:latin typeface="+mj-lt"/>
              </a:rPr>
              <a:t> 100km (</a:t>
            </a:r>
            <a:r>
              <a:rPr lang="en-US" sz="2800" dirty="0" err="1">
                <a:latin typeface="+mj-lt"/>
              </a:rPr>
              <a:t>lít</a:t>
            </a:r>
            <a:r>
              <a:rPr lang="en-US" sz="2800" dirty="0">
                <a:latin typeface="+mj-lt"/>
              </a:rPr>
              <a:t>)</a:t>
            </a:r>
          </a:p>
          <a:p>
            <a:r>
              <a:rPr lang="en-US" sz="2800" dirty="0">
                <a:latin typeface="+mj-lt"/>
              </a:rPr>
              <a:t>X~N(µ; </a:t>
            </a:r>
            <a:r>
              <a:rPr lang="el-GR" sz="2800" dirty="0">
                <a:latin typeface="Times New Roman" panose="02020603050405020304" pitchFamily="18" charset="0"/>
                <a:cs typeface="Times New Roman" panose="02020603050405020304" pitchFamily="18" charset="0"/>
              </a:rPr>
              <a:t>σ</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σ</a:t>
            </a:r>
            <a:r>
              <a:rPr lang="en-US" sz="2800" dirty="0">
                <a:latin typeface="Times New Roman" panose="02020603050405020304" pitchFamily="18" charset="0"/>
                <a:cs typeface="Times New Roman" panose="02020603050405020304" pitchFamily="18" charset="0"/>
              </a:rPr>
              <a:t>=2,5.</a:t>
            </a:r>
          </a:p>
          <a:p>
            <a:r>
              <a:rPr lang="en-US" sz="2800" dirty="0">
                <a:latin typeface="Times New Roman" panose="02020603050405020304" pitchFamily="18" charset="0"/>
                <a:cs typeface="Times New Roman" panose="02020603050405020304" pitchFamily="18" charset="0"/>
              </a:rPr>
              <a:t>n=9;  x=13,2;  </a:t>
            </a:r>
          </a:p>
          <a:p>
            <a:r>
              <a:rPr lang="en-US" sz="2800" dirty="0">
                <a:latin typeface="Times New Roman" panose="02020603050405020304" pitchFamily="18" charset="0"/>
                <a:cs typeface="Times New Roman" panose="02020603050405020304" pitchFamily="18" charset="0"/>
              </a:rPr>
              <a:t>γ = 0.99</a:t>
            </a:r>
          </a:p>
          <a:p>
            <a:r>
              <a:rPr lang="en-US" sz="2800" dirty="0">
                <a:latin typeface="+mj-lt"/>
              </a:rPr>
              <a:t>? ≤ µ ≤</a:t>
            </a:r>
            <a:r>
              <a:rPr lang="en-US" altLang="en-US" sz="2800" dirty="0">
                <a:latin typeface="+mj-lt"/>
                <a:cs typeface="Times New Roman" pitchFamily="18" charset="0"/>
              </a:rPr>
              <a:t> ?</a:t>
            </a:r>
            <a:r>
              <a:rPr lang="en-US" sz="2800" dirty="0">
                <a:latin typeface="+mj-lt"/>
              </a:rPr>
              <a:t> </a:t>
            </a:r>
          </a:p>
        </p:txBody>
      </p:sp>
      <p:cxnSp>
        <p:nvCxnSpPr>
          <p:cNvPr id="5" name="Straight Connector 4">
            <a:extLst>
              <a:ext uri="{FF2B5EF4-FFF2-40B4-BE49-F238E27FC236}">
                <a16:creationId xmlns:a16="http://schemas.microsoft.com/office/drawing/2014/main" id="{03371B43-22C3-4AA6-AB0F-F981D027E1FD}"/>
              </a:ext>
            </a:extLst>
          </p:cNvPr>
          <p:cNvCxnSpPr/>
          <p:nvPr/>
        </p:nvCxnSpPr>
        <p:spPr>
          <a:xfrm>
            <a:off x="1066800" y="5257800"/>
            <a:ext cx="228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7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8E310-D030-4A02-9211-B36E1A8863A3}"/>
              </a:ext>
            </a:extLst>
          </p:cNvPr>
          <p:cNvSpPr txBox="1"/>
          <p:nvPr/>
        </p:nvSpPr>
        <p:spPr>
          <a:xfrm>
            <a:off x="152400" y="364629"/>
            <a:ext cx="8991600" cy="1692771"/>
          </a:xfrm>
          <a:prstGeom prst="rect">
            <a:avLst/>
          </a:prstGeom>
          <a:solidFill>
            <a:srgbClr val="CCFFCC"/>
          </a:solidFill>
        </p:spPr>
        <p:txBody>
          <a:bodyPr wrap="square" rtlCol="0">
            <a:spAutoFit/>
          </a:bodyPr>
          <a:lstStyle/>
          <a:p>
            <a:r>
              <a:rPr lang="en-US" sz="2600" dirty="0">
                <a:latin typeface="+mj-lt"/>
              </a:rPr>
              <a:t>X </a:t>
            </a:r>
            <a:r>
              <a:rPr lang="en-US" sz="2600" dirty="0" err="1">
                <a:latin typeface="+mj-lt"/>
              </a:rPr>
              <a:t>là</a:t>
            </a:r>
            <a:r>
              <a:rPr lang="en-US" sz="2600" dirty="0">
                <a:latin typeface="+mj-lt"/>
              </a:rPr>
              <a:t> </a:t>
            </a:r>
            <a:r>
              <a:rPr lang="en-US" sz="2600" dirty="0" err="1">
                <a:latin typeface="+mj-lt"/>
              </a:rPr>
              <a:t>lượng</a:t>
            </a:r>
            <a:r>
              <a:rPr lang="en-US" sz="2600" dirty="0">
                <a:latin typeface="+mj-lt"/>
              </a:rPr>
              <a:t> </a:t>
            </a:r>
            <a:r>
              <a:rPr lang="en-US" sz="2600" dirty="0" err="1">
                <a:latin typeface="+mj-lt"/>
              </a:rPr>
              <a:t>xăng</a:t>
            </a:r>
            <a:r>
              <a:rPr lang="en-US" sz="2600" dirty="0">
                <a:latin typeface="+mj-lt"/>
              </a:rPr>
              <a:t> </a:t>
            </a:r>
            <a:r>
              <a:rPr lang="en-US" sz="2600" dirty="0" err="1">
                <a:latin typeface="+mj-lt"/>
              </a:rPr>
              <a:t>tiêu</a:t>
            </a:r>
            <a:r>
              <a:rPr lang="en-US" sz="2600" dirty="0">
                <a:latin typeface="+mj-lt"/>
              </a:rPr>
              <a:t> </a:t>
            </a:r>
            <a:r>
              <a:rPr lang="en-US" sz="2600" dirty="0" err="1">
                <a:latin typeface="+mj-lt"/>
              </a:rPr>
              <a:t>thụ</a:t>
            </a:r>
            <a:r>
              <a:rPr lang="en-US" sz="2600" dirty="0">
                <a:latin typeface="+mj-lt"/>
              </a:rPr>
              <a:t> </a:t>
            </a:r>
            <a:r>
              <a:rPr lang="en-US" sz="2600" dirty="0" err="1">
                <a:latin typeface="+mj-lt"/>
              </a:rPr>
              <a:t>trên</a:t>
            </a:r>
            <a:r>
              <a:rPr lang="en-US" sz="2600" dirty="0">
                <a:latin typeface="+mj-lt"/>
              </a:rPr>
              <a:t> 100km (</a:t>
            </a:r>
            <a:r>
              <a:rPr lang="en-US" sz="2600" dirty="0" err="1">
                <a:latin typeface="+mj-lt"/>
              </a:rPr>
              <a:t>lít</a:t>
            </a:r>
            <a:r>
              <a:rPr lang="en-US" sz="2600" dirty="0">
                <a:latin typeface="+mj-lt"/>
              </a:rPr>
              <a:t>)</a:t>
            </a:r>
          </a:p>
          <a:p>
            <a:r>
              <a:rPr lang="en-US" sz="2600" dirty="0">
                <a:latin typeface="+mj-lt"/>
              </a:rPr>
              <a:t>X~N(µ; </a:t>
            </a:r>
            <a:r>
              <a:rPr lang="el-GR" sz="2600" dirty="0">
                <a:latin typeface="Times New Roman" panose="02020603050405020304" pitchFamily="18" charset="0"/>
                <a:cs typeface="Times New Roman" panose="02020603050405020304" pitchFamily="18" charset="0"/>
              </a:rPr>
              <a:t>σ</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a:t>
            </a:r>
            <a:r>
              <a:rPr lang="el-GR" sz="2600" dirty="0">
                <a:latin typeface="Times New Roman" panose="02020603050405020304" pitchFamily="18" charset="0"/>
                <a:cs typeface="Times New Roman" panose="02020603050405020304" pitchFamily="18" charset="0"/>
              </a:rPr>
              <a:t>σ</a:t>
            </a:r>
            <a:r>
              <a:rPr lang="en-US" sz="2600" dirty="0">
                <a:latin typeface="Times New Roman" panose="02020603050405020304" pitchFamily="18" charset="0"/>
                <a:cs typeface="Times New Roman" panose="02020603050405020304" pitchFamily="18" charset="0"/>
              </a:rPr>
              <a:t>=2,5.</a:t>
            </a:r>
          </a:p>
          <a:p>
            <a:r>
              <a:rPr lang="en-US" sz="2600" dirty="0">
                <a:latin typeface="Times New Roman" panose="02020603050405020304" pitchFamily="18" charset="0"/>
                <a:cs typeface="Times New Roman" panose="02020603050405020304" pitchFamily="18" charset="0"/>
              </a:rPr>
              <a:t>n=9;  x=13,2;  </a:t>
            </a:r>
          </a:p>
          <a:p>
            <a:r>
              <a:rPr lang="en-US" sz="2600" dirty="0">
                <a:latin typeface="Times New Roman" panose="02020603050405020304" pitchFamily="18" charset="0"/>
                <a:cs typeface="Times New Roman" panose="02020603050405020304" pitchFamily="18" charset="0"/>
              </a:rPr>
              <a:t>γ = 0.99          </a:t>
            </a:r>
            <a:r>
              <a:rPr lang="en-US" sz="2600" dirty="0">
                <a:latin typeface="+mj-lt"/>
              </a:rPr>
              <a:t>? ≤ µ ≤</a:t>
            </a:r>
            <a:r>
              <a:rPr lang="en-US" altLang="en-US" sz="2600" dirty="0">
                <a:latin typeface="+mj-lt"/>
                <a:cs typeface="Times New Roman" pitchFamily="18" charset="0"/>
              </a:rPr>
              <a:t> ?</a:t>
            </a:r>
            <a:r>
              <a:rPr lang="en-US" sz="2600" dirty="0">
                <a:latin typeface="+mj-lt"/>
              </a:rPr>
              <a:t> </a:t>
            </a:r>
          </a:p>
        </p:txBody>
      </p:sp>
      <p:cxnSp>
        <p:nvCxnSpPr>
          <p:cNvPr id="5" name="Straight Connector 4">
            <a:extLst>
              <a:ext uri="{FF2B5EF4-FFF2-40B4-BE49-F238E27FC236}">
                <a16:creationId xmlns:a16="http://schemas.microsoft.com/office/drawing/2014/main" id="{0859375B-7352-4159-9DEA-FDDC6A6B3A96}"/>
              </a:ext>
            </a:extLst>
          </p:cNvPr>
          <p:cNvCxnSpPr/>
          <p:nvPr/>
        </p:nvCxnSpPr>
        <p:spPr>
          <a:xfrm>
            <a:off x="990600" y="1295400"/>
            <a:ext cx="22860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Content Placeholder 2">
            <a:extLst>
              <a:ext uri="{FF2B5EF4-FFF2-40B4-BE49-F238E27FC236}">
                <a16:creationId xmlns:a16="http://schemas.microsoft.com/office/drawing/2014/main" id="{E2824D90-2DF8-4545-B27A-53AB69550A32}"/>
              </a:ext>
            </a:extLst>
          </p:cNvPr>
          <p:cNvSpPr>
            <a:spLocks noGrp="1"/>
          </p:cNvSpPr>
          <p:nvPr>
            <p:ph idx="1"/>
          </p:nvPr>
        </p:nvSpPr>
        <p:spPr>
          <a:xfrm>
            <a:off x="228600" y="2509531"/>
            <a:ext cx="4191000" cy="838199"/>
          </a:xfrm>
        </p:spPr>
        <p:txBody>
          <a:bodyPr>
            <a:normAutofit/>
          </a:bodyPr>
          <a:lstStyle/>
          <a:p>
            <a:r>
              <a:rPr lang="en-US" sz="2800" b="0" cap="none" dirty="0" err="1">
                <a:latin typeface="+mj-lt"/>
              </a:rPr>
              <a:t>Xây</a:t>
            </a:r>
            <a:r>
              <a:rPr lang="en-US" sz="2800" b="0" cap="none" dirty="0">
                <a:latin typeface="+mj-lt"/>
              </a:rPr>
              <a:t> </a:t>
            </a:r>
            <a:r>
              <a:rPr lang="en-US" sz="2800" b="0" cap="none" dirty="0" err="1">
                <a:latin typeface="+mj-lt"/>
              </a:rPr>
              <a:t>dựng</a:t>
            </a:r>
            <a:r>
              <a:rPr lang="en-US" sz="2800" b="0" cap="none" dirty="0">
                <a:latin typeface="+mj-lt"/>
              </a:rPr>
              <a:t> </a:t>
            </a:r>
            <a:r>
              <a:rPr lang="en-US" sz="2800" b="0" cap="none" dirty="0" err="1">
                <a:latin typeface="+mj-lt"/>
              </a:rPr>
              <a:t>thống</a:t>
            </a:r>
            <a:r>
              <a:rPr lang="en-US" sz="2800" b="0" cap="none" dirty="0">
                <a:latin typeface="+mj-lt"/>
              </a:rPr>
              <a:t> </a:t>
            </a:r>
            <a:r>
              <a:rPr lang="en-US" sz="2800" b="0" cap="none" dirty="0" err="1">
                <a:latin typeface="+mj-lt"/>
              </a:rPr>
              <a:t>kê</a:t>
            </a:r>
            <a:r>
              <a:rPr lang="en-US" sz="2800" b="0" cap="none" dirty="0">
                <a:latin typeface="+mj-lt"/>
              </a:rPr>
              <a:t>:</a:t>
            </a:r>
          </a:p>
        </p:txBody>
      </p:sp>
      <p:graphicFrame>
        <p:nvGraphicFramePr>
          <p:cNvPr id="7" name="Object 2">
            <a:extLst>
              <a:ext uri="{FF2B5EF4-FFF2-40B4-BE49-F238E27FC236}">
                <a16:creationId xmlns:a16="http://schemas.microsoft.com/office/drawing/2014/main" id="{E964FAEB-FE8D-4B38-90B3-1E689655EF92}"/>
              </a:ext>
            </a:extLst>
          </p:cNvPr>
          <p:cNvGraphicFramePr>
            <a:graphicFrameLocks noChangeAspect="1"/>
          </p:cNvGraphicFramePr>
          <p:nvPr/>
        </p:nvGraphicFramePr>
        <p:xfrm>
          <a:off x="3810000" y="2434967"/>
          <a:ext cx="1947863" cy="958473"/>
        </p:xfrm>
        <a:graphic>
          <a:graphicData uri="http://schemas.openxmlformats.org/presentationml/2006/ole">
            <mc:AlternateContent xmlns:mc="http://schemas.openxmlformats.org/markup-compatibility/2006">
              <mc:Choice xmlns:v="urn:schemas-microsoft-com:vml" Requires="v">
                <p:oleObj name="Equation" r:id="rId2" imgW="850531" imgH="418918" progId="Equation.DSMT4">
                  <p:embed/>
                </p:oleObj>
              </mc:Choice>
              <mc:Fallback>
                <p:oleObj name="Equation" r:id="rId2" imgW="850531" imgH="418918" progId="Equation.DSMT4">
                  <p:embed/>
                  <p:pic>
                    <p:nvPicPr>
                      <p:cNvPr id="7" name="Object 2">
                        <a:extLst>
                          <a:ext uri="{FF2B5EF4-FFF2-40B4-BE49-F238E27FC236}">
                            <a16:creationId xmlns:a16="http://schemas.microsoft.com/office/drawing/2014/main" id="{E964FAEB-FE8D-4B38-90B3-1E689655E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434967"/>
                        <a:ext cx="1947863" cy="958473"/>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F1EE148B-7BCD-46C1-A68B-C1A2A0DBB2AF}"/>
              </a:ext>
            </a:extLst>
          </p:cNvPr>
          <p:cNvSpPr txBox="1">
            <a:spLocks noChangeArrowheads="1"/>
          </p:cNvSpPr>
          <p:nvPr/>
        </p:nvSpPr>
        <p:spPr bwMode="auto">
          <a:xfrm>
            <a:off x="228600" y="3733800"/>
            <a:ext cx="7772400" cy="523220"/>
          </a:xfrm>
          <a:prstGeom prst="rect">
            <a:avLst/>
          </a:prstGeom>
          <a:noFill/>
          <a:ln w="9525">
            <a:noFill/>
            <a:miter lim="800000"/>
            <a:headEnd/>
            <a:tailEnd/>
          </a:ln>
        </p:spPr>
        <p:txBody>
          <a:bodyPr wrap="square" anchor="ctr">
            <a:spAutoFit/>
          </a:bodyPr>
          <a:lstStyle/>
          <a:p>
            <a:pPr marL="457200" indent="-457200">
              <a:buFont typeface="Arial" panose="020B0604020202020204" pitchFamily="34" charset="0"/>
              <a:buChar char="•"/>
              <a:defRPr/>
            </a:pPr>
            <a:r>
              <a:rPr lang="en-US" sz="2800" kern="0" dirty="0" err="1">
                <a:latin typeface="+mj-lt"/>
                <a:ea typeface="+mj-ea"/>
                <a:cs typeface="Times New Roman" pitchFamily="18" charset="0"/>
              </a:rPr>
              <a:t>Với</a:t>
            </a:r>
            <a:r>
              <a:rPr lang="en-US" sz="2800" kern="0" dirty="0">
                <a:latin typeface="+mj-lt"/>
                <a:ea typeface="+mj-ea"/>
                <a:cs typeface="Times New Roman" pitchFamily="18" charset="0"/>
              </a:rPr>
              <a:t> </a:t>
            </a:r>
            <a:r>
              <a:rPr lang="el-GR" sz="2800" kern="0" dirty="0">
                <a:latin typeface="+mj-lt"/>
                <a:cs typeface="Times New Roman"/>
              </a:rPr>
              <a:t>γ</a:t>
            </a:r>
            <a:r>
              <a:rPr lang="en-US" sz="2800" kern="0" dirty="0">
                <a:latin typeface="+mj-lt"/>
                <a:cs typeface="Times New Roman"/>
              </a:rPr>
              <a:t>=0.99, </a:t>
            </a:r>
            <a:r>
              <a:rPr lang="en-US" sz="2800" kern="0" dirty="0">
                <a:latin typeface="+mj-lt"/>
                <a:cs typeface="Times New Roman"/>
                <a:sym typeface="Wingdings" panose="05000000000000000000" pitchFamily="2" charset="2"/>
              </a:rPr>
              <a:t></a:t>
            </a:r>
            <a:r>
              <a:rPr lang="el-GR" sz="2800" kern="0" dirty="0">
                <a:latin typeface="+mj-lt"/>
                <a:cs typeface="Times New Roman"/>
                <a:sym typeface="Wingdings" panose="05000000000000000000" pitchFamily="2" charset="2"/>
              </a:rPr>
              <a:t>α</a:t>
            </a:r>
            <a:r>
              <a:rPr lang="en-US" sz="2800" kern="0" dirty="0">
                <a:latin typeface="+mj-lt"/>
                <a:cs typeface="Times New Roman"/>
                <a:sym typeface="Wingdings" panose="05000000000000000000" pitchFamily="2" charset="2"/>
              </a:rPr>
              <a:t>= 0.01,</a:t>
            </a:r>
            <a:r>
              <a:rPr lang="en-US" sz="2800" kern="0" dirty="0">
                <a:latin typeface="+mj-lt"/>
                <a:cs typeface="Times New Roman"/>
              </a:rPr>
              <a:t> u</a:t>
            </a:r>
            <a:r>
              <a:rPr lang="el-GR" sz="2800" kern="0" baseline="-25000" dirty="0">
                <a:latin typeface="+mj-lt"/>
                <a:cs typeface="Times New Roman"/>
              </a:rPr>
              <a:t>α</a:t>
            </a:r>
            <a:r>
              <a:rPr lang="en-US" sz="2800" kern="0" baseline="-25000" dirty="0">
                <a:latin typeface="+mj-lt"/>
                <a:cs typeface="Times New Roman"/>
              </a:rPr>
              <a:t>/2</a:t>
            </a:r>
            <a:r>
              <a:rPr lang="en-US" sz="2800" kern="0" dirty="0">
                <a:latin typeface="+mj-lt"/>
                <a:cs typeface="Times New Roman"/>
              </a:rPr>
              <a:t>=u</a:t>
            </a:r>
            <a:r>
              <a:rPr lang="en-US" sz="2800" kern="0" baseline="-25000" dirty="0">
                <a:latin typeface="+mj-lt"/>
                <a:cs typeface="Times New Roman"/>
              </a:rPr>
              <a:t>0.005</a:t>
            </a:r>
            <a:r>
              <a:rPr lang="en-US" sz="2800" kern="0" dirty="0">
                <a:latin typeface="+mj-lt"/>
                <a:cs typeface="Times New Roman"/>
              </a:rPr>
              <a:t>=2.58, ta </a:t>
            </a:r>
            <a:r>
              <a:rPr lang="en-US" sz="2800" kern="0" dirty="0" err="1">
                <a:latin typeface="+mj-lt"/>
                <a:cs typeface="Times New Roman"/>
              </a:rPr>
              <a:t>có</a:t>
            </a:r>
            <a:r>
              <a:rPr lang="en-US" sz="2800" kern="0" dirty="0">
                <a:latin typeface="+mj-lt"/>
                <a:cs typeface="Times New Roman"/>
              </a:rPr>
              <a:t>:</a:t>
            </a:r>
            <a:endParaRPr lang="en-US" sz="2800" i="1" kern="0" dirty="0">
              <a:latin typeface="+mj-lt"/>
              <a:ea typeface="+mj-ea"/>
              <a:cs typeface="Times New Roman" pitchFamily="18" charset="0"/>
            </a:endParaRPr>
          </a:p>
        </p:txBody>
      </p:sp>
      <p:graphicFrame>
        <p:nvGraphicFramePr>
          <p:cNvPr id="12" name="Object 4">
            <a:extLst>
              <a:ext uri="{FF2B5EF4-FFF2-40B4-BE49-F238E27FC236}">
                <a16:creationId xmlns:a16="http://schemas.microsoft.com/office/drawing/2014/main" id="{AFD112D3-3380-43C9-9715-263F93044BBB}"/>
              </a:ext>
            </a:extLst>
          </p:cNvPr>
          <p:cNvGraphicFramePr>
            <a:graphicFrameLocks noChangeAspect="1"/>
          </p:cNvGraphicFramePr>
          <p:nvPr>
            <p:extLst>
              <p:ext uri="{D42A27DB-BD31-4B8C-83A1-F6EECF244321}">
                <p14:modId xmlns:p14="http://schemas.microsoft.com/office/powerpoint/2010/main" val="2308494200"/>
              </p:ext>
            </p:extLst>
          </p:nvPr>
        </p:nvGraphicFramePr>
        <p:xfrm>
          <a:off x="4724400" y="4724400"/>
          <a:ext cx="3914775" cy="1036264"/>
        </p:xfrm>
        <a:graphic>
          <a:graphicData uri="http://schemas.openxmlformats.org/presentationml/2006/ole">
            <mc:AlternateContent xmlns:mc="http://schemas.openxmlformats.org/markup-compatibility/2006">
              <mc:Choice xmlns:v="urn:schemas-microsoft-com:vml" Requires="v">
                <p:oleObj name="Equation" r:id="rId4" imgW="1727200" imgH="457200" progId="Equation.DSMT4">
                  <p:embed/>
                </p:oleObj>
              </mc:Choice>
              <mc:Fallback>
                <p:oleObj name="Equation" r:id="rId4" imgW="1727200" imgH="457200" progId="Equation.DSMT4">
                  <p:embed/>
                  <p:pic>
                    <p:nvPicPr>
                      <p:cNvPr id="12" name="Object 4">
                        <a:extLst>
                          <a:ext uri="{FF2B5EF4-FFF2-40B4-BE49-F238E27FC236}">
                            <a16:creationId xmlns:a16="http://schemas.microsoft.com/office/drawing/2014/main" id="{AFD112D3-3380-43C9-9715-263F93044B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724400"/>
                        <a:ext cx="3914775" cy="1036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6">
            <a:extLst>
              <a:ext uri="{FF2B5EF4-FFF2-40B4-BE49-F238E27FC236}">
                <a16:creationId xmlns:a16="http://schemas.microsoft.com/office/drawing/2014/main" id="{04731C8F-8054-419F-97AB-DAB2A0D8545E}"/>
              </a:ext>
            </a:extLst>
          </p:cNvPr>
          <p:cNvSpPr txBox="1">
            <a:spLocks noChangeArrowheads="1"/>
          </p:cNvSpPr>
          <p:nvPr/>
        </p:nvSpPr>
        <p:spPr bwMode="auto">
          <a:xfrm>
            <a:off x="-28575" y="4932895"/>
            <a:ext cx="5029200" cy="523220"/>
          </a:xfrm>
          <a:prstGeom prst="rect">
            <a:avLst/>
          </a:prstGeom>
          <a:noFill/>
          <a:ln w="9525">
            <a:noFill/>
            <a:miter lim="800000"/>
            <a:headEnd/>
            <a:tailEnd/>
          </a:ln>
        </p:spPr>
        <p:txBody>
          <a:bodyPr wrap="square" anchor="ctr">
            <a:spAutoFit/>
          </a:bodyPr>
          <a:lstStyle/>
          <a:p>
            <a:pPr indent="457200">
              <a:defRPr/>
            </a:pPr>
            <a:r>
              <a:rPr lang="en-US" sz="2800" kern="0" dirty="0">
                <a:latin typeface="+mj-lt"/>
                <a:ea typeface="+mj-ea"/>
                <a:cs typeface="Times New Roman" pitchFamily="18" charset="0"/>
              </a:rPr>
              <a:t> KTC </a:t>
            </a:r>
            <a:r>
              <a:rPr lang="en-US" sz="2800" kern="0" dirty="0" err="1">
                <a:latin typeface="+mj-lt"/>
                <a:ea typeface="+mj-ea"/>
                <a:cs typeface="Times New Roman" pitchFamily="18" charset="0"/>
              </a:rPr>
              <a:t>đối</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xứng</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của</a:t>
            </a:r>
            <a:r>
              <a:rPr lang="en-US" sz="2800" kern="0" dirty="0">
                <a:latin typeface="+mj-lt"/>
                <a:ea typeface="+mj-ea"/>
                <a:cs typeface="Times New Roman" pitchFamily="18" charset="0"/>
              </a:rPr>
              <a:t> </a:t>
            </a:r>
            <a:r>
              <a:rPr lang="el-GR" sz="2800" kern="0" dirty="0">
                <a:latin typeface="+mj-lt"/>
                <a:ea typeface="+mj-ea"/>
                <a:cs typeface="Times New Roman"/>
              </a:rPr>
              <a:t>μ</a:t>
            </a:r>
            <a:r>
              <a:rPr lang="en-US" sz="2800" kern="0" dirty="0">
                <a:latin typeface="+mj-lt"/>
                <a:ea typeface="+mj-ea"/>
                <a:cs typeface="Times New Roman"/>
              </a:rPr>
              <a:t> </a:t>
            </a:r>
            <a:r>
              <a:rPr lang="en-US" sz="2800" kern="0" dirty="0" err="1">
                <a:latin typeface="+mj-lt"/>
                <a:ea typeface="+mj-ea"/>
                <a:cs typeface="Times New Roman"/>
              </a:rPr>
              <a:t>là</a:t>
            </a:r>
            <a:r>
              <a:rPr lang="en-US" sz="2800" kern="0" dirty="0">
                <a:latin typeface="+mj-lt"/>
                <a:ea typeface="+mj-ea"/>
                <a:cs typeface="Times New Roman" pitchFamily="18" charset="0"/>
              </a:rPr>
              <a:t>:</a:t>
            </a:r>
          </a:p>
        </p:txBody>
      </p:sp>
    </p:spTree>
    <p:extLst>
      <p:ext uri="{BB962C8B-B14F-4D97-AF65-F5344CB8AC3E}">
        <p14:creationId xmlns:p14="http://schemas.microsoft.com/office/powerpoint/2010/main" val="23061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BC25D0D1-173B-4ED3-8DAF-AC0BF725179E}"/>
              </a:ext>
            </a:extLst>
          </p:cNvPr>
          <p:cNvGraphicFramePr>
            <a:graphicFrameLocks noChangeAspect="1"/>
          </p:cNvGraphicFramePr>
          <p:nvPr>
            <p:extLst>
              <p:ext uri="{D42A27DB-BD31-4B8C-83A1-F6EECF244321}">
                <p14:modId xmlns:p14="http://schemas.microsoft.com/office/powerpoint/2010/main" val="2856492438"/>
              </p:ext>
            </p:extLst>
          </p:nvPr>
        </p:nvGraphicFramePr>
        <p:xfrm>
          <a:off x="838200" y="3015076"/>
          <a:ext cx="6564313" cy="1658937"/>
        </p:xfrm>
        <a:graphic>
          <a:graphicData uri="http://schemas.openxmlformats.org/presentationml/2006/ole">
            <mc:AlternateContent xmlns:mc="http://schemas.openxmlformats.org/markup-compatibility/2006">
              <mc:Choice xmlns:v="urn:schemas-microsoft-com:vml" Requires="v">
                <p:oleObj name="Equation" r:id="rId2" imgW="2311200" imgH="736560" progId="Equation.DSMT4">
                  <p:embed/>
                </p:oleObj>
              </mc:Choice>
              <mc:Fallback>
                <p:oleObj name="Equation" r:id="rId2" imgW="2311200" imgH="736560" progId="Equation.DSMT4">
                  <p:embed/>
                  <p:pic>
                    <p:nvPicPr>
                      <p:cNvPr id="2" name="Object 4">
                        <a:extLst>
                          <a:ext uri="{FF2B5EF4-FFF2-40B4-BE49-F238E27FC236}">
                            <a16:creationId xmlns:a16="http://schemas.microsoft.com/office/drawing/2014/main" id="{BC25D0D1-173B-4ED3-8DAF-AC0BF725179E}"/>
                          </a:ext>
                        </a:extLst>
                      </p:cNvPr>
                      <p:cNvPicPr>
                        <a:picLocks noChangeAspect="1" noChangeArrowheads="1"/>
                      </p:cNvPicPr>
                      <p:nvPr/>
                    </p:nvPicPr>
                    <p:blipFill>
                      <a:blip r:embed="rId3"/>
                      <a:srcRect/>
                      <a:stretch>
                        <a:fillRect/>
                      </a:stretch>
                    </p:blipFill>
                    <p:spPr bwMode="auto">
                      <a:xfrm>
                        <a:off x="838200" y="3015076"/>
                        <a:ext cx="6564313" cy="1658937"/>
                      </a:xfrm>
                      <a:prstGeom prst="rect">
                        <a:avLst/>
                      </a:prstGeom>
                      <a:noFill/>
                      <a:ln>
                        <a:noFill/>
                      </a:ln>
                      <a:effectLst/>
                    </p:spPr>
                  </p:pic>
                </p:oleObj>
              </mc:Fallback>
            </mc:AlternateContent>
          </a:graphicData>
        </a:graphic>
      </p:graphicFrame>
      <p:sp>
        <p:nvSpPr>
          <p:cNvPr id="5" name="Content Placeholder 2">
            <a:extLst>
              <a:ext uri="{FF2B5EF4-FFF2-40B4-BE49-F238E27FC236}">
                <a16:creationId xmlns:a16="http://schemas.microsoft.com/office/drawing/2014/main" id="{1097C03F-5119-42C4-B847-B0EAFDB9CE02}"/>
              </a:ext>
            </a:extLst>
          </p:cNvPr>
          <p:cNvSpPr txBox="1">
            <a:spLocks/>
          </p:cNvSpPr>
          <p:nvPr/>
        </p:nvSpPr>
        <p:spPr>
          <a:xfrm>
            <a:off x="228600" y="2057400"/>
            <a:ext cx="4191000" cy="6378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kern="0" dirty="0" err="1">
                <a:latin typeface="+mj-lt"/>
              </a:rPr>
              <a:t>Trên</a:t>
            </a:r>
            <a:r>
              <a:rPr lang="en-US" sz="2800" kern="0" dirty="0">
                <a:latin typeface="+mj-lt"/>
              </a:rPr>
              <a:t> </a:t>
            </a:r>
            <a:r>
              <a:rPr lang="en-US" sz="2800" kern="0" dirty="0" err="1">
                <a:latin typeface="+mj-lt"/>
              </a:rPr>
              <a:t>mẫu</a:t>
            </a:r>
            <a:r>
              <a:rPr lang="en-US" sz="2800" kern="0" dirty="0">
                <a:latin typeface="+mj-lt"/>
              </a:rPr>
              <a:t> ta </a:t>
            </a:r>
            <a:r>
              <a:rPr lang="en-US" sz="2800" kern="0" dirty="0" err="1">
                <a:latin typeface="+mj-lt"/>
              </a:rPr>
              <a:t>có</a:t>
            </a:r>
            <a:r>
              <a:rPr lang="en-US" sz="2800" kern="0" dirty="0">
                <a:latin typeface="+mj-lt"/>
              </a:rPr>
              <a:t>:</a:t>
            </a:r>
          </a:p>
        </p:txBody>
      </p:sp>
      <p:sp>
        <p:nvSpPr>
          <p:cNvPr id="6" name="Content Placeholder 2">
            <a:extLst>
              <a:ext uri="{FF2B5EF4-FFF2-40B4-BE49-F238E27FC236}">
                <a16:creationId xmlns:a16="http://schemas.microsoft.com/office/drawing/2014/main" id="{541E8A1A-97A9-4323-A994-037CC3644510}"/>
              </a:ext>
            </a:extLst>
          </p:cNvPr>
          <p:cNvSpPr txBox="1">
            <a:spLocks/>
          </p:cNvSpPr>
          <p:nvPr/>
        </p:nvSpPr>
        <p:spPr>
          <a:xfrm>
            <a:off x="228600" y="4800600"/>
            <a:ext cx="8510588" cy="6378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150000"/>
              </a:lnSpc>
            </a:pPr>
            <a:r>
              <a:rPr lang="en-US" sz="2800" b="1" kern="0" dirty="0" err="1">
                <a:latin typeface="+mj-lt"/>
              </a:rPr>
              <a:t>Kết</a:t>
            </a:r>
            <a:r>
              <a:rPr lang="en-US" sz="2800" b="1" kern="0" dirty="0">
                <a:latin typeface="+mj-lt"/>
              </a:rPr>
              <a:t> </a:t>
            </a:r>
            <a:r>
              <a:rPr lang="en-US" sz="2800" b="1" kern="0" dirty="0" err="1">
                <a:latin typeface="+mj-lt"/>
              </a:rPr>
              <a:t>luận</a:t>
            </a:r>
            <a:r>
              <a:rPr lang="en-US" sz="2800" kern="0" dirty="0">
                <a:latin typeface="+mj-lt"/>
              </a:rPr>
              <a:t>: </a:t>
            </a:r>
            <a:r>
              <a:rPr lang="en-US" sz="2800" kern="0" dirty="0" err="1">
                <a:latin typeface="+mj-lt"/>
              </a:rPr>
              <a:t>với</a:t>
            </a:r>
            <a:r>
              <a:rPr lang="en-US" sz="2800" kern="0" dirty="0">
                <a:latin typeface="+mj-lt"/>
              </a:rPr>
              <a:t> </a:t>
            </a:r>
            <a:r>
              <a:rPr lang="en-US" sz="2800" kern="0" dirty="0" err="1">
                <a:latin typeface="+mj-lt"/>
              </a:rPr>
              <a:t>độ</a:t>
            </a:r>
            <a:r>
              <a:rPr lang="en-US" sz="2800" kern="0" dirty="0">
                <a:latin typeface="+mj-lt"/>
              </a:rPr>
              <a:t> tin </a:t>
            </a:r>
            <a:r>
              <a:rPr lang="en-US" sz="2800" kern="0" dirty="0" err="1">
                <a:latin typeface="+mj-lt"/>
              </a:rPr>
              <a:t>cậy</a:t>
            </a:r>
            <a:r>
              <a:rPr lang="en-US" sz="2800" kern="0" dirty="0">
                <a:latin typeface="+mj-lt"/>
              </a:rPr>
              <a:t> 99%, </a:t>
            </a:r>
            <a:r>
              <a:rPr lang="en-US" sz="2800" kern="0" dirty="0" err="1">
                <a:latin typeface="+mj-lt"/>
              </a:rPr>
              <a:t>có</a:t>
            </a:r>
            <a:r>
              <a:rPr lang="en-US" sz="2800" kern="0" dirty="0">
                <a:latin typeface="+mj-lt"/>
              </a:rPr>
              <a:t> </a:t>
            </a:r>
            <a:r>
              <a:rPr lang="en-US" sz="2800" kern="0" dirty="0" err="1">
                <a:latin typeface="+mj-lt"/>
              </a:rPr>
              <a:t>thể</a:t>
            </a:r>
            <a:r>
              <a:rPr lang="en-US" sz="2800" kern="0" dirty="0">
                <a:latin typeface="+mj-lt"/>
              </a:rPr>
              <a:t> </a:t>
            </a:r>
            <a:r>
              <a:rPr lang="en-US" sz="2800" kern="0" dirty="0" err="1">
                <a:latin typeface="+mj-lt"/>
              </a:rPr>
              <a:t>nói</a:t>
            </a:r>
            <a:r>
              <a:rPr lang="en-US" sz="2800" kern="0" dirty="0">
                <a:latin typeface="+mj-lt"/>
              </a:rPr>
              <a:t> </a:t>
            </a:r>
            <a:r>
              <a:rPr lang="en-US" sz="2800" kern="0" dirty="0" err="1">
                <a:latin typeface="+mj-lt"/>
              </a:rPr>
              <a:t>rằng</a:t>
            </a:r>
            <a:r>
              <a:rPr lang="en-US" sz="2800" kern="0" dirty="0">
                <a:latin typeface="+mj-lt"/>
              </a:rPr>
              <a:t> </a:t>
            </a:r>
            <a:r>
              <a:rPr lang="en-US" sz="2800" kern="0" dirty="0" err="1">
                <a:latin typeface="+mj-lt"/>
              </a:rPr>
              <a:t>lượng</a:t>
            </a:r>
            <a:r>
              <a:rPr lang="en-US" sz="2800" kern="0" dirty="0">
                <a:latin typeface="+mj-lt"/>
              </a:rPr>
              <a:t> </a:t>
            </a:r>
            <a:r>
              <a:rPr lang="en-US" sz="2800" kern="0" dirty="0" err="1">
                <a:latin typeface="+mj-lt"/>
              </a:rPr>
              <a:t>xăng</a:t>
            </a:r>
            <a:r>
              <a:rPr lang="en-US" sz="2800" kern="0" dirty="0">
                <a:latin typeface="+mj-lt"/>
              </a:rPr>
              <a:t> </a:t>
            </a:r>
            <a:r>
              <a:rPr lang="en-US" sz="2800" kern="0" dirty="0" err="1">
                <a:latin typeface="+mj-lt"/>
              </a:rPr>
              <a:t>tiêu</a:t>
            </a:r>
            <a:r>
              <a:rPr lang="en-US" sz="2800" kern="0" dirty="0">
                <a:latin typeface="+mj-lt"/>
              </a:rPr>
              <a:t> </a:t>
            </a:r>
            <a:r>
              <a:rPr lang="en-US" sz="2800" kern="0" dirty="0" err="1">
                <a:latin typeface="+mj-lt"/>
              </a:rPr>
              <a:t>thụ</a:t>
            </a:r>
            <a:r>
              <a:rPr lang="en-US" sz="2800" kern="0" dirty="0">
                <a:latin typeface="+mj-lt"/>
              </a:rPr>
              <a:t> </a:t>
            </a:r>
            <a:r>
              <a:rPr lang="en-US" sz="2800" kern="0" dirty="0" err="1">
                <a:latin typeface="+mj-lt"/>
              </a:rPr>
              <a:t>trung</a:t>
            </a:r>
            <a:r>
              <a:rPr lang="en-US" sz="2800" kern="0" dirty="0">
                <a:latin typeface="+mj-lt"/>
              </a:rPr>
              <a:t> </a:t>
            </a:r>
            <a:r>
              <a:rPr lang="en-US" sz="2800" kern="0" dirty="0" err="1">
                <a:latin typeface="+mj-lt"/>
              </a:rPr>
              <a:t>bình</a:t>
            </a:r>
            <a:r>
              <a:rPr lang="en-US" sz="2800" kern="0" dirty="0">
                <a:latin typeface="+mj-lt"/>
              </a:rPr>
              <a:t> </a:t>
            </a:r>
            <a:r>
              <a:rPr lang="en-US" sz="2800" kern="0" dirty="0" err="1">
                <a:latin typeface="+mj-lt"/>
              </a:rPr>
              <a:t>trên</a:t>
            </a:r>
            <a:r>
              <a:rPr lang="en-US" sz="2800" kern="0" dirty="0">
                <a:latin typeface="+mj-lt"/>
              </a:rPr>
              <a:t> </a:t>
            </a:r>
            <a:r>
              <a:rPr lang="en-US" sz="2800" kern="0" dirty="0" err="1">
                <a:latin typeface="+mj-lt"/>
              </a:rPr>
              <a:t>mỗi</a:t>
            </a:r>
            <a:r>
              <a:rPr lang="en-US" sz="2800" kern="0" dirty="0">
                <a:latin typeface="+mj-lt"/>
              </a:rPr>
              <a:t> 100 km </a:t>
            </a:r>
            <a:r>
              <a:rPr lang="en-US" sz="2800" kern="0" dirty="0" err="1">
                <a:latin typeface="+mj-lt"/>
              </a:rPr>
              <a:t>dao</a:t>
            </a:r>
            <a:r>
              <a:rPr lang="en-US" sz="2800" kern="0" dirty="0">
                <a:latin typeface="+mj-lt"/>
              </a:rPr>
              <a:t> </a:t>
            </a:r>
            <a:r>
              <a:rPr lang="en-US" sz="2800" kern="0" dirty="0" err="1">
                <a:latin typeface="+mj-lt"/>
              </a:rPr>
              <a:t>động</a:t>
            </a:r>
            <a:r>
              <a:rPr lang="en-US" sz="2800" kern="0" dirty="0">
                <a:latin typeface="+mj-lt"/>
              </a:rPr>
              <a:t> </a:t>
            </a:r>
            <a:r>
              <a:rPr lang="en-US" sz="2800" kern="0" dirty="0" err="1">
                <a:latin typeface="+mj-lt"/>
              </a:rPr>
              <a:t>từ</a:t>
            </a:r>
            <a:r>
              <a:rPr lang="en-US" sz="2800" kern="0" dirty="0">
                <a:latin typeface="+mj-lt"/>
              </a:rPr>
              <a:t> 11,05 </a:t>
            </a:r>
            <a:r>
              <a:rPr lang="en-US" sz="2800" kern="0" dirty="0" err="1">
                <a:latin typeface="+mj-lt"/>
              </a:rPr>
              <a:t>lít</a:t>
            </a:r>
            <a:r>
              <a:rPr lang="en-US" sz="2800" kern="0" dirty="0">
                <a:latin typeface="+mj-lt"/>
              </a:rPr>
              <a:t> </a:t>
            </a:r>
            <a:r>
              <a:rPr lang="en-US" sz="2800" kern="0" dirty="0" err="1">
                <a:latin typeface="+mj-lt"/>
              </a:rPr>
              <a:t>đến</a:t>
            </a:r>
            <a:r>
              <a:rPr lang="en-US" sz="2800" kern="0" dirty="0">
                <a:latin typeface="+mj-lt"/>
              </a:rPr>
              <a:t> 15,35 </a:t>
            </a:r>
            <a:r>
              <a:rPr lang="en-US" sz="2800" kern="0" dirty="0" err="1">
                <a:latin typeface="+mj-lt"/>
              </a:rPr>
              <a:t>lít</a:t>
            </a:r>
            <a:r>
              <a:rPr lang="en-US" sz="2800" kern="0" dirty="0">
                <a:latin typeface="+mj-lt"/>
              </a:rPr>
              <a:t>.</a:t>
            </a:r>
          </a:p>
        </p:txBody>
      </p:sp>
      <p:sp>
        <p:nvSpPr>
          <p:cNvPr id="7" name="TextBox 6">
            <a:extLst>
              <a:ext uri="{FF2B5EF4-FFF2-40B4-BE49-F238E27FC236}">
                <a16:creationId xmlns:a16="http://schemas.microsoft.com/office/drawing/2014/main" id="{F0AD2BF0-2B94-4A04-915E-5EAEE1C5D69B}"/>
              </a:ext>
            </a:extLst>
          </p:cNvPr>
          <p:cNvSpPr txBox="1"/>
          <p:nvPr/>
        </p:nvSpPr>
        <p:spPr>
          <a:xfrm>
            <a:off x="152400" y="304800"/>
            <a:ext cx="8991600" cy="1692771"/>
          </a:xfrm>
          <a:prstGeom prst="rect">
            <a:avLst/>
          </a:prstGeom>
          <a:solidFill>
            <a:srgbClr val="CCFFCC"/>
          </a:solidFill>
        </p:spPr>
        <p:txBody>
          <a:bodyPr wrap="square" rtlCol="0">
            <a:spAutoFit/>
          </a:bodyPr>
          <a:lstStyle/>
          <a:p>
            <a:r>
              <a:rPr lang="en-US" sz="2600" dirty="0">
                <a:latin typeface="+mj-lt"/>
              </a:rPr>
              <a:t>X </a:t>
            </a:r>
            <a:r>
              <a:rPr lang="en-US" sz="2600" dirty="0" err="1">
                <a:latin typeface="+mj-lt"/>
              </a:rPr>
              <a:t>là</a:t>
            </a:r>
            <a:r>
              <a:rPr lang="en-US" sz="2600" dirty="0">
                <a:latin typeface="+mj-lt"/>
              </a:rPr>
              <a:t> </a:t>
            </a:r>
            <a:r>
              <a:rPr lang="en-US" sz="2600" dirty="0" err="1">
                <a:latin typeface="+mj-lt"/>
              </a:rPr>
              <a:t>lượng</a:t>
            </a:r>
            <a:r>
              <a:rPr lang="en-US" sz="2600" dirty="0">
                <a:latin typeface="+mj-lt"/>
              </a:rPr>
              <a:t> </a:t>
            </a:r>
            <a:r>
              <a:rPr lang="en-US" sz="2600" dirty="0" err="1">
                <a:latin typeface="+mj-lt"/>
              </a:rPr>
              <a:t>xăng</a:t>
            </a:r>
            <a:r>
              <a:rPr lang="en-US" sz="2600" dirty="0">
                <a:latin typeface="+mj-lt"/>
              </a:rPr>
              <a:t> </a:t>
            </a:r>
            <a:r>
              <a:rPr lang="en-US" sz="2600" dirty="0" err="1">
                <a:latin typeface="+mj-lt"/>
              </a:rPr>
              <a:t>tiêu</a:t>
            </a:r>
            <a:r>
              <a:rPr lang="en-US" sz="2600" dirty="0">
                <a:latin typeface="+mj-lt"/>
              </a:rPr>
              <a:t> </a:t>
            </a:r>
            <a:r>
              <a:rPr lang="en-US" sz="2600" dirty="0" err="1">
                <a:latin typeface="+mj-lt"/>
              </a:rPr>
              <a:t>thụ</a:t>
            </a:r>
            <a:r>
              <a:rPr lang="en-US" sz="2600" dirty="0">
                <a:latin typeface="+mj-lt"/>
              </a:rPr>
              <a:t> </a:t>
            </a:r>
            <a:r>
              <a:rPr lang="en-US" sz="2600" dirty="0" err="1">
                <a:latin typeface="+mj-lt"/>
              </a:rPr>
              <a:t>trên</a:t>
            </a:r>
            <a:r>
              <a:rPr lang="en-US" sz="2600" dirty="0">
                <a:latin typeface="+mj-lt"/>
              </a:rPr>
              <a:t> 100km (</a:t>
            </a:r>
            <a:r>
              <a:rPr lang="en-US" sz="2600" dirty="0" err="1">
                <a:latin typeface="+mj-lt"/>
              </a:rPr>
              <a:t>lít</a:t>
            </a:r>
            <a:r>
              <a:rPr lang="en-US" sz="2600" dirty="0">
                <a:latin typeface="+mj-lt"/>
              </a:rPr>
              <a:t>)</a:t>
            </a:r>
          </a:p>
          <a:p>
            <a:r>
              <a:rPr lang="en-US" sz="2600" dirty="0">
                <a:latin typeface="+mj-lt"/>
              </a:rPr>
              <a:t>X~N(µ; </a:t>
            </a:r>
            <a:r>
              <a:rPr lang="el-GR" sz="2600" dirty="0">
                <a:latin typeface="Times New Roman" panose="02020603050405020304" pitchFamily="18" charset="0"/>
                <a:cs typeface="Times New Roman" panose="02020603050405020304" pitchFamily="18" charset="0"/>
              </a:rPr>
              <a:t>σ</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a:t>
            </a:r>
            <a:r>
              <a:rPr lang="el-GR" sz="2600" dirty="0">
                <a:latin typeface="Times New Roman" panose="02020603050405020304" pitchFamily="18" charset="0"/>
                <a:cs typeface="Times New Roman" panose="02020603050405020304" pitchFamily="18" charset="0"/>
              </a:rPr>
              <a:t>σ</a:t>
            </a:r>
            <a:r>
              <a:rPr lang="en-US" sz="2600" dirty="0">
                <a:latin typeface="Times New Roman" panose="02020603050405020304" pitchFamily="18" charset="0"/>
                <a:cs typeface="Times New Roman" panose="02020603050405020304" pitchFamily="18" charset="0"/>
              </a:rPr>
              <a:t>=2,5.</a:t>
            </a:r>
          </a:p>
          <a:p>
            <a:r>
              <a:rPr lang="en-US" sz="2600" dirty="0">
                <a:latin typeface="Times New Roman" panose="02020603050405020304" pitchFamily="18" charset="0"/>
                <a:cs typeface="Times New Roman" panose="02020603050405020304" pitchFamily="18" charset="0"/>
              </a:rPr>
              <a:t>n=9;  x=13,2;  </a:t>
            </a:r>
          </a:p>
          <a:p>
            <a:r>
              <a:rPr lang="en-US" sz="2600" dirty="0">
                <a:latin typeface="Times New Roman" panose="02020603050405020304" pitchFamily="18" charset="0"/>
                <a:cs typeface="Times New Roman" panose="02020603050405020304" pitchFamily="18" charset="0"/>
              </a:rPr>
              <a:t>γ = 0.99          </a:t>
            </a:r>
            <a:r>
              <a:rPr lang="en-US" sz="2600" dirty="0">
                <a:latin typeface="+mj-lt"/>
              </a:rPr>
              <a:t>? ≤ µ ≤</a:t>
            </a:r>
            <a:r>
              <a:rPr lang="en-US" altLang="en-US" sz="2600" dirty="0">
                <a:latin typeface="+mj-lt"/>
                <a:cs typeface="Times New Roman" pitchFamily="18" charset="0"/>
              </a:rPr>
              <a:t> ?</a:t>
            </a:r>
            <a:r>
              <a:rPr lang="en-US" sz="2600" dirty="0">
                <a:latin typeface="+mj-lt"/>
              </a:rPr>
              <a:t> </a:t>
            </a:r>
          </a:p>
        </p:txBody>
      </p:sp>
      <p:cxnSp>
        <p:nvCxnSpPr>
          <p:cNvPr id="8" name="Straight Connector 7">
            <a:extLst>
              <a:ext uri="{FF2B5EF4-FFF2-40B4-BE49-F238E27FC236}">
                <a16:creationId xmlns:a16="http://schemas.microsoft.com/office/drawing/2014/main" id="{467D5039-5444-4AE3-BA47-8447649668A3}"/>
              </a:ext>
            </a:extLst>
          </p:cNvPr>
          <p:cNvCxnSpPr/>
          <p:nvPr/>
        </p:nvCxnSpPr>
        <p:spPr>
          <a:xfrm>
            <a:off x="990600" y="1219200"/>
            <a:ext cx="22860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Object 2">
            <a:extLst>
              <a:ext uri="{FF2B5EF4-FFF2-40B4-BE49-F238E27FC236}">
                <a16:creationId xmlns:a16="http://schemas.microsoft.com/office/drawing/2014/main" id="{E5430424-EB75-45F1-9FDC-DCD0614F659F}"/>
              </a:ext>
            </a:extLst>
          </p:cNvPr>
          <p:cNvGraphicFramePr>
            <a:graphicFrameLocks noChangeAspect="1"/>
          </p:cNvGraphicFramePr>
          <p:nvPr>
            <p:extLst>
              <p:ext uri="{D42A27DB-BD31-4B8C-83A1-F6EECF244321}">
                <p14:modId xmlns:p14="http://schemas.microsoft.com/office/powerpoint/2010/main" val="226314544"/>
              </p:ext>
            </p:extLst>
          </p:nvPr>
        </p:nvGraphicFramePr>
        <p:xfrm>
          <a:off x="3276600" y="2057400"/>
          <a:ext cx="1187451" cy="524687"/>
        </p:xfrm>
        <a:graphic>
          <a:graphicData uri="http://schemas.openxmlformats.org/presentationml/2006/ole">
            <mc:AlternateContent xmlns:mc="http://schemas.openxmlformats.org/markup-compatibility/2006">
              <mc:Choice xmlns:v="urn:schemas-microsoft-com:vml" Requires="v">
                <p:oleObj name="Equation" r:id="rId4" imgW="545760" imgH="241200" progId="Equation.DSMT4">
                  <p:embed/>
                </p:oleObj>
              </mc:Choice>
              <mc:Fallback>
                <p:oleObj name="Equation" r:id="rId4" imgW="545760" imgH="241200" progId="Equation.DSMT4">
                  <p:embed/>
                  <p:pic>
                    <p:nvPicPr>
                      <p:cNvPr id="0" name=""/>
                      <p:cNvPicPr/>
                      <p:nvPr/>
                    </p:nvPicPr>
                    <p:blipFill>
                      <a:blip r:embed="rId5"/>
                      <a:stretch>
                        <a:fillRect/>
                      </a:stretch>
                    </p:blipFill>
                    <p:spPr>
                      <a:xfrm>
                        <a:off x="3276600" y="2057400"/>
                        <a:ext cx="1187451" cy="524687"/>
                      </a:xfrm>
                      <a:prstGeom prst="rect">
                        <a:avLst/>
                      </a:prstGeom>
                    </p:spPr>
                  </p:pic>
                </p:oleObj>
              </mc:Fallback>
            </mc:AlternateContent>
          </a:graphicData>
        </a:graphic>
      </p:graphicFrame>
    </p:spTree>
    <p:extLst>
      <p:ext uri="{BB962C8B-B14F-4D97-AF65-F5344CB8AC3E}">
        <p14:creationId xmlns:p14="http://schemas.microsoft.com/office/powerpoint/2010/main" val="44257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A48594-DD00-4506-91B8-4E67914F766D}"/>
              </a:ext>
            </a:extLst>
          </p:cNvPr>
          <p:cNvSpPr txBox="1"/>
          <p:nvPr/>
        </p:nvSpPr>
        <p:spPr>
          <a:xfrm>
            <a:off x="152400" y="3984433"/>
            <a:ext cx="8991600" cy="2677656"/>
          </a:xfrm>
          <a:prstGeom prst="rect">
            <a:avLst/>
          </a:prstGeom>
          <a:noFill/>
        </p:spPr>
        <p:txBody>
          <a:bodyPr wrap="square" rtlCol="0">
            <a:spAutoFit/>
          </a:bodyPr>
          <a:lstStyle/>
          <a:p>
            <a:r>
              <a:rPr lang="en-US" sz="2800" b="1" dirty="0" err="1">
                <a:latin typeface="+mj-lt"/>
              </a:rPr>
              <a:t>Tóm</a:t>
            </a:r>
            <a:r>
              <a:rPr lang="en-US" sz="2800" b="1" dirty="0">
                <a:latin typeface="+mj-lt"/>
              </a:rPr>
              <a:t> </a:t>
            </a:r>
            <a:r>
              <a:rPr lang="en-US" sz="2800" b="1" dirty="0" err="1">
                <a:latin typeface="+mj-lt"/>
              </a:rPr>
              <a:t>tắt</a:t>
            </a:r>
            <a:r>
              <a:rPr lang="en-US" sz="2800" b="1" dirty="0">
                <a:latin typeface="+mj-lt"/>
              </a:rPr>
              <a:t>: </a:t>
            </a:r>
          </a:p>
          <a:p>
            <a:r>
              <a:rPr lang="en-US" sz="2800" dirty="0">
                <a:latin typeface="+mj-lt"/>
              </a:rPr>
              <a:t>X </a:t>
            </a:r>
            <a:r>
              <a:rPr lang="en-US" sz="2800" dirty="0" err="1">
                <a:latin typeface="+mj-lt"/>
              </a:rPr>
              <a:t>là</a:t>
            </a:r>
            <a:r>
              <a:rPr lang="en-US" sz="2800" dirty="0">
                <a:latin typeface="+mj-lt"/>
              </a:rPr>
              <a:t> </a:t>
            </a:r>
            <a:r>
              <a:rPr lang="en-US" sz="2800" dirty="0" err="1">
                <a:latin typeface="+mj-lt"/>
              </a:rPr>
              <a:t>lợi</a:t>
            </a:r>
            <a:r>
              <a:rPr lang="en-US" sz="2800" dirty="0">
                <a:latin typeface="+mj-lt"/>
              </a:rPr>
              <a:t> </a:t>
            </a:r>
            <a:r>
              <a:rPr lang="en-US" sz="2800" dirty="0" err="1">
                <a:latin typeface="+mj-lt"/>
              </a:rPr>
              <a:t>nhuận</a:t>
            </a:r>
            <a:r>
              <a:rPr lang="en-US" sz="2800" dirty="0">
                <a:latin typeface="+mj-lt"/>
              </a:rPr>
              <a:t> 1 </a:t>
            </a:r>
            <a:r>
              <a:rPr lang="en-US" sz="2800" dirty="0" err="1">
                <a:latin typeface="+mj-lt"/>
              </a:rPr>
              <a:t>tháng</a:t>
            </a:r>
            <a:r>
              <a:rPr lang="en-US" sz="2800" dirty="0">
                <a:latin typeface="+mj-lt"/>
              </a:rPr>
              <a:t> </a:t>
            </a:r>
            <a:r>
              <a:rPr lang="en-US" sz="2800" dirty="0" err="1">
                <a:latin typeface="+mj-lt"/>
              </a:rPr>
              <a:t>của</a:t>
            </a:r>
            <a:r>
              <a:rPr lang="en-US" sz="2800" dirty="0">
                <a:latin typeface="+mj-lt"/>
              </a:rPr>
              <a:t> </a:t>
            </a:r>
            <a:r>
              <a:rPr lang="en-US" sz="2800" dirty="0" err="1">
                <a:latin typeface="+mj-lt"/>
              </a:rPr>
              <a:t>doanh</a:t>
            </a:r>
            <a:r>
              <a:rPr lang="en-US" sz="2800" dirty="0">
                <a:latin typeface="+mj-lt"/>
              </a:rPr>
              <a:t> </a:t>
            </a:r>
            <a:r>
              <a:rPr lang="en-US" sz="2800" dirty="0" err="1">
                <a:latin typeface="+mj-lt"/>
              </a:rPr>
              <a:t>nghiệp</a:t>
            </a:r>
            <a:r>
              <a:rPr lang="en-US" sz="2800" dirty="0">
                <a:latin typeface="+mj-lt"/>
              </a:rPr>
              <a:t> A (</a:t>
            </a:r>
            <a:r>
              <a:rPr lang="en-US" sz="2800" dirty="0" err="1">
                <a:latin typeface="+mj-lt"/>
              </a:rPr>
              <a:t>triệu</a:t>
            </a:r>
            <a:r>
              <a:rPr lang="en-US" sz="2800" dirty="0">
                <a:latin typeface="+mj-lt"/>
              </a:rPr>
              <a:t> VNĐ)</a:t>
            </a:r>
          </a:p>
          <a:p>
            <a:r>
              <a:rPr lang="en-US" sz="2800" dirty="0">
                <a:latin typeface="+mj-lt"/>
              </a:rPr>
              <a:t>X~N(µ; </a:t>
            </a:r>
            <a:r>
              <a:rPr lang="el-GR" sz="2800" dirty="0">
                <a:latin typeface="Times New Roman" panose="02020603050405020304" pitchFamily="18" charset="0"/>
                <a:cs typeface="Times New Roman" panose="02020603050405020304" pitchFamily="18" charset="0"/>
              </a:rPr>
              <a:t>σ</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n=20; </a:t>
            </a:r>
          </a:p>
          <a:p>
            <a:r>
              <a:rPr lang="en-US" sz="2800" dirty="0">
                <a:latin typeface="Times New Roman" panose="02020603050405020304" pitchFamily="18" charset="0"/>
                <a:cs typeface="Times New Roman" panose="02020603050405020304" pitchFamily="18" charset="0"/>
              </a:rPr>
              <a:t>γ = 0.99</a:t>
            </a:r>
          </a:p>
          <a:p>
            <a:r>
              <a:rPr lang="en-US" sz="2800" dirty="0">
                <a:latin typeface="+mj-lt"/>
              </a:rPr>
              <a:t>? ≤ µ ≤</a:t>
            </a:r>
            <a:r>
              <a:rPr lang="en-US" altLang="en-US" sz="2800" dirty="0">
                <a:latin typeface="+mj-lt"/>
                <a:cs typeface="Times New Roman" pitchFamily="18" charset="0"/>
              </a:rPr>
              <a:t> ?</a:t>
            </a:r>
            <a:endParaRPr lang="en-US" sz="2800" dirty="0">
              <a:latin typeface="+mj-lt"/>
            </a:endParaRPr>
          </a:p>
        </p:txBody>
      </p:sp>
      <p:graphicFrame>
        <p:nvGraphicFramePr>
          <p:cNvPr id="3" name="Table 3">
            <a:extLst>
              <a:ext uri="{FF2B5EF4-FFF2-40B4-BE49-F238E27FC236}">
                <a16:creationId xmlns:a16="http://schemas.microsoft.com/office/drawing/2014/main" id="{73D9B6F4-B0CA-44E0-BECA-CD25E7C2C356}"/>
              </a:ext>
            </a:extLst>
          </p:cNvPr>
          <p:cNvGraphicFramePr>
            <a:graphicFrameLocks noGrp="1"/>
          </p:cNvGraphicFramePr>
          <p:nvPr>
            <p:extLst>
              <p:ext uri="{D42A27DB-BD31-4B8C-83A1-F6EECF244321}">
                <p14:modId xmlns:p14="http://schemas.microsoft.com/office/powerpoint/2010/main" val="2773839710"/>
              </p:ext>
            </p:extLst>
          </p:nvPr>
        </p:nvGraphicFramePr>
        <p:xfrm>
          <a:off x="2362200" y="5257800"/>
          <a:ext cx="6400800" cy="12649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707398484"/>
                    </a:ext>
                  </a:extLst>
                </a:gridCol>
                <a:gridCol w="1066800">
                  <a:extLst>
                    <a:ext uri="{9D8B030D-6E8A-4147-A177-3AD203B41FA5}">
                      <a16:colId xmlns:a16="http://schemas.microsoft.com/office/drawing/2014/main" val="44022263"/>
                    </a:ext>
                  </a:extLst>
                </a:gridCol>
                <a:gridCol w="1066800">
                  <a:extLst>
                    <a:ext uri="{9D8B030D-6E8A-4147-A177-3AD203B41FA5}">
                      <a16:colId xmlns:a16="http://schemas.microsoft.com/office/drawing/2014/main" val="2119079549"/>
                    </a:ext>
                  </a:extLst>
                </a:gridCol>
                <a:gridCol w="1066800">
                  <a:extLst>
                    <a:ext uri="{9D8B030D-6E8A-4147-A177-3AD203B41FA5}">
                      <a16:colId xmlns:a16="http://schemas.microsoft.com/office/drawing/2014/main" val="4240331900"/>
                    </a:ext>
                  </a:extLst>
                </a:gridCol>
                <a:gridCol w="1066800">
                  <a:extLst>
                    <a:ext uri="{9D8B030D-6E8A-4147-A177-3AD203B41FA5}">
                      <a16:colId xmlns:a16="http://schemas.microsoft.com/office/drawing/2014/main" val="572889547"/>
                    </a:ext>
                  </a:extLst>
                </a:gridCol>
                <a:gridCol w="1066800">
                  <a:extLst>
                    <a:ext uri="{9D8B030D-6E8A-4147-A177-3AD203B41FA5}">
                      <a16:colId xmlns:a16="http://schemas.microsoft.com/office/drawing/2014/main" val="2389292736"/>
                    </a:ext>
                  </a:extLst>
                </a:gridCol>
              </a:tblGrid>
              <a:tr h="632460">
                <a:tc>
                  <a:txBody>
                    <a:bodyPr/>
                    <a:lstStyle/>
                    <a:p>
                      <a:pPr algn="ctr"/>
                      <a:r>
                        <a:rPr lang="en-US" sz="2800" dirty="0">
                          <a:solidFill>
                            <a:schemeClr val="tx1"/>
                          </a:solidFill>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410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430</a:t>
                      </a:r>
                    </a:p>
                  </a:txBody>
                  <a:tcPr>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450</a:t>
                      </a:r>
                    </a:p>
                  </a:txBody>
                  <a:tcPr>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470</a:t>
                      </a:r>
                    </a:p>
                  </a:txBody>
                  <a:tcPr>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490</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4554974"/>
                  </a:ext>
                </a:extLst>
              </a:tr>
              <a:tr h="632460">
                <a:tc>
                  <a:txBody>
                    <a:bodyPr/>
                    <a:lstStyle/>
                    <a:p>
                      <a:pPr algn="ctr"/>
                      <a:r>
                        <a:rPr lang="en-US" sz="2800" dirty="0" err="1">
                          <a:solidFill>
                            <a:schemeClr val="tx1"/>
                          </a:solidFill>
                        </a:rPr>
                        <a:t>n</a:t>
                      </a:r>
                      <a:r>
                        <a:rPr lang="en-US" sz="2800" baseline="-25000" dirty="0" err="1">
                          <a:solidFill>
                            <a:schemeClr val="tx1"/>
                          </a:solidFill>
                        </a:rPr>
                        <a:t>i</a:t>
                      </a:r>
                      <a:endParaRPr lang="en-US" sz="28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467959"/>
                  </a:ext>
                </a:extLst>
              </a:tr>
            </a:tbl>
          </a:graphicData>
        </a:graphic>
      </p:graphicFrame>
      <p:sp>
        <p:nvSpPr>
          <p:cNvPr id="4" name="TextBox 3">
            <a:extLst>
              <a:ext uri="{FF2B5EF4-FFF2-40B4-BE49-F238E27FC236}">
                <a16:creationId xmlns:a16="http://schemas.microsoft.com/office/drawing/2014/main" id="{5259EB4F-B2ED-4B4F-97F9-0FD73C14B6ED}"/>
              </a:ext>
            </a:extLst>
          </p:cNvPr>
          <p:cNvSpPr txBox="1"/>
          <p:nvPr/>
        </p:nvSpPr>
        <p:spPr>
          <a:xfrm>
            <a:off x="185057" y="185287"/>
            <a:ext cx="8794893" cy="3539430"/>
          </a:xfrm>
          <a:prstGeom prst="rect">
            <a:avLst/>
          </a:prstGeom>
          <a:solidFill>
            <a:srgbClr val="CCFFCC"/>
          </a:solidFill>
        </p:spPr>
        <p:txBody>
          <a:bodyPr wrap="square" rtlCol="0">
            <a:spAutoFit/>
          </a:bodyPr>
          <a:lstStyle/>
          <a:p>
            <a:r>
              <a:rPr lang="en-US" sz="2800" b="1" dirty="0" err="1">
                <a:latin typeface="+mj-lt"/>
              </a:rPr>
              <a:t>Ví</a:t>
            </a:r>
            <a:r>
              <a:rPr lang="en-US" sz="2800" b="1" dirty="0">
                <a:latin typeface="+mj-lt"/>
              </a:rPr>
              <a:t> </a:t>
            </a:r>
            <a:r>
              <a:rPr lang="en-US" sz="2800" b="1" dirty="0" err="1">
                <a:latin typeface="+mj-lt"/>
              </a:rPr>
              <a:t>dụ</a:t>
            </a:r>
            <a:r>
              <a:rPr lang="en-US" sz="2800" b="1" dirty="0">
                <a:latin typeface="+mj-lt"/>
              </a:rPr>
              <a:t>:</a:t>
            </a:r>
            <a:r>
              <a:rPr lang="en-US" sz="2800" dirty="0">
                <a:latin typeface="+mj-lt"/>
              </a:rPr>
              <a:t> </a:t>
            </a:r>
            <a:r>
              <a:rPr lang="en-US" sz="2800" dirty="0" err="1">
                <a:latin typeface="+mj-lt"/>
              </a:rPr>
              <a:t>Khảo</a:t>
            </a:r>
            <a:r>
              <a:rPr lang="en-US" sz="2800" dirty="0">
                <a:latin typeface="+mj-lt"/>
              </a:rPr>
              <a:t> </a:t>
            </a:r>
            <a:r>
              <a:rPr lang="en-US" sz="2800" dirty="0" err="1">
                <a:latin typeface="+mj-lt"/>
              </a:rPr>
              <a:t>sát</a:t>
            </a:r>
            <a:r>
              <a:rPr lang="en-US" sz="2800" dirty="0">
                <a:latin typeface="+mj-lt"/>
              </a:rPr>
              <a:t> </a:t>
            </a:r>
            <a:r>
              <a:rPr lang="en-US" sz="2800" dirty="0" err="1">
                <a:latin typeface="+mj-lt"/>
              </a:rPr>
              <a:t>lợi</a:t>
            </a:r>
            <a:r>
              <a:rPr lang="en-US" sz="2800" dirty="0">
                <a:latin typeface="+mj-lt"/>
              </a:rPr>
              <a:t> </a:t>
            </a:r>
            <a:r>
              <a:rPr lang="en-US" sz="2800" dirty="0" err="1">
                <a:latin typeface="+mj-lt"/>
              </a:rPr>
              <a:t>nhuận</a:t>
            </a:r>
            <a:r>
              <a:rPr lang="en-US" sz="2800" dirty="0">
                <a:latin typeface="+mj-lt"/>
              </a:rPr>
              <a:t> </a:t>
            </a:r>
            <a:r>
              <a:rPr lang="en-US" sz="2800" dirty="0" err="1">
                <a:latin typeface="+mj-lt"/>
              </a:rPr>
              <a:t>trong</a:t>
            </a:r>
            <a:r>
              <a:rPr lang="en-US" sz="2800" dirty="0">
                <a:latin typeface="+mj-lt"/>
              </a:rPr>
              <a:t> 20 </a:t>
            </a:r>
            <a:r>
              <a:rPr lang="en-US" sz="2800" dirty="0" err="1">
                <a:latin typeface="+mj-lt"/>
              </a:rPr>
              <a:t>tháng</a:t>
            </a:r>
            <a:r>
              <a:rPr lang="en-US" sz="2800" dirty="0">
                <a:latin typeface="+mj-lt"/>
              </a:rPr>
              <a:t> </a:t>
            </a:r>
            <a:r>
              <a:rPr lang="en-US" sz="2800" dirty="0" err="1">
                <a:latin typeface="+mj-lt"/>
              </a:rPr>
              <a:t>liên</a:t>
            </a:r>
            <a:r>
              <a:rPr lang="en-US" sz="2800" dirty="0">
                <a:latin typeface="+mj-lt"/>
              </a:rPr>
              <a:t> </a:t>
            </a:r>
            <a:r>
              <a:rPr lang="en-US" sz="2800" dirty="0" err="1">
                <a:latin typeface="+mj-lt"/>
              </a:rPr>
              <a:t>tiếp</a:t>
            </a:r>
            <a:r>
              <a:rPr lang="en-US" sz="2800" dirty="0">
                <a:latin typeface="+mj-lt"/>
              </a:rPr>
              <a:t> </a:t>
            </a:r>
            <a:r>
              <a:rPr lang="en-US" sz="2800" dirty="0" err="1">
                <a:latin typeface="+mj-lt"/>
              </a:rPr>
              <a:t>của</a:t>
            </a:r>
            <a:r>
              <a:rPr lang="en-US" sz="2800" dirty="0">
                <a:latin typeface="+mj-lt"/>
              </a:rPr>
              <a:t> </a:t>
            </a:r>
            <a:r>
              <a:rPr lang="en-US" sz="2800" dirty="0" err="1">
                <a:latin typeface="+mj-lt"/>
              </a:rPr>
              <a:t>doanh</a:t>
            </a:r>
            <a:r>
              <a:rPr lang="en-US" sz="2800" dirty="0">
                <a:latin typeface="+mj-lt"/>
              </a:rPr>
              <a:t> </a:t>
            </a:r>
            <a:r>
              <a:rPr lang="en-US" sz="2800" dirty="0" err="1">
                <a:latin typeface="+mj-lt"/>
              </a:rPr>
              <a:t>nghiệp</a:t>
            </a:r>
            <a:r>
              <a:rPr lang="en-US" sz="2800" dirty="0">
                <a:latin typeface="+mj-lt"/>
              </a:rPr>
              <a:t> A, ta </a:t>
            </a:r>
            <a:r>
              <a:rPr lang="en-US" sz="2800" dirty="0" err="1">
                <a:latin typeface="+mj-lt"/>
              </a:rPr>
              <a:t>có</a:t>
            </a:r>
            <a:r>
              <a:rPr lang="en-US" sz="2800" dirty="0">
                <a:latin typeface="+mj-lt"/>
              </a:rPr>
              <a:t> </a:t>
            </a:r>
            <a:r>
              <a:rPr lang="en-US" sz="2800" dirty="0" err="1">
                <a:latin typeface="+mj-lt"/>
              </a:rPr>
              <a:t>bảng</a:t>
            </a:r>
            <a:r>
              <a:rPr lang="en-US" sz="2800" dirty="0">
                <a:latin typeface="+mj-lt"/>
              </a:rPr>
              <a:t> </a:t>
            </a:r>
            <a:r>
              <a:rPr lang="en-US" sz="2800" dirty="0" err="1">
                <a:latin typeface="+mj-lt"/>
              </a:rPr>
              <a:t>số</a:t>
            </a:r>
            <a:r>
              <a:rPr lang="en-US" sz="2800" dirty="0">
                <a:latin typeface="+mj-lt"/>
              </a:rPr>
              <a:t> </a:t>
            </a:r>
            <a:r>
              <a:rPr lang="en-US" sz="2800" dirty="0" err="1">
                <a:latin typeface="+mj-lt"/>
              </a:rPr>
              <a:t>liệu</a:t>
            </a:r>
            <a:r>
              <a:rPr lang="en-US" sz="2800" dirty="0">
                <a:latin typeface="+mj-lt"/>
              </a:rPr>
              <a:t>:</a:t>
            </a:r>
          </a:p>
          <a:p>
            <a:endParaRPr lang="en-US" sz="2800" dirty="0">
              <a:latin typeface="+mj-lt"/>
            </a:endParaRPr>
          </a:p>
          <a:p>
            <a:endParaRPr lang="en-US" sz="2800" dirty="0">
              <a:latin typeface="+mj-lt"/>
            </a:endParaRPr>
          </a:p>
          <a:p>
            <a:endParaRPr lang="en-US" sz="2800" dirty="0">
              <a:latin typeface="+mj-lt"/>
            </a:endParaRPr>
          </a:p>
          <a:p>
            <a:r>
              <a:rPr lang="en-US" sz="2800" dirty="0" err="1">
                <a:latin typeface="+mj-lt"/>
              </a:rPr>
              <a:t>Với</a:t>
            </a:r>
            <a:r>
              <a:rPr lang="en-US" sz="2800" dirty="0">
                <a:latin typeface="+mj-lt"/>
              </a:rPr>
              <a:t> </a:t>
            </a:r>
            <a:r>
              <a:rPr lang="en-US" sz="2800" dirty="0" err="1">
                <a:latin typeface="+mj-lt"/>
              </a:rPr>
              <a:t>độ</a:t>
            </a:r>
            <a:r>
              <a:rPr lang="en-US" sz="2800" dirty="0">
                <a:latin typeface="+mj-lt"/>
              </a:rPr>
              <a:t> tin </a:t>
            </a:r>
            <a:r>
              <a:rPr lang="en-US" sz="2800" dirty="0" err="1">
                <a:latin typeface="+mj-lt"/>
              </a:rPr>
              <a:t>cậy</a:t>
            </a:r>
            <a:r>
              <a:rPr lang="en-US" sz="2800" dirty="0">
                <a:latin typeface="+mj-lt"/>
              </a:rPr>
              <a:t> 99%, </a:t>
            </a:r>
            <a:r>
              <a:rPr lang="en-US" sz="2800" dirty="0" err="1">
                <a:latin typeface="+mj-lt"/>
              </a:rPr>
              <a:t>hãy</a:t>
            </a:r>
            <a:r>
              <a:rPr lang="en-US" sz="2800" dirty="0">
                <a:latin typeface="+mj-lt"/>
              </a:rPr>
              <a:t> </a:t>
            </a:r>
            <a:r>
              <a:rPr lang="en-US" sz="2800" dirty="0" err="1">
                <a:latin typeface="+mj-lt"/>
              </a:rPr>
              <a:t>ước</a:t>
            </a:r>
            <a:r>
              <a:rPr lang="en-US" sz="2800" dirty="0">
                <a:latin typeface="+mj-lt"/>
              </a:rPr>
              <a:t> </a:t>
            </a:r>
            <a:r>
              <a:rPr lang="en-US" sz="2800" dirty="0" err="1">
                <a:latin typeface="+mj-lt"/>
              </a:rPr>
              <a:t>lượng</a:t>
            </a:r>
            <a:r>
              <a:rPr lang="en-US" sz="2800" dirty="0">
                <a:latin typeface="+mj-lt"/>
              </a:rPr>
              <a:t>  </a:t>
            </a:r>
            <a:r>
              <a:rPr lang="en-US" sz="2800" dirty="0" err="1">
                <a:latin typeface="+mj-lt"/>
              </a:rPr>
              <a:t>lợi</a:t>
            </a:r>
            <a:r>
              <a:rPr lang="en-US" sz="2800" dirty="0">
                <a:latin typeface="+mj-lt"/>
              </a:rPr>
              <a:t> </a:t>
            </a:r>
            <a:r>
              <a:rPr lang="en-US" sz="2800" dirty="0" err="1">
                <a:latin typeface="+mj-lt"/>
              </a:rPr>
              <a:t>nhuận</a:t>
            </a:r>
            <a:r>
              <a:rPr lang="en-US" sz="2800" dirty="0">
                <a:latin typeface="+mj-lt"/>
              </a:rPr>
              <a:t> </a:t>
            </a:r>
            <a:r>
              <a:rPr lang="en-US" sz="2800" dirty="0" err="1">
                <a:latin typeface="+mj-lt"/>
              </a:rPr>
              <a:t>bình</a:t>
            </a:r>
            <a:r>
              <a:rPr lang="en-US" sz="2800" dirty="0">
                <a:latin typeface="+mj-lt"/>
              </a:rPr>
              <a:t> </a:t>
            </a:r>
            <a:r>
              <a:rPr lang="en-US" sz="2800" dirty="0" err="1">
                <a:latin typeface="+mj-lt"/>
              </a:rPr>
              <a:t>quân</a:t>
            </a:r>
            <a:r>
              <a:rPr lang="en-US" sz="2800" dirty="0">
                <a:latin typeface="+mj-lt"/>
              </a:rPr>
              <a:t> </a:t>
            </a:r>
            <a:r>
              <a:rPr lang="en-US" sz="2800" dirty="0" err="1">
                <a:latin typeface="+mj-lt"/>
              </a:rPr>
              <a:t>mỗi</a:t>
            </a:r>
            <a:r>
              <a:rPr lang="en-US" sz="2800" dirty="0">
                <a:latin typeface="+mj-lt"/>
              </a:rPr>
              <a:t> </a:t>
            </a:r>
            <a:r>
              <a:rPr lang="en-US" sz="2800" dirty="0" err="1">
                <a:latin typeface="+mj-lt"/>
              </a:rPr>
              <a:t>tháng</a:t>
            </a:r>
            <a:r>
              <a:rPr lang="en-US" sz="2800" dirty="0">
                <a:latin typeface="+mj-lt"/>
              </a:rPr>
              <a:t> </a:t>
            </a:r>
            <a:r>
              <a:rPr lang="en-US" sz="2800" dirty="0" err="1">
                <a:latin typeface="+mj-lt"/>
              </a:rPr>
              <a:t>của</a:t>
            </a:r>
            <a:r>
              <a:rPr lang="en-US" sz="2800" dirty="0">
                <a:latin typeface="+mj-lt"/>
              </a:rPr>
              <a:t> </a:t>
            </a:r>
            <a:r>
              <a:rPr lang="en-US" sz="2800" dirty="0" err="1">
                <a:latin typeface="+mj-lt"/>
              </a:rPr>
              <a:t>doanh</a:t>
            </a:r>
            <a:r>
              <a:rPr lang="en-US" sz="2800" dirty="0">
                <a:latin typeface="+mj-lt"/>
              </a:rPr>
              <a:t> </a:t>
            </a:r>
            <a:r>
              <a:rPr lang="en-US" sz="2800" dirty="0" err="1">
                <a:latin typeface="+mj-lt"/>
              </a:rPr>
              <a:t>nghiệp</a:t>
            </a:r>
            <a:r>
              <a:rPr lang="en-US" sz="2800" dirty="0">
                <a:latin typeface="+mj-lt"/>
              </a:rPr>
              <a:t> A. </a:t>
            </a:r>
            <a:r>
              <a:rPr lang="en-US" sz="2800" dirty="0" err="1">
                <a:latin typeface="+mj-lt"/>
              </a:rPr>
              <a:t>Biết</a:t>
            </a:r>
            <a:r>
              <a:rPr lang="en-US" sz="2800" dirty="0">
                <a:latin typeface="+mj-lt"/>
              </a:rPr>
              <a:t> </a:t>
            </a:r>
            <a:r>
              <a:rPr lang="en-US" sz="2800" dirty="0" err="1">
                <a:latin typeface="+mj-lt"/>
              </a:rPr>
              <a:t>lợi</a:t>
            </a:r>
            <a:r>
              <a:rPr lang="en-US" sz="2800" dirty="0">
                <a:latin typeface="+mj-lt"/>
              </a:rPr>
              <a:t> </a:t>
            </a:r>
            <a:r>
              <a:rPr lang="en-US" sz="2800" dirty="0" err="1">
                <a:latin typeface="+mj-lt"/>
              </a:rPr>
              <a:t>nhuận</a:t>
            </a:r>
            <a:r>
              <a:rPr lang="en-US" sz="2800" dirty="0">
                <a:latin typeface="+mj-lt"/>
              </a:rPr>
              <a:t> </a:t>
            </a:r>
            <a:r>
              <a:rPr lang="en-US" sz="2800" dirty="0" err="1">
                <a:latin typeface="+mj-lt"/>
              </a:rPr>
              <a:t>mỗi</a:t>
            </a:r>
            <a:r>
              <a:rPr lang="en-US" sz="2800" dirty="0">
                <a:latin typeface="+mj-lt"/>
              </a:rPr>
              <a:t> </a:t>
            </a:r>
            <a:r>
              <a:rPr lang="en-US" sz="2800" dirty="0" err="1">
                <a:latin typeface="+mj-lt"/>
              </a:rPr>
              <a:t>tháng</a:t>
            </a:r>
            <a:r>
              <a:rPr lang="en-US" sz="2800" dirty="0">
                <a:latin typeface="+mj-lt"/>
              </a:rPr>
              <a:t> </a:t>
            </a:r>
            <a:r>
              <a:rPr lang="en-US" sz="2800" dirty="0" err="1">
                <a:latin typeface="+mj-lt"/>
              </a:rPr>
              <a:t>của</a:t>
            </a:r>
            <a:r>
              <a:rPr lang="en-US" sz="2800" dirty="0">
                <a:latin typeface="+mj-lt"/>
              </a:rPr>
              <a:t> </a:t>
            </a:r>
            <a:r>
              <a:rPr lang="en-US" sz="2800" dirty="0" err="1">
                <a:latin typeface="+mj-lt"/>
              </a:rPr>
              <a:t>doanh</a:t>
            </a:r>
            <a:r>
              <a:rPr lang="en-US" sz="2800" dirty="0">
                <a:latin typeface="+mj-lt"/>
              </a:rPr>
              <a:t> </a:t>
            </a:r>
            <a:r>
              <a:rPr lang="en-US" sz="2800" dirty="0" err="1">
                <a:latin typeface="+mj-lt"/>
              </a:rPr>
              <a:t>nghiệp</a:t>
            </a:r>
            <a:r>
              <a:rPr lang="en-US" sz="2800" dirty="0">
                <a:latin typeface="+mj-lt"/>
              </a:rPr>
              <a:t> A </a:t>
            </a:r>
            <a:r>
              <a:rPr lang="en-US" sz="2800" dirty="0" err="1">
                <a:latin typeface="+mj-lt"/>
              </a:rPr>
              <a:t>là</a:t>
            </a:r>
            <a:r>
              <a:rPr lang="en-US" sz="2800" dirty="0">
                <a:latin typeface="+mj-lt"/>
              </a:rPr>
              <a:t> ĐLNN </a:t>
            </a:r>
            <a:r>
              <a:rPr lang="en-US" sz="2800" dirty="0" err="1">
                <a:latin typeface="+mj-lt"/>
              </a:rPr>
              <a:t>có</a:t>
            </a:r>
            <a:r>
              <a:rPr lang="en-US" sz="2800" dirty="0">
                <a:latin typeface="+mj-lt"/>
              </a:rPr>
              <a:t> </a:t>
            </a:r>
            <a:r>
              <a:rPr lang="en-US" sz="2800" dirty="0" err="1">
                <a:latin typeface="+mj-lt"/>
              </a:rPr>
              <a:t>phân</a:t>
            </a:r>
            <a:r>
              <a:rPr lang="en-US" sz="2800" dirty="0">
                <a:latin typeface="+mj-lt"/>
              </a:rPr>
              <a:t> </a:t>
            </a:r>
            <a:r>
              <a:rPr lang="en-US" sz="2800" dirty="0" err="1">
                <a:latin typeface="+mj-lt"/>
              </a:rPr>
              <a:t>phối</a:t>
            </a:r>
            <a:r>
              <a:rPr lang="en-US" sz="2800" dirty="0">
                <a:latin typeface="+mj-lt"/>
              </a:rPr>
              <a:t> </a:t>
            </a:r>
            <a:r>
              <a:rPr lang="en-US" sz="2800" dirty="0" err="1">
                <a:latin typeface="+mj-lt"/>
              </a:rPr>
              <a:t>chuẩn</a:t>
            </a:r>
            <a:r>
              <a:rPr lang="en-US" sz="2800" dirty="0">
                <a:latin typeface="+mj-lt"/>
              </a:rPr>
              <a:t>.</a:t>
            </a:r>
          </a:p>
        </p:txBody>
      </p:sp>
      <p:graphicFrame>
        <p:nvGraphicFramePr>
          <p:cNvPr id="5" name="Table 5">
            <a:extLst>
              <a:ext uri="{FF2B5EF4-FFF2-40B4-BE49-F238E27FC236}">
                <a16:creationId xmlns:a16="http://schemas.microsoft.com/office/drawing/2014/main" id="{5368D6CC-CCE1-43B7-8F23-8709A492B92A}"/>
              </a:ext>
            </a:extLst>
          </p:cNvPr>
          <p:cNvGraphicFramePr>
            <a:graphicFrameLocks noGrp="1"/>
          </p:cNvGraphicFramePr>
          <p:nvPr>
            <p:extLst>
              <p:ext uri="{D42A27DB-BD31-4B8C-83A1-F6EECF244321}">
                <p14:modId xmlns:p14="http://schemas.microsoft.com/office/powerpoint/2010/main" val="3862290768"/>
              </p:ext>
            </p:extLst>
          </p:nvPr>
        </p:nvGraphicFramePr>
        <p:xfrm>
          <a:off x="432887" y="1143000"/>
          <a:ext cx="8278225" cy="11887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94579893"/>
                    </a:ext>
                  </a:extLst>
                </a:gridCol>
                <a:gridCol w="1295400">
                  <a:extLst>
                    <a:ext uri="{9D8B030D-6E8A-4147-A177-3AD203B41FA5}">
                      <a16:colId xmlns:a16="http://schemas.microsoft.com/office/drawing/2014/main" val="2733413615"/>
                    </a:ext>
                  </a:extLst>
                </a:gridCol>
                <a:gridCol w="1295400">
                  <a:extLst>
                    <a:ext uri="{9D8B030D-6E8A-4147-A177-3AD203B41FA5}">
                      <a16:colId xmlns:a16="http://schemas.microsoft.com/office/drawing/2014/main" val="324787663"/>
                    </a:ext>
                  </a:extLst>
                </a:gridCol>
                <a:gridCol w="1295400">
                  <a:extLst>
                    <a:ext uri="{9D8B030D-6E8A-4147-A177-3AD203B41FA5}">
                      <a16:colId xmlns:a16="http://schemas.microsoft.com/office/drawing/2014/main" val="4248561309"/>
                    </a:ext>
                  </a:extLst>
                </a:gridCol>
                <a:gridCol w="1371600">
                  <a:extLst>
                    <a:ext uri="{9D8B030D-6E8A-4147-A177-3AD203B41FA5}">
                      <a16:colId xmlns:a16="http://schemas.microsoft.com/office/drawing/2014/main" val="3341807427"/>
                    </a:ext>
                  </a:extLst>
                </a:gridCol>
                <a:gridCol w="1267825">
                  <a:extLst>
                    <a:ext uri="{9D8B030D-6E8A-4147-A177-3AD203B41FA5}">
                      <a16:colId xmlns:a16="http://schemas.microsoft.com/office/drawing/2014/main" val="3296973593"/>
                    </a:ext>
                  </a:extLst>
                </a:gridCol>
              </a:tblGrid>
              <a:tr h="329346">
                <a:tc>
                  <a:txBody>
                    <a:bodyPr/>
                    <a:lstStyle/>
                    <a:p>
                      <a:r>
                        <a:rPr lang="en-US" sz="2200" dirty="0" err="1">
                          <a:solidFill>
                            <a:schemeClr val="tx1"/>
                          </a:solidFill>
                        </a:rPr>
                        <a:t>Lợi</a:t>
                      </a:r>
                      <a:r>
                        <a:rPr lang="en-US" sz="2200" dirty="0">
                          <a:solidFill>
                            <a:schemeClr val="tx1"/>
                          </a:solidFill>
                        </a:rPr>
                        <a:t> </a:t>
                      </a:r>
                      <a:r>
                        <a:rPr lang="en-US" sz="2200" dirty="0" err="1">
                          <a:solidFill>
                            <a:schemeClr val="tx1"/>
                          </a:solidFill>
                        </a:rPr>
                        <a:t>nhuận</a:t>
                      </a:r>
                      <a:endParaRPr lang="en-US" sz="2200" dirty="0">
                        <a:solidFill>
                          <a:schemeClr val="tx1"/>
                        </a:solidFill>
                      </a:endParaRPr>
                    </a:p>
                    <a:p>
                      <a:r>
                        <a:rPr lang="en-US" sz="2200" dirty="0">
                          <a:solidFill>
                            <a:schemeClr val="tx1"/>
                          </a:solidFill>
                        </a:rPr>
                        <a:t>(</a:t>
                      </a:r>
                      <a:r>
                        <a:rPr lang="en-US" sz="2200" dirty="0" err="1">
                          <a:solidFill>
                            <a:schemeClr val="tx1"/>
                          </a:solidFill>
                        </a:rPr>
                        <a:t>triệu</a:t>
                      </a:r>
                      <a:r>
                        <a:rPr lang="en-US" sz="2200" dirty="0">
                          <a:solidFill>
                            <a:schemeClr val="tx1"/>
                          </a:solidFill>
                        </a:rPr>
                        <a:t> VNĐ)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b="0" dirty="0">
                          <a:solidFill>
                            <a:schemeClr val="tx1"/>
                          </a:solidFill>
                        </a:rPr>
                        <a:t>400-420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b="0" dirty="0">
                          <a:solidFill>
                            <a:schemeClr val="tx1"/>
                          </a:solidFill>
                        </a:rPr>
                        <a:t>420-440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b="0" dirty="0">
                          <a:solidFill>
                            <a:schemeClr val="tx1"/>
                          </a:solidFill>
                        </a:rPr>
                        <a:t>440-460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b="0" dirty="0">
                          <a:solidFill>
                            <a:schemeClr val="tx1"/>
                          </a:solidFill>
                        </a:rPr>
                        <a:t>460-480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b="0" dirty="0">
                          <a:solidFill>
                            <a:schemeClr val="tx1"/>
                          </a:solidFill>
                        </a:rPr>
                        <a:t>480-500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extLst>
                  <a:ext uri="{0D108BD9-81ED-4DB2-BD59-A6C34878D82A}">
                    <a16:rowId xmlns:a16="http://schemas.microsoft.com/office/drawing/2014/main" val="648103596"/>
                  </a:ext>
                </a:extLst>
              </a:tr>
              <a:tr h="386715">
                <a:tc>
                  <a:txBody>
                    <a:bodyPr/>
                    <a:lstStyle/>
                    <a:p>
                      <a:r>
                        <a:rPr lang="en-US" sz="2200" b="1" dirty="0" err="1">
                          <a:solidFill>
                            <a:schemeClr val="tx1"/>
                          </a:solidFill>
                        </a:rPr>
                        <a:t>Số</a:t>
                      </a:r>
                      <a:r>
                        <a:rPr lang="en-US" sz="2200" b="1" dirty="0">
                          <a:solidFill>
                            <a:schemeClr val="tx1"/>
                          </a:solidFill>
                        </a:rPr>
                        <a:t> </a:t>
                      </a:r>
                      <a:r>
                        <a:rPr lang="en-US" sz="2200" b="1" dirty="0" err="1">
                          <a:solidFill>
                            <a:schemeClr val="tx1"/>
                          </a:solidFill>
                        </a:rPr>
                        <a:t>tháng</a:t>
                      </a:r>
                      <a:endParaRPr lang="en-US"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tc>
                  <a:txBody>
                    <a:bodyPr/>
                    <a:lstStyle/>
                    <a:p>
                      <a:pPr algn="ctr"/>
                      <a:r>
                        <a:rPr lang="en-US" sz="2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D3A5"/>
                    </a:solidFill>
                  </a:tcPr>
                </a:tc>
                <a:extLst>
                  <a:ext uri="{0D108BD9-81ED-4DB2-BD59-A6C34878D82A}">
                    <a16:rowId xmlns:a16="http://schemas.microsoft.com/office/drawing/2014/main" val="3617393703"/>
                  </a:ext>
                </a:extLst>
              </a:tr>
            </a:tbl>
          </a:graphicData>
        </a:graphic>
      </p:graphicFrame>
    </p:spTree>
    <p:extLst>
      <p:ext uri="{BB962C8B-B14F-4D97-AF65-F5344CB8AC3E}">
        <p14:creationId xmlns:p14="http://schemas.microsoft.com/office/powerpoint/2010/main" val="55537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3F10B60-4CD0-4922-A46A-DB2925FEAB62}"/>
              </a:ext>
            </a:extLst>
          </p:cNvPr>
          <p:cNvSpPr txBox="1">
            <a:spLocks/>
          </p:cNvSpPr>
          <p:nvPr/>
        </p:nvSpPr>
        <p:spPr>
          <a:xfrm>
            <a:off x="228600" y="2376818"/>
            <a:ext cx="4191000" cy="6378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kern="0" dirty="0" err="1">
                <a:latin typeface="+mj-lt"/>
              </a:rPr>
              <a:t>Xây</a:t>
            </a:r>
            <a:r>
              <a:rPr lang="en-US" sz="2800" kern="0" dirty="0">
                <a:latin typeface="+mj-lt"/>
              </a:rPr>
              <a:t> </a:t>
            </a:r>
            <a:r>
              <a:rPr lang="en-US" sz="2800" kern="0" dirty="0" err="1">
                <a:latin typeface="+mj-lt"/>
              </a:rPr>
              <a:t>dựng</a:t>
            </a:r>
            <a:r>
              <a:rPr lang="en-US" sz="2800" kern="0" dirty="0">
                <a:latin typeface="+mj-lt"/>
              </a:rPr>
              <a:t> </a:t>
            </a:r>
            <a:r>
              <a:rPr lang="en-US" sz="2800" kern="0" dirty="0" err="1">
                <a:latin typeface="+mj-lt"/>
              </a:rPr>
              <a:t>thống</a:t>
            </a:r>
            <a:r>
              <a:rPr lang="en-US" sz="2800" kern="0" dirty="0">
                <a:latin typeface="+mj-lt"/>
              </a:rPr>
              <a:t> </a:t>
            </a:r>
            <a:r>
              <a:rPr lang="en-US" sz="2800" kern="0" dirty="0" err="1">
                <a:latin typeface="+mj-lt"/>
              </a:rPr>
              <a:t>kê</a:t>
            </a:r>
            <a:r>
              <a:rPr lang="en-US" sz="2800" kern="0" dirty="0">
                <a:latin typeface="+mj-lt"/>
              </a:rPr>
              <a:t>:</a:t>
            </a:r>
          </a:p>
        </p:txBody>
      </p:sp>
      <p:graphicFrame>
        <p:nvGraphicFramePr>
          <p:cNvPr id="3" name="Object 2">
            <a:extLst>
              <a:ext uri="{FF2B5EF4-FFF2-40B4-BE49-F238E27FC236}">
                <a16:creationId xmlns:a16="http://schemas.microsoft.com/office/drawing/2014/main" id="{1862F3D1-8407-4448-A898-4F303C5F3F6E}"/>
              </a:ext>
            </a:extLst>
          </p:cNvPr>
          <p:cNvGraphicFramePr>
            <a:graphicFrameLocks noChangeAspect="1"/>
          </p:cNvGraphicFramePr>
          <p:nvPr/>
        </p:nvGraphicFramePr>
        <p:xfrm>
          <a:off x="3733800" y="2209800"/>
          <a:ext cx="2132013" cy="1033463"/>
        </p:xfrm>
        <a:graphic>
          <a:graphicData uri="http://schemas.openxmlformats.org/presentationml/2006/ole">
            <mc:AlternateContent xmlns:mc="http://schemas.openxmlformats.org/markup-compatibility/2006">
              <mc:Choice xmlns:v="urn:schemas-microsoft-com:vml" Requires="v">
                <p:oleObj name="Equation" r:id="rId2" imgW="863280" imgH="419040" progId="Equation.DSMT4">
                  <p:embed/>
                </p:oleObj>
              </mc:Choice>
              <mc:Fallback>
                <p:oleObj name="Equation" r:id="rId2" imgW="863280" imgH="419040" progId="Equation.DSMT4">
                  <p:embed/>
                  <p:pic>
                    <p:nvPicPr>
                      <p:cNvPr id="3" name="Object 2">
                        <a:extLst>
                          <a:ext uri="{FF2B5EF4-FFF2-40B4-BE49-F238E27FC236}">
                            <a16:creationId xmlns:a16="http://schemas.microsoft.com/office/drawing/2014/main" id="{1862F3D1-8407-4448-A898-4F303C5F3F6E}"/>
                          </a:ext>
                        </a:extLst>
                      </p:cNvPr>
                      <p:cNvPicPr>
                        <a:picLocks noChangeAspect="1" noChangeArrowheads="1"/>
                      </p:cNvPicPr>
                      <p:nvPr/>
                    </p:nvPicPr>
                    <p:blipFill>
                      <a:blip r:embed="rId3"/>
                      <a:srcRect/>
                      <a:stretch>
                        <a:fillRect/>
                      </a:stretch>
                    </p:blipFill>
                    <p:spPr bwMode="auto">
                      <a:xfrm>
                        <a:off x="3733800" y="2209800"/>
                        <a:ext cx="2132013"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a:extLst>
              <a:ext uri="{FF2B5EF4-FFF2-40B4-BE49-F238E27FC236}">
                <a16:creationId xmlns:a16="http://schemas.microsoft.com/office/drawing/2014/main" id="{11E27F84-48EF-4615-9148-1A95048803AE}"/>
              </a:ext>
            </a:extLst>
          </p:cNvPr>
          <p:cNvSpPr txBox="1"/>
          <p:nvPr/>
        </p:nvSpPr>
        <p:spPr>
          <a:xfrm>
            <a:off x="304800" y="216584"/>
            <a:ext cx="8686800" cy="1993215"/>
          </a:xfrm>
          <a:prstGeom prst="rect">
            <a:avLst/>
          </a:prstGeom>
          <a:solidFill>
            <a:srgbClr val="CCFFCC"/>
          </a:solidFill>
          <a:ln>
            <a:solidFill>
              <a:schemeClr val="tx1"/>
            </a:solidFill>
          </a:ln>
        </p:spPr>
        <p:txBody>
          <a:bodyPr wrap="square" rtlCol="0">
            <a:spAutoFit/>
          </a:bodyPr>
          <a:lstStyle/>
          <a:p>
            <a:pPr>
              <a:lnSpc>
                <a:spcPct val="150000"/>
              </a:lnSpc>
            </a:pPr>
            <a:r>
              <a:rPr lang="en-US" sz="2800" dirty="0">
                <a:latin typeface="+mj-lt"/>
              </a:rPr>
              <a:t>X </a:t>
            </a:r>
            <a:r>
              <a:rPr lang="en-US" sz="2800" dirty="0" err="1">
                <a:latin typeface="+mj-lt"/>
              </a:rPr>
              <a:t>là</a:t>
            </a:r>
            <a:r>
              <a:rPr lang="en-US" sz="2800" dirty="0">
                <a:latin typeface="+mj-lt"/>
              </a:rPr>
              <a:t> </a:t>
            </a:r>
            <a:r>
              <a:rPr lang="en-US" sz="2800" dirty="0" err="1">
                <a:latin typeface="+mj-lt"/>
              </a:rPr>
              <a:t>lợi</a:t>
            </a:r>
            <a:r>
              <a:rPr lang="en-US" sz="2800" dirty="0">
                <a:latin typeface="+mj-lt"/>
              </a:rPr>
              <a:t> </a:t>
            </a:r>
            <a:r>
              <a:rPr lang="en-US" sz="2800" dirty="0" err="1">
                <a:latin typeface="+mj-lt"/>
              </a:rPr>
              <a:t>nhuận</a:t>
            </a:r>
            <a:r>
              <a:rPr lang="en-US" sz="2800" dirty="0">
                <a:latin typeface="+mj-lt"/>
              </a:rPr>
              <a:t> 1 </a:t>
            </a:r>
            <a:r>
              <a:rPr lang="en-US" sz="2800" dirty="0" err="1">
                <a:latin typeface="+mj-lt"/>
              </a:rPr>
              <a:t>tháng</a:t>
            </a:r>
            <a:r>
              <a:rPr lang="en-US" sz="2800" dirty="0">
                <a:latin typeface="+mj-lt"/>
              </a:rPr>
              <a:t> </a:t>
            </a:r>
            <a:r>
              <a:rPr lang="en-US" sz="2800" dirty="0" err="1">
                <a:latin typeface="+mj-lt"/>
              </a:rPr>
              <a:t>của</a:t>
            </a:r>
            <a:r>
              <a:rPr lang="en-US" sz="2800" dirty="0">
                <a:latin typeface="+mj-lt"/>
              </a:rPr>
              <a:t> </a:t>
            </a:r>
            <a:r>
              <a:rPr lang="en-US" sz="2800" dirty="0" err="1">
                <a:latin typeface="+mj-lt"/>
              </a:rPr>
              <a:t>doanh</a:t>
            </a:r>
            <a:r>
              <a:rPr lang="en-US" sz="2800" dirty="0">
                <a:latin typeface="+mj-lt"/>
              </a:rPr>
              <a:t> </a:t>
            </a:r>
            <a:r>
              <a:rPr lang="en-US" sz="2800" dirty="0" err="1">
                <a:latin typeface="+mj-lt"/>
              </a:rPr>
              <a:t>nghiệp</a:t>
            </a:r>
            <a:r>
              <a:rPr lang="en-US" sz="2800" dirty="0">
                <a:latin typeface="+mj-lt"/>
              </a:rPr>
              <a:t> A (</a:t>
            </a:r>
            <a:r>
              <a:rPr lang="en-US" sz="2800" dirty="0" err="1">
                <a:latin typeface="+mj-lt"/>
              </a:rPr>
              <a:t>triệu</a:t>
            </a:r>
            <a:r>
              <a:rPr lang="en-US" sz="2800" dirty="0">
                <a:latin typeface="+mj-lt"/>
              </a:rPr>
              <a:t> VNĐ)</a:t>
            </a:r>
          </a:p>
          <a:p>
            <a:pPr>
              <a:lnSpc>
                <a:spcPct val="150000"/>
              </a:lnSpc>
            </a:pPr>
            <a:r>
              <a:rPr lang="en-US" sz="2800" dirty="0">
                <a:latin typeface="+mj-lt"/>
              </a:rPr>
              <a:t>X~N(µ; </a:t>
            </a:r>
            <a:r>
              <a:rPr lang="el-GR" sz="2800" dirty="0">
                <a:latin typeface="Times New Roman" panose="02020603050405020304" pitchFamily="18" charset="0"/>
                <a:cs typeface="Times New Roman" panose="02020603050405020304" pitchFamily="18" charset="0"/>
              </a:rPr>
              <a:t>σ</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a:t>
            </a:r>
          </a:p>
          <a:p>
            <a:pPr>
              <a:lnSpc>
                <a:spcPct val="150000"/>
              </a:lnSpc>
            </a:pPr>
            <a:r>
              <a:rPr lang="en-US" sz="2800" dirty="0">
                <a:latin typeface="Times New Roman" panose="02020603050405020304" pitchFamily="18" charset="0"/>
                <a:cs typeface="Times New Roman" panose="02020603050405020304" pitchFamily="18" charset="0"/>
              </a:rPr>
              <a:t>n=20; γ = 0.99    </a:t>
            </a:r>
            <a:r>
              <a:rPr lang="en-US" sz="2800" dirty="0">
                <a:latin typeface="+mj-lt"/>
              </a:rPr>
              <a:t>? ≤ µ ≤</a:t>
            </a:r>
            <a:r>
              <a:rPr lang="en-US" altLang="en-US" sz="2800" dirty="0">
                <a:latin typeface="+mj-lt"/>
                <a:cs typeface="Times New Roman" pitchFamily="18" charset="0"/>
              </a:rPr>
              <a:t> ?</a:t>
            </a:r>
            <a:endParaRPr lang="en-US" sz="2800" dirty="0">
              <a:latin typeface="+mj-lt"/>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8931C5A6-5269-4750-AF7A-18B9DAD8D2B7}"/>
                  </a:ext>
                </a:extLst>
              </p:cNvPr>
              <p:cNvSpPr txBox="1">
                <a:spLocks noChangeArrowheads="1"/>
              </p:cNvSpPr>
              <p:nvPr/>
            </p:nvSpPr>
            <p:spPr bwMode="auto">
              <a:xfrm>
                <a:off x="228600" y="3581400"/>
                <a:ext cx="8382000" cy="694677"/>
              </a:xfrm>
              <a:prstGeom prst="rect">
                <a:avLst/>
              </a:prstGeom>
              <a:noFill/>
              <a:ln w="9525">
                <a:noFill/>
                <a:miter lim="800000"/>
                <a:headEnd/>
                <a:tailEnd/>
              </a:ln>
            </p:spPr>
            <p:txBody>
              <a:bodyPr wrap="square" anchor="ctr">
                <a:spAutoFit/>
              </a:bodyPr>
              <a:lstStyle/>
              <a:p>
                <a:pPr marL="457200" indent="-457200">
                  <a:buFont typeface="Arial" panose="020B0604020202020204" pitchFamily="34" charset="0"/>
                  <a:buChar char="•"/>
                  <a:defRPr/>
                </a:pPr>
                <a:r>
                  <a:rPr lang="en-US" sz="2800" kern="0" dirty="0">
                    <a:solidFill>
                      <a:schemeClr val="tx1"/>
                    </a:solidFill>
                    <a:latin typeface="+mj-lt"/>
                    <a:ea typeface="+mj-ea"/>
                    <a:cs typeface="Times New Roman" pitchFamily="18" charset="0"/>
                  </a:rPr>
                  <a:t>Với </a:t>
                </a:r>
                <a:r>
                  <a:rPr lang="el-GR" sz="2800" kern="0" dirty="0">
                    <a:solidFill>
                      <a:schemeClr val="tx1"/>
                    </a:solidFill>
                    <a:latin typeface="+mj-lt"/>
                    <a:cs typeface="Times New Roman"/>
                  </a:rPr>
                  <a:t>γ</a:t>
                </a:r>
                <a:r>
                  <a:rPr lang="en-US" sz="2800" kern="0" dirty="0">
                    <a:solidFill>
                      <a:schemeClr val="tx1"/>
                    </a:solidFill>
                    <a:latin typeface="+mj-lt"/>
                    <a:cs typeface="Times New Roman"/>
                  </a:rPr>
                  <a:t>=0.99 </a:t>
                </a:r>
                <a:r>
                  <a:rPr lang="en-US" sz="2800" kern="0" dirty="0">
                    <a:solidFill>
                      <a:schemeClr val="tx1"/>
                    </a:solidFill>
                    <a:latin typeface="+mj-lt"/>
                    <a:cs typeface="Times New Roman"/>
                    <a:sym typeface="Wingdings" panose="05000000000000000000" pitchFamily="2" charset="2"/>
                  </a:rPr>
                  <a:t></a:t>
                </a:r>
                <a:r>
                  <a:rPr lang="el-GR" sz="2800" kern="0" dirty="0">
                    <a:solidFill>
                      <a:schemeClr val="tx1"/>
                    </a:solidFill>
                    <a:latin typeface="+mj-lt"/>
                    <a:cs typeface="Times New Roman"/>
                    <a:sym typeface="Wingdings" panose="05000000000000000000" pitchFamily="2" charset="2"/>
                  </a:rPr>
                  <a:t>α</a:t>
                </a:r>
                <a:r>
                  <a:rPr lang="en-US" sz="2800" kern="0" dirty="0">
                    <a:solidFill>
                      <a:schemeClr val="tx1"/>
                    </a:solidFill>
                    <a:latin typeface="+mj-lt"/>
                    <a:cs typeface="Times New Roman"/>
                    <a:sym typeface="Wingdings" panose="05000000000000000000" pitchFamily="2" charset="2"/>
                  </a:rPr>
                  <a:t>= 0.01</a:t>
                </a:r>
                <a:r>
                  <a:rPr lang="en-US" sz="2800" kern="0" dirty="0">
                    <a:solidFill>
                      <a:schemeClr val="tx1"/>
                    </a:solidFill>
                    <a:latin typeface="+mj-lt"/>
                    <a:cs typeface="Times New Roman"/>
                  </a:rPr>
                  <a:t>, </a:t>
                </a:r>
                <a14:m>
                  <m:oMath xmlns:m="http://schemas.openxmlformats.org/officeDocument/2006/math">
                    <m:sSubSup>
                      <m:sSubSupPr>
                        <m:ctrlPr>
                          <a:rPr lang="en-US" sz="2800" i="1" kern="0" smtClean="0">
                            <a:solidFill>
                              <a:schemeClr val="tx1"/>
                            </a:solidFill>
                            <a:latin typeface="Cambria Math" panose="02040503050406030204" pitchFamily="18" charset="0"/>
                            <a:cs typeface="Times New Roman"/>
                          </a:rPr>
                        </m:ctrlPr>
                      </m:sSubSupPr>
                      <m:e>
                        <m:r>
                          <a:rPr lang="en-US" sz="2800" b="0" i="1" kern="0" smtClean="0">
                            <a:solidFill>
                              <a:schemeClr val="tx1"/>
                            </a:solidFill>
                            <a:latin typeface="Cambria Math" panose="02040503050406030204" pitchFamily="18" charset="0"/>
                            <a:cs typeface="Times New Roman"/>
                          </a:rPr>
                          <m:t>𝑡</m:t>
                        </m:r>
                      </m:e>
                      <m:sub>
                        <m:r>
                          <a:rPr lang="en-US" sz="2800" i="1" kern="0" smtClean="0">
                            <a:solidFill>
                              <a:schemeClr val="tx1"/>
                            </a:solidFill>
                            <a:latin typeface="Cambria Math" panose="02040503050406030204" pitchFamily="18" charset="0"/>
                            <a:ea typeface="Cambria Math" panose="02040503050406030204" pitchFamily="18" charset="0"/>
                            <a:cs typeface="Times New Roman"/>
                          </a:rPr>
                          <m:t>𝛼</m:t>
                        </m:r>
                        <m:r>
                          <a:rPr lang="en-US" sz="2800" b="0" i="1" kern="0" smtClean="0">
                            <a:solidFill>
                              <a:schemeClr val="tx1"/>
                            </a:solidFill>
                            <a:latin typeface="Cambria Math" panose="02040503050406030204" pitchFamily="18" charset="0"/>
                            <a:ea typeface="Cambria Math" panose="02040503050406030204" pitchFamily="18" charset="0"/>
                            <a:cs typeface="Times New Roman"/>
                          </a:rPr>
                          <m:t>/2</m:t>
                        </m:r>
                      </m:sub>
                      <m:sup>
                        <m:r>
                          <a:rPr lang="en-US" sz="2800" b="0" i="1" kern="0" smtClean="0">
                            <a:solidFill>
                              <a:schemeClr val="tx1"/>
                            </a:solidFill>
                            <a:latin typeface="Cambria Math" panose="02040503050406030204" pitchFamily="18" charset="0"/>
                            <a:cs typeface="Times New Roman"/>
                          </a:rPr>
                          <m:t>(</m:t>
                        </m:r>
                        <m:r>
                          <a:rPr lang="en-US" sz="2800" b="0" i="1" kern="0" smtClean="0">
                            <a:solidFill>
                              <a:schemeClr val="tx1"/>
                            </a:solidFill>
                            <a:latin typeface="Cambria Math" panose="02040503050406030204" pitchFamily="18" charset="0"/>
                            <a:cs typeface="Times New Roman"/>
                          </a:rPr>
                          <m:t>𝑛</m:t>
                        </m:r>
                        <m:r>
                          <a:rPr lang="en-US" sz="2800" b="0" i="1" kern="0" smtClean="0">
                            <a:solidFill>
                              <a:schemeClr val="tx1"/>
                            </a:solidFill>
                            <a:latin typeface="Cambria Math" panose="02040503050406030204" pitchFamily="18" charset="0"/>
                            <a:cs typeface="Times New Roman"/>
                          </a:rPr>
                          <m:t>−1)</m:t>
                        </m:r>
                      </m:sup>
                    </m:sSubSup>
                  </m:oMath>
                </a14:m>
                <a:r>
                  <a:rPr lang="en-US" sz="2800" kern="0" dirty="0">
                    <a:solidFill>
                      <a:schemeClr val="tx1"/>
                    </a:solidFill>
                    <a:latin typeface="+mj-lt"/>
                    <a:cs typeface="Times New Roman"/>
                  </a:rPr>
                  <a:t> = t</a:t>
                </a:r>
                <a:r>
                  <a:rPr lang="en-US" sz="2800" kern="0" baseline="30000" dirty="0">
                    <a:solidFill>
                      <a:schemeClr val="tx1"/>
                    </a:solidFill>
                    <a:latin typeface="+mj-lt"/>
                    <a:cs typeface="Times New Roman"/>
                  </a:rPr>
                  <a:t>(19)</a:t>
                </a:r>
                <a:r>
                  <a:rPr lang="en-US" sz="2800" kern="0" baseline="-25000" dirty="0">
                    <a:solidFill>
                      <a:schemeClr val="tx1"/>
                    </a:solidFill>
                    <a:latin typeface="+mj-lt"/>
                    <a:cs typeface="Times New Roman"/>
                  </a:rPr>
                  <a:t>0.005 </a:t>
                </a:r>
                <a:r>
                  <a:rPr lang="en-US" sz="2800" kern="0" dirty="0">
                    <a:solidFill>
                      <a:schemeClr val="tx1"/>
                    </a:solidFill>
                    <a:latin typeface="+mj-lt"/>
                    <a:cs typeface="Times New Roman"/>
                  </a:rPr>
                  <a:t>=2.861, ta </a:t>
                </a:r>
                <a:r>
                  <a:rPr lang="en-US" sz="2800" kern="0" dirty="0" err="1">
                    <a:solidFill>
                      <a:schemeClr val="tx1"/>
                    </a:solidFill>
                    <a:latin typeface="+mj-lt"/>
                    <a:cs typeface="Times New Roman"/>
                  </a:rPr>
                  <a:t>có</a:t>
                </a:r>
                <a:r>
                  <a:rPr lang="en-US" sz="2800" kern="0" dirty="0">
                    <a:solidFill>
                      <a:schemeClr val="tx1"/>
                    </a:solidFill>
                    <a:latin typeface="+mj-lt"/>
                    <a:cs typeface="Times New Roman"/>
                  </a:rPr>
                  <a:t>:</a:t>
                </a:r>
                <a:endParaRPr lang="en-US" sz="2800" i="1" kern="0" dirty="0">
                  <a:solidFill>
                    <a:schemeClr val="tx1"/>
                  </a:solidFill>
                  <a:latin typeface="+mj-lt"/>
                  <a:ea typeface="+mj-ea"/>
                  <a:cs typeface="Times New Roman" pitchFamily="18" charset="0"/>
                </a:endParaRPr>
              </a:p>
            </p:txBody>
          </p:sp>
        </mc:Choice>
        <mc:Fallback>
          <p:sp>
            <p:nvSpPr>
              <p:cNvPr id="7" name="Rectangle 6">
                <a:extLst>
                  <a:ext uri="{FF2B5EF4-FFF2-40B4-BE49-F238E27FC236}">
                    <a16:creationId xmlns:a16="http://schemas.microsoft.com/office/drawing/2014/main" id="{8931C5A6-5269-4750-AF7A-18B9DAD8D2B7}"/>
                  </a:ext>
                </a:extLst>
              </p:cNvPr>
              <p:cNvSpPr txBox="1">
                <a:spLocks noRot="1" noChangeAspect="1" noMove="1" noResize="1" noEditPoints="1" noAdjustHandles="1" noChangeArrowheads="1" noChangeShapeType="1" noTextEdit="1"/>
              </p:cNvSpPr>
              <p:nvPr/>
            </p:nvSpPr>
            <p:spPr bwMode="auto">
              <a:xfrm>
                <a:off x="228600" y="3581400"/>
                <a:ext cx="8382000" cy="694677"/>
              </a:xfrm>
              <a:prstGeom prst="rect">
                <a:avLst/>
              </a:prstGeom>
              <a:blipFill>
                <a:blip r:embed="rId4"/>
                <a:stretch>
                  <a:fillRect l="-1309" b="-12389"/>
                </a:stretch>
              </a:blipFill>
              <a:ln w="9525">
                <a:noFill/>
                <a:miter lim="800000"/>
                <a:headEnd/>
                <a:tailEnd/>
              </a:ln>
            </p:spPr>
            <p:txBody>
              <a:bodyPr/>
              <a:lstStyle/>
              <a:p>
                <a:r>
                  <a:rPr lang="en-US">
                    <a:noFill/>
                  </a:rPr>
                  <a:t> </a:t>
                </a:r>
              </a:p>
            </p:txBody>
          </p:sp>
        </mc:Fallback>
      </mc:AlternateContent>
      <p:sp>
        <p:nvSpPr>
          <p:cNvPr id="13" name="Rectangle 6">
            <a:extLst>
              <a:ext uri="{FF2B5EF4-FFF2-40B4-BE49-F238E27FC236}">
                <a16:creationId xmlns:a16="http://schemas.microsoft.com/office/drawing/2014/main" id="{551A47C9-7DB4-4106-9007-72B423E7BDB1}"/>
              </a:ext>
            </a:extLst>
          </p:cNvPr>
          <p:cNvSpPr txBox="1">
            <a:spLocks noChangeArrowheads="1"/>
          </p:cNvSpPr>
          <p:nvPr/>
        </p:nvSpPr>
        <p:spPr bwMode="auto">
          <a:xfrm>
            <a:off x="-28575" y="5161495"/>
            <a:ext cx="5029200" cy="523220"/>
          </a:xfrm>
          <a:prstGeom prst="rect">
            <a:avLst/>
          </a:prstGeom>
          <a:noFill/>
          <a:ln w="9525">
            <a:noFill/>
            <a:miter lim="800000"/>
            <a:headEnd/>
            <a:tailEnd/>
          </a:ln>
        </p:spPr>
        <p:txBody>
          <a:bodyPr wrap="square" anchor="ctr">
            <a:spAutoFit/>
          </a:bodyPr>
          <a:lstStyle/>
          <a:p>
            <a:pPr indent="457200">
              <a:defRPr/>
            </a:pPr>
            <a:r>
              <a:rPr lang="en-US" sz="2800" kern="0" dirty="0">
                <a:latin typeface="+mj-lt"/>
                <a:ea typeface="+mj-ea"/>
                <a:cs typeface="Times New Roman" pitchFamily="18" charset="0"/>
              </a:rPr>
              <a:t>KTC </a:t>
            </a:r>
            <a:r>
              <a:rPr lang="en-US" sz="2800" kern="0" dirty="0" err="1">
                <a:latin typeface="+mj-lt"/>
                <a:ea typeface="+mj-ea"/>
                <a:cs typeface="Times New Roman" pitchFamily="18" charset="0"/>
              </a:rPr>
              <a:t>đối</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xứng</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của</a:t>
            </a:r>
            <a:r>
              <a:rPr lang="en-US" sz="2800" kern="0" dirty="0">
                <a:latin typeface="+mj-lt"/>
                <a:ea typeface="+mj-ea"/>
                <a:cs typeface="Times New Roman" pitchFamily="18" charset="0"/>
              </a:rPr>
              <a:t> </a:t>
            </a:r>
            <a:r>
              <a:rPr lang="el-GR" sz="2800" kern="0" dirty="0">
                <a:latin typeface="+mj-lt"/>
                <a:ea typeface="+mj-ea"/>
                <a:cs typeface="Times New Roman"/>
              </a:rPr>
              <a:t>μ</a:t>
            </a:r>
            <a:r>
              <a:rPr lang="en-US" sz="2800" kern="0" dirty="0">
                <a:latin typeface="+mj-lt"/>
                <a:ea typeface="+mj-ea"/>
                <a:cs typeface="Times New Roman"/>
              </a:rPr>
              <a:t> </a:t>
            </a:r>
            <a:r>
              <a:rPr lang="en-US" sz="2800" kern="0" dirty="0" err="1">
                <a:latin typeface="+mj-lt"/>
                <a:ea typeface="+mj-ea"/>
                <a:cs typeface="Times New Roman"/>
              </a:rPr>
              <a:t>là</a:t>
            </a:r>
            <a:r>
              <a:rPr lang="en-US" sz="2800" kern="0" dirty="0">
                <a:latin typeface="+mj-lt"/>
                <a:ea typeface="+mj-ea"/>
                <a:cs typeface="Times New Roman" pitchFamily="18" charset="0"/>
              </a:rPr>
              <a:t>:</a:t>
            </a:r>
          </a:p>
        </p:txBody>
      </p:sp>
      <p:graphicFrame>
        <p:nvGraphicFramePr>
          <p:cNvPr id="6" name="Object 5">
            <a:extLst>
              <a:ext uri="{FF2B5EF4-FFF2-40B4-BE49-F238E27FC236}">
                <a16:creationId xmlns:a16="http://schemas.microsoft.com/office/drawing/2014/main" id="{866CAB49-D752-45E8-B566-ED19ED7AAFB7}"/>
              </a:ext>
            </a:extLst>
          </p:cNvPr>
          <p:cNvGraphicFramePr>
            <a:graphicFrameLocks noChangeAspect="1"/>
          </p:cNvGraphicFramePr>
          <p:nvPr>
            <p:extLst>
              <p:ext uri="{D42A27DB-BD31-4B8C-83A1-F6EECF244321}">
                <p14:modId xmlns:p14="http://schemas.microsoft.com/office/powerpoint/2010/main" val="446723618"/>
              </p:ext>
            </p:extLst>
          </p:nvPr>
        </p:nvGraphicFramePr>
        <p:xfrm>
          <a:off x="4724400" y="4906963"/>
          <a:ext cx="3913187" cy="1036637"/>
        </p:xfrm>
        <a:graphic>
          <a:graphicData uri="http://schemas.openxmlformats.org/presentationml/2006/ole">
            <mc:AlternateContent xmlns:mc="http://schemas.openxmlformats.org/markup-compatibility/2006">
              <mc:Choice xmlns:v="urn:schemas-microsoft-com:vml" Requires="v">
                <p:oleObj name="Equation" r:id="rId5" imgW="3913907" imgH="1036484" progId="Equation.DSMT4">
                  <p:embed/>
                </p:oleObj>
              </mc:Choice>
              <mc:Fallback>
                <p:oleObj name="Equation" r:id="rId5" imgW="3913907" imgH="1036484" progId="Equation.DSMT4">
                  <p:embed/>
                  <p:pic>
                    <p:nvPicPr>
                      <p:cNvPr id="6" name="Object 5">
                        <a:extLst>
                          <a:ext uri="{FF2B5EF4-FFF2-40B4-BE49-F238E27FC236}">
                            <a16:creationId xmlns:a16="http://schemas.microsoft.com/office/drawing/2014/main" id="{866CAB49-D752-45E8-B566-ED19ED7AAFB7}"/>
                          </a:ext>
                        </a:extLst>
                      </p:cNvPr>
                      <p:cNvPicPr/>
                      <p:nvPr/>
                    </p:nvPicPr>
                    <p:blipFill>
                      <a:blip r:embed="rId6"/>
                      <a:stretch>
                        <a:fillRect/>
                      </a:stretch>
                    </p:blipFill>
                    <p:spPr>
                      <a:xfrm>
                        <a:off x="4724400" y="4906963"/>
                        <a:ext cx="3913187" cy="1036637"/>
                      </a:xfrm>
                      <a:prstGeom prst="rect">
                        <a:avLst/>
                      </a:prstGeom>
                    </p:spPr>
                  </p:pic>
                </p:oleObj>
              </mc:Fallback>
            </mc:AlternateContent>
          </a:graphicData>
        </a:graphic>
      </p:graphicFrame>
    </p:spTree>
    <p:extLst>
      <p:ext uri="{BB962C8B-B14F-4D97-AF65-F5344CB8AC3E}">
        <p14:creationId xmlns:p14="http://schemas.microsoft.com/office/powerpoint/2010/main" val="351211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BC25D0D1-173B-4ED3-8DAF-AC0BF725179E}"/>
              </a:ext>
            </a:extLst>
          </p:cNvPr>
          <p:cNvGraphicFramePr>
            <a:graphicFrameLocks noChangeAspect="1"/>
          </p:cNvGraphicFramePr>
          <p:nvPr/>
        </p:nvGraphicFramePr>
        <p:xfrm>
          <a:off x="152401" y="2486016"/>
          <a:ext cx="8763000" cy="3048338"/>
        </p:xfrm>
        <a:graphic>
          <a:graphicData uri="http://schemas.openxmlformats.org/presentationml/2006/ole">
            <mc:AlternateContent xmlns:mc="http://schemas.openxmlformats.org/markup-compatibility/2006">
              <mc:Choice xmlns:v="urn:schemas-microsoft-com:vml" Requires="v">
                <p:oleObj name="Equation" r:id="rId2" imgW="3581280" imgH="1384200" progId="Equation.DSMT4">
                  <p:embed/>
                </p:oleObj>
              </mc:Choice>
              <mc:Fallback>
                <p:oleObj name="Equation" r:id="rId2" imgW="3581280" imgH="1384200" progId="Equation.DSMT4">
                  <p:embed/>
                  <p:pic>
                    <p:nvPicPr>
                      <p:cNvPr id="2" name="Object 4">
                        <a:extLst>
                          <a:ext uri="{FF2B5EF4-FFF2-40B4-BE49-F238E27FC236}">
                            <a16:creationId xmlns:a16="http://schemas.microsoft.com/office/drawing/2014/main" id="{BC25D0D1-173B-4ED3-8DAF-AC0BF725179E}"/>
                          </a:ext>
                        </a:extLst>
                      </p:cNvPr>
                      <p:cNvPicPr>
                        <a:picLocks noChangeAspect="1" noChangeArrowheads="1"/>
                      </p:cNvPicPr>
                      <p:nvPr/>
                    </p:nvPicPr>
                    <p:blipFill>
                      <a:blip r:embed="rId3"/>
                      <a:srcRect/>
                      <a:stretch>
                        <a:fillRect/>
                      </a:stretch>
                    </p:blipFill>
                    <p:spPr bwMode="auto">
                      <a:xfrm>
                        <a:off x="152401" y="2486016"/>
                        <a:ext cx="8763000" cy="3048338"/>
                      </a:xfrm>
                      <a:prstGeom prst="rect">
                        <a:avLst/>
                      </a:prstGeom>
                      <a:noFill/>
                      <a:ln>
                        <a:noFill/>
                      </a:ln>
                      <a:effectLst/>
                    </p:spPr>
                  </p:pic>
                </p:oleObj>
              </mc:Fallback>
            </mc:AlternateContent>
          </a:graphicData>
        </a:graphic>
      </p:graphicFrame>
      <p:graphicFrame>
        <p:nvGraphicFramePr>
          <p:cNvPr id="3" name="Table 3">
            <a:extLst>
              <a:ext uri="{FF2B5EF4-FFF2-40B4-BE49-F238E27FC236}">
                <a16:creationId xmlns:a16="http://schemas.microsoft.com/office/drawing/2014/main" id="{59331939-F7CC-4E3B-B08A-B7F406C88C4E}"/>
              </a:ext>
            </a:extLst>
          </p:cNvPr>
          <p:cNvGraphicFramePr>
            <a:graphicFrameLocks noGrp="1"/>
          </p:cNvGraphicFramePr>
          <p:nvPr>
            <p:extLst>
              <p:ext uri="{D42A27DB-BD31-4B8C-83A1-F6EECF244321}">
                <p14:modId xmlns:p14="http://schemas.microsoft.com/office/powerpoint/2010/main" val="834944401"/>
              </p:ext>
            </p:extLst>
          </p:nvPr>
        </p:nvGraphicFramePr>
        <p:xfrm>
          <a:off x="228600" y="381000"/>
          <a:ext cx="8610600" cy="1676400"/>
        </p:xfrm>
        <a:graphic>
          <a:graphicData uri="http://schemas.openxmlformats.org/drawingml/2006/table">
            <a:tbl>
              <a:tblPr firstRow="1" bandRow="1">
                <a:tableStyleId>{5C22544A-7EE6-4342-B048-85BDC9FD1C3A}</a:tableStyleId>
              </a:tblPr>
              <a:tblGrid>
                <a:gridCol w="1435100">
                  <a:extLst>
                    <a:ext uri="{9D8B030D-6E8A-4147-A177-3AD203B41FA5}">
                      <a16:colId xmlns:a16="http://schemas.microsoft.com/office/drawing/2014/main" val="707398484"/>
                    </a:ext>
                  </a:extLst>
                </a:gridCol>
                <a:gridCol w="1435100">
                  <a:extLst>
                    <a:ext uri="{9D8B030D-6E8A-4147-A177-3AD203B41FA5}">
                      <a16:colId xmlns:a16="http://schemas.microsoft.com/office/drawing/2014/main" val="44022263"/>
                    </a:ext>
                  </a:extLst>
                </a:gridCol>
                <a:gridCol w="1435100">
                  <a:extLst>
                    <a:ext uri="{9D8B030D-6E8A-4147-A177-3AD203B41FA5}">
                      <a16:colId xmlns:a16="http://schemas.microsoft.com/office/drawing/2014/main" val="2119079549"/>
                    </a:ext>
                  </a:extLst>
                </a:gridCol>
                <a:gridCol w="1435100">
                  <a:extLst>
                    <a:ext uri="{9D8B030D-6E8A-4147-A177-3AD203B41FA5}">
                      <a16:colId xmlns:a16="http://schemas.microsoft.com/office/drawing/2014/main" val="4240331900"/>
                    </a:ext>
                  </a:extLst>
                </a:gridCol>
                <a:gridCol w="1435100">
                  <a:extLst>
                    <a:ext uri="{9D8B030D-6E8A-4147-A177-3AD203B41FA5}">
                      <a16:colId xmlns:a16="http://schemas.microsoft.com/office/drawing/2014/main" val="572889547"/>
                    </a:ext>
                  </a:extLst>
                </a:gridCol>
                <a:gridCol w="1435100">
                  <a:extLst>
                    <a:ext uri="{9D8B030D-6E8A-4147-A177-3AD203B41FA5}">
                      <a16:colId xmlns:a16="http://schemas.microsoft.com/office/drawing/2014/main" val="2389292736"/>
                    </a:ext>
                  </a:extLst>
                </a:gridCol>
              </a:tblGrid>
              <a:tr h="838200">
                <a:tc>
                  <a:txBody>
                    <a:bodyPr/>
                    <a:lstStyle/>
                    <a:p>
                      <a:pPr algn="ctr"/>
                      <a:r>
                        <a:rPr lang="en-US" sz="28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410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430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470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490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2614554974"/>
                  </a:ext>
                </a:extLst>
              </a:tr>
              <a:tr h="838200">
                <a:tc>
                  <a:txBody>
                    <a:bodyPr/>
                    <a:lstStyle/>
                    <a:p>
                      <a:pPr algn="ctr"/>
                      <a:r>
                        <a:rPr lang="en-US" sz="2800" dirty="0" err="1">
                          <a:solidFill>
                            <a:schemeClr val="tx1"/>
                          </a:solidFill>
                        </a:rPr>
                        <a:t>n</a:t>
                      </a:r>
                      <a:r>
                        <a:rPr lang="en-US" sz="2800" baseline="-25000" dirty="0" err="1">
                          <a:solidFill>
                            <a:schemeClr val="tx1"/>
                          </a:solidFill>
                        </a:rPr>
                        <a:t>i</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895467959"/>
                  </a:ext>
                </a:extLst>
              </a:tr>
            </a:tbl>
          </a:graphicData>
        </a:graphic>
      </p:graphicFrame>
      <p:sp>
        <p:nvSpPr>
          <p:cNvPr id="5" name="Content Placeholder 2">
            <a:extLst>
              <a:ext uri="{FF2B5EF4-FFF2-40B4-BE49-F238E27FC236}">
                <a16:creationId xmlns:a16="http://schemas.microsoft.com/office/drawing/2014/main" id="{1097C03F-5119-42C4-B847-B0EAFDB9CE02}"/>
              </a:ext>
            </a:extLst>
          </p:cNvPr>
          <p:cNvSpPr txBox="1">
            <a:spLocks/>
          </p:cNvSpPr>
          <p:nvPr/>
        </p:nvSpPr>
        <p:spPr>
          <a:xfrm>
            <a:off x="228600" y="2057400"/>
            <a:ext cx="4191000" cy="6378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kern="0" dirty="0" err="1">
                <a:latin typeface="+mj-lt"/>
              </a:rPr>
              <a:t>Trên</a:t>
            </a:r>
            <a:r>
              <a:rPr lang="en-US" sz="2800" kern="0" dirty="0">
                <a:latin typeface="+mj-lt"/>
              </a:rPr>
              <a:t> </a:t>
            </a:r>
            <a:r>
              <a:rPr lang="en-US" sz="2800" kern="0" dirty="0" err="1">
                <a:latin typeface="+mj-lt"/>
              </a:rPr>
              <a:t>mẫu</a:t>
            </a:r>
            <a:r>
              <a:rPr lang="en-US" sz="2800" kern="0" dirty="0">
                <a:latin typeface="+mj-lt"/>
              </a:rPr>
              <a:t> ta </a:t>
            </a:r>
            <a:r>
              <a:rPr lang="en-US" sz="2800" kern="0" dirty="0" err="1">
                <a:latin typeface="+mj-lt"/>
              </a:rPr>
              <a:t>có</a:t>
            </a:r>
            <a:r>
              <a:rPr lang="en-US" sz="2800" kern="0" dirty="0">
                <a:latin typeface="+mj-lt"/>
              </a:rPr>
              <a:t>:</a:t>
            </a:r>
          </a:p>
        </p:txBody>
      </p:sp>
      <p:sp>
        <p:nvSpPr>
          <p:cNvPr id="6" name="Content Placeholder 2">
            <a:extLst>
              <a:ext uri="{FF2B5EF4-FFF2-40B4-BE49-F238E27FC236}">
                <a16:creationId xmlns:a16="http://schemas.microsoft.com/office/drawing/2014/main" id="{541E8A1A-97A9-4323-A994-037CC3644510}"/>
              </a:ext>
            </a:extLst>
          </p:cNvPr>
          <p:cNvSpPr txBox="1">
            <a:spLocks/>
          </p:cNvSpPr>
          <p:nvPr/>
        </p:nvSpPr>
        <p:spPr>
          <a:xfrm>
            <a:off x="228600" y="5534354"/>
            <a:ext cx="8510588" cy="6378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kern="0" dirty="0" err="1">
                <a:latin typeface="+mj-lt"/>
              </a:rPr>
              <a:t>Kết</a:t>
            </a:r>
            <a:r>
              <a:rPr lang="en-US" sz="2800" b="1" kern="0" dirty="0">
                <a:latin typeface="+mj-lt"/>
              </a:rPr>
              <a:t> </a:t>
            </a:r>
            <a:r>
              <a:rPr lang="en-US" sz="2800" b="1" kern="0" dirty="0" err="1">
                <a:latin typeface="+mj-lt"/>
              </a:rPr>
              <a:t>luận</a:t>
            </a:r>
            <a:r>
              <a:rPr lang="en-US" sz="2800" b="1" kern="0" dirty="0">
                <a:latin typeface="+mj-lt"/>
              </a:rPr>
              <a:t>:</a:t>
            </a:r>
            <a:r>
              <a:rPr lang="en-US" sz="2800" kern="0" dirty="0">
                <a:latin typeface="+mj-lt"/>
              </a:rPr>
              <a:t> </a:t>
            </a:r>
            <a:r>
              <a:rPr lang="en-US" sz="2800" kern="0" dirty="0" err="1">
                <a:latin typeface="+mj-lt"/>
              </a:rPr>
              <a:t>với</a:t>
            </a:r>
            <a:r>
              <a:rPr lang="en-US" sz="2800" kern="0" dirty="0">
                <a:latin typeface="+mj-lt"/>
              </a:rPr>
              <a:t> </a:t>
            </a:r>
            <a:r>
              <a:rPr lang="en-US" sz="2800" kern="0" dirty="0" err="1">
                <a:latin typeface="+mj-lt"/>
              </a:rPr>
              <a:t>độ</a:t>
            </a:r>
            <a:r>
              <a:rPr lang="en-US" sz="2800" kern="0" dirty="0">
                <a:latin typeface="+mj-lt"/>
              </a:rPr>
              <a:t> tin </a:t>
            </a:r>
            <a:r>
              <a:rPr lang="en-US" sz="2800" kern="0" dirty="0" err="1">
                <a:latin typeface="+mj-lt"/>
              </a:rPr>
              <a:t>cậy</a:t>
            </a:r>
            <a:r>
              <a:rPr lang="en-US" sz="2800" kern="0" dirty="0">
                <a:latin typeface="+mj-lt"/>
              </a:rPr>
              <a:t> 99%, </a:t>
            </a:r>
            <a:r>
              <a:rPr lang="en-US" sz="2800" kern="0" dirty="0" err="1">
                <a:latin typeface="+mj-lt"/>
              </a:rPr>
              <a:t>có</a:t>
            </a:r>
            <a:r>
              <a:rPr lang="en-US" sz="2800" kern="0" dirty="0">
                <a:latin typeface="+mj-lt"/>
              </a:rPr>
              <a:t> </a:t>
            </a:r>
            <a:r>
              <a:rPr lang="en-US" sz="2800" kern="0" dirty="0" err="1">
                <a:latin typeface="+mj-lt"/>
              </a:rPr>
              <a:t>thể</a:t>
            </a:r>
            <a:r>
              <a:rPr lang="en-US" sz="2800" kern="0" dirty="0">
                <a:latin typeface="+mj-lt"/>
              </a:rPr>
              <a:t> </a:t>
            </a:r>
            <a:r>
              <a:rPr lang="en-US" sz="2800" kern="0" dirty="0" err="1">
                <a:latin typeface="+mj-lt"/>
              </a:rPr>
              <a:t>nói</a:t>
            </a:r>
            <a:r>
              <a:rPr lang="en-US" sz="2800" kern="0" dirty="0">
                <a:latin typeface="+mj-lt"/>
              </a:rPr>
              <a:t> </a:t>
            </a:r>
            <a:r>
              <a:rPr lang="en-US" sz="2800" kern="0" dirty="0" err="1">
                <a:latin typeface="+mj-lt"/>
              </a:rPr>
              <a:t>rằng</a:t>
            </a:r>
            <a:r>
              <a:rPr lang="en-US" sz="2800" kern="0" dirty="0">
                <a:latin typeface="+mj-lt"/>
              </a:rPr>
              <a:t> </a:t>
            </a:r>
            <a:r>
              <a:rPr lang="en-US" sz="2800" kern="0" dirty="0" err="1">
                <a:latin typeface="+mj-lt"/>
              </a:rPr>
              <a:t>lợi</a:t>
            </a:r>
            <a:r>
              <a:rPr lang="en-US" sz="2800" kern="0" dirty="0">
                <a:latin typeface="+mj-lt"/>
              </a:rPr>
              <a:t> </a:t>
            </a:r>
            <a:r>
              <a:rPr lang="en-US" sz="2800" kern="0" dirty="0" err="1">
                <a:latin typeface="+mj-lt"/>
              </a:rPr>
              <a:t>nhuận</a:t>
            </a:r>
            <a:r>
              <a:rPr lang="en-US" sz="2800" kern="0" dirty="0">
                <a:latin typeface="+mj-lt"/>
              </a:rPr>
              <a:t> </a:t>
            </a:r>
            <a:r>
              <a:rPr lang="en-US" sz="2800" kern="0" dirty="0" err="1">
                <a:latin typeface="+mj-lt"/>
              </a:rPr>
              <a:t>trung</a:t>
            </a:r>
            <a:r>
              <a:rPr lang="en-US" sz="2800" kern="0" dirty="0">
                <a:latin typeface="+mj-lt"/>
              </a:rPr>
              <a:t> </a:t>
            </a:r>
            <a:r>
              <a:rPr lang="en-US" sz="2800" kern="0" dirty="0" err="1">
                <a:latin typeface="+mj-lt"/>
              </a:rPr>
              <a:t>bình</a:t>
            </a:r>
            <a:r>
              <a:rPr lang="en-US" sz="2800" kern="0" dirty="0">
                <a:latin typeface="+mj-lt"/>
              </a:rPr>
              <a:t> </a:t>
            </a:r>
            <a:r>
              <a:rPr lang="en-US" sz="2800" kern="0" dirty="0" err="1">
                <a:latin typeface="+mj-lt"/>
              </a:rPr>
              <a:t>mỗi</a:t>
            </a:r>
            <a:r>
              <a:rPr lang="en-US" sz="2800" kern="0" dirty="0">
                <a:latin typeface="+mj-lt"/>
              </a:rPr>
              <a:t> </a:t>
            </a:r>
            <a:r>
              <a:rPr lang="en-US" sz="2800" kern="0" dirty="0" err="1">
                <a:latin typeface="+mj-lt"/>
              </a:rPr>
              <a:t>tháng</a:t>
            </a:r>
            <a:r>
              <a:rPr lang="en-US" sz="2800" kern="0" dirty="0">
                <a:latin typeface="+mj-lt"/>
              </a:rPr>
              <a:t> </a:t>
            </a:r>
            <a:r>
              <a:rPr lang="en-US" sz="2800" kern="0" dirty="0" err="1">
                <a:latin typeface="+mj-lt"/>
              </a:rPr>
              <a:t>của</a:t>
            </a:r>
            <a:r>
              <a:rPr lang="en-US" sz="2800" kern="0" dirty="0">
                <a:latin typeface="+mj-lt"/>
              </a:rPr>
              <a:t> DN A  </a:t>
            </a:r>
            <a:r>
              <a:rPr lang="en-US" sz="2800" kern="0" dirty="0" err="1">
                <a:latin typeface="+mj-lt"/>
              </a:rPr>
              <a:t>dao</a:t>
            </a:r>
            <a:r>
              <a:rPr lang="en-US" sz="2800" kern="0" dirty="0">
                <a:latin typeface="+mj-lt"/>
              </a:rPr>
              <a:t> </a:t>
            </a:r>
            <a:r>
              <a:rPr lang="en-US" sz="2800" kern="0" dirty="0" err="1">
                <a:latin typeface="+mj-lt"/>
              </a:rPr>
              <a:t>động</a:t>
            </a:r>
            <a:r>
              <a:rPr lang="en-US" sz="2800" kern="0" dirty="0">
                <a:latin typeface="+mj-lt"/>
              </a:rPr>
              <a:t> </a:t>
            </a:r>
            <a:r>
              <a:rPr lang="en-US" sz="2800" kern="0" dirty="0" err="1">
                <a:latin typeface="+mj-lt"/>
              </a:rPr>
              <a:t>từ</a:t>
            </a:r>
            <a:r>
              <a:rPr lang="en-US" sz="2800" kern="0" dirty="0">
                <a:latin typeface="+mj-lt"/>
              </a:rPr>
              <a:t> 444,95 </a:t>
            </a:r>
            <a:r>
              <a:rPr lang="en-US" sz="2800" kern="0" dirty="0" err="1">
                <a:latin typeface="+mj-lt"/>
              </a:rPr>
              <a:t>đến</a:t>
            </a:r>
            <a:r>
              <a:rPr lang="en-US" sz="2800" kern="0" dirty="0">
                <a:latin typeface="+mj-lt"/>
              </a:rPr>
              <a:t> 451,06 </a:t>
            </a:r>
            <a:r>
              <a:rPr lang="en-US" sz="2800" kern="0" dirty="0" err="1">
                <a:latin typeface="+mj-lt"/>
              </a:rPr>
              <a:t>triệu</a:t>
            </a:r>
            <a:r>
              <a:rPr lang="en-US" sz="2800" kern="0" dirty="0">
                <a:latin typeface="+mj-lt"/>
              </a:rPr>
              <a:t> VNĐ.</a:t>
            </a:r>
          </a:p>
        </p:txBody>
      </p:sp>
    </p:spTree>
    <p:extLst>
      <p:ext uri="{BB962C8B-B14F-4D97-AF65-F5344CB8AC3E}">
        <p14:creationId xmlns:p14="http://schemas.microsoft.com/office/powerpoint/2010/main" val="146272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BCB06-373C-4155-9B8A-900C0CA4F702}"/>
              </a:ext>
            </a:extLst>
          </p:cNvPr>
          <p:cNvSpPr>
            <a:spLocks noGrp="1"/>
          </p:cNvSpPr>
          <p:nvPr>
            <p:ph idx="1"/>
          </p:nvPr>
        </p:nvSpPr>
        <p:spPr>
          <a:xfrm>
            <a:off x="304800" y="206566"/>
            <a:ext cx="8686800" cy="5813234"/>
          </a:xfrm>
          <a:solidFill>
            <a:srgbClr val="CCFFCC"/>
          </a:solidFill>
        </p:spPr>
        <p:txBody>
          <a:bodyPr>
            <a:noAutofit/>
          </a:bodyPr>
          <a:lstStyle/>
          <a:p>
            <a:pPr marL="0" indent="0">
              <a:buNone/>
            </a:pPr>
            <a:r>
              <a:rPr lang="en-US" sz="2800" b="0" cap="none" dirty="0" err="1"/>
              <a:t>Khảo</a:t>
            </a:r>
            <a:r>
              <a:rPr lang="en-US" sz="2800" b="0" cap="none" dirty="0"/>
              <a:t> </a:t>
            </a:r>
            <a:r>
              <a:rPr lang="en-US" sz="2800" b="0" cap="none" dirty="0" err="1"/>
              <a:t>sát</a:t>
            </a:r>
            <a:r>
              <a:rPr lang="en-US" sz="2800" b="0" cap="none" dirty="0"/>
              <a:t> </a:t>
            </a:r>
            <a:r>
              <a:rPr lang="en-US" sz="2800" b="0" cap="none" dirty="0" err="1"/>
              <a:t>một</a:t>
            </a:r>
            <a:r>
              <a:rPr lang="en-US" sz="2800" b="0" cap="none" dirty="0"/>
              <a:t> </a:t>
            </a:r>
            <a:r>
              <a:rPr lang="en-US" sz="2800" b="0" cap="none" dirty="0" err="1"/>
              <a:t>số</a:t>
            </a:r>
            <a:r>
              <a:rPr lang="en-US" sz="2800" b="0" cap="none" dirty="0"/>
              <a:t> </a:t>
            </a:r>
            <a:r>
              <a:rPr lang="en-US" sz="2800" b="0" cap="none" dirty="0" err="1"/>
              <a:t>công</a:t>
            </a:r>
            <a:r>
              <a:rPr lang="en-US" sz="2800" b="0" cap="none" dirty="0"/>
              <a:t> </a:t>
            </a:r>
            <a:r>
              <a:rPr lang="en-US" sz="2800" b="0" cap="none" dirty="0" err="1"/>
              <a:t>nhân</a:t>
            </a:r>
            <a:r>
              <a:rPr lang="en-US" sz="2800" b="0" cap="none" dirty="0"/>
              <a:t> </a:t>
            </a:r>
            <a:r>
              <a:rPr lang="en-US" sz="2800" b="0" cap="none" dirty="0" err="1"/>
              <a:t>thuộc</a:t>
            </a:r>
            <a:r>
              <a:rPr lang="en-US" sz="2800" b="0" cap="none" dirty="0"/>
              <a:t> </a:t>
            </a:r>
            <a:r>
              <a:rPr lang="en-US" sz="2800" b="0" cap="none" dirty="0" err="1"/>
              <a:t>nhà</a:t>
            </a:r>
            <a:r>
              <a:rPr lang="en-US" sz="2800" b="0" cap="none" dirty="0"/>
              <a:t> </a:t>
            </a:r>
            <a:r>
              <a:rPr lang="en-US" sz="2800" b="0" cap="none" dirty="0" err="1"/>
              <a:t>máy</a:t>
            </a:r>
            <a:r>
              <a:rPr lang="en-US" sz="2800" b="0" cap="none" dirty="0"/>
              <a:t> X </a:t>
            </a:r>
            <a:r>
              <a:rPr lang="en-US" sz="2800" b="0" cap="none" dirty="0" err="1"/>
              <a:t>về</a:t>
            </a:r>
            <a:r>
              <a:rPr lang="en-US" sz="2800" b="0" cap="none" dirty="0"/>
              <a:t> </a:t>
            </a:r>
            <a:r>
              <a:rPr lang="en-US" sz="2800" b="0" cap="none" dirty="0" err="1"/>
              <a:t>năng</a:t>
            </a:r>
            <a:r>
              <a:rPr lang="en-US" sz="2800" b="0" cap="none" dirty="0"/>
              <a:t> </a:t>
            </a:r>
            <a:r>
              <a:rPr lang="en-US" sz="2800" b="0" cap="none" dirty="0" err="1"/>
              <a:t>suất</a:t>
            </a:r>
            <a:r>
              <a:rPr lang="en-US" sz="2800" b="0" cap="none" dirty="0"/>
              <a:t> </a:t>
            </a:r>
            <a:r>
              <a:rPr lang="en-US" sz="2800" b="0" cap="none" dirty="0" err="1"/>
              <a:t>trong</a:t>
            </a:r>
            <a:r>
              <a:rPr lang="en-US" sz="2800" b="0" cap="none" dirty="0"/>
              <a:t> </a:t>
            </a:r>
            <a:r>
              <a:rPr lang="en-US" sz="2800" b="0" cap="none" dirty="0" err="1"/>
              <a:t>một</a:t>
            </a:r>
            <a:r>
              <a:rPr lang="en-US" sz="2800" b="0" cap="none" dirty="0"/>
              <a:t> </a:t>
            </a:r>
            <a:r>
              <a:rPr lang="en-US" sz="2800" b="0" cap="none" dirty="0" err="1"/>
              <a:t>ngày</a:t>
            </a:r>
            <a:r>
              <a:rPr lang="en-US" sz="2800" b="0" cap="none" dirty="0"/>
              <a:t>, </a:t>
            </a:r>
            <a:r>
              <a:rPr lang="en-US" sz="2800" b="0" cap="none" dirty="0" err="1"/>
              <a:t>thu</a:t>
            </a:r>
            <a:r>
              <a:rPr lang="en-US" sz="2800" b="0" cap="none" dirty="0"/>
              <a:t> </a:t>
            </a:r>
            <a:r>
              <a:rPr lang="en-US" sz="2800" b="0" cap="none" dirty="0" err="1"/>
              <a:t>được</a:t>
            </a:r>
            <a:r>
              <a:rPr lang="en-US" sz="2800" b="0" cap="none" dirty="0"/>
              <a:t> </a:t>
            </a:r>
            <a:r>
              <a:rPr lang="en-US" sz="2800" b="0" cap="none" dirty="0" err="1"/>
              <a:t>bảng</a:t>
            </a:r>
            <a:r>
              <a:rPr lang="en-US" sz="2800" b="0" cap="none" dirty="0"/>
              <a:t> </a:t>
            </a:r>
            <a:r>
              <a:rPr lang="en-US" sz="2800" b="0" cap="none" dirty="0" err="1"/>
              <a:t>số</a:t>
            </a:r>
            <a:r>
              <a:rPr lang="en-US" sz="2800" b="0" cap="none" dirty="0"/>
              <a:t> </a:t>
            </a:r>
            <a:r>
              <a:rPr lang="en-US" sz="2800" b="0" cap="none" dirty="0" err="1"/>
              <a:t>liệu</a:t>
            </a:r>
            <a:r>
              <a:rPr lang="en-US" sz="2800" b="0" cap="none" dirty="0"/>
              <a:t> </a:t>
            </a:r>
            <a:r>
              <a:rPr lang="en-US" sz="2800" b="0" cap="none" dirty="0" err="1"/>
              <a:t>sau</a:t>
            </a:r>
            <a:r>
              <a:rPr lang="en-US" sz="2800" b="0" cap="none" dirty="0"/>
              <a:t>:</a:t>
            </a:r>
          </a:p>
          <a:p>
            <a:pPr marL="0" indent="0">
              <a:buNone/>
            </a:pPr>
            <a:endParaRPr lang="en-US" sz="2800" b="0" cap="none" dirty="0"/>
          </a:p>
          <a:p>
            <a:pPr marL="0" indent="0">
              <a:buNone/>
            </a:pPr>
            <a:endParaRPr lang="en-US" sz="2800" b="0" cap="none" dirty="0"/>
          </a:p>
          <a:p>
            <a:pPr marL="0" indent="0">
              <a:buNone/>
            </a:pPr>
            <a:endParaRPr lang="en-US" sz="2800" b="0" cap="none" dirty="0"/>
          </a:p>
          <a:p>
            <a:pPr marL="0" indent="0">
              <a:buNone/>
            </a:pPr>
            <a:r>
              <a:rPr lang="en-US" sz="2800" b="0" cap="none" dirty="0"/>
              <a:t>c) </a:t>
            </a:r>
            <a:r>
              <a:rPr lang="en-US" sz="2800" b="0" cap="none" dirty="0" err="1"/>
              <a:t>với</a:t>
            </a:r>
            <a:r>
              <a:rPr lang="en-US" sz="2800" b="0" cap="none" dirty="0"/>
              <a:t> </a:t>
            </a:r>
            <a:r>
              <a:rPr lang="en-US" sz="2800" b="0" cap="none" dirty="0" err="1"/>
              <a:t>độ</a:t>
            </a:r>
            <a:r>
              <a:rPr lang="en-US" sz="2800" b="0" cap="none" dirty="0"/>
              <a:t> tin </a:t>
            </a:r>
            <a:r>
              <a:rPr lang="en-US" sz="2800" b="0" cap="none" dirty="0" err="1"/>
              <a:t>cậy</a:t>
            </a:r>
            <a:r>
              <a:rPr lang="en-US" sz="2800" b="0" cap="none" dirty="0"/>
              <a:t> 95%, </a:t>
            </a:r>
            <a:r>
              <a:rPr lang="en-US" sz="2800" b="0" cap="none" dirty="0" err="1"/>
              <a:t>hãy</a:t>
            </a:r>
            <a:r>
              <a:rPr lang="en-US" sz="2800" b="0" cap="none" dirty="0"/>
              <a:t> </a:t>
            </a:r>
            <a:r>
              <a:rPr lang="en-US" sz="2800" b="0" cap="none" dirty="0" err="1"/>
              <a:t>ước</a:t>
            </a:r>
            <a:r>
              <a:rPr lang="en-US" sz="2800" b="0" cap="none" dirty="0"/>
              <a:t> </a:t>
            </a:r>
            <a:r>
              <a:rPr lang="en-US" sz="2800" b="0" cap="none" dirty="0" err="1"/>
              <a:t>lượng</a:t>
            </a:r>
            <a:r>
              <a:rPr lang="en-US" sz="2800" b="0" cap="none" dirty="0"/>
              <a:t> </a:t>
            </a:r>
            <a:r>
              <a:rPr lang="en-US" sz="2800" b="0" cap="none" dirty="0" err="1"/>
              <a:t>năng</a:t>
            </a:r>
            <a:r>
              <a:rPr lang="en-US" sz="2800" b="0" cap="none" dirty="0"/>
              <a:t> </a:t>
            </a:r>
            <a:r>
              <a:rPr lang="en-US" sz="2800" b="0" cap="none" dirty="0" err="1"/>
              <a:t>suất</a:t>
            </a:r>
            <a:r>
              <a:rPr lang="en-US" sz="2800" b="0" cap="none" dirty="0"/>
              <a:t> </a:t>
            </a:r>
            <a:r>
              <a:rPr lang="en-US" sz="2800" b="0" cap="none" dirty="0" err="1"/>
              <a:t>trung</a:t>
            </a:r>
            <a:r>
              <a:rPr lang="en-US" sz="2800" b="0" cap="none" dirty="0"/>
              <a:t> </a:t>
            </a:r>
            <a:r>
              <a:rPr lang="en-US" sz="2800" b="0" cap="none" dirty="0" err="1"/>
              <a:t>bình</a:t>
            </a:r>
            <a:r>
              <a:rPr lang="en-US" sz="2800" b="0" cap="none" dirty="0"/>
              <a:t> </a:t>
            </a:r>
            <a:r>
              <a:rPr lang="en-US" sz="2800" b="0" cap="none" dirty="0" err="1"/>
              <a:t>của</a:t>
            </a:r>
            <a:r>
              <a:rPr lang="en-US" sz="2800" b="0" cap="none" dirty="0"/>
              <a:t> </a:t>
            </a:r>
            <a:r>
              <a:rPr lang="en-US" sz="2800" b="0" cap="none" dirty="0" err="1"/>
              <a:t>mỗi</a:t>
            </a:r>
            <a:r>
              <a:rPr lang="en-US" sz="2800" b="0" cap="none" dirty="0"/>
              <a:t> </a:t>
            </a:r>
            <a:r>
              <a:rPr lang="en-US" sz="2800" b="0" cap="none" dirty="0" err="1"/>
              <a:t>công</a:t>
            </a:r>
            <a:r>
              <a:rPr lang="en-US" sz="2800" b="0" cap="none" dirty="0"/>
              <a:t> </a:t>
            </a:r>
            <a:r>
              <a:rPr lang="en-US" sz="2800" b="0" cap="none" dirty="0" err="1"/>
              <a:t>nhân</a:t>
            </a:r>
            <a:r>
              <a:rPr lang="en-US" sz="2800" b="0" cap="none" dirty="0"/>
              <a:t> </a:t>
            </a:r>
            <a:r>
              <a:rPr lang="en-US" sz="2800" b="0" cap="none" dirty="0" err="1"/>
              <a:t>thuộc</a:t>
            </a:r>
            <a:r>
              <a:rPr lang="en-US" sz="2800" b="0" cap="none" dirty="0"/>
              <a:t> </a:t>
            </a:r>
            <a:r>
              <a:rPr lang="en-US" sz="2800" b="0" cap="none" dirty="0" err="1"/>
              <a:t>nhà</a:t>
            </a:r>
            <a:r>
              <a:rPr lang="en-US" sz="2800" b="0" cap="none" dirty="0"/>
              <a:t> </a:t>
            </a:r>
            <a:r>
              <a:rPr lang="en-US" sz="2800" b="0" cap="none" dirty="0" err="1"/>
              <a:t>máy</a:t>
            </a:r>
            <a:r>
              <a:rPr lang="en-US" sz="2800" b="0" cap="none" dirty="0"/>
              <a:t> X.</a:t>
            </a:r>
          </a:p>
        </p:txBody>
      </p:sp>
      <p:graphicFrame>
        <p:nvGraphicFramePr>
          <p:cNvPr id="4" name="Table 4">
            <a:extLst>
              <a:ext uri="{FF2B5EF4-FFF2-40B4-BE49-F238E27FC236}">
                <a16:creationId xmlns:a16="http://schemas.microsoft.com/office/drawing/2014/main" id="{4EC35548-2B7A-460E-A2F4-6626696C6C2A}"/>
              </a:ext>
            </a:extLst>
          </p:cNvPr>
          <p:cNvGraphicFramePr>
            <a:graphicFrameLocks noGrp="1"/>
          </p:cNvGraphicFramePr>
          <p:nvPr>
            <p:extLst>
              <p:ext uri="{D42A27DB-BD31-4B8C-83A1-F6EECF244321}">
                <p14:modId xmlns:p14="http://schemas.microsoft.com/office/powerpoint/2010/main" val="2040775964"/>
              </p:ext>
            </p:extLst>
          </p:nvPr>
        </p:nvGraphicFramePr>
        <p:xfrm>
          <a:off x="304800" y="2086166"/>
          <a:ext cx="8382001" cy="1495234"/>
        </p:xfrm>
        <a:graphic>
          <a:graphicData uri="http://schemas.openxmlformats.org/drawingml/2006/table">
            <a:tbl>
              <a:tblPr firstRow="1" bandRow="1">
                <a:tableStyleId>{5C22544A-7EE6-4342-B048-85BDC9FD1C3A}</a:tableStyleId>
              </a:tblPr>
              <a:tblGrid>
                <a:gridCol w="2697656">
                  <a:extLst>
                    <a:ext uri="{9D8B030D-6E8A-4147-A177-3AD203B41FA5}">
                      <a16:colId xmlns:a16="http://schemas.microsoft.com/office/drawing/2014/main" val="817647641"/>
                    </a:ext>
                  </a:extLst>
                </a:gridCol>
                <a:gridCol w="959944">
                  <a:extLst>
                    <a:ext uri="{9D8B030D-6E8A-4147-A177-3AD203B41FA5}">
                      <a16:colId xmlns:a16="http://schemas.microsoft.com/office/drawing/2014/main" val="2793051785"/>
                    </a:ext>
                  </a:extLst>
                </a:gridCol>
                <a:gridCol w="1219200">
                  <a:extLst>
                    <a:ext uri="{9D8B030D-6E8A-4147-A177-3AD203B41FA5}">
                      <a16:colId xmlns:a16="http://schemas.microsoft.com/office/drawing/2014/main" val="3736123852"/>
                    </a:ext>
                  </a:extLst>
                </a:gridCol>
                <a:gridCol w="1066800">
                  <a:extLst>
                    <a:ext uri="{9D8B030D-6E8A-4147-A177-3AD203B41FA5}">
                      <a16:colId xmlns:a16="http://schemas.microsoft.com/office/drawing/2014/main" val="3132569271"/>
                    </a:ext>
                  </a:extLst>
                </a:gridCol>
                <a:gridCol w="1143000">
                  <a:extLst>
                    <a:ext uri="{9D8B030D-6E8A-4147-A177-3AD203B41FA5}">
                      <a16:colId xmlns:a16="http://schemas.microsoft.com/office/drawing/2014/main" val="3069417917"/>
                    </a:ext>
                  </a:extLst>
                </a:gridCol>
                <a:gridCol w="1295401">
                  <a:extLst>
                    <a:ext uri="{9D8B030D-6E8A-4147-A177-3AD203B41FA5}">
                      <a16:colId xmlns:a16="http://schemas.microsoft.com/office/drawing/2014/main" val="2217877909"/>
                    </a:ext>
                  </a:extLst>
                </a:gridCol>
              </a:tblGrid>
              <a:tr h="0">
                <a:tc>
                  <a:txBody>
                    <a:bodyPr/>
                    <a:lstStyle/>
                    <a:p>
                      <a:r>
                        <a:rPr lang="en-US" sz="2200" b="0" dirty="0" err="1">
                          <a:solidFill>
                            <a:schemeClr val="tx1"/>
                          </a:solidFill>
                        </a:rPr>
                        <a:t>Năng</a:t>
                      </a:r>
                      <a:r>
                        <a:rPr lang="en-US" sz="2200" b="0" dirty="0">
                          <a:solidFill>
                            <a:schemeClr val="tx1"/>
                          </a:solidFill>
                        </a:rPr>
                        <a:t> </a:t>
                      </a:r>
                      <a:r>
                        <a:rPr lang="en-US" sz="2200" b="0" dirty="0" err="1">
                          <a:solidFill>
                            <a:schemeClr val="tx1"/>
                          </a:solidFill>
                        </a:rPr>
                        <a:t>suất</a:t>
                      </a:r>
                      <a:r>
                        <a:rPr lang="en-US" sz="2200" b="0" dirty="0">
                          <a:solidFill>
                            <a:schemeClr val="tx1"/>
                          </a:solidFill>
                        </a:rPr>
                        <a:t> </a:t>
                      </a:r>
                      <a:r>
                        <a:rPr lang="en-US" sz="2200" b="0" dirty="0" err="1">
                          <a:solidFill>
                            <a:schemeClr val="tx1"/>
                          </a:solidFill>
                        </a:rPr>
                        <a:t>của</a:t>
                      </a:r>
                      <a:r>
                        <a:rPr lang="en-US" sz="2200" b="0" dirty="0">
                          <a:solidFill>
                            <a:schemeClr val="tx1"/>
                          </a:solidFill>
                        </a:rPr>
                        <a:t> </a:t>
                      </a:r>
                      <a:r>
                        <a:rPr lang="en-US" sz="2200" b="0" dirty="0" err="1">
                          <a:solidFill>
                            <a:schemeClr val="tx1"/>
                          </a:solidFill>
                        </a:rPr>
                        <a:t>công</a:t>
                      </a:r>
                      <a:r>
                        <a:rPr lang="en-US" sz="2200" b="0" dirty="0">
                          <a:solidFill>
                            <a:schemeClr val="tx1"/>
                          </a:solidFill>
                        </a:rPr>
                        <a:t> </a:t>
                      </a:r>
                      <a:r>
                        <a:rPr lang="en-US" sz="2200" b="0" dirty="0" err="1">
                          <a:solidFill>
                            <a:schemeClr val="tx1"/>
                          </a:solidFill>
                        </a:rPr>
                        <a:t>nhân</a:t>
                      </a:r>
                      <a:r>
                        <a:rPr lang="en-US" sz="2200" b="0" dirty="0">
                          <a:solidFill>
                            <a:schemeClr val="tx1"/>
                          </a:solidFill>
                        </a:rPr>
                        <a:t> </a:t>
                      </a:r>
                      <a:r>
                        <a:rPr lang="en-US" sz="2200" b="0" dirty="0" err="1">
                          <a:solidFill>
                            <a:schemeClr val="tx1"/>
                          </a:solidFill>
                        </a:rPr>
                        <a:t>trong</a:t>
                      </a:r>
                      <a:r>
                        <a:rPr lang="en-US" sz="2200" b="0" dirty="0">
                          <a:solidFill>
                            <a:schemeClr val="tx1"/>
                          </a:solidFill>
                        </a:rPr>
                        <a:t> 1 </a:t>
                      </a:r>
                      <a:r>
                        <a:rPr lang="en-US" sz="2200" b="0" dirty="0" err="1">
                          <a:solidFill>
                            <a:schemeClr val="tx1"/>
                          </a:solidFill>
                        </a:rPr>
                        <a:t>ngày</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15-17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475467814"/>
                  </a:ext>
                </a:extLst>
              </a:tr>
              <a:tr h="733234">
                <a:tc>
                  <a:txBody>
                    <a:bodyPr/>
                    <a:lstStyle/>
                    <a:p>
                      <a:r>
                        <a:rPr lang="en-US" sz="2200" b="0" dirty="0" err="1">
                          <a:solidFill>
                            <a:schemeClr val="tx1"/>
                          </a:solidFill>
                        </a:rPr>
                        <a:t>Số</a:t>
                      </a:r>
                      <a:r>
                        <a:rPr lang="en-US" sz="2200" b="0" dirty="0">
                          <a:solidFill>
                            <a:schemeClr val="tx1"/>
                          </a:solidFill>
                        </a:rPr>
                        <a:t> </a:t>
                      </a:r>
                      <a:r>
                        <a:rPr lang="en-US" sz="2200" b="0" dirty="0" err="1">
                          <a:solidFill>
                            <a:schemeClr val="tx1"/>
                          </a:solidFill>
                        </a:rPr>
                        <a:t>công</a:t>
                      </a:r>
                      <a:r>
                        <a:rPr lang="en-US" sz="2200" b="0" dirty="0">
                          <a:solidFill>
                            <a:schemeClr val="tx1"/>
                          </a:solidFill>
                        </a:rPr>
                        <a:t> </a:t>
                      </a:r>
                      <a:r>
                        <a:rPr lang="en-US" sz="2200" b="0" dirty="0" err="1">
                          <a:solidFill>
                            <a:schemeClr val="tx1"/>
                          </a:solidFill>
                        </a:rPr>
                        <a:t>nhân</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678617861"/>
                  </a:ext>
                </a:extLst>
              </a:tr>
            </a:tbl>
          </a:graphicData>
        </a:graphic>
      </p:graphicFrame>
    </p:spTree>
    <p:extLst>
      <p:ext uri="{BB962C8B-B14F-4D97-AF65-F5344CB8AC3E}">
        <p14:creationId xmlns:p14="http://schemas.microsoft.com/office/powerpoint/2010/main" val="426265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2658"/>
            <a:ext cx="8686800" cy="3046988"/>
          </a:xfrm>
          <a:prstGeom prst="rect">
            <a:avLst/>
          </a:prstGeom>
          <a:solidFill>
            <a:srgbClr val="CCFFCC"/>
          </a:solidFill>
        </p:spPr>
        <p:txBody>
          <a:bodyPr wrap="square">
            <a:spAutoFit/>
          </a:bodyPr>
          <a:lstStyle/>
          <a:p>
            <a:r>
              <a:rPr lang="vi-VN" sz="2400" b="1" dirty="0">
                <a:latin typeface="+mj-lt"/>
              </a:rPr>
              <a:t>5.4</a:t>
            </a:r>
            <a:r>
              <a:rPr lang="vi-VN" sz="2400" dirty="0">
                <a:latin typeface="+mj-lt"/>
              </a:rPr>
              <a:t> Cân thử </a:t>
            </a:r>
            <a:r>
              <a:rPr lang="vi-VN" sz="2400" b="1" dirty="0">
                <a:latin typeface="+mj-lt"/>
              </a:rPr>
              <a:t>50</a:t>
            </a:r>
            <a:r>
              <a:rPr lang="vi-VN" sz="2400" dirty="0">
                <a:latin typeface="+mj-lt"/>
              </a:rPr>
              <a:t> gói hàng do một máy đóng gói tự động đóng được kết quả:</a:t>
            </a:r>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vi-VN" sz="2400" dirty="0">
              <a:latin typeface="+mj-lt"/>
            </a:endParaRPr>
          </a:p>
          <a:p>
            <a:r>
              <a:rPr lang="vi-VN" sz="2400" dirty="0">
                <a:latin typeface="+mj-lt"/>
              </a:rPr>
              <a:t>Hãy</a:t>
            </a:r>
            <a:r>
              <a:rPr lang="en-US" sz="2400" strike="sngStrike" dirty="0">
                <a:latin typeface="+mj-lt"/>
              </a:rPr>
              <a:t> </a:t>
            </a:r>
            <a:r>
              <a:rPr lang="vi-VN" sz="2400" dirty="0">
                <a:latin typeface="+mj-lt"/>
              </a:rPr>
              <a:t>ước lượng trọng lượng </a:t>
            </a:r>
            <a:r>
              <a:rPr lang="vi-VN" sz="2400" b="1" dirty="0">
                <a:latin typeface="+mj-lt"/>
              </a:rPr>
              <a:t>trung bình </a:t>
            </a:r>
            <a:r>
              <a:rPr lang="en-US" sz="2400" dirty="0" err="1">
                <a:latin typeface="+mj-lt"/>
              </a:rPr>
              <a:t>của</a:t>
            </a:r>
            <a:r>
              <a:rPr lang="en-US" sz="2400" dirty="0">
                <a:latin typeface="+mj-lt"/>
              </a:rPr>
              <a:t> </a:t>
            </a:r>
            <a:r>
              <a:rPr lang="en-US" sz="2400" dirty="0" err="1">
                <a:latin typeface="+mj-lt"/>
              </a:rPr>
              <a:t>mỗi</a:t>
            </a:r>
            <a:r>
              <a:rPr lang="en-US" sz="2400" dirty="0">
                <a:latin typeface="+mj-lt"/>
              </a:rPr>
              <a:t> </a:t>
            </a:r>
            <a:r>
              <a:rPr lang="vi-VN" sz="2400" dirty="0">
                <a:latin typeface="+mj-lt"/>
              </a:rPr>
              <a:t>gói hàng do máy đóng.</a:t>
            </a:r>
          </a:p>
        </p:txBody>
      </p:sp>
      <p:graphicFrame>
        <p:nvGraphicFramePr>
          <p:cNvPr id="6" name="Table 5"/>
          <p:cNvGraphicFramePr>
            <a:graphicFrameLocks noGrp="1"/>
          </p:cNvGraphicFramePr>
          <p:nvPr>
            <p:extLst>
              <p:ext uri="{D42A27DB-BD31-4B8C-83A1-F6EECF244321}">
                <p14:modId xmlns:p14="http://schemas.microsoft.com/office/powerpoint/2010/main" val="564712745"/>
              </p:ext>
            </p:extLst>
          </p:nvPr>
        </p:nvGraphicFramePr>
        <p:xfrm>
          <a:off x="1600200" y="692198"/>
          <a:ext cx="6096000" cy="1250903"/>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796029">
                <a:tc>
                  <a:txBody>
                    <a:bodyPr/>
                    <a:lstStyle/>
                    <a:p>
                      <a:r>
                        <a:rPr lang="en-US" sz="2200" dirty="0" err="1">
                          <a:solidFill>
                            <a:schemeClr val="tx1"/>
                          </a:solidFill>
                        </a:rPr>
                        <a:t>Trọng</a:t>
                      </a:r>
                      <a:r>
                        <a:rPr lang="en-US" sz="2200" baseline="0" dirty="0">
                          <a:solidFill>
                            <a:schemeClr val="tx1"/>
                          </a:solidFill>
                        </a:rPr>
                        <a:t> </a:t>
                      </a:r>
                      <a:r>
                        <a:rPr lang="en-US" sz="2200" baseline="0" dirty="0" err="1">
                          <a:solidFill>
                            <a:schemeClr val="tx1"/>
                          </a:solidFill>
                        </a:rPr>
                        <a:t>lượng</a:t>
                      </a:r>
                      <a:endParaRPr lang="en-US" sz="2200" dirty="0">
                        <a:solidFill>
                          <a:schemeClr val="tx1"/>
                        </a:solidFill>
                      </a:endParaRPr>
                    </a:p>
                  </a:txBody>
                  <a:tcPr>
                    <a:solidFill>
                      <a:srgbClr val="FFCC99"/>
                    </a:solidFill>
                  </a:tcPr>
                </a:tc>
                <a:tc>
                  <a:txBody>
                    <a:bodyPr/>
                    <a:lstStyle/>
                    <a:p>
                      <a:r>
                        <a:rPr lang="en-US" sz="2200" dirty="0">
                          <a:solidFill>
                            <a:schemeClr val="tx1"/>
                          </a:solidFill>
                        </a:rPr>
                        <a:t>496</a:t>
                      </a:r>
                    </a:p>
                  </a:txBody>
                  <a:tcPr>
                    <a:solidFill>
                      <a:srgbClr val="FFCC99"/>
                    </a:solidFill>
                  </a:tcPr>
                </a:tc>
                <a:tc>
                  <a:txBody>
                    <a:bodyPr/>
                    <a:lstStyle/>
                    <a:p>
                      <a:r>
                        <a:rPr lang="en-US" sz="2200" dirty="0">
                          <a:solidFill>
                            <a:schemeClr val="tx1"/>
                          </a:solidFill>
                        </a:rPr>
                        <a:t>497</a:t>
                      </a:r>
                    </a:p>
                  </a:txBody>
                  <a:tcPr>
                    <a:solidFill>
                      <a:srgbClr val="FFCC99"/>
                    </a:solidFill>
                  </a:tcPr>
                </a:tc>
                <a:tc>
                  <a:txBody>
                    <a:bodyPr/>
                    <a:lstStyle/>
                    <a:p>
                      <a:r>
                        <a:rPr lang="en-US" sz="2200" dirty="0">
                          <a:solidFill>
                            <a:schemeClr val="tx1"/>
                          </a:solidFill>
                        </a:rPr>
                        <a:t>498</a:t>
                      </a:r>
                    </a:p>
                  </a:txBody>
                  <a:tcPr>
                    <a:solidFill>
                      <a:srgbClr val="FFCC99"/>
                    </a:solidFill>
                  </a:tcPr>
                </a:tc>
                <a:tc>
                  <a:txBody>
                    <a:bodyPr/>
                    <a:lstStyle/>
                    <a:p>
                      <a:r>
                        <a:rPr lang="en-US" sz="2200" dirty="0">
                          <a:solidFill>
                            <a:schemeClr val="tx1"/>
                          </a:solidFill>
                        </a:rPr>
                        <a:t>499</a:t>
                      </a:r>
                    </a:p>
                  </a:txBody>
                  <a:tcPr>
                    <a:solidFill>
                      <a:srgbClr val="FFCC99"/>
                    </a:solidFill>
                  </a:tcPr>
                </a:tc>
                <a:tc>
                  <a:txBody>
                    <a:bodyPr/>
                    <a:lstStyle/>
                    <a:p>
                      <a:r>
                        <a:rPr lang="en-US" sz="2200" dirty="0">
                          <a:solidFill>
                            <a:schemeClr val="tx1"/>
                          </a:solidFill>
                        </a:rPr>
                        <a:t>500</a:t>
                      </a:r>
                    </a:p>
                  </a:txBody>
                  <a:tcPr>
                    <a:solidFill>
                      <a:srgbClr val="FFCC99"/>
                    </a:solidFill>
                  </a:tcPr>
                </a:tc>
                <a:extLst>
                  <a:ext uri="{0D108BD9-81ED-4DB2-BD59-A6C34878D82A}">
                    <a16:rowId xmlns:a16="http://schemas.microsoft.com/office/drawing/2014/main" val="10000"/>
                  </a:ext>
                </a:extLst>
              </a:tr>
              <a:tr h="454874">
                <a:tc>
                  <a:txBody>
                    <a:bodyPr/>
                    <a:lstStyle/>
                    <a:p>
                      <a:r>
                        <a:rPr lang="en-US" sz="2200" dirty="0" err="1">
                          <a:solidFill>
                            <a:schemeClr val="tx1"/>
                          </a:solidFill>
                        </a:rPr>
                        <a:t>Số</a:t>
                      </a:r>
                      <a:r>
                        <a:rPr lang="en-US" sz="2200" baseline="0" dirty="0">
                          <a:solidFill>
                            <a:schemeClr val="tx1"/>
                          </a:solidFill>
                        </a:rPr>
                        <a:t> </a:t>
                      </a:r>
                      <a:r>
                        <a:rPr lang="en-US" sz="2200" baseline="0" dirty="0" err="1">
                          <a:solidFill>
                            <a:schemeClr val="tx1"/>
                          </a:solidFill>
                        </a:rPr>
                        <a:t>gói</a:t>
                      </a:r>
                      <a:r>
                        <a:rPr lang="en-US" sz="2200" baseline="0" dirty="0">
                          <a:solidFill>
                            <a:schemeClr val="tx1"/>
                          </a:solidFill>
                        </a:rPr>
                        <a:t> </a:t>
                      </a:r>
                      <a:endParaRPr lang="en-US" sz="2200" dirty="0">
                        <a:solidFill>
                          <a:schemeClr val="tx1"/>
                        </a:solidFill>
                      </a:endParaRPr>
                    </a:p>
                  </a:txBody>
                  <a:tcPr>
                    <a:solidFill>
                      <a:srgbClr val="FFCC99"/>
                    </a:solidFill>
                  </a:tcPr>
                </a:tc>
                <a:tc>
                  <a:txBody>
                    <a:bodyPr/>
                    <a:lstStyle/>
                    <a:p>
                      <a:r>
                        <a:rPr lang="en-US" sz="2200" dirty="0">
                          <a:solidFill>
                            <a:schemeClr val="tx1"/>
                          </a:solidFill>
                        </a:rPr>
                        <a:t>6</a:t>
                      </a:r>
                    </a:p>
                  </a:txBody>
                  <a:tcPr>
                    <a:solidFill>
                      <a:srgbClr val="FFCC99"/>
                    </a:solidFill>
                  </a:tcPr>
                </a:tc>
                <a:tc>
                  <a:txBody>
                    <a:bodyPr/>
                    <a:lstStyle/>
                    <a:p>
                      <a:r>
                        <a:rPr lang="en-US" sz="2200" dirty="0">
                          <a:solidFill>
                            <a:schemeClr val="tx1"/>
                          </a:solidFill>
                        </a:rPr>
                        <a:t>10</a:t>
                      </a:r>
                    </a:p>
                  </a:txBody>
                  <a:tcPr>
                    <a:solidFill>
                      <a:srgbClr val="FFCC99"/>
                    </a:solidFill>
                  </a:tcPr>
                </a:tc>
                <a:tc>
                  <a:txBody>
                    <a:bodyPr/>
                    <a:lstStyle/>
                    <a:p>
                      <a:r>
                        <a:rPr lang="en-US" sz="2200" dirty="0">
                          <a:solidFill>
                            <a:schemeClr val="tx1"/>
                          </a:solidFill>
                        </a:rPr>
                        <a:t>20</a:t>
                      </a:r>
                    </a:p>
                  </a:txBody>
                  <a:tcPr>
                    <a:solidFill>
                      <a:srgbClr val="FFCC99"/>
                    </a:solidFill>
                  </a:tcPr>
                </a:tc>
                <a:tc>
                  <a:txBody>
                    <a:bodyPr/>
                    <a:lstStyle/>
                    <a:p>
                      <a:r>
                        <a:rPr lang="en-US" sz="2200" dirty="0">
                          <a:solidFill>
                            <a:schemeClr val="tx1"/>
                          </a:solidFill>
                        </a:rPr>
                        <a:t>9</a:t>
                      </a:r>
                    </a:p>
                  </a:txBody>
                  <a:tcPr>
                    <a:solidFill>
                      <a:srgbClr val="FFCC99"/>
                    </a:solidFill>
                  </a:tcPr>
                </a:tc>
                <a:tc>
                  <a:txBody>
                    <a:bodyPr/>
                    <a:lstStyle/>
                    <a:p>
                      <a:r>
                        <a:rPr lang="en-US" sz="2200" dirty="0">
                          <a:solidFill>
                            <a:schemeClr val="tx1"/>
                          </a:solidFill>
                        </a:rPr>
                        <a:t>5</a:t>
                      </a:r>
                    </a:p>
                  </a:txBody>
                  <a:tcPr>
                    <a:solidFill>
                      <a:srgbClr val="FFCC99"/>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304800" y="3276600"/>
            <a:ext cx="8610600" cy="3416320"/>
          </a:xfrm>
          <a:prstGeom prst="rect">
            <a:avLst/>
          </a:prstGeom>
        </p:spPr>
        <p:txBody>
          <a:bodyPr wrap="square">
            <a:spAutoFit/>
          </a:bodyPr>
          <a:lstStyle/>
          <a:p>
            <a:r>
              <a:rPr lang="en-US" sz="2400" dirty="0" err="1">
                <a:solidFill>
                  <a:srgbClr val="FF0066"/>
                </a:solidFill>
                <a:latin typeface="+mj-lt"/>
              </a:rPr>
              <a:t>Gọi</a:t>
            </a:r>
            <a:r>
              <a:rPr lang="en-US" sz="2400" dirty="0">
                <a:solidFill>
                  <a:srgbClr val="FF0066"/>
                </a:solidFill>
                <a:latin typeface="+mj-lt"/>
              </a:rPr>
              <a:t> X </a:t>
            </a:r>
            <a:r>
              <a:rPr lang="en-US" sz="2400" dirty="0" err="1">
                <a:solidFill>
                  <a:srgbClr val="FF0066"/>
                </a:solidFill>
                <a:latin typeface="+mj-lt"/>
              </a:rPr>
              <a:t>là</a:t>
            </a:r>
            <a:r>
              <a:rPr lang="en-US" sz="2400" dirty="0">
                <a:solidFill>
                  <a:srgbClr val="FF0066"/>
                </a:solidFill>
                <a:latin typeface="+mj-lt"/>
              </a:rPr>
              <a:t> </a:t>
            </a:r>
            <a:r>
              <a:rPr lang="en-US" sz="2400" dirty="0" err="1">
                <a:solidFill>
                  <a:srgbClr val="FF0066"/>
                </a:solidFill>
                <a:latin typeface="+mj-lt"/>
              </a:rPr>
              <a:t>trọng</a:t>
            </a:r>
            <a:r>
              <a:rPr lang="en-US" sz="2400" dirty="0">
                <a:solidFill>
                  <a:srgbClr val="FF0066"/>
                </a:solidFill>
                <a:latin typeface="+mj-lt"/>
              </a:rPr>
              <a:t> </a:t>
            </a:r>
            <a:r>
              <a:rPr lang="en-US" sz="2400" dirty="0" err="1">
                <a:solidFill>
                  <a:srgbClr val="FF0066"/>
                </a:solidFill>
                <a:latin typeface="+mj-lt"/>
              </a:rPr>
              <a:t>lượng</a:t>
            </a:r>
            <a:r>
              <a:rPr lang="en-US" sz="2400" dirty="0">
                <a:solidFill>
                  <a:srgbClr val="FF0066"/>
                </a:solidFill>
                <a:latin typeface="+mj-lt"/>
              </a:rPr>
              <a:t> </a:t>
            </a:r>
            <a:r>
              <a:rPr lang="en-US" sz="2400" dirty="0" err="1">
                <a:solidFill>
                  <a:srgbClr val="FF0066"/>
                </a:solidFill>
                <a:latin typeface="+mj-lt"/>
              </a:rPr>
              <a:t>mỗi</a:t>
            </a:r>
            <a:r>
              <a:rPr lang="en-US" sz="2400" dirty="0">
                <a:solidFill>
                  <a:srgbClr val="FF0066"/>
                </a:solidFill>
                <a:latin typeface="+mj-lt"/>
              </a:rPr>
              <a:t> </a:t>
            </a:r>
            <a:r>
              <a:rPr lang="en-US" sz="2400" dirty="0" err="1">
                <a:solidFill>
                  <a:srgbClr val="FF0066"/>
                </a:solidFill>
                <a:latin typeface="+mj-lt"/>
              </a:rPr>
              <a:t>gói</a:t>
            </a:r>
            <a:r>
              <a:rPr lang="en-US" sz="2400" dirty="0">
                <a:solidFill>
                  <a:srgbClr val="FF0066"/>
                </a:solidFill>
                <a:latin typeface="+mj-lt"/>
              </a:rPr>
              <a:t> </a:t>
            </a:r>
            <a:r>
              <a:rPr lang="en-US" sz="2400" dirty="0" err="1">
                <a:solidFill>
                  <a:srgbClr val="FF0066"/>
                </a:solidFill>
                <a:latin typeface="+mj-lt"/>
              </a:rPr>
              <a:t>hàng</a:t>
            </a:r>
            <a:endParaRPr lang="en-US" sz="2400" dirty="0">
              <a:solidFill>
                <a:srgbClr val="FF0066"/>
              </a:solidFill>
              <a:latin typeface="+mj-lt"/>
            </a:endParaRPr>
          </a:p>
          <a:p>
            <a:endParaRPr lang="en-US" sz="2400" dirty="0">
              <a:solidFill>
                <a:srgbClr val="FF0066"/>
              </a:solidFill>
              <a:latin typeface="+mj-lt"/>
            </a:endParaRPr>
          </a:p>
          <a:p>
            <a:r>
              <a:rPr lang="en-US" sz="2400" dirty="0" err="1">
                <a:latin typeface="+mj-lt"/>
              </a:rPr>
              <a:t>Chọn</a:t>
            </a:r>
            <a:r>
              <a:rPr lang="en-US" sz="2400" dirty="0">
                <a:latin typeface="+mj-lt"/>
              </a:rPr>
              <a:t> </a:t>
            </a:r>
            <a:r>
              <a:rPr lang="en-US" sz="2400" dirty="0" err="1">
                <a:latin typeface="+mj-lt"/>
              </a:rPr>
              <a:t>thống</a:t>
            </a:r>
            <a:r>
              <a:rPr lang="en-US" sz="2400" dirty="0">
                <a:latin typeface="+mj-lt"/>
              </a:rPr>
              <a:t> </a:t>
            </a:r>
            <a:r>
              <a:rPr lang="en-US" sz="2400" dirty="0" err="1">
                <a:latin typeface="+mj-lt"/>
              </a:rPr>
              <a:t>kê</a:t>
            </a:r>
            <a:r>
              <a:rPr lang="en-US" sz="2400" dirty="0">
                <a:latin typeface="+mj-lt"/>
              </a:rPr>
              <a:t> </a:t>
            </a:r>
          </a:p>
          <a:p>
            <a:pPr>
              <a:buFont typeface="Arial" pitchFamily="34" charset="0"/>
              <a:buChar char="•"/>
            </a:pPr>
            <a:endParaRPr lang="en-US" sz="2400" dirty="0">
              <a:latin typeface="+mj-lt"/>
            </a:endParaRPr>
          </a:p>
          <a:p>
            <a:r>
              <a:rPr lang="en-US" sz="2400" dirty="0" err="1">
                <a:latin typeface="+mj-lt"/>
              </a:rPr>
              <a:t>Tính</a:t>
            </a:r>
            <a:r>
              <a:rPr lang="en-US" sz="2400" dirty="0">
                <a:latin typeface="+mj-lt"/>
              </a:rPr>
              <a:t>             </a:t>
            </a:r>
          </a:p>
          <a:p>
            <a:r>
              <a:rPr lang="en-US" sz="2400" dirty="0">
                <a:solidFill>
                  <a:srgbClr val="FF0066"/>
                </a:solidFill>
                <a:latin typeface="+mj-lt"/>
              </a:rPr>
              <a:t>					</a:t>
            </a:r>
            <a:endParaRPr lang="en-US" sz="2400" dirty="0">
              <a:latin typeface="+mj-lt"/>
            </a:endParaRPr>
          </a:p>
          <a:p>
            <a:pPr>
              <a:buFont typeface="Arial" pitchFamily="34" charset="0"/>
              <a:buChar char="•"/>
            </a:pPr>
            <a:endParaRPr lang="en-US" sz="2400" dirty="0">
              <a:latin typeface="+mj-lt"/>
            </a:endParaRPr>
          </a:p>
          <a:p>
            <a:pPr>
              <a:buFont typeface="Arial" pitchFamily="34" charset="0"/>
              <a:buChar char="•"/>
            </a:pPr>
            <a:endParaRPr lang="en-US" sz="2400" dirty="0">
              <a:latin typeface="+mj-lt"/>
            </a:endParaRPr>
          </a:p>
          <a:p>
            <a:endParaRPr lang="en-US" sz="2400" dirty="0">
              <a:latin typeface="+mj-lt"/>
            </a:endParaRPr>
          </a:p>
        </p:txBody>
      </p:sp>
      <p:graphicFrame>
        <p:nvGraphicFramePr>
          <p:cNvPr id="19466" name="Object 10"/>
          <p:cNvGraphicFramePr>
            <a:graphicFrameLocks noChangeAspect="1"/>
          </p:cNvGraphicFramePr>
          <p:nvPr/>
        </p:nvGraphicFramePr>
        <p:xfrm>
          <a:off x="2590800" y="3886200"/>
          <a:ext cx="1751838" cy="762000"/>
        </p:xfrm>
        <a:graphic>
          <a:graphicData uri="http://schemas.openxmlformats.org/presentationml/2006/ole">
            <mc:AlternateContent xmlns:mc="http://schemas.openxmlformats.org/markup-compatibility/2006">
              <mc:Choice xmlns:v="urn:schemas-microsoft-com:vml" Requires="v">
                <p:oleObj name="Equation" r:id="rId2" imgW="787320" imgH="431640" progId="Equation.DSMT4">
                  <p:embed/>
                </p:oleObj>
              </mc:Choice>
              <mc:Fallback>
                <p:oleObj name="Equation" r:id="rId2" imgW="787320" imgH="431640" progId="Equation.DSMT4">
                  <p:embed/>
                  <p:pic>
                    <p:nvPicPr>
                      <p:cNvPr id="19466"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886200"/>
                        <a:ext cx="17518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0"/>
          <p:cNvGraphicFramePr>
            <a:graphicFrameLocks noChangeAspect="1"/>
          </p:cNvGraphicFramePr>
          <p:nvPr/>
        </p:nvGraphicFramePr>
        <p:xfrm>
          <a:off x="993041" y="5105400"/>
          <a:ext cx="3163553" cy="762000"/>
        </p:xfrm>
        <a:graphic>
          <a:graphicData uri="http://schemas.openxmlformats.org/presentationml/2006/ole">
            <mc:AlternateContent xmlns:mc="http://schemas.openxmlformats.org/markup-compatibility/2006">
              <mc:Choice xmlns:v="urn:schemas-microsoft-com:vml" Requires="v">
                <p:oleObj name="Equation" r:id="rId4" imgW="1422360" imgH="431640" progId="Equation.DSMT4">
                  <p:embed/>
                </p:oleObj>
              </mc:Choice>
              <mc:Fallback>
                <p:oleObj name="Equation" r:id="rId4" imgW="1422360" imgH="431640" progId="Equation.DSMT4">
                  <p:embed/>
                  <p:pic>
                    <p:nvPicPr>
                      <p:cNvPr id="9"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041" y="5105400"/>
                        <a:ext cx="316355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8"/>
          <p:cNvGraphicFramePr>
            <a:graphicFrameLocks noChangeAspect="1"/>
          </p:cNvGraphicFramePr>
          <p:nvPr/>
        </p:nvGraphicFramePr>
        <p:xfrm>
          <a:off x="495300" y="6172200"/>
          <a:ext cx="1733177" cy="381000"/>
        </p:xfrm>
        <a:graphic>
          <a:graphicData uri="http://schemas.openxmlformats.org/presentationml/2006/ole">
            <mc:AlternateContent xmlns:mc="http://schemas.openxmlformats.org/markup-compatibility/2006">
              <mc:Choice xmlns:v="urn:schemas-microsoft-com:vml" Requires="v">
                <p:oleObj name="Equation" r:id="rId6" imgW="736560" imgH="203040" progId="Equation.DSMT4">
                  <p:embed/>
                </p:oleObj>
              </mc:Choice>
              <mc:Fallback>
                <p:oleObj name="Equation" r:id="rId6" imgW="736560" imgH="203040" progId="Equation.DSMT4">
                  <p:embed/>
                  <p:pic>
                    <p:nvPicPr>
                      <p:cNvPr id="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 y="6172200"/>
                        <a:ext cx="173317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9"/>
          <p:cNvGraphicFramePr>
            <a:graphicFrameLocks noChangeAspect="1"/>
          </p:cNvGraphicFramePr>
          <p:nvPr/>
        </p:nvGraphicFramePr>
        <p:xfrm>
          <a:off x="5638800" y="3733800"/>
          <a:ext cx="2057400" cy="849313"/>
        </p:xfrm>
        <a:graphic>
          <a:graphicData uri="http://schemas.openxmlformats.org/presentationml/2006/ole">
            <mc:AlternateContent xmlns:mc="http://schemas.openxmlformats.org/markup-compatibility/2006">
              <mc:Choice xmlns:v="urn:schemas-microsoft-com:vml" Requires="v">
                <p:oleObj name="Equation" r:id="rId8" imgW="927000" imgH="482400" progId="Equation.DSMT4">
                  <p:embed/>
                </p:oleObj>
              </mc:Choice>
              <mc:Fallback>
                <p:oleObj name="Equation" r:id="rId8" imgW="927000" imgH="482400" progId="Equation.DSMT4">
                  <p:embed/>
                  <p:pic>
                    <p:nvPicPr>
                      <p:cNvPr id="2"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733800"/>
                        <a:ext cx="2057400" cy="84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5675313" y="4637088"/>
          <a:ext cx="3240087" cy="849312"/>
        </p:xfrm>
        <a:graphic>
          <a:graphicData uri="http://schemas.openxmlformats.org/presentationml/2006/ole">
            <mc:AlternateContent xmlns:mc="http://schemas.openxmlformats.org/markup-compatibility/2006">
              <mc:Choice xmlns:v="urn:schemas-microsoft-com:vml" Requires="v">
                <p:oleObj name="Equation" r:id="rId10" imgW="1460160" imgH="482400" progId="Equation.DSMT4">
                  <p:embed/>
                </p:oleObj>
              </mc:Choice>
              <mc:Fallback>
                <p:oleObj name="Equation" r:id="rId10" imgW="1460160" imgH="482400" progId="Equation.DSMT4">
                  <p:embed/>
                  <p:pic>
                    <p:nvPicPr>
                      <p:cNvPr id="4"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5313" y="4637088"/>
                        <a:ext cx="3240087"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5715000" y="6019800"/>
          <a:ext cx="1465263" cy="358775"/>
        </p:xfrm>
        <a:graphic>
          <a:graphicData uri="http://schemas.openxmlformats.org/presentationml/2006/ole">
            <mc:AlternateContent xmlns:mc="http://schemas.openxmlformats.org/markup-compatibility/2006">
              <mc:Choice xmlns:v="urn:schemas-microsoft-com:vml" Requires="v">
                <p:oleObj name="Equation" r:id="rId12" imgW="660240" imgH="203040" progId="Equation.DSMT4">
                  <p:embed/>
                </p:oleObj>
              </mc:Choice>
              <mc:Fallback>
                <p:oleObj name="Equation" r:id="rId12" imgW="660240" imgH="203040" progId="Equation.DSMT4">
                  <p:embed/>
                  <p:pic>
                    <p:nvPicPr>
                      <p:cNvPr id="3"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0" y="6019800"/>
                        <a:ext cx="14652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3" name="Straight Connector 12"/>
          <p:cNvCxnSpPr/>
          <p:nvPr/>
        </p:nvCxnSpPr>
        <p:spPr>
          <a:xfrm>
            <a:off x="4800600" y="3886200"/>
            <a:ext cx="0" cy="27432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6"/>
                                        </p:tgtEl>
                                        <p:attrNameLst>
                                          <p:attrName>style.visibility</p:attrName>
                                        </p:attrNameLst>
                                      </p:cBhvr>
                                      <p:to>
                                        <p:strVal val="visible"/>
                                      </p:to>
                                    </p:set>
                                    <p:anim calcmode="lin" valueType="num">
                                      <p:cBhvr additive="base">
                                        <p:cTn id="7" dur="500" fill="hold"/>
                                        <p:tgtEl>
                                          <p:spTgt spid="19466"/>
                                        </p:tgtEl>
                                        <p:attrNameLst>
                                          <p:attrName>ppt_x</p:attrName>
                                        </p:attrNameLst>
                                      </p:cBhvr>
                                      <p:tavLst>
                                        <p:tav tm="0">
                                          <p:val>
                                            <p:strVal val="#ppt_x"/>
                                          </p:val>
                                        </p:tav>
                                        <p:tav tm="100000">
                                          <p:val>
                                            <p:strVal val="#ppt_x"/>
                                          </p:val>
                                        </p:tav>
                                      </p:tavLst>
                                    </p:anim>
                                    <p:anim calcmode="lin" valueType="num">
                                      <p:cBhvr additive="base">
                                        <p:cTn id="8" dur="500" fill="hold"/>
                                        <p:tgtEl>
                                          <p:spTgt spid="194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3BC23618-4706-45BD-9EA4-D54736315B73}"/>
              </a:ext>
            </a:extLst>
          </p:cNvPr>
          <p:cNvSpPr txBox="1">
            <a:spLocks noChangeArrowheads="1"/>
          </p:cNvSpPr>
          <p:nvPr/>
        </p:nvSpPr>
        <p:spPr bwMode="auto">
          <a:xfrm>
            <a:off x="76200" y="2743200"/>
            <a:ext cx="6096000" cy="661207"/>
          </a:xfrm>
          <a:prstGeom prst="rect">
            <a:avLst/>
          </a:prstGeom>
          <a:noFill/>
          <a:ln w="9525">
            <a:noFill/>
            <a:miter lim="800000"/>
            <a:headEnd/>
            <a:tailEnd/>
          </a:ln>
        </p:spPr>
        <p:txBody>
          <a:bodyPr wrap="square" anchor="ctr">
            <a:spAutoFit/>
          </a:bodyPr>
          <a:lstStyle/>
          <a:p>
            <a:pPr>
              <a:lnSpc>
                <a:spcPct val="150000"/>
              </a:lnSpc>
              <a:defRPr/>
            </a:pPr>
            <a:r>
              <a:rPr lang="en-US" sz="2800" b="1" i="1" kern="0" dirty="0">
                <a:latin typeface="Times New Roman" pitchFamily="18" charset="0"/>
                <a:ea typeface="+mj-ea"/>
                <a:cs typeface="Times New Roman" pitchFamily="18" charset="0"/>
              </a:rPr>
              <a:t>b) </a:t>
            </a:r>
            <a:r>
              <a:rPr lang="en-US" sz="2800" b="1" i="1" kern="0" dirty="0" err="1">
                <a:latin typeface="Times New Roman" pitchFamily="18" charset="0"/>
                <a:ea typeface="+mj-ea"/>
                <a:cs typeface="Times New Roman" pitchFamily="18" charset="0"/>
              </a:rPr>
              <a:t>Các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tiêu</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chuẩn</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của</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điểm</a:t>
            </a:r>
            <a:endParaRPr lang="en-US" sz="2800" b="1" i="1" kern="0" dirty="0">
              <a:latin typeface="Times New Roman" pitchFamily="18" charset="0"/>
              <a:ea typeface="+mj-ea"/>
              <a:cs typeface="Times New Roman" pitchFamily="18" charset="0"/>
            </a:endParaRPr>
          </a:p>
        </p:txBody>
      </p:sp>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C180C229-F236-493C-B3FD-9F67FB9FF9DD}"/>
                  </a:ext>
                </a:extLst>
              </p:cNvPr>
              <p:cNvGraphicFramePr/>
              <p:nvPr/>
            </p:nvGraphicFramePr>
            <p:xfrm>
              <a:off x="457199" y="3693318"/>
              <a:ext cx="7802379" cy="2760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Diagram 5">
                <a:extLst>
                  <a:ext uri="{FF2B5EF4-FFF2-40B4-BE49-F238E27FC236}">
                    <a16:creationId xmlns:a16="http://schemas.microsoft.com/office/drawing/2014/main" id="{C180C229-F236-493C-B3FD-9F67FB9FF9DD}"/>
                  </a:ext>
                </a:extLst>
              </p:cNvPr>
              <p:cNvGraphicFramePr/>
              <p:nvPr>
                <p:extLst>
                  <p:ext uri="{D42A27DB-BD31-4B8C-83A1-F6EECF244321}">
                    <p14:modId xmlns:p14="http://schemas.microsoft.com/office/powerpoint/2010/main" val="3377674417"/>
                  </p:ext>
                </p:extLst>
              </p:nvPr>
            </p:nvGraphicFramePr>
            <p:xfrm>
              <a:off x="457199" y="3693318"/>
              <a:ext cx="7802379" cy="27601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Rectangle 6">
            <a:extLst>
              <a:ext uri="{FF2B5EF4-FFF2-40B4-BE49-F238E27FC236}">
                <a16:creationId xmlns:a16="http://schemas.microsoft.com/office/drawing/2014/main" id="{D63B2EA7-E2B7-46A0-BDAF-011196962139}"/>
              </a:ext>
            </a:extLst>
          </p:cNvPr>
          <p:cNvSpPr txBox="1">
            <a:spLocks noChangeArrowheads="1"/>
          </p:cNvSpPr>
          <p:nvPr/>
        </p:nvSpPr>
        <p:spPr bwMode="auto">
          <a:xfrm>
            <a:off x="152400" y="1730567"/>
            <a:ext cx="8763000" cy="701859"/>
          </a:xfrm>
          <a:prstGeom prst="rect">
            <a:avLst/>
          </a:prstGeom>
          <a:solidFill>
            <a:srgbClr val="F9D3A5"/>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5.1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điểm</a:t>
            </a:r>
            <a:endParaRPr lang="en-US" sz="3000" i="1" kern="0" dirty="0">
              <a:latin typeface="+mj-lt"/>
              <a:ea typeface="+mj-ea"/>
              <a:cs typeface="Times New Roman" pitchFamily="18" charset="0"/>
            </a:endParaRPr>
          </a:p>
        </p:txBody>
      </p:sp>
      <p:sp>
        <p:nvSpPr>
          <p:cNvPr id="4" name="Title 3">
            <a:extLst>
              <a:ext uri="{FF2B5EF4-FFF2-40B4-BE49-F238E27FC236}">
                <a16:creationId xmlns:a16="http://schemas.microsoft.com/office/drawing/2014/main" id="{EB22CF69-EEF7-A229-79CC-CA9E77DC0785}"/>
              </a:ext>
            </a:extLst>
          </p:cNvPr>
          <p:cNvSpPr>
            <a:spLocks noGrp="1" noChangeArrowheads="1"/>
          </p:cNvSpPr>
          <p:nvPr>
            <p:ph type="title"/>
          </p:nvPr>
        </p:nvSpPr>
        <p:spPr>
          <a:xfrm>
            <a:off x="76200" y="162499"/>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Tree>
    <p:extLst>
      <p:ext uri="{BB962C8B-B14F-4D97-AF65-F5344CB8AC3E}">
        <p14:creationId xmlns:p14="http://schemas.microsoft.com/office/powerpoint/2010/main" val="300114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809F8ADC-F733-4099-ACFE-E32823FDA01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D56518BB-76A4-4F70-A119-2C111912634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403E0FDC-B8C3-430E-929E-93EE91F8902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B9D94945-FDA9-4523-9A48-47734193688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5D3E02DE-7DC7-429D-ABC9-0B11F7638892}"/>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CE7606EB-B8CF-47CB-BA24-7C11CCD47CB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457200" y="3608732"/>
                <a:ext cx="7924800" cy="1954125"/>
              </a:xfrm>
              <a:prstGeom prst="rect">
                <a:avLst/>
              </a:prstGeom>
            </p:spPr>
            <p:txBody>
              <a:bodyPr wrap="square">
                <a:spAutoFit/>
              </a:bodyPr>
              <a:lstStyle/>
              <a:p>
                <a:pPr>
                  <a:lnSpc>
                    <a:spcPct val="150000"/>
                  </a:lnSpc>
                </a:pPr>
                <a:r>
                  <a:rPr lang="en-US" sz="2800" b="1" dirty="0" err="1">
                    <a:latin typeface="+mj-lt"/>
                  </a:rPr>
                  <a:t>Chú</a:t>
                </a:r>
                <a:r>
                  <a:rPr lang="en-US" sz="2800" b="1" dirty="0">
                    <a:latin typeface="+mj-lt"/>
                  </a:rPr>
                  <a:t> ý: </a:t>
                </a:r>
                <a:r>
                  <a:rPr lang="en-US" sz="2800" dirty="0" err="1">
                    <a:latin typeface="+mj-lt"/>
                  </a:rPr>
                  <a:t>dựa</a:t>
                </a:r>
                <a:r>
                  <a:rPr lang="en-US" sz="2800" dirty="0">
                    <a:latin typeface="+mj-lt"/>
                  </a:rPr>
                  <a:t> </a:t>
                </a:r>
                <a:r>
                  <a:rPr lang="en-US" sz="2800" dirty="0" err="1">
                    <a:latin typeface="+mj-lt"/>
                  </a:rPr>
                  <a:t>vào</a:t>
                </a:r>
                <a:r>
                  <a:rPr lang="en-US" sz="2800" dirty="0">
                    <a:latin typeface="+mj-lt"/>
                  </a:rPr>
                  <a:t> </a:t>
                </a:r>
                <a:r>
                  <a:rPr lang="en-US" sz="2800" dirty="0" err="1">
                    <a:latin typeface="+mj-lt"/>
                  </a:rPr>
                  <a:t>các</a:t>
                </a:r>
                <a:r>
                  <a:rPr lang="en-US" sz="2800" dirty="0">
                    <a:latin typeface="+mj-lt"/>
                  </a:rPr>
                  <a:t> </a:t>
                </a:r>
                <a:r>
                  <a:rPr lang="en-US" sz="2800" dirty="0" err="1">
                    <a:latin typeface="+mj-lt"/>
                  </a:rPr>
                  <a:t>tiêu</a:t>
                </a:r>
                <a:r>
                  <a:rPr lang="en-US" sz="2800" dirty="0">
                    <a:latin typeface="+mj-lt"/>
                  </a:rPr>
                  <a:t> </a:t>
                </a:r>
                <a:r>
                  <a:rPr lang="en-US" sz="2800" dirty="0" err="1">
                    <a:latin typeface="+mj-lt"/>
                  </a:rPr>
                  <a:t>chuẩn</a:t>
                </a:r>
                <a:r>
                  <a:rPr lang="en-US" sz="2800" dirty="0">
                    <a:latin typeface="+mj-lt"/>
                  </a:rPr>
                  <a:t> </a:t>
                </a:r>
                <a:r>
                  <a:rPr lang="en-US" sz="2800" dirty="0" err="1">
                    <a:latin typeface="+mj-lt"/>
                  </a:rPr>
                  <a:t>của</a:t>
                </a:r>
                <a:r>
                  <a:rPr lang="en-US" sz="2800" dirty="0">
                    <a:latin typeface="+mj-lt"/>
                  </a:rPr>
                  <a:t> </a:t>
                </a:r>
                <a:r>
                  <a:rPr lang="en-US" sz="2800" dirty="0" err="1">
                    <a:latin typeface="+mj-lt"/>
                  </a:rPr>
                  <a:t>ước</a:t>
                </a:r>
                <a:r>
                  <a:rPr lang="en-US" sz="2800" dirty="0">
                    <a:latin typeface="+mj-lt"/>
                  </a:rPr>
                  <a:t> </a:t>
                </a:r>
                <a:r>
                  <a:rPr lang="en-US" sz="2800" dirty="0" err="1">
                    <a:latin typeface="+mj-lt"/>
                  </a:rPr>
                  <a:t>lượng</a:t>
                </a:r>
                <a:r>
                  <a:rPr lang="en-US" sz="2800" dirty="0">
                    <a:latin typeface="+mj-lt"/>
                  </a:rPr>
                  <a:t> </a:t>
                </a:r>
                <a:r>
                  <a:rPr lang="en-US" sz="2800" dirty="0" err="1">
                    <a:latin typeface="+mj-lt"/>
                  </a:rPr>
                  <a:t>điểm</a:t>
                </a:r>
                <a:r>
                  <a:rPr lang="en-US" sz="2800" dirty="0">
                    <a:latin typeface="+mj-lt"/>
                  </a:rPr>
                  <a:t>, </a:t>
                </a:r>
                <a:r>
                  <a:rPr lang="en-US" sz="2800" dirty="0" err="1">
                    <a:latin typeface="+mj-lt"/>
                  </a:rPr>
                  <a:t>người</a:t>
                </a:r>
                <a:r>
                  <a:rPr lang="en-US" sz="2800" dirty="0">
                    <a:latin typeface="+mj-lt"/>
                  </a:rPr>
                  <a:t> ta </a:t>
                </a:r>
                <a:r>
                  <a:rPr lang="en-US" sz="2800" dirty="0" err="1">
                    <a:latin typeface="+mj-lt"/>
                  </a:rPr>
                  <a:t>thường</a:t>
                </a:r>
                <a:r>
                  <a:rPr lang="en-US" sz="2800" dirty="0">
                    <a:latin typeface="+mj-lt"/>
                  </a:rPr>
                  <a:t> </a:t>
                </a:r>
                <a:r>
                  <a:rPr lang="en-US" sz="2800" dirty="0" err="1">
                    <a:latin typeface="+mj-lt"/>
                  </a:rPr>
                  <a:t>lấy</a:t>
                </a:r>
                <a:r>
                  <a:rPr lang="en-US" sz="2800" dirty="0">
                    <a:latin typeface="+mj-lt"/>
                  </a:rPr>
                  <a:t>:</a:t>
                </a:r>
              </a:p>
              <a:p>
                <a:pPr>
                  <a:lnSpc>
                    <a:spcPct val="150000"/>
                  </a:lnSpc>
                </a:pPr>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𝜇</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b="0" i="1" smtClean="0">
                        <a:latin typeface="Cambria Math" panose="02040503050406030204" pitchFamily="18" charset="0"/>
                      </a:rPr>
                      <m:t>;   </m:t>
                    </m:r>
                    <m:r>
                      <a:rPr lang="en-US" sz="2800" b="0" i="1" smtClean="0">
                        <a:latin typeface="Cambria Math" panose="02040503050406030204" pitchFamily="18" charset="0"/>
                      </a:rPr>
                      <m:t>𝑝</m:t>
                    </m:r>
                    <m:r>
                      <a:rPr lang="en-US" sz="2800" i="1">
                        <a:latin typeface="Cambria Math" panose="02040503050406030204" pitchFamily="18" charset="0"/>
                        <a:ea typeface="Cambria Math" panose="02040503050406030204" pitchFamily="18" charset="0"/>
                      </a:rPr>
                      <m:t>≈</m:t>
                    </m:r>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𝑓</m:t>
                        </m:r>
                      </m:e>
                      <m:sub>
                        <m:r>
                          <a:rPr lang="en-US" sz="2800" b="0" i="1" smtClean="0">
                            <a:latin typeface="Cambria Math" panose="02040503050406030204" pitchFamily="18" charset="0"/>
                            <a:ea typeface="Cambria Math" panose="02040503050406030204" pitchFamily="18" charset="0"/>
                          </a:rPr>
                          <m:t>𝑡𝑛</m:t>
                        </m:r>
                        <m:r>
                          <a:rPr lang="en-US" sz="2800" b="0" i="1" smtClean="0">
                            <a:latin typeface="Cambria Math" panose="02040503050406030204" pitchFamily="18" charset="0"/>
                            <a:ea typeface="Cambria Math" panose="02040503050406030204" pitchFamily="18" charset="0"/>
                          </a:rPr>
                          <m:t> </m:t>
                        </m:r>
                      </m:sub>
                    </m:sSub>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𝜎</m:t>
                    </m:r>
                    <m:r>
                      <a:rPr lang="en-US" sz="2800" i="1">
                        <a:latin typeface="Cambria Math" panose="02040503050406030204" pitchFamily="18" charset="0"/>
                        <a:ea typeface="Cambria Math" panose="02040503050406030204" pitchFamily="18" charset="0"/>
                      </a:rPr>
                      <m:t>≈</m:t>
                    </m:r>
                  </m:oMath>
                </a14:m>
                <a:r>
                  <a:rPr lang="en-US" sz="2800" i="1" dirty="0">
                    <a:latin typeface="+mj-lt"/>
                  </a:rPr>
                  <a:t>s’</a:t>
                </a:r>
              </a:p>
            </p:txBody>
          </p:sp>
        </mc:Choice>
        <mc:Fallback xmlns="">
          <p:sp>
            <p:nvSpPr>
              <p:cNvPr id="5" name="Rectangle 4"/>
              <p:cNvSpPr>
                <a:spLocks noRot="1" noChangeAspect="1" noMove="1" noResize="1" noEditPoints="1" noAdjustHandles="1" noChangeArrowheads="1" noChangeShapeType="1" noTextEdit="1"/>
              </p:cNvSpPr>
              <p:nvPr/>
            </p:nvSpPr>
            <p:spPr>
              <a:xfrm>
                <a:off x="457200" y="3608732"/>
                <a:ext cx="7924800" cy="1954125"/>
              </a:xfrm>
              <a:prstGeom prst="rect">
                <a:avLst/>
              </a:prstGeom>
              <a:blipFill>
                <a:blip r:embed="rId2"/>
                <a:stretch>
                  <a:fillRect l="-1538" b="-7788"/>
                </a:stretch>
              </a:blipFill>
            </p:spPr>
            <p:txBody>
              <a:bodyPr/>
              <a:lstStyle/>
              <a:p>
                <a:r>
                  <a:rPr lang="en-US">
                    <a:noFill/>
                  </a:rPr>
                  <a:t> </a:t>
                </a:r>
              </a:p>
            </p:txBody>
          </p:sp>
        </mc:Fallback>
      </mc:AlternateContent>
      <p:sp>
        <p:nvSpPr>
          <p:cNvPr id="12" name="Rectangle 6">
            <a:extLst>
              <a:ext uri="{FF2B5EF4-FFF2-40B4-BE49-F238E27FC236}">
                <a16:creationId xmlns:a16="http://schemas.microsoft.com/office/drawing/2014/main" id="{C1FBAC8B-DE49-4A97-B41E-9E142FE1A1CE}"/>
              </a:ext>
            </a:extLst>
          </p:cNvPr>
          <p:cNvSpPr txBox="1">
            <a:spLocks noChangeArrowheads="1"/>
          </p:cNvSpPr>
          <p:nvPr/>
        </p:nvSpPr>
        <p:spPr bwMode="auto">
          <a:xfrm>
            <a:off x="76200" y="2743200"/>
            <a:ext cx="6096000" cy="661207"/>
          </a:xfrm>
          <a:prstGeom prst="rect">
            <a:avLst/>
          </a:prstGeom>
          <a:noFill/>
          <a:ln w="9525">
            <a:noFill/>
            <a:miter lim="800000"/>
            <a:headEnd/>
            <a:tailEnd/>
          </a:ln>
        </p:spPr>
        <p:txBody>
          <a:bodyPr wrap="square" anchor="ctr">
            <a:spAutoFit/>
          </a:bodyPr>
          <a:lstStyle/>
          <a:p>
            <a:pPr>
              <a:lnSpc>
                <a:spcPct val="150000"/>
              </a:lnSpc>
              <a:defRPr/>
            </a:pPr>
            <a:r>
              <a:rPr lang="en-US" sz="2800" b="1" i="1" kern="0" dirty="0">
                <a:latin typeface="Times New Roman" pitchFamily="18" charset="0"/>
                <a:ea typeface="+mj-ea"/>
                <a:cs typeface="Times New Roman" pitchFamily="18" charset="0"/>
              </a:rPr>
              <a:t>b) </a:t>
            </a:r>
            <a:r>
              <a:rPr lang="en-US" sz="2800" b="1" i="1" kern="0" dirty="0" err="1">
                <a:latin typeface="Times New Roman" pitchFamily="18" charset="0"/>
                <a:ea typeface="+mj-ea"/>
                <a:cs typeface="Times New Roman" pitchFamily="18" charset="0"/>
              </a:rPr>
              <a:t>Các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tiêu</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chuẩn</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của</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điểm</a:t>
            </a:r>
            <a:endParaRPr lang="en-US" sz="2800" b="1" i="1" kern="0" dirty="0">
              <a:latin typeface="Times New Roman" pitchFamily="18" charset="0"/>
              <a:ea typeface="+mj-ea"/>
              <a:cs typeface="Times New Roman" pitchFamily="18" charset="0"/>
            </a:endParaRPr>
          </a:p>
        </p:txBody>
      </p:sp>
      <p:sp>
        <p:nvSpPr>
          <p:cNvPr id="2" name="Rectangle 1">
            <a:extLst>
              <a:ext uri="{FF2B5EF4-FFF2-40B4-BE49-F238E27FC236}">
                <a16:creationId xmlns:a16="http://schemas.microsoft.com/office/drawing/2014/main" id="{72EE9CB0-2C3E-40A4-A15A-44A89CEB8D2E}"/>
              </a:ext>
            </a:extLst>
          </p:cNvPr>
          <p:cNvSpPr/>
          <p:nvPr/>
        </p:nvSpPr>
        <p:spPr>
          <a:xfrm>
            <a:off x="2590800" y="5029200"/>
            <a:ext cx="38862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6">
            <a:extLst>
              <a:ext uri="{FF2B5EF4-FFF2-40B4-BE49-F238E27FC236}">
                <a16:creationId xmlns:a16="http://schemas.microsoft.com/office/drawing/2014/main" id="{A8E29933-BBDC-3AE3-46E0-C798138BEB3B}"/>
              </a:ext>
            </a:extLst>
          </p:cNvPr>
          <p:cNvSpPr txBox="1">
            <a:spLocks noChangeArrowheads="1"/>
          </p:cNvSpPr>
          <p:nvPr/>
        </p:nvSpPr>
        <p:spPr bwMode="auto">
          <a:xfrm>
            <a:off x="152400" y="1730567"/>
            <a:ext cx="8763000" cy="701859"/>
          </a:xfrm>
          <a:prstGeom prst="rect">
            <a:avLst/>
          </a:prstGeom>
          <a:solidFill>
            <a:srgbClr val="F9D3A5"/>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5.1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điểm</a:t>
            </a:r>
            <a:endParaRPr lang="en-US" sz="3000" i="1" kern="0" dirty="0">
              <a:latin typeface="+mj-lt"/>
              <a:ea typeface="+mj-ea"/>
              <a:cs typeface="Times New Roman" pitchFamily="18" charset="0"/>
            </a:endParaRPr>
          </a:p>
        </p:txBody>
      </p:sp>
      <p:sp>
        <p:nvSpPr>
          <p:cNvPr id="8" name="Title 3">
            <a:extLst>
              <a:ext uri="{FF2B5EF4-FFF2-40B4-BE49-F238E27FC236}">
                <a16:creationId xmlns:a16="http://schemas.microsoft.com/office/drawing/2014/main" id="{7DC8938B-6F0B-FE85-197D-AD1F7B17DCF2}"/>
              </a:ext>
            </a:extLst>
          </p:cNvPr>
          <p:cNvSpPr>
            <a:spLocks noGrp="1" noChangeArrowheads="1"/>
          </p:cNvSpPr>
          <p:nvPr>
            <p:ph type="title"/>
          </p:nvPr>
        </p:nvSpPr>
        <p:spPr>
          <a:xfrm>
            <a:off x="76200" y="162499"/>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Tree>
    <p:extLst>
      <p:ext uri="{BB962C8B-B14F-4D97-AF65-F5344CB8AC3E}">
        <p14:creationId xmlns:p14="http://schemas.microsoft.com/office/powerpoint/2010/main" val="49983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BCB06-373C-4155-9B8A-900C0CA4F702}"/>
              </a:ext>
            </a:extLst>
          </p:cNvPr>
          <p:cNvSpPr>
            <a:spLocks noGrp="1"/>
          </p:cNvSpPr>
          <p:nvPr>
            <p:ph idx="1"/>
          </p:nvPr>
        </p:nvSpPr>
        <p:spPr>
          <a:xfrm>
            <a:off x="304800" y="152400"/>
            <a:ext cx="8686800" cy="5867400"/>
          </a:xfrm>
        </p:spPr>
        <p:txBody>
          <a:bodyPr>
            <a:noAutofit/>
          </a:bodyPr>
          <a:lstStyle/>
          <a:p>
            <a:pPr marL="0" indent="0">
              <a:buNone/>
            </a:pPr>
            <a:r>
              <a:rPr lang="en-US" sz="2400" b="0" cap="none" dirty="0">
                <a:solidFill>
                  <a:srgbClr val="FF0000"/>
                </a:solidFill>
              </a:rPr>
              <a:t>VÍ DỤ: </a:t>
            </a:r>
            <a:r>
              <a:rPr lang="en-US" sz="2400" b="0" cap="none" dirty="0" err="1"/>
              <a:t>Khảo</a:t>
            </a:r>
            <a:r>
              <a:rPr lang="en-US" sz="2400" b="0" cap="none" dirty="0"/>
              <a:t> </a:t>
            </a:r>
            <a:r>
              <a:rPr lang="en-US" sz="2400" b="0" cap="none" dirty="0" err="1"/>
              <a:t>sát</a:t>
            </a:r>
            <a:r>
              <a:rPr lang="en-US" sz="2400" b="0" cap="none" dirty="0"/>
              <a:t> </a:t>
            </a:r>
            <a:r>
              <a:rPr lang="en-US" sz="2400" b="0" cap="none" dirty="0" err="1"/>
              <a:t>một</a:t>
            </a:r>
            <a:r>
              <a:rPr lang="en-US" sz="2400" b="0" cap="none" dirty="0"/>
              <a:t> </a:t>
            </a:r>
            <a:r>
              <a:rPr lang="en-US" sz="2400" b="0" cap="none" dirty="0" err="1"/>
              <a:t>số</a:t>
            </a:r>
            <a:r>
              <a:rPr lang="en-US" sz="2400" b="0" cap="none" dirty="0"/>
              <a:t> </a:t>
            </a:r>
            <a:r>
              <a:rPr lang="en-US" sz="2400" b="0" cap="none" dirty="0" err="1"/>
              <a:t>công</a:t>
            </a:r>
            <a:r>
              <a:rPr lang="en-US" sz="2400" b="0" cap="none" dirty="0"/>
              <a:t> </a:t>
            </a:r>
            <a:r>
              <a:rPr lang="en-US" sz="2400" b="0" cap="none" dirty="0" err="1"/>
              <a:t>nhân</a:t>
            </a:r>
            <a:r>
              <a:rPr lang="en-US" sz="2400" b="0" cap="none" dirty="0"/>
              <a:t> </a:t>
            </a:r>
            <a:r>
              <a:rPr lang="en-US" sz="2400" b="0" cap="none" dirty="0" err="1"/>
              <a:t>thuộc</a:t>
            </a:r>
            <a:r>
              <a:rPr lang="en-US" sz="2400" b="0" cap="none" dirty="0"/>
              <a:t> </a:t>
            </a:r>
            <a:r>
              <a:rPr lang="en-US" sz="2400" b="0" cap="none" dirty="0" err="1"/>
              <a:t>nhà</a:t>
            </a:r>
            <a:r>
              <a:rPr lang="en-US" sz="2400" b="0" cap="none" dirty="0"/>
              <a:t> </a:t>
            </a:r>
            <a:r>
              <a:rPr lang="en-US" sz="2400" b="0" cap="none" dirty="0" err="1"/>
              <a:t>máy</a:t>
            </a:r>
            <a:r>
              <a:rPr lang="en-US" sz="2400" b="0" cap="none" dirty="0"/>
              <a:t> A </a:t>
            </a:r>
            <a:r>
              <a:rPr lang="en-US" sz="2400" b="0" cap="none" dirty="0" err="1"/>
              <a:t>về</a:t>
            </a:r>
            <a:r>
              <a:rPr lang="en-US" sz="2400" b="0" cap="none" dirty="0"/>
              <a:t> </a:t>
            </a:r>
            <a:r>
              <a:rPr lang="en-US" sz="2400" b="0" cap="none" dirty="0" err="1"/>
              <a:t>năng</a:t>
            </a:r>
            <a:r>
              <a:rPr lang="en-US" sz="2400" b="0" cap="none" dirty="0"/>
              <a:t> </a:t>
            </a:r>
            <a:r>
              <a:rPr lang="en-US" sz="2400" b="0" cap="none" dirty="0" err="1"/>
              <a:t>suất</a:t>
            </a:r>
            <a:r>
              <a:rPr lang="en-US" sz="2400" b="0" cap="none" dirty="0"/>
              <a:t> </a:t>
            </a:r>
            <a:r>
              <a:rPr lang="en-US" sz="2400" b="0" cap="none" dirty="0" err="1"/>
              <a:t>trong</a:t>
            </a:r>
            <a:r>
              <a:rPr lang="en-US" sz="2400" b="0" cap="none" dirty="0"/>
              <a:t> </a:t>
            </a:r>
            <a:r>
              <a:rPr lang="en-US" sz="2400" b="0" cap="none" dirty="0" err="1"/>
              <a:t>một</a:t>
            </a:r>
            <a:r>
              <a:rPr lang="en-US" sz="2400" b="0" cap="none" dirty="0"/>
              <a:t> </a:t>
            </a:r>
            <a:r>
              <a:rPr lang="en-US" sz="2400" b="0" cap="none" dirty="0" err="1"/>
              <a:t>ngày</a:t>
            </a:r>
            <a:r>
              <a:rPr lang="en-US" sz="2400" b="0" cap="none" dirty="0"/>
              <a:t>, ta </a:t>
            </a:r>
            <a:r>
              <a:rPr lang="en-US" sz="2400" b="0" cap="none" dirty="0" err="1"/>
              <a:t>có</a:t>
            </a:r>
            <a:r>
              <a:rPr lang="en-US" sz="2400" b="0" cap="none" dirty="0"/>
              <a:t> </a:t>
            </a:r>
            <a:r>
              <a:rPr lang="en-US" sz="2400" b="0" cap="none" dirty="0" err="1"/>
              <a:t>bảng</a:t>
            </a:r>
            <a:r>
              <a:rPr lang="en-US" sz="2400" b="0" cap="none" dirty="0"/>
              <a:t> </a:t>
            </a:r>
            <a:r>
              <a:rPr lang="en-US" sz="2400" b="0" cap="none" dirty="0" err="1"/>
              <a:t>số</a:t>
            </a:r>
            <a:r>
              <a:rPr lang="en-US" sz="2400" b="0" cap="none" dirty="0"/>
              <a:t> </a:t>
            </a:r>
            <a:r>
              <a:rPr lang="en-US" sz="2400" b="0" cap="none" dirty="0" err="1"/>
              <a:t>liệu</a:t>
            </a:r>
            <a:r>
              <a:rPr lang="en-US" sz="2400" b="0" cap="none" dirty="0"/>
              <a:t>:</a:t>
            </a:r>
          </a:p>
          <a:p>
            <a:pPr marL="0" indent="0">
              <a:buNone/>
            </a:pPr>
            <a:endParaRPr lang="en-US" sz="2400" b="0" cap="none" dirty="0"/>
          </a:p>
          <a:p>
            <a:pPr marL="0" indent="0">
              <a:buNone/>
            </a:pPr>
            <a:endParaRPr lang="en-US" sz="2400" b="0" cap="none" dirty="0"/>
          </a:p>
          <a:p>
            <a:pPr marL="457200" indent="-457200">
              <a:buAutoNum type="alphaLcParenR"/>
            </a:pPr>
            <a:r>
              <a:rPr lang="en-US" sz="2400" b="0" cap="none" dirty="0" err="1"/>
              <a:t>Hãy</a:t>
            </a:r>
            <a:r>
              <a:rPr lang="en-US" sz="2400" b="0" cap="none" dirty="0"/>
              <a:t> </a:t>
            </a:r>
            <a:r>
              <a:rPr lang="en-US" sz="2400" b="0" cap="none" dirty="0" err="1"/>
              <a:t>ước</a:t>
            </a:r>
            <a:r>
              <a:rPr lang="en-US" sz="2400" b="0" cap="none" dirty="0"/>
              <a:t> </a:t>
            </a:r>
            <a:r>
              <a:rPr lang="en-US" sz="2400" b="0" cap="none" dirty="0" err="1"/>
              <a:t>lượng</a:t>
            </a:r>
            <a:r>
              <a:rPr lang="en-US" sz="2400" b="0" cap="none" dirty="0"/>
              <a:t> </a:t>
            </a:r>
            <a:r>
              <a:rPr lang="en-US" sz="2400" b="0" cap="none" dirty="0" err="1"/>
              <a:t>năng</a:t>
            </a:r>
            <a:r>
              <a:rPr lang="en-US" sz="2400" b="0" cap="none" dirty="0"/>
              <a:t> </a:t>
            </a:r>
            <a:r>
              <a:rPr lang="en-US" sz="2400" b="0" cap="none" dirty="0" err="1"/>
              <a:t>suất</a:t>
            </a:r>
            <a:r>
              <a:rPr lang="en-US" sz="2400" b="0" cap="none" dirty="0"/>
              <a:t> </a:t>
            </a:r>
            <a:r>
              <a:rPr lang="en-US" sz="2400" b="0" cap="none" dirty="0" err="1"/>
              <a:t>trung</a:t>
            </a:r>
            <a:r>
              <a:rPr lang="en-US" sz="2400" b="0" cap="none" dirty="0"/>
              <a:t> </a:t>
            </a:r>
            <a:r>
              <a:rPr lang="en-US" sz="2400" b="0" cap="none" dirty="0" err="1"/>
              <a:t>bình</a:t>
            </a:r>
            <a:r>
              <a:rPr lang="en-US" sz="2400" b="0" cap="none" dirty="0"/>
              <a:t> 1 </a:t>
            </a:r>
            <a:r>
              <a:rPr lang="en-US" sz="2400" b="0" cap="none" dirty="0" err="1"/>
              <a:t>ngày</a:t>
            </a:r>
            <a:r>
              <a:rPr lang="en-US" sz="2400" b="0" cap="none" dirty="0"/>
              <a:t> </a:t>
            </a:r>
            <a:r>
              <a:rPr lang="en-US" sz="2400" b="0" cap="none" dirty="0" err="1"/>
              <a:t>của</a:t>
            </a:r>
            <a:r>
              <a:rPr lang="en-US" sz="2400" b="0" cap="none" dirty="0"/>
              <a:t> </a:t>
            </a:r>
            <a:r>
              <a:rPr lang="en-US" sz="2400" b="0" cap="none" dirty="0" err="1"/>
              <a:t>mỗi</a:t>
            </a:r>
            <a:r>
              <a:rPr lang="en-US" sz="2400" b="0" cap="none" dirty="0"/>
              <a:t> </a:t>
            </a:r>
            <a:r>
              <a:rPr lang="en-US" sz="2400" b="0" cap="none" dirty="0" err="1"/>
              <a:t>công</a:t>
            </a:r>
            <a:r>
              <a:rPr lang="en-US" sz="2400" b="0" cap="none" dirty="0"/>
              <a:t> </a:t>
            </a:r>
            <a:r>
              <a:rPr lang="en-US" sz="2400" b="0" cap="none" dirty="0" err="1"/>
              <a:t>nhân</a:t>
            </a:r>
            <a:r>
              <a:rPr lang="en-US" sz="2400" b="0" cap="none" dirty="0"/>
              <a:t> </a:t>
            </a:r>
            <a:r>
              <a:rPr lang="en-US" sz="2400" b="0" cap="none" dirty="0" err="1"/>
              <a:t>thuộc</a:t>
            </a:r>
            <a:r>
              <a:rPr lang="en-US" sz="2400" b="0" cap="none" dirty="0"/>
              <a:t> </a:t>
            </a:r>
            <a:r>
              <a:rPr lang="en-US" sz="2400" b="0" cap="none" dirty="0" err="1"/>
              <a:t>nhà</a:t>
            </a:r>
            <a:r>
              <a:rPr lang="en-US" sz="2400" b="0" cap="none" dirty="0"/>
              <a:t> </a:t>
            </a:r>
            <a:r>
              <a:rPr lang="en-US" sz="2400" b="0" cap="none" dirty="0" err="1"/>
              <a:t>máy</a:t>
            </a:r>
            <a:r>
              <a:rPr lang="en-US" sz="2400" b="0" cap="none" dirty="0"/>
              <a:t> A.</a:t>
            </a:r>
          </a:p>
          <a:p>
            <a:pPr marL="457200" indent="-457200">
              <a:buAutoNum type="alphaLcParenR"/>
            </a:pPr>
            <a:r>
              <a:rPr lang="en-US" sz="2400" b="0" cap="none" dirty="0" err="1"/>
              <a:t>Hãy</a:t>
            </a:r>
            <a:r>
              <a:rPr lang="en-US" sz="2400" b="0" cap="none" dirty="0"/>
              <a:t> </a:t>
            </a:r>
            <a:r>
              <a:rPr lang="en-US" sz="2400" b="0" cap="none" dirty="0" err="1"/>
              <a:t>ước</a:t>
            </a:r>
            <a:r>
              <a:rPr lang="en-US" sz="2400" b="0" cap="none" dirty="0"/>
              <a:t> </a:t>
            </a:r>
            <a:r>
              <a:rPr lang="en-US" sz="2400" b="0" cap="none" dirty="0" err="1"/>
              <a:t>lượng</a:t>
            </a:r>
            <a:r>
              <a:rPr lang="en-US" sz="2400" b="0" cap="none" dirty="0"/>
              <a:t> </a:t>
            </a:r>
            <a:r>
              <a:rPr lang="en-US" sz="2400" b="0" cap="none" dirty="0" err="1"/>
              <a:t>độ</a:t>
            </a:r>
            <a:r>
              <a:rPr lang="en-US" sz="2400" b="0" cap="none" dirty="0"/>
              <a:t> </a:t>
            </a:r>
            <a:r>
              <a:rPr lang="en-US" sz="2400" b="0" cap="none" dirty="0" err="1"/>
              <a:t>lệch</a:t>
            </a:r>
            <a:r>
              <a:rPr lang="en-US" sz="2400" b="0" cap="none" dirty="0"/>
              <a:t> </a:t>
            </a:r>
            <a:r>
              <a:rPr lang="en-US" sz="2400" b="0" cap="none" dirty="0" err="1"/>
              <a:t>chuẩn</a:t>
            </a:r>
            <a:r>
              <a:rPr lang="en-US" sz="2400" b="0" cap="none" dirty="0"/>
              <a:t> </a:t>
            </a:r>
            <a:r>
              <a:rPr lang="en-US" sz="2400" b="0" cap="none" dirty="0" err="1"/>
              <a:t>của</a:t>
            </a:r>
            <a:r>
              <a:rPr lang="en-US" sz="2400" b="0" cap="none" dirty="0"/>
              <a:t> </a:t>
            </a:r>
            <a:r>
              <a:rPr lang="en-US" sz="2400" b="0" cap="none" dirty="0" err="1"/>
              <a:t>năng</a:t>
            </a:r>
            <a:r>
              <a:rPr lang="en-US" sz="2400" b="0" cap="none" dirty="0"/>
              <a:t> </a:t>
            </a:r>
            <a:r>
              <a:rPr lang="en-US" sz="2400" b="0" cap="none" dirty="0" err="1"/>
              <a:t>suất</a:t>
            </a:r>
            <a:r>
              <a:rPr lang="en-US" sz="2400" b="0" cap="none" dirty="0"/>
              <a:t> </a:t>
            </a:r>
            <a:r>
              <a:rPr lang="en-US" sz="2400" b="0" cap="none" dirty="0" err="1"/>
              <a:t>trong</a:t>
            </a:r>
            <a:r>
              <a:rPr lang="en-US" sz="2400" b="0" cap="none" dirty="0"/>
              <a:t> 1 </a:t>
            </a:r>
            <a:r>
              <a:rPr lang="en-US" sz="2400" b="0" cap="none" dirty="0" err="1"/>
              <a:t>ngày</a:t>
            </a:r>
            <a:r>
              <a:rPr lang="en-US" sz="2400" b="0" cap="none" dirty="0"/>
              <a:t> </a:t>
            </a:r>
            <a:r>
              <a:rPr lang="en-US" sz="2400" b="0" cap="none" dirty="0" err="1"/>
              <a:t>của</a:t>
            </a:r>
            <a:r>
              <a:rPr lang="en-US" sz="2400" b="0" cap="none" dirty="0"/>
              <a:t> </a:t>
            </a:r>
            <a:r>
              <a:rPr lang="en-US" sz="2400" b="0" cap="none" dirty="0" err="1"/>
              <a:t>mỗi</a:t>
            </a:r>
            <a:r>
              <a:rPr lang="en-US" sz="2400" b="0" cap="none" dirty="0"/>
              <a:t> </a:t>
            </a:r>
            <a:r>
              <a:rPr lang="en-US" sz="2400" b="0" cap="none" dirty="0" err="1"/>
              <a:t>công</a:t>
            </a:r>
            <a:r>
              <a:rPr lang="en-US" sz="2400" b="0" cap="none" dirty="0"/>
              <a:t> </a:t>
            </a:r>
            <a:r>
              <a:rPr lang="en-US" sz="2400" b="0" cap="none" dirty="0" err="1"/>
              <a:t>nhân</a:t>
            </a:r>
            <a:r>
              <a:rPr lang="en-US" sz="2400" b="0" cap="none" dirty="0"/>
              <a:t> </a:t>
            </a:r>
            <a:r>
              <a:rPr lang="en-US" sz="2400" b="0" cap="none" dirty="0" err="1"/>
              <a:t>thuộc</a:t>
            </a:r>
            <a:r>
              <a:rPr lang="en-US" sz="2400" b="0" cap="none" dirty="0"/>
              <a:t> </a:t>
            </a:r>
            <a:r>
              <a:rPr lang="en-US" sz="2400" b="0" cap="none" dirty="0" err="1"/>
              <a:t>nhà</a:t>
            </a:r>
            <a:r>
              <a:rPr lang="en-US" sz="2400" b="0" cap="none" dirty="0"/>
              <a:t> </a:t>
            </a:r>
            <a:r>
              <a:rPr lang="en-US" sz="2400" b="0" cap="none" dirty="0" err="1"/>
              <a:t>máy</a:t>
            </a:r>
            <a:r>
              <a:rPr lang="en-US" sz="2400" b="0" cap="none" dirty="0"/>
              <a:t> A.</a:t>
            </a:r>
          </a:p>
          <a:p>
            <a:pPr marL="457200" indent="-457200">
              <a:buAutoNum type="alphaLcParenR"/>
            </a:pPr>
            <a:r>
              <a:rPr lang="en-US" sz="2400" b="0" cap="none" dirty="0" err="1"/>
              <a:t>Công</a:t>
            </a:r>
            <a:r>
              <a:rPr lang="en-US" sz="2400" b="0" cap="none" dirty="0"/>
              <a:t> </a:t>
            </a:r>
            <a:r>
              <a:rPr lang="en-US" sz="2400" b="0" cap="none" dirty="0" err="1"/>
              <a:t>nhân</a:t>
            </a:r>
            <a:r>
              <a:rPr lang="en-US" sz="2400" b="0" cap="none" dirty="0"/>
              <a:t> </a:t>
            </a:r>
            <a:r>
              <a:rPr lang="en-US" sz="2400" b="0" cap="none" dirty="0" err="1"/>
              <a:t>có</a:t>
            </a:r>
            <a:r>
              <a:rPr lang="en-US" sz="2400" b="0" cap="none" dirty="0"/>
              <a:t> </a:t>
            </a:r>
            <a:r>
              <a:rPr lang="en-US" sz="2400" b="0" cap="none" dirty="0" err="1"/>
              <a:t>tay</a:t>
            </a:r>
            <a:r>
              <a:rPr lang="en-US" sz="2400" b="0" cap="none" dirty="0"/>
              <a:t> </a:t>
            </a:r>
            <a:r>
              <a:rPr lang="en-US" sz="2400" b="0" cap="none" dirty="0" err="1"/>
              <a:t>nghề</a:t>
            </a:r>
            <a:r>
              <a:rPr lang="en-US" sz="2400" b="0" cap="none" dirty="0"/>
              <a:t> </a:t>
            </a:r>
            <a:r>
              <a:rPr lang="en-US" sz="2400" b="0" cap="none" dirty="0" err="1"/>
              <a:t>cao</a:t>
            </a:r>
            <a:r>
              <a:rPr lang="en-US" sz="2400" b="0" cap="none" dirty="0"/>
              <a:t> </a:t>
            </a:r>
            <a:r>
              <a:rPr lang="en-US" sz="2400" b="0" cap="none" dirty="0" err="1"/>
              <a:t>nếu</a:t>
            </a:r>
            <a:r>
              <a:rPr lang="en-US" sz="2400" b="0" cap="none" dirty="0"/>
              <a:t> </a:t>
            </a:r>
            <a:r>
              <a:rPr lang="en-US" sz="2400" b="0" cap="none" dirty="0" err="1"/>
              <a:t>năng</a:t>
            </a:r>
            <a:r>
              <a:rPr lang="en-US" sz="2400" b="0" cap="none" dirty="0"/>
              <a:t> </a:t>
            </a:r>
            <a:r>
              <a:rPr lang="en-US" sz="2400" b="0" cap="none" dirty="0" err="1"/>
              <a:t>suất</a:t>
            </a:r>
            <a:r>
              <a:rPr lang="en-US" sz="2400" b="0" cap="none" dirty="0"/>
              <a:t> 1 </a:t>
            </a:r>
            <a:r>
              <a:rPr lang="en-US" sz="2400" b="0" cap="none" dirty="0" err="1"/>
              <a:t>ngày</a:t>
            </a:r>
            <a:r>
              <a:rPr lang="en-US" sz="2400" b="0" cap="none" dirty="0"/>
              <a:t> </a:t>
            </a:r>
            <a:r>
              <a:rPr lang="en-US" sz="2400" b="0" cap="none" dirty="0" err="1"/>
              <a:t>đạt</a:t>
            </a:r>
            <a:r>
              <a:rPr lang="en-US" sz="2400" b="0" cap="none" dirty="0"/>
              <a:t> </a:t>
            </a:r>
            <a:r>
              <a:rPr lang="en-US" sz="2400" b="0" cap="none" dirty="0" err="1"/>
              <a:t>trên</a:t>
            </a:r>
            <a:r>
              <a:rPr lang="en-US" sz="2400" b="0" cap="none" dirty="0"/>
              <a:t> 11 </a:t>
            </a:r>
            <a:r>
              <a:rPr lang="en-US" sz="2400" b="0" cap="none" dirty="0" err="1"/>
              <a:t>sản</a:t>
            </a:r>
            <a:r>
              <a:rPr lang="en-US" sz="2400" b="0" cap="none" dirty="0"/>
              <a:t> </a:t>
            </a:r>
            <a:r>
              <a:rPr lang="en-US" sz="2400" b="0" cap="none" dirty="0" err="1"/>
              <a:t>phẩm</a:t>
            </a:r>
            <a:r>
              <a:rPr lang="en-US" sz="2400" b="0" cap="none" dirty="0"/>
              <a:t>. </a:t>
            </a:r>
            <a:r>
              <a:rPr lang="en-US" sz="2400" b="0" cap="none" dirty="0" err="1"/>
              <a:t>Hãy</a:t>
            </a:r>
            <a:r>
              <a:rPr lang="en-US" sz="2400" b="0" cap="none" dirty="0"/>
              <a:t> </a:t>
            </a:r>
            <a:r>
              <a:rPr lang="en-US" sz="2400" b="0" cap="none" dirty="0" err="1"/>
              <a:t>ước</a:t>
            </a:r>
            <a:r>
              <a:rPr lang="en-US" sz="2400" b="0" cap="none" dirty="0"/>
              <a:t> </a:t>
            </a:r>
            <a:r>
              <a:rPr lang="en-US" sz="2400" b="0" cap="none" dirty="0" err="1"/>
              <a:t>lượng</a:t>
            </a:r>
            <a:r>
              <a:rPr lang="en-US" sz="2400" b="0" cap="none" dirty="0"/>
              <a:t> </a:t>
            </a:r>
            <a:r>
              <a:rPr lang="en-US" sz="2400" b="0" cap="none" dirty="0" err="1"/>
              <a:t>tỉ</a:t>
            </a:r>
            <a:r>
              <a:rPr lang="en-US" sz="2400" b="0" cap="none" dirty="0"/>
              <a:t> </a:t>
            </a:r>
            <a:r>
              <a:rPr lang="en-US" sz="2400" b="0" cap="none" dirty="0" err="1"/>
              <a:t>lệ</a:t>
            </a:r>
            <a:r>
              <a:rPr lang="en-US" sz="2400" b="0" cap="none" dirty="0"/>
              <a:t> </a:t>
            </a:r>
            <a:r>
              <a:rPr lang="en-US" sz="2400" b="0" cap="none" dirty="0" err="1"/>
              <a:t>công</a:t>
            </a:r>
            <a:r>
              <a:rPr lang="en-US" sz="2400" b="0" cap="none" dirty="0"/>
              <a:t> </a:t>
            </a:r>
            <a:r>
              <a:rPr lang="en-US" sz="2400" b="0" cap="none" dirty="0" err="1"/>
              <a:t>nhân</a:t>
            </a:r>
            <a:r>
              <a:rPr lang="en-US" sz="2400" b="0" cap="none" dirty="0"/>
              <a:t> </a:t>
            </a:r>
            <a:r>
              <a:rPr lang="en-US" sz="2400" b="0" cap="none" dirty="0" err="1"/>
              <a:t>có</a:t>
            </a:r>
            <a:r>
              <a:rPr lang="en-US" sz="2400" b="0" cap="none" dirty="0"/>
              <a:t> </a:t>
            </a:r>
            <a:r>
              <a:rPr lang="en-US" sz="2400" b="0" cap="none" dirty="0" err="1"/>
              <a:t>tay</a:t>
            </a:r>
            <a:r>
              <a:rPr lang="en-US" sz="2400" b="0" cap="none" dirty="0"/>
              <a:t> </a:t>
            </a:r>
            <a:r>
              <a:rPr lang="en-US" sz="2400" b="0" cap="none" dirty="0" err="1"/>
              <a:t>nghề</a:t>
            </a:r>
            <a:r>
              <a:rPr lang="en-US" sz="2400" b="0" cap="none" dirty="0"/>
              <a:t> </a:t>
            </a:r>
            <a:r>
              <a:rPr lang="en-US" sz="2400" b="0" cap="none" dirty="0" err="1"/>
              <a:t>cao</a:t>
            </a:r>
            <a:r>
              <a:rPr lang="en-US" sz="2400" b="0" cap="none" dirty="0"/>
              <a:t> </a:t>
            </a:r>
            <a:r>
              <a:rPr lang="en-US" sz="2400" b="0" cap="none" dirty="0" err="1"/>
              <a:t>của</a:t>
            </a:r>
            <a:r>
              <a:rPr lang="en-US" sz="2400" b="0" cap="none" dirty="0"/>
              <a:t> </a:t>
            </a:r>
            <a:r>
              <a:rPr lang="en-US" sz="2400" b="0" cap="none" dirty="0" err="1"/>
              <a:t>nhà</a:t>
            </a:r>
            <a:r>
              <a:rPr lang="en-US" sz="2400" b="0" cap="none" dirty="0"/>
              <a:t> </a:t>
            </a:r>
            <a:r>
              <a:rPr lang="en-US" sz="2400" b="0" cap="none" dirty="0" err="1"/>
              <a:t>máy</a:t>
            </a:r>
            <a:r>
              <a:rPr lang="en-US" sz="2400" b="0" cap="none" dirty="0"/>
              <a:t> A.</a:t>
            </a:r>
          </a:p>
        </p:txBody>
      </p:sp>
      <p:graphicFrame>
        <p:nvGraphicFramePr>
          <p:cNvPr id="4" name="Table 4">
            <a:extLst>
              <a:ext uri="{FF2B5EF4-FFF2-40B4-BE49-F238E27FC236}">
                <a16:creationId xmlns:a16="http://schemas.microsoft.com/office/drawing/2014/main" id="{4EC35548-2B7A-460E-A2F4-6626696C6C2A}"/>
              </a:ext>
            </a:extLst>
          </p:cNvPr>
          <p:cNvGraphicFramePr>
            <a:graphicFrameLocks noGrp="1"/>
          </p:cNvGraphicFramePr>
          <p:nvPr>
            <p:extLst>
              <p:ext uri="{D42A27DB-BD31-4B8C-83A1-F6EECF244321}">
                <p14:modId xmlns:p14="http://schemas.microsoft.com/office/powerpoint/2010/main" val="1172522956"/>
              </p:ext>
            </p:extLst>
          </p:nvPr>
        </p:nvGraphicFramePr>
        <p:xfrm>
          <a:off x="381000" y="1346200"/>
          <a:ext cx="8534400" cy="1473200"/>
        </p:xfrm>
        <a:graphic>
          <a:graphicData uri="http://schemas.openxmlformats.org/drawingml/2006/table">
            <a:tbl>
              <a:tblPr firstRow="1" bandRow="1">
                <a:tableStyleId>{5C22544A-7EE6-4342-B048-85BDC9FD1C3A}</a:tableStyleId>
              </a:tblPr>
              <a:tblGrid>
                <a:gridCol w="2587410">
                  <a:extLst>
                    <a:ext uri="{9D8B030D-6E8A-4147-A177-3AD203B41FA5}">
                      <a16:colId xmlns:a16="http://schemas.microsoft.com/office/drawing/2014/main" val="817647641"/>
                    </a:ext>
                  </a:extLst>
                </a:gridCol>
                <a:gridCol w="1004298">
                  <a:extLst>
                    <a:ext uri="{9D8B030D-6E8A-4147-A177-3AD203B41FA5}">
                      <a16:colId xmlns:a16="http://schemas.microsoft.com/office/drawing/2014/main" val="2793051785"/>
                    </a:ext>
                  </a:extLst>
                </a:gridCol>
                <a:gridCol w="1275533">
                  <a:extLst>
                    <a:ext uri="{9D8B030D-6E8A-4147-A177-3AD203B41FA5}">
                      <a16:colId xmlns:a16="http://schemas.microsoft.com/office/drawing/2014/main" val="3736123852"/>
                    </a:ext>
                  </a:extLst>
                </a:gridCol>
                <a:gridCol w="1116091">
                  <a:extLst>
                    <a:ext uri="{9D8B030D-6E8A-4147-A177-3AD203B41FA5}">
                      <a16:colId xmlns:a16="http://schemas.microsoft.com/office/drawing/2014/main" val="3132569271"/>
                    </a:ext>
                  </a:extLst>
                </a:gridCol>
                <a:gridCol w="1195813">
                  <a:extLst>
                    <a:ext uri="{9D8B030D-6E8A-4147-A177-3AD203B41FA5}">
                      <a16:colId xmlns:a16="http://schemas.microsoft.com/office/drawing/2014/main" val="3069417917"/>
                    </a:ext>
                  </a:extLst>
                </a:gridCol>
                <a:gridCol w="1355255">
                  <a:extLst>
                    <a:ext uri="{9D8B030D-6E8A-4147-A177-3AD203B41FA5}">
                      <a16:colId xmlns:a16="http://schemas.microsoft.com/office/drawing/2014/main" val="2217877909"/>
                    </a:ext>
                  </a:extLst>
                </a:gridCol>
              </a:tblGrid>
              <a:tr h="0">
                <a:tc>
                  <a:txBody>
                    <a:bodyPr/>
                    <a:lstStyle/>
                    <a:p>
                      <a:r>
                        <a:rPr lang="en-US" sz="2200" b="1" dirty="0" err="1">
                          <a:solidFill>
                            <a:schemeClr val="tx1"/>
                          </a:solidFill>
                        </a:rPr>
                        <a:t>Năng</a:t>
                      </a:r>
                      <a:r>
                        <a:rPr lang="en-US" sz="2200" b="1" dirty="0">
                          <a:solidFill>
                            <a:schemeClr val="tx1"/>
                          </a:solidFill>
                        </a:rPr>
                        <a:t> </a:t>
                      </a:r>
                      <a:r>
                        <a:rPr lang="en-US" sz="2200" b="1" dirty="0" err="1">
                          <a:solidFill>
                            <a:schemeClr val="tx1"/>
                          </a:solidFill>
                        </a:rPr>
                        <a:t>suất</a:t>
                      </a:r>
                      <a:r>
                        <a:rPr lang="en-US" sz="2200" b="1" dirty="0">
                          <a:solidFill>
                            <a:schemeClr val="tx1"/>
                          </a:solidFill>
                        </a:rPr>
                        <a:t> </a:t>
                      </a:r>
                      <a:r>
                        <a:rPr lang="en-US" sz="2200" b="1" dirty="0" err="1">
                          <a:solidFill>
                            <a:schemeClr val="tx1"/>
                          </a:solidFill>
                        </a:rPr>
                        <a:t>của</a:t>
                      </a:r>
                      <a:r>
                        <a:rPr lang="en-US" sz="2200" b="1" dirty="0">
                          <a:solidFill>
                            <a:schemeClr val="tx1"/>
                          </a:solidFill>
                        </a:rPr>
                        <a:t> </a:t>
                      </a:r>
                      <a:r>
                        <a:rPr lang="en-US" sz="2200" b="1" dirty="0" err="1">
                          <a:solidFill>
                            <a:schemeClr val="tx1"/>
                          </a:solidFill>
                        </a:rPr>
                        <a:t>công</a:t>
                      </a:r>
                      <a:r>
                        <a:rPr lang="en-US" sz="2200" b="1" dirty="0">
                          <a:solidFill>
                            <a:schemeClr val="tx1"/>
                          </a:solidFill>
                        </a:rPr>
                        <a:t> </a:t>
                      </a:r>
                      <a:r>
                        <a:rPr lang="en-US" sz="2200" b="1" dirty="0" err="1">
                          <a:solidFill>
                            <a:schemeClr val="tx1"/>
                          </a:solidFill>
                        </a:rPr>
                        <a:t>nhân</a:t>
                      </a:r>
                      <a:r>
                        <a:rPr lang="en-US" sz="2200" b="1" dirty="0">
                          <a:solidFill>
                            <a:schemeClr val="tx1"/>
                          </a:solidFill>
                        </a:rPr>
                        <a:t> </a:t>
                      </a:r>
                      <a:r>
                        <a:rPr lang="en-US" sz="2200" b="1" dirty="0" err="1">
                          <a:solidFill>
                            <a:schemeClr val="tx1"/>
                          </a:solidFill>
                        </a:rPr>
                        <a:t>trong</a:t>
                      </a:r>
                      <a:r>
                        <a:rPr lang="en-US" sz="2200" b="1" dirty="0">
                          <a:solidFill>
                            <a:schemeClr val="tx1"/>
                          </a:solidFill>
                        </a:rPr>
                        <a:t> 1 </a:t>
                      </a:r>
                      <a:r>
                        <a:rPr lang="en-US" sz="2200" b="1" dirty="0" err="1">
                          <a:solidFill>
                            <a:schemeClr val="tx1"/>
                          </a:solidFill>
                        </a:rPr>
                        <a:t>ngày</a:t>
                      </a:r>
                      <a:endParaRPr lang="en-US"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12-14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15-17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475467814"/>
                  </a:ext>
                </a:extLst>
              </a:tr>
              <a:tr h="711200">
                <a:tc>
                  <a:txBody>
                    <a:bodyPr/>
                    <a:lstStyle/>
                    <a:p>
                      <a:r>
                        <a:rPr lang="en-US" sz="2200" b="0" dirty="0" err="1">
                          <a:solidFill>
                            <a:schemeClr val="tx1"/>
                          </a:solidFill>
                        </a:rPr>
                        <a:t>Số</a:t>
                      </a:r>
                      <a:r>
                        <a:rPr lang="en-US" sz="2200" b="0" dirty="0">
                          <a:solidFill>
                            <a:schemeClr val="tx1"/>
                          </a:solidFill>
                        </a:rPr>
                        <a:t> </a:t>
                      </a:r>
                      <a:r>
                        <a:rPr lang="en-US" sz="2200" b="0" dirty="0" err="1">
                          <a:solidFill>
                            <a:schemeClr val="tx1"/>
                          </a:solidFill>
                        </a:rPr>
                        <a:t>công</a:t>
                      </a:r>
                      <a:r>
                        <a:rPr lang="en-US" sz="2200" b="0" dirty="0">
                          <a:solidFill>
                            <a:schemeClr val="tx1"/>
                          </a:solidFill>
                        </a:rPr>
                        <a:t> </a:t>
                      </a:r>
                      <a:r>
                        <a:rPr lang="en-US" sz="2200" b="0" dirty="0" err="1">
                          <a:solidFill>
                            <a:schemeClr val="tx1"/>
                          </a:solidFill>
                        </a:rPr>
                        <a:t>nhân</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3678617861"/>
                  </a:ext>
                </a:extLst>
              </a:tr>
            </a:tbl>
          </a:graphicData>
        </a:graphic>
      </p:graphicFrame>
    </p:spTree>
    <p:extLst>
      <p:ext uri="{BB962C8B-B14F-4D97-AF65-F5344CB8AC3E}">
        <p14:creationId xmlns:p14="http://schemas.microsoft.com/office/powerpoint/2010/main" val="70487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381000" y="3922696"/>
            <a:ext cx="8534400" cy="1953868"/>
          </a:xfrm>
          <a:prstGeom prst="rect">
            <a:avLst/>
          </a:prstGeom>
          <a:noFill/>
          <a:ln w="9525">
            <a:noFill/>
            <a:miter lim="800000"/>
            <a:headEnd/>
            <a:tailEnd/>
          </a:ln>
        </p:spPr>
        <p:txBody>
          <a:bodyPr wrap="square" anchor="ctr">
            <a:spAutoFit/>
          </a:bodyPr>
          <a:lstStyle/>
          <a:p>
            <a:pPr indent="457200">
              <a:lnSpc>
                <a:spcPct val="150000"/>
              </a:lnSpc>
              <a:buFont typeface="Arial" pitchFamily="34" charset="0"/>
              <a:buChar char="•"/>
              <a:defRPr/>
            </a:pPr>
            <a:r>
              <a:rPr lang="en-US" sz="2800" kern="0" dirty="0" err="1">
                <a:latin typeface="+mj-lt"/>
                <a:ea typeface="+mj-ea"/>
                <a:cs typeface="Times New Roman" pitchFamily="18" charset="0"/>
              </a:rPr>
              <a:t>Kết</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quả</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ước</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lượng</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không</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đáng</a:t>
            </a:r>
            <a:r>
              <a:rPr lang="en-US" sz="2800" kern="0" dirty="0">
                <a:latin typeface="+mj-lt"/>
                <a:ea typeface="+mj-ea"/>
                <a:cs typeface="Times New Roman" pitchFamily="18" charset="0"/>
              </a:rPr>
              <a:t> tin </a:t>
            </a:r>
            <a:r>
              <a:rPr lang="en-US" sz="2800" kern="0" dirty="0" err="1">
                <a:latin typeface="+mj-lt"/>
                <a:ea typeface="+mj-ea"/>
                <a:cs typeface="Times New Roman" pitchFamily="18" charset="0"/>
              </a:rPr>
              <a:t>cậy</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nếu</a:t>
            </a:r>
            <a:r>
              <a:rPr lang="en-US" sz="2800" kern="0" dirty="0">
                <a:latin typeface="+mj-lt"/>
                <a:ea typeface="+mj-ea"/>
                <a:cs typeface="Times New Roman" pitchFamily="18" charset="0"/>
              </a:rPr>
              <a:t> </a:t>
            </a:r>
            <a:r>
              <a:rPr lang="en-US" sz="2800" b="1" kern="0" dirty="0">
                <a:latin typeface="+mj-lt"/>
                <a:ea typeface="+mj-ea"/>
                <a:cs typeface="Times New Roman" pitchFamily="18" charset="0"/>
              </a:rPr>
              <a:t>n</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không</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đủ</a:t>
            </a:r>
            <a:r>
              <a:rPr lang="en-US" sz="2800" kern="0" dirty="0">
                <a:latin typeface="+mj-lt"/>
                <a:ea typeface="+mj-ea"/>
                <a:cs typeface="Times New Roman" pitchFamily="18" charset="0"/>
              </a:rPr>
              <a:t> </a:t>
            </a:r>
            <a:r>
              <a:rPr lang="en-US" sz="2800" kern="0" dirty="0" err="1">
                <a:latin typeface="+mj-lt"/>
                <a:ea typeface="+mj-ea"/>
                <a:cs typeface="Times New Roman" pitchFamily="18" charset="0"/>
              </a:rPr>
              <a:t>lớn</a:t>
            </a:r>
            <a:r>
              <a:rPr lang="en-US" sz="2800" kern="0" dirty="0">
                <a:latin typeface="+mj-lt"/>
                <a:ea typeface="+mj-ea"/>
                <a:cs typeface="Times New Roman" pitchFamily="18" charset="0"/>
              </a:rPr>
              <a:t>. </a:t>
            </a:r>
          </a:p>
          <a:p>
            <a:pPr indent="457200">
              <a:lnSpc>
                <a:spcPct val="150000"/>
              </a:lnSpc>
              <a:buFont typeface="Arial" pitchFamily="34" charset="0"/>
              <a:buChar char="•"/>
              <a:defRPr/>
            </a:pPr>
            <a:r>
              <a:rPr lang="en-US" sz="2800" kern="0" dirty="0" err="1">
                <a:latin typeface="+mj-lt"/>
                <a:cs typeface="Times New Roman" pitchFamily="18" charset="0"/>
              </a:rPr>
              <a:t>Không</a:t>
            </a:r>
            <a:r>
              <a:rPr lang="en-US" sz="2800" kern="0" dirty="0">
                <a:latin typeface="+mj-lt"/>
                <a:cs typeface="Times New Roman" pitchFamily="18" charset="0"/>
              </a:rPr>
              <a:t> </a:t>
            </a:r>
            <a:r>
              <a:rPr lang="en-US" sz="2800" kern="0" dirty="0" err="1">
                <a:latin typeface="+mj-lt"/>
                <a:cs typeface="Times New Roman" pitchFamily="18" charset="0"/>
              </a:rPr>
              <a:t>chỉ</a:t>
            </a:r>
            <a:r>
              <a:rPr lang="en-US" sz="2800" kern="0" dirty="0">
                <a:latin typeface="+mj-lt"/>
                <a:cs typeface="Times New Roman" pitchFamily="18" charset="0"/>
              </a:rPr>
              <a:t> ra </a:t>
            </a:r>
            <a:r>
              <a:rPr lang="en-US" sz="2800" kern="0" dirty="0" err="1">
                <a:latin typeface="+mj-lt"/>
                <a:cs typeface="Times New Roman" pitchFamily="18" charset="0"/>
              </a:rPr>
              <a:t>sai</a:t>
            </a:r>
            <a:r>
              <a:rPr lang="en-US" sz="2800" kern="0" dirty="0">
                <a:latin typeface="+mj-lt"/>
                <a:cs typeface="Times New Roman" pitchFamily="18" charset="0"/>
              </a:rPr>
              <a:t> </a:t>
            </a:r>
            <a:r>
              <a:rPr lang="en-US" sz="2800" kern="0" dirty="0" err="1">
                <a:latin typeface="+mj-lt"/>
                <a:cs typeface="Times New Roman" pitchFamily="18" charset="0"/>
              </a:rPr>
              <a:t>số</a:t>
            </a:r>
            <a:r>
              <a:rPr lang="en-US" sz="2800" kern="0" dirty="0">
                <a:latin typeface="+mj-lt"/>
                <a:cs typeface="Times New Roman" pitchFamily="18" charset="0"/>
              </a:rPr>
              <a:t>, </a:t>
            </a:r>
            <a:r>
              <a:rPr lang="en-US" sz="2800" kern="0" dirty="0" err="1">
                <a:latin typeface="+mj-lt"/>
                <a:cs typeface="Times New Roman" pitchFamily="18" charset="0"/>
              </a:rPr>
              <a:t>độ</a:t>
            </a:r>
            <a:r>
              <a:rPr lang="en-US" sz="2800" kern="0" dirty="0">
                <a:latin typeface="+mj-lt"/>
                <a:cs typeface="Times New Roman" pitchFamily="18" charset="0"/>
              </a:rPr>
              <a:t> tin </a:t>
            </a:r>
            <a:r>
              <a:rPr lang="en-US" sz="2800" kern="0" dirty="0" err="1">
                <a:latin typeface="+mj-lt"/>
                <a:cs typeface="Times New Roman" pitchFamily="18" charset="0"/>
              </a:rPr>
              <a:t>cậy</a:t>
            </a:r>
            <a:r>
              <a:rPr lang="en-US" sz="2800" kern="0" dirty="0">
                <a:latin typeface="+mj-lt"/>
                <a:cs typeface="Times New Roman" pitchFamily="18" charset="0"/>
              </a:rPr>
              <a:t> </a:t>
            </a:r>
            <a:r>
              <a:rPr lang="en-US" sz="2800" kern="0" dirty="0" err="1">
                <a:latin typeface="+mj-lt"/>
                <a:cs typeface="Times New Roman" pitchFamily="18" charset="0"/>
              </a:rPr>
              <a:t>của</a:t>
            </a:r>
            <a:r>
              <a:rPr lang="en-US" sz="2800" kern="0" dirty="0">
                <a:latin typeface="+mj-lt"/>
                <a:cs typeface="Times New Roman" pitchFamily="18" charset="0"/>
              </a:rPr>
              <a:t> </a:t>
            </a:r>
            <a:r>
              <a:rPr lang="en-US" sz="2800" kern="0" dirty="0" err="1">
                <a:latin typeface="+mj-lt"/>
                <a:cs typeface="Times New Roman" pitchFamily="18" charset="0"/>
              </a:rPr>
              <a:t>ước</a:t>
            </a:r>
            <a:r>
              <a:rPr lang="en-US" sz="2800" kern="0" dirty="0">
                <a:latin typeface="+mj-lt"/>
                <a:cs typeface="Times New Roman" pitchFamily="18" charset="0"/>
              </a:rPr>
              <a:t> </a:t>
            </a:r>
            <a:r>
              <a:rPr lang="en-US" sz="2800" kern="0" dirty="0" err="1">
                <a:latin typeface="+mj-lt"/>
                <a:cs typeface="Times New Roman" pitchFamily="18" charset="0"/>
              </a:rPr>
              <a:t>lượng</a:t>
            </a:r>
            <a:endParaRPr lang="en-US" sz="2800" kern="0" dirty="0">
              <a:latin typeface="+mj-lt"/>
              <a:ea typeface="+mj-ea"/>
              <a:cs typeface="Times New Roman" pitchFamily="18" charset="0"/>
            </a:endParaRPr>
          </a:p>
        </p:txBody>
      </p:sp>
      <p:sp>
        <p:nvSpPr>
          <p:cNvPr id="8" name="Rectangle 6">
            <a:extLst>
              <a:ext uri="{FF2B5EF4-FFF2-40B4-BE49-F238E27FC236}">
                <a16:creationId xmlns:a16="http://schemas.microsoft.com/office/drawing/2014/main" id="{0E19FCDE-9349-4957-9B98-E56BBDAB8C7E}"/>
              </a:ext>
            </a:extLst>
          </p:cNvPr>
          <p:cNvSpPr txBox="1">
            <a:spLocks noChangeArrowheads="1"/>
          </p:cNvSpPr>
          <p:nvPr/>
        </p:nvSpPr>
        <p:spPr bwMode="auto">
          <a:xfrm>
            <a:off x="152400" y="2920193"/>
            <a:ext cx="7467600" cy="661207"/>
          </a:xfrm>
          <a:prstGeom prst="rect">
            <a:avLst/>
          </a:prstGeom>
          <a:noFill/>
          <a:ln w="9525">
            <a:noFill/>
            <a:miter lim="800000"/>
            <a:headEnd/>
            <a:tailEnd/>
          </a:ln>
        </p:spPr>
        <p:txBody>
          <a:bodyPr wrap="square" anchor="ctr">
            <a:spAutoFit/>
          </a:bodyPr>
          <a:lstStyle/>
          <a:p>
            <a:pPr>
              <a:lnSpc>
                <a:spcPct val="150000"/>
              </a:lnSpc>
              <a:defRPr/>
            </a:pPr>
            <a:r>
              <a:rPr lang="en-US" sz="2800" b="1" i="1" kern="0" dirty="0">
                <a:latin typeface="Times New Roman" pitchFamily="18" charset="0"/>
                <a:ea typeface="+mj-ea"/>
                <a:cs typeface="Times New Roman" pitchFamily="18" charset="0"/>
              </a:rPr>
              <a:t>c) </a:t>
            </a:r>
            <a:r>
              <a:rPr lang="en-US" sz="2800" b="1" i="1" kern="0" dirty="0" err="1">
                <a:latin typeface="Times New Roman" pitchFamily="18" charset="0"/>
                <a:ea typeface="+mj-ea"/>
                <a:cs typeface="Times New Roman" pitchFamily="18" charset="0"/>
              </a:rPr>
              <a:t>Hạn</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chế</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của</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phương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pháp</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điểm</a:t>
            </a:r>
            <a:endParaRPr lang="en-US" sz="2800" b="1" i="1" kern="0" dirty="0">
              <a:latin typeface="Times New Roman" pitchFamily="18" charset="0"/>
              <a:ea typeface="+mj-ea"/>
              <a:cs typeface="Times New Roman" pitchFamily="18" charset="0"/>
            </a:endParaRPr>
          </a:p>
        </p:txBody>
      </p:sp>
      <p:sp>
        <p:nvSpPr>
          <p:cNvPr id="4" name="Rectangle 6">
            <a:extLst>
              <a:ext uri="{FF2B5EF4-FFF2-40B4-BE49-F238E27FC236}">
                <a16:creationId xmlns:a16="http://schemas.microsoft.com/office/drawing/2014/main" id="{100C7DD6-3302-2BFF-A824-EBEC3FFFC7AD}"/>
              </a:ext>
            </a:extLst>
          </p:cNvPr>
          <p:cNvSpPr txBox="1">
            <a:spLocks noChangeArrowheads="1"/>
          </p:cNvSpPr>
          <p:nvPr/>
        </p:nvSpPr>
        <p:spPr bwMode="auto">
          <a:xfrm>
            <a:off x="152400" y="1720468"/>
            <a:ext cx="8763000" cy="701859"/>
          </a:xfrm>
          <a:prstGeom prst="rect">
            <a:avLst/>
          </a:prstGeom>
          <a:solidFill>
            <a:srgbClr val="F9D3A5"/>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5.1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điểm</a:t>
            </a:r>
            <a:endParaRPr lang="en-US" sz="3000" i="1" kern="0" dirty="0">
              <a:latin typeface="+mj-lt"/>
              <a:ea typeface="+mj-ea"/>
              <a:cs typeface="Times New Roman" pitchFamily="18" charset="0"/>
            </a:endParaRPr>
          </a:p>
        </p:txBody>
      </p:sp>
      <p:sp>
        <p:nvSpPr>
          <p:cNvPr id="7" name="Title 3">
            <a:extLst>
              <a:ext uri="{FF2B5EF4-FFF2-40B4-BE49-F238E27FC236}">
                <a16:creationId xmlns:a16="http://schemas.microsoft.com/office/drawing/2014/main" id="{D7ADCAD5-4837-D472-DF01-184B820A0103}"/>
              </a:ext>
            </a:extLst>
          </p:cNvPr>
          <p:cNvSpPr>
            <a:spLocks noGrp="1" noChangeArrowheads="1"/>
          </p:cNvSpPr>
          <p:nvPr>
            <p:ph type="title"/>
          </p:nvPr>
        </p:nvSpPr>
        <p:spPr>
          <a:xfrm>
            <a:off x="76200" y="152400"/>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Tree>
    <p:extLst>
      <p:ext uri="{BB962C8B-B14F-4D97-AF65-F5344CB8AC3E}">
        <p14:creationId xmlns:p14="http://schemas.microsoft.com/office/powerpoint/2010/main" val="2965099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C1FBAC8B-DE49-4A97-B41E-9E142FE1A1CE}"/>
              </a:ext>
            </a:extLst>
          </p:cNvPr>
          <p:cNvSpPr txBox="1">
            <a:spLocks noChangeArrowheads="1"/>
          </p:cNvSpPr>
          <p:nvPr/>
        </p:nvSpPr>
        <p:spPr bwMode="auto">
          <a:xfrm>
            <a:off x="304800" y="3048000"/>
            <a:ext cx="8534400" cy="1953868"/>
          </a:xfrm>
          <a:prstGeom prst="rect">
            <a:avLst/>
          </a:prstGeom>
          <a:noFill/>
          <a:ln w="9525">
            <a:noFill/>
            <a:miter lim="800000"/>
            <a:headEnd/>
            <a:tailEnd/>
          </a:ln>
        </p:spPr>
        <p:txBody>
          <a:bodyPr wrap="square" anchor="ctr">
            <a:spAutoFit/>
          </a:bodyPr>
          <a:lstStyle/>
          <a:p>
            <a:pPr marL="514350" indent="-514350">
              <a:lnSpc>
                <a:spcPct val="150000"/>
              </a:lnSpc>
              <a:buAutoNum type="alphaLcParenR"/>
              <a:defRPr/>
            </a:pPr>
            <a:r>
              <a:rPr lang="en-US" sz="2800" b="1" i="1" kern="0" dirty="0" err="1">
                <a:latin typeface="Times New Roman" pitchFamily="18" charset="0"/>
                <a:ea typeface="+mj-ea"/>
                <a:cs typeface="Times New Roman" pitchFamily="18" charset="0"/>
              </a:rPr>
              <a:t>Thủ</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tục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khoảng</a:t>
            </a:r>
            <a:r>
              <a:rPr lang="en-US" sz="2800" b="1" i="1" kern="0" dirty="0">
                <a:latin typeface="Times New Roman" pitchFamily="18" charset="0"/>
                <a:ea typeface="+mj-ea"/>
                <a:cs typeface="Times New Roman" pitchFamily="18" charset="0"/>
              </a:rPr>
              <a:t> tin </a:t>
            </a:r>
            <a:r>
              <a:rPr lang="en-US" sz="2800" b="1" i="1" kern="0" dirty="0" err="1">
                <a:latin typeface="Times New Roman" pitchFamily="18" charset="0"/>
                <a:ea typeface="+mj-ea"/>
                <a:cs typeface="Times New Roman" pitchFamily="18" charset="0"/>
              </a:rPr>
              <a:t>cậy</a:t>
            </a:r>
            <a:endParaRPr lang="en-US" sz="2800" b="1" i="1" kern="0" dirty="0">
              <a:latin typeface="Times New Roman" pitchFamily="18" charset="0"/>
              <a:ea typeface="+mj-ea"/>
              <a:cs typeface="Times New Roman" pitchFamily="18" charset="0"/>
            </a:endParaRPr>
          </a:p>
          <a:p>
            <a:pPr marL="514350" indent="-514350">
              <a:lnSpc>
                <a:spcPct val="150000"/>
              </a:lnSpc>
              <a:buAutoNum type="alphaLcParenR"/>
              <a:defRPr/>
            </a:pP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cs typeface="Times New Roman" pitchFamily="18" charset="0"/>
              </a:rPr>
              <a:t>tỉ</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lệ</a:t>
            </a:r>
            <a:endParaRPr lang="en-US" sz="2800" b="1" i="1" kern="0" dirty="0">
              <a:latin typeface="Times New Roman" pitchFamily="18" charset="0"/>
              <a:ea typeface="+mj-ea"/>
              <a:cs typeface="Times New Roman" pitchFamily="18" charset="0"/>
            </a:endParaRPr>
          </a:p>
          <a:p>
            <a:pPr marL="514350" indent="-514350">
              <a:lnSpc>
                <a:spcPct val="150000"/>
              </a:lnSpc>
              <a:buAutoNum type="alphaLcParenR"/>
              <a:defRPr/>
            </a:pPr>
            <a:r>
              <a:rPr lang="en-US" sz="2800" b="1" i="1" kern="0" dirty="0" err="1">
                <a:latin typeface="Times New Roman" pitchFamily="18" charset="0"/>
                <a:ea typeface="+mj-ea"/>
                <a:cs typeface="Times New Roman" pitchFamily="18" charset="0"/>
              </a:rPr>
              <a:t>Ước</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ea typeface="+mj-ea"/>
                <a:cs typeface="Times New Roman" pitchFamily="18" charset="0"/>
              </a:rPr>
              <a:t>lượng</a:t>
            </a:r>
            <a:r>
              <a:rPr lang="en-US" sz="2800" b="1" i="1" kern="0" dirty="0">
                <a:latin typeface="Times New Roman" pitchFamily="18" charset="0"/>
                <a:ea typeface="+mj-ea"/>
                <a:cs typeface="Times New Roman" pitchFamily="18" charset="0"/>
              </a:rPr>
              <a:t> </a:t>
            </a:r>
            <a:r>
              <a:rPr lang="en-US" sz="2800" b="1" i="1" kern="0" dirty="0" err="1">
                <a:latin typeface="Times New Roman" pitchFamily="18" charset="0"/>
                <a:cs typeface="Times New Roman" pitchFamily="18" charset="0"/>
              </a:rPr>
              <a:t>kì</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vọng</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toán</a:t>
            </a:r>
            <a:endParaRPr lang="en-US" sz="2800" b="1" i="1" kern="0" dirty="0">
              <a:latin typeface="Times New Roman" pitchFamily="18" charset="0"/>
              <a:ea typeface="+mj-ea"/>
              <a:cs typeface="Times New Roman" pitchFamily="18" charset="0"/>
            </a:endParaRPr>
          </a:p>
        </p:txBody>
      </p:sp>
      <p:sp>
        <p:nvSpPr>
          <p:cNvPr id="4" name="Rectangle 6">
            <a:extLst>
              <a:ext uri="{FF2B5EF4-FFF2-40B4-BE49-F238E27FC236}">
                <a16:creationId xmlns:a16="http://schemas.microsoft.com/office/drawing/2014/main" id="{A3FC38C8-BCF9-0CA7-6ED1-72559FEC2B0D}"/>
              </a:ext>
            </a:extLst>
          </p:cNvPr>
          <p:cNvSpPr txBox="1">
            <a:spLocks noChangeArrowheads="1"/>
          </p:cNvSpPr>
          <p:nvPr/>
        </p:nvSpPr>
        <p:spPr bwMode="auto">
          <a:xfrm>
            <a:off x="152400" y="1720468"/>
            <a:ext cx="8763000" cy="701859"/>
          </a:xfrm>
          <a:prstGeom prst="rect">
            <a:avLst/>
          </a:prstGeom>
          <a:solidFill>
            <a:schemeClr val="accent6">
              <a:lumMod val="40000"/>
              <a:lumOff val="60000"/>
            </a:schemeClr>
          </a:solidFill>
          <a:ln w="9525">
            <a:noFill/>
            <a:miter lim="800000"/>
            <a:headEnd/>
            <a:tailEnd/>
          </a:ln>
        </p:spPr>
        <p:txBody>
          <a:bodyPr wrap="square" anchor="ctr">
            <a:spAutoFit/>
          </a:bodyPr>
          <a:lstStyle/>
          <a:p>
            <a:pPr indent="457200">
              <a:lnSpc>
                <a:spcPct val="150000"/>
              </a:lnSpc>
              <a:defRPr/>
            </a:pPr>
            <a:r>
              <a:rPr lang="en-US" sz="3000" i="1" kern="0" dirty="0">
                <a:latin typeface="+mj-lt"/>
                <a:ea typeface="+mj-ea"/>
                <a:cs typeface="Times New Roman" pitchFamily="18" charset="0"/>
              </a:rPr>
              <a:t>5.2 </a:t>
            </a:r>
            <a:r>
              <a:rPr lang="en-US" sz="3000" i="1" kern="0" dirty="0" err="1">
                <a:latin typeface="+mj-lt"/>
                <a:ea typeface="+mj-ea"/>
                <a:cs typeface="Times New Roman" pitchFamily="18" charset="0"/>
              </a:rPr>
              <a:t>Phương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pháp</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ước</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lượng</a:t>
            </a:r>
            <a:r>
              <a:rPr lang="en-US" sz="3000" i="1" kern="0" dirty="0">
                <a:latin typeface="+mj-lt"/>
                <a:ea typeface="+mj-ea"/>
                <a:cs typeface="Times New Roman" pitchFamily="18" charset="0"/>
              </a:rPr>
              <a:t> </a:t>
            </a:r>
            <a:r>
              <a:rPr lang="en-US" sz="3000" i="1" kern="0" dirty="0" err="1">
                <a:latin typeface="+mj-lt"/>
                <a:ea typeface="+mj-ea"/>
                <a:cs typeface="Times New Roman" pitchFamily="18" charset="0"/>
              </a:rPr>
              <a:t>khoảng</a:t>
            </a:r>
            <a:r>
              <a:rPr lang="en-US" sz="3000" i="1" kern="0" dirty="0">
                <a:latin typeface="+mj-lt"/>
                <a:ea typeface="+mj-ea"/>
                <a:cs typeface="Times New Roman" pitchFamily="18" charset="0"/>
              </a:rPr>
              <a:t> tin </a:t>
            </a:r>
            <a:r>
              <a:rPr lang="en-US" sz="3000" i="1" kern="0" dirty="0" err="1">
                <a:latin typeface="+mj-lt"/>
                <a:ea typeface="+mj-ea"/>
                <a:cs typeface="Times New Roman" pitchFamily="18" charset="0"/>
              </a:rPr>
              <a:t>cậy</a:t>
            </a:r>
            <a:endParaRPr lang="en-US" sz="3000" i="1" kern="0" dirty="0">
              <a:latin typeface="+mj-lt"/>
              <a:ea typeface="+mj-ea"/>
              <a:cs typeface="Times New Roman" pitchFamily="18" charset="0"/>
            </a:endParaRPr>
          </a:p>
        </p:txBody>
      </p:sp>
      <p:sp>
        <p:nvSpPr>
          <p:cNvPr id="6" name="Title 3">
            <a:extLst>
              <a:ext uri="{FF2B5EF4-FFF2-40B4-BE49-F238E27FC236}">
                <a16:creationId xmlns:a16="http://schemas.microsoft.com/office/drawing/2014/main" id="{8FA1F605-AE7E-9521-D709-4CC0BD3FC4C9}"/>
              </a:ext>
            </a:extLst>
          </p:cNvPr>
          <p:cNvSpPr>
            <a:spLocks noGrp="1" noChangeArrowheads="1"/>
          </p:cNvSpPr>
          <p:nvPr>
            <p:ph type="title"/>
          </p:nvPr>
        </p:nvSpPr>
        <p:spPr>
          <a:xfrm>
            <a:off x="76200" y="152400"/>
            <a:ext cx="8991600" cy="1089529"/>
          </a:xfrm>
          <a:solidFill>
            <a:srgbClr val="CCFFCC"/>
          </a:solidFill>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5</a:t>
            </a:r>
            <a:br>
              <a:rPr lang="en-US" altLang="en-US" sz="3600" dirty="0">
                <a:solidFill>
                  <a:schemeClr val="tx1"/>
                </a:solidFill>
              </a:rPr>
            </a:br>
            <a:r>
              <a:rPr lang="en-US" altLang="en-US" sz="3600" dirty="0">
                <a:solidFill>
                  <a:schemeClr val="tx1"/>
                </a:solidFill>
              </a:rPr>
              <a:t>ƯỚC LƯỢNG THAM SỐ</a:t>
            </a:r>
          </a:p>
        </p:txBody>
      </p:sp>
    </p:spTree>
    <p:extLst>
      <p:ext uri="{BB962C8B-B14F-4D97-AF65-F5344CB8AC3E}">
        <p14:creationId xmlns:p14="http://schemas.microsoft.com/office/powerpoint/2010/main" val="80804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Custom 1">
      <a:majorFont>
        <a:latin typeface="Times New Roman"/>
        <a:ea typeface=""/>
        <a:cs typeface=""/>
      </a:majorFont>
      <a:minorFont>
        <a:latin typeface="Times New Roman"/>
        <a:ea typeface=""/>
        <a:cs typeface=""/>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33437</TotalTime>
  <Words>2301</Words>
  <Application>Microsoft Office PowerPoint</Application>
  <PresentationFormat>On-screen Show (4:3)</PresentationFormat>
  <Paragraphs>392</Paragraphs>
  <Slides>38</Slides>
  <Notes>13</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38</vt:i4>
      </vt:variant>
    </vt:vector>
  </HeadingPairs>
  <TitlesOfParts>
    <vt:vector size="49" baseType="lpstr">
      <vt:lpstr>.VnTime</vt:lpstr>
      <vt:lpstr>Arial</vt:lpstr>
      <vt:lpstr>Calibri</vt:lpstr>
      <vt:lpstr>Cambria Math</vt:lpstr>
      <vt:lpstr>Times New Roman</vt:lpstr>
      <vt:lpstr>Wingdings</vt:lpstr>
      <vt:lpstr>2_Custom Design</vt:lpstr>
      <vt:lpstr>Custom Design</vt:lpstr>
      <vt:lpstr>1_Custom Design</vt:lpstr>
      <vt:lpstr>Droplet</vt:lpstr>
      <vt:lpstr>Equation</vt:lpstr>
      <vt:lpstr>Chương 5 ƯỚC LƯỢNG THAM SỐ</vt:lpstr>
      <vt:lpstr>Chương 5 ƯỚC LƯỢNG THAM SỐ</vt:lpstr>
      <vt:lpstr>Chương 5 ƯỚC LƯỢNG THAM SỐ</vt:lpstr>
      <vt:lpstr>PowerPoint Presentation</vt:lpstr>
      <vt:lpstr>Chương 5 ƯỚC LƯỢNG THAM SỐ</vt:lpstr>
      <vt:lpstr>Chương 5 ƯỚC LƯỢNG THAM SỐ</vt:lpstr>
      <vt:lpstr>PowerPoint Presentation</vt:lpstr>
      <vt:lpstr>Chương 5 ƯỚC LƯỢNG THAM SỐ</vt:lpstr>
      <vt:lpstr>Chương 5 ƯỚC LƯỢNG THAM SỐ</vt:lpstr>
      <vt:lpstr>Chương 5 ƯỚC LƯỢNG THAM SỐ</vt:lpstr>
      <vt:lpstr>PowerPoint Presentation</vt:lpstr>
      <vt:lpstr>Chương 5 ƯỚC LƯỢNG THAM SỐ</vt:lpstr>
      <vt:lpstr>Chương 5 ƯỚC LƯỢNG THAM SỐ</vt:lpstr>
      <vt:lpstr>Chương 5 ƯỚC LƯỢNG THAM SỐ</vt:lpstr>
      <vt:lpstr>Chương 5 ƯỚC LƯỢNG THAM SỐ</vt:lpstr>
      <vt:lpstr>Ý nghĩa của khoảng tin cậy </vt:lpstr>
      <vt:lpstr>Chương 5 ƯỚC LƯỢNG THAM SỐ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trường hợp về quy luật phân phối của X</vt:lpstr>
      <vt:lpstr>Dấu hiệu nhận biết bài toán thuộc trường hợp nào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thuyết xác suất và thống kê toán</dc:title>
  <dc:creator>Hoàng Hà</dc:creator>
  <cp:lastModifiedBy>Hoàng Hà</cp:lastModifiedBy>
  <cp:revision>1053</cp:revision>
  <dcterms:created xsi:type="dcterms:W3CDTF">2010-02-06T07:09:13Z</dcterms:created>
  <dcterms:modified xsi:type="dcterms:W3CDTF">2023-02-07T12:01:18Z</dcterms:modified>
</cp:coreProperties>
</file>