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542" r:id="rId3"/>
    <p:sldId id="543" r:id="rId4"/>
    <p:sldId id="544" r:id="rId5"/>
    <p:sldId id="548" r:id="rId6"/>
    <p:sldId id="588" r:id="rId7"/>
    <p:sldId id="587" r:id="rId8"/>
    <p:sldId id="589" r:id="rId9"/>
    <p:sldId id="590" r:id="rId10"/>
    <p:sldId id="591" r:id="rId11"/>
    <p:sldId id="592" r:id="rId12"/>
    <p:sldId id="600" r:id="rId13"/>
    <p:sldId id="598" r:id="rId14"/>
    <p:sldId id="599" r:id="rId15"/>
    <p:sldId id="593" r:id="rId16"/>
    <p:sldId id="595" r:id="rId17"/>
    <p:sldId id="594" r:id="rId18"/>
    <p:sldId id="607" r:id="rId19"/>
    <p:sldId id="601" r:id="rId20"/>
    <p:sldId id="603" r:id="rId21"/>
    <p:sldId id="602" r:id="rId22"/>
    <p:sldId id="596" r:id="rId23"/>
    <p:sldId id="597" r:id="rId24"/>
    <p:sldId id="604" r:id="rId25"/>
    <p:sldId id="606" r:id="rId26"/>
    <p:sldId id="605" r:id="rId27"/>
    <p:sldId id="608" r:id="rId28"/>
    <p:sldId id="550" r:id="rId29"/>
    <p:sldId id="545" r:id="rId30"/>
    <p:sldId id="55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737"/>
    <a:srgbClr val="FF5A33"/>
    <a:srgbClr val="53B543"/>
    <a:srgbClr val="FF3300"/>
    <a:srgbClr val="0E509D"/>
    <a:srgbClr val="0000FF"/>
    <a:srgbClr val="FF9900"/>
    <a:srgbClr val="5C0000"/>
    <a:srgbClr val="FFD1D1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0"/>
    <p:restoredTop sz="74021" autoAdjust="0"/>
  </p:normalViewPr>
  <p:slideViewPr>
    <p:cSldViewPr>
      <p:cViewPr varScale="1">
        <p:scale>
          <a:sx n="89" d="100"/>
          <a:sy n="89" d="100"/>
        </p:scale>
        <p:origin x="6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9/phpmyadmin/url.php?url=https://dev.mysql.com/doc/refman/5.5/en/group-by-functions.html#function_count" TargetMode="External"/><Relationship Id="rId2" Type="http://schemas.openxmlformats.org/officeDocument/2006/relationships/hyperlink" Target="http://localhost:99/phpmyadmin/url.php?url=https://dev.mysql.com/doc/refman/5.5/en/selec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NodeJs</a:t>
            </a:r>
            <a:r>
              <a:rPr lang="en-US" dirty="0"/>
              <a:t> &amp; </a:t>
            </a:r>
            <a:r>
              <a:rPr lang="en-US" dirty="0" err="1"/>
              <a:t>resful</a:t>
            </a:r>
            <a:r>
              <a:rPr lang="en-US" dirty="0"/>
              <a:t> web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68580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: </a:t>
            </a:r>
            <a:r>
              <a:rPr lang="en-US" sz="2400" dirty="0" err="1"/>
              <a:t>url</a:t>
            </a:r>
            <a:r>
              <a:rPr lang="en-US" sz="2400" dirty="0"/>
              <a:t>/route/value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533400" y="1828800"/>
            <a:ext cx="8610600" cy="378404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lấy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chi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tiết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sản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phẩm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theo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mã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/shop/:id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",(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params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sql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`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SELECT * FROM products where </a:t>
            </a:r>
            <a:r>
              <a:rPr lang="en-US" dirty="0" err="1">
                <a:solidFill>
                  <a:srgbClr val="448C27"/>
                </a:solidFill>
                <a:latin typeface="Menlo" panose="020B0609030804020204" pitchFamily="49" charset="0"/>
              </a:rPr>
              <a:t>idProduct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${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}`;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sql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Line Callout 2 (Border and Accent Bar) 6">
            <a:extLst>
              <a:ext uri="{FF2B5EF4-FFF2-40B4-BE49-F238E27FC236}">
                <a16:creationId xmlns:a16="http://schemas.microsoft.com/office/drawing/2014/main" id="{A71D99AC-109E-8543-82E7-DDDA5EE683B0}"/>
              </a:ext>
            </a:extLst>
          </p:cNvPr>
          <p:cNvSpPr/>
          <p:nvPr/>
        </p:nvSpPr>
        <p:spPr>
          <a:xfrm>
            <a:off x="6324600" y="2000248"/>
            <a:ext cx="1752600" cy="5334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3393"/>
              <a:gd name="adj6" fmla="val -14204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8" name="Line Callout 2 (Border and Accent Bar) 7">
            <a:extLst>
              <a:ext uri="{FF2B5EF4-FFF2-40B4-BE49-F238E27FC236}">
                <a16:creationId xmlns:a16="http://schemas.microsoft.com/office/drawing/2014/main" id="{743485CB-A0C4-4A47-94F8-F3946B31E6E5}"/>
              </a:ext>
            </a:extLst>
          </p:cNvPr>
          <p:cNvSpPr/>
          <p:nvPr/>
        </p:nvSpPr>
        <p:spPr>
          <a:xfrm>
            <a:off x="6781800" y="4572000"/>
            <a:ext cx="2133600" cy="5334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6964"/>
              <a:gd name="adj6" fmla="val 6094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68580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533400" y="1828800"/>
            <a:ext cx="8610600" cy="461504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thống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kê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số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mặt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hang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của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từng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loại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hàng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/shop/:id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",(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sql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`</a:t>
            </a:r>
            <a:r>
              <a:rPr lang="en-US" dirty="0">
                <a:solidFill>
                  <a:srgbClr val="235A81"/>
                </a:solidFill>
                <a:latin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444444"/>
                </a:solidFill>
                <a:latin typeface="Courier New" panose="02070309020205020404" pitchFamily="49" charset="0"/>
              </a:rPr>
              <a:t>nameCategory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235A81"/>
                </a:solidFill>
                <a:latin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(*) </a:t>
            </a:r>
            <a:r>
              <a:rPr lang="en-US" dirty="0">
                <a:solidFill>
                  <a:srgbClr val="770088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444444"/>
                </a:solidFill>
                <a:latin typeface="Courier New" panose="02070309020205020404" pitchFamily="49" charset="0"/>
              </a:rPr>
              <a:t>numOfProduct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70088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444444"/>
                </a:solidFill>
                <a:latin typeface="Courier New" panose="02070309020205020404" pitchFamily="49" charset="0"/>
              </a:rPr>
              <a:t>products,catalog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7008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444444"/>
                </a:solidFill>
                <a:latin typeface="Courier New" panose="02070309020205020404" pitchFamily="49" charset="0"/>
              </a:rPr>
              <a:t>products</a:t>
            </a:r>
            <a:r>
              <a:rPr lang="en-US" dirty="0" err="1">
                <a:solidFill>
                  <a:srgbClr val="0055AA"/>
                </a:solidFill>
                <a:latin typeface="Courier New" panose="02070309020205020404" pitchFamily="49" charset="0"/>
              </a:rPr>
              <a:t>.idCategory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444444"/>
                </a:solidFill>
                <a:latin typeface="Courier New" panose="02070309020205020404" pitchFamily="49" charset="0"/>
              </a:rPr>
              <a:t>catalog</a:t>
            </a:r>
            <a:r>
              <a:rPr lang="en-US" dirty="0" err="1">
                <a:solidFill>
                  <a:srgbClr val="0055AA"/>
                </a:solidFill>
                <a:latin typeface="Courier New" panose="02070309020205020404" pitchFamily="49" charset="0"/>
              </a:rPr>
              <a:t>.idCategory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70088"/>
                </a:solidFill>
                <a:latin typeface="Courier New" panose="02070309020205020404" pitchFamily="49" charset="0"/>
              </a:rPr>
              <a:t>GROUP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770088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444444"/>
                </a:solidFill>
                <a:latin typeface="Courier New" panose="02070309020205020404" pitchFamily="49" charset="0"/>
              </a:rPr>
              <a:t>nameCategory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`;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sql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Line Callout 2 (Border and Accent Bar) 6">
            <a:extLst>
              <a:ext uri="{FF2B5EF4-FFF2-40B4-BE49-F238E27FC236}">
                <a16:creationId xmlns:a16="http://schemas.microsoft.com/office/drawing/2014/main" id="{A71D99AC-109E-8543-82E7-DDDA5EE683B0}"/>
              </a:ext>
            </a:extLst>
          </p:cNvPr>
          <p:cNvSpPr/>
          <p:nvPr/>
        </p:nvSpPr>
        <p:spPr>
          <a:xfrm>
            <a:off x="6515100" y="2386012"/>
            <a:ext cx="2171700" cy="5334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3393"/>
              <a:gd name="adj6" fmla="val -14204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8" name="Line Callout 2 (Border and Accent Bar) 7">
            <a:extLst>
              <a:ext uri="{FF2B5EF4-FFF2-40B4-BE49-F238E27FC236}">
                <a16:creationId xmlns:a16="http://schemas.microsoft.com/office/drawing/2014/main" id="{743485CB-A0C4-4A47-94F8-F3946B31E6E5}"/>
              </a:ext>
            </a:extLst>
          </p:cNvPr>
          <p:cNvSpPr/>
          <p:nvPr/>
        </p:nvSpPr>
        <p:spPr>
          <a:xfrm>
            <a:off x="6781800" y="4572000"/>
            <a:ext cx="2133600" cy="5334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93"/>
              <a:gd name="adj6" fmla="val -7030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8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E737-86C5-8943-8B4A-655E36FB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lieu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501AB-E00B-4D40-9E1F-A9C514728906}"/>
              </a:ext>
            </a:extLst>
          </p:cNvPr>
          <p:cNvSpPr/>
          <p:nvPr/>
        </p:nvSpPr>
        <p:spPr>
          <a:xfrm>
            <a:off x="152400" y="952500"/>
            <a:ext cx="27432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07E8F-39E8-BD4E-AA4C-B3A5FD4B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72585" cy="498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8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2: 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5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533400" y="2362200"/>
            <a:ext cx="8153400" cy="32708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sz="2000" i="1" dirty="0" err="1">
                <a:solidFill>
                  <a:srgbClr val="AAAAAA"/>
                </a:solidFill>
                <a:latin typeface="Menlo" panose="020B0609030804020204" pitchFamily="49" charset="0"/>
              </a:rPr>
              <a:t>Cách</a:t>
            </a:r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2000" i="1" dirty="0" err="1">
                <a:solidFill>
                  <a:srgbClr val="AAAAAA"/>
                </a:solidFill>
                <a:latin typeface="Menlo" panose="020B0609030804020204" pitchFamily="49" charset="0"/>
              </a:rPr>
              <a:t>thứ</a:t>
            </a:r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2000" i="1" dirty="0" err="1">
                <a:solidFill>
                  <a:srgbClr val="AAAAAA"/>
                </a:solidFill>
                <a:latin typeface="Menlo" panose="020B0609030804020204" pitchFamily="49" charset="0"/>
              </a:rPr>
              <a:t>nhất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sql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`</a:t>
            </a:r>
            <a:r>
              <a:rPr lang="en-US" sz="2000" dirty="0">
                <a:solidFill>
                  <a:srgbClr val="235A81"/>
                </a:solidFill>
                <a:latin typeface="Courier New" panose="02070309020205020404" pitchFamily="49" charset="0"/>
              </a:rPr>
              <a:t>insert into catalog(name) values(“</a:t>
            </a:r>
            <a:r>
              <a:rPr lang="en-US" sz="2000" dirty="0" err="1">
                <a:solidFill>
                  <a:srgbClr val="235A81"/>
                </a:solidFill>
                <a:latin typeface="Courier New" panose="02070309020205020404" pitchFamily="49" charset="0"/>
              </a:rPr>
              <a:t>Thiếu</a:t>
            </a:r>
            <a:r>
              <a:rPr lang="en-US" sz="2000" dirty="0">
                <a:solidFill>
                  <a:srgbClr val="235A81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235A81"/>
                </a:solidFill>
                <a:latin typeface="Courier New" panose="02070309020205020404" pitchFamily="49" charset="0"/>
              </a:rPr>
              <a:t>nhi</a:t>
            </a:r>
            <a:r>
              <a:rPr lang="en-US" sz="2000" dirty="0">
                <a:solidFill>
                  <a:srgbClr val="235A81"/>
                </a:solidFill>
                <a:latin typeface="Courier New" panose="02070309020205020404" pitchFamily="49" charset="0"/>
              </a:rPr>
              <a:t>”)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`;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sql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send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54B816A3-2121-104A-8DA4-EEDAA199AD25}"/>
              </a:ext>
            </a:extLst>
          </p:cNvPr>
          <p:cNvSpPr/>
          <p:nvPr/>
        </p:nvSpPr>
        <p:spPr>
          <a:xfrm>
            <a:off x="4038600" y="1685924"/>
            <a:ext cx="1219200" cy="676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6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533400" y="2362200"/>
            <a:ext cx="8153400" cy="32708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sz="2000" i="1" dirty="0" err="1">
                <a:solidFill>
                  <a:srgbClr val="AAAAAA"/>
                </a:solidFill>
                <a:latin typeface="Menlo" panose="020B0609030804020204" pitchFamily="49" charset="0"/>
              </a:rPr>
              <a:t>Cách</a:t>
            </a:r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r>
              <a:rPr lang="en-US" sz="2000" i="1" dirty="0" err="1">
                <a:solidFill>
                  <a:srgbClr val="AAAAAA"/>
                </a:solidFill>
                <a:latin typeface="Menlo" panose="020B0609030804020204" pitchFamily="49" charset="0"/>
              </a:rPr>
              <a:t>thứ</a:t>
            </a:r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 2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   </a:t>
            </a:r>
            <a:r>
              <a:rPr lang="en-US" sz="2000" i="1" dirty="0" err="1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2000" i="1" dirty="0">
                <a:solidFill>
                  <a:srgbClr val="7A3E9D"/>
                </a:solidFill>
                <a:latin typeface="Menlo" panose="020B0609030804020204" pitchFamily="49" charset="0"/>
              </a:rPr>
              <a:t> cate= {name:”</a:t>
            </a:r>
            <a:r>
              <a:rPr lang="en-US" sz="2000" i="1" dirty="0" err="1">
                <a:solidFill>
                  <a:srgbClr val="7A3E9D"/>
                </a:solidFill>
                <a:latin typeface="Menlo" panose="020B0609030804020204" pitchFamily="49" charset="0"/>
              </a:rPr>
              <a:t>Thiếu</a:t>
            </a:r>
            <a:r>
              <a:rPr lang="en-US" sz="2000" i="1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r>
              <a:rPr lang="en-US" sz="2000" i="1" dirty="0" err="1">
                <a:solidFill>
                  <a:srgbClr val="7A3E9D"/>
                </a:solidFill>
                <a:latin typeface="Menlo" panose="020B0609030804020204" pitchFamily="49" charset="0"/>
              </a:rPr>
              <a:t>nhi</a:t>
            </a:r>
            <a:r>
              <a:rPr lang="en-US" sz="2000" i="1" dirty="0">
                <a:solidFill>
                  <a:srgbClr val="7A3E9D"/>
                </a:solidFill>
                <a:latin typeface="Menlo" panose="020B0609030804020204" pitchFamily="49" charset="0"/>
              </a:rPr>
              <a:t>”}</a:t>
            </a:r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 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(‘</a:t>
            </a:r>
            <a:r>
              <a:rPr lang="en-US" sz="2000" dirty="0">
                <a:solidFill>
                  <a:srgbClr val="235A81"/>
                </a:solidFill>
                <a:latin typeface="Courier New" panose="02070309020205020404" pitchFamily="49" charset="0"/>
              </a:rPr>
              <a:t>insert into catalog SET ?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’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,cate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send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54B816A3-2121-104A-8DA4-EEDAA199AD25}"/>
              </a:ext>
            </a:extLst>
          </p:cNvPr>
          <p:cNvSpPr/>
          <p:nvPr/>
        </p:nvSpPr>
        <p:spPr>
          <a:xfrm>
            <a:off x="4038600" y="1685924"/>
            <a:ext cx="1219200" cy="676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6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table </a:t>
            </a:r>
            <a:r>
              <a:rPr lang="en-US" sz="2400" dirty="0" err="1"/>
              <a:t>từ</a:t>
            </a:r>
            <a:r>
              <a:rPr lang="en-US" sz="2400" dirty="0"/>
              <a:t> 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457200" y="1828800"/>
            <a:ext cx="8686800" cy="427597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file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file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productName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nameImage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file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filename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={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nameProduct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priceProduct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price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sortDescription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description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images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nameImage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37FEA-6D26-E44C-B26C-77DE7CAA6F1A}"/>
              </a:ext>
            </a:extLst>
          </p:cNvPr>
          <p:cNvSpPr/>
          <p:nvPr/>
        </p:nvSpPr>
        <p:spPr>
          <a:xfrm>
            <a:off x="533400" y="1897410"/>
            <a:ext cx="7924800" cy="1150590"/>
          </a:xfrm>
          <a:prstGeom prst="rect">
            <a:avLst/>
          </a:prstGeom>
          <a:noFill/>
          <a:ln>
            <a:solidFill>
              <a:srgbClr val="F06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rgbClr val="FF0000"/>
                </a:solidFill>
              </a:rPr>
              <a:t>Lấy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D1C52-4892-EE4D-A177-F5CA35198435}"/>
              </a:ext>
            </a:extLst>
          </p:cNvPr>
          <p:cNvSpPr/>
          <p:nvPr/>
        </p:nvSpPr>
        <p:spPr>
          <a:xfrm>
            <a:off x="533400" y="3384096"/>
            <a:ext cx="8382000" cy="2102304"/>
          </a:xfrm>
          <a:prstGeom prst="rect">
            <a:avLst/>
          </a:prstGeom>
          <a:noFill/>
          <a:ln>
            <a:solidFill>
              <a:srgbClr val="53B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 err="1">
                <a:solidFill>
                  <a:srgbClr val="FF0000"/>
                </a:solidFill>
              </a:rPr>
              <a:t>Tạo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json</a:t>
            </a:r>
            <a:r>
              <a:rPr lang="en-US" dirty="0">
                <a:solidFill>
                  <a:srgbClr val="FF0000"/>
                </a:solidFill>
              </a:rPr>
              <a:t> data </a:t>
            </a:r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csdl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2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table </a:t>
            </a:r>
            <a:r>
              <a:rPr lang="en-US" sz="2400" dirty="0" err="1"/>
              <a:t>từ</a:t>
            </a:r>
            <a:r>
              <a:rPr lang="en-US" sz="2400" dirty="0"/>
              <a:t> 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533400" y="1898960"/>
            <a:ext cx="8153400" cy="460446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={</a:t>
            </a:r>
            <a:r>
              <a:rPr lang="en-US" sz="2200" dirty="0" err="1">
                <a:solidFill>
                  <a:srgbClr val="7A3E9D"/>
                </a:solidFill>
                <a:latin typeface="Menlo" panose="020B0609030804020204" pitchFamily="49" charset="0"/>
              </a:rPr>
              <a:t>nameProduct</a:t>
            </a:r>
            <a:r>
              <a:rPr lang="en-US" sz="2200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200" dirty="0" err="1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sz="2200" dirty="0" err="1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200" dirty="0" err="1">
                <a:solidFill>
                  <a:srgbClr val="7A3E9D"/>
                </a:solidFill>
                <a:latin typeface="Menlo" panose="020B0609030804020204" pitchFamily="49" charset="0"/>
              </a:rPr>
              <a:t>priceProduct</a:t>
            </a:r>
            <a:r>
              <a:rPr lang="en-US" sz="2200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200" dirty="0" err="1">
                <a:solidFill>
                  <a:srgbClr val="7A3E9D"/>
                </a:solidFill>
                <a:latin typeface="Menlo" panose="020B0609030804020204" pitchFamily="49" charset="0"/>
              </a:rPr>
              <a:t>price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2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solidFill>
                  <a:srgbClr val="7A3E9D"/>
                </a:solidFill>
                <a:latin typeface="Menlo" panose="020B0609030804020204" pitchFamily="49" charset="0"/>
              </a:rPr>
              <a:t>sortDescription</a:t>
            </a:r>
            <a:r>
              <a:rPr lang="en-US" sz="2200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200" dirty="0" err="1">
                <a:solidFill>
                  <a:srgbClr val="7A3E9D"/>
                </a:solidFill>
                <a:latin typeface="Menlo" panose="020B0609030804020204" pitchFamily="49" charset="0"/>
              </a:rPr>
              <a:t>description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2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solidFill>
                  <a:srgbClr val="7A3E9D"/>
                </a:solidFill>
                <a:latin typeface="Menlo" panose="020B0609030804020204" pitchFamily="49" charset="0"/>
              </a:rPr>
              <a:t>images</a:t>
            </a:r>
            <a:r>
              <a:rPr lang="en-US" sz="2200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200" dirty="0" err="1">
                <a:solidFill>
                  <a:srgbClr val="7A3E9D"/>
                </a:solidFill>
                <a:latin typeface="Menlo" panose="020B0609030804020204" pitchFamily="49" charset="0"/>
              </a:rPr>
              <a:t>nameImage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sz="2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sz="22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200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200" dirty="0">
                <a:solidFill>
                  <a:srgbClr val="448C27"/>
                </a:solidFill>
                <a:latin typeface="Menlo" panose="020B0609030804020204" pitchFamily="49" charset="0"/>
              </a:rPr>
              <a:t>insert into products SET ?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</a:rPr>
              <a:t>product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2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sz="2200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200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sz="22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200" b="1" dirty="0" err="1">
                <a:solidFill>
                  <a:srgbClr val="AA3731"/>
                </a:solidFill>
                <a:latin typeface="Menlo" panose="020B0609030804020204" pitchFamily="49" charset="0"/>
              </a:rPr>
              <a:t>redirect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200" dirty="0">
                <a:solidFill>
                  <a:srgbClr val="448C27"/>
                </a:solidFill>
                <a:latin typeface="Menlo" panose="020B0609030804020204" pitchFamily="49" charset="0"/>
              </a:rPr>
              <a:t>/shop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22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22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2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D1C52-4892-EE4D-A177-F5CA35198435}"/>
              </a:ext>
            </a:extLst>
          </p:cNvPr>
          <p:cNvSpPr/>
          <p:nvPr/>
        </p:nvSpPr>
        <p:spPr>
          <a:xfrm>
            <a:off x="533400" y="1997958"/>
            <a:ext cx="7848600" cy="1964442"/>
          </a:xfrm>
          <a:prstGeom prst="rect">
            <a:avLst/>
          </a:prstGeom>
          <a:noFill/>
          <a:ln>
            <a:solidFill>
              <a:srgbClr val="53B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 err="1">
                <a:solidFill>
                  <a:srgbClr val="FF0000"/>
                </a:solidFill>
              </a:rPr>
              <a:t>Tạo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json</a:t>
            </a:r>
            <a:r>
              <a:rPr lang="en-US" dirty="0">
                <a:solidFill>
                  <a:srgbClr val="FF0000"/>
                </a:solidFill>
              </a:rPr>
              <a:t> data </a:t>
            </a:r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csdl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82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Tạo</a:t>
            </a:r>
            <a:r>
              <a:rPr lang="en-US" sz="2400" dirty="0"/>
              <a:t> database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nodeJS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92CE6-DD2B-224A-8301-BF8BD6C3EF38}"/>
              </a:ext>
            </a:extLst>
          </p:cNvPr>
          <p:cNvSpPr/>
          <p:nvPr/>
        </p:nvSpPr>
        <p:spPr>
          <a:xfrm>
            <a:off x="533400" y="2133600"/>
            <a:ext cx="8153400" cy="31700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sz="20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sử</a:t>
            </a:r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 dung module database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mysql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000" dirty="0" err="1">
                <a:solidFill>
                  <a:srgbClr val="448C27"/>
                </a:solidFill>
                <a:latin typeface="Menlo" panose="020B0609030804020204" pitchFamily="49" charset="0"/>
              </a:rPr>
              <a:t>mysql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sz="2000" i="1" dirty="0">
              <a:solidFill>
                <a:srgbClr val="AAAAAA"/>
              </a:solidFill>
              <a:latin typeface="Menlo" panose="020B0609030804020204" pitchFamily="49" charset="0"/>
            </a:endParaRPr>
          </a:p>
          <a:p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// create connection to database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mysql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createConnection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host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localhost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user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2000" dirty="0">
                <a:solidFill>
                  <a:srgbClr val="448C27"/>
                </a:solidFill>
                <a:latin typeface="Menlo" panose="020B0609030804020204" pitchFamily="49" charset="0"/>
              </a:rPr>
              <a:t>root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password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'',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5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Biết sử dụng module thao tác với cơ sở dữ liệu</a:t>
            </a:r>
          </a:p>
          <a:p>
            <a:pPr>
              <a:lnSpc>
                <a:spcPct val="150000"/>
              </a:lnSpc>
            </a:pPr>
            <a:r>
              <a:rPr lang="vi-VN" dirty="0"/>
              <a:t>Truy vấn dữ liệu từ database mysql</a:t>
            </a:r>
          </a:p>
          <a:p>
            <a:pPr>
              <a:lnSpc>
                <a:spcPct val="150000"/>
              </a:lnSpc>
            </a:pPr>
            <a:r>
              <a:rPr lang="vi-VN" dirty="0"/>
              <a:t>Thực hiện quản trị cơ sở dữ liệu mysql hoàn chỉnh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Tạo</a:t>
            </a:r>
            <a:r>
              <a:rPr lang="en-US" sz="2400" dirty="0"/>
              <a:t> database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nodeJS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92CE6-DD2B-224A-8301-BF8BD6C3EF38}"/>
              </a:ext>
            </a:extLst>
          </p:cNvPr>
          <p:cNvSpPr/>
          <p:nvPr/>
        </p:nvSpPr>
        <p:spPr>
          <a:xfrm>
            <a:off x="547687" y="2286000"/>
            <a:ext cx="81534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tiến</a:t>
            </a:r>
            <a:r>
              <a:rPr lang="en-US" sz="20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hành</a:t>
            </a:r>
            <a:r>
              <a:rPr lang="en-US" sz="20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kết</a:t>
            </a:r>
            <a:r>
              <a:rPr lang="en-US" sz="20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nối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db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.connect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(function(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erro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if(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erro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 throw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erro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Menlo" panose="020B0609030804020204" pitchFamily="49" charset="0"/>
              </a:rPr>
              <a:t>db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chemeClr val="accent3"/>
                </a:solidFill>
                <a:latin typeface="Menlo" panose="020B0609030804020204" pitchFamily="49" charset="0"/>
              </a:rPr>
              <a:t>query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(“CREATE DATABASE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tintuc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”,function(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erro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, result){</a:t>
            </a:r>
          </a:p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if(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erro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 throw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erro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consol.log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(”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Tạo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thành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công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database!”);</a:t>
            </a:r>
          </a:p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})</a:t>
            </a: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399560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 Faker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533400" y="1828800"/>
            <a:ext cx="5410200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Cài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đặt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thư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viện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npm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install faker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51E0-E076-3C4B-9651-432328624174}"/>
              </a:ext>
            </a:extLst>
          </p:cNvPr>
          <p:cNvSpPr/>
          <p:nvPr/>
        </p:nvSpPr>
        <p:spPr>
          <a:xfrm>
            <a:off x="1524000" y="2341008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faker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faker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BF272-DF04-C04A-A079-91B253AFD929}"/>
              </a:ext>
            </a:extLst>
          </p:cNvPr>
          <p:cNvSpPr/>
          <p:nvPr/>
        </p:nvSpPr>
        <p:spPr>
          <a:xfrm>
            <a:off x="1524000" y="2710340"/>
            <a:ext cx="731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B35A1B"/>
                </a:solidFill>
                <a:latin typeface="Monaco" pitchFamily="2" charset="0"/>
              </a:rPr>
              <a:t>var</a:t>
            </a:r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 person = {</a:t>
            </a:r>
            <a:endParaRPr lang="en-US" dirty="0">
              <a:solidFill>
                <a:srgbClr val="505763"/>
              </a:solidFill>
              <a:latin typeface="Monaco" pitchFamily="2" charset="0"/>
            </a:endParaRPr>
          </a:p>
          <a:p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 email: </a:t>
            </a:r>
            <a:r>
              <a:rPr lang="en-US" dirty="0" err="1">
                <a:solidFill>
                  <a:srgbClr val="29303B"/>
                </a:solidFill>
                <a:latin typeface="Monaco" pitchFamily="2" charset="0"/>
              </a:rPr>
              <a:t>faker.internet.email</a:t>
            </a:r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(),</a:t>
            </a:r>
            <a:endParaRPr lang="en-US" dirty="0">
              <a:solidFill>
                <a:srgbClr val="505763"/>
              </a:solidFill>
              <a:latin typeface="Monaco" pitchFamily="2" charset="0"/>
            </a:endParaRPr>
          </a:p>
          <a:p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 </a:t>
            </a:r>
            <a:r>
              <a:rPr lang="en-US" dirty="0" err="1">
                <a:solidFill>
                  <a:srgbClr val="29303B"/>
                </a:solidFill>
                <a:latin typeface="Monaco" pitchFamily="2" charset="0"/>
              </a:rPr>
              <a:t>created_at</a:t>
            </a:r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: </a:t>
            </a:r>
            <a:r>
              <a:rPr lang="en-US" dirty="0" err="1">
                <a:solidFill>
                  <a:srgbClr val="29303B"/>
                </a:solidFill>
                <a:latin typeface="Monaco" pitchFamily="2" charset="0"/>
              </a:rPr>
              <a:t>faker.date.past</a:t>
            </a:r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()</a:t>
            </a:r>
            <a:endParaRPr lang="en-US" dirty="0">
              <a:solidFill>
                <a:srgbClr val="505763"/>
              </a:solidFill>
              <a:latin typeface="Monaco" pitchFamily="2" charset="0"/>
            </a:endParaRPr>
          </a:p>
          <a:p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};</a:t>
            </a:r>
            <a:endParaRPr lang="en-US" dirty="0">
              <a:solidFill>
                <a:srgbClr val="505763"/>
              </a:solidFill>
              <a:latin typeface="Monaco" pitchFamily="2" charset="0"/>
            </a:endParaRPr>
          </a:p>
          <a:p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 </a:t>
            </a:r>
            <a:endParaRPr lang="en-US" dirty="0">
              <a:solidFill>
                <a:srgbClr val="505763"/>
              </a:solidFill>
              <a:latin typeface="Monaco" pitchFamily="2" charset="0"/>
            </a:endParaRPr>
          </a:p>
          <a:p>
            <a:r>
              <a:rPr lang="en-US" dirty="0" err="1">
                <a:solidFill>
                  <a:srgbClr val="B35A1B"/>
                </a:solidFill>
                <a:latin typeface="Monaco" pitchFamily="2" charset="0"/>
              </a:rPr>
              <a:t>var</a:t>
            </a:r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 </a:t>
            </a:r>
            <a:r>
              <a:rPr lang="en-US" dirty="0" err="1">
                <a:solidFill>
                  <a:srgbClr val="29303B"/>
                </a:solidFill>
                <a:latin typeface="Monaco" pitchFamily="2" charset="0"/>
              </a:rPr>
              <a:t>end_result</a:t>
            </a:r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 = </a:t>
            </a:r>
            <a:r>
              <a:rPr lang="en-US" dirty="0" err="1">
                <a:solidFill>
                  <a:srgbClr val="29303B"/>
                </a:solidFill>
                <a:latin typeface="Monaco" pitchFamily="2" charset="0"/>
              </a:rPr>
              <a:t>db.query</a:t>
            </a:r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(</a:t>
            </a:r>
            <a:r>
              <a:rPr lang="en-US" dirty="0">
                <a:solidFill>
                  <a:srgbClr val="46C28E"/>
                </a:solidFill>
                <a:latin typeface="Monaco" pitchFamily="2" charset="0"/>
              </a:rPr>
              <a:t>'INSERT INTO users SET ?'</a:t>
            </a:r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, person, </a:t>
            </a:r>
            <a:r>
              <a:rPr lang="en-US" dirty="0">
                <a:solidFill>
                  <a:srgbClr val="B35A1B"/>
                </a:solidFill>
                <a:latin typeface="Monaco" pitchFamily="2" charset="0"/>
              </a:rPr>
              <a:t>function</a:t>
            </a:r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(err, result) {</a:t>
            </a:r>
            <a:endParaRPr lang="en-US" dirty="0">
              <a:solidFill>
                <a:srgbClr val="505763"/>
              </a:solidFill>
              <a:latin typeface="Monaco" pitchFamily="2" charset="0"/>
            </a:endParaRPr>
          </a:p>
          <a:p>
            <a:r>
              <a:rPr lang="en-US" dirty="0">
                <a:solidFill>
                  <a:srgbClr val="B35A1B"/>
                </a:solidFill>
                <a:latin typeface="Monaco" pitchFamily="2" charset="0"/>
              </a:rPr>
              <a:t> if</a:t>
            </a:r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 (err) </a:t>
            </a:r>
            <a:r>
              <a:rPr lang="en-US" dirty="0">
                <a:solidFill>
                  <a:srgbClr val="B35A1B"/>
                </a:solidFill>
                <a:latin typeface="Monaco" pitchFamily="2" charset="0"/>
              </a:rPr>
              <a:t>throw</a:t>
            </a:r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 err;</a:t>
            </a:r>
            <a:endParaRPr lang="en-US" dirty="0">
              <a:solidFill>
                <a:srgbClr val="505763"/>
              </a:solidFill>
              <a:latin typeface="Monaco" pitchFamily="2" charset="0"/>
            </a:endParaRPr>
          </a:p>
          <a:p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 </a:t>
            </a:r>
            <a:r>
              <a:rPr lang="en-US" dirty="0" err="1">
                <a:solidFill>
                  <a:srgbClr val="29303B"/>
                </a:solidFill>
                <a:latin typeface="Monaco" pitchFamily="2" charset="0"/>
              </a:rPr>
              <a:t>console.log</a:t>
            </a:r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(result);</a:t>
            </a:r>
            <a:endParaRPr lang="en-US" dirty="0">
              <a:solidFill>
                <a:srgbClr val="505763"/>
              </a:solidFill>
              <a:latin typeface="Monaco" pitchFamily="2" charset="0"/>
            </a:endParaRPr>
          </a:p>
          <a:p>
            <a:r>
              <a:rPr lang="en-US" dirty="0">
                <a:solidFill>
                  <a:srgbClr val="29303B"/>
                </a:solidFill>
                <a:latin typeface="Monaco" pitchFamily="2" charset="0"/>
              </a:rPr>
              <a:t>});</a:t>
            </a:r>
            <a:endParaRPr lang="en-US" b="0" i="0" dirty="0">
              <a:solidFill>
                <a:srgbClr val="505763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Xoá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533400" y="1828800"/>
            <a:ext cx="8229600" cy="26760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paramas.id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P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roduct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/>
              <a:t>"DELETE FROM products WHERE id = ?", [id]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redirect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/shop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D1C52-4892-EE4D-A177-F5CA35198435}"/>
              </a:ext>
            </a:extLst>
          </p:cNvPr>
          <p:cNvSpPr/>
          <p:nvPr/>
        </p:nvSpPr>
        <p:spPr>
          <a:xfrm>
            <a:off x="609600" y="1722878"/>
            <a:ext cx="6629400" cy="554740"/>
          </a:xfrm>
          <a:prstGeom prst="rect">
            <a:avLst/>
          </a:prstGeom>
          <a:noFill/>
          <a:ln>
            <a:solidFill>
              <a:srgbClr val="53B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 err="1">
                <a:solidFill>
                  <a:srgbClr val="FF0000"/>
                </a:solidFill>
              </a:rPr>
              <a:t>Lấy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xoá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BA1D6-A4FC-7749-ABEB-56C69915F4DF}"/>
              </a:ext>
            </a:extLst>
          </p:cNvPr>
          <p:cNvSpPr/>
          <p:nvPr/>
        </p:nvSpPr>
        <p:spPr>
          <a:xfrm>
            <a:off x="1600200" y="4953000"/>
            <a:ext cx="6629400" cy="923924"/>
          </a:xfrm>
          <a:prstGeom prst="rect">
            <a:avLst/>
          </a:prstGeom>
          <a:noFill/>
          <a:ln>
            <a:solidFill>
              <a:srgbClr val="53B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[id] </a:t>
            </a:r>
            <a:r>
              <a:rPr lang="en-US" sz="2400" dirty="0" err="1">
                <a:solidFill>
                  <a:srgbClr val="FF0000"/>
                </a:solidFill>
              </a:rPr>
              <a:t>là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điều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kiện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xoá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Nếu </a:t>
            </a:r>
            <a:r>
              <a:rPr lang="en-US" sz="2400" dirty="0" err="1">
                <a:solidFill>
                  <a:srgbClr val="FF0000"/>
                </a:solidFill>
              </a:rPr>
              <a:t>điều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kiện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xoá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nhiều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thì</a:t>
            </a:r>
            <a:r>
              <a:rPr lang="en-US" sz="2400" dirty="0">
                <a:solidFill>
                  <a:srgbClr val="FF0000"/>
                </a:solidFill>
              </a:rPr>
              <a:t> [value1, values2,…]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40E35E-1664-D44C-9FA6-D4079A47F979}"/>
              </a:ext>
            </a:extLst>
          </p:cNvPr>
          <p:cNvCxnSpPr>
            <a:stCxn id="8" idx="0"/>
          </p:cNvCxnSpPr>
          <p:nvPr/>
        </p:nvCxnSpPr>
        <p:spPr>
          <a:xfrm flipV="1">
            <a:off x="4914900" y="2752724"/>
            <a:ext cx="723900" cy="220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4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533400" y="2152347"/>
            <a:ext cx="8229600" cy="29530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file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file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body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productName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nameImage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file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filename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/>
              <a:t>"UPDATE products SET </a:t>
            </a:r>
            <a:r>
              <a:rPr lang="en-US" dirty="0" err="1"/>
              <a:t>nameProduct</a:t>
            </a:r>
            <a:r>
              <a:rPr lang="en-US" dirty="0"/>
              <a:t>=?,</a:t>
            </a:r>
            <a:r>
              <a:rPr lang="en-US" dirty="0" err="1"/>
              <a:t>priceProduct</a:t>
            </a:r>
            <a:r>
              <a:rPr lang="en-US" dirty="0"/>
              <a:t>=?, </a:t>
            </a:r>
            <a:r>
              <a:rPr lang="en-US" dirty="0" err="1"/>
              <a:t>sortDescription</a:t>
            </a:r>
            <a:r>
              <a:rPr lang="en-US" dirty="0"/>
              <a:t> =? WHERE id = ?”, [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title</a:t>
            </a:r>
            <a:r>
              <a:rPr lang="en-US" dirty="0"/>
              <a:t>,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price</a:t>
            </a:r>
            <a:r>
              <a:rPr lang="en-US" dirty="0"/>
              <a:t>,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 description,</a:t>
            </a:r>
            <a:r>
              <a:rPr lang="en-US" dirty="0"/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id</a:t>
            </a:r>
            <a:r>
              <a:rPr lang="en-US" dirty="0"/>
              <a:t>]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37FEA-6D26-E44C-B26C-77DE7CAA6F1A}"/>
              </a:ext>
            </a:extLst>
          </p:cNvPr>
          <p:cNvSpPr/>
          <p:nvPr/>
        </p:nvSpPr>
        <p:spPr>
          <a:xfrm>
            <a:off x="581025" y="2247597"/>
            <a:ext cx="6629400" cy="828674"/>
          </a:xfrm>
          <a:prstGeom prst="rect">
            <a:avLst/>
          </a:prstGeom>
          <a:noFill/>
          <a:ln>
            <a:solidFill>
              <a:srgbClr val="F06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 err="1">
                <a:solidFill>
                  <a:srgbClr val="FF0000"/>
                </a:solidFill>
              </a:rPr>
              <a:t>Lấy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 update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D1C52-4892-EE4D-A177-F5CA35198435}"/>
              </a:ext>
            </a:extLst>
          </p:cNvPr>
          <p:cNvSpPr/>
          <p:nvPr/>
        </p:nvSpPr>
        <p:spPr>
          <a:xfrm>
            <a:off x="581024" y="3338360"/>
            <a:ext cx="8105775" cy="1480987"/>
          </a:xfrm>
          <a:prstGeom prst="rect">
            <a:avLst/>
          </a:prstGeom>
          <a:noFill/>
          <a:ln>
            <a:solidFill>
              <a:srgbClr val="53B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update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EA547-17CF-5C40-9DF0-4AAE53954CD6}"/>
              </a:ext>
            </a:extLst>
          </p:cNvPr>
          <p:cNvCxnSpPr/>
          <p:nvPr/>
        </p:nvCxnSpPr>
        <p:spPr>
          <a:xfrm flipV="1">
            <a:off x="2743200" y="3733800"/>
            <a:ext cx="2667000" cy="228600"/>
          </a:xfrm>
          <a:prstGeom prst="straightConnector1">
            <a:avLst/>
          </a:prstGeom>
          <a:ln>
            <a:solidFill>
              <a:srgbClr val="53B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2DA103-6886-364D-A664-0D3E0F49CCF1}"/>
              </a:ext>
            </a:extLst>
          </p:cNvPr>
          <p:cNvCxnSpPr>
            <a:cxnSpLocks/>
          </p:cNvCxnSpPr>
          <p:nvPr/>
        </p:nvCxnSpPr>
        <p:spPr>
          <a:xfrm flipV="1">
            <a:off x="3886200" y="3657600"/>
            <a:ext cx="2895600" cy="304800"/>
          </a:xfrm>
          <a:prstGeom prst="straightConnector1">
            <a:avLst/>
          </a:prstGeom>
          <a:ln>
            <a:solidFill>
              <a:srgbClr val="53B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91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Tạo</a:t>
            </a:r>
            <a:r>
              <a:rPr lang="en-US" sz="2400" dirty="0"/>
              <a:t> Function </a:t>
            </a:r>
            <a:r>
              <a:rPr lang="en-US" sz="2400" dirty="0" err="1"/>
              <a:t>hoặc</a:t>
            </a:r>
            <a:r>
              <a:rPr lang="en-US" sz="2400" dirty="0"/>
              <a:t> Procedure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533400" y="2590800"/>
            <a:ext cx="8229600" cy="14773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Create procedure </a:t>
            </a:r>
            <a:r>
              <a:rPr lang="en-US" dirty="0" err="1">
                <a:solidFill>
                  <a:srgbClr val="0070C0"/>
                </a:solidFill>
                <a:latin typeface="Menlo" panose="020B0609030804020204" pitchFamily="49" charset="0"/>
              </a:rPr>
              <a:t>addProduct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(var1 type, var2 type,…)</a:t>
            </a:r>
          </a:p>
          <a:p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Begin</a:t>
            </a:r>
          </a:p>
          <a:p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	code insert, update, delete</a:t>
            </a:r>
          </a:p>
          <a:p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end</a:t>
            </a:r>
          </a:p>
          <a:p>
            <a:endParaRPr lang="en-US" dirty="0">
              <a:solidFill>
                <a:srgbClr val="0070C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1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Gọi</a:t>
            </a:r>
            <a:r>
              <a:rPr lang="en-US" sz="2400" dirty="0"/>
              <a:t> Procedure </a:t>
            </a:r>
            <a:r>
              <a:rPr lang="en-US" sz="2400" dirty="0" err="1"/>
              <a:t>trong</a:t>
            </a:r>
            <a:r>
              <a:rPr lang="en-US" sz="2400" dirty="0"/>
              <a:t> NodeJS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433387" y="2133600"/>
            <a:ext cx="8229600" cy="22446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Var </a:t>
            </a:r>
            <a:r>
              <a:rPr lang="en-US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sql</a:t>
            </a: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=“SET @var1=?;SET var2=?;…; CALL </a:t>
            </a:r>
            <a:r>
              <a:rPr lang="en-US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addProduct</a:t>
            </a: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(@var1,@var2,…);”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db.query</a:t>
            </a: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sql</a:t>
            </a: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, [value1, value2, …]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70C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16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0B748-C62A-3A46-923C-574970FC0529}"/>
              </a:ext>
            </a:extLst>
          </p:cNvPr>
          <p:cNvSpPr/>
          <p:nvPr/>
        </p:nvSpPr>
        <p:spPr>
          <a:xfrm>
            <a:off x="533400" y="2003312"/>
            <a:ext cx="8229600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npm</a:t>
            </a:r>
            <a:r>
              <a:rPr lang="en-US" sz="2400" dirty="0"/>
              <a:t> install express --save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BA4DA0-33E3-4042-B0E3-FA11DE2DEBDE}"/>
              </a:ext>
            </a:extLst>
          </p:cNvPr>
          <p:cNvSpPr/>
          <p:nvPr/>
        </p:nvSpPr>
        <p:spPr>
          <a:xfrm>
            <a:off x="519112" y="2777219"/>
            <a:ext cx="8229600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npm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install body-parser --save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8DA9F-6488-7145-87BA-336238AB3851}"/>
              </a:ext>
            </a:extLst>
          </p:cNvPr>
          <p:cNvSpPr/>
          <p:nvPr/>
        </p:nvSpPr>
        <p:spPr>
          <a:xfrm>
            <a:off x="523875" y="3612593"/>
            <a:ext cx="8229600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npm</a:t>
            </a:r>
            <a:r>
              <a:rPr lang="en-US" sz="2400" dirty="0">
                <a:solidFill>
                  <a:srgbClr val="00B050"/>
                </a:solidFill>
              </a:rPr>
              <a:t> install </a:t>
            </a:r>
            <a:r>
              <a:rPr lang="en-US" sz="2400" dirty="0" err="1">
                <a:solidFill>
                  <a:srgbClr val="00B050"/>
                </a:solidFill>
              </a:rPr>
              <a:t>mysql</a:t>
            </a:r>
            <a:r>
              <a:rPr lang="en-US" sz="2400" dirty="0">
                <a:solidFill>
                  <a:srgbClr val="00B050"/>
                </a:solidFill>
              </a:rPr>
              <a:t> --save</a:t>
            </a:r>
            <a:endParaRPr lang="en-US" sz="2400" dirty="0">
              <a:solidFill>
                <a:srgbClr val="00B050"/>
              </a:solidFill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10A92-9564-504F-9E2C-9480BD92F50D}"/>
              </a:ext>
            </a:extLst>
          </p:cNvPr>
          <p:cNvSpPr/>
          <p:nvPr/>
        </p:nvSpPr>
        <p:spPr>
          <a:xfrm>
            <a:off x="533400" y="4331732"/>
            <a:ext cx="8229600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5A33"/>
                </a:solidFill>
              </a:rPr>
              <a:t>npm</a:t>
            </a:r>
            <a:r>
              <a:rPr lang="en-US" sz="2400" dirty="0">
                <a:solidFill>
                  <a:srgbClr val="FF5A33"/>
                </a:solidFill>
              </a:rPr>
              <a:t> install --save-dev </a:t>
            </a:r>
            <a:r>
              <a:rPr lang="en-US" sz="2400" dirty="0" err="1">
                <a:solidFill>
                  <a:srgbClr val="FF5A33"/>
                </a:solidFill>
              </a:rPr>
              <a:t>nodemon</a:t>
            </a:r>
            <a:endParaRPr lang="en-US" sz="2400" dirty="0">
              <a:solidFill>
                <a:srgbClr val="FF5A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99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81534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Create </a:t>
            </a:r>
            <a:r>
              <a:rPr lang="en-US" sz="2400" dirty="0" err="1"/>
              <a:t>và</a:t>
            </a:r>
            <a:r>
              <a:rPr lang="en-US" sz="2400" dirty="0"/>
              <a:t> store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8C1C6-0453-BE47-9F74-009994A9E42B}"/>
              </a:ext>
            </a:extLst>
          </p:cNvPr>
          <p:cNvSpPr/>
          <p:nvPr/>
        </p:nvSpPr>
        <p:spPr>
          <a:xfrm>
            <a:off x="800100" y="1811953"/>
            <a:ext cx="73533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SFMono-Regular"/>
              </a:rPr>
              <a:t>app.get</a:t>
            </a:r>
            <a:r>
              <a:rPr lang="en-US" sz="2400" dirty="0">
                <a:solidFill>
                  <a:srgbClr val="002060"/>
                </a:solidFill>
                <a:latin typeface="SFMono-Regular"/>
              </a:rPr>
              <a:t>('/users/create',(</a:t>
            </a:r>
            <a:r>
              <a:rPr lang="en-US" sz="2400" dirty="0" err="1">
                <a:solidFill>
                  <a:srgbClr val="002060"/>
                </a:solidFill>
                <a:latin typeface="SFMono-Regular"/>
              </a:rPr>
              <a:t>req</a:t>
            </a:r>
            <a:r>
              <a:rPr lang="en-US" sz="2400" dirty="0">
                <a:solidFill>
                  <a:srgbClr val="002060"/>
                </a:solidFill>
                <a:latin typeface="SFMono-Regular"/>
              </a:rPr>
              <a:t>, res) =&gt; { </a:t>
            </a:r>
          </a:p>
          <a:p>
            <a:r>
              <a:rPr lang="en-US" sz="2400" dirty="0">
                <a:solidFill>
                  <a:srgbClr val="002060"/>
                </a:solidFill>
                <a:latin typeface="SFMono-Regular"/>
              </a:rPr>
              <a:t>  </a:t>
            </a:r>
            <a:r>
              <a:rPr lang="en-US" sz="2400" dirty="0" err="1">
                <a:solidFill>
                  <a:srgbClr val="002060"/>
                </a:solidFill>
                <a:latin typeface="SFMono-Regular"/>
              </a:rPr>
              <a:t>res.render</a:t>
            </a:r>
            <a:r>
              <a:rPr lang="en-US" sz="2400" dirty="0">
                <a:solidFill>
                  <a:srgbClr val="002060"/>
                </a:solidFill>
                <a:latin typeface="SFMono-Regular"/>
              </a:rPr>
              <a:t>('users/create’); </a:t>
            </a:r>
          </a:p>
          <a:p>
            <a:r>
              <a:rPr lang="en-US" sz="2400" dirty="0">
                <a:solidFill>
                  <a:srgbClr val="002060"/>
                </a:solidFill>
                <a:latin typeface="SFMono-Regular"/>
              </a:rPr>
              <a:t>}); 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SFMono-Regular"/>
              </a:rPr>
              <a:t>app.post</a:t>
            </a:r>
            <a:r>
              <a:rPr lang="en-US" sz="2400" dirty="0">
                <a:solidFill>
                  <a:srgbClr val="002060"/>
                </a:solidFill>
                <a:latin typeface="SFMono-Regular"/>
              </a:rPr>
              <a:t>('/users',(</a:t>
            </a:r>
            <a:r>
              <a:rPr lang="en-US" sz="2400" dirty="0" err="1">
                <a:solidFill>
                  <a:srgbClr val="002060"/>
                </a:solidFill>
                <a:latin typeface="SFMono-Regular"/>
              </a:rPr>
              <a:t>req</a:t>
            </a:r>
            <a:r>
              <a:rPr lang="en-US" sz="2400" dirty="0">
                <a:solidFill>
                  <a:srgbClr val="002060"/>
                </a:solidFill>
                <a:latin typeface="SFMono-Regular"/>
              </a:rPr>
              <a:t>, res) =&gt; {</a:t>
            </a:r>
          </a:p>
          <a:p>
            <a:r>
              <a:rPr lang="en-US" sz="2400" dirty="0">
                <a:solidFill>
                  <a:srgbClr val="002060"/>
                </a:solidFill>
                <a:latin typeface="SFMono-Regular"/>
              </a:rPr>
              <a:t>  let name = </a:t>
            </a:r>
            <a:r>
              <a:rPr lang="en-US" sz="2400" dirty="0" err="1">
                <a:solidFill>
                  <a:srgbClr val="002060"/>
                </a:solidFill>
                <a:latin typeface="SFMono-Regular"/>
              </a:rPr>
              <a:t>req.body.name</a:t>
            </a:r>
            <a:r>
              <a:rPr lang="en-US" sz="2400" dirty="0">
                <a:solidFill>
                  <a:srgbClr val="002060"/>
                </a:solidFill>
                <a:latin typeface="SFMono-Regular"/>
              </a:rPr>
              <a:t>; </a:t>
            </a:r>
          </a:p>
          <a:p>
            <a:r>
              <a:rPr lang="en-US" sz="2400" dirty="0">
                <a:solidFill>
                  <a:srgbClr val="002060"/>
                </a:solidFill>
                <a:latin typeface="SFMono-Regular"/>
              </a:rPr>
              <a:t>  let data = {name: name, email: </a:t>
            </a:r>
            <a:r>
              <a:rPr lang="en-US" sz="2400" dirty="0" err="1">
                <a:solidFill>
                  <a:srgbClr val="002060"/>
                </a:solidFill>
                <a:latin typeface="SFMono-Regular"/>
              </a:rPr>
              <a:t>req.body.email</a:t>
            </a:r>
            <a:r>
              <a:rPr lang="en-US" sz="2400" dirty="0">
                <a:solidFill>
                  <a:srgbClr val="002060"/>
                </a:solidFill>
                <a:latin typeface="SFMono-Regular"/>
              </a:rPr>
              <a:t>}; </a:t>
            </a:r>
          </a:p>
          <a:p>
            <a:r>
              <a:rPr lang="en-US" sz="2400" dirty="0">
                <a:solidFill>
                  <a:srgbClr val="002060"/>
                </a:solidFill>
                <a:latin typeface="SFMono-Regular"/>
              </a:rPr>
              <a:t>  let </a:t>
            </a:r>
            <a:r>
              <a:rPr lang="en-US" sz="2400" dirty="0" err="1">
                <a:solidFill>
                  <a:srgbClr val="002060"/>
                </a:solidFill>
                <a:latin typeface="SFMono-Regular"/>
              </a:rPr>
              <a:t>sql</a:t>
            </a:r>
            <a:r>
              <a:rPr lang="en-US" sz="2400" dirty="0">
                <a:solidFill>
                  <a:srgbClr val="002060"/>
                </a:solidFill>
                <a:latin typeface="SFMono-Regular"/>
              </a:rPr>
              <a:t> = "INSERT INTO </a:t>
            </a:r>
            <a:r>
              <a:rPr lang="en-US" sz="2400" dirty="0" err="1">
                <a:solidFill>
                  <a:srgbClr val="002060"/>
                </a:solidFill>
                <a:latin typeface="SFMono-Regular"/>
              </a:rPr>
              <a:t>nodejs.users</a:t>
            </a:r>
            <a:r>
              <a:rPr lang="en-US" sz="2400" dirty="0">
                <a:solidFill>
                  <a:srgbClr val="002060"/>
                </a:solidFill>
                <a:latin typeface="SFMono-Regular"/>
              </a:rPr>
              <a:t> SET ?"; </a:t>
            </a:r>
          </a:p>
          <a:p>
            <a:r>
              <a:rPr lang="en-US" sz="2400" dirty="0">
                <a:solidFill>
                  <a:srgbClr val="002060"/>
                </a:solidFill>
                <a:latin typeface="SFMono-Regular"/>
              </a:rPr>
              <a:t>  let query = </a:t>
            </a:r>
            <a:r>
              <a:rPr lang="en-US" sz="2400" dirty="0" err="1">
                <a:solidFill>
                  <a:srgbClr val="002060"/>
                </a:solidFill>
                <a:latin typeface="SFMono-Regular"/>
              </a:rPr>
              <a:t>db.query</a:t>
            </a:r>
            <a:r>
              <a:rPr lang="en-US" sz="2400" dirty="0">
                <a:solidFill>
                  <a:srgbClr val="002060"/>
                </a:solidFill>
                <a:latin typeface="SFMono-Regular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SFMono-Regular"/>
              </a:rPr>
              <a:t>sql</a:t>
            </a:r>
            <a:r>
              <a:rPr lang="en-US" sz="2400" dirty="0">
                <a:solidFill>
                  <a:srgbClr val="002060"/>
                </a:solidFill>
                <a:latin typeface="SFMono-Regular"/>
              </a:rPr>
              <a:t>, data, (err, results) =&gt; { </a:t>
            </a:r>
          </a:p>
          <a:p>
            <a:r>
              <a:rPr lang="en-US" sz="2400" dirty="0">
                <a:solidFill>
                  <a:srgbClr val="002060"/>
                </a:solidFill>
                <a:latin typeface="SFMono-Regular"/>
              </a:rPr>
              <a:t>       if(err) throw err; </a:t>
            </a:r>
          </a:p>
          <a:p>
            <a:r>
              <a:rPr lang="en-US" sz="2400" dirty="0">
                <a:solidFill>
                  <a:srgbClr val="002060"/>
                </a:solidFill>
                <a:latin typeface="SFMono-Regular"/>
              </a:rPr>
              <a:t>      // </a:t>
            </a:r>
            <a:r>
              <a:rPr lang="en-US" sz="2400" dirty="0" err="1">
                <a:solidFill>
                  <a:srgbClr val="002060"/>
                </a:solidFill>
                <a:latin typeface="SFMono-Regular"/>
              </a:rPr>
              <a:t>res.redirect</a:t>
            </a:r>
            <a:r>
              <a:rPr lang="en-US" sz="2400" dirty="0">
                <a:solidFill>
                  <a:srgbClr val="002060"/>
                </a:solidFill>
                <a:latin typeface="SFMono-Regular"/>
              </a:rPr>
              <a:t>(`/users`);</a:t>
            </a:r>
          </a:p>
          <a:p>
            <a:r>
              <a:rPr lang="en-US" sz="2400" dirty="0">
                <a:solidFill>
                  <a:srgbClr val="002060"/>
                </a:solidFill>
                <a:latin typeface="SFMono-Regular"/>
              </a:rPr>
              <a:t>          </a:t>
            </a:r>
            <a:r>
              <a:rPr lang="en-US" sz="2400" dirty="0" err="1">
                <a:solidFill>
                  <a:srgbClr val="002060"/>
                </a:solidFill>
                <a:latin typeface="SFMono-Regular"/>
              </a:rPr>
              <a:t>console.log</a:t>
            </a:r>
            <a:r>
              <a:rPr lang="en-US" sz="2400" dirty="0">
                <a:solidFill>
                  <a:srgbClr val="002060"/>
                </a:solidFill>
                <a:latin typeface="SFMono-Regular"/>
              </a:rPr>
              <a:t>('Create success.’); </a:t>
            </a:r>
          </a:p>
          <a:p>
            <a:r>
              <a:rPr lang="en-US" sz="2400" dirty="0">
                <a:solidFill>
                  <a:srgbClr val="002060"/>
                </a:solidFill>
                <a:latin typeface="SFMono-Regular"/>
              </a:rPr>
              <a:t>   }); </a:t>
            </a:r>
          </a:p>
          <a:p>
            <a:r>
              <a:rPr lang="en-US" sz="2400" dirty="0">
                <a:solidFill>
                  <a:srgbClr val="002060"/>
                </a:solidFill>
                <a:latin typeface="SFMono-Regular"/>
              </a:rPr>
              <a:t>});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9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MySQL?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MySQL?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hổ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: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server side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95400"/>
          </a:xfrm>
        </p:spPr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740BC08-BFEE-9F4B-937A-E4A4D778ACDA}"/>
              </a:ext>
            </a:extLst>
          </p:cNvPr>
          <p:cNvSpPr/>
          <p:nvPr/>
        </p:nvSpPr>
        <p:spPr>
          <a:xfrm>
            <a:off x="1219200" y="2133600"/>
            <a:ext cx="1819275" cy="1143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060C1F2-5C02-5D45-9272-0A34EC7107B0}"/>
              </a:ext>
            </a:extLst>
          </p:cNvPr>
          <p:cNvSpPr/>
          <p:nvPr/>
        </p:nvSpPr>
        <p:spPr>
          <a:xfrm>
            <a:off x="5095876" y="2133600"/>
            <a:ext cx="2676524" cy="1143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- NodeJS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FDC56F-F4EE-8440-BF77-D179775152B5}"/>
              </a:ext>
            </a:extLst>
          </p:cNvPr>
          <p:cNvCxnSpPr>
            <a:cxnSpLocks/>
          </p:cNvCxnSpPr>
          <p:nvPr/>
        </p:nvCxnSpPr>
        <p:spPr>
          <a:xfrm>
            <a:off x="3038475" y="2514600"/>
            <a:ext cx="20574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54F950-200F-F14C-9226-AB08CDF5138E}"/>
              </a:ext>
            </a:extLst>
          </p:cNvPr>
          <p:cNvCxnSpPr>
            <a:cxnSpLocks/>
          </p:cNvCxnSpPr>
          <p:nvPr/>
        </p:nvCxnSpPr>
        <p:spPr>
          <a:xfrm flipH="1">
            <a:off x="3038478" y="2971800"/>
            <a:ext cx="20574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FF60AB-1809-F64E-A491-1E125F4E57AF}"/>
              </a:ext>
            </a:extLst>
          </p:cNvPr>
          <p:cNvSpPr/>
          <p:nvPr/>
        </p:nvSpPr>
        <p:spPr>
          <a:xfrm>
            <a:off x="5095876" y="3733799"/>
            <a:ext cx="2676524" cy="110013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447631-2C8A-664F-B4A0-C1BBAD45A300}"/>
              </a:ext>
            </a:extLst>
          </p:cNvPr>
          <p:cNvCxnSpPr/>
          <p:nvPr/>
        </p:nvCxnSpPr>
        <p:spPr>
          <a:xfrm>
            <a:off x="5791200" y="2971800"/>
            <a:ext cx="0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1D84FB-D011-484D-80DA-6933B1AE4383}"/>
              </a:ext>
            </a:extLst>
          </p:cNvPr>
          <p:cNvCxnSpPr/>
          <p:nvPr/>
        </p:nvCxnSpPr>
        <p:spPr>
          <a:xfrm flipV="1">
            <a:off x="6934200" y="2971800"/>
            <a:ext cx="0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6AEE4B8-9155-2746-9D81-463DEA5438E5}"/>
              </a:ext>
            </a:extLst>
          </p:cNvPr>
          <p:cNvSpPr/>
          <p:nvPr/>
        </p:nvSpPr>
        <p:spPr>
          <a:xfrm>
            <a:off x="776287" y="4572000"/>
            <a:ext cx="4257676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NodeJs</a:t>
            </a:r>
            <a:r>
              <a:rPr lang="en-US" dirty="0"/>
              <a:t> dung module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lieu MySQL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70A51EE4-3E7F-4443-9969-C0BB1ACDE662}"/>
              </a:ext>
            </a:extLst>
          </p:cNvPr>
          <p:cNvCxnSpPr>
            <a:endCxn id="19" idx="0"/>
          </p:cNvCxnSpPr>
          <p:nvPr/>
        </p:nvCxnSpPr>
        <p:spPr>
          <a:xfrm rot="10800000" flipV="1">
            <a:off x="2905126" y="3467100"/>
            <a:ext cx="4029075" cy="1104900"/>
          </a:xfrm>
          <a:prstGeom prst="curved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7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609600" y="1143000"/>
            <a:ext cx="41910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 module </a:t>
            </a:r>
            <a:r>
              <a:rPr lang="en-US" sz="2400" dirty="0" err="1"/>
              <a:t>mysql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2C27D-3B02-D041-8EEF-1A0FDE50DF32}"/>
              </a:ext>
            </a:extLst>
          </p:cNvPr>
          <p:cNvSpPr/>
          <p:nvPr/>
        </p:nvSpPr>
        <p:spPr>
          <a:xfrm>
            <a:off x="1371600" y="1947862"/>
            <a:ext cx="6705600" cy="609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Npm</a:t>
            </a:r>
            <a:r>
              <a:rPr lang="en-US" sz="2400" dirty="0"/>
              <a:t> install </a:t>
            </a:r>
            <a:r>
              <a:rPr lang="en-US" sz="2400" dirty="0" err="1"/>
              <a:t>mysql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B204E-89E6-B541-A077-3E59E9C626E2}"/>
              </a:ext>
            </a:extLst>
          </p:cNvPr>
          <p:cNvSpPr/>
          <p:nvPr/>
        </p:nvSpPr>
        <p:spPr>
          <a:xfrm>
            <a:off x="609600" y="2819400"/>
            <a:ext cx="41910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server </a:t>
            </a:r>
            <a:r>
              <a:rPr lang="en-US" sz="2400" dirty="0" err="1"/>
              <a:t>mysql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0532E-7271-FA4C-98F5-0F8C168F1413}"/>
              </a:ext>
            </a:extLst>
          </p:cNvPr>
          <p:cNvSpPr/>
          <p:nvPr/>
        </p:nvSpPr>
        <p:spPr>
          <a:xfrm>
            <a:off x="1371600" y="3657600"/>
            <a:ext cx="67056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//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sử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dung module database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mysql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Menlo" panose="020B0609030804020204" pitchFamily="49" charset="0"/>
              </a:rPr>
              <a:t>mysql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i="1" dirty="0">
              <a:solidFill>
                <a:srgbClr val="AAAAAA"/>
              </a:solidFill>
              <a:latin typeface="Menlo" panose="020B0609030804020204" pitchFamily="49" charset="0"/>
            </a:endParaRPr>
          </a:p>
          <a:p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// create connection to database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mysql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createConnection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host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localhost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user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root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password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'',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database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bookstore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0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609600" y="1143000"/>
            <a:ext cx="41910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0532E-7271-FA4C-98F5-0F8C168F1413}"/>
              </a:ext>
            </a:extLst>
          </p:cNvPr>
          <p:cNvSpPr/>
          <p:nvPr/>
        </p:nvSpPr>
        <p:spPr>
          <a:xfrm>
            <a:off x="609600" y="2819400"/>
            <a:ext cx="7467600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/shop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",(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sql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`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SELECT * FROM products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`;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db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query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sql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throw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render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shop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',{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products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3" name="Line Callout 2 2">
            <a:extLst>
              <a:ext uri="{FF2B5EF4-FFF2-40B4-BE49-F238E27FC236}">
                <a16:creationId xmlns:a16="http://schemas.microsoft.com/office/drawing/2014/main" id="{96635247-3C90-F143-A067-280AC71E3852}"/>
              </a:ext>
            </a:extLst>
          </p:cNvPr>
          <p:cNvSpPr/>
          <p:nvPr/>
        </p:nvSpPr>
        <p:spPr>
          <a:xfrm>
            <a:off x="2286000" y="1866900"/>
            <a:ext cx="2743200" cy="838200"/>
          </a:xfrm>
          <a:prstGeom prst="borderCallout2">
            <a:avLst>
              <a:gd name="adj1" fmla="val 49432"/>
              <a:gd name="adj2" fmla="val -520"/>
              <a:gd name="adj3" fmla="val 18750"/>
              <a:gd name="adj4" fmla="val -16667"/>
              <a:gd name="adj5" fmla="val 163636"/>
              <a:gd name="adj6" fmla="val -3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chuổi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C9B2B072-526E-6841-B1C8-4D2A56F16A07}"/>
              </a:ext>
            </a:extLst>
          </p:cNvPr>
          <p:cNvSpPr/>
          <p:nvPr/>
        </p:nvSpPr>
        <p:spPr>
          <a:xfrm>
            <a:off x="5638800" y="2362200"/>
            <a:ext cx="2743200" cy="838200"/>
          </a:xfrm>
          <a:prstGeom prst="borderCallout2">
            <a:avLst>
              <a:gd name="adj1" fmla="val 49432"/>
              <a:gd name="adj2" fmla="val -520"/>
              <a:gd name="adj3" fmla="val 69886"/>
              <a:gd name="adj4" fmla="val -13021"/>
              <a:gd name="adj5" fmla="val 139772"/>
              <a:gd name="adj6" fmla="val -146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query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878CE909-A66F-4140-87CB-24D72EC73066}"/>
              </a:ext>
            </a:extLst>
          </p:cNvPr>
          <p:cNvSpPr/>
          <p:nvPr/>
        </p:nvSpPr>
        <p:spPr>
          <a:xfrm>
            <a:off x="5305424" y="5065037"/>
            <a:ext cx="3076575" cy="838200"/>
          </a:xfrm>
          <a:prstGeom prst="borderCallout2">
            <a:avLst>
              <a:gd name="adj1" fmla="val 49432"/>
              <a:gd name="adj2" fmla="val -520"/>
              <a:gd name="adj3" fmla="val 69886"/>
              <a:gd name="adj4" fmla="val -13021"/>
              <a:gd name="adj5" fmla="val -163637"/>
              <a:gd name="adj6" fmla="val -18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4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8F16-9050-0D40-AAC9-5547E7E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9AB91-EB09-B94F-B08E-5CEC3234F81B}"/>
              </a:ext>
            </a:extLst>
          </p:cNvPr>
          <p:cNvSpPr/>
          <p:nvPr/>
        </p:nvSpPr>
        <p:spPr>
          <a:xfrm>
            <a:off x="533400" y="1076324"/>
            <a:ext cx="41910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C50B4-9749-F141-8938-A133BB881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74778"/>
            <a:ext cx="8120062" cy="4625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9035AC-7E42-A242-B5F3-6CFF8B934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3" y="3352800"/>
            <a:ext cx="8216989" cy="337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008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12939</TotalTime>
  <Words>1241</Words>
  <Application>Microsoft Macintosh PowerPoint</Application>
  <PresentationFormat>On-screen Show (4:3)</PresentationFormat>
  <Paragraphs>220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Menlo</vt:lpstr>
      <vt:lpstr>Monaco</vt:lpstr>
      <vt:lpstr>Segoe UI</vt:lpstr>
      <vt:lpstr>SFMono-Regular</vt:lpstr>
      <vt:lpstr>Wingdings</vt:lpstr>
      <vt:lpstr>Custom Design</vt:lpstr>
      <vt:lpstr>NodeJs &amp; resful web service</vt:lpstr>
      <vt:lpstr>Mục tiêu</vt:lpstr>
      <vt:lpstr>Nội dung</vt:lpstr>
      <vt:lpstr>Phần 1: tổng quan và truy vấn dữ liệu mysql</vt:lpstr>
      <vt:lpstr>Tổng quan Mysql</vt:lpstr>
      <vt:lpstr>Tổng quan Mysql</vt:lpstr>
      <vt:lpstr>Kết nối nodejs với mysql</vt:lpstr>
      <vt:lpstr>Truy vấn dữ liệu mysql</vt:lpstr>
      <vt:lpstr>Truy vấn dữ liệu mysql</vt:lpstr>
      <vt:lpstr>Truy vấn dữ liệu mysql</vt:lpstr>
      <vt:lpstr>Truy vấn dữ liệu mysql</vt:lpstr>
      <vt:lpstr>Truy vấn dữ lieu mysql</vt:lpstr>
      <vt:lpstr>PowerPoint Presentation</vt:lpstr>
      <vt:lpstr>Phần 2: Thao tác trên cơ sở dữ liệu </vt:lpstr>
      <vt:lpstr>Thao tác trên mysql</vt:lpstr>
      <vt:lpstr>Thao tác trên mysql</vt:lpstr>
      <vt:lpstr>Thao tác trên mysql</vt:lpstr>
      <vt:lpstr>Thao tác trên mysql</vt:lpstr>
      <vt:lpstr>Thao tác trên mysql</vt:lpstr>
      <vt:lpstr>Thao tác trên mysql</vt:lpstr>
      <vt:lpstr>Thao tác trên mysql</vt:lpstr>
      <vt:lpstr>Thao tác trên mysql</vt:lpstr>
      <vt:lpstr>Thao tác trên mysql</vt:lpstr>
      <vt:lpstr>Thao tác trên mysql</vt:lpstr>
      <vt:lpstr>Thao tác trên mysql</vt:lpstr>
      <vt:lpstr>CRUD Operation</vt:lpstr>
      <vt:lpstr>CRUD Operation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cong mua tran</cp:lastModifiedBy>
  <cp:revision>1597</cp:revision>
  <dcterms:created xsi:type="dcterms:W3CDTF">2013-04-23T08:05:33Z</dcterms:created>
  <dcterms:modified xsi:type="dcterms:W3CDTF">2020-10-23T08:57:57Z</dcterms:modified>
</cp:coreProperties>
</file>