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5"/>
  </p:notesMasterIdLst>
  <p:sldIdLst>
    <p:sldId id="541" r:id="rId2"/>
    <p:sldId id="542" r:id="rId3"/>
    <p:sldId id="543" r:id="rId4"/>
    <p:sldId id="544" r:id="rId5"/>
    <p:sldId id="548" r:id="rId6"/>
    <p:sldId id="588" r:id="rId7"/>
    <p:sldId id="569" r:id="rId8"/>
    <p:sldId id="587" r:id="rId9"/>
    <p:sldId id="611" r:id="rId10"/>
    <p:sldId id="609" r:id="rId11"/>
    <p:sldId id="610" r:id="rId12"/>
    <p:sldId id="600" r:id="rId13"/>
    <p:sldId id="598" r:id="rId14"/>
    <p:sldId id="599" r:id="rId15"/>
    <p:sldId id="593" r:id="rId16"/>
    <p:sldId id="612" r:id="rId17"/>
    <p:sldId id="613" r:id="rId18"/>
    <p:sldId id="614" r:id="rId19"/>
    <p:sldId id="615" r:id="rId20"/>
    <p:sldId id="616" r:id="rId21"/>
    <p:sldId id="617" r:id="rId22"/>
    <p:sldId id="619" r:id="rId23"/>
    <p:sldId id="618" r:id="rId24"/>
    <p:sldId id="620" r:id="rId25"/>
    <p:sldId id="621" r:id="rId26"/>
    <p:sldId id="595" r:id="rId27"/>
    <p:sldId id="622" r:id="rId28"/>
    <p:sldId id="623" r:id="rId29"/>
    <p:sldId id="624" r:id="rId30"/>
    <p:sldId id="625" r:id="rId31"/>
    <p:sldId id="550" r:id="rId32"/>
    <p:sldId id="545" r:id="rId33"/>
    <p:sldId id="55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B543"/>
    <a:srgbClr val="F06737"/>
    <a:srgbClr val="FF5A33"/>
    <a:srgbClr val="FF3300"/>
    <a:srgbClr val="0E509D"/>
    <a:srgbClr val="0000FF"/>
    <a:srgbClr val="FF9900"/>
    <a:srgbClr val="5C0000"/>
    <a:srgbClr val="FFD1D1"/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51"/>
    <p:restoredTop sz="74021" autoAdjust="0"/>
  </p:normalViewPr>
  <p:slideViewPr>
    <p:cSldViewPr>
      <p:cViewPr varScale="1">
        <p:scale>
          <a:sx n="89" d="100"/>
          <a:sy n="89" d="100"/>
        </p:scale>
        <p:origin x="6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NodeJs</a:t>
            </a:r>
            <a:r>
              <a:rPr lang="en-US" dirty="0"/>
              <a:t> &amp; </a:t>
            </a:r>
            <a:r>
              <a:rPr lang="en-US" dirty="0" err="1"/>
              <a:t>resful</a:t>
            </a:r>
            <a:r>
              <a:rPr lang="en-US" dirty="0"/>
              <a:t> web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MVC </a:t>
            </a:r>
            <a:r>
              <a:rPr lang="en-US" dirty="0" err="1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Route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134E39-D826-8442-BAD8-C78D5EDEC70E}"/>
              </a:ext>
            </a:extLst>
          </p:cNvPr>
          <p:cNvSpPr/>
          <p:nvPr/>
        </p:nvSpPr>
        <p:spPr>
          <a:xfrm>
            <a:off x="261936" y="3000990"/>
            <a:ext cx="8729663" cy="28007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productsController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AA3731"/>
                </a:solidFill>
                <a:latin typeface="Menlo" panose="020B0609030804020204" pitchFamily="49" charset="0"/>
              </a:rPr>
              <a:t>require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../controllers/products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router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express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Router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// /admin/add-product =&gt; GET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router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/add-product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productsController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getAddProduct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// /admin/add-product =&gt; POST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router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post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/add-product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productsController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postAddProduct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module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exports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router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44B222-F753-DA4C-B384-4B285E3FB98C}"/>
              </a:ext>
            </a:extLst>
          </p:cNvPr>
          <p:cNvSpPr/>
          <p:nvPr/>
        </p:nvSpPr>
        <p:spPr>
          <a:xfrm>
            <a:off x="276223" y="1181985"/>
            <a:ext cx="5443538" cy="685798"/>
          </a:xfrm>
          <a:prstGeom prst="rect">
            <a:avLst/>
          </a:prstGeom>
          <a:solidFill>
            <a:srgbClr val="0E509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route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routes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request </a:t>
            </a:r>
            <a:r>
              <a:rPr lang="en-US" sz="2400" dirty="0" err="1"/>
              <a:t>từ</a:t>
            </a:r>
            <a:r>
              <a:rPr lang="en-US" sz="2400" dirty="0"/>
              <a:t>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FB8FB-A5E9-DA43-93E2-701557235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558087"/>
            <a:ext cx="1333500" cy="876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CA5C1C-09F0-9741-B2D5-760A3F0556D9}"/>
              </a:ext>
            </a:extLst>
          </p:cNvPr>
          <p:cNvSpPr/>
          <p:nvPr/>
        </p:nvSpPr>
        <p:spPr>
          <a:xfrm>
            <a:off x="685800" y="2108089"/>
            <a:ext cx="41910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Route admin</a:t>
            </a:r>
          </a:p>
        </p:txBody>
      </p:sp>
    </p:spTree>
    <p:extLst>
      <p:ext uri="{BB962C8B-B14F-4D97-AF65-F5344CB8AC3E}">
        <p14:creationId xmlns:p14="http://schemas.microsoft.com/office/powerpoint/2010/main" val="254339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route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134E39-D826-8442-BAD8-C78D5EDEC70E}"/>
              </a:ext>
            </a:extLst>
          </p:cNvPr>
          <p:cNvSpPr/>
          <p:nvPr/>
        </p:nvSpPr>
        <p:spPr>
          <a:xfrm>
            <a:off x="261936" y="3000990"/>
            <a:ext cx="8729663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productsController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AA3731"/>
                </a:solidFill>
                <a:latin typeface="Menlo" panose="020B0609030804020204" pitchFamily="49" charset="0"/>
              </a:rPr>
              <a:t>require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../controllers/products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router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express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Router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router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/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productsController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getProducts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module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exports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router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44B222-F753-DA4C-B384-4B285E3FB98C}"/>
              </a:ext>
            </a:extLst>
          </p:cNvPr>
          <p:cNvSpPr/>
          <p:nvPr/>
        </p:nvSpPr>
        <p:spPr>
          <a:xfrm>
            <a:off x="276223" y="1181985"/>
            <a:ext cx="5443538" cy="685798"/>
          </a:xfrm>
          <a:prstGeom prst="rect">
            <a:avLst/>
          </a:prstGeom>
          <a:solidFill>
            <a:srgbClr val="0E509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route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routes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request </a:t>
            </a:r>
            <a:r>
              <a:rPr lang="en-US" sz="2400" dirty="0" err="1"/>
              <a:t>từ</a:t>
            </a:r>
            <a:r>
              <a:rPr lang="en-US" sz="2400" dirty="0"/>
              <a:t>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FB8FB-A5E9-DA43-93E2-701557235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558087"/>
            <a:ext cx="1333500" cy="876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370159-7EA3-9243-BF25-1316B71611F6}"/>
              </a:ext>
            </a:extLst>
          </p:cNvPr>
          <p:cNvSpPr/>
          <p:nvPr/>
        </p:nvSpPr>
        <p:spPr>
          <a:xfrm>
            <a:off x="685800" y="2108089"/>
            <a:ext cx="41910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Route shop</a:t>
            </a:r>
          </a:p>
        </p:txBody>
      </p:sp>
    </p:spTree>
    <p:extLst>
      <p:ext uri="{BB962C8B-B14F-4D97-AF65-F5344CB8AC3E}">
        <p14:creationId xmlns:p14="http://schemas.microsoft.com/office/powerpoint/2010/main" val="386263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E737-86C5-8943-8B4A-655E36FB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lieu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501AB-E00B-4D40-9E1F-A9C514728906}"/>
              </a:ext>
            </a:extLst>
          </p:cNvPr>
          <p:cNvSpPr/>
          <p:nvPr/>
        </p:nvSpPr>
        <p:spPr>
          <a:xfrm>
            <a:off x="152400" y="952500"/>
            <a:ext cx="27432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1BC16-1B04-7B4B-AEE9-F872976AEF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5943600" cy="16757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1E7C3A-2CB8-F94A-858D-74E0938098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618865"/>
            <a:ext cx="5943600" cy="2936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648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/>
              <a:t>Xây</a:t>
            </a:r>
            <a:r>
              <a:rPr lang="en-US" dirty="0"/>
              <a:t> dung model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5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8153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tầng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MVC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643E6-89F1-1A4F-B81E-D98B649F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00248"/>
            <a:ext cx="6036725" cy="310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60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8153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models,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model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E01AC-EDF0-4546-AD57-7B474BFDD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1765300" cy="87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818E81-5607-0C4A-8A7E-5059E1433912}"/>
              </a:ext>
            </a:extLst>
          </p:cNvPr>
          <p:cNvSpPr/>
          <p:nvPr/>
        </p:nvSpPr>
        <p:spPr>
          <a:xfrm>
            <a:off x="533400" y="3276600"/>
            <a:ext cx="85344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mysql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448C27"/>
                </a:solidFill>
                <a:latin typeface="Menlo" panose="020B0609030804020204" pitchFamily="49" charset="0"/>
              </a:rPr>
              <a:t>mysql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db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mysql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createConnection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host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localhost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user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root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password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'',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database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book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db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connect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throw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console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Database is connected successfully !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module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exports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db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EC036EA6-3E5C-5D42-A948-029D098B5EFD}"/>
              </a:ext>
            </a:extLst>
          </p:cNvPr>
          <p:cNvCxnSpPr/>
          <p:nvPr/>
        </p:nvCxnSpPr>
        <p:spPr>
          <a:xfrm>
            <a:off x="2209800" y="2343150"/>
            <a:ext cx="1295400" cy="93345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3D9FF8C-EB29-E04F-BC3E-B2CC1AEFE747}"/>
              </a:ext>
            </a:extLst>
          </p:cNvPr>
          <p:cNvSpPr/>
          <p:nvPr/>
        </p:nvSpPr>
        <p:spPr>
          <a:xfrm>
            <a:off x="3114675" y="2047876"/>
            <a:ext cx="5572125" cy="609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Database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414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8153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models,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model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E01AC-EDF0-4546-AD57-7B474BFDD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1765300" cy="876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D9FF8C-EB29-E04F-BC3E-B2CC1AEFE747}"/>
              </a:ext>
            </a:extLst>
          </p:cNvPr>
          <p:cNvSpPr/>
          <p:nvPr/>
        </p:nvSpPr>
        <p:spPr>
          <a:xfrm>
            <a:off x="3048000" y="1854012"/>
            <a:ext cx="5572125" cy="733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Lớp</a:t>
            </a:r>
            <a:r>
              <a:rPr lang="en-US" sz="2400" dirty="0"/>
              <a:t> product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tĩnh</a:t>
            </a:r>
            <a:r>
              <a:rPr lang="en-US" sz="2400" dirty="0"/>
              <a:t>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database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4941E-2D1E-0046-9421-8CABFE63C614}"/>
              </a:ext>
            </a:extLst>
          </p:cNvPr>
          <p:cNvSpPr/>
          <p:nvPr/>
        </p:nvSpPr>
        <p:spPr>
          <a:xfrm>
            <a:off x="266700" y="2819400"/>
            <a:ext cx="8686800" cy="40318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db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b="1" dirty="0">
                <a:solidFill>
                  <a:srgbClr val="AA3731"/>
                </a:solidFill>
                <a:latin typeface="Menlo" panose="020B0609030804020204" pitchFamily="49" charset="0"/>
              </a:rPr>
              <a:t>require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./database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products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[]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b="1" dirty="0" err="1">
                <a:solidFill>
                  <a:srgbClr val="7A3E9D"/>
                </a:solidFill>
                <a:latin typeface="Menlo" panose="020B0609030804020204" pitchFamily="49" charset="0"/>
              </a:rPr>
              <a:t>module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7A3E9D"/>
                </a:solidFill>
                <a:latin typeface="Menlo" panose="020B0609030804020204" pitchFamily="49" charset="0"/>
              </a:rPr>
              <a:t>exports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latin typeface="Menlo" panose="020B0609030804020204" pitchFamily="49" charset="0"/>
              </a:rPr>
              <a:t>Product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constructor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}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saveProduct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//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thêm</a:t>
            </a: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một</a:t>
            </a: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sản</a:t>
            </a: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phẩm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}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fetchAll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//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trả</a:t>
            </a: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về</a:t>
            </a: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tất</a:t>
            </a: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cả</a:t>
            </a: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sản</a:t>
            </a: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phẩm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let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sql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`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SELECT * FROM products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`;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/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db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query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sql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function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data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throw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products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data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products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}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16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EC036EA6-3E5C-5D42-A948-029D098B5EFD}"/>
              </a:ext>
            </a:extLst>
          </p:cNvPr>
          <p:cNvCxnSpPr>
            <a:cxnSpLocks/>
          </p:cNvCxnSpPr>
          <p:nvPr/>
        </p:nvCxnSpPr>
        <p:spPr>
          <a:xfrm>
            <a:off x="2057400" y="2587436"/>
            <a:ext cx="1295400" cy="84156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7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8153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Model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dung </a:t>
            </a:r>
            <a:r>
              <a:rPr lang="en-US" sz="2400" dirty="0" err="1"/>
              <a:t>bởi</a:t>
            </a:r>
            <a:r>
              <a:rPr lang="en-US" sz="2400" dirty="0"/>
              <a:t> controller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D9FF8C-EB29-E04F-BC3E-B2CC1AEFE747}"/>
              </a:ext>
            </a:extLst>
          </p:cNvPr>
          <p:cNvSpPr/>
          <p:nvPr/>
        </p:nvSpPr>
        <p:spPr>
          <a:xfrm>
            <a:off x="1600200" y="1854012"/>
            <a:ext cx="5572125" cy="733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Require(’../models/</a:t>
            </a:r>
            <a:r>
              <a:rPr lang="en-US" sz="2400" dirty="0" err="1"/>
              <a:t>modelname</a:t>
            </a:r>
            <a:r>
              <a:rPr lang="en-US" sz="2400" dirty="0"/>
              <a:t>’)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4941E-2D1E-0046-9421-8CABFE63C614}"/>
              </a:ext>
            </a:extLst>
          </p:cNvPr>
          <p:cNvSpPr/>
          <p:nvPr/>
        </p:nvSpPr>
        <p:spPr>
          <a:xfrm>
            <a:off x="533400" y="2819400"/>
            <a:ext cx="84201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exports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getProducts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next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=&gt;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products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Menlo" panose="020B0609030804020204" pitchFamily="49" charset="0"/>
              </a:rPr>
              <a:t>Product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fetchAll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render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shop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 prods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products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pageTitle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Shop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’,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 path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/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’,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activeShop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true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EC036EA6-3E5C-5D42-A948-029D098B5EFD}"/>
              </a:ext>
            </a:extLst>
          </p:cNvPr>
          <p:cNvCxnSpPr>
            <a:cxnSpLocks/>
          </p:cNvCxnSpPr>
          <p:nvPr/>
        </p:nvCxnSpPr>
        <p:spPr>
          <a:xfrm rot="5400000">
            <a:off x="3904409" y="2456609"/>
            <a:ext cx="877982" cy="762000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5DACBF3-F1FB-AA45-8E54-D1F78E21E686}"/>
              </a:ext>
            </a:extLst>
          </p:cNvPr>
          <p:cNvCxnSpPr>
            <a:cxnSpLocks/>
          </p:cNvCxnSpPr>
          <p:nvPr/>
        </p:nvCxnSpPr>
        <p:spPr>
          <a:xfrm rot="5400000">
            <a:off x="1580309" y="3485309"/>
            <a:ext cx="496982" cy="12700"/>
          </a:xfrm>
          <a:prstGeom prst="curvedConnector3">
            <a:avLst>
              <a:gd name="adj1" fmla="val 70125"/>
            </a:avLst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951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219200"/>
            <a:ext cx="8153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4941E-2D1E-0046-9421-8CABFE63C614}"/>
              </a:ext>
            </a:extLst>
          </p:cNvPr>
          <p:cNvSpPr/>
          <p:nvPr/>
        </p:nvSpPr>
        <p:spPr>
          <a:xfrm>
            <a:off x="400050" y="2286000"/>
            <a:ext cx="84201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//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thêm</a:t>
            </a: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một</a:t>
            </a: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sản</a:t>
            </a: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phẩm</a:t>
            </a:r>
            <a:endParaRPr lang="en-US" sz="1600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saveProduct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product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db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query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insert into products SET ?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product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function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data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throw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true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3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Biết cách tổ chức code với mô hình MVC</a:t>
            </a:r>
          </a:p>
          <a:p>
            <a:pPr>
              <a:lnSpc>
                <a:spcPct val="150000"/>
              </a:lnSpc>
            </a:pPr>
            <a:r>
              <a:rPr lang="vi-VN" dirty="0"/>
              <a:t>Xây dựng được model</a:t>
            </a:r>
          </a:p>
          <a:p>
            <a:pPr>
              <a:lnSpc>
                <a:spcPct val="150000"/>
              </a:lnSpc>
            </a:pPr>
            <a:r>
              <a:rPr lang="vi-VN" dirty="0"/>
              <a:t>Xây dựng tốt controller</a:t>
            </a:r>
          </a:p>
          <a:p>
            <a:pPr>
              <a:lnSpc>
                <a:spcPct val="150000"/>
              </a:lnSpc>
            </a:pPr>
            <a:r>
              <a:rPr lang="vi-VN" dirty="0"/>
              <a:t>Hiểu và cài đặt ORM với thư viện sequelize</a:t>
            </a:r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66800"/>
            <a:ext cx="8153400" cy="609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model </a:t>
            </a:r>
            <a:r>
              <a:rPr lang="en-US" sz="2400" dirty="0" err="1"/>
              <a:t>thông</a:t>
            </a:r>
            <a:r>
              <a:rPr lang="en-US" sz="2400" dirty="0"/>
              <a:t> qua controller (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postAddProduct</a:t>
            </a:r>
            <a:r>
              <a:rPr lang="en-US" sz="24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4941E-2D1E-0046-9421-8CABFE63C614}"/>
              </a:ext>
            </a:extLst>
          </p:cNvPr>
          <p:cNvSpPr/>
          <p:nvPr/>
        </p:nvSpPr>
        <p:spPr>
          <a:xfrm>
            <a:off x="533400" y="1853148"/>
            <a:ext cx="8286750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exports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postAddProduct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next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file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file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body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productName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price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body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price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description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body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description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nameImage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file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filename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product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nameProduct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priceProduct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price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sortDescription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description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images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nameImage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b="1" dirty="0" err="1">
                <a:solidFill>
                  <a:srgbClr val="7A3E9D"/>
                </a:solidFill>
                <a:latin typeface="Menlo" panose="020B0609030804020204" pitchFamily="49" charset="0"/>
              </a:rPr>
              <a:t>Product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saveProduct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product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redirect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/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04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219200"/>
            <a:ext cx="8153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xoá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4941E-2D1E-0046-9421-8CABFE63C614}"/>
              </a:ext>
            </a:extLst>
          </p:cNvPr>
          <p:cNvSpPr/>
          <p:nvPr/>
        </p:nvSpPr>
        <p:spPr>
          <a:xfrm>
            <a:off x="400050" y="2286000"/>
            <a:ext cx="84201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//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xoa</a:t>
            </a: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sản</a:t>
            </a: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phẩm</a:t>
            </a: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theo</a:t>
            </a: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mã</a:t>
            </a:r>
            <a:endParaRPr lang="en-US" sz="1600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delProduct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id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db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query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`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delete from products where </a:t>
            </a:r>
            <a:r>
              <a:rPr lang="en-US" sz="1600" dirty="0" err="1">
                <a:solidFill>
                  <a:srgbClr val="448C27"/>
                </a:solidFill>
                <a:latin typeface="Menlo" panose="020B0609030804020204" pitchFamily="49" charset="0"/>
              </a:rPr>
              <a:t>productId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=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${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id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}`,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function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data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throw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true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63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route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257300"/>
            <a:ext cx="8153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Controller </a:t>
            </a:r>
            <a:r>
              <a:rPr lang="en-US" sz="2400" dirty="0" err="1"/>
              <a:t>sử</a:t>
            </a:r>
            <a:r>
              <a:rPr lang="en-US" sz="2400" dirty="0"/>
              <a:t> dung model </a:t>
            </a:r>
            <a:r>
              <a:rPr lang="en-US" sz="2400" dirty="0" err="1"/>
              <a:t>xoá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4941E-2D1E-0046-9421-8CABFE63C614}"/>
              </a:ext>
            </a:extLst>
          </p:cNvPr>
          <p:cNvSpPr/>
          <p:nvPr/>
        </p:nvSpPr>
        <p:spPr>
          <a:xfrm>
            <a:off x="519112" y="2362200"/>
            <a:ext cx="8420100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//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xoa</a:t>
            </a: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sản</a:t>
            </a: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phẩm</a:t>
            </a: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theo</a:t>
            </a:r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600" i="1" dirty="0" err="1">
                <a:solidFill>
                  <a:srgbClr val="AAAAAA"/>
                </a:solidFill>
                <a:latin typeface="Menlo" panose="020B0609030804020204" pitchFamily="49" charset="0"/>
              </a:rPr>
              <a:t>mã</a:t>
            </a:r>
            <a:endParaRPr lang="en-US" sz="1600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exports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delProduct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next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=&gt;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let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prodId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params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id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b="1" dirty="0" err="1">
                <a:solidFill>
                  <a:srgbClr val="7A3E9D"/>
                </a:solidFill>
                <a:latin typeface="Menlo" panose="020B0609030804020204" pitchFamily="49" charset="0"/>
              </a:rPr>
              <a:t>Product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delProduct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prodId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redirect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/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626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19112" y="990600"/>
            <a:ext cx="8153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get,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xoá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CA42C2-005E-7640-86AA-69F9F575A668}"/>
              </a:ext>
            </a:extLst>
          </p:cNvPr>
          <p:cNvSpPr/>
          <p:nvPr/>
        </p:nvSpPr>
        <p:spPr>
          <a:xfrm>
            <a:off x="542924" y="3048000"/>
            <a:ext cx="8424862" cy="609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riêng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upload </a:t>
            </a:r>
            <a:r>
              <a:rPr lang="en-US" sz="2400" dirty="0" err="1"/>
              <a:t>anh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ED6FF1-178C-EF48-9462-AA1572683243}"/>
              </a:ext>
            </a:extLst>
          </p:cNvPr>
          <p:cNvSpPr/>
          <p:nvPr/>
        </p:nvSpPr>
        <p:spPr>
          <a:xfrm>
            <a:off x="611980" y="1958904"/>
            <a:ext cx="8060531" cy="5847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/delete product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router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/delete/:id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productsController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delProduct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48016D-005E-FB41-90CD-3EB6A515AE96}"/>
              </a:ext>
            </a:extLst>
          </p:cNvPr>
          <p:cNvSpPr/>
          <p:nvPr/>
        </p:nvSpPr>
        <p:spPr>
          <a:xfrm>
            <a:off x="611980" y="3876675"/>
            <a:ext cx="8074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AAAAAA"/>
                </a:solidFill>
                <a:latin typeface="Menlo" panose="020B0609030804020204" pitchFamily="49" charset="0"/>
              </a:rPr>
              <a:t>// /admin/add-product =&gt; POST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router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post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/add-product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upload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 err="1">
                <a:solidFill>
                  <a:srgbClr val="448C27"/>
                </a:solidFill>
                <a:latin typeface="Menlo" panose="020B0609030804020204" pitchFamily="49" charset="0"/>
              </a:rPr>
              <a:t>productImage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productsController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postAddProduct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99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Trang chi </a:t>
            </a:r>
            <a:r>
              <a:rPr lang="en-US" dirty="0" err="1"/>
              <a:t>tiết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457200" y="1190625"/>
            <a:ext cx="8229600" cy="76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Tại</a:t>
            </a:r>
            <a:r>
              <a:rPr lang="en-US" sz="2400" dirty="0"/>
              <a:t> Controller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chi </a:t>
            </a: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id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53B543"/>
                </a:solidFill>
              </a:rPr>
              <a:t>route</a:t>
            </a:r>
            <a:r>
              <a:rPr lang="en-US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ED6FF1-178C-EF48-9462-AA1572683243}"/>
              </a:ext>
            </a:extLst>
          </p:cNvPr>
          <p:cNvSpPr/>
          <p:nvPr/>
        </p:nvSpPr>
        <p:spPr>
          <a:xfrm>
            <a:off x="1341835" y="2743200"/>
            <a:ext cx="7802166" cy="23083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7A3E9D"/>
                </a:solidFill>
                <a:latin typeface="Menlo" panose="020B0609030804020204" pitchFamily="49" charset="0"/>
              </a:rPr>
              <a:t>exports</a:t>
            </a:r>
            <a:r>
              <a:rPr lang="en-US" i="1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i="1" dirty="0" err="1">
                <a:solidFill>
                  <a:srgbClr val="AA3731"/>
                </a:solidFill>
                <a:latin typeface="Menlo" panose="020B0609030804020204" pitchFamily="49" charset="0"/>
              </a:rPr>
              <a:t>getProduct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i="1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7A3E9D"/>
                </a:solidFill>
                <a:latin typeface="Menlo" panose="020B0609030804020204" pitchFamily="49" charset="0"/>
              </a:rPr>
              <a:t>next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7A3E9D"/>
                </a:solidFill>
                <a:latin typeface="Menlo" panose="020B0609030804020204" pitchFamily="49" charset="0"/>
              </a:rPr>
              <a:t>=&gt;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i="1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i="1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 err="1">
                <a:solidFill>
                  <a:srgbClr val="7A3E9D"/>
                </a:solidFill>
                <a:latin typeface="Menlo" panose="020B0609030804020204" pitchFamily="49" charset="0"/>
              </a:rPr>
              <a:t>prodId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i="1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i="1" dirty="0" err="1">
                <a:solidFill>
                  <a:srgbClr val="7A3E9D"/>
                </a:solidFill>
                <a:latin typeface="Menlo" panose="020B0609030804020204" pitchFamily="49" charset="0"/>
              </a:rPr>
              <a:t>params</a:t>
            </a:r>
            <a:r>
              <a:rPr lang="en-US" i="1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F06737"/>
                </a:solidFill>
                <a:latin typeface="Menlo" panose="020B0609030804020204" pitchFamily="49" charset="0"/>
              </a:rPr>
              <a:t>productId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i="1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b="1" i="1" dirty="0" err="1">
                <a:solidFill>
                  <a:srgbClr val="7A3E9D"/>
                </a:solidFill>
                <a:latin typeface="Menlo" panose="020B0609030804020204" pitchFamily="49" charset="0"/>
              </a:rPr>
              <a:t>Product</a:t>
            </a:r>
            <a:r>
              <a:rPr lang="en-US" i="1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i="1" dirty="0" err="1">
                <a:solidFill>
                  <a:srgbClr val="AA3731"/>
                </a:solidFill>
                <a:latin typeface="Menlo" panose="020B0609030804020204" pitchFamily="49" charset="0"/>
              </a:rPr>
              <a:t>findById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i="1" dirty="0" err="1">
                <a:solidFill>
                  <a:srgbClr val="7A3E9D"/>
                </a:solidFill>
                <a:latin typeface="Menlo" panose="020B0609030804020204" pitchFamily="49" charset="0"/>
              </a:rPr>
              <a:t>prodId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7A3E9D"/>
                </a:solidFill>
                <a:latin typeface="Menlo" panose="020B0609030804020204" pitchFamily="49" charset="0"/>
              </a:rPr>
              <a:t>product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7A3E9D"/>
                </a:solidFill>
                <a:latin typeface="Menlo" panose="020B0609030804020204" pitchFamily="49" charset="0"/>
              </a:rPr>
              <a:t>=&gt;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i="1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i="1" dirty="0" err="1">
                <a:solidFill>
                  <a:srgbClr val="7A3E9D"/>
                </a:solidFill>
                <a:latin typeface="Menlo" panose="020B0609030804020204" pitchFamily="49" charset="0"/>
              </a:rPr>
              <a:t>console</a:t>
            </a:r>
            <a:r>
              <a:rPr lang="en-US" i="1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i="1" dirty="0" err="1">
                <a:solidFill>
                  <a:srgbClr val="AA3731"/>
                </a:solidFill>
                <a:latin typeface="Menlo" panose="020B0609030804020204" pitchFamily="49" charset="0"/>
              </a:rPr>
              <a:t>log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i="1" dirty="0">
                <a:solidFill>
                  <a:srgbClr val="7A3E9D"/>
                </a:solidFill>
                <a:latin typeface="Menlo" panose="020B0609030804020204" pitchFamily="49" charset="0"/>
              </a:rPr>
              <a:t>product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i="1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i="1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i="1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i="1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i="1" dirty="0" err="1">
                <a:solidFill>
                  <a:srgbClr val="AA3731"/>
                </a:solidFill>
                <a:latin typeface="Menlo" panose="020B0609030804020204" pitchFamily="49" charset="0"/>
              </a:rPr>
              <a:t>redirect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i="1" dirty="0">
                <a:solidFill>
                  <a:srgbClr val="448C27"/>
                </a:solidFill>
                <a:latin typeface="Menlo" panose="020B0609030804020204" pitchFamily="49" charset="0"/>
              </a:rPr>
              <a:t>/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i="1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};</a:t>
            </a:r>
            <a:endParaRPr lang="en-US" i="1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b="0" i="1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03575-310B-1F4E-9F50-411E18FF0749}"/>
              </a:ext>
            </a:extLst>
          </p:cNvPr>
          <p:cNvSpPr/>
          <p:nvPr/>
        </p:nvSpPr>
        <p:spPr>
          <a:xfrm>
            <a:off x="457200" y="5084861"/>
            <a:ext cx="8229600" cy="58477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//router</a:t>
            </a: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router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/products/:</a:t>
            </a:r>
            <a:r>
              <a:rPr lang="en-US" sz="1600" dirty="0" err="1">
                <a:solidFill>
                  <a:srgbClr val="448C27"/>
                </a:solidFill>
                <a:latin typeface="Menlo" panose="020B0609030804020204" pitchFamily="49" charset="0"/>
              </a:rPr>
              <a:t>productId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shopController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getProduct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A7C8E80-19B0-7346-85AA-B1340ADED1F1}"/>
              </a:ext>
            </a:extLst>
          </p:cNvPr>
          <p:cNvCxnSpPr>
            <a:cxnSpLocks/>
            <a:endCxn id="7" idx="1"/>
          </p:cNvCxnSpPr>
          <p:nvPr/>
        </p:nvCxnSpPr>
        <p:spPr>
          <a:xfrm rot="10800000" flipV="1">
            <a:off x="457200" y="1828799"/>
            <a:ext cx="3581400" cy="3548450"/>
          </a:xfrm>
          <a:prstGeom prst="curvedConnector3">
            <a:avLst>
              <a:gd name="adj1" fmla="val 106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275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Trang chi </a:t>
            </a:r>
            <a:r>
              <a:rPr lang="en-US" dirty="0" err="1"/>
              <a:t>tiết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457200" y="1304925"/>
            <a:ext cx="8229600" cy="76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Tại</a:t>
            </a:r>
            <a:r>
              <a:rPr lang="en-US" sz="2400" dirty="0"/>
              <a:t> model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theo</a:t>
            </a:r>
            <a:r>
              <a:rPr lang="en-US" sz="2400" dirty="0"/>
              <a:t>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id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ED6FF1-178C-EF48-9462-AA1572683243}"/>
              </a:ext>
            </a:extLst>
          </p:cNvPr>
          <p:cNvSpPr/>
          <p:nvPr/>
        </p:nvSpPr>
        <p:spPr>
          <a:xfrm>
            <a:off x="990600" y="2590800"/>
            <a:ext cx="7802166" cy="20313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>
                <a:solidFill>
                  <a:srgbClr val="4B69C6"/>
                </a:solidFill>
                <a:latin typeface="Menlo" panose="020B0609030804020204" pitchFamily="49" charset="0"/>
              </a:rPr>
              <a:t>static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b="1" i="1" dirty="0" err="1">
                <a:solidFill>
                  <a:srgbClr val="AA3731"/>
                </a:solidFill>
                <a:latin typeface="Menlo" panose="020B0609030804020204" pitchFamily="49" charset="0"/>
              </a:rPr>
              <a:t>findById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i="1" dirty="0">
                <a:solidFill>
                  <a:srgbClr val="7A3E9D"/>
                </a:solidFill>
                <a:latin typeface="Menlo" panose="020B0609030804020204" pitchFamily="49" charset="0"/>
              </a:rPr>
              <a:t>id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 err="1">
                <a:solidFill>
                  <a:srgbClr val="7A3E9D"/>
                </a:solidFill>
                <a:latin typeface="Menlo" panose="020B0609030804020204" pitchFamily="49" charset="0"/>
              </a:rPr>
              <a:t>cb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i="1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b="1" i="1" dirty="0" err="1">
                <a:solidFill>
                  <a:srgbClr val="AA3731"/>
                </a:solidFill>
                <a:latin typeface="Menlo" panose="020B0609030804020204" pitchFamily="49" charset="0"/>
              </a:rPr>
              <a:t>getProductsFromDatabase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i="1" dirty="0">
                <a:solidFill>
                  <a:srgbClr val="7A3E9D"/>
                </a:solidFill>
                <a:latin typeface="Menlo" panose="020B0609030804020204" pitchFamily="49" charset="0"/>
              </a:rPr>
              <a:t>products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7A3E9D"/>
                </a:solidFill>
                <a:latin typeface="Menlo" panose="020B0609030804020204" pitchFamily="49" charset="0"/>
              </a:rPr>
              <a:t>=&gt;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i="1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i="1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7A3E9D"/>
                </a:solidFill>
                <a:latin typeface="Menlo" panose="020B0609030804020204" pitchFamily="49" charset="0"/>
              </a:rPr>
              <a:t>product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 err="1">
                <a:solidFill>
                  <a:srgbClr val="7A3E9D"/>
                </a:solidFill>
                <a:latin typeface="Menlo" panose="020B0609030804020204" pitchFamily="49" charset="0"/>
              </a:rPr>
              <a:t>products</a:t>
            </a:r>
            <a:r>
              <a:rPr lang="en-US" i="1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i="1" dirty="0" err="1">
                <a:solidFill>
                  <a:srgbClr val="AA3731"/>
                </a:solidFill>
                <a:latin typeface="Menlo" panose="020B0609030804020204" pitchFamily="49" charset="0"/>
              </a:rPr>
              <a:t>find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i="1" dirty="0">
                <a:solidFill>
                  <a:srgbClr val="7A3E9D"/>
                </a:solidFill>
                <a:latin typeface="Menlo" panose="020B0609030804020204" pitchFamily="49" charset="0"/>
              </a:rPr>
              <a:t>p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7A3E9D"/>
                </a:solidFill>
                <a:latin typeface="Menlo" panose="020B0609030804020204" pitchFamily="49" charset="0"/>
              </a:rPr>
              <a:t>=&gt;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 err="1">
                <a:solidFill>
                  <a:srgbClr val="7A3E9D"/>
                </a:solidFill>
                <a:latin typeface="Menlo" panose="020B0609030804020204" pitchFamily="49" charset="0"/>
              </a:rPr>
              <a:t>p</a:t>
            </a:r>
            <a:r>
              <a:rPr lang="en-US" i="1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i="1" dirty="0" err="1">
                <a:solidFill>
                  <a:srgbClr val="7A3E9D"/>
                </a:solidFill>
                <a:latin typeface="Menlo" panose="020B0609030804020204" pitchFamily="49" charset="0"/>
              </a:rPr>
              <a:t>id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===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7A3E9D"/>
                </a:solidFill>
                <a:latin typeface="Menlo" panose="020B0609030804020204" pitchFamily="49" charset="0"/>
              </a:rPr>
              <a:t>id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i="1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b="1" i="1" dirty="0" err="1">
                <a:solidFill>
                  <a:srgbClr val="AA3731"/>
                </a:solidFill>
                <a:latin typeface="Menlo" panose="020B0609030804020204" pitchFamily="49" charset="0"/>
              </a:rPr>
              <a:t>cb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i="1" dirty="0">
                <a:solidFill>
                  <a:srgbClr val="7A3E9D"/>
                </a:solidFill>
                <a:latin typeface="Menlo" panose="020B0609030804020204" pitchFamily="49" charset="0"/>
              </a:rPr>
              <a:t>product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i="1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i="1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i="1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i="1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i="1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b="0" i="1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715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sequelize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28956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Sequelize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0B748-C62A-3A46-923C-574970FC0529}"/>
              </a:ext>
            </a:extLst>
          </p:cNvPr>
          <p:cNvSpPr/>
          <p:nvPr/>
        </p:nvSpPr>
        <p:spPr>
          <a:xfrm>
            <a:off x="457200" y="1828800"/>
            <a:ext cx="8153400" cy="9164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Là</a:t>
            </a:r>
            <a:r>
              <a:rPr lang="en-US" dirty="0"/>
              <a:t> </a:t>
            </a:r>
            <a:r>
              <a:rPr lang="en-US" dirty="0" err="1"/>
              <a:t>một</a:t>
            </a:r>
            <a:r>
              <a:rPr lang="en-US" dirty="0"/>
              <a:t> ORM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 </a:t>
            </a:r>
            <a:r>
              <a:rPr lang="en-US" b="1" dirty="0"/>
              <a:t>Node</a:t>
            </a:r>
            <a:r>
              <a:rPr lang="en-US" dirty="0"/>
              <a:t>. </a:t>
            </a:r>
            <a:r>
              <a:rPr lang="en-US" b="1" dirty="0" err="1"/>
              <a:t>Js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An Object – Relational Mapping Library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FE509D-AED9-6B42-9E25-904EBAA2E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9031"/>
            <a:ext cx="9144000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68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sequelize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28956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0B748-C62A-3A46-923C-574970FC0529}"/>
              </a:ext>
            </a:extLst>
          </p:cNvPr>
          <p:cNvSpPr/>
          <p:nvPr/>
        </p:nvSpPr>
        <p:spPr>
          <a:xfrm>
            <a:off x="457200" y="1828800"/>
            <a:ext cx="8153400" cy="9164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Cài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sequelize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Npm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install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sequelize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B00FD-D3DE-D444-A083-F91127150840}"/>
              </a:ext>
            </a:extLst>
          </p:cNvPr>
          <p:cNvSpPr/>
          <p:nvPr/>
        </p:nvSpPr>
        <p:spPr>
          <a:xfrm>
            <a:off x="442912" y="3733800"/>
            <a:ext cx="82534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Menlo" panose="020B0609030804020204" pitchFamily="49" charset="0"/>
              </a:rPr>
              <a:t>Sequelize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448C27"/>
                </a:solidFill>
                <a:latin typeface="Menlo" panose="020B0609030804020204" pitchFamily="49" charset="0"/>
              </a:rPr>
              <a:t>sequelize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sequelize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Menlo" panose="020B0609030804020204" pitchFamily="49" charset="0"/>
              </a:rPr>
              <a:t>Sequelize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‘</a:t>
            </a:r>
            <a:r>
              <a:rPr lang="en-US" dirty="0" err="1">
                <a:solidFill>
                  <a:srgbClr val="448C27"/>
                </a:solidFill>
                <a:latin typeface="Menlo" panose="020B0609030804020204" pitchFamily="49" charset="0"/>
              </a:rPr>
              <a:t>nodeProject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root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dialect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448C27"/>
                </a:solidFill>
                <a:latin typeface="Menlo" panose="020B0609030804020204" pitchFamily="49" charset="0"/>
              </a:rPr>
              <a:t>mysql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host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localhost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module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exports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sequelize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7810D-883D-A442-9A3A-6AAC6B7C781E}"/>
              </a:ext>
            </a:extLst>
          </p:cNvPr>
          <p:cNvSpPr/>
          <p:nvPr/>
        </p:nvSpPr>
        <p:spPr>
          <a:xfrm>
            <a:off x="442912" y="3048000"/>
            <a:ext cx="8153400" cy="46487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3770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sequelize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38862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ánh</a:t>
            </a:r>
            <a:r>
              <a:rPr lang="en-US" sz="2400" dirty="0"/>
              <a:t> </a:t>
            </a:r>
            <a:r>
              <a:rPr lang="en-US" sz="2400" dirty="0" err="1"/>
              <a:t>xạ</a:t>
            </a:r>
            <a:r>
              <a:rPr lang="en-US" sz="2400" dirty="0"/>
              <a:t> - mapping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0B748-C62A-3A46-923C-574970FC0529}"/>
              </a:ext>
            </a:extLst>
          </p:cNvPr>
          <p:cNvSpPr/>
          <p:nvPr/>
        </p:nvSpPr>
        <p:spPr>
          <a:xfrm>
            <a:off x="457200" y="1828800"/>
            <a:ext cx="8153400" cy="46487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</a:t>
            </a:r>
            <a:r>
              <a:rPr lang="en-US" b="1" dirty="0" err="1"/>
              <a:t>ánh</a:t>
            </a:r>
            <a:r>
              <a:rPr lang="en-US" b="1" dirty="0"/>
              <a:t> </a:t>
            </a:r>
            <a:r>
              <a:rPr lang="en-US" b="1" dirty="0" err="1"/>
              <a:t>xạ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r>
              <a:rPr lang="en-US" b="1" dirty="0"/>
              <a:t> product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AC08F5-465B-874E-A433-EDFFA6599215}"/>
              </a:ext>
            </a:extLst>
          </p:cNvPr>
          <p:cNvSpPr/>
          <p:nvPr/>
        </p:nvSpPr>
        <p:spPr>
          <a:xfrm>
            <a:off x="114300" y="2436547"/>
            <a:ext cx="4229100" cy="3570208"/>
          </a:xfrm>
          <a:prstGeom prst="rect">
            <a:avLst/>
          </a:prstGeom>
          <a:ln>
            <a:solidFill>
              <a:srgbClr val="53B54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Sequelize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AA3731"/>
                </a:solidFill>
                <a:latin typeface="Menlo" panose="020B0609030804020204" pitchFamily="49" charset="0"/>
              </a:rPr>
              <a:t>require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 err="1">
                <a:solidFill>
                  <a:srgbClr val="448C27"/>
                </a:solidFill>
                <a:latin typeface="Menlo" panose="020B0609030804020204" pitchFamily="49" charset="0"/>
              </a:rPr>
              <a:t>sequelize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sequelize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AA3731"/>
                </a:solidFill>
                <a:latin typeface="Menlo" panose="020B0609030804020204" pitchFamily="49" charset="0"/>
              </a:rPr>
              <a:t>require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./database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Product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sequelize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define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product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id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type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Sequelize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INTEGER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autoIncrement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true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allowNull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false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primaryKey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true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},</a:t>
            </a:r>
            <a:endParaRPr lang="en-US" sz="16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DDD962-39A5-9E4B-9DB6-E461105395A7}"/>
              </a:ext>
            </a:extLst>
          </p:cNvPr>
          <p:cNvSpPr/>
          <p:nvPr/>
        </p:nvSpPr>
        <p:spPr>
          <a:xfrm>
            <a:off x="4562475" y="1806229"/>
            <a:ext cx="4429125" cy="4154984"/>
          </a:xfrm>
          <a:prstGeom prst="rect">
            <a:avLst/>
          </a:prstGeom>
          <a:ln>
            <a:solidFill>
              <a:srgbClr val="53B54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title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Sequelize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STRING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price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type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Sequelize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DOUBLE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allowNull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false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},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imageUrl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type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Sequelize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STRING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allowNull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false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},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description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type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Sequelize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STRING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allowNull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false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module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exports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Product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04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sequelize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63246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Controller </a:t>
            </a:r>
            <a:r>
              <a:rPr lang="en-US" sz="2400" dirty="0" err="1"/>
              <a:t>sử</a:t>
            </a:r>
            <a:r>
              <a:rPr lang="en-US" sz="2400" dirty="0"/>
              <a:t> dung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0B748-C62A-3A46-923C-574970FC0529}"/>
              </a:ext>
            </a:extLst>
          </p:cNvPr>
          <p:cNvSpPr/>
          <p:nvPr/>
        </p:nvSpPr>
        <p:spPr>
          <a:xfrm>
            <a:off x="457200" y="1828800"/>
            <a:ext cx="8153400" cy="8156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Ipmport</a:t>
            </a:r>
            <a:r>
              <a:rPr lang="en-US" b="1" dirty="0"/>
              <a:t> model </a:t>
            </a:r>
            <a:r>
              <a:rPr lang="en-US" b="1" dirty="0" err="1"/>
              <a:t>vào</a:t>
            </a:r>
            <a:r>
              <a:rPr lang="en-US" b="1" dirty="0"/>
              <a:t> controller</a:t>
            </a:r>
          </a:p>
          <a:p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Product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require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../models/product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7810D-883D-A442-9A3A-6AAC6B7C781E}"/>
              </a:ext>
            </a:extLst>
          </p:cNvPr>
          <p:cNvSpPr/>
          <p:nvPr/>
        </p:nvSpPr>
        <p:spPr>
          <a:xfrm>
            <a:off x="442912" y="2706469"/>
            <a:ext cx="8534400" cy="8803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sẳn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sequelize</a:t>
            </a:r>
            <a:r>
              <a:rPr lang="en-US" b="1" dirty="0"/>
              <a:t> </a:t>
            </a:r>
            <a:r>
              <a:rPr lang="en-US" b="1" dirty="0" err="1"/>
              <a:t>như</a:t>
            </a:r>
            <a:r>
              <a:rPr lang="en-US" b="1" dirty="0"/>
              <a:t>: create, </a:t>
            </a:r>
            <a:r>
              <a:rPr lang="en-US" b="1" dirty="0" err="1"/>
              <a:t>findById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,save,…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7EBDA5-4981-1F49-B982-CF0F02AF957D}"/>
              </a:ext>
            </a:extLst>
          </p:cNvPr>
          <p:cNvSpPr/>
          <p:nvPr/>
        </p:nvSpPr>
        <p:spPr>
          <a:xfrm>
            <a:off x="476250" y="3630393"/>
            <a:ext cx="8534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exports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postAddProduct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next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=&gt;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title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body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title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imageUrl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body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imageUrl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price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body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price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description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body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description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Product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create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title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title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price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price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imageUrl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imageUrl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description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description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>
                <a:solidFill>
                  <a:srgbClr val="AA3731"/>
                </a:solidFill>
                <a:latin typeface="Menlo" panose="020B0609030804020204" pitchFamily="49" charset="0"/>
              </a:rPr>
              <a:t>then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>
                <a:solidFill>
                  <a:srgbClr val="AA3731"/>
                </a:solidFill>
                <a:latin typeface="Menlo" panose="020B0609030804020204" pitchFamily="49" charset="0"/>
              </a:rPr>
              <a:t>catch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};</a:t>
            </a:r>
            <a:endParaRPr lang="en-US" sz="16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1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code?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MVC </a:t>
            </a:r>
            <a:r>
              <a:rPr lang="en-US" dirty="0" err="1"/>
              <a:t>với</a:t>
            </a:r>
            <a:r>
              <a:rPr lang="en-US" dirty="0"/>
              <a:t> NodeJS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cotroller</a:t>
            </a:r>
            <a:endParaRPr lang="en-US" dirty="0"/>
          </a:p>
          <a:p>
            <a:pPr lvl="1"/>
            <a:r>
              <a:rPr lang="en-US" dirty="0" err="1"/>
              <a:t>Tạo</a:t>
            </a:r>
            <a:r>
              <a:rPr lang="en-US" dirty="0"/>
              <a:t> model</a:t>
            </a:r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/>
              <a:t> router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sequelize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6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sequelize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63246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0B748-C62A-3A46-923C-574970FC0529}"/>
              </a:ext>
            </a:extLst>
          </p:cNvPr>
          <p:cNvSpPr/>
          <p:nvPr/>
        </p:nvSpPr>
        <p:spPr>
          <a:xfrm>
            <a:off x="533400" y="2133600"/>
            <a:ext cx="8153400" cy="2763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Tại</a:t>
            </a:r>
            <a:r>
              <a:rPr lang="en-US" b="1" dirty="0"/>
              <a:t> server </a:t>
            </a:r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2 </a:t>
            </a:r>
            <a:r>
              <a:rPr lang="en-US" b="1" dirty="0" err="1"/>
              <a:t>lệnh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sequelize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require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‘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. /database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’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Sequelize.sync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.then(result=&gt;{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app.listen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(3000);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})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95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9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code?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MVC </a:t>
            </a:r>
            <a:r>
              <a:rPr lang="en-US" dirty="0" err="1"/>
              <a:t>với</a:t>
            </a:r>
            <a:r>
              <a:rPr lang="en-US" dirty="0"/>
              <a:t> NodeJS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cotroller</a:t>
            </a:r>
            <a:endParaRPr lang="en-US" dirty="0"/>
          </a:p>
          <a:p>
            <a:pPr lvl="1"/>
            <a:r>
              <a:rPr lang="en-US" dirty="0" err="1"/>
              <a:t>Tạo</a:t>
            </a:r>
            <a:r>
              <a:rPr lang="en-US" dirty="0"/>
              <a:t> model</a:t>
            </a:r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router 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sequelize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code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code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website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MVC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MVVM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MVP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…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22574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vi-VN" sz="2400" b="1" dirty="0"/>
              <a:t>MVC</a:t>
            </a:r>
            <a:r>
              <a:rPr lang="vi-VN" sz="2400" dirty="0"/>
              <a:t> (MVC Design Pattern) là viết tắt của </a:t>
            </a:r>
            <a:r>
              <a:rPr lang="vi-VN" sz="2400" b="1" dirty="0"/>
              <a:t>Model — View — Controller</a:t>
            </a:r>
            <a:r>
              <a:rPr lang="vi-VN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vi-VN" sz="2400" dirty="0"/>
              <a:t>Là</a:t>
            </a:r>
            <a:r>
              <a:rPr lang="vi-VN" sz="2400" b="1" dirty="0"/>
              <a:t> mô hình lập trình</a:t>
            </a:r>
            <a:r>
              <a:rPr lang="vi-VN" sz="2400" dirty="0"/>
              <a:t> phổ biến được sử dụng để tạo cấu trúc cho nhiều trang web, ứng dụng tiên tiến.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EFBF33-BDCA-AB4C-945E-6CC58865B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733800"/>
            <a:ext cx="5257800" cy="273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7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ADCA01-32BE-804D-9923-1DEF0E151924}"/>
              </a:ext>
            </a:extLst>
          </p:cNvPr>
          <p:cNvSpPr/>
          <p:nvPr/>
        </p:nvSpPr>
        <p:spPr>
          <a:xfrm>
            <a:off x="0" y="2133600"/>
            <a:ext cx="3222440" cy="685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36528D-A159-A041-ACF3-25A326A6FF2D}"/>
              </a:ext>
            </a:extLst>
          </p:cNvPr>
          <p:cNvSpPr/>
          <p:nvPr/>
        </p:nvSpPr>
        <p:spPr>
          <a:xfrm>
            <a:off x="3457575" y="2133600"/>
            <a:ext cx="2638425" cy="685798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7CAEC-4051-EE4A-A728-D949ADFCE3FB}"/>
              </a:ext>
            </a:extLst>
          </p:cNvPr>
          <p:cNvSpPr/>
          <p:nvPr/>
        </p:nvSpPr>
        <p:spPr>
          <a:xfrm>
            <a:off x="6296025" y="2133600"/>
            <a:ext cx="2847975" cy="685798"/>
          </a:xfrm>
          <a:prstGeom prst="rect">
            <a:avLst/>
          </a:prstGeom>
          <a:solidFill>
            <a:srgbClr val="0E509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DFF2E9-0DC1-BF4E-87A1-335C1AB0C48E}"/>
              </a:ext>
            </a:extLst>
          </p:cNvPr>
          <p:cNvSpPr/>
          <p:nvPr/>
        </p:nvSpPr>
        <p:spPr>
          <a:xfrm>
            <a:off x="0" y="3276600"/>
            <a:ext cx="3222440" cy="838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Tầng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3ACF4-9590-C44A-BDF3-1A1B7E3F04B3}"/>
              </a:ext>
            </a:extLst>
          </p:cNvPr>
          <p:cNvSpPr/>
          <p:nvPr/>
        </p:nvSpPr>
        <p:spPr>
          <a:xfrm>
            <a:off x="6248400" y="3271836"/>
            <a:ext cx="2847975" cy="842964"/>
          </a:xfrm>
          <a:prstGeom prst="rect">
            <a:avLst/>
          </a:prstGeom>
          <a:solidFill>
            <a:srgbClr val="0E5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view </a:t>
            </a:r>
            <a:r>
              <a:rPr lang="en-US" sz="2400" dirty="0" err="1"/>
              <a:t>với</a:t>
            </a:r>
            <a:r>
              <a:rPr lang="en-US" sz="2400" dirty="0"/>
              <a:t>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54503C-C711-C749-8799-F340FE98FB67}"/>
              </a:ext>
            </a:extLst>
          </p:cNvPr>
          <p:cNvSpPr/>
          <p:nvPr/>
        </p:nvSpPr>
        <p:spPr>
          <a:xfrm>
            <a:off x="3457575" y="3271836"/>
            <a:ext cx="2638425" cy="8429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dung </a:t>
            </a:r>
            <a:r>
              <a:rPr lang="en-US" sz="2400" dirty="0" err="1"/>
              <a:t>thấy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B167B-C368-B844-8568-C304B3236AB8}"/>
              </a:ext>
            </a:extLst>
          </p:cNvPr>
          <p:cNvSpPr/>
          <p:nvPr/>
        </p:nvSpPr>
        <p:spPr>
          <a:xfrm>
            <a:off x="0" y="4572000"/>
            <a:ext cx="3222440" cy="1905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, </a:t>
            </a:r>
            <a:r>
              <a:rPr lang="en-US" sz="2400" dirty="0" err="1"/>
              <a:t>xoá</a:t>
            </a:r>
            <a:r>
              <a:rPr lang="en-US" sz="2400" dirty="0"/>
              <a:t>, </a:t>
            </a:r>
            <a:r>
              <a:rPr lang="en-US" sz="2400" dirty="0" err="1"/>
              <a:t>đọc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28D250-1237-B54F-98E4-65CA6FFE1746}"/>
              </a:ext>
            </a:extLst>
          </p:cNvPr>
          <p:cNvSpPr/>
          <p:nvPr/>
        </p:nvSpPr>
        <p:spPr>
          <a:xfrm>
            <a:off x="6353175" y="4567236"/>
            <a:ext cx="2743200" cy="1909763"/>
          </a:xfrm>
          <a:prstGeom prst="rect">
            <a:avLst/>
          </a:prstGeom>
          <a:solidFill>
            <a:srgbClr val="0E5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logic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9A27DE-D399-9F4F-B9F3-385B2ACF7BCC}"/>
              </a:ext>
            </a:extLst>
          </p:cNvPr>
          <p:cNvSpPr/>
          <p:nvPr/>
        </p:nvSpPr>
        <p:spPr>
          <a:xfrm>
            <a:off x="3400424" y="4567236"/>
            <a:ext cx="2695576" cy="19097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code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6D771C-A098-E749-BD77-2E3A9B7E5836}"/>
              </a:ext>
            </a:extLst>
          </p:cNvPr>
          <p:cNvSpPr/>
          <p:nvPr/>
        </p:nvSpPr>
        <p:spPr>
          <a:xfrm>
            <a:off x="6296025" y="990600"/>
            <a:ext cx="2847975" cy="685798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Routes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590131-C242-874D-8F6C-856A78F20DAB}"/>
              </a:ext>
            </a:extLst>
          </p:cNvPr>
          <p:cNvCxnSpPr>
            <a:stCxn id="19" idx="2"/>
            <a:endCxn id="5" idx="0"/>
          </p:cNvCxnSpPr>
          <p:nvPr/>
        </p:nvCxnSpPr>
        <p:spPr>
          <a:xfrm>
            <a:off x="7720013" y="1676398"/>
            <a:ext cx="0" cy="4572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controller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F5F8B5-07A9-7F47-938A-D4E6C13C3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096250"/>
            <a:ext cx="1841500" cy="825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134E39-D826-8442-BAD8-C78D5EDEC70E}"/>
              </a:ext>
            </a:extLst>
          </p:cNvPr>
          <p:cNvSpPr/>
          <p:nvPr/>
        </p:nvSpPr>
        <p:spPr>
          <a:xfrm>
            <a:off x="457200" y="3352800"/>
            <a:ext cx="8424864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products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[]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exports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getAddProduct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next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render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add-product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pageTitle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Add Product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path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/admin/add-product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activeAddProduct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true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44B222-F753-DA4C-B384-4B285E3FB98C}"/>
              </a:ext>
            </a:extLst>
          </p:cNvPr>
          <p:cNvSpPr/>
          <p:nvPr/>
        </p:nvSpPr>
        <p:spPr>
          <a:xfrm>
            <a:off x="271462" y="998976"/>
            <a:ext cx="5443538" cy="685798"/>
          </a:xfrm>
          <a:prstGeom prst="rect">
            <a:avLst/>
          </a:prstGeom>
          <a:solidFill>
            <a:srgbClr val="0E509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Controllers </a:t>
            </a:r>
            <a:r>
              <a:rPr lang="en-US" sz="2400" dirty="0" err="1"/>
              <a:t>trong</a:t>
            </a:r>
            <a:r>
              <a:rPr lang="en-US" sz="2400" dirty="0"/>
              <a:t> project (products </a:t>
            </a:r>
            <a:r>
              <a:rPr lang="en-US" sz="2400" dirty="0" err="1"/>
              <a:t>và</a:t>
            </a:r>
            <a:r>
              <a:rPr lang="en-US" sz="2400" dirty="0"/>
              <a:t> error)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B33DC5-21C3-0549-B366-1ADD38996A91}"/>
              </a:ext>
            </a:extLst>
          </p:cNvPr>
          <p:cNvSpPr/>
          <p:nvPr/>
        </p:nvSpPr>
        <p:spPr>
          <a:xfrm>
            <a:off x="271462" y="1923135"/>
            <a:ext cx="5443538" cy="685798"/>
          </a:xfrm>
          <a:prstGeom prst="rect">
            <a:avLst/>
          </a:prstGeom>
          <a:solidFill>
            <a:srgbClr val="0E509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 products </a:t>
            </a:r>
            <a:r>
              <a:rPr lang="en-US" sz="2400" dirty="0" err="1"/>
              <a:t>bổ</a:t>
            </a:r>
            <a:r>
              <a:rPr lang="en-US" sz="2400" dirty="0"/>
              <a:t> sung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740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controller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F5F8B5-07A9-7F47-938A-D4E6C13C3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096250"/>
            <a:ext cx="1841500" cy="825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14673E-E29C-4545-917A-EBEDF29612AC}"/>
              </a:ext>
            </a:extLst>
          </p:cNvPr>
          <p:cNvSpPr/>
          <p:nvPr/>
        </p:nvSpPr>
        <p:spPr>
          <a:xfrm>
            <a:off x="271462" y="3200400"/>
            <a:ext cx="822960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exports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getProducts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next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render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shop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prods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products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pageTitle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Shop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path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/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hasProducts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products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length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activeShop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true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44B222-F753-DA4C-B384-4B285E3FB98C}"/>
              </a:ext>
            </a:extLst>
          </p:cNvPr>
          <p:cNvSpPr/>
          <p:nvPr/>
        </p:nvSpPr>
        <p:spPr>
          <a:xfrm>
            <a:off x="271462" y="998976"/>
            <a:ext cx="5443538" cy="685798"/>
          </a:xfrm>
          <a:prstGeom prst="rect">
            <a:avLst/>
          </a:prstGeom>
          <a:solidFill>
            <a:srgbClr val="0E509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Controllers </a:t>
            </a:r>
            <a:r>
              <a:rPr lang="en-US" sz="2400" dirty="0" err="1"/>
              <a:t>trong</a:t>
            </a:r>
            <a:r>
              <a:rPr lang="en-US" sz="2400" dirty="0"/>
              <a:t> project (products </a:t>
            </a:r>
            <a:r>
              <a:rPr lang="en-US" sz="2400" dirty="0" err="1"/>
              <a:t>và</a:t>
            </a:r>
            <a:r>
              <a:rPr lang="en-US" sz="2400" dirty="0"/>
              <a:t> error)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B33DC5-21C3-0549-B366-1ADD38996A91}"/>
              </a:ext>
            </a:extLst>
          </p:cNvPr>
          <p:cNvSpPr/>
          <p:nvPr/>
        </p:nvSpPr>
        <p:spPr>
          <a:xfrm>
            <a:off x="271462" y="1923135"/>
            <a:ext cx="5443538" cy="685798"/>
          </a:xfrm>
          <a:prstGeom prst="rect">
            <a:avLst/>
          </a:prstGeom>
          <a:solidFill>
            <a:srgbClr val="0E509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 products </a:t>
            </a:r>
            <a:r>
              <a:rPr lang="en-US" sz="2400" dirty="0" err="1"/>
              <a:t>bổ</a:t>
            </a:r>
            <a:r>
              <a:rPr lang="en-US" sz="2400" dirty="0"/>
              <a:t> sung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99192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15280</TotalTime>
  <Words>1382</Words>
  <Application>Microsoft Macintosh PowerPoint</Application>
  <PresentationFormat>On-screen Show (4:3)</PresentationFormat>
  <Paragraphs>272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Courier New</vt:lpstr>
      <vt:lpstr>Menlo</vt:lpstr>
      <vt:lpstr>Segoe UI</vt:lpstr>
      <vt:lpstr>Wingdings</vt:lpstr>
      <vt:lpstr>Custom Design</vt:lpstr>
      <vt:lpstr>NodeJs &amp; resful web service</vt:lpstr>
      <vt:lpstr>Mục tiêu</vt:lpstr>
      <vt:lpstr>Nội dung</vt:lpstr>
      <vt:lpstr>Phần 1: Tổ chức code mới mô hình MVC trong nodejs</vt:lpstr>
      <vt:lpstr>Mô hình lập trình là gì?</vt:lpstr>
      <vt:lpstr>Mô hình MVC</vt:lpstr>
      <vt:lpstr>Mô hình MVC</vt:lpstr>
      <vt:lpstr>Tạo controller</vt:lpstr>
      <vt:lpstr>Tạo controller</vt:lpstr>
      <vt:lpstr>Tạo Route</vt:lpstr>
      <vt:lpstr>Tạo route</vt:lpstr>
      <vt:lpstr>Truy vấn dữ lieu mysql</vt:lpstr>
      <vt:lpstr>PowerPoint Presentation</vt:lpstr>
      <vt:lpstr>Phần 2: Xây dung model </vt:lpstr>
      <vt:lpstr>Xây dựng model</vt:lpstr>
      <vt:lpstr>Xây dựng model</vt:lpstr>
      <vt:lpstr>Xây dựng model</vt:lpstr>
      <vt:lpstr>Sử dụng model</vt:lpstr>
      <vt:lpstr>Lưu trữ dữ liệu trong model</vt:lpstr>
      <vt:lpstr>Lưu trữ dữ liệu trong model</vt:lpstr>
      <vt:lpstr>Xoá dữ liệu trong model</vt:lpstr>
      <vt:lpstr>Thiết lập route có tham số</vt:lpstr>
      <vt:lpstr>Xoá dữ liệu trong model</vt:lpstr>
      <vt:lpstr>Trang chi tiết</vt:lpstr>
      <vt:lpstr>Trang chi tiết</vt:lpstr>
      <vt:lpstr>sequelize</vt:lpstr>
      <vt:lpstr>sequelize</vt:lpstr>
      <vt:lpstr>sequelize</vt:lpstr>
      <vt:lpstr>sequelize</vt:lpstr>
      <vt:lpstr>sequelize</vt:lpstr>
      <vt:lpstr>PowerPoint Presentation</vt:lpstr>
      <vt:lpstr>Sumarry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cong mua tran</cp:lastModifiedBy>
  <cp:revision>1675</cp:revision>
  <dcterms:created xsi:type="dcterms:W3CDTF">2013-04-23T08:05:33Z</dcterms:created>
  <dcterms:modified xsi:type="dcterms:W3CDTF">2020-10-29T02:07:22Z</dcterms:modified>
</cp:coreProperties>
</file>