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6"/>
  </p:notesMasterIdLst>
  <p:sldIdLst>
    <p:sldId id="541" r:id="rId2"/>
    <p:sldId id="542" r:id="rId3"/>
    <p:sldId id="543" r:id="rId4"/>
    <p:sldId id="544" r:id="rId5"/>
    <p:sldId id="548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550" r:id="rId18"/>
    <p:sldId id="546" r:id="rId19"/>
    <p:sldId id="598" r:id="rId20"/>
    <p:sldId id="602" r:id="rId21"/>
    <p:sldId id="553" r:id="rId22"/>
    <p:sldId id="578" r:id="rId23"/>
    <p:sldId id="599" r:id="rId24"/>
    <p:sldId id="600" r:id="rId25"/>
    <p:sldId id="601" r:id="rId26"/>
    <p:sldId id="603" r:id="rId27"/>
    <p:sldId id="604" r:id="rId28"/>
    <p:sldId id="605" r:id="rId29"/>
    <p:sldId id="606" r:id="rId30"/>
    <p:sldId id="607" r:id="rId31"/>
    <p:sldId id="608" r:id="rId32"/>
    <p:sldId id="551" r:id="rId33"/>
    <p:sldId id="545" r:id="rId34"/>
    <p:sldId id="55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3894CC"/>
    <a:srgbClr val="53B543"/>
    <a:srgbClr val="0E509D"/>
    <a:srgbClr val="F06737"/>
    <a:srgbClr val="FF3300"/>
    <a:srgbClr val="0000FF"/>
    <a:srgbClr val="FF9900"/>
    <a:srgbClr val="5C0000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1"/>
    <p:restoredTop sz="74021" autoAdjust="0"/>
  </p:normalViewPr>
  <p:slideViewPr>
    <p:cSldViewPr>
      <p:cViewPr varScale="1">
        <p:scale>
          <a:sx n="89" d="100"/>
          <a:sy n="89" d="100"/>
        </p:scale>
        <p:origin x="6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NodeJs</a:t>
            </a:r>
            <a:r>
              <a:rPr lang="en-US" dirty="0"/>
              <a:t> &amp; </a:t>
            </a:r>
            <a:r>
              <a:rPr lang="en-US" dirty="0" err="1"/>
              <a:t>resful</a:t>
            </a:r>
            <a:r>
              <a:rPr lang="en-US" dirty="0"/>
              <a:t> web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RESTFUL web service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</a:t>
            </a:r>
            <a:r>
              <a:rPr lang="en-US" dirty="0" err="1"/>
              <a:t>api</a:t>
            </a:r>
            <a:r>
              <a:rPr lang="en-US" dirty="0"/>
              <a:t> - HTTP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B6CBE-964A-2C47-BCCA-7F9A91906504}"/>
              </a:ext>
            </a:extLst>
          </p:cNvPr>
          <p:cNvSpPr/>
          <p:nvPr/>
        </p:nvSpPr>
        <p:spPr>
          <a:xfrm>
            <a:off x="457200" y="1524000"/>
            <a:ext cx="2169260" cy="685800"/>
          </a:xfrm>
          <a:prstGeom prst="rect">
            <a:avLst/>
          </a:prstGeom>
          <a:solidFill>
            <a:srgbClr val="F06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999FF-B718-0B4E-9749-FAF11C26ED63}"/>
              </a:ext>
            </a:extLst>
          </p:cNvPr>
          <p:cNvSpPr/>
          <p:nvPr/>
        </p:nvSpPr>
        <p:spPr>
          <a:xfrm>
            <a:off x="3370630" y="1487045"/>
            <a:ext cx="22098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1BB53-B45E-1143-B30F-B47578CCACDB}"/>
              </a:ext>
            </a:extLst>
          </p:cNvPr>
          <p:cNvSpPr/>
          <p:nvPr/>
        </p:nvSpPr>
        <p:spPr>
          <a:xfrm>
            <a:off x="6324600" y="1467995"/>
            <a:ext cx="2209800" cy="685800"/>
          </a:xfrm>
          <a:prstGeom prst="rect">
            <a:avLst/>
          </a:prstGeom>
          <a:solidFill>
            <a:srgbClr val="0E5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A593D3-2CEE-214D-8F3C-517E5A595495}"/>
              </a:ext>
            </a:extLst>
          </p:cNvPr>
          <p:cNvSpPr/>
          <p:nvPr/>
        </p:nvSpPr>
        <p:spPr>
          <a:xfrm>
            <a:off x="534942" y="3738563"/>
            <a:ext cx="1905000" cy="533400"/>
          </a:xfrm>
          <a:prstGeom prst="rect">
            <a:avLst/>
          </a:prstGeom>
          <a:solidFill>
            <a:srgbClr val="38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9C3F5F-6B1C-9A48-BE40-637DAFCE7494}"/>
              </a:ext>
            </a:extLst>
          </p:cNvPr>
          <p:cNvSpPr/>
          <p:nvPr/>
        </p:nvSpPr>
        <p:spPr>
          <a:xfrm>
            <a:off x="457200" y="2362200"/>
            <a:ext cx="2169260" cy="1030990"/>
          </a:xfrm>
          <a:prstGeom prst="rect">
            <a:avLst/>
          </a:prstGeom>
          <a:solidFill>
            <a:srgbClr val="F06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phía</a:t>
            </a:r>
            <a:r>
              <a:rPr lang="en-US" sz="1600" dirty="0"/>
              <a:t>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A16681-49A1-0142-A8AA-2D2ECF263C01}"/>
              </a:ext>
            </a:extLst>
          </p:cNvPr>
          <p:cNvSpPr/>
          <p:nvPr/>
        </p:nvSpPr>
        <p:spPr>
          <a:xfrm>
            <a:off x="3370630" y="2325244"/>
            <a:ext cx="2169260" cy="1067945"/>
          </a:xfrm>
          <a:prstGeom prst="rect">
            <a:avLst/>
          </a:prstGeom>
          <a:solidFill>
            <a:srgbClr val="53B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Gởi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lên</a:t>
            </a:r>
            <a:r>
              <a:rPr lang="en-US" sz="1600" dirty="0"/>
              <a:t> server (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AD00D-6526-5847-96C4-29A5C08E5589}"/>
              </a:ext>
            </a:extLst>
          </p:cNvPr>
          <p:cNvSpPr/>
          <p:nvPr/>
        </p:nvSpPr>
        <p:spPr>
          <a:xfrm>
            <a:off x="6324600" y="2306195"/>
            <a:ext cx="2209800" cy="1086994"/>
          </a:xfrm>
          <a:prstGeom prst="rect">
            <a:avLst/>
          </a:prstGeom>
          <a:solidFill>
            <a:srgbClr val="0E5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Thường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cập</a:t>
            </a:r>
            <a:r>
              <a:rPr lang="en-US" sz="1600" dirty="0"/>
              <a:t> </a:t>
            </a:r>
            <a:r>
              <a:rPr lang="en-US" sz="1600" dirty="0" err="1"/>
              <a:t>nhật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BE52F6-0E5F-4B49-BF7B-6DE25D7E884F}"/>
              </a:ext>
            </a:extLst>
          </p:cNvPr>
          <p:cNvSpPr/>
          <p:nvPr/>
        </p:nvSpPr>
        <p:spPr>
          <a:xfrm>
            <a:off x="533400" y="4343399"/>
            <a:ext cx="1905000" cy="990601"/>
          </a:xfrm>
          <a:prstGeom prst="rect">
            <a:avLst/>
          </a:prstGeom>
          <a:solidFill>
            <a:srgbClr val="38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Xoá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lieu </a:t>
            </a:r>
            <a:r>
              <a:rPr lang="en-US" sz="1600" dirty="0" err="1"/>
              <a:t>phía</a:t>
            </a:r>
            <a:r>
              <a:rPr lang="en-US" sz="1600" dirty="0"/>
              <a:t> server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42275-2166-6D41-9DAF-231B44ACCE10}"/>
              </a:ext>
            </a:extLst>
          </p:cNvPr>
          <p:cNvSpPr/>
          <p:nvPr/>
        </p:nvSpPr>
        <p:spPr>
          <a:xfrm>
            <a:off x="3370630" y="3695700"/>
            <a:ext cx="1905000" cy="533400"/>
          </a:xfrm>
          <a:prstGeom prst="rect">
            <a:avLst/>
          </a:prstGeom>
          <a:solidFill>
            <a:srgbClr val="38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4639EB-613D-734C-B4FE-68FA94378D2F}"/>
              </a:ext>
            </a:extLst>
          </p:cNvPr>
          <p:cNvSpPr/>
          <p:nvPr/>
        </p:nvSpPr>
        <p:spPr>
          <a:xfrm>
            <a:off x="3370630" y="4343401"/>
            <a:ext cx="1905000" cy="990600"/>
          </a:xfrm>
          <a:prstGeom prst="rect">
            <a:avLst/>
          </a:prstGeom>
          <a:solidFill>
            <a:srgbClr val="38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Cập</a:t>
            </a:r>
            <a:r>
              <a:rPr lang="en-US" sz="1600" dirty="0"/>
              <a:t> </a:t>
            </a:r>
            <a:r>
              <a:rPr lang="en-US" sz="1600" dirty="0" err="1"/>
              <a:t>nhật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nguyên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tồn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41B3D4-D6E4-C442-87BE-18F76EC16259}"/>
              </a:ext>
            </a:extLst>
          </p:cNvPr>
          <p:cNvSpPr txBox="1"/>
          <p:nvPr/>
        </p:nvSpPr>
        <p:spPr>
          <a:xfrm>
            <a:off x="762000" y="89025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Các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phương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thức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của</a:t>
            </a:r>
            <a:r>
              <a:rPr lang="en-US" b="1" dirty="0">
                <a:solidFill>
                  <a:srgbClr val="7030A0"/>
                </a:solidFill>
              </a:rPr>
              <a:t> HTTP</a:t>
            </a:r>
          </a:p>
        </p:txBody>
      </p:sp>
    </p:spTree>
    <p:extLst>
      <p:ext uri="{BB962C8B-B14F-4D97-AF65-F5344CB8AC3E}">
        <p14:creationId xmlns:p14="http://schemas.microsoft.com/office/powerpoint/2010/main" val="152918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Restful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94969-C7BD-FF45-B033-F350DD1B01B9}"/>
              </a:ext>
            </a:extLst>
          </p:cNvPr>
          <p:cNvSpPr txBox="1"/>
          <p:nvPr/>
        </p:nvSpPr>
        <p:spPr>
          <a:xfrm>
            <a:off x="533400" y="1247745"/>
            <a:ext cx="416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Thiết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kế</a:t>
            </a:r>
            <a:r>
              <a:rPr lang="en-US" sz="2000" b="1" dirty="0">
                <a:solidFill>
                  <a:srgbClr val="7030A0"/>
                </a:solidFill>
              </a:rPr>
              <a:t> API </a:t>
            </a:r>
            <a:r>
              <a:rPr lang="en-US" sz="2000" b="1" dirty="0" err="1">
                <a:solidFill>
                  <a:srgbClr val="7030A0"/>
                </a:solidFill>
              </a:rPr>
              <a:t>phải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theo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chuẩn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RESTFul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B6CBE-964A-2C47-BCCA-7F9A91906504}"/>
              </a:ext>
            </a:extLst>
          </p:cNvPr>
          <p:cNvSpPr/>
          <p:nvPr/>
        </p:nvSpPr>
        <p:spPr>
          <a:xfrm>
            <a:off x="533400" y="2133600"/>
            <a:ext cx="2057400" cy="609600"/>
          </a:xfrm>
          <a:prstGeom prst="rect">
            <a:avLst/>
          </a:prstGeom>
          <a:solidFill>
            <a:srgbClr val="F06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999FF-B718-0B4E-9749-FAF11C26ED63}"/>
              </a:ext>
            </a:extLst>
          </p:cNvPr>
          <p:cNvSpPr/>
          <p:nvPr/>
        </p:nvSpPr>
        <p:spPr>
          <a:xfrm>
            <a:off x="514350" y="3024172"/>
            <a:ext cx="2057400" cy="6572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1BB53-B45E-1143-B30F-B47578CCACDB}"/>
              </a:ext>
            </a:extLst>
          </p:cNvPr>
          <p:cNvSpPr/>
          <p:nvPr/>
        </p:nvSpPr>
        <p:spPr>
          <a:xfrm>
            <a:off x="533400" y="4038600"/>
            <a:ext cx="2038350" cy="766793"/>
          </a:xfrm>
          <a:prstGeom prst="rect">
            <a:avLst/>
          </a:prstGeom>
          <a:solidFill>
            <a:srgbClr val="0E5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  <p:pic>
        <p:nvPicPr>
          <p:cNvPr id="1025" name="Picture 1" descr="page18image5160">
            <a:extLst>
              <a:ext uri="{FF2B5EF4-FFF2-40B4-BE49-F238E27FC236}">
                <a16:creationId xmlns:a16="http://schemas.microsoft.com/office/drawing/2014/main" id="{3A5D7A83-4890-4B48-A826-D670A0B80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09786"/>
            <a:ext cx="5927376" cy="2924207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27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Restful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94969-C7BD-FF45-B033-F350DD1B01B9}"/>
              </a:ext>
            </a:extLst>
          </p:cNvPr>
          <p:cNvSpPr txBox="1"/>
          <p:nvPr/>
        </p:nvSpPr>
        <p:spPr>
          <a:xfrm>
            <a:off x="533400" y="1247745"/>
            <a:ext cx="7224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RESTFUL API </a:t>
            </a:r>
            <a:r>
              <a:rPr lang="en-US" sz="2000" b="1" dirty="0" err="1">
                <a:solidFill>
                  <a:srgbClr val="7030A0"/>
                </a:solidFill>
              </a:rPr>
              <a:t>thực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hiện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việc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phản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hồi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lại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các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yêu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cầu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từ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phía</a:t>
            </a:r>
            <a:r>
              <a:rPr lang="en-US" sz="2000" b="1" dirty="0">
                <a:solidFill>
                  <a:srgbClr val="7030A0"/>
                </a:solidFill>
              </a:rPr>
              <a:t> client</a:t>
            </a:r>
          </a:p>
        </p:txBody>
      </p:sp>
      <p:pic>
        <p:nvPicPr>
          <p:cNvPr id="1025" name="Picture 1" descr="page18image5160">
            <a:extLst>
              <a:ext uri="{FF2B5EF4-FFF2-40B4-BE49-F238E27FC236}">
                <a16:creationId xmlns:a16="http://schemas.microsoft.com/office/drawing/2014/main" id="{3A5D7A83-4890-4B48-A826-D670A0B80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091155"/>
            <a:ext cx="3581400" cy="1766845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687411-F649-E044-86A2-048BCAD1AD6E}"/>
              </a:ext>
            </a:extLst>
          </p:cNvPr>
          <p:cNvSpPr txBox="1"/>
          <p:nvPr/>
        </p:nvSpPr>
        <p:spPr>
          <a:xfrm>
            <a:off x="2173644" y="1852554"/>
            <a:ext cx="3922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RESTFUL API </a:t>
            </a:r>
            <a:r>
              <a:rPr lang="en-US" sz="2000" b="1" dirty="0" err="1">
                <a:solidFill>
                  <a:srgbClr val="7030A0"/>
                </a:solidFill>
              </a:rPr>
              <a:t>với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phương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thức</a:t>
            </a:r>
            <a:r>
              <a:rPr lang="en-US" sz="2000" b="1" dirty="0">
                <a:solidFill>
                  <a:srgbClr val="7030A0"/>
                </a:solidFill>
              </a:rPr>
              <a:t> GET: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8B068C-669B-0248-8987-02291E112685}"/>
              </a:ext>
            </a:extLst>
          </p:cNvPr>
          <p:cNvSpPr/>
          <p:nvPr/>
        </p:nvSpPr>
        <p:spPr>
          <a:xfrm>
            <a:off x="533400" y="2373868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status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200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json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…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31EEB-68EC-764E-A33E-FA989419A7FB}"/>
              </a:ext>
            </a:extLst>
          </p:cNvPr>
          <p:cNvSpPr txBox="1"/>
          <p:nvPr/>
        </p:nvSpPr>
        <p:spPr>
          <a:xfrm>
            <a:off x="2173644" y="2952690"/>
            <a:ext cx="4062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RESTFUL API </a:t>
            </a:r>
            <a:r>
              <a:rPr lang="en-US" sz="2000" b="1" dirty="0" err="1">
                <a:solidFill>
                  <a:srgbClr val="7030A0"/>
                </a:solidFill>
              </a:rPr>
              <a:t>với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phương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thức</a:t>
            </a:r>
            <a:r>
              <a:rPr lang="en-US" sz="2000" b="1" dirty="0">
                <a:solidFill>
                  <a:srgbClr val="7030A0"/>
                </a:solidFill>
              </a:rPr>
              <a:t> POST: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553F0-9A95-8B48-8472-CABE2960D68A}"/>
              </a:ext>
            </a:extLst>
          </p:cNvPr>
          <p:cNvSpPr/>
          <p:nvPr/>
        </p:nvSpPr>
        <p:spPr>
          <a:xfrm>
            <a:off x="533400" y="3409054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body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content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body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content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// Create post in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db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status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201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json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message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Post created successfully!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’,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…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2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Restful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94969-C7BD-FF45-B033-F350DD1B01B9}"/>
              </a:ext>
            </a:extLst>
          </p:cNvPr>
          <p:cNvSpPr txBox="1"/>
          <p:nvPr/>
        </p:nvSpPr>
        <p:spPr>
          <a:xfrm>
            <a:off x="533400" y="1247745"/>
            <a:ext cx="8564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Tổ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chức</a:t>
            </a:r>
            <a:r>
              <a:rPr lang="en-US" sz="2000" b="1" dirty="0">
                <a:solidFill>
                  <a:srgbClr val="7030A0"/>
                </a:solidFill>
              </a:rPr>
              <a:t> RESTFUL API </a:t>
            </a:r>
            <a:r>
              <a:rPr lang="en-US" sz="2000" b="1" dirty="0" err="1">
                <a:solidFill>
                  <a:srgbClr val="7030A0"/>
                </a:solidFill>
              </a:rPr>
              <a:t>cho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ứng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dụng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giả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sử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ứng</a:t>
            </a:r>
            <a:r>
              <a:rPr lang="en-US" sz="2000" b="1" dirty="0">
                <a:solidFill>
                  <a:srgbClr val="7030A0"/>
                </a:solidFill>
              </a:rPr>
              <a:t> dung </a:t>
            </a:r>
            <a:r>
              <a:rPr lang="en-US" sz="2000" b="1" dirty="0" err="1">
                <a:solidFill>
                  <a:srgbClr val="7030A0"/>
                </a:solidFill>
              </a:rPr>
              <a:t>quản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lý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bài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viết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của</a:t>
            </a:r>
            <a:r>
              <a:rPr lang="en-US" sz="2000" b="1" dirty="0">
                <a:solidFill>
                  <a:srgbClr val="7030A0"/>
                </a:solidFill>
              </a:rPr>
              <a:t> 1 blog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6EB67-B752-CC44-92AF-CD204997E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98" y="1956276"/>
            <a:ext cx="2577377" cy="3753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F3629-1E36-ED4F-B75C-DC6328489753}"/>
              </a:ext>
            </a:extLst>
          </p:cNvPr>
          <p:cNvSpPr/>
          <p:nvPr/>
        </p:nvSpPr>
        <p:spPr>
          <a:xfrm>
            <a:off x="547686" y="1982263"/>
            <a:ext cx="5243514" cy="246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font000000002507c146"/>
                <a:ea typeface="Segoe UI Historic" panose="020B0502040204020203" pitchFamily="34" charset="0"/>
                <a:cs typeface="Segoe UI Historic" panose="020B0502040204020203" pitchFamily="34" charset="0"/>
              </a:rPr>
              <a:t>Folder controllers: chứa các hàm và API routes. </a:t>
            </a:r>
            <a:endParaRPr lang="vi-VN" sz="2000" dirty="0"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font000000002507c146"/>
                <a:ea typeface="Segoe UI Historic" panose="020B0502040204020203" pitchFamily="34" charset="0"/>
                <a:cs typeface="Segoe UI Historic" panose="020B0502040204020203" pitchFamily="34" charset="0"/>
              </a:rPr>
              <a:t>Model: blog, User... </a:t>
            </a:r>
            <a:endParaRPr lang="vi-VN" sz="2000" dirty="0"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font000000002507c146"/>
                <a:ea typeface="Segoe UI Historic" panose="020B0502040204020203" pitchFamily="34" charset="0"/>
                <a:cs typeface="Segoe UI Historic" panose="020B0502040204020203" pitchFamily="34" charset="0"/>
              </a:rPr>
              <a:t>Routes: Nơi định nghĩa tất cả các API route</a:t>
            </a:r>
            <a:endParaRPr lang="vi-VN" sz="2000" dirty="0">
              <a:effectLst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4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Restful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94969-C7BD-FF45-B033-F350DD1B01B9}"/>
              </a:ext>
            </a:extLst>
          </p:cNvPr>
          <p:cNvSpPr txBox="1"/>
          <p:nvPr/>
        </p:nvSpPr>
        <p:spPr>
          <a:xfrm>
            <a:off x="533400" y="1247745"/>
            <a:ext cx="8564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Tổ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chức</a:t>
            </a:r>
            <a:r>
              <a:rPr lang="en-US" sz="2000" b="1" dirty="0">
                <a:solidFill>
                  <a:srgbClr val="7030A0"/>
                </a:solidFill>
              </a:rPr>
              <a:t> RESTFUL API </a:t>
            </a:r>
            <a:r>
              <a:rPr lang="en-US" sz="2000" b="1" dirty="0" err="1">
                <a:solidFill>
                  <a:srgbClr val="7030A0"/>
                </a:solidFill>
              </a:rPr>
              <a:t>cho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ứng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dụng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giả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sử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ứng</a:t>
            </a:r>
            <a:r>
              <a:rPr lang="en-US" sz="2000" b="1" dirty="0">
                <a:solidFill>
                  <a:srgbClr val="7030A0"/>
                </a:solidFill>
              </a:rPr>
              <a:t> dung </a:t>
            </a:r>
            <a:r>
              <a:rPr lang="en-US" sz="2000" b="1" dirty="0" err="1">
                <a:solidFill>
                  <a:srgbClr val="7030A0"/>
                </a:solidFill>
              </a:rPr>
              <a:t>quản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lý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bài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viết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của</a:t>
            </a:r>
            <a:r>
              <a:rPr lang="en-US" sz="2000" b="1" dirty="0">
                <a:solidFill>
                  <a:srgbClr val="7030A0"/>
                </a:solidFill>
              </a:rPr>
              <a:t> 1 blog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C6483-B5C1-A749-9B96-0961681E9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828800"/>
            <a:ext cx="811143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2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Restful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94969-C7BD-FF45-B033-F350DD1B01B9}"/>
              </a:ext>
            </a:extLst>
          </p:cNvPr>
          <p:cNvSpPr txBox="1"/>
          <p:nvPr/>
        </p:nvSpPr>
        <p:spPr>
          <a:xfrm>
            <a:off x="533400" y="1247745"/>
            <a:ext cx="8564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Tổ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chức</a:t>
            </a:r>
            <a:r>
              <a:rPr lang="en-US" sz="2000" b="1" dirty="0">
                <a:solidFill>
                  <a:srgbClr val="7030A0"/>
                </a:solidFill>
              </a:rPr>
              <a:t> RESTFUL API </a:t>
            </a:r>
            <a:r>
              <a:rPr lang="en-US" sz="2000" b="1" dirty="0" err="1">
                <a:solidFill>
                  <a:srgbClr val="7030A0"/>
                </a:solidFill>
              </a:rPr>
              <a:t>cho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ứng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dụng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giả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sử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ứng</a:t>
            </a:r>
            <a:r>
              <a:rPr lang="en-US" sz="2000" b="1" dirty="0">
                <a:solidFill>
                  <a:srgbClr val="7030A0"/>
                </a:solidFill>
              </a:rPr>
              <a:t> dung </a:t>
            </a:r>
            <a:r>
              <a:rPr lang="en-US" sz="2000" b="1" dirty="0" err="1">
                <a:solidFill>
                  <a:srgbClr val="7030A0"/>
                </a:solidFill>
              </a:rPr>
              <a:t>quản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lý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bài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viết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của</a:t>
            </a:r>
            <a:r>
              <a:rPr lang="en-US" sz="2000" b="1" dirty="0">
                <a:solidFill>
                  <a:srgbClr val="7030A0"/>
                </a:solidFill>
              </a:rPr>
              <a:t> 1 blog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F5E47-61A1-FA45-8BD5-0101C4B66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30"/>
            <a:ext cx="7543800" cy="471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Restful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postman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94969-C7BD-FF45-B033-F350DD1B01B9}"/>
              </a:ext>
            </a:extLst>
          </p:cNvPr>
          <p:cNvSpPr txBox="1"/>
          <p:nvPr/>
        </p:nvSpPr>
        <p:spPr>
          <a:xfrm>
            <a:off x="478314" y="947662"/>
            <a:ext cx="3026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Tải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và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cài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đặt</a:t>
            </a:r>
            <a:r>
              <a:rPr lang="en-US" sz="2000" b="1" dirty="0">
                <a:solidFill>
                  <a:srgbClr val="7030A0"/>
                </a:solidFill>
              </a:rPr>
              <a:t> tool postman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55BB2-2E14-A940-924E-8F1B37AFA14C}"/>
              </a:ext>
            </a:extLst>
          </p:cNvPr>
          <p:cNvSpPr txBox="1"/>
          <p:nvPr/>
        </p:nvSpPr>
        <p:spPr>
          <a:xfrm>
            <a:off x="478314" y="1438223"/>
            <a:ext cx="3522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Thực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hiên</a:t>
            </a:r>
            <a:r>
              <a:rPr lang="en-US" sz="2000" b="1" dirty="0">
                <a:solidFill>
                  <a:srgbClr val="7030A0"/>
                </a:solidFill>
              </a:rPr>
              <a:t> test API </a:t>
            </a:r>
            <a:r>
              <a:rPr lang="en-US" sz="2000" b="1" dirty="0" err="1">
                <a:solidFill>
                  <a:srgbClr val="7030A0"/>
                </a:solidFill>
              </a:rPr>
              <a:t>với</a:t>
            </a:r>
            <a:r>
              <a:rPr lang="en-US" sz="2000" b="1" dirty="0">
                <a:solidFill>
                  <a:srgbClr val="7030A0"/>
                </a:solidFill>
              </a:rPr>
              <a:t> postman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80A14-780D-754B-A89F-457DCC4A0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71"/>
          <a:stretch/>
        </p:blipFill>
        <p:spPr>
          <a:xfrm>
            <a:off x="356648" y="1900209"/>
            <a:ext cx="3401504" cy="215004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305FE9-900B-C448-91B9-29589C993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91" y="2333655"/>
            <a:ext cx="5202810" cy="454342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58724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Ứng</a:t>
            </a:r>
            <a:r>
              <a:rPr lang="en-US" dirty="0"/>
              <a:t> dung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7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blog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94969-C7BD-FF45-B033-F350DD1B01B9}"/>
              </a:ext>
            </a:extLst>
          </p:cNvPr>
          <p:cNvSpPr txBox="1"/>
          <p:nvPr/>
        </p:nvSpPr>
        <p:spPr>
          <a:xfrm>
            <a:off x="533401" y="1247745"/>
            <a:ext cx="8153400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Xây trang blog cho phép người dùng xem và bình luận bài viết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Có nhiều chủ đề (Công nghệ, cuộc sống,…), Mỗi chủ đề có nhiều bài viết.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Người dùng có thể bình luận trên nhiều bài viết.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F48A02-8279-024A-A39F-ACFE62F0E4AC}"/>
              </a:ext>
            </a:extLst>
          </p:cNvPr>
          <p:cNvSpPr/>
          <p:nvPr/>
        </p:nvSpPr>
        <p:spPr>
          <a:xfrm>
            <a:off x="533401" y="3505200"/>
            <a:ext cx="8458199" cy="281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b="1" dirty="0">
                <a:latin typeface="font000000002507c146"/>
              </a:rPr>
              <a:t>Blog có 3 loại người dùng cơ bản: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font000000002507c146"/>
              </a:rPr>
              <a:t>Admin: </a:t>
            </a:r>
            <a:r>
              <a:rPr lang="en-US" sz="2000" dirty="0" err="1">
                <a:latin typeface="font000000002507c146"/>
              </a:rPr>
              <a:t>sau</a:t>
            </a:r>
            <a:r>
              <a:rPr lang="en-US" sz="2000" dirty="0">
                <a:latin typeface="font000000002507c146"/>
              </a:rPr>
              <a:t> </a:t>
            </a:r>
            <a:r>
              <a:rPr lang="en-US" sz="2000" dirty="0" err="1">
                <a:latin typeface="font000000002507c146"/>
              </a:rPr>
              <a:t>khi</a:t>
            </a:r>
            <a:r>
              <a:rPr lang="en-US" sz="2000" dirty="0">
                <a:latin typeface="font000000002507c146"/>
              </a:rPr>
              <a:t> </a:t>
            </a:r>
            <a:r>
              <a:rPr lang="en-US" sz="2000" dirty="0" err="1">
                <a:latin typeface="font000000002507c146"/>
              </a:rPr>
              <a:t>đăng</a:t>
            </a:r>
            <a:r>
              <a:rPr lang="en-US" sz="2000" dirty="0">
                <a:latin typeface="font000000002507c146"/>
              </a:rPr>
              <a:t> </a:t>
            </a:r>
            <a:r>
              <a:rPr lang="en-US" sz="2000" dirty="0" err="1">
                <a:latin typeface="font000000002507c146"/>
              </a:rPr>
              <a:t>nhập</a:t>
            </a:r>
            <a:r>
              <a:rPr lang="en-US" sz="2000" dirty="0">
                <a:latin typeface="font000000002507c146"/>
              </a:rPr>
              <a:t>, có </a:t>
            </a:r>
            <a:r>
              <a:rPr lang="en-US" sz="2000" dirty="0" err="1">
                <a:latin typeface="font000000002507c146"/>
              </a:rPr>
              <a:t>quyền</a:t>
            </a:r>
            <a:r>
              <a:rPr lang="en-US" sz="2000" dirty="0">
                <a:latin typeface="font000000002507c146"/>
              </a:rPr>
              <a:t> CRUD </a:t>
            </a:r>
            <a:r>
              <a:rPr lang="en-US" sz="2000" dirty="0" err="1">
                <a:latin typeface="font000000002507c146"/>
              </a:rPr>
              <a:t>chủ</a:t>
            </a:r>
            <a:r>
              <a:rPr lang="en-US" sz="2000" dirty="0">
                <a:latin typeface="font000000002507c146"/>
              </a:rPr>
              <a:t> </a:t>
            </a:r>
            <a:r>
              <a:rPr lang="en-US" sz="2000" dirty="0" err="1">
                <a:latin typeface="font000000002507c146"/>
              </a:rPr>
              <a:t>đề</a:t>
            </a:r>
            <a:r>
              <a:rPr lang="en-US" sz="2000" dirty="0">
                <a:latin typeface="font000000002507c146"/>
              </a:rPr>
              <a:t>, CRUD </a:t>
            </a:r>
            <a:r>
              <a:rPr lang="en-US" sz="2000" dirty="0" err="1">
                <a:latin typeface="font000000002507c146"/>
              </a:rPr>
              <a:t>bài</a:t>
            </a:r>
            <a:r>
              <a:rPr lang="en-US" sz="2000" dirty="0">
                <a:latin typeface="font000000002507c146"/>
              </a:rPr>
              <a:t> </a:t>
            </a:r>
            <a:r>
              <a:rPr lang="en-US" sz="2000" dirty="0" err="1">
                <a:latin typeface="font000000002507c146"/>
              </a:rPr>
              <a:t>viết</a:t>
            </a:r>
            <a:r>
              <a:rPr lang="en-US" sz="2000" dirty="0">
                <a:latin typeface="font000000002507c146"/>
              </a:rPr>
              <a:t>, CRUD </a:t>
            </a:r>
            <a:r>
              <a:rPr lang="vi-VN" sz="2000" dirty="0">
                <a:latin typeface="font000000002507c146"/>
              </a:rPr>
              <a:t>Bình luận </a:t>
            </a:r>
            <a:endParaRPr lang="vi-V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Client (người dùng đã đăng ký, đăng nhập): bài viết theo chủ đề, bình luận bài viết </a:t>
            </a:r>
            <a:endParaRPr lang="vi-VN" sz="2000" dirty="0">
              <a:latin typeface="font000000002507c146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font000000002507c146"/>
              </a:rPr>
              <a:t>Anonymous (người dùng chưa đăng nhập): xem danh sách bài viết 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71346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Biết được tại sao phải dùng REST API</a:t>
            </a:r>
          </a:p>
          <a:p>
            <a:pPr>
              <a:lnSpc>
                <a:spcPct val="150000"/>
              </a:lnSpc>
            </a:pPr>
            <a:r>
              <a:rPr lang="vi-VN" dirty="0"/>
              <a:t>Hiểu cấu trúc Rest API</a:t>
            </a:r>
          </a:p>
          <a:p>
            <a:pPr>
              <a:lnSpc>
                <a:spcPct val="150000"/>
              </a:lnSpc>
            </a:pPr>
            <a:r>
              <a:rPr lang="vi-VN" dirty="0"/>
              <a:t>Tạo được REST API</a:t>
            </a:r>
          </a:p>
          <a:p>
            <a:pPr>
              <a:lnSpc>
                <a:spcPct val="150000"/>
              </a:lnSpc>
            </a:pPr>
            <a:r>
              <a:rPr lang="vi-VN" dirty="0"/>
              <a:t>Test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blog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AFF91-CBA2-7345-AA49-E78D4FF0A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68425"/>
            <a:ext cx="8153400" cy="412115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124684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bước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thực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hiện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C35EB-F455-9844-863B-B5F3EB5CAE11}"/>
              </a:ext>
            </a:extLst>
          </p:cNvPr>
          <p:cNvSpPr txBox="1"/>
          <p:nvPr/>
        </p:nvSpPr>
        <p:spPr>
          <a:xfrm>
            <a:off x="533400" y="1219200"/>
            <a:ext cx="754380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/>
              <a:t>DATABASE </a:t>
            </a:r>
          </a:p>
          <a:p>
            <a:pPr marL="469900">
              <a:lnSpc>
                <a:spcPct val="150000"/>
              </a:lnSpc>
            </a:pPr>
            <a:r>
              <a:rPr lang="vi-VN" dirty="0"/>
              <a:t>○  Có những thực thể nào nào, mỗi thực thể có những field nào </a:t>
            </a:r>
          </a:p>
          <a:p>
            <a:pPr marL="469900">
              <a:lnSpc>
                <a:spcPct val="150000"/>
              </a:lnSpc>
            </a:pPr>
            <a:r>
              <a:rPr lang="vi-VN" dirty="0"/>
              <a:t>○  Mối quan hệ giữa các thực thể</a:t>
            </a:r>
          </a:p>
          <a:p>
            <a:pPr marL="469900">
              <a:lnSpc>
                <a:spcPct val="150000"/>
              </a:lnSpc>
            </a:pPr>
            <a:r>
              <a:rPr lang="vi-VN" dirty="0"/>
              <a:t>○  Dùng kỹ thuật nào để mô phỏng các mối quan hệ đó?</a:t>
            </a:r>
          </a:p>
          <a:p>
            <a:pPr>
              <a:lnSpc>
                <a:spcPct val="150000"/>
              </a:lnSpc>
            </a:pPr>
            <a:r>
              <a:rPr lang="vi-VN" b="1" dirty="0"/>
              <a:t>BACKEND </a:t>
            </a:r>
          </a:p>
          <a:p>
            <a:pPr lvl="1">
              <a:lnSpc>
                <a:spcPct val="150000"/>
              </a:lnSpc>
            </a:pPr>
            <a:r>
              <a:rPr lang="vi-VN" dirty="0"/>
              <a:t>○  Tạo Model, kết nối đến database </a:t>
            </a:r>
          </a:p>
          <a:p>
            <a:pPr lvl="1">
              <a:lnSpc>
                <a:spcPct val="150000"/>
              </a:lnSpc>
            </a:pPr>
            <a:r>
              <a:rPr lang="vi-VN" dirty="0"/>
              <a:t>○  Thực hiện validation </a:t>
            </a:r>
          </a:p>
          <a:p>
            <a:pPr marL="469900">
              <a:lnSpc>
                <a:spcPct val="150000"/>
              </a:lnSpc>
            </a:pPr>
            <a:r>
              <a:rPr lang="vi-VN" dirty="0"/>
              <a:t>○ Viết API (service) cho frontend </a:t>
            </a:r>
          </a:p>
          <a:p>
            <a:pPr>
              <a:lnSpc>
                <a:spcPct val="150000"/>
              </a:lnSpc>
            </a:pPr>
            <a:r>
              <a:rPr lang="vi-VN" b="1" dirty="0"/>
              <a:t>TEST </a:t>
            </a:r>
          </a:p>
          <a:p>
            <a:pPr marL="469900">
              <a:lnSpc>
                <a:spcPct val="150000"/>
              </a:lnSpc>
            </a:pPr>
            <a:r>
              <a:rPr lang="vi-VN" dirty="0"/>
              <a:t>○  Test tất cả RESTFUL API đã viết bằng postman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30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Backend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69B77-0E02-CD4A-A453-70AF46CBC46C}"/>
              </a:ext>
            </a:extLst>
          </p:cNvPr>
          <p:cNvSpPr/>
          <p:nvPr/>
        </p:nvSpPr>
        <p:spPr>
          <a:xfrm>
            <a:off x="548570" y="1400173"/>
            <a:ext cx="2651830" cy="541141"/>
          </a:xfrm>
          <a:prstGeom prst="rect">
            <a:avLst/>
          </a:prstGeom>
          <a:solidFill>
            <a:srgbClr val="F06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27D38FC-F292-B541-B8A1-DC3C7FE19D75}"/>
              </a:ext>
            </a:extLst>
          </p:cNvPr>
          <p:cNvSpPr/>
          <p:nvPr/>
        </p:nvSpPr>
        <p:spPr>
          <a:xfrm>
            <a:off x="3471862" y="1423986"/>
            <a:ext cx="1447800" cy="481013"/>
          </a:xfrm>
          <a:prstGeom prst="rightArrow">
            <a:avLst/>
          </a:prstGeom>
          <a:solidFill>
            <a:srgbClr val="53B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AF9E8E-33C8-5B45-8B20-EA83601AE9C5}"/>
              </a:ext>
            </a:extLst>
          </p:cNvPr>
          <p:cNvSpPr/>
          <p:nvPr/>
        </p:nvSpPr>
        <p:spPr>
          <a:xfrm>
            <a:off x="5191124" y="1369216"/>
            <a:ext cx="3648076" cy="541141"/>
          </a:xfrm>
          <a:prstGeom prst="rect">
            <a:avLst/>
          </a:prstGeom>
          <a:solidFill>
            <a:srgbClr val="38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0647D9-51FD-B044-831E-00325F5AE353}"/>
              </a:ext>
            </a:extLst>
          </p:cNvPr>
          <p:cNvSpPr/>
          <p:nvPr/>
        </p:nvSpPr>
        <p:spPr>
          <a:xfrm>
            <a:off x="554216" y="2240757"/>
            <a:ext cx="2651830" cy="541141"/>
          </a:xfrm>
          <a:prstGeom prst="rect">
            <a:avLst/>
          </a:prstGeom>
          <a:solidFill>
            <a:srgbClr val="F06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2F01467-EA72-2645-872B-7BF8778F47F0}"/>
              </a:ext>
            </a:extLst>
          </p:cNvPr>
          <p:cNvSpPr/>
          <p:nvPr/>
        </p:nvSpPr>
        <p:spPr>
          <a:xfrm>
            <a:off x="3477508" y="2264570"/>
            <a:ext cx="1447800" cy="481013"/>
          </a:xfrm>
          <a:prstGeom prst="rightArrow">
            <a:avLst/>
          </a:prstGeom>
          <a:solidFill>
            <a:srgbClr val="53B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95CFE-4099-4945-97DC-321874676401}"/>
              </a:ext>
            </a:extLst>
          </p:cNvPr>
          <p:cNvSpPr/>
          <p:nvPr/>
        </p:nvSpPr>
        <p:spPr>
          <a:xfrm>
            <a:off x="5196770" y="2209800"/>
            <a:ext cx="3642430" cy="541141"/>
          </a:xfrm>
          <a:prstGeom prst="rect">
            <a:avLst/>
          </a:prstGeom>
          <a:solidFill>
            <a:srgbClr val="38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4E287C-37A0-E642-98DE-9EE2170D4459}"/>
              </a:ext>
            </a:extLst>
          </p:cNvPr>
          <p:cNvSpPr/>
          <p:nvPr/>
        </p:nvSpPr>
        <p:spPr>
          <a:xfrm>
            <a:off x="548570" y="3155157"/>
            <a:ext cx="2651830" cy="541141"/>
          </a:xfrm>
          <a:prstGeom prst="rect">
            <a:avLst/>
          </a:prstGeom>
          <a:solidFill>
            <a:srgbClr val="F06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request </a:t>
            </a:r>
            <a:r>
              <a:rPr lang="en-US" dirty="0" err="1"/>
              <a:t>và</a:t>
            </a:r>
            <a:r>
              <a:rPr lang="en-US" dirty="0"/>
              <a:t> response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6033A68-A96A-D04F-B06E-C7648CFE5E45}"/>
              </a:ext>
            </a:extLst>
          </p:cNvPr>
          <p:cNvSpPr/>
          <p:nvPr/>
        </p:nvSpPr>
        <p:spPr>
          <a:xfrm>
            <a:off x="3471862" y="3178970"/>
            <a:ext cx="1447800" cy="48101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E8D34A-7B51-6246-9F6A-6C127481904A}"/>
              </a:ext>
            </a:extLst>
          </p:cNvPr>
          <p:cNvSpPr/>
          <p:nvPr/>
        </p:nvSpPr>
        <p:spPr>
          <a:xfrm>
            <a:off x="5191124" y="3124200"/>
            <a:ext cx="3648076" cy="5411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F3FD2E-C437-854A-A825-31BCB913DCA7}"/>
              </a:ext>
            </a:extLst>
          </p:cNvPr>
          <p:cNvSpPr/>
          <p:nvPr/>
        </p:nvSpPr>
        <p:spPr>
          <a:xfrm>
            <a:off x="533400" y="4069557"/>
            <a:ext cx="2651830" cy="541141"/>
          </a:xfrm>
          <a:prstGeom prst="rect">
            <a:avLst/>
          </a:prstGeom>
          <a:solidFill>
            <a:srgbClr val="F06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database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D9568CF-B0CF-C447-BB5D-7E9D7EC8DC85}"/>
              </a:ext>
            </a:extLst>
          </p:cNvPr>
          <p:cNvSpPr/>
          <p:nvPr/>
        </p:nvSpPr>
        <p:spPr>
          <a:xfrm>
            <a:off x="3456692" y="4093370"/>
            <a:ext cx="1447800" cy="481013"/>
          </a:xfrm>
          <a:prstGeom prst="rightArrow">
            <a:avLst/>
          </a:prstGeom>
          <a:solidFill>
            <a:srgbClr val="53B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DB001B-FED4-2A4F-849E-3F2B9D959724}"/>
              </a:ext>
            </a:extLst>
          </p:cNvPr>
          <p:cNvSpPr/>
          <p:nvPr/>
        </p:nvSpPr>
        <p:spPr>
          <a:xfrm>
            <a:off x="5175954" y="4038600"/>
            <a:ext cx="3642430" cy="541141"/>
          </a:xfrm>
          <a:prstGeom prst="rect">
            <a:avLst/>
          </a:prstGeom>
          <a:solidFill>
            <a:srgbClr val="38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6F7476-B87C-ED44-B8DE-15E7F11676AB}"/>
              </a:ext>
            </a:extLst>
          </p:cNvPr>
          <p:cNvSpPr/>
          <p:nvPr/>
        </p:nvSpPr>
        <p:spPr>
          <a:xfrm>
            <a:off x="533400" y="4945259"/>
            <a:ext cx="2651830" cy="541141"/>
          </a:xfrm>
          <a:prstGeom prst="rect">
            <a:avLst/>
          </a:prstGeom>
          <a:solidFill>
            <a:srgbClr val="F06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4F7BB8D7-0163-7A48-B810-19846FC7DA80}"/>
              </a:ext>
            </a:extLst>
          </p:cNvPr>
          <p:cNvSpPr/>
          <p:nvPr/>
        </p:nvSpPr>
        <p:spPr>
          <a:xfrm>
            <a:off x="3456692" y="4969072"/>
            <a:ext cx="1447800" cy="481013"/>
          </a:xfrm>
          <a:prstGeom prst="rightArrow">
            <a:avLst/>
          </a:prstGeom>
          <a:solidFill>
            <a:srgbClr val="53B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1B974-192A-844D-87DD-E69F01AD6601}"/>
              </a:ext>
            </a:extLst>
          </p:cNvPr>
          <p:cNvSpPr/>
          <p:nvPr/>
        </p:nvSpPr>
        <p:spPr>
          <a:xfrm>
            <a:off x="5175954" y="4914302"/>
            <a:ext cx="3642430" cy="541141"/>
          </a:xfrm>
          <a:prstGeom prst="rect">
            <a:avLst/>
          </a:prstGeom>
          <a:solidFill>
            <a:srgbClr val="38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55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(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) API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B2AC89-749E-DD43-8DAB-C85B4E108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82217"/>
              </p:ext>
            </p:extLst>
          </p:nvPr>
        </p:nvGraphicFramePr>
        <p:xfrm>
          <a:off x="609600" y="1905000"/>
          <a:ext cx="7848600" cy="39792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61869">
                  <a:extLst>
                    <a:ext uri="{9D8B030D-6E8A-4147-A177-3AD203B41FA5}">
                      <a16:colId xmlns:a16="http://schemas.microsoft.com/office/drawing/2014/main" val="3298876212"/>
                    </a:ext>
                  </a:extLst>
                </a:gridCol>
                <a:gridCol w="2152931">
                  <a:extLst>
                    <a:ext uri="{9D8B030D-6E8A-4147-A177-3AD203B41FA5}">
                      <a16:colId xmlns:a16="http://schemas.microsoft.com/office/drawing/2014/main" val="352832136"/>
                    </a:ext>
                  </a:extLst>
                </a:gridCol>
                <a:gridCol w="1770807">
                  <a:extLst>
                    <a:ext uri="{9D8B030D-6E8A-4147-A177-3AD203B41FA5}">
                      <a16:colId xmlns:a16="http://schemas.microsoft.com/office/drawing/2014/main" val="2102935413"/>
                    </a:ext>
                  </a:extLst>
                </a:gridCol>
                <a:gridCol w="1962993">
                  <a:extLst>
                    <a:ext uri="{9D8B030D-6E8A-4147-A177-3AD203B41FA5}">
                      <a16:colId xmlns:a16="http://schemas.microsoft.com/office/drawing/2014/main" val="1209499198"/>
                    </a:ext>
                  </a:extLst>
                </a:gridCol>
              </a:tblGrid>
              <a:tr h="6632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</a:rPr>
                        <a:t>HTTP method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</a:rPr>
                        <a:t>Route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</a:rPr>
                        <a:t>Body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</a:rPr>
                        <a:t>Access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880099"/>
                  </a:ext>
                </a:extLst>
              </a:tr>
              <a:tr h="6632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GET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{host}/blog/posts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Không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Public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754558"/>
                  </a:ext>
                </a:extLst>
              </a:tr>
              <a:tr h="6632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>
                          <a:effectLst/>
                        </a:rPr>
                        <a:t>{host}/blog/posts</a:t>
                      </a:r>
                      <a:r>
                        <a:rPr lang="en-US" sz="1600" dirty="0">
                          <a:effectLst/>
                        </a:rPr>
                        <a:t>/:id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Không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Public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401809"/>
                  </a:ext>
                </a:extLst>
              </a:tr>
              <a:tr h="6632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POST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{host}/blog/posts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Có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Admin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364131"/>
                  </a:ext>
                </a:extLst>
              </a:tr>
              <a:tr h="6632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PUT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{host}/blog/posts/:id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Có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Admin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85285"/>
                  </a:ext>
                </a:extLst>
              </a:tr>
              <a:tr h="6632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DELETE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>
                          <a:effectLst/>
                        </a:rPr>
                        <a:t>{host}/blog/posts</a:t>
                      </a:r>
                      <a:r>
                        <a:rPr lang="en-US" sz="1600" dirty="0">
                          <a:effectLst/>
                        </a:rPr>
                        <a:t>/:id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Không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Admin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70033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FD0E9C0-6B63-B24C-9181-0324646FCE6C}"/>
              </a:ext>
            </a:extLst>
          </p:cNvPr>
          <p:cNvSpPr/>
          <p:nvPr/>
        </p:nvSpPr>
        <p:spPr>
          <a:xfrm>
            <a:off x="609600" y="1078468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b="1" dirty="0">
                <a:latin typeface="font000000002507c146"/>
              </a:rPr>
              <a:t>Dựa theo chuẩn RESTFul API, ta thiết kế 5 APIs cơ bản cho post như sau: </a:t>
            </a:r>
            <a:endParaRPr lang="vi-VN" sz="2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059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model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77CC21-29F4-DD4E-903E-91CEBD9B9345}"/>
              </a:ext>
            </a:extLst>
          </p:cNvPr>
          <p:cNvSpPr/>
          <p:nvPr/>
        </p:nvSpPr>
        <p:spPr>
          <a:xfrm>
            <a:off x="381000" y="762000"/>
            <a:ext cx="8305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require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./database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posts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[]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module</a:t>
            </a:r>
            <a:r>
              <a:rPr lang="en-US" sz="1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latin typeface="Menlo" panose="020B0609030804020204" pitchFamily="49" charset="0"/>
              </a:rPr>
              <a:t>exports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latin typeface="Menlo" panose="020B0609030804020204" pitchFamily="49" charset="0"/>
              </a:rPr>
              <a:t>Post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constructor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</a:rPr>
              <a:t>//</a:t>
            </a:r>
            <a:r>
              <a:rPr lang="en-US" sz="1400" i="1" dirty="0" err="1">
                <a:solidFill>
                  <a:srgbClr val="AAAAAA"/>
                </a:solidFill>
                <a:latin typeface="Menlo" panose="020B0609030804020204" pitchFamily="49" charset="0"/>
              </a:rPr>
              <a:t>thêm</a:t>
            </a:r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 err="1">
                <a:solidFill>
                  <a:srgbClr val="AAAAAA"/>
                </a:solidFill>
                <a:latin typeface="Menlo" panose="020B0609030804020204" pitchFamily="49" charset="0"/>
              </a:rPr>
              <a:t>một</a:t>
            </a:r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 err="1">
                <a:solidFill>
                  <a:srgbClr val="AAAAAA"/>
                </a:solidFill>
                <a:latin typeface="Menlo" panose="020B0609030804020204" pitchFamily="49" charset="0"/>
              </a:rPr>
              <a:t>bài</a:t>
            </a:r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 err="1">
                <a:solidFill>
                  <a:srgbClr val="AAAAAA"/>
                </a:solidFill>
                <a:latin typeface="Menlo" panose="020B0609030804020204" pitchFamily="49" charset="0"/>
              </a:rPr>
              <a:t>viết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static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addPost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newPost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sz="1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query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insert into </a:t>
            </a:r>
            <a:r>
              <a:rPr lang="en-US" sz="1400" dirty="0" err="1">
                <a:solidFill>
                  <a:srgbClr val="448C27"/>
                </a:solidFill>
                <a:latin typeface="Menlo" panose="020B0609030804020204" pitchFamily="49" charset="0"/>
              </a:rPr>
              <a:t>tblPost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 SET ?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newPost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function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throw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</a:rPr>
              <a:t>//</a:t>
            </a:r>
            <a:r>
              <a:rPr lang="en-US" sz="1400" i="1" dirty="0" err="1">
                <a:solidFill>
                  <a:srgbClr val="AAAAAA"/>
                </a:solidFill>
                <a:latin typeface="Menlo" panose="020B0609030804020204" pitchFamily="49" charset="0"/>
              </a:rPr>
              <a:t>xoa</a:t>
            </a:r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 err="1">
                <a:solidFill>
                  <a:srgbClr val="AAAAAA"/>
                </a:solidFill>
                <a:latin typeface="Menlo" panose="020B0609030804020204" pitchFamily="49" charset="0"/>
              </a:rPr>
              <a:t>bài</a:t>
            </a:r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 err="1">
                <a:solidFill>
                  <a:srgbClr val="AAAAAA"/>
                </a:solidFill>
                <a:latin typeface="Menlo" panose="020B0609030804020204" pitchFamily="49" charset="0"/>
              </a:rPr>
              <a:t>viết</a:t>
            </a:r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 err="1">
                <a:solidFill>
                  <a:srgbClr val="AAAAAA"/>
                </a:solidFill>
                <a:latin typeface="Menlo" panose="020B0609030804020204" pitchFamily="49" charset="0"/>
              </a:rPr>
              <a:t>theo</a:t>
            </a:r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 err="1">
                <a:solidFill>
                  <a:srgbClr val="AAAAAA"/>
                </a:solidFill>
                <a:latin typeface="Menlo" panose="020B0609030804020204" pitchFamily="49" charset="0"/>
              </a:rPr>
              <a:t>mã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static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delPost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id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sz="1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query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`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delete from </a:t>
            </a:r>
            <a:r>
              <a:rPr lang="en-US" sz="1400" dirty="0" err="1">
                <a:solidFill>
                  <a:srgbClr val="448C27"/>
                </a:solidFill>
                <a:latin typeface="Menlo" panose="020B0609030804020204" pitchFamily="49" charset="0"/>
              </a:rPr>
              <a:t>tblPost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 where </a:t>
            </a:r>
            <a:r>
              <a:rPr lang="en-US" sz="1400" dirty="0" err="1">
                <a:solidFill>
                  <a:srgbClr val="448C27"/>
                </a:solidFill>
                <a:latin typeface="Menlo" panose="020B0609030804020204" pitchFamily="49" charset="0"/>
              </a:rPr>
              <a:t>postId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=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${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id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}`,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function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throw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</a:rPr>
              <a:t>//</a:t>
            </a:r>
            <a:r>
              <a:rPr lang="en-US" sz="1400" i="1" dirty="0" err="1">
                <a:solidFill>
                  <a:srgbClr val="AAAAAA"/>
                </a:solidFill>
                <a:latin typeface="Menlo" panose="020B0609030804020204" pitchFamily="49" charset="0"/>
              </a:rPr>
              <a:t>trả</a:t>
            </a:r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 err="1">
                <a:solidFill>
                  <a:srgbClr val="AAAAAA"/>
                </a:solidFill>
                <a:latin typeface="Menlo" panose="020B0609030804020204" pitchFamily="49" charset="0"/>
              </a:rPr>
              <a:t>về</a:t>
            </a:r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 err="1">
                <a:solidFill>
                  <a:srgbClr val="AAAAAA"/>
                </a:solidFill>
                <a:latin typeface="Menlo" panose="020B0609030804020204" pitchFamily="49" charset="0"/>
              </a:rPr>
              <a:t>tất</a:t>
            </a:r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 err="1">
                <a:solidFill>
                  <a:srgbClr val="AAAAAA"/>
                </a:solidFill>
                <a:latin typeface="Menlo" panose="020B0609030804020204" pitchFamily="49" charset="0"/>
              </a:rPr>
              <a:t>cả</a:t>
            </a:r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 err="1">
                <a:solidFill>
                  <a:srgbClr val="AAAAAA"/>
                </a:solidFill>
                <a:latin typeface="Menlo" panose="020B0609030804020204" pitchFamily="49" charset="0"/>
              </a:rPr>
              <a:t>bài</a:t>
            </a:r>
            <a:r>
              <a:rPr lang="en-US" sz="14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1400" i="1" dirty="0" err="1">
                <a:solidFill>
                  <a:srgbClr val="AAAAAA"/>
                </a:solidFill>
                <a:latin typeface="Menlo" panose="020B0609030804020204" pitchFamily="49" charset="0"/>
              </a:rPr>
              <a:t>viết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static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fetchAll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sql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`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SELECT * FROM </a:t>
            </a:r>
            <a:r>
              <a:rPr lang="en-US" sz="1400" dirty="0" err="1">
                <a:solidFill>
                  <a:srgbClr val="448C27"/>
                </a:solidFill>
                <a:latin typeface="Menlo" panose="020B0609030804020204" pitchFamily="49" charset="0"/>
              </a:rPr>
              <a:t>tblPost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`;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sz="1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query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sql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function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throw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posts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posts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4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controller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6F46D-7082-744B-8858-0C273059BD53}"/>
              </a:ext>
            </a:extLst>
          </p:cNvPr>
          <p:cNvSpPr/>
          <p:nvPr/>
        </p:nvSpPr>
        <p:spPr>
          <a:xfrm>
            <a:off x="762000" y="2136339"/>
            <a:ext cx="7620000" cy="2953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Menlo" panose="020B0609030804020204" pitchFamily="49" charset="0"/>
              </a:rPr>
              <a:t>Post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../models/post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exports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getPosts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next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posts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Menlo" panose="020B0609030804020204" pitchFamily="49" charset="0"/>
              </a:rPr>
              <a:t>Post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fetchAll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status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200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json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posts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posts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};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2F49A-795A-514C-BA0A-B09B2A5987EC}"/>
              </a:ext>
            </a:extLst>
          </p:cNvPr>
          <p:cNvSpPr txBox="1"/>
          <p:nvPr/>
        </p:nvSpPr>
        <p:spPr>
          <a:xfrm>
            <a:off x="478314" y="947662"/>
            <a:ext cx="584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Import post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E6227-21F2-4F4C-8317-D9A49C05CC58}"/>
              </a:ext>
            </a:extLst>
          </p:cNvPr>
          <p:cNvSpPr txBox="1"/>
          <p:nvPr/>
        </p:nvSpPr>
        <p:spPr>
          <a:xfrm>
            <a:off x="478314" y="1533434"/>
            <a:ext cx="584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7030A0"/>
                </a:solidFill>
              </a:rPr>
              <a:t>Cập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nhật</a:t>
            </a:r>
            <a:r>
              <a:rPr lang="en-US" sz="2000" b="1" dirty="0">
                <a:solidFill>
                  <a:srgbClr val="7030A0"/>
                </a:solidFill>
              </a:rPr>
              <a:t> API </a:t>
            </a:r>
            <a:r>
              <a:rPr lang="en-US" sz="2000" b="1" dirty="0" err="1">
                <a:solidFill>
                  <a:srgbClr val="7030A0"/>
                </a:solidFill>
              </a:rPr>
              <a:t>trả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về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tất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cả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các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bài</a:t>
            </a:r>
            <a:r>
              <a:rPr lang="en-US" sz="2000" b="1" dirty="0">
                <a:solidFill>
                  <a:srgbClr val="7030A0"/>
                </a:solidFill>
              </a:rPr>
              <a:t> post </a:t>
            </a:r>
            <a:r>
              <a:rPr lang="en-US" sz="2000" b="1" dirty="0" err="1">
                <a:solidFill>
                  <a:srgbClr val="7030A0"/>
                </a:solidFill>
              </a:rPr>
              <a:t>hiện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hành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36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controller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6F46D-7082-744B-8858-0C273059BD53}"/>
              </a:ext>
            </a:extLst>
          </p:cNvPr>
          <p:cNvSpPr/>
          <p:nvPr/>
        </p:nvSpPr>
        <p:spPr>
          <a:xfrm>
            <a:off x="478314" y="1737068"/>
            <a:ext cx="8513286" cy="4851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exports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createPost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next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body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content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body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content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newPost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={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content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content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create_date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latin typeface="Menlo" panose="020B0609030804020204" pitchFamily="49" charset="0"/>
              </a:rPr>
              <a:t>Date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toISOString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b="1" dirty="0" err="1">
                <a:solidFill>
                  <a:srgbClr val="7A3E9D"/>
                </a:solidFill>
                <a:latin typeface="Menlo" panose="020B0609030804020204" pitchFamily="49" charset="0"/>
              </a:rPr>
              <a:t>Post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addPost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newPost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status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201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json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message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Post created successfully!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post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newPost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;}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sz="16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status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500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json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message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:”</a:t>
            </a:r>
            <a:r>
              <a:rPr lang="en-US" sz="1600" dirty="0" err="1">
                <a:solidFill>
                  <a:srgbClr val="448C27"/>
                </a:solidFill>
                <a:latin typeface="Menlo" panose="020B0609030804020204" pitchFamily="49" charset="0"/>
              </a:rPr>
              <a:t>Có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448C27"/>
                </a:solidFill>
                <a:latin typeface="Menlo" panose="020B0609030804020204" pitchFamily="49" charset="0"/>
              </a:rPr>
              <a:t>lỗi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448C27"/>
                </a:solidFill>
                <a:latin typeface="Menlo" panose="020B0609030804020204" pitchFamily="49" charset="0"/>
              </a:rPr>
              <a:t>xay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448C27"/>
                </a:solidFill>
                <a:latin typeface="Menlo" panose="020B0609030804020204" pitchFamily="49" charset="0"/>
              </a:rPr>
              <a:t>ra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448C27"/>
                </a:solidFill>
                <a:latin typeface="Menlo" panose="020B0609030804020204" pitchFamily="49" charset="0"/>
              </a:rPr>
              <a:t>khi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448C27"/>
                </a:solidFill>
                <a:latin typeface="Menlo" panose="020B0609030804020204" pitchFamily="49" charset="0"/>
              </a:rPr>
              <a:t>thêm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448C27"/>
                </a:solidFill>
                <a:latin typeface="Menlo" panose="020B0609030804020204" pitchFamily="49" charset="0"/>
              </a:rPr>
              <a:t>mới</a:t>
            </a:r>
            <a:r>
              <a:rPr lang="en-US" sz="1600" dirty="0">
                <a:solidFill>
                  <a:srgbClr val="448C27"/>
                </a:solidFill>
                <a:latin typeface="Menlo" panose="020B0609030804020204" pitchFamily="49" charset="0"/>
              </a:rPr>
              <a:t> post.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;}};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2F49A-795A-514C-BA0A-B09B2A5987EC}"/>
              </a:ext>
            </a:extLst>
          </p:cNvPr>
          <p:cNvSpPr txBox="1"/>
          <p:nvPr/>
        </p:nvSpPr>
        <p:spPr>
          <a:xfrm>
            <a:off x="478314" y="947662"/>
            <a:ext cx="584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Import post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E6227-21F2-4F4C-8317-D9A49C05CC58}"/>
              </a:ext>
            </a:extLst>
          </p:cNvPr>
          <p:cNvSpPr txBox="1"/>
          <p:nvPr/>
        </p:nvSpPr>
        <p:spPr>
          <a:xfrm>
            <a:off x="478314" y="1371600"/>
            <a:ext cx="584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7030A0"/>
                </a:solidFill>
              </a:rPr>
              <a:t>Cập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nhật</a:t>
            </a:r>
            <a:r>
              <a:rPr lang="en-US" sz="2000" b="1" dirty="0">
                <a:solidFill>
                  <a:srgbClr val="7030A0"/>
                </a:solidFill>
              </a:rPr>
              <a:t> API </a:t>
            </a:r>
            <a:r>
              <a:rPr lang="en-US" sz="2000" b="1" dirty="0" err="1">
                <a:solidFill>
                  <a:srgbClr val="7030A0"/>
                </a:solidFill>
              </a:rPr>
              <a:t>thêm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mới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một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bài</a:t>
            </a:r>
            <a:r>
              <a:rPr lang="en-US" sz="2000" b="1" dirty="0">
                <a:solidFill>
                  <a:srgbClr val="7030A0"/>
                </a:solidFill>
              </a:rPr>
              <a:t> post</a:t>
            </a:r>
          </a:p>
        </p:txBody>
      </p:sp>
    </p:spTree>
    <p:extLst>
      <p:ext uri="{BB962C8B-B14F-4D97-AF65-F5344CB8AC3E}">
        <p14:creationId xmlns:p14="http://schemas.microsoft.com/office/powerpoint/2010/main" val="534901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</a:t>
            </a:r>
            <a:r>
              <a:rPr lang="en-US" dirty="0" err="1"/>
              <a:t>và</a:t>
            </a:r>
            <a:r>
              <a:rPr lang="en-US" dirty="0"/>
              <a:t> 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2F49A-795A-514C-BA0A-B09B2A5987EC}"/>
              </a:ext>
            </a:extLst>
          </p:cNvPr>
          <p:cNvSpPr txBox="1"/>
          <p:nvPr/>
        </p:nvSpPr>
        <p:spPr>
          <a:xfrm>
            <a:off x="478314" y="947662"/>
            <a:ext cx="584628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Post model: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6"/>
                </a:solidFill>
              </a:rPr>
              <a:t>Thêm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hàm</a:t>
            </a:r>
            <a:r>
              <a:rPr lang="en-US" sz="2000" dirty="0">
                <a:solidFill>
                  <a:schemeClr val="accent6"/>
                </a:solidFill>
              </a:rPr>
              <a:t> delete, </a:t>
            </a:r>
            <a:r>
              <a:rPr lang="en-US" sz="2000" dirty="0" err="1">
                <a:solidFill>
                  <a:schemeClr val="accent6"/>
                </a:solidFill>
              </a:rPr>
              <a:t>findById</a:t>
            </a:r>
            <a:r>
              <a:rPr lang="en-US" sz="2000" dirty="0">
                <a:solidFill>
                  <a:schemeClr val="accent6"/>
                </a:solidFill>
              </a:rPr>
              <a:t>, update </a:t>
            </a:r>
            <a:r>
              <a:rPr lang="en-US" sz="2000" dirty="0" err="1">
                <a:solidFill>
                  <a:schemeClr val="accent6"/>
                </a:solidFill>
              </a:rPr>
              <a:t>với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cấu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trúc</a:t>
            </a:r>
            <a:r>
              <a:rPr lang="en-US" sz="2000" dirty="0">
                <a:solidFill>
                  <a:schemeClr val="accent6"/>
                </a:solidFill>
              </a:rPr>
              <a:t>  </a:t>
            </a:r>
            <a:r>
              <a:rPr lang="en-US" sz="2000" dirty="0" err="1">
                <a:solidFill>
                  <a:schemeClr val="accent6"/>
                </a:solidFill>
              </a:rPr>
              <a:t>như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bài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học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trước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E6227-21F2-4F4C-8317-D9A49C05CC58}"/>
              </a:ext>
            </a:extLst>
          </p:cNvPr>
          <p:cNvSpPr txBox="1"/>
          <p:nvPr/>
        </p:nvSpPr>
        <p:spPr>
          <a:xfrm>
            <a:off x="578326" y="2743200"/>
            <a:ext cx="584628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Post controller: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exports</a:t>
            </a:r>
            <a:r>
              <a:rPr lang="en-US" sz="2000" dirty="0" err="1">
                <a:solidFill>
                  <a:srgbClr val="999999"/>
                </a:solidFill>
              </a:rPr>
              <a:t>.</a:t>
            </a:r>
            <a:r>
              <a:rPr lang="en-US" sz="2000" dirty="0" err="1">
                <a:solidFill>
                  <a:srgbClr val="DD4A68"/>
                </a:solidFill>
              </a:rPr>
              <a:t>update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A6E3A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99999"/>
                </a:solidFill>
              </a:rPr>
              <a:t>(</a:t>
            </a:r>
            <a:r>
              <a:rPr lang="en-US" sz="2000" dirty="0" err="1"/>
              <a:t>req</a:t>
            </a:r>
            <a:r>
              <a:rPr lang="en-US" sz="2000" dirty="0">
                <a:solidFill>
                  <a:srgbClr val="999999"/>
                </a:solidFill>
              </a:rPr>
              <a:t>,</a:t>
            </a:r>
            <a:r>
              <a:rPr lang="en-US" sz="2000" dirty="0"/>
              <a:t> res</a:t>
            </a:r>
            <a:r>
              <a:rPr lang="en-US" sz="2000" dirty="0">
                <a:solidFill>
                  <a:srgbClr val="999999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A6E3A"/>
                </a:solidFill>
              </a:rPr>
              <a:t>=&gt;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99999"/>
                </a:solidFill>
              </a:rPr>
              <a:t>{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99999"/>
                </a:solidFill>
              </a:rPr>
              <a:t>};</a:t>
            </a:r>
            <a:r>
              <a:rPr lang="en-US" sz="2000" dirty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exports</a:t>
            </a:r>
            <a:r>
              <a:rPr lang="en-US" sz="2000" dirty="0" err="1">
                <a:solidFill>
                  <a:srgbClr val="999999"/>
                </a:solidFill>
              </a:rPr>
              <a:t>.</a:t>
            </a:r>
            <a:r>
              <a:rPr lang="en-US" sz="2000" dirty="0" err="1">
                <a:solidFill>
                  <a:srgbClr val="DD4A68"/>
                </a:solidFill>
              </a:rPr>
              <a:t>delete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A6E3A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99999"/>
                </a:solidFill>
              </a:rPr>
              <a:t>(</a:t>
            </a:r>
            <a:r>
              <a:rPr lang="en-US" sz="2000" dirty="0" err="1"/>
              <a:t>req</a:t>
            </a:r>
            <a:r>
              <a:rPr lang="en-US" sz="2000" dirty="0">
                <a:solidFill>
                  <a:srgbClr val="999999"/>
                </a:solidFill>
              </a:rPr>
              <a:t>,</a:t>
            </a:r>
            <a:r>
              <a:rPr lang="en-US" sz="2000" dirty="0"/>
              <a:t> res</a:t>
            </a:r>
            <a:r>
              <a:rPr lang="en-US" sz="2000" dirty="0">
                <a:solidFill>
                  <a:srgbClr val="999999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A6E3A"/>
                </a:solidFill>
              </a:rPr>
              <a:t>=&gt;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99999"/>
                </a:solidFill>
              </a:rPr>
              <a:t>{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99999"/>
                </a:solidFill>
              </a:rPr>
              <a:t>};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31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D9147-D37E-1140-9DA5-DC392FE78F97}"/>
              </a:ext>
            </a:extLst>
          </p:cNvPr>
          <p:cNvSpPr txBox="1"/>
          <p:nvPr/>
        </p:nvSpPr>
        <p:spPr>
          <a:xfrm>
            <a:off x="478314" y="947662"/>
            <a:ext cx="584628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7030A0"/>
                </a:solidFill>
              </a:rPr>
              <a:t>Cập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nhật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lại</a:t>
            </a:r>
            <a:r>
              <a:rPr lang="en-US" sz="2000" b="1" dirty="0">
                <a:solidFill>
                  <a:srgbClr val="7030A0"/>
                </a:solidFill>
              </a:rPr>
              <a:t> Post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30D22-E934-8342-8A16-F1FE6C57E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947662"/>
            <a:ext cx="4953000" cy="5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3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D9147-D37E-1140-9DA5-DC392FE78F97}"/>
              </a:ext>
            </a:extLst>
          </p:cNvPr>
          <p:cNvSpPr txBox="1"/>
          <p:nvPr/>
        </p:nvSpPr>
        <p:spPr>
          <a:xfrm>
            <a:off x="478314" y="941508"/>
            <a:ext cx="584628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7030A0"/>
                </a:solidFill>
              </a:rPr>
              <a:t>Cập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nhật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lại</a:t>
            </a:r>
            <a:r>
              <a:rPr lang="en-US" sz="2000" b="1" dirty="0">
                <a:solidFill>
                  <a:srgbClr val="7030A0"/>
                </a:solidFill>
              </a:rPr>
              <a:t> Post controller: them </a:t>
            </a:r>
            <a:r>
              <a:rPr lang="en-US" sz="2000" b="1" dirty="0" err="1">
                <a:solidFill>
                  <a:srgbClr val="7030A0"/>
                </a:solidFill>
              </a:rPr>
              <a:t>mới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24C6A-9152-5044-BE79-48150DC88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4" y="1639617"/>
            <a:ext cx="8621829" cy="42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2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dung Rest API</a:t>
            </a:r>
          </a:p>
          <a:p>
            <a:r>
              <a:rPr lang="en-US" dirty="0"/>
              <a:t>Routing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</a:t>
            </a:r>
          </a:p>
          <a:p>
            <a:r>
              <a:rPr lang="en-US" dirty="0" err="1"/>
              <a:t>Tạo</a:t>
            </a:r>
            <a:r>
              <a:rPr lang="en-US" dirty="0"/>
              <a:t> REST API</a:t>
            </a:r>
          </a:p>
          <a:p>
            <a:r>
              <a:rPr lang="en-US" dirty="0"/>
              <a:t>Test Rest API </a:t>
            </a:r>
            <a:r>
              <a:rPr lang="en-US" dirty="0" err="1"/>
              <a:t>với</a:t>
            </a:r>
            <a:r>
              <a:rPr lang="en-US" dirty="0"/>
              <a:t> Postman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D9147-D37E-1140-9DA5-DC392FE78F97}"/>
              </a:ext>
            </a:extLst>
          </p:cNvPr>
          <p:cNvSpPr txBox="1"/>
          <p:nvPr/>
        </p:nvSpPr>
        <p:spPr>
          <a:xfrm>
            <a:off x="478314" y="941508"/>
            <a:ext cx="584628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7030A0"/>
                </a:solidFill>
              </a:rPr>
              <a:t>Cập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nhật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lại</a:t>
            </a:r>
            <a:r>
              <a:rPr lang="en-US" sz="2000" b="1" dirty="0">
                <a:solidFill>
                  <a:srgbClr val="7030A0"/>
                </a:solidFill>
              </a:rPr>
              <a:t> Post controller: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30A91-3E28-4945-909A-CBB5D9B6B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4" y="1447801"/>
            <a:ext cx="737028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67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D9147-D37E-1140-9DA5-DC392FE78F97}"/>
              </a:ext>
            </a:extLst>
          </p:cNvPr>
          <p:cNvSpPr txBox="1"/>
          <p:nvPr/>
        </p:nvSpPr>
        <p:spPr>
          <a:xfrm>
            <a:off x="478314" y="941508"/>
            <a:ext cx="584628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7030A0"/>
                </a:solidFill>
              </a:rPr>
              <a:t>Lấy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bài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viết</a:t>
            </a:r>
            <a:r>
              <a:rPr lang="en-US" sz="2000" b="1" dirty="0">
                <a:solidFill>
                  <a:srgbClr val="7030A0"/>
                </a:solidFill>
              </a:rPr>
              <a:t> – Post </a:t>
            </a:r>
            <a:r>
              <a:rPr lang="en-US" sz="2000" b="1" dirty="0" err="1">
                <a:solidFill>
                  <a:srgbClr val="7030A0"/>
                </a:solidFill>
              </a:rPr>
              <a:t>theo</a:t>
            </a:r>
            <a:r>
              <a:rPr lang="en-US" sz="2000" b="1" dirty="0">
                <a:solidFill>
                  <a:srgbClr val="7030A0"/>
                </a:solidFill>
              </a:rPr>
              <a:t> 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039322-8190-8242-B58C-DEBA59F6F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9" y="1517650"/>
            <a:ext cx="5384800" cy="927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ABE70-A0CE-1149-9D3F-B7E60E017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4600"/>
            <a:ext cx="6248400" cy="42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91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Biết được tại sao phải dùng REST API</a:t>
            </a:r>
          </a:p>
          <a:p>
            <a:pPr>
              <a:lnSpc>
                <a:spcPct val="150000"/>
              </a:lnSpc>
            </a:pPr>
            <a:r>
              <a:rPr lang="vi-VN" dirty="0"/>
              <a:t>Hiểu cấu trúc Rest API</a:t>
            </a:r>
          </a:p>
          <a:p>
            <a:pPr>
              <a:lnSpc>
                <a:spcPct val="150000"/>
              </a:lnSpc>
            </a:pPr>
            <a:r>
              <a:rPr lang="vi-VN" dirty="0"/>
              <a:t>Tạo được REST API</a:t>
            </a:r>
          </a:p>
          <a:p>
            <a:pPr>
              <a:lnSpc>
                <a:spcPct val="150000"/>
              </a:lnSpc>
            </a:pPr>
            <a:r>
              <a:rPr lang="vi-VN"/>
              <a:t>Test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Restful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vi-VN" b="1" dirty="0"/>
              <a:t>RESTful API</a:t>
            </a:r>
            <a:r>
              <a:rPr lang="vi-VN" dirty="0"/>
              <a:t> là một tiêu chuẩn dùng trong việc thiết kế API cho các ứng dụng web (thiết kế Web services)trong  việc quản lý các tài nguyên. </a:t>
            </a:r>
          </a:p>
          <a:p>
            <a:pPr>
              <a:lnSpc>
                <a:spcPct val="200000"/>
              </a:lnSpc>
            </a:pPr>
            <a:r>
              <a:rPr lang="vi-VN" dirty="0"/>
              <a:t>Tài nguyên hệ thống gồm: Dữ liệu, tệp văn bản, ảnh, âm thanh, video…</a:t>
            </a:r>
          </a:p>
          <a:p>
            <a:pPr>
              <a:lnSpc>
                <a:spcPct val="200000"/>
              </a:lnSpc>
            </a:pPr>
            <a:r>
              <a:rPr lang="vi-VN" dirty="0"/>
              <a:t>Được truyền tải qua HTTP.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vi-VN" b="1" dirty="0"/>
              <a:t>API: A</a:t>
            </a:r>
            <a:r>
              <a:rPr lang="vi-VN" dirty="0"/>
              <a:t>pplication </a:t>
            </a:r>
            <a:r>
              <a:rPr lang="vi-VN" b="1" dirty="0"/>
              <a:t>P</a:t>
            </a:r>
            <a:r>
              <a:rPr lang="vi-VN" dirty="0"/>
              <a:t>rogramming </a:t>
            </a:r>
            <a:r>
              <a:rPr lang="vi-VN" b="1" dirty="0"/>
              <a:t>I</a:t>
            </a:r>
            <a:r>
              <a:rPr lang="vi-VN" dirty="0"/>
              <a:t>nterface</a:t>
            </a:r>
          </a:p>
          <a:p>
            <a:pPr lvl="1">
              <a:lnSpc>
                <a:spcPct val="200000"/>
              </a:lnSpc>
            </a:pPr>
            <a:r>
              <a:rPr lang="vi-VN" dirty="0"/>
              <a:t>Là một tập các quy tắc và cơ chế mà theo đó, một ứng dụng hay một thành phần sẽ tương tác với một ứng dụng hay thành phần khác</a:t>
            </a:r>
          </a:p>
          <a:p>
            <a:pPr>
              <a:lnSpc>
                <a:spcPct val="200000"/>
              </a:lnSpc>
            </a:pPr>
            <a:r>
              <a:rPr lang="en-US" b="1" dirty="0"/>
              <a:t>REST: </a:t>
            </a:r>
            <a:r>
              <a:rPr lang="en-US" b="1" dirty="0" err="1"/>
              <a:t>RE</a:t>
            </a:r>
            <a:r>
              <a:rPr lang="en-US" dirty="0" err="1"/>
              <a:t>presentational</a:t>
            </a:r>
            <a:r>
              <a:rPr lang="en-US" dirty="0"/>
              <a:t> </a:t>
            </a:r>
            <a:r>
              <a:rPr lang="en-US" b="1" dirty="0"/>
              <a:t>S</a:t>
            </a:r>
            <a:r>
              <a:rPr lang="en-US" dirty="0"/>
              <a:t>tate </a:t>
            </a:r>
            <a:r>
              <a:rPr lang="en-US" b="1" dirty="0"/>
              <a:t>T</a:t>
            </a:r>
            <a:r>
              <a:rPr lang="en-US" dirty="0"/>
              <a:t>ransfer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07011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dung Restful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94969-C7BD-FF45-B033-F350DD1B01B9}"/>
              </a:ext>
            </a:extLst>
          </p:cNvPr>
          <p:cNvSpPr txBox="1"/>
          <p:nvPr/>
        </p:nvSpPr>
        <p:spPr>
          <a:xfrm>
            <a:off x="533400" y="1247745"/>
            <a:ext cx="8002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Không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phải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tất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cả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các</a:t>
            </a:r>
            <a:r>
              <a:rPr lang="en-US" sz="2000" b="1" dirty="0">
                <a:solidFill>
                  <a:srgbClr val="7030A0"/>
                </a:solidFill>
              </a:rPr>
              <a:t> front end – UI </a:t>
            </a:r>
            <a:r>
              <a:rPr lang="en-US" sz="2000" b="1" dirty="0" err="1">
                <a:solidFill>
                  <a:srgbClr val="7030A0"/>
                </a:solidFill>
              </a:rPr>
              <a:t>chỉ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yêu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cầu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nhận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trang</a:t>
            </a:r>
            <a:r>
              <a:rPr lang="en-US" sz="2000" b="1" dirty="0">
                <a:solidFill>
                  <a:srgbClr val="7030A0"/>
                </a:solidFill>
              </a:rPr>
              <a:t> html </a:t>
            </a:r>
            <a:r>
              <a:rPr lang="en-US" sz="2000" b="1" dirty="0" err="1">
                <a:solidFill>
                  <a:srgbClr val="7030A0"/>
                </a:solidFill>
              </a:rPr>
              <a:t>từ</a:t>
            </a:r>
            <a:r>
              <a:rPr lang="en-US" sz="2000" b="1" dirty="0">
                <a:solidFill>
                  <a:srgbClr val="7030A0"/>
                </a:solidFill>
              </a:rPr>
              <a:t>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B6CBE-964A-2C47-BCCA-7F9A91906504}"/>
              </a:ext>
            </a:extLst>
          </p:cNvPr>
          <p:cNvSpPr/>
          <p:nvPr/>
        </p:nvSpPr>
        <p:spPr>
          <a:xfrm>
            <a:off x="533400" y="2133600"/>
            <a:ext cx="2362200" cy="1524000"/>
          </a:xfrm>
          <a:prstGeom prst="rect">
            <a:avLst/>
          </a:prstGeom>
          <a:solidFill>
            <a:srgbClr val="F06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999FF-B718-0B4E-9749-FAF11C26ED63}"/>
              </a:ext>
            </a:extLst>
          </p:cNvPr>
          <p:cNvSpPr/>
          <p:nvPr/>
        </p:nvSpPr>
        <p:spPr>
          <a:xfrm>
            <a:off x="3546452" y="2133600"/>
            <a:ext cx="2362200" cy="152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Page Web Apps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1BB53-B45E-1143-B30F-B47578CCACDB}"/>
              </a:ext>
            </a:extLst>
          </p:cNvPr>
          <p:cNvSpPr/>
          <p:nvPr/>
        </p:nvSpPr>
        <p:spPr>
          <a:xfrm>
            <a:off x="6559504" y="2133600"/>
            <a:ext cx="2362200" cy="1524000"/>
          </a:xfrm>
          <a:prstGeom prst="rect">
            <a:avLst/>
          </a:prstGeom>
          <a:solidFill>
            <a:srgbClr val="0E5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APIs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google map)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1333FFDA-6D18-B14F-A1AF-4A562FAFBB59}"/>
              </a:ext>
            </a:extLst>
          </p:cNvPr>
          <p:cNvSpPr/>
          <p:nvPr/>
        </p:nvSpPr>
        <p:spPr>
          <a:xfrm flipV="1">
            <a:off x="533400" y="3810000"/>
            <a:ext cx="8388304" cy="381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03F1EC-2A82-7A43-809A-8F5F82B0DD53}"/>
              </a:ext>
            </a:extLst>
          </p:cNvPr>
          <p:cNvSpPr/>
          <p:nvPr/>
        </p:nvSpPr>
        <p:spPr>
          <a:xfrm>
            <a:off x="533400" y="4343400"/>
            <a:ext cx="8388304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(UI)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back end (server)</a:t>
            </a:r>
          </a:p>
        </p:txBody>
      </p:sp>
    </p:spTree>
    <p:extLst>
      <p:ext uri="{BB962C8B-B14F-4D97-AF65-F5344CB8AC3E}">
        <p14:creationId xmlns:p14="http://schemas.microsoft.com/office/powerpoint/2010/main" val="279191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dung </a:t>
            </a:r>
            <a:r>
              <a:rPr lang="en-US" dirty="0" err="1"/>
              <a:t>trong</a:t>
            </a:r>
            <a:r>
              <a:rPr lang="en-US" dirty="0"/>
              <a:t> Restful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B6CBE-964A-2C47-BCCA-7F9A91906504}"/>
              </a:ext>
            </a:extLst>
          </p:cNvPr>
          <p:cNvSpPr/>
          <p:nvPr/>
        </p:nvSpPr>
        <p:spPr>
          <a:xfrm>
            <a:off x="415948" y="1143000"/>
            <a:ext cx="1870052" cy="533400"/>
          </a:xfrm>
          <a:prstGeom prst="rect">
            <a:avLst/>
          </a:prstGeom>
          <a:solidFill>
            <a:srgbClr val="F06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999FF-B718-0B4E-9749-FAF11C26ED63}"/>
              </a:ext>
            </a:extLst>
          </p:cNvPr>
          <p:cNvSpPr/>
          <p:nvPr/>
        </p:nvSpPr>
        <p:spPr>
          <a:xfrm>
            <a:off x="2514600" y="1143000"/>
            <a:ext cx="19050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1BB53-B45E-1143-B30F-B47578CCACDB}"/>
              </a:ext>
            </a:extLst>
          </p:cNvPr>
          <p:cNvSpPr/>
          <p:nvPr/>
        </p:nvSpPr>
        <p:spPr>
          <a:xfrm>
            <a:off x="4648200" y="1143000"/>
            <a:ext cx="1905000" cy="533400"/>
          </a:xfrm>
          <a:prstGeom prst="rect">
            <a:avLst/>
          </a:prstGeom>
          <a:solidFill>
            <a:srgbClr val="0E5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A593D3-2CEE-214D-8F3C-517E5A595495}"/>
              </a:ext>
            </a:extLst>
          </p:cNvPr>
          <p:cNvSpPr/>
          <p:nvPr/>
        </p:nvSpPr>
        <p:spPr>
          <a:xfrm>
            <a:off x="6781800" y="1143000"/>
            <a:ext cx="1905000" cy="533400"/>
          </a:xfrm>
          <a:prstGeom prst="rect">
            <a:avLst/>
          </a:prstGeom>
          <a:solidFill>
            <a:srgbClr val="38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9C3F5F-6B1C-9A48-BE40-637DAFCE7494}"/>
              </a:ext>
            </a:extLst>
          </p:cNvPr>
          <p:cNvSpPr/>
          <p:nvPr/>
        </p:nvSpPr>
        <p:spPr>
          <a:xfrm>
            <a:off x="415948" y="2133600"/>
            <a:ext cx="1870052" cy="533400"/>
          </a:xfrm>
          <a:prstGeom prst="rect">
            <a:avLst/>
          </a:prstGeom>
          <a:solidFill>
            <a:srgbClr val="F06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&lt;p&gt;Poly Technic&lt;/p&gt;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A16681-49A1-0142-A8AA-2D2ECF263C01}"/>
              </a:ext>
            </a:extLst>
          </p:cNvPr>
          <p:cNvSpPr/>
          <p:nvPr/>
        </p:nvSpPr>
        <p:spPr>
          <a:xfrm>
            <a:off x="2514600" y="2133600"/>
            <a:ext cx="1870052" cy="533400"/>
          </a:xfrm>
          <a:prstGeom prst="rect">
            <a:avLst/>
          </a:prstGeom>
          <a:solidFill>
            <a:srgbClr val="53B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&lt;p&gt;</a:t>
            </a:r>
            <a:r>
              <a:rPr lang="en-US" sz="1400" dirty="0" err="1"/>
              <a:t>api.js</a:t>
            </a:r>
            <a:r>
              <a:rPr lang="en-US" sz="1400" dirty="0"/>
              <a:t>&lt;/p&gt;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AD00D-6526-5847-96C4-29A5C08E5589}"/>
              </a:ext>
            </a:extLst>
          </p:cNvPr>
          <p:cNvSpPr/>
          <p:nvPr/>
        </p:nvSpPr>
        <p:spPr>
          <a:xfrm>
            <a:off x="4648200" y="2133600"/>
            <a:ext cx="1905000" cy="533400"/>
          </a:xfrm>
          <a:prstGeom prst="rect">
            <a:avLst/>
          </a:prstGeom>
          <a:solidFill>
            <a:srgbClr val="0E5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&lt;name&gt;Poly&lt;/name&gt;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BE52F6-0E5F-4B49-BF7B-6DE25D7E884F}"/>
              </a:ext>
            </a:extLst>
          </p:cNvPr>
          <p:cNvSpPr/>
          <p:nvPr/>
        </p:nvSpPr>
        <p:spPr>
          <a:xfrm>
            <a:off x="6821510" y="2128837"/>
            <a:ext cx="1905000" cy="533400"/>
          </a:xfrm>
          <a:prstGeom prst="rect">
            <a:avLst/>
          </a:prstGeom>
          <a:solidFill>
            <a:srgbClr val="38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{”title”: “Poly Technic”}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E1A0F5-D2D1-7B4D-B95A-85738E4377A1}"/>
              </a:ext>
            </a:extLst>
          </p:cNvPr>
          <p:cNvSpPr/>
          <p:nvPr/>
        </p:nvSpPr>
        <p:spPr>
          <a:xfrm>
            <a:off x="415948" y="3200400"/>
            <a:ext cx="1870052" cy="533400"/>
          </a:xfrm>
          <a:prstGeom prst="rect">
            <a:avLst/>
          </a:prstGeom>
          <a:solidFill>
            <a:srgbClr val="F06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Dữ</a:t>
            </a:r>
            <a:r>
              <a:rPr lang="en-US" dirty="0"/>
              <a:t> lieu +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83EE85-565D-F342-890B-B021B2D01A1A}"/>
              </a:ext>
            </a:extLst>
          </p:cNvPr>
          <p:cNvSpPr/>
          <p:nvPr/>
        </p:nvSpPr>
        <p:spPr>
          <a:xfrm>
            <a:off x="2514600" y="3200400"/>
            <a:ext cx="19050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F3427-B635-4B47-B69A-A13FFE5F8CEA}"/>
              </a:ext>
            </a:extLst>
          </p:cNvPr>
          <p:cNvSpPr/>
          <p:nvPr/>
        </p:nvSpPr>
        <p:spPr>
          <a:xfrm>
            <a:off x="4648200" y="3200400"/>
            <a:ext cx="1905000" cy="533400"/>
          </a:xfrm>
          <a:prstGeom prst="rect">
            <a:avLst/>
          </a:prstGeom>
          <a:solidFill>
            <a:srgbClr val="0E5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42275-2166-6D41-9DAF-231B44ACCE10}"/>
              </a:ext>
            </a:extLst>
          </p:cNvPr>
          <p:cNvSpPr/>
          <p:nvPr/>
        </p:nvSpPr>
        <p:spPr>
          <a:xfrm>
            <a:off x="6781800" y="3200400"/>
            <a:ext cx="1905000" cy="533400"/>
          </a:xfrm>
          <a:prstGeom prst="rect">
            <a:avLst/>
          </a:prstGeom>
          <a:solidFill>
            <a:srgbClr val="38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92652B-F481-6D4B-A38B-A1E1D7768F17}"/>
              </a:ext>
            </a:extLst>
          </p:cNvPr>
          <p:cNvSpPr/>
          <p:nvPr/>
        </p:nvSpPr>
        <p:spPr>
          <a:xfrm>
            <a:off x="452438" y="4119563"/>
            <a:ext cx="1870052" cy="1290637"/>
          </a:xfrm>
          <a:prstGeom prst="rect">
            <a:avLst/>
          </a:prstGeom>
          <a:solidFill>
            <a:srgbClr val="F06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Khả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 </a:t>
            </a:r>
            <a:r>
              <a:rPr lang="en-US" sz="1400" dirty="0" err="1"/>
              <a:t>khó</a:t>
            </a:r>
            <a:r>
              <a:rPr lang="en-US" sz="1400" dirty="0"/>
              <a:t> </a:t>
            </a:r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lấy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8352E3-2376-C84C-B3C4-43DCAB95AF0C}"/>
              </a:ext>
            </a:extLst>
          </p:cNvPr>
          <p:cNvSpPr/>
          <p:nvPr/>
        </p:nvSpPr>
        <p:spPr>
          <a:xfrm>
            <a:off x="2551090" y="4119563"/>
            <a:ext cx="1870052" cy="1290637"/>
          </a:xfrm>
          <a:prstGeom prst="rect">
            <a:avLst/>
          </a:prstGeom>
          <a:solidFill>
            <a:srgbClr val="53B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Khả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 </a:t>
            </a:r>
            <a:r>
              <a:rPr lang="en-US" sz="1400" dirty="0" err="1"/>
              <a:t>khó</a:t>
            </a:r>
            <a:r>
              <a:rPr lang="en-US" sz="1400" dirty="0"/>
              <a:t> </a:t>
            </a:r>
            <a:r>
              <a:rPr lang="en-US" sz="1400" dirty="0" err="1"/>
              <a:t>cấu</a:t>
            </a:r>
            <a:r>
              <a:rPr lang="en-US" sz="1400" dirty="0"/>
              <a:t> </a:t>
            </a:r>
            <a:r>
              <a:rPr lang="en-US" sz="1400" dirty="0" err="1"/>
              <a:t>trúc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rỗ</a:t>
            </a:r>
            <a:r>
              <a:rPr lang="en-US" sz="1400" dirty="0"/>
              <a:t> </a:t>
            </a:r>
            <a:r>
              <a:rPr lang="en-US" sz="1400" dirty="0" err="1"/>
              <a:t>ràng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4B98C4-E5FF-7847-9C15-02993D438721}"/>
              </a:ext>
            </a:extLst>
          </p:cNvPr>
          <p:cNvSpPr/>
          <p:nvPr/>
        </p:nvSpPr>
        <p:spPr>
          <a:xfrm>
            <a:off x="4684690" y="4119563"/>
            <a:ext cx="1905000" cy="1290637"/>
          </a:xfrm>
          <a:prstGeom prst="rect">
            <a:avLst/>
          </a:prstGeom>
          <a:solidFill>
            <a:srgbClr val="0E5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Dễ</a:t>
            </a:r>
            <a:r>
              <a:rPr lang="en-US" sz="1400" dirty="0"/>
              <a:t> </a:t>
            </a:r>
            <a:r>
              <a:rPr lang="en-US" sz="1400" dirty="0" err="1"/>
              <a:t>đọc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nhưng</a:t>
            </a:r>
            <a:r>
              <a:rPr lang="en-US" sz="1400" dirty="0"/>
              <a:t> </a:t>
            </a:r>
            <a:r>
              <a:rPr lang="en-US" sz="1400" dirty="0" err="1"/>
              <a:t>dài</a:t>
            </a:r>
            <a:r>
              <a:rPr lang="en-US" sz="1400" dirty="0"/>
              <a:t> </a:t>
            </a:r>
            <a:r>
              <a:rPr lang="en-US" sz="1400" dirty="0" err="1"/>
              <a:t>dòng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4639EB-613D-734C-B4FE-68FA94378D2F}"/>
              </a:ext>
            </a:extLst>
          </p:cNvPr>
          <p:cNvSpPr/>
          <p:nvPr/>
        </p:nvSpPr>
        <p:spPr>
          <a:xfrm>
            <a:off x="6858000" y="4114800"/>
            <a:ext cx="1905000" cy="1290637"/>
          </a:xfrm>
          <a:prstGeom prst="rect">
            <a:avLst/>
          </a:prstGeom>
          <a:solidFill>
            <a:srgbClr val="38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Dễ</a:t>
            </a:r>
            <a:r>
              <a:rPr lang="en-US" sz="1400" dirty="0"/>
              <a:t> </a:t>
            </a:r>
            <a:r>
              <a:rPr lang="en-US" sz="1400" dirty="0" err="1"/>
              <a:t>đọc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ngắn</a:t>
            </a:r>
            <a:r>
              <a:rPr lang="en-US" sz="1400" dirty="0"/>
              <a:t> </a:t>
            </a:r>
            <a:r>
              <a:rPr lang="en-US" sz="1400" dirty="0" err="1"/>
              <a:t>gọn</a:t>
            </a:r>
            <a:r>
              <a:rPr lang="en-US" sz="1400" dirty="0"/>
              <a:t>.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dễ</a:t>
            </a:r>
            <a:r>
              <a:rPr lang="en-US" sz="1400" dirty="0"/>
              <a:t> </a:t>
            </a:r>
            <a:r>
              <a:rPr lang="en-US" sz="1400" dirty="0" err="1"/>
              <a:t>dàng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bang </a:t>
            </a:r>
            <a:r>
              <a:rPr lang="en-US" sz="1400" dirty="0" err="1"/>
              <a:t>javascript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57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</a:t>
            </a:r>
            <a:r>
              <a:rPr lang="en-US" dirty="0" err="1"/>
              <a:t>api</a:t>
            </a:r>
            <a:r>
              <a:rPr lang="en-US" dirty="0"/>
              <a:t> - HTTP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94969-C7BD-FF45-B033-F350DD1B01B9}"/>
              </a:ext>
            </a:extLst>
          </p:cNvPr>
          <p:cNvSpPr txBox="1"/>
          <p:nvPr/>
        </p:nvSpPr>
        <p:spPr>
          <a:xfrm>
            <a:off x="533400" y="1247745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Http </a:t>
            </a:r>
            <a:r>
              <a:rPr lang="en-US" b="1" dirty="0" err="1">
                <a:solidFill>
                  <a:srgbClr val="7030A0"/>
                </a:solidFill>
              </a:rPr>
              <a:t>cung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cấp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các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phương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thức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dùng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để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gọi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phía</a:t>
            </a:r>
            <a:r>
              <a:rPr lang="en-US" dirty="0">
                <a:solidFill>
                  <a:srgbClr val="7030A0"/>
                </a:solidFill>
              </a:rPr>
              <a:t> server Restful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Thường</a:t>
            </a:r>
            <a:r>
              <a:rPr lang="en-US" b="1" dirty="0">
                <a:solidFill>
                  <a:srgbClr val="7030A0"/>
                </a:solidFill>
              </a:rPr>
              <a:t> dung 5 </a:t>
            </a:r>
            <a:r>
              <a:rPr lang="en-US" b="1" dirty="0" err="1">
                <a:solidFill>
                  <a:srgbClr val="7030A0"/>
                </a:solidFill>
              </a:rPr>
              <a:t>phương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thức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cơ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bản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sau</a:t>
            </a:r>
            <a:r>
              <a:rPr lang="en-US" b="1" dirty="0">
                <a:solidFill>
                  <a:srgbClr val="7030A0"/>
                </a:solidFill>
              </a:rPr>
              <a:t>: GET, POST PATCH, PUT, DELETE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B6CBE-964A-2C47-BCCA-7F9A91906504}"/>
              </a:ext>
            </a:extLst>
          </p:cNvPr>
          <p:cNvSpPr/>
          <p:nvPr/>
        </p:nvSpPr>
        <p:spPr>
          <a:xfrm>
            <a:off x="533400" y="2133600"/>
            <a:ext cx="1010533" cy="3810000"/>
          </a:xfrm>
          <a:prstGeom prst="rect">
            <a:avLst/>
          </a:prstGeom>
          <a:solidFill>
            <a:srgbClr val="F06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999FF-B718-0B4E-9749-FAF11C26ED63}"/>
              </a:ext>
            </a:extLst>
          </p:cNvPr>
          <p:cNvSpPr/>
          <p:nvPr/>
        </p:nvSpPr>
        <p:spPr>
          <a:xfrm>
            <a:off x="3443287" y="2667000"/>
            <a:ext cx="2362200" cy="3124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dirty="0"/>
              <a:t>GET /</a:t>
            </a:r>
            <a:r>
              <a:rPr lang="en-US" dirty="0" err="1"/>
              <a:t>postname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POST /</a:t>
            </a:r>
            <a:r>
              <a:rPr lang="en-US" dirty="0" err="1"/>
              <a:t>postname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GET /</a:t>
            </a:r>
            <a:r>
              <a:rPr lang="en-US" dirty="0" err="1"/>
              <a:t>postname</a:t>
            </a:r>
            <a:r>
              <a:rPr lang="en-US" dirty="0"/>
              <a:t>/:</a:t>
            </a:r>
            <a:r>
              <a:rPr lang="en-US" dirty="0" err="1"/>
              <a:t>postId</a:t>
            </a:r>
            <a:endParaRPr lang="en-US" dirty="0"/>
          </a:p>
          <a:p>
            <a:r>
              <a:rPr lang="en-US" dirty="0"/>
              <a:t>….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1BB53-B45E-1143-B30F-B47578CCACDB}"/>
              </a:ext>
            </a:extLst>
          </p:cNvPr>
          <p:cNvSpPr/>
          <p:nvPr/>
        </p:nvSpPr>
        <p:spPr>
          <a:xfrm>
            <a:off x="6172200" y="2133600"/>
            <a:ext cx="1219200" cy="3429000"/>
          </a:xfrm>
          <a:prstGeom prst="rect">
            <a:avLst/>
          </a:prstGeom>
          <a:solidFill>
            <a:srgbClr val="0E5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87C09-E0CB-9C4B-B5F5-75FAF7688596}"/>
              </a:ext>
            </a:extLst>
          </p:cNvPr>
          <p:cNvSpPr/>
          <p:nvPr/>
        </p:nvSpPr>
        <p:spPr>
          <a:xfrm>
            <a:off x="3429000" y="2133600"/>
            <a:ext cx="23622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E12B5BAE-86F0-D44A-B5A5-50BC3AC8A34D}"/>
              </a:ext>
            </a:extLst>
          </p:cNvPr>
          <p:cNvSpPr/>
          <p:nvPr/>
        </p:nvSpPr>
        <p:spPr>
          <a:xfrm>
            <a:off x="1752600" y="2133600"/>
            <a:ext cx="1447800" cy="381000"/>
          </a:xfrm>
          <a:prstGeom prst="rightArrow">
            <a:avLst/>
          </a:prstGeom>
          <a:solidFill>
            <a:srgbClr val="53B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827461-3934-BD47-942E-78B80BD19A48}"/>
              </a:ext>
            </a:extLst>
          </p:cNvPr>
          <p:cNvSpPr/>
          <p:nvPr/>
        </p:nvSpPr>
        <p:spPr>
          <a:xfrm>
            <a:off x="1769710" y="3467100"/>
            <a:ext cx="1447800" cy="381000"/>
          </a:xfrm>
          <a:prstGeom prst="rightArrow">
            <a:avLst/>
          </a:prstGeom>
          <a:solidFill>
            <a:srgbClr val="53B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A2A418B-CB3B-1C47-A0B8-DBA8975ADBF9}"/>
              </a:ext>
            </a:extLst>
          </p:cNvPr>
          <p:cNvSpPr/>
          <p:nvPr/>
        </p:nvSpPr>
        <p:spPr>
          <a:xfrm>
            <a:off x="1762566" y="4033837"/>
            <a:ext cx="1447800" cy="381000"/>
          </a:xfrm>
          <a:prstGeom prst="rightArrow">
            <a:avLst/>
          </a:prstGeom>
          <a:solidFill>
            <a:srgbClr val="53B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8027698-C03E-3344-B452-32C252B90B78}"/>
              </a:ext>
            </a:extLst>
          </p:cNvPr>
          <p:cNvSpPr/>
          <p:nvPr/>
        </p:nvSpPr>
        <p:spPr>
          <a:xfrm>
            <a:off x="1777295" y="4600574"/>
            <a:ext cx="1447800" cy="381000"/>
          </a:xfrm>
          <a:prstGeom prst="rightArrow">
            <a:avLst/>
          </a:prstGeom>
          <a:solidFill>
            <a:srgbClr val="53B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48D1B-C93D-DF44-BBEF-42E9E53A4B1E}"/>
              </a:ext>
            </a:extLst>
          </p:cNvPr>
          <p:cNvSpPr/>
          <p:nvPr/>
        </p:nvSpPr>
        <p:spPr>
          <a:xfrm>
            <a:off x="7543800" y="2133600"/>
            <a:ext cx="1447800" cy="3429000"/>
          </a:xfrm>
          <a:prstGeom prst="rect">
            <a:avLst/>
          </a:prstGeom>
          <a:solidFill>
            <a:srgbClr val="FFC000"/>
          </a:solidFill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Server side</a:t>
            </a:r>
          </a:p>
          <a:p>
            <a:pPr algn="ctr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logic,..</a:t>
            </a:r>
          </a:p>
        </p:txBody>
      </p:sp>
    </p:spTree>
    <p:extLst>
      <p:ext uri="{BB962C8B-B14F-4D97-AF65-F5344CB8AC3E}">
        <p14:creationId xmlns:p14="http://schemas.microsoft.com/office/powerpoint/2010/main" val="13716976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9714</TotalTime>
  <Words>1258</Words>
  <Application>Microsoft Macintosh PowerPoint</Application>
  <PresentationFormat>On-screen Show (4:3)</PresentationFormat>
  <Paragraphs>229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Courier New</vt:lpstr>
      <vt:lpstr>font000000002507c146</vt:lpstr>
      <vt:lpstr>Menlo</vt:lpstr>
      <vt:lpstr>Segoe UI</vt:lpstr>
      <vt:lpstr>Segoe UI Historic</vt:lpstr>
      <vt:lpstr>Times New Roman</vt:lpstr>
      <vt:lpstr>Wingdings</vt:lpstr>
      <vt:lpstr>Custom Design</vt:lpstr>
      <vt:lpstr>NodeJs &amp; resful web service</vt:lpstr>
      <vt:lpstr>Mục tiêu</vt:lpstr>
      <vt:lpstr>Nội dung</vt:lpstr>
      <vt:lpstr>Phần 1: tổng quan và Tạo Restful api</vt:lpstr>
      <vt:lpstr>Restful api là gì </vt:lpstr>
      <vt:lpstr>Restful api là gì </vt:lpstr>
      <vt:lpstr>Tại sau dung Restful api </vt:lpstr>
      <vt:lpstr>Dạng dữ liệu được dung trong Restful api </vt:lpstr>
      <vt:lpstr>Restful api - HTTP </vt:lpstr>
      <vt:lpstr>Restful api - HTTP </vt:lpstr>
      <vt:lpstr>Tạo Restful api </vt:lpstr>
      <vt:lpstr>Tạo Restful api </vt:lpstr>
      <vt:lpstr>Tạo Restful api </vt:lpstr>
      <vt:lpstr>Tạo Restful api </vt:lpstr>
      <vt:lpstr>Tạo Restful api </vt:lpstr>
      <vt:lpstr>Test Restful api với postman </vt:lpstr>
      <vt:lpstr>PowerPoint Presentation</vt:lpstr>
      <vt:lpstr>Phần 2: Ứng dung thực tiễn </vt:lpstr>
      <vt:lpstr>Đặc tả blog </vt:lpstr>
      <vt:lpstr>Giao diện Quản trị blog </vt:lpstr>
      <vt:lpstr>Các bước thực hiện</vt:lpstr>
      <vt:lpstr>Backend</vt:lpstr>
      <vt:lpstr>Post (bài viết) API</vt:lpstr>
      <vt:lpstr>Blog model </vt:lpstr>
      <vt:lpstr>post controller </vt:lpstr>
      <vt:lpstr>post controller </vt:lpstr>
      <vt:lpstr>Delete và put</vt:lpstr>
      <vt:lpstr>Model với sequelize</vt:lpstr>
      <vt:lpstr>Model với sequelize</vt:lpstr>
      <vt:lpstr>Model với sequelize</vt:lpstr>
      <vt:lpstr>Model với sequelize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cong mua tran</cp:lastModifiedBy>
  <cp:revision>1600</cp:revision>
  <dcterms:created xsi:type="dcterms:W3CDTF">2013-04-23T08:05:33Z</dcterms:created>
  <dcterms:modified xsi:type="dcterms:W3CDTF">2020-10-30T16:04:48Z</dcterms:modified>
</cp:coreProperties>
</file>