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541" r:id="rId2"/>
    <p:sldId id="542" r:id="rId3"/>
    <p:sldId id="543" r:id="rId4"/>
    <p:sldId id="544" r:id="rId5"/>
    <p:sldId id="548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09" r:id="rId15"/>
    <p:sldId id="634" r:id="rId16"/>
    <p:sldId id="635" r:id="rId17"/>
    <p:sldId id="636" r:id="rId18"/>
    <p:sldId id="637" r:id="rId19"/>
    <p:sldId id="550" r:id="rId20"/>
    <p:sldId id="546" r:id="rId21"/>
    <p:sldId id="598" r:id="rId22"/>
    <p:sldId id="638" r:id="rId23"/>
    <p:sldId id="639" r:id="rId24"/>
    <p:sldId id="640" r:id="rId25"/>
    <p:sldId id="641" r:id="rId26"/>
    <p:sldId id="642" r:id="rId27"/>
    <p:sldId id="643" r:id="rId28"/>
    <p:sldId id="551" r:id="rId29"/>
    <p:sldId id="545" r:id="rId30"/>
    <p:sldId id="5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543"/>
    <a:srgbClr val="F06737"/>
    <a:srgbClr val="FF5A33"/>
    <a:srgbClr val="3894CC"/>
    <a:srgbClr val="0E509D"/>
    <a:srgbClr val="FF3300"/>
    <a:srgbClr val="0000FF"/>
    <a:srgbClr val="FF9900"/>
    <a:srgbClr val="5C0000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/>
    <p:restoredTop sz="74021" autoAdjust="0"/>
  </p:normalViewPr>
  <p:slideViewPr>
    <p:cSldViewPr>
      <p:cViewPr varScale="1">
        <p:scale>
          <a:sx n="94" d="100"/>
          <a:sy n="94" d="100"/>
        </p:scale>
        <p:origin x="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Nodejs &amp; </a:t>
            </a:r>
            <a:r>
              <a:rPr lang="en-US" dirty="0" err="1"/>
              <a:t>resful</a:t>
            </a:r>
            <a:r>
              <a:rPr lang="en-US" dirty="0"/>
              <a:t> web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Authentication </a:t>
            </a:r>
            <a:r>
              <a:rPr lang="en-US" dirty="0" err="1"/>
              <a:t>và</a:t>
            </a:r>
            <a:r>
              <a:rPr lang="en-US" dirty="0"/>
              <a:t> validation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457200" y="972978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ký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524DC-8F3C-3247-B074-749B6B18E6E5}"/>
              </a:ext>
            </a:extLst>
          </p:cNvPr>
          <p:cNvSpPr/>
          <p:nvPr/>
        </p:nvSpPr>
        <p:spPr>
          <a:xfrm>
            <a:off x="609599" y="4605337"/>
            <a:ext cx="54102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route cho thao tác thêm user</a:t>
            </a:r>
            <a:endParaRPr lang="vi-VN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499A1-3C2E-1E44-BBF0-91DEA2636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07176"/>
            <a:ext cx="6985881" cy="2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457200" y="972978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ký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C0136-0C78-7345-83C2-4C6A8B2455F2}"/>
              </a:ext>
            </a:extLst>
          </p:cNvPr>
          <p:cNvSpPr/>
          <p:nvPr/>
        </p:nvSpPr>
        <p:spPr>
          <a:xfrm>
            <a:off x="534347" y="1411127"/>
            <a:ext cx="7061134" cy="133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Mã hoá password với bcrypt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Cài đặt npm install bcryptjs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Thực hiện: </a:t>
            </a:r>
            <a:endParaRPr lang="vi-V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FBC43-35B9-5444-8A8B-06B2B941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434395"/>
            <a:ext cx="6070600" cy="442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457200" y="972978"/>
            <a:ext cx="2776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nhập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94745-1734-7C40-8581-9512BC659350}"/>
              </a:ext>
            </a:extLst>
          </p:cNvPr>
          <p:cNvSpPr/>
          <p:nvPr/>
        </p:nvSpPr>
        <p:spPr>
          <a:xfrm>
            <a:off x="457200" y="1520010"/>
            <a:ext cx="85344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font0000000025500351"/>
              </a:rPr>
              <a:t>Thực hiện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font0000000025500351"/>
              </a:rPr>
              <a:t>So sánh password được nhập với password trong chuỗi hash </a:t>
            </a:r>
            <a:endParaRPr lang="vi-V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font0000000025500351"/>
              </a:rPr>
              <a:t>pasword-salt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font0000000025500351"/>
              </a:rPr>
              <a:t>Nếu so sánh trùng khớp, trả về chuỗi token để xác nhận rằng user đã đăng nhập vào hệ thống (authentication)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font0000000025500351"/>
              </a:rPr>
              <a:t>Token chứa một số thông tin cơ bản của user, trong đó có userType để thực hiện tính năng phân quyền (authorization)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font0000000025500351"/>
              </a:rPr>
              <a:t>Token sẽ</a:t>
            </a:r>
            <a:r>
              <a:rPr lang="vi-VN" dirty="0">
                <a:solidFill>
                  <a:srgbClr val="EDEDED"/>
                </a:solidFill>
                <a:latin typeface="font0000000025500351"/>
              </a:rPr>
              <a:t> </a:t>
            </a:r>
            <a:r>
              <a:rPr lang="vi-VN" sz="2400" dirty="0">
                <a:latin typeface="font0000000025500351"/>
              </a:rPr>
              <a:t>trả cho phía client </a:t>
            </a:r>
          </a:p>
        </p:txBody>
      </p:sp>
    </p:spTree>
    <p:extLst>
      <p:ext uri="{BB962C8B-B14F-4D97-AF65-F5344CB8AC3E}">
        <p14:creationId xmlns:p14="http://schemas.microsoft.com/office/powerpoint/2010/main" val="264563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457200" y="972978"/>
            <a:ext cx="2776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nhập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EF0A2D-3626-0041-82FB-AF1C48627BFC}"/>
              </a:ext>
            </a:extLst>
          </p:cNvPr>
          <p:cNvSpPr/>
          <p:nvPr/>
        </p:nvSpPr>
        <p:spPr>
          <a:xfrm>
            <a:off x="534347" y="1411127"/>
            <a:ext cx="7061134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Route và api cho đăng nhập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F6801-BA0F-624B-93DE-D30BA908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47" y="1877178"/>
            <a:ext cx="4451907" cy="195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A3581-F465-4D49-B468-FBE475BE3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86" y="3581400"/>
            <a:ext cx="6259414" cy="32305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DD4C15-5AD5-0D40-B2C4-13ADD9930D33}"/>
              </a:ext>
            </a:extLst>
          </p:cNvPr>
          <p:cNvSpPr/>
          <p:nvPr/>
        </p:nvSpPr>
        <p:spPr>
          <a:xfrm>
            <a:off x="3352800" y="5334000"/>
            <a:ext cx="3810000" cy="6858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E4213-DBED-CE4C-A0CD-F1F9F71389B4}"/>
              </a:ext>
            </a:extLst>
          </p:cNvPr>
          <p:cNvSpPr/>
          <p:nvPr/>
        </p:nvSpPr>
        <p:spPr>
          <a:xfrm>
            <a:off x="5910943" y="4225334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 compare thành công sẽ trả isMach có giá trị true hoặc false</a:t>
            </a:r>
            <a:endParaRPr lang="vi-VN" sz="14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5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1025" name="Picture 1" descr="page49image7232">
            <a:extLst>
              <a:ext uri="{FF2B5EF4-FFF2-40B4-BE49-F238E27FC236}">
                <a16:creationId xmlns:a16="http://schemas.microsoft.com/office/drawing/2014/main" id="{522EC075-A628-1942-9BA4-6CF3006B6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553200" cy="45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93A91F-EFF0-4A4B-9BCE-70EB0B881107}"/>
              </a:ext>
            </a:extLst>
          </p:cNvPr>
          <p:cNvSpPr/>
          <p:nvPr/>
        </p:nvSpPr>
        <p:spPr>
          <a:xfrm>
            <a:off x="457200" y="972978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Json</a:t>
            </a:r>
            <a:r>
              <a:rPr lang="en-US" sz="2800" dirty="0">
                <a:solidFill>
                  <a:srgbClr val="00B050"/>
                </a:solidFill>
              </a:rPr>
              <a:t> Web Token</a:t>
            </a:r>
          </a:p>
        </p:txBody>
      </p:sp>
    </p:spTree>
    <p:extLst>
      <p:ext uri="{BB962C8B-B14F-4D97-AF65-F5344CB8AC3E}">
        <p14:creationId xmlns:p14="http://schemas.microsoft.com/office/powerpoint/2010/main" val="169016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3A91F-EFF0-4A4B-9BCE-70EB0B881107}"/>
              </a:ext>
            </a:extLst>
          </p:cNvPr>
          <p:cNvSpPr/>
          <p:nvPr/>
        </p:nvSpPr>
        <p:spPr>
          <a:xfrm>
            <a:off x="457200" y="972978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Json</a:t>
            </a:r>
            <a:r>
              <a:rPr lang="en-US" sz="2800" dirty="0">
                <a:solidFill>
                  <a:srgbClr val="00B050"/>
                </a:solidFill>
              </a:rPr>
              <a:t> Web Token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6039F4-4A75-C241-BEB1-6E5B22A46E5B}"/>
              </a:ext>
            </a:extLst>
          </p:cNvPr>
          <p:cNvSpPr/>
          <p:nvPr/>
        </p:nvSpPr>
        <p:spPr>
          <a:xfrm>
            <a:off x="457200" y="1674519"/>
            <a:ext cx="8458200" cy="465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Cài đặt jsonwebtoken: npm install jsonwebtoken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Do cấu trúc jsonwebtoken khá đơn giản và phổ biến nên rất dễ bị decode.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Do đó, không nên để những thông tin nhạy cảm lên tại payload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Khi ko có secretKey, token chỉ có thể được đọc (decode) chứ không thể tạo mới hoặc sửa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Token sẽ được lưu tại browser (phía client) --&gt; do đó cần có expired time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(thời gian hết hạn)</a:t>
            </a:r>
            <a:b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Tạo token bằng phương thức jwt.sign( ) </a:t>
            </a:r>
            <a:endParaRPr lang="vi-V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7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3A91F-EFF0-4A4B-9BCE-70EB0B881107}"/>
              </a:ext>
            </a:extLst>
          </p:cNvPr>
          <p:cNvSpPr/>
          <p:nvPr/>
        </p:nvSpPr>
        <p:spPr>
          <a:xfrm>
            <a:off x="457200" y="972978"/>
            <a:ext cx="2505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Json</a:t>
            </a:r>
            <a:r>
              <a:rPr lang="en-US" sz="2800" dirty="0">
                <a:solidFill>
                  <a:srgbClr val="00B050"/>
                </a:solidFill>
              </a:rPr>
              <a:t> Web Token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99F66-8038-3345-BC06-47B3FCDEF100}"/>
              </a:ext>
            </a:extLst>
          </p:cNvPr>
          <p:cNvSpPr/>
          <p:nvPr/>
        </p:nvSpPr>
        <p:spPr>
          <a:xfrm>
            <a:off x="457200" y="1905000"/>
            <a:ext cx="8534400" cy="313932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isMatch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400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message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:"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Password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khong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khop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payload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email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user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email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typeUser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user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typeUser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jwt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sign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payload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,"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FptPolyTechnic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",{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expiresIn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3600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then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token=&gt;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200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message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:"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Login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thanh</a:t>
            </a:r>
            <a:r>
              <a:rPr lang="en-US" dirty="0">
                <a:solidFill>
                  <a:srgbClr val="448C27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448C27"/>
                </a:solidFill>
                <a:latin typeface="Menlo" panose="020B0609030804020204" pitchFamily="49" charset="0"/>
              </a:rPr>
              <a:t>cong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",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token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3A91F-EFF0-4A4B-9BCE-70EB0B881107}"/>
              </a:ext>
            </a:extLst>
          </p:cNvPr>
          <p:cNvSpPr/>
          <p:nvPr/>
        </p:nvSpPr>
        <p:spPr>
          <a:xfrm>
            <a:off x="457200" y="972978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Các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bước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thực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hiện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xác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thực</a:t>
            </a:r>
            <a:r>
              <a:rPr lang="en-US" sz="2800" dirty="0">
                <a:solidFill>
                  <a:srgbClr val="00B050"/>
                </a:solidFill>
              </a:rPr>
              <a:t>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C7468-38EC-DE49-8BB9-136925ECF83A}"/>
              </a:ext>
            </a:extLst>
          </p:cNvPr>
          <p:cNvSpPr/>
          <p:nvPr/>
        </p:nvSpPr>
        <p:spPr>
          <a:xfrm>
            <a:off x="457200" y="1736229"/>
            <a:ext cx="8229600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Sử dụng token để xác thực user đã đăng nhập vào hệ thống hay chưa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Viết hàm authenticate (xác thực) như một middleware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Verify token thông qua phương thức jwt.verify( ) </a:t>
            </a:r>
            <a:endParaRPr lang="vi-VN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4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3A91F-EFF0-4A4B-9BCE-70EB0B881107}"/>
              </a:ext>
            </a:extLst>
          </p:cNvPr>
          <p:cNvSpPr/>
          <p:nvPr/>
        </p:nvSpPr>
        <p:spPr>
          <a:xfrm>
            <a:off x="457200" y="972978"/>
            <a:ext cx="513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Các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bước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thực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hiện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xác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thực</a:t>
            </a:r>
            <a:r>
              <a:rPr lang="en-US" sz="2800" dirty="0">
                <a:solidFill>
                  <a:srgbClr val="00B050"/>
                </a:solidFill>
              </a:rPr>
              <a:t>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130C3-4262-9D48-876A-245EA9635F88}"/>
              </a:ext>
            </a:extLst>
          </p:cNvPr>
          <p:cNvSpPr/>
          <p:nvPr/>
        </p:nvSpPr>
        <p:spPr>
          <a:xfrm>
            <a:off x="457200" y="1418251"/>
            <a:ext cx="82296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Viết hàm authenticate (xác thực) như một middleware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74A56-993B-E540-A10C-72A390A30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636"/>
            <a:ext cx="7483165" cy="21218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3B94EE-9F9D-C443-ABCF-47C4EF8BBB1C}"/>
              </a:ext>
            </a:extLst>
          </p:cNvPr>
          <p:cNvSpPr/>
          <p:nvPr/>
        </p:nvSpPr>
        <p:spPr>
          <a:xfrm>
            <a:off x="304800" y="4264749"/>
            <a:ext cx="82296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Route cho xác thực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156252-1E8C-D24A-8669-65F83E61B7DD}"/>
              </a:ext>
            </a:extLst>
          </p:cNvPr>
          <p:cNvSpPr/>
          <p:nvPr/>
        </p:nvSpPr>
        <p:spPr>
          <a:xfrm>
            <a:off x="571500" y="5029200"/>
            <a:ext cx="7696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router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get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'</a:t>
            </a:r>
            <a:r>
              <a:rPr lang="en-US" sz="1400" dirty="0">
                <a:solidFill>
                  <a:srgbClr val="448C27"/>
                </a:solidFill>
                <a:latin typeface="Menlo" panose="020B0609030804020204" pitchFamily="49" charset="0"/>
              </a:rPr>
              <a:t>/private/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',</a:t>
            </a:r>
            <a:r>
              <a:rPr lang="en-US" sz="1400" b="1" dirty="0">
                <a:solidFill>
                  <a:srgbClr val="AA3731"/>
                </a:solidFill>
                <a:latin typeface="Menlo" panose="020B0609030804020204" pitchFamily="49" charset="0"/>
              </a:rPr>
              <a:t>authenticate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userController</a:t>
            </a:r>
            <a:r>
              <a:rPr lang="en-US" sz="1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7A3E9D"/>
                </a:solidFill>
                <a:latin typeface="Menlo" panose="020B0609030804020204" pitchFamily="49" charset="0"/>
              </a:rPr>
              <a:t>testAuth</a:t>
            </a:r>
            <a:r>
              <a:rPr lang="en-US" sz="14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0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Hiểu và cài đặt Authentication</a:t>
            </a:r>
          </a:p>
          <a:p>
            <a:r>
              <a:rPr lang="vi-VN" dirty="0"/>
              <a:t>Đăng ký, đăng nhập và mã hoá password</a:t>
            </a:r>
          </a:p>
          <a:p>
            <a:pPr>
              <a:lnSpc>
                <a:spcPct val="150000"/>
              </a:lnSpc>
            </a:pPr>
            <a:r>
              <a:rPr lang="vi-VN" dirty="0"/>
              <a:t>Authentication</a:t>
            </a:r>
          </a:p>
          <a:p>
            <a:pPr>
              <a:lnSpc>
                <a:spcPct val="150000"/>
              </a:lnSpc>
            </a:pPr>
            <a:r>
              <a:rPr lang="vi-VN" dirty="0"/>
              <a:t>Validation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2: Validation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C38BB-EF42-4541-92F3-EBB9943293E4}"/>
              </a:ext>
            </a:extLst>
          </p:cNvPr>
          <p:cNvSpPr/>
          <p:nvPr/>
        </p:nvSpPr>
        <p:spPr>
          <a:xfrm>
            <a:off x="457200" y="972978"/>
            <a:ext cx="3496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Tại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sao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dùng</a:t>
            </a:r>
            <a:r>
              <a:rPr lang="en-US" sz="2800" dirty="0">
                <a:solidFill>
                  <a:srgbClr val="00B050"/>
                </a:solidFill>
              </a:rPr>
              <a:t>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24A26-AE0F-CC44-AEB3-38340E56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6"/>
          <a:stretch/>
        </p:blipFill>
        <p:spPr>
          <a:xfrm>
            <a:off x="838200" y="1707176"/>
            <a:ext cx="6934200" cy="45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94969-C7BD-FF45-B033-F350DD1B01B9}"/>
              </a:ext>
            </a:extLst>
          </p:cNvPr>
          <p:cNvSpPr txBox="1"/>
          <p:nvPr/>
        </p:nvSpPr>
        <p:spPr>
          <a:xfrm>
            <a:off x="533400" y="1520010"/>
            <a:ext cx="815340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Tạo các middleware thực hiện validation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Sử dụng module lodash và validator để hổ trợ validation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Npm install lodash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Npm install validator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Thực hiên validate cho các router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FDA86-C385-8E44-B39E-433BDF60A88B}"/>
              </a:ext>
            </a:extLst>
          </p:cNvPr>
          <p:cNvSpPr/>
          <p:nvPr/>
        </p:nvSpPr>
        <p:spPr>
          <a:xfrm>
            <a:off x="457200" y="972978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Cách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thực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hiện</a:t>
            </a:r>
            <a:r>
              <a:rPr lang="en-US" sz="2800" dirty="0">
                <a:solidFill>
                  <a:srgbClr val="00B050"/>
                </a:solidFill>
              </a:rPr>
              <a:t> validation</a:t>
            </a:r>
          </a:p>
        </p:txBody>
      </p:sp>
    </p:spTree>
    <p:extLst>
      <p:ext uri="{BB962C8B-B14F-4D97-AF65-F5344CB8AC3E}">
        <p14:creationId xmlns:p14="http://schemas.microsoft.com/office/powerpoint/2010/main" val="343401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FDA86-C385-8E44-B39E-433BDF60A88B}"/>
              </a:ext>
            </a:extLst>
          </p:cNvPr>
          <p:cNvSpPr/>
          <p:nvPr/>
        </p:nvSpPr>
        <p:spPr>
          <a:xfrm>
            <a:off x="457200" y="972978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/>
              <a:t>Middleware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C8F60-1EBE-AE4E-8A01-CE822D9DD639}"/>
              </a:ext>
            </a:extLst>
          </p:cNvPr>
          <p:cNvSpPr/>
          <p:nvPr/>
        </p:nvSpPr>
        <p:spPr>
          <a:xfrm>
            <a:off x="457200" y="1496198"/>
            <a:ext cx="8229600" cy="234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Middleware là những đoạn mã trung gian nằm giữa các request và response. Nó nhận các reques, thực hiện các mệnh lệnh trung tương ứng trên request đó.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Sau khi hoàn thành nó response (trả về) hoặc chuyển kết quả ủy thác cho một Middleware khác. </a:t>
            </a:r>
          </a:p>
        </p:txBody>
      </p:sp>
      <p:pic>
        <p:nvPicPr>
          <p:cNvPr id="3081" name="Picture 9" descr="page22image15112">
            <a:extLst>
              <a:ext uri="{FF2B5EF4-FFF2-40B4-BE49-F238E27FC236}">
                <a16:creationId xmlns:a16="http://schemas.microsoft.com/office/drawing/2014/main" id="{66E62CBB-D825-AA41-9929-B2603B4C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8615362" cy="19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ge22image15272">
            <a:extLst>
              <a:ext uri="{FF2B5EF4-FFF2-40B4-BE49-F238E27FC236}">
                <a16:creationId xmlns:a16="http://schemas.microsoft.com/office/drawing/2014/main" id="{C6993184-FF8D-C24A-948A-3CAFBD1E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8615362" cy="198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9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FDA86-C385-8E44-B39E-433BDF60A88B}"/>
              </a:ext>
            </a:extLst>
          </p:cNvPr>
          <p:cNvSpPr/>
          <p:nvPr/>
        </p:nvSpPr>
        <p:spPr>
          <a:xfrm>
            <a:off x="457200" y="972978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/>
              <a:t>Middleware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C8F60-1EBE-AE4E-8A01-CE822D9DD639}"/>
              </a:ext>
            </a:extLst>
          </p:cNvPr>
          <p:cNvSpPr/>
          <p:nvPr/>
        </p:nvSpPr>
        <p:spPr>
          <a:xfrm>
            <a:off x="457200" y="1496198"/>
            <a:ext cx="8229600" cy="496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Tạo middleware user.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D0571-B1F7-EF47-AFB8-B432C9F5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9" y="3371134"/>
            <a:ext cx="6433504" cy="2512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21403-147D-7E46-93D5-611CC8AE3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0" y="2019418"/>
            <a:ext cx="2111205" cy="12301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C6C160-1850-5244-BD6C-2D88C4462F43}"/>
              </a:ext>
            </a:extLst>
          </p:cNvPr>
          <p:cNvSpPr/>
          <p:nvPr/>
        </p:nvSpPr>
        <p:spPr>
          <a:xfrm>
            <a:off x="5715000" y="2763721"/>
            <a:ext cx="3276600" cy="1709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 không có lỗi, chuyển sang middleware tiếp theo.</a:t>
            </a: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 có lỗi thì trả về status 400 và thông tin của error </a:t>
            </a:r>
            <a:endParaRPr lang="vi-VN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11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FDA86-C385-8E44-B39E-433BDF60A88B}"/>
              </a:ext>
            </a:extLst>
          </p:cNvPr>
          <p:cNvSpPr/>
          <p:nvPr/>
        </p:nvSpPr>
        <p:spPr>
          <a:xfrm>
            <a:off x="457200" y="972978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/>
              <a:t>Middleware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C8F60-1EBE-AE4E-8A01-CE822D9DD639}"/>
              </a:ext>
            </a:extLst>
          </p:cNvPr>
          <p:cNvSpPr/>
          <p:nvPr/>
        </p:nvSpPr>
        <p:spPr>
          <a:xfrm>
            <a:off x="457200" y="149619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Sử dụng các phương thức của validator để validate cho các control </a:t>
            </a:r>
            <a:endParaRPr lang="vi-VN" sz="20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310A3-C6A9-6D4A-A30E-42A9D4A2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19417"/>
            <a:ext cx="7924800" cy="42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8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FDA86-C385-8E44-B39E-433BDF60A88B}"/>
              </a:ext>
            </a:extLst>
          </p:cNvPr>
          <p:cNvSpPr/>
          <p:nvPr/>
        </p:nvSpPr>
        <p:spPr>
          <a:xfrm>
            <a:off x="457200" y="972978"/>
            <a:ext cx="2026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/>
              <a:t>Middleware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C8F60-1EBE-AE4E-8A01-CE822D9DD639}"/>
              </a:ext>
            </a:extLst>
          </p:cNvPr>
          <p:cNvSpPr/>
          <p:nvPr/>
        </p:nvSpPr>
        <p:spPr>
          <a:xfrm>
            <a:off x="457200" y="149619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Sử dụng cho các control khác </a:t>
            </a:r>
            <a:endParaRPr lang="vi-VN" sz="2000" dirty="0">
              <a:effectLst/>
            </a:endParaRPr>
          </a:p>
        </p:txBody>
      </p:sp>
      <p:pic>
        <p:nvPicPr>
          <p:cNvPr id="5121" name="Picture 1" descr="page68image8352">
            <a:extLst>
              <a:ext uri="{FF2B5EF4-FFF2-40B4-BE49-F238E27FC236}">
                <a16:creationId xmlns:a16="http://schemas.microsoft.com/office/drawing/2014/main" id="{20AC3C44-D03E-9F46-96BC-30BC992AF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38" y="2019418"/>
            <a:ext cx="7995324" cy="356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23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FDA86-C385-8E44-B39E-433BDF60A88B}"/>
              </a:ext>
            </a:extLst>
          </p:cNvPr>
          <p:cNvSpPr/>
          <p:nvPr/>
        </p:nvSpPr>
        <p:spPr>
          <a:xfrm>
            <a:off x="457200" y="972978"/>
            <a:ext cx="4576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dirty="0"/>
              <a:t>Test validation với Postman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6EC70-1432-B74C-842B-3DFF25D7F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5" y="1496198"/>
            <a:ext cx="8001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8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Authentication là gì?</a:t>
            </a:r>
          </a:p>
          <a:p>
            <a:r>
              <a:rPr lang="vi-VN" dirty="0"/>
              <a:t>Cài đặt Authentication</a:t>
            </a:r>
          </a:p>
          <a:p>
            <a:r>
              <a:rPr lang="vi-VN" dirty="0"/>
              <a:t>Đăng ký user</a:t>
            </a:r>
          </a:p>
          <a:p>
            <a:pPr lvl="1"/>
            <a:r>
              <a:rPr lang="vi-VN" dirty="0"/>
              <a:t>Mã hoá password</a:t>
            </a:r>
          </a:p>
          <a:p>
            <a:pPr>
              <a:lnSpc>
                <a:spcPct val="150000"/>
              </a:lnSpc>
            </a:pPr>
            <a:r>
              <a:rPr lang="vi-VN" dirty="0"/>
              <a:t>Đăng nhập</a:t>
            </a:r>
          </a:p>
          <a:p>
            <a:pPr>
              <a:lnSpc>
                <a:spcPct val="150000"/>
              </a:lnSpc>
            </a:pPr>
            <a:r>
              <a:rPr lang="vi-VN" dirty="0"/>
              <a:t>Authentication</a:t>
            </a:r>
          </a:p>
          <a:p>
            <a:pPr>
              <a:lnSpc>
                <a:spcPct val="150000"/>
              </a:lnSpc>
            </a:pPr>
            <a:r>
              <a:rPr lang="vi-VN" dirty="0"/>
              <a:t>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Authentication là gì?</a:t>
            </a:r>
          </a:p>
          <a:p>
            <a:r>
              <a:rPr lang="vi-VN" dirty="0"/>
              <a:t>Cài đặt Authentication</a:t>
            </a:r>
          </a:p>
          <a:p>
            <a:r>
              <a:rPr lang="vi-VN" dirty="0"/>
              <a:t>Đăng ký user</a:t>
            </a:r>
          </a:p>
          <a:p>
            <a:pPr lvl="1"/>
            <a:r>
              <a:rPr lang="vi-VN" dirty="0"/>
              <a:t>Mã hoá password</a:t>
            </a:r>
          </a:p>
          <a:p>
            <a:pPr>
              <a:lnSpc>
                <a:spcPct val="150000"/>
              </a:lnSpc>
            </a:pPr>
            <a:r>
              <a:rPr lang="vi-VN" dirty="0"/>
              <a:t>Đăng nhập</a:t>
            </a:r>
          </a:p>
          <a:p>
            <a:pPr>
              <a:lnSpc>
                <a:spcPct val="150000"/>
              </a:lnSpc>
            </a:pPr>
            <a:r>
              <a:rPr lang="vi-VN" dirty="0"/>
              <a:t>Authentication</a:t>
            </a:r>
          </a:p>
          <a:p>
            <a:pPr>
              <a:lnSpc>
                <a:spcPct val="150000"/>
              </a:lnSpc>
            </a:pPr>
            <a:r>
              <a:rPr lang="vi-VN" dirty="0"/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1: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9938D-50F1-8641-B842-078BB3603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84416"/>
            <a:ext cx="8486335" cy="4343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609600" y="1034534"/>
            <a:ext cx="261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Authentication </a:t>
            </a:r>
            <a:r>
              <a:rPr lang="en-US" sz="2400" dirty="0" err="1">
                <a:solidFill>
                  <a:srgbClr val="00B050"/>
                </a:solidFill>
              </a:rPr>
              <a:t>là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gì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609600" y="1034534"/>
            <a:ext cx="5648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Authentication </a:t>
            </a:r>
            <a:r>
              <a:rPr lang="en-US" sz="2400" dirty="0" err="1">
                <a:solidFill>
                  <a:srgbClr val="00B050"/>
                </a:solidFill>
              </a:rPr>
              <a:t>được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thực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hiện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như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thế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nào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FD144-EE99-DE41-A66E-952B95D1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9536"/>
            <a:ext cx="8026043" cy="464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0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609600" y="1034534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ký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025" name="Picture 1" descr="page41image3584">
            <a:extLst>
              <a:ext uri="{FF2B5EF4-FFF2-40B4-BE49-F238E27FC236}">
                <a16:creationId xmlns:a16="http://schemas.microsoft.com/office/drawing/2014/main" id="{BBC5E02A-67E6-D24D-B176-3F36A0A3D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7" r="28192"/>
          <a:stretch/>
        </p:blipFill>
        <p:spPr bwMode="auto">
          <a:xfrm>
            <a:off x="5251622" y="1828800"/>
            <a:ext cx="389237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E49293-F6DF-B840-BEF6-D92152122E9A}"/>
              </a:ext>
            </a:extLst>
          </p:cNvPr>
          <p:cNvSpPr/>
          <p:nvPr/>
        </p:nvSpPr>
        <p:spPr>
          <a:xfrm>
            <a:off x="457200" y="1496198"/>
            <a:ext cx="449580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Thực hiện tính năng register (tạo mới user)</a:t>
            </a:r>
          </a:p>
          <a:p>
            <a:pPr marL="241300" indent="-2413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Yêu cầu: password phải được hash trước khi lưu vào database tránh hacker dùng kỹ thuật dictionary</a:t>
            </a:r>
            <a:endParaRPr lang="vi-V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4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457200" y="972978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ký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49293-F6DF-B840-BEF6-D92152122E9A}"/>
              </a:ext>
            </a:extLst>
          </p:cNvPr>
          <p:cNvSpPr/>
          <p:nvPr/>
        </p:nvSpPr>
        <p:spPr>
          <a:xfrm>
            <a:off x="457200" y="1496198"/>
            <a:ext cx="8077200" cy="280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/>
              <a:t>Một số cơ chế hash password: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Hash với MD5 hoặc SHA1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Hash với PER USER SALT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Hash với salt được tạo từ bcrypt. Ưu điểm: slow, config salt, random </a:t>
            </a:r>
          </a:p>
          <a:p>
            <a:pPr marL="241300" indent="-241300">
              <a:lnSpc>
                <a:spcPct val="150000"/>
              </a:lnSpc>
              <a:buFont typeface="Wingdings" pitchFamily="2" charset="2"/>
              <a:buChar char="ü"/>
            </a:pPr>
            <a:endParaRPr lang="vi-V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Picture 1" descr="page42image9712">
            <a:extLst>
              <a:ext uri="{FF2B5EF4-FFF2-40B4-BE49-F238E27FC236}">
                <a16:creationId xmlns:a16="http://schemas.microsoft.com/office/drawing/2014/main" id="{AB95FD42-E8ED-5840-8C88-93C21FC5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981551"/>
            <a:ext cx="59817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0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D429-C912-B547-81DE-6D1B0FFD7DC5}"/>
              </a:ext>
            </a:extLst>
          </p:cNvPr>
          <p:cNvSpPr/>
          <p:nvPr/>
        </p:nvSpPr>
        <p:spPr>
          <a:xfrm>
            <a:off x="457200" y="972978"/>
            <a:ext cx="2363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User – </a:t>
            </a:r>
            <a:r>
              <a:rPr lang="en-US" sz="2800" dirty="0" err="1">
                <a:solidFill>
                  <a:srgbClr val="00B050"/>
                </a:solidFill>
              </a:rPr>
              <a:t>Đăng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ký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4285C-C42B-BD4B-AC2E-994A9CCA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1524773"/>
            <a:ext cx="7048500" cy="50315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F524DC-8F3C-3247-B074-749B6B18E6E5}"/>
              </a:ext>
            </a:extLst>
          </p:cNvPr>
          <p:cNvSpPr/>
          <p:nvPr/>
        </p:nvSpPr>
        <p:spPr>
          <a:xfrm>
            <a:off x="4953000" y="4419600"/>
            <a:ext cx="4495800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route cho thao tác thêm user</a:t>
            </a:r>
            <a:endParaRPr lang="vi-VN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62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12645</TotalTime>
  <Words>788</Words>
  <Application>Microsoft Macintosh PowerPoint</Application>
  <PresentationFormat>On-screen Show (4:3)</PresentationFormat>
  <Paragraphs>122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font0000000025500351</vt:lpstr>
      <vt:lpstr>Menlo</vt:lpstr>
      <vt:lpstr>Segoe UI</vt:lpstr>
      <vt:lpstr>Wingdings</vt:lpstr>
      <vt:lpstr>Custom Design</vt:lpstr>
      <vt:lpstr>Nodejs &amp; resful web service</vt:lpstr>
      <vt:lpstr>Mục tiêu</vt:lpstr>
      <vt:lpstr>Nội dung</vt:lpstr>
      <vt:lpstr>Phần 1: 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Authentication</vt:lpstr>
      <vt:lpstr>PowerPoint Presentation</vt:lpstr>
      <vt:lpstr>Phần 2: Validation 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cong mua tran</cp:lastModifiedBy>
  <cp:revision>1762</cp:revision>
  <dcterms:created xsi:type="dcterms:W3CDTF">2013-04-23T08:05:33Z</dcterms:created>
  <dcterms:modified xsi:type="dcterms:W3CDTF">2020-11-04T08:19:57Z</dcterms:modified>
</cp:coreProperties>
</file>