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2"/>
  </p:notesMasterIdLst>
  <p:sldIdLst>
    <p:sldId id="541" r:id="rId2"/>
    <p:sldId id="542" r:id="rId3"/>
    <p:sldId id="543" r:id="rId4"/>
    <p:sldId id="544" r:id="rId5"/>
    <p:sldId id="548" r:id="rId6"/>
    <p:sldId id="609" r:id="rId7"/>
    <p:sldId id="587" r:id="rId8"/>
    <p:sldId id="610" r:id="rId9"/>
    <p:sldId id="611" r:id="rId10"/>
    <p:sldId id="612" r:id="rId11"/>
    <p:sldId id="613" r:id="rId12"/>
    <p:sldId id="614" r:id="rId13"/>
    <p:sldId id="615" r:id="rId14"/>
    <p:sldId id="617" r:id="rId15"/>
    <p:sldId id="616" r:id="rId16"/>
    <p:sldId id="619" r:id="rId17"/>
    <p:sldId id="618" r:id="rId18"/>
    <p:sldId id="550" r:id="rId19"/>
    <p:sldId id="546" r:id="rId20"/>
    <p:sldId id="620" r:id="rId21"/>
    <p:sldId id="621" r:id="rId22"/>
    <p:sldId id="622" r:id="rId23"/>
    <p:sldId id="623" r:id="rId24"/>
    <p:sldId id="624" r:id="rId25"/>
    <p:sldId id="625" r:id="rId26"/>
    <p:sldId id="627" r:id="rId27"/>
    <p:sldId id="626" r:id="rId28"/>
    <p:sldId id="551" r:id="rId29"/>
    <p:sldId id="545" r:id="rId30"/>
    <p:sldId id="55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B543"/>
    <a:srgbClr val="FF5A33"/>
    <a:srgbClr val="3894CC"/>
    <a:srgbClr val="0E509D"/>
    <a:srgbClr val="F06737"/>
    <a:srgbClr val="FF3300"/>
    <a:srgbClr val="0000FF"/>
    <a:srgbClr val="FF9900"/>
    <a:srgbClr val="5C0000"/>
    <a:srgbClr val="FF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1"/>
    <p:restoredTop sz="74021" autoAdjust="0"/>
  </p:normalViewPr>
  <p:slideViewPr>
    <p:cSldViewPr>
      <p:cViewPr varScale="1">
        <p:scale>
          <a:sx n="89" d="100"/>
          <a:sy n="89" d="100"/>
        </p:scale>
        <p:origin x="624" y="16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11/10/20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4953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4114800" y="4876800"/>
            <a:ext cx="4953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1662" y="1847308"/>
            <a:ext cx="3252138"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7534" y="2464264"/>
            <a:ext cx="1930466"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07704" y="533400"/>
            <a:ext cx="2298096" cy="1447800"/>
          </a:xfrm>
          <a:prstGeom prst="rect">
            <a:avLst/>
          </a:prstGeom>
        </p:spPr>
      </p:pic>
      <p:sp>
        <p:nvSpPr>
          <p:cNvPr id="8" name="Rectangle 7"/>
          <p:cNvSpPr/>
          <p:nvPr userDrawn="1"/>
        </p:nvSpPr>
        <p:spPr>
          <a:xfrm>
            <a:off x="5900190" y="2054423"/>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820563" y="5864423"/>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6919985" y="6550223"/>
            <a:ext cx="2198615"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4114800" y="4876800"/>
            <a:ext cx="4953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914400"/>
            <a:ext cx="4040188"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00200"/>
            <a:ext cx="4040188"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914400"/>
            <a:ext cx="4041775"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00200"/>
            <a:ext cx="4041775"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11" name="Straight Connector 10"/>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1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63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65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42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7467600" y="2976465"/>
            <a:ext cx="16764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1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7467600" y="2976465"/>
            <a:ext cx="16764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7467600" y="2976465"/>
            <a:ext cx="16764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2656" y="1219200"/>
            <a:ext cx="2238687" cy="3029373"/>
          </a:xfrm>
          <a:prstGeom prst="rect">
            <a:avLst/>
          </a:prstGeom>
        </p:spPr>
      </p:pic>
    </p:spTree>
    <p:extLst>
      <p:ext uri="{BB962C8B-B14F-4D97-AF65-F5344CB8AC3E}">
        <p14:creationId xmlns:p14="http://schemas.microsoft.com/office/powerpoint/2010/main" val="20828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3581400"/>
            <a:ext cx="82296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5400" y="1295400"/>
            <a:ext cx="640969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11/10/20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86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457200" y="914400"/>
            <a:ext cx="40386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14400"/>
            <a:ext cx="40386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90600"/>
            <a:ext cx="82296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11/10/20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89"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err="1"/>
              <a:t>NodeJs</a:t>
            </a:r>
            <a:r>
              <a:rPr lang="en-US" dirty="0"/>
              <a:t> &amp; </a:t>
            </a:r>
            <a:r>
              <a:rPr lang="en-US" dirty="0" err="1"/>
              <a:t>resful</a:t>
            </a:r>
            <a:r>
              <a:rPr lang="en-US" dirty="0"/>
              <a:t> web service</a:t>
            </a:r>
          </a:p>
        </p:txBody>
      </p:sp>
      <p:sp>
        <p:nvSpPr>
          <p:cNvPr id="3" name="Subtitle 2"/>
          <p:cNvSpPr>
            <a:spLocks noGrp="1"/>
          </p:cNvSpPr>
          <p:nvPr>
            <p:ph type="subTitle" idx="1"/>
          </p:nvPr>
        </p:nvSpPr>
        <p:spPr/>
        <p:txBody>
          <a:bodyPr/>
          <a:lstStyle/>
          <a:p>
            <a:r>
              <a:rPr lang="en-US" dirty="0"/>
              <a:t>Nodejs </a:t>
            </a:r>
            <a:r>
              <a:rPr lang="en-US" dirty="0" err="1"/>
              <a:t>với</a:t>
            </a:r>
            <a:r>
              <a:rPr lang="en-US" dirty="0"/>
              <a:t> </a:t>
            </a:r>
            <a:r>
              <a:rPr lang="en-US" dirty="0" err="1"/>
              <a:t>nosql</a:t>
            </a:r>
            <a:endParaRPr lang="en-US" dirty="0"/>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81522"/>
            <a:ext cx="6106159" cy="584775"/>
          </a:xfrm>
          <a:prstGeom prst="rect">
            <a:avLst/>
          </a:prstGeom>
        </p:spPr>
        <p:txBody>
          <a:bodyPr wrap="none">
            <a:spAutoFit/>
          </a:bodyPr>
          <a:lstStyle/>
          <a:p>
            <a:r>
              <a:rPr lang="en-US" sz="2400" dirty="0" err="1">
                <a:solidFill>
                  <a:srgbClr val="53B543"/>
                </a:solidFill>
              </a:rPr>
              <a:t>Tổ</a:t>
            </a:r>
            <a:r>
              <a:rPr lang="en-US" sz="2400" dirty="0">
                <a:solidFill>
                  <a:srgbClr val="53B543"/>
                </a:solidFill>
              </a:rPr>
              <a:t> </a:t>
            </a:r>
            <a:r>
              <a:rPr lang="en-US" sz="2400" dirty="0" err="1">
                <a:solidFill>
                  <a:srgbClr val="53B543"/>
                </a:solidFill>
              </a:rPr>
              <a:t>chức</a:t>
            </a:r>
            <a:r>
              <a:rPr lang="en-US" sz="2400" dirty="0">
                <a:solidFill>
                  <a:srgbClr val="53B543"/>
                </a:solidFill>
              </a:rPr>
              <a:t> code Node.js MongoDB </a:t>
            </a:r>
            <a:r>
              <a:rPr lang="en-US" sz="2400" dirty="0" err="1">
                <a:solidFill>
                  <a:srgbClr val="53B543"/>
                </a:solidFill>
              </a:rPr>
              <a:t>tạo</a:t>
            </a:r>
            <a:r>
              <a:rPr lang="en-US" sz="2400" dirty="0">
                <a:solidFill>
                  <a:srgbClr val="53B543"/>
                </a:solidFill>
              </a:rPr>
              <a:t> Collection </a:t>
            </a:r>
            <a:r>
              <a:rPr lang="en-US" sz="3200" dirty="0">
                <a:solidFill>
                  <a:srgbClr val="53B543"/>
                </a:solidFill>
                <a:latin typeface="Calibri" panose="020F0502020204030204" pitchFamily="34" charset="0"/>
              </a:rPr>
              <a:t> </a:t>
            </a:r>
            <a:endParaRPr lang="en-US" sz="3200" dirty="0">
              <a:solidFill>
                <a:srgbClr val="53B543"/>
              </a:solidFill>
              <a:effectLst/>
            </a:endParaRPr>
          </a:p>
        </p:txBody>
      </p:sp>
      <p:pic>
        <p:nvPicPr>
          <p:cNvPr id="7" name="Picture 6">
            <a:extLst>
              <a:ext uri="{FF2B5EF4-FFF2-40B4-BE49-F238E27FC236}">
                <a16:creationId xmlns:a16="http://schemas.microsoft.com/office/drawing/2014/main" id="{0F9C8E82-3CD0-C449-B316-F6BA32F4F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018" y="1494348"/>
            <a:ext cx="1638300" cy="2781300"/>
          </a:xfrm>
          <a:prstGeom prst="rect">
            <a:avLst/>
          </a:prstGeom>
          <a:ln>
            <a:solidFill>
              <a:srgbClr val="00B050"/>
            </a:solidFill>
          </a:ln>
        </p:spPr>
      </p:pic>
      <p:pic>
        <p:nvPicPr>
          <p:cNvPr id="9" name="Picture 8">
            <a:extLst>
              <a:ext uri="{FF2B5EF4-FFF2-40B4-BE49-F238E27FC236}">
                <a16:creationId xmlns:a16="http://schemas.microsoft.com/office/drawing/2014/main" id="{395045CF-2A73-F140-B041-686321787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00" y="1494348"/>
            <a:ext cx="4142651" cy="3953897"/>
          </a:xfrm>
          <a:prstGeom prst="rect">
            <a:avLst/>
          </a:prstGeom>
          <a:ln>
            <a:solidFill>
              <a:srgbClr val="00B050"/>
            </a:solidFill>
          </a:ln>
        </p:spPr>
      </p:pic>
      <p:pic>
        <p:nvPicPr>
          <p:cNvPr id="11" name="Picture 10">
            <a:extLst>
              <a:ext uri="{FF2B5EF4-FFF2-40B4-BE49-F238E27FC236}">
                <a16:creationId xmlns:a16="http://schemas.microsoft.com/office/drawing/2014/main" id="{B4940372-6A91-034B-9186-9F8CE613A5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367" y="2544762"/>
            <a:ext cx="3981450" cy="4313238"/>
          </a:xfrm>
          <a:prstGeom prst="rect">
            <a:avLst/>
          </a:prstGeom>
          <a:ln>
            <a:solidFill>
              <a:srgbClr val="00B050"/>
            </a:solidFill>
          </a:ln>
        </p:spPr>
      </p:pic>
    </p:spTree>
    <p:extLst>
      <p:ext uri="{BB962C8B-B14F-4D97-AF65-F5344CB8AC3E}">
        <p14:creationId xmlns:p14="http://schemas.microsoft.com/office/powerpoint/2010/main" val="421083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3587842" cy="707886"/>
          </a:xfrm>
          <a:prstGeom prst="rect">
            <a:avLst/>
          </a:prstGeom>
        </p:spPr>
        <p:txBody>
          <a:bodyPr wrap="none">
            <a:spAutoFit/>
          </a:bodyPr>
          <a:lstStyle/>
          <a:p>
            <a:r>
              <a:rPr lang="en-US" sz="2400" b="1" dirty="0">
                <a:solidFill>
                  <a:srgbClr val="53B543"/>
                </a:solidFill>
              </a:rPr>
              <a:t>Node.js MongoDB Insert </a:t>
            </a:r>
            <a:r>
              <a:rPr lang="en-US" sz="3200" b="1" dirty="0">
                <a:solidFill>
                  <a:srgbClr val="53B543"/>
                </a:solidFill>
              </a:rPr>
              <a:t> </a:t>
            </a:r>
            <a:r>
              <a:rPr lang="en-US" sz="4000" b="1" dirty="0">
                <a:solidFill>
                  <a:srgbClr val="53B543"/>
                </a:solidFill>
                <a:latin typeface="Calibri" panose="020F0502020204030204" pitchFamily="34" charset="0"/>
              </a:rPr>
              <a:t> </a:t>
            </a:r>
            <a:endParaRPr lang="en-US" sz="4000" b="1" dirty="0">
              <a:solidFill>
                <a:srgbClr val="53B543"/>
              </a:solidFill>
              <a:effectLst/>
            </a:endParaRPr>
          </a:p>
        </p:txBody>
      </p:sp>
      <p:sp>
        <p:nvSpPr>
          <p:cNvPr id="2" name="Rectangle 1">
            <a:extLst>
              <a:ext uri="{FF2B5EF4-FFF2-40B4-BE49-F238E27FC236}">
                <a16:creationId xmlns:a16="http://schemas.microsoft.com/office/drawing/2014/main" id="{4CCC63E4-24EE-C144-A194-7CF9A127E11D}"/>
              </a:ext>
            </a:extLst>
          </p:cNvPr>
          <p:cNvSpPr/>
          <p:nvPr/>
        </p:nvSpPr>
        <p:spPr>
          <a:xfrm>
            <a:off x="533400" y="1599634"/>
            <a:ext cx="8153400" cy="1294072"/>
          </a:xfrm>
          <a:prstGeom prst="rect">
            <a:avLst/>
          </a:prstGeom>
        </p:spPr>
        <p:txBody>
          <a:bodyPr wrap="square">
            <a:spAutoFit/>
          </a:bodyPr>
          <a:lstStyle/>
          <a:p>
            <a:pPr>
              <a:lnSpc>
                <a:spcPct val="150000"/>
              </a:lnSpc>
            </a:pPr>
            <a:r>
              <a:rPr lang="vi-VN" dirty="0"/>
              <a:t>Một </a:t>
            </a:r>
            <a:r>
              <a:rPr lang="vi-VN" b="1" dirty="0"/>
              <a:t>document </a:t>
            </a:r>
            <a:r>
              <a:rPr lang="vi-VN" dirty="0"/>
              <a:t>trong MongoDB giống như một </a:t>
            </a:r>
            <a:r>
              <a:rPr lang="vi-VN" b="1" dirty="0"/>
              <a:t>bản ghi </a:t>
            </a:r>
            <a:r>
              <a:rPr lang="vi-VN" dirty="0"/>
              <a:t>trong MySQL </a:t>
            </a:r>
            <a:endParaRPr lang="vi-VN" sz="2000" dirty="0">
              <a:latin typeface="Calibri" panose="020F0502020204030204" pitchFamily="34" charset="0"/>
            </a:endParaRPr>
          </a:p>
          <a:p>
            <a:pPr>
              <a:lnSpc>
                <a:spcPct val="150000"/>
              </a:lnSpc>
            </a:pPr>
            <a:r>
              <a:rPr lang="vi-VN" dirty="0"/>
              <a:t>Để chèn một bản ghi, hoặc </a:t>
            </a:r>
            <a:r>
              <a:rPr lang="vi-VN" i="1" dirty="0"/>
              <a:t>document </a:t>
            </a:r>
            <a:r>
              <a:rPr lang="vi-VN" dirty="0"/>
              <a:t>như nó được gọi trong MongoDB, vào một collection, ta sử dụng phương thức insertOne() </a:t>
            </a:r>
            <a:r>
              <a:rPr lang="vi-VN" dirty="0">
                <a:latin typeface="Calibri" panose="020F0502020204030204" pitchFamily="34" charset="0"/>
              </a:rPr>
              <a:t> </a:t>
            </a:r>
            <a:endParaRPr lang="vi-VN" dirty="0">
              <a:effectLst/>
            </a:endParaRPr>
          </a:p>
        </p:txBody>
      </p:sp>
      <p:pic>
        <p:nvPicPr>
          <p:cNvPr id="7" name="Picture 6">
            <a:extLst>
              <a:ext uri="{FF2B5EF4-FFF2-40B4-BE49-F238E27FC236}">
                <a16:creationId xmlns:a16="http://schemas.microsoft.com/office/drawing/2014/main" id="{4EEC2C91-B447-AA4D-BA3C-31172F7C9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687" y="2917518"/>
            <a:ext cx="3810000" cy="3820648"/>
          </a:xfrm>
          <a:prstGeom prst="rect">
            <a:avLst/>
          </a:prstGeom>
          <a:ln>
            <a:solidFill>
              <a:srgbClr val="00B050"/>
            </a:solidFill>
          </a:ln>
        </p:spPr>
      </p:pic>
    </p:spTree>
    <p:extLst>
      <p:ext uri="{BB962C8B-B14F-4D97-AF65-F5344CB8AC3E}">
        <p14:creationId xmlns:p14="http://schemas.microsoft.com/office/powerpoint/2010/main" val="342649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5598007" cy="707886"/>
          </a:xfrm>
          <a:prstGeom prst="rect">
            <a:avLst/>
          </a:prstGeom>
        </p:spPr>
        <p:txBody>
          <a:bodyPr wrap="none">
            <a:spAutoFit/>
          </a:bodyPr>
          <a:lstStyle/>
          <a:p>
            <a:r>
              <a:rPr lang="en-US" sz="2400" b="1" dirty="0">
                <a:solidFill>
                  <a:srgbClr val="53B543"/>
                </a:solidFill>
              </a:rPr>
              <a:t>Node.js MongoDB </a:t>
            </a:r>
            <a:r>
              <a:rPr lang="en-US" sz="2400" b="1" dirty="0" err="1">
                <a:solidFill>
                  <a:srgbClr val="53B543"/>
                </a:solidFill>
              </a:rPr>
              <a:t>với</a:t>
            </a:r>
            <a:r>
              <a:rPr lang="en-US" sz="2400" b="1" dirty="0">
                <a:solidFill>
                  <a:srgbClr val="53B543"/>
                </a:solidFill>
              </a:rPr>
              <a:t> </a:t>
            </a:r>
            <a:r>
              <a:rPr lang="en-US" sz="2400" b="1" dirty="0" err="1">
                <a:solidFill>
                  <a:srgbClr val="53B543"/>
                </a:solidFill>
              </a:rPr>
              <a:t>phương</a:t>
            </a:r>
            <a:r>
              <a:rPr lang="en-US" sz="2400" b="1" dirty="0">
                <a:solidFill>
                  <a:srgbClr val="53B543"/>
                </a:solidFill>
              </a:rPr>
              <a:t> </a:t>
            </a:r>
            <a:r>
              <a:rPr lang="en-US" sz="2400" b="1" dirty="0" err="1">
                <a:solidFill>
                  <a:srgbClr val="53B543"/>
                </a:solidFill>
              </a:rPr>
              <a:t>thức</a:t>
            </a:r>
            <a:r>
              <a:rPr lang="en-US" sz="2400" b="1" dirty="0">
                <a:solidFill>
                  <a:srgbClr val="53B543"/>
                </a:solidFill>
              </a:rPr>
              <a:t> find </a:t>
            </a:r>
            <a:r>
              <a:rPr lang="en-US" sz="3200" b="1" dirty="0">
                <a:solidFill>
                  <a:srgbClr val="53B543"/>
                </a:solidFill>
              </a:rPr>
              <a:t> </a:t>
            </a:r>
            <a:r>
              <a:rPr lang="en-US" sz="4000" b="1" dirty="0">
                <a:solidFill>
                  <a:srgbClr val="53B543"/>
                </a:solidFill>
                <a:latin typeface="Calibri" panose="020F0502020204030204" pitchFamily="34" charset="0"/>
              </a:rPr>
              <a:t> </a:t>
            </a:r>
            <a:endParaRPr lang="en-US" sz="4000" b="1" dirty="0">
              <a:solidFill>
                <a:srgbClr val="53B543"/>
              </a:solidFill>
              <a:effectLst/>
            </a:endParaRPr>
          </a:p>
        </p:txBody>
      </p:sp>
      <p:sp>
        <p:nvSpPr>
          <p:cNvPr id="2" name="Rectangle 1">
            <a:extLst>
              <a:ext uri="{FF2B5EF4-FFF2-40B4-BE49-F238E27FC236}">
                <a16:creationId xmlns:a16="http://schemas.microsoft.com/office/drawing/2014/main" id="{4CCC63E4-24EE-C144-A194-7CF9A127E11D}"/>
              </a:ext>
            </a:extLst>
          </p:cNvPr>
          <p:cNvSpPr/>
          <p:nvPr/>
        </p:nvSpPr>
        <p:spPr>
          <a:xfrm>
            <a:off x="533400" y="1599634"/>
            <a:ext cx="8153400" cy="2125069"/>
          </a:xfrm>
          <a:prstGeom prst="rect">
            <a:avLst/>
          </a:prstGeom>
        </p:spPr>
        <p:txBody>
          <a:bodyPr wrap="square">
            <a:spAutoFit/>
          </a:bodyPr>
          <a:lstStyle/>
          <a:p>
            <a:pPr>
              <a:lnSpc>
                <a:spcPct val="150000"/>
              </a:lnSpc>
            </a:pPr>
            <a:r>
              <a:rPr lang="vi-VN" b="1" i="1" dirty="0"/>
              <a:t>Tìm tất cả </a:t>
            </a:r>
            <a:endParaRPr lang="vi-VN" dirty="0"/>
          </a:p>
          <a:p>
            <a:pPr>
              <a:lnSpc>
                <a:spcPct val="150000"/>
              </a:lnSpc>
            </a:pPr>
            <a:r>
              <a:rPr lang="vi-VN" dirty="0"/>
              <a:t>Để chọn dữ liệu từ một bảng trong MongoDB, ta dùng find(). Phương thức này trả về tất cả những gì xuất hiện.</a:t>
            </a:r>
            <a:br>
              <a:rPr lang="vi-VN" dirty="0"/>
            </a:br>
            <a:endParaRPr lang="vi-VN" dirty="0"/>
          </a:p>
          <a:p>
            <a:pPr>
              <a:lnSpc>
                <a:spcPct val="150000"/>
              </a:lnSpc>
            </a:pPr>
            <a:r>
              <a:rPr lang="vi-VN" dirty="0"/>
              <a:t> </a:t>
            </a:r>
            <a:r>
              <a:rPr lang="vi-VN" dirty="0">
                <a:latin typeface="Calibri" panose="020F0502020204030204" pitchFamily="34" charset="0"/>
              </a:rPr>
              <a:t> </a:t>
            </a:r>
            <a:endParaRPr lang="vi-VN" dirty="0">
              <a:effectLst/>
            </a:endParaRPr>
          </a:p>
        </p:txBody>
      </p:sp>
      <p:sp>
        <p:nvSpPr>
          <p:cNvPr id="4" name="Rectangle 3">
            <a:extLst>
              <a:ext uri="{FF2B5EF4-FFF2-40B4-BE49-F238E27FC236}">
                <a16:creationId xmlns:a16="http://schemas.microsoft.com/office/drawing/2014/main" id="{C3C0925A-2715-1E4A-B610-81FD436F4F70}"/>
              </a:ext>
            </a:extLst>
          </p:cNvPr>
          <p:cNvSpPr/>
          <p:nvPr/>
        </p:nvSpPr>
        <p:spPr>
          <a:xfrm>
            <a:off x="1559407" y="2992676"/>
            <a:ext cx="4572000" cy="3139321"/>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a:spAutoFit/>
          </a:bodyPr>
          <a:lstStyle/>
          <a:p>
            <a:r>
              <a:rPr lang="en-US" dirty="0" err="1">
                <a:solidFill>
                  <a:srgbClr val="7A3E9D"/>
                </a:solidFill>
                <a:latin typeface="Arial" panose="020B0604020202020204" pitchFamily="34" charset="0"/>
                <a:cs typeface="Arial" panose="020B0604020202020204" pitchFamily="34" charset="0"/>
              </a:rPr>
              <a:t>db</a:t>
            </a:r>
            <a:endParaRPr lang="en-US" dirty="0">
              <a:solidFill>
                <a:srgbClr val="333333"/>
              </a:solidFill>
              <a:latin typeface="Arial" panose="020B0604020202020204" pitchFamily="34" charset="0"/>
              <a:cs typeface="Arial" panose="020B0604020202020204" pitchFamily="34" charset="0"/>
            </a:endParaRPr>
          </a:p>
          <a:p>
            <a:r>
              <a:rPr lang="en-US" dirty="0">
                <a:solidFill>
                  <a:srgbClr val="777777"/>
                </a:solidFill>
                <a:latin typeface="Arial" panose="020B0604020202020204" pitchFamily="34" charset="0"/>
                <a:cs typeface="Arial" panose="020B0604020202020204" pitchFamily="34" charset="0"/>
              </a:rPr>
              <a:t>.</a:t>
            </a:r>
            <a:r>
              <a:rPr lang="en-US" b="1" dirty="0">
                <a:solidFill>
                  <a:srgbClr val="AA3731"/>
                </a:solidFill>
                <a:latin typeface="Arial" panose="020B0604020202020204" pitchFamily="34" charset="0"/>
                <a:cs typeface="Arial" panose="020B0604020202020204" pitchFamily="34" charset="0"/>
              </a:rPr>
              <a:t>collection</a:t>
            </a:r>
            <a:r>
              <a:rPr lang="en-US" dirty="0">
                <a:solidFill>
                  <a:srgbClr val="333333"/>
                </a:solidFill>
                <a:latin typeface="Arial" panose="020B0604020202020204" pitchFamily="34" charset="0"/>
                <a:cs typeface="Arial" panose="020B0604020202020204" pitchFamily="34" charset="0"/>
              </a:rPr>
              <a:t>(</a:t>
            </a:r>
            <a:r>
              <a:rPr lang="en-US" dirty="0">
                <a:solidFill>
                  <a:srgbClr val="777777"/>
                </a:solidFill>
                <a:latin typeface="Arial" panose="020B0604020202020204" pitchFamily="34" charset="0"/>
                <a:cs typeface="Arial" panose="020B0604020202020204" pitchFamily="34" charset="0"/>
              </a:rPr>
              <a:t>'</a:t>
            </a:r>
            <a:r>
              <a:rPr lang="en-US" dirty="0">
                <a:solidFill>
                  <a:srgbClr val="448C27"/>
                </a:solidFill>
                <a:latin typeface="Arial" panose="020B0604020202020204" pitchFamily="34" charset="0"/>
                <a:cs typeface="Arial" panose="020B0604020202020204" pitchFamily="34" charset="0"/>
              </a:rPr>
              <a:t>posts</a:t>
            </a:r>
            <a:r>
              <a:rPr lang="en-US" dirty="0">
                <a:solidFill>
                  <a:srgbClr val="777777"/>
                </a:solidFill>
                <a:latin typeface="Arial" panose="020B0604020202020204" pitchFamily="34" charset="0"/>
                <a:cs typeface="Arial" panose="020B0604020202020204" pitchFamily="34" charset="0"/>
              </a:rPr>
              <a:t>'</a:t>
            </a:r>
            <a:r>
              <a:rPr lang="en-US" dirty="0">
                <a:solidFill>
                  <a:srgbClr val="333333"/>
                </a:solidFill>
                <a:latin typeface="Arial" panose="020B0604020202020204" pitchFamily="34" charset="0"/>
                <a:cs typeface="Arial" panose="020B0604020202020204" pitchFamily="34" charset="0"/>
              </a:rPr>
              <a:t>)</a:t>
            </a:r>
          </a:p>
          <a:p>
            <a:r>
              <a:rPr lang="en-US" dirty="0">
                <a:solidFill>
                  <a:srgbClr val="777777"/>
                </a:solidFill>
                <a:latin typeface="Arial" panose="020B0604020202020204" pitchFamily="34" charset="0"/>
                <a:cs typeface="Arial" panose="020B0604020202020204" pitchFamily="34" charset="0"/>
              </a:rPr>
              <a:t>.</a:t>
            </a:r>
            <a:r>
              <a:rPr lang="en-US" b="1" dirty="0">
                <a:solidFill>
                  <a:srgbClr val="AA3731"/>
                </a:solidFill>
                <a:latin typeface="Arial" panose="020B0604020202020204" pitchFamily="34" charset="0"/>
                <a:cs typeface="Arial" panose="020B0604020202020204" pitchFamily="34" charset="0"/>
              </a:rPr>
              <a:t>find</a:t>
            </a:r>
            <a:r>
              <a:rPr lang="en-US" dirty="0">
                <a:solidFill>
                  <a:srgbClr val="333333"/>
                </a:solidFill>
                <a:latin typeface="Arial" panose="020B0604020202020204" pitchFamily="34" charset="0"/>
                <a:cs typeface="Arial" panose="020B0604020202020204" pitchFamily="34" charset="0"/>
              </a:rPr>
              <a:t>()</a:t>
            </a:r>
          </a:p>
          <a:p>
            <a:r>
              <a:rPr lang="en-US" dirty="0">
                <a:solidFill>
                  <a:srgbClr val="777777"/>
                </a:solidFill>
                <a:latin typeface="Arial" panose="020B0604020202020204" pitchFamily="34" charset="0"/>
                <a:cs typeface="Arial" panose="020B0604020202020204" pitchFamily="34" charset="0"/>
              </a:rPr>
              <a:t>.</a:t>
            </a:r>
            <a:r>
              <a:rPr lang="en-US" b="1" dirty="0" err="1">
                <a:solidFill>
                  <a:srgbClr val="AA3731"/>
                </a:solidFill>
                <a:latin typeface="Arial" panose="020B0604020202020204" pitchFamily="34" charset="0"/>
                <a:cs typeface="Arial" panose="020B0604020202020204" pitchFamily="34" charset="0"/>
              </a:rPr>
              <a:t>toArray</a:t>
            </a:r>
            <a:r>
              <a:rPr lang="en-US" dirty="0">
                <a:solidFill>
                  <a:srgbClr val="333333"/>
                </a:solidFill>
                <a:latin typeface="Arial" panose="020B0604020202020204" pitchFamily="34" charset="0"/>
                <a:cs typeface="Arial" panose="020B0604020202020204" pitchFamily="34" charset="0"/>
              </a:rPr>
              <a:t>()</a:t>
            </a:r>
          </a:p>
          <a:p>
            <a:r>
              <a:rPr lang="en-US" dirty="0">
                <a:solidFill>
                  <a:srgbClr val="777777"/>
                </a:solidFill>
                <a:latin typeface="Arial" panose="020B0604020202020204" pitchFamily="34" charset="0"/>
                <a:cs typeface="Arial" panose="020B0604020202020204" pitchFamily="34" charset="0"/>
              </a:rPr>
              <a:t>.</a:t>
            </a:r>
            <a:r>
              <a:rPr lang="en-US" b="1" dirty="0">
                <a:solidFill>
                  <a:srgbClr val="AA3731"/>
                </a:solidFill>
                <a:latin typeface="Arial" panose="020B0604020202020204" pitchFamily="34" charset="0"/>
                <a:cs typeface="Arial" panose="020B0604020202020204" pitchFamily="34" charset="0"/>
              </a:rPr>
              <a:t>then</a:t>
            </a:r>
            <a:r>
              <a:rPr lang="en-US" dirty="0">
                <a:solidFill>
                  <a:srgbClr val="333333"/>
                </a:solidFill>
                <a:latin typeface="Arial" panose="020B0604020202020204" pitchFamily="34" charset="0"/>
                <a:cs typeface="Arial" panose="020B0604020202020204" pitchFamily="34" charset="0"/>
              </a:rPr>
              <a:t>(</a:t>
            </a:r>
            <a:r>
              <a:rPr lang="en-US" dirty="0">
                <a:solidFill>
                  <a:srgbClr val="7A3E9D"/>
                </a:solidFill>
                <a:latin typeface="Arial" panose="020B0604020202020204" pitchFamily="34" charset="0"/>
                <a:cs typeface="Arial" panose="020B0604020202020204" pitchFamily="34" charset="0"/>
              </a:rPr>
              <a:t>posts</a:t>
            </a:r>
            <a:r>
              <a:rPr lang="en-US" dirty="0">
                <a:solidFill>
                  <a:srgbClr val="333333"/>
                </a:solidFill>
                <a:latin typeface="Arial" panose="020B0604020202020204" pitchFamily="34" charset="0"/>
                <a:cs typeface="Arial" panose="020B0604020202020204" pitchFamily="34" charset="0"/>
              </a:rPr>
              <a:t> </a:t>
            </a:r>
            <a:r>
              <a:rPr lang="en-US" dirty="0">
                <a:solidFill>
                  <a:srgbClr val="7A3E9D"/>
                </a:solidFill>
                <a:latin typeface="Arial" panose="020B0604020202020204" pitchFamily="34" charset="0"/>
                <a:cs typeface="Arial" panose="020B0604020202020204" pitchFamily="34" charset="0"/>
              </a:rPr>
              <a:t>=&gt;</a:t>
            </a:r>
            <a:r>
              <a:rPr lang="en-US" dirty="0">
                <a:solidFill>
                  <a:srgbClr val="333333"/>
                </a:solidFill>
                <a:latin typeface="Arial" panose="020B0604020202020204" pitchFamily="34" charset="0"/>
                <a:cs typeface="Arial" panose="020B0604020202020204" pitchFamily="34" charset="0"/>
              </a:rPr>
              <a:t> </a:t>
            </a:r>
            <a:r>
              <a:rPr lang="en-US" dirty="0">
                <a:solidFill>
                  <a:srgbClr val="777777"/>
                </a:solidFill>
                <a:latin typeface="Arial" panose="020B0604020202020204" pitchFamily="34" charset="0"/>
                <a:cs typeface="Arial" panose="020B0604020202020204" pitchFamily="34" charset="0"/>
              </a:rPr>
              <a:t>{</a:t>
            </a:r>
            <a:endParaRPr lang="en-US" dirty="0">
              <a:solidFill>
                <a:srgbClr val="333333"/>
              </a:solidFill>
              <a:latin typeface="Arial" panose="020B0604020202020204" pitchFamily="34" charset="0"/>
              <a:cs typeface="Arial" panose="020B0604020202020204" pitchFamily="34" charset="0"/>
            </a:endParaRPr>
          </a:p>
          <a:p>
            <a:r>
              <a:rPr lang="en-US" dirty="0" err="1">
                <a:solidFill>
                  <a:srgbClr val="7A3E9D"/>
                </a:solidFill>
                <a:latin typeface="Arial" panose="020B0604020202020204" pitchFamily="34" charset="0"/>
                <a:cs typeface="Arial" panose="020B0604020202020204" pitchFamily="34" charset="0"/>
              </a:rPr>
              <a:t>console</a:t>
            </a:r>
            <a:r>
              <a:rPr lang="en-US" dirty="0" err="1">
                <a:solidFill>
                  <a:srgbClr val="777777"/>
                </a:solidFill>
                <a:latin typeface="Arial" panose="020B0604020202020204" pitchFamily="34" charset="0"/>
                <a:cs typeface="Arial" panose="020B0604020202020204" pitchFamily="34" charset="0"/>
              </a:rPr>
              <a:t>.</a:t>
            </a:r>
            <a:r>
              <a:rPr lang="en-US" b="1" dirty="0" err="1">
                <a:solidFill>
                  <a:srgbClr val="AA3731"/>
                </a:solidFill>
                <a:latin typeface="Arial" panose="020B0604020202020204" pitchFamily="34" charset="0"/>
                <a:cs typeface="Arial" panose="020B0604020202020204" pitchFamily="34" charset="0"/>
              </a:rPr>
              <a:t>log</a:t>
            </a:r>
            <a:r>
              <a:rPr lang="en-US" dirty="0">
                <a:solidFill>
                  <a:srgbClr val="333333"/>
                </a:solidFill>
                <a:latin typeface="Arial" panose="020B0604020202020204" pitchFamily="34" charset="0"/>
                <a:cs typeface="Arial" panose="020B0604020202020204" pitchFamily="34" charset="0"/>
              </a:rPr>
              <a:t>(</a:t>
            </a:r>
            <a:r>
              <a:rPr lang="en-US" dirty="0">
                <a:solidFill>
                  <a:srgbClr val="7A3E9D"/>
                </a:solidFill>
                <a:latin typeface="Arial" panose="020B0604020202020204" pitchFamily="34" charset="0"/>
                <a:cs typeface="Arial" panose="020B0604020202020204" pitchFamily="34" charset="0"/>
              </a:rPr>
              <a:t>posts</a:t>
            </a:r>
            <a:r>
              <a:rPr lang="en-US" dirty="0">
                <a:solidFill>
                  <a:srgbClr val="333333"/>
                </a:solidFill>
                <a:latin typeface="Arial" panose="020B0604020202020204" pitchFamily="34" charset="0"/>
                <a:cs typeface="Arial" panose="020B0604020202020204" pitchFamily="34" charset="0"/>
              </a:rPr>
              <a:t>)</a:t>
            </a:r>
            <a:r>
              <a:rPr lang="en-US" dirty="0">
                <a:solidFill>
                  <a:srgbClr val="777777"/>
                </a:solidFill>
                <a:latin typeface="Arial" panose="020B0604020202020204" pitchFamily="34" charset="0"/>
                <a:cs typeface="Arial" panose="020B0604020202020204" pitchFamily="34" charset="0"/>
              </a:rPr>
              <a:t>;</a:t>
            </a:r>
            <a:endParaRPr lang="en-US" dirty="0">
              <a:solidFill>
                <a:srgbClr val="333333"/>
              </a:solidFill>
              <a:latin typeface="Arial" panose="020B0604020202020204" pitchFamily="34" charset="0"/>
              <a:cs typeface="Arial" panose="020B0604020202020204" pitchFamily="34" charset="0"/>
            </a:endParaRPr>
          </a:p>
          <a:p>
            <a:r>
              <a:rPr lang="en-US" dirty="0">
                <a:solidFill>
                  <a:srgbClr val="4B69C6"/>
                </a:solidFill>
                <a:latin typeface="Arial" panose="020B0604020202020204" pitchFamily="34" charset="0"/>
                <a:cs typeface="Arial" panose="020B0604020202020204" pitchFamily="34" charset="0"/>
              </a:rPr>
              <a:t>return</a:t>
            </a:r>
            <a:r>
              <a:rPr lang="en-US" dirty="0">
                <a:solidFill>
                  <a:srgbClr val="333333"/>
                </a:solidFill>
                <a:latin typeface="Arial" panose="020B0604020202020204" pitchFamily="34" charset="0"/>
                <a:cs typeface="Arial" panose="020B0604020202020204" pitchFamily="34" charset="0"/>
              </a:rPr>
              <a:t> </a:t>
            </a:r>
            <a:r>
              <a:rPr lang="en-US" dirty="0">
                <a:solidFill>
                  <a:srgbClr val="7A3E9D"/>
                </a:solidFill>
                <a:latin typeface="Arial" panose="020B0604020202020204" pitchFamily="34" charset="0"/>
                <a:cs typeface="Arial" panose="020B0604020202020204" pitchFamily="34" charset="0"/>
              </a:rPr>
              <a:t>posts</a:t>
            </a:r>
            <a:r>
              <a:rPr lang="en-US" dirty="0">
                <a:solidFill>
                  <a:srgbClr val="777777"/>
                </a:solidFill>
                <a:latin typeface="Arial" panose="020B0604020202020204" pitchFamily="34" charset="0"/>
                <a:cs typeface="Arial" panose="020B0604020202020204" pitchFamily="34" charset="0"/>
              </a:rPr>
              <a:t>;</a:t>
            </a:r>
            <a:endParaRPr lang="en-US" dirty="0">
              <a:solidFill>
                <a:srgbClr val="333333"/>
              </a:solidFill>
              <a:latin typeface="Arial" panose="020B0604020202020204" pitchFamily="34" charset="0"/>
              <a:cs typeface="Arial" panose="020B0604020202020204" pitchFamily="34" charset="0"/>
            </a:endParaRPr>
          </a:p>
          <a:p>
            <a:r>
              <a:rPr lang="en-US" dirty="0">
                <a:solidFill>
                  <a:srgbClr val="777777"/>
                </a:solidFill>
                <a:latin typeface="Arial" panose="020B0604020202020204" pitchFamily="34" charset="0"/>
                <a:cs typeface="Arial" panose="020B0604020202020204" pitchFamily="34" charset="0"/>
              </a:rPr>
              <a:t>}</a:t>
            </a:r>
            <a:r>
              <a:rPr lang="en-US" dirty="0">
                <a:solidFill>
                  <a:srgbClr val="333333"/>
                </a:solidFill>
                <a:latin typeface="Arial" panose="020B0604020202020204" pitchFamily="34" charset="0"/>
                <a:cs typeface="Arial" panose="020B0604020202020204" pitchFamily="34" charset="0"/>
              </a:rPr>
              <a:t>)</a:t>
            </a:r>
          </a:p>
          <a:p>
            <a:r>
              <a:rPr lang="en-US" dirty="0">
                <a:solidFill>
                  <a:srgbClr val="777777"/>
                </a:solidFill>
                <a:latin typeface="Arial" panose="020B0604020202020204" pitchFamily="34" charset="0"/>
                <a:cs typeface="Arial" panose="020B0604020202020204" pitchFamily="34" charset="0"/>
              </a:rPr>
              <a:t>.</a:t>
            </a:r>
            <a:r>
              <a:rPr lang="en-US" b="1" dirty="0">
                <a:solidFill>
                  <a:srgbClr val="AA3731"/>
                </a:solidFill>
                <a:latin typeface="Arial" panose="020B0604020202020204" pitchFamily="34" charset="0"/>
                <a:cs typeface="Arial" panose="020B0604020202020204" pitchFamily="34" charset="0"/>
              </a:rPr>
              <a:t>catch</a:t>
            </a:r>
            <a:r>
              <a:rPr lang="en-US" dirty="0">
                <a:solidFill>
                  <a:srgbClr val="333333"/>
                </a:solidFill>
                <a:latin typeface="Arial" panose="020B0604020202020204" pitchFamily="34" charset="0"/>
                <a:cs typeface="Arial" panose="020B0604020202020204" pitchFamily="34" charset="0"/>
              </a:rPr>
              <a:t>(</a:t>
            </a:r>
            <a:r>
              <a:rPr lang="en-US" dirty="0">
                <a:solidFill>
                  <a:srgbClr val="7A3E9D"/>
                </a:solidFill>
                <a:latin typeface="Arial" panose="020B0604020202020204" pitchFamily="34" charset="0"/>
                <a:cs typeface="Arial" panose="020B0604020202020204" pitchFamily="34" charset="0"/>
              </a:rPr>
              <a:t>err</a:t>
            </a:r>
            <a:r>
              <a:rPr lang="en-US" dirty="0">
                <a:solidFill>
                  <a:srgbClr val="333333"/>
                </a:solidFill>
                <a:latin typeface="Arial" panose="020B0604020202020204" pitchFamily="34" charset="0"/>
                <a:cs typeface="Arial" panose="020B0604020202020204" pitchFamily="34" charset="0"/>
              </a:rPr>
              <a:t> </a:t>
            </a:r>
            <a:r>
              <a:rPr lang="en-US" dirty="0">
                <a:solidFill>
                  <a:srgbClr val="7A3E9D"/>
                </a:solidFill>
                <a:latin typeface="Arial" panose="020B0604020202020204" pitchFamily="34" charset="0"/>
                <a:cs typeface="Arial" panose="020B0604020202020204" pitchFamily="34" charset="0"/>
              </a:rPr>
              <a:t>=&gt;</a:t>
            </a:r>
            <a:r>
              <a:rPr lang="en-US" dirty="0">
                <a:solidFill>
                  <a:srgbClr val="333333"/>
                </a:solidFill>
                <a:latin typeface="Arial" panose="020B0604020202020204" pitchFamily="34" charset="0"/>
                <a:cs typeface="Arial" panose="020B0604020202020204" pitchFamily="34" charset="0"/>
              </a:rPr>
              <a:t> </a:t>
            </a:r>
            <a:r>
              <a:rPr lang="en-US" dirty="0">
                <a:solidFill>
                  <a:srgbClr val="777777"/>
                </a:solidFill>
                <a:latin typeface="Arial" panose="020B0604020202020204" pitchFamily="34" charset="0"/>
                <a:cs typeface="Arial" panose="020B0604020202020204" pitchFamily="34" charset="0"/>
              </a:rPr>
              <a:t>{</a:t>
            </a:r>
            <a:endParaRPr lang="en-US" dirty="0">
              <a:solidFill>
                <a:srgbClr val="333333"/>
              </a:solidFill>
              <a:latin typeface="Arial" panose="020B0604020202020204" pitchFamily="34" charset="0"/>
              <a:cs typeface="Arial" panose="020B0604020202020204" pitchFamily="34" charset="0"/>
            </a:endParaRPr>
          </a:p>
          <a:p>
            <a:r>
              <a:rPr lang="en-US" dirty="0" err="1">
                <a:solidFill>
                  <a:srgbClr val="7A3E9D"/>
                </a:solidFill>
                <a:latin typeface="Arial" panose="020B0604020202020204" pitchFamily="34" charset="0"/>
                <a:cs typeface="Arial" panose="020B0604020202020204" pitchFamily="34" charset="0"/>
              </a:rPr>
              <a:t>console</a:t>
            </a:r>
            <a:r>
              <a:rPr lang="en-US" dirty="0" err="1">
                <a:solidFill>
                  <a:srgbClr val="777777"/>
                </a:solidFill>
                <a:latin typeface="Arial" panose="020B0604020202020204" pitchFamily="34" charset="0"/>
                <a:cs typeface="Arial" panose="020B0604020202020204" pitchFamily="34" charset="0"/>
              </a:rPr>
              <a:t>.</a:t>
            </a:r>
            <a:r>
              <a:rPr lang="en-US" b="1" dirty="0" err="1">
                <a:solidFill>
                  <a:srgbClr val="AA3731"/>
                </a:solidFill>
                <a:latin typeface="Arial" panose="020B0604020202020204" pitchFamily="34" charset="0"/>
                <a:cs typeface="Arial" panose="020B0604020202020204" pitchFamily="34" charset="0"/>
              </a:rPr>
              <a:t>log</a:t>
            </a:r>
            <a:r>
              <a:rPr lang="en-US" dirty="0">
                <a:solidFill>
                  <a:srgbClr val="333333"/>
                </a:solidFill>
                <a:latin typeface="Arial" panose="020B0604020202020204" pitchFamily="34" charset="0"/>
                <a:cs typeface="Arial" panose="020B0604020202020204" pitchFamily="34" charset="0"/>
              </a:rPr>
              <a:t>(</a:t>
            </a:r>
            <a:r>
              <a:rPr lang="en-US" dirty="0">
                <a:solidFill>
                  <a:srgbClr val="7A3E9D"/>
                </a:solidFill>
                <a:latin typeface="Arial" panose="020B0604020202020204" pitchFamily="34" charset="0"/>
                <a:cs typeface="Arial" panose="020B0604020202020204" pitchFamily="34" charset="0"/>
              </a:rPr>
              <a:t>err</a:t>
            </a:r>
            <a:r>
              <a:rPr lang="en-US" dirty="0">
                <a:solidFill>
                  <a:srgbClr val="333333"/>
                </a:solidFill>
                <a:latin typeface="Arial" panose="020B0604020202020204" pitchFamily="34" charset="0"/>
                <a:cs typeface="Arial" panose="020B0604020202020204" pitchFamily="34" charset="0"/>
              </a:rPr>
              <a:t>)</a:t>
            </a:r>
            <a:r>
              <a:rPr lang="en-US" dirty="0">
                <a:solidFill>
                  <a:srgbClr val="777777"/>
                </a:solidFill>
                <a:latin typeface="Arial" panose="020B0604020202020204" pitchFamily="34" charset="0"/>
                <a:cs typeface="Arial" panose="020B0604020202020204" pitchFamily="34" charset="0"/>
              </a:rPr>
              <a:t>;</a:t>
            </a:r>
            <a:endParaRPr lang="en-US" dirty="0">
              <a:solidFill>
                <a:srgbClr val="333333"/>
              </a:solidFill>
              <a:latin typeface="Arial" panose="020B0604020202020204" pitchFamily="34" charset="0"/>
              <a:cs typeface="Arial" panose="020B0604020202020204" pitchFamily="34" charset="0"/>
            </a:endParaRPr>
          </a:p>
          <a:p>
            <a:r>
              <a:rPr lang="en-US" dirty="0">
                <a:solidFill>
                  <a:srgbClr val="777777"/>
                </a:solidFill>
                <a:latin typeface="Arial" panose="020B0604020202020204" pitchFamily="34" charset="0"/>
                <a:cs typeface="Arial" panose="020B0604020202020204" pitchFamily="34" charset="0"/>
              </a:rPr>
              <a:t>}</a:t>
            </a:r>
            <a:r>
              <a:rPr lang="en-US" dirty="0">
                <a:solidFill>
                  <a:srgbClr val="333333"/>
                </a:solidFill>
                <a:latin typeface="Arial" panose="020B0604020202020204" pitchFamily="34" charset="0"/>
                <a:cs typeface="Arial" panose="020B0604020202020204" pitchFamily="34" charset="0"/>
              </a:rPr>
              <a:t>)</a:t>
            </a:r>
            <a:r>
              <a:rPr lang="en-US" dirty="0">
                <a:solidFill>
                  <a:srgbClr val="777777"/>
                </a:solidFill>
                <a:latin typeface="Arial" panose="020B0604020202020204" pitchFamily="34" charset="0"/>
                <a:cs typeface="Arial" panose="020B0604020202020204" pitchFamily="34" charset="0"/>
              </a:rPr>
              <a:t>;</a:t>
            </a:r>
            <a:endParaRPr lang="en-US" b="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313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5598007" cy="707886"/>
          </a:xfrm>
          <a:prstGeom prst="rect">
            <a:avLst/>
          </a:prstGeom>
        </p:spPr>
        <p:txBody>
          <a:bodyPr wrap="none">
            <a:spAutoFit/>
          </a:bodyPr>
          <a:lstStyle/>
          <a:p>
            <a:r>
              <a:rPr lang="en-US" sz="2400" b="1" dirty="0">
                <a:solidFill>
                  <a:srgbClr val="53B543"/>
                </a:solidFill>
              </a:rPr>
              <a:t>Node.js MongoDB </a:t>
            </a:r>
            <a:r>
              <a:rPr lang="en-US" sz="2400" b="1" dirty="0" err="1">
                <a:solidFill>
                  <a:srgbClr val="53B543"/>
                </a:solidFill>
              </a:rPr>
              <a:t>với</a:t>
            </a:r>
            <a:r>
              <a:rPr lang="en-US" sz="2400" b="1" dirty="0">
                <a:solidFill>
                  <a:srgbClr val="53B543"/>
                </a:solidFill>
              </a:rPr>
              <a:t> </a:t>
            </a:r>
            <a:r>
              <a:rPr lang="en-US" sz="2400" b="1" dirty="0" err="1">
                <a:solidFill>
                  <a:srgbClr val="53B543"/>
                </a:solidFill>
              </a:rPr>
              <a:t>phương</a:t>
            </a:r>
            <a:r>
              <a:rPr lang="en-US" sz="2400" b="1" dirty="0">
                <a:solidFill>
                  <a:srgbClr val="53B543"/>
                </a:solidFill>
              </a:rPr>
              <a:t> </a:t>
            </a:r>
            <a:r>
              <a:rPr lang="en-US" sz="2400" b="1" dirty="0" err="1">
                <a:solidFill>
                  <a:srgbClr val="53B543"/>
                </a:solidFill>
              </a:rPr>
              <a:t>thức</a:t>
            </a:r>
            <a:r>
              <a:rPr lang="en-US" sz="2400" b="1" dirty="0">
                <a:solidFill>
                  <a:srgbClr val="53B543"/>
                </a:solidFill>
              </a:rPr>
              <a:t> find </a:t>
            </a:r>
            <a:r>
              <a:rPr lang="en-US" sz="3200" b="1" dirty="0">
                <a:solidFill>
                  <a:srgbClr val="53B543"/>
                </a:solidFill>
              </a:rPr>
              <a:t> </a:t>
            </a:r>
            <a:r>
              <a:rPr lang="en-US" sz="4000" b="1" dirty="0">
                <a:solidFill>
                  <a:srgbClr val="53B543"/>
                </a:solidFill>
                <a:latin typeface="Calibri" panose="020F0502020204030204" pitchFamily="34" charset="0"/>
              </a:rPr>
              <a:t> </a:t>
            </a:r>
            <a:endParaRPr lang="en-US" sz="4000" b="1" dirty="0">
              <a:solidFill>
                <a:srgbClr val="53B543"/>
              </a:solidFill>
              <a:effectLst/>
            </a:endParaRPr>
          </a:p>
        </p:txBody>
      </p:sp>
      <p:sp>
        <p:nvSpPr>
          <p:cNvPr id="2" name="Rectangle 1">
            <a:extLst>
              <a:ext uri="{FF2B5EF4-FFF2-40B4-BE49-F238E27FC236}">
                <a16:creationId xmlns:a16="http://schemas.microsoft.com/office/drawing/2014/main" id="{4CCC63E4-24EE-C144-A194-7CF9A127E11D}"/>
              </a:ext>
            </a:extLst>
          </p:cNvPr>
          <p:cNvSpPr/>
          <p:nvPr/>
        </p:nvSpPr>
        <p:spPr>
          <a:xfrm>
            <a:off x="533400" y="1599634"/>
            <a:ext cx="3276600" cy="3364960"/>
          </a:xfrm>
          <a:prstGeom prst="rect">
            <a:avLst/>
          </a:prstGeom>
        </p:spPr>
        <p:txBody>
          <a:bodyPr wrap="square">
            <a:spAutoFit/>
          </a:bodyPr>
          <a:lstStyle/>
          <a:p>
            <a:pPr>
              <a:lnSpc>
                <a:spcPct val="150000"/>
              </a:lnSpc>
            </a:pPr>
            <a:r>
              <a:rPr lang="vi-VN" b="1" i="1" dirty="0">
                <a:latin typeface="Arial" panose="020B0604020202020204" pitchFamily="34" charset="0"/>
                <a:cs typeface="Arial" panose="020B0604020202020204" pitchFamily="34" charset="0"/>
              </a:rPr>
              <a:t>Lọc kết quả </a:t>
            </a:r>
          </a:p>
          <a:p>
            <a:pPr algn="just">
              <a:lnSpc>
                <a:spcPct val="150000"/>
              </a:lnSpc>
            </a:pPr>
            <a:r>
              <a:rPr lang="vi-VN" dirty="0">
                <a:latin typeface="Arial" panose="020B0604020202020204" pitchFamily="34" charset="0"/>
                <a:cs typeface="Arial" panose="020B0604020202020204" pitchFamily="34" charset="0"/>
              </a:rPr>
              <a:t>Khi tìm document trong collection, ta có thể lọc kết quả bằng cách sử dụng đối tượng truy vấn. Đối số đầu tiên của </a:t>
            </a:r>
            <a:r>
              <a:rPr lang="vi-VN" dirty="0">
                <a:solidFill>
                  <a:srgbClr val="DB113A"/>
                </a:solidFill>
                <a:latin typeface="Arial" panose="020B0604020202020204" pitchFamily="34" charset="0"/>
                <a:cs typeface="Arial" panose="020B0604020202020204" pitchFamily="34" charset="0"/>
              </a:rPr>
              <a:t>find() </a:t>
            </a:r>
            <a:r>
              <a:rPr lang="vi-VN" dirty="0">
                <a:latin typeface="Arial" panose="020B0604020202020204" pitchFamily="34" charset="0"/>
                <a:cs typeface="Arial" panose="020B0604020202020204" pitchFamily="34" charset="0"/>
              </a:rPr>
              <a:t>là đối tượng truy vấn và được sử dụng để giới hạn tìm kiếm.</a:t>
            </a:r>
          </a:p>
        </p:txBody>
      </p:sp>
      <p:sp>
        <p:nvSpPr>
          <p:cNvPr id="5" name="Rectangle 4">
            <a:extLst>
              <a:ext uri="{FF2B5EF4-FFF2-40B4-BE49-F238E27FC236}">
                <a16:creationId xmlns:a16="http://schemas.microsoft.com/office/drawing/2014/main" id="{FF96FCD0-FF77-4548-B186-99B87ACBFDE5}"/>
              </a:ext>
            </a:extLst>
          </p:cNvPr>
          <p:cNvSpPr/>
          <p:nvPr/>
        </p:nvSpPr>
        <p:spPr>
          <a:xfrm>
            <a:off x="3921607" y="1774686"/>
            <a:ext cx="4993793" cy="3877985"/>
          </a:xfrm>
          <a:prstGeom prst="rect">
            <a:avLst/>
          </a:prstGeom>
          <a:ln>
            <a:solidFill>
              <a:srgbClr val="00B050"/>
            </a:solidFill>
          </a:ln>
        </p:spPr>
        <p:txBody>
          <a:bodyPr wrap="square">
            <a:spAutoFit/>
          </a:bodyPr>
          <a:lstStyle/>
          <a:p>
            <a:r>
              <a:rPr lang="en-US" sz="1600" i="1" dirty="0">
                <a:solidFill>
                  <a:srgbClr val="AAAAAA"/>
                </a:solidFill>
                <a:latin typeface="Arial" panose="020B0604020202020204" pitchFamily="34" charset="0"/>
                <a:cs typeface="Arial" panose="020B0604020202020204" pitchFamily="34" charset="0"/>
              </a:rPr>
              <a:t>//</a:t>
            </a:r>
            <a:r>
              <a:rPr lang="en-US" sz="1600" i="1" dirty="0" err="1">
                <a:solidFill>
                  <a:srgbClr val="AAAAAA"/>
                </a:solidFill>
                <a:latin typeface="Arial" panose="020B0604020202020204" pitchFamily="34" charset="0"/>
                <a:cs typeface="Arial" panose="020B0604020202020204" pitchFamily="34" charset="0"/>
              </a:rPr>
              <a:t>tìm</a:t>
            </a:r>
            <a:r>
              <a:rPr lang="en-US" sz="1600" i="1" dirty="0">
                <a:solidFill>
                  <a:srgbClr val="AAAAAA"/>
                </a:solidFill>
                <a:latin typeface="Arial" panose="020B0604020202020204" pitchFamily="34" charset="0"/>
                <a:cs typeface="Arial" panose="020B0604020202020204" pitchFamily="34" charset="0"/>
              </a:rPr>
              <a:t> </a:t>
            </a:r>
            <a:r>
              <a:rPr lang="en-US" sz="1600" i="1" dirty="0" err="1">
                <a:solidFill>
                  <a:srgbClr val="AAAAAA"/>
                </a:solidFill>
                <a:latin typeface="Arial" panose="020B0604020202020204" pitchFamily="34" charset="0"/>
                <a:cs typeface="Arial" panose="020B0604020202020204" pitchFamily="34" charset="0"/>
              </a:rPr>
              <a:t>sbài</a:t>
            </a:r>
            <a:r>
              <a:rPr lang="en-US" sz="1600" i="1" dirty="0">
                <a:solidFill>
                  <a:srgbClr val="AAAAAA"/>
                </a:solidFill>
                <a:latin typeface="Arial" panose="020B0604020202020204" pitchFamily="34" charset="0"/>
                <a:cs typeface="Arial" panose="020B0604020202020204" pitchFamily="34" charset="0"/>
              </a:rPr>
              <a:t> </a:t>
            </a:r>
            <a:r>
              <a:rPr lang="en-US" sz="1600" i="1" dirty="0" err="1">
                <a:solidFill>
                  <a:srgbClr val="AAAAAA"/>
                </a:solidFill>
                <a:latin typeface="Arial" panose="020B0604020202020204" pitchFamily="34" charset="0"/>
                <a:cs typeface="Arial" panose="020B0604020202020204" pitchFamily="34" charset="0"/>
              </a:rPr>
              <a:t>viết</a:t>
            </a:r>
            <a:r>
              <a:rPr lang="en-US" sz="1600" i="1" dirty="0">
                <a:solidFill>
                  <a:srgbClr val="AAAAAA"/>
                </a:solidFill>
                <a:latin typeface="Arial" panose="020B0604020202020204" pitchFamily="34" charset="0"/>
                <a:cs typeface="Arial" panose="020B0604020202020204" pitchFamily="34" charset="0"/>
              </a:rPr>
              <a:t> </a:t>
            </a:r>
            <a:r>
              <a:rPr lang="en-US" sz="1600" i="1" dirty="0" err="1">
                <a:solidFill>
                  <a:srgbClr val="AAAAAA"/>
                </a:solidFill>
                <a:latin typeface="Arial" panose="020B0604020202020204" pitchFamily="34" charset="0"/>
                <a:cs typeface="Arial" panose="020B0604020202020204" pitchFamily="34" charset="0"/>
              </a:rPr>
              <a:t>theo</a:t>
            </a:r>
            <a:r>
              <a:rPr lang="en-US" sz="1600" i="1" dirty="0">
                <a:solidFill>
                  <a:srgbClr val="AAAAAA"/>
                </a:solidFill>
                <a:latin typeface="Arial" panose="020B0604020202020204" pitchFamily="34" charset="0"/>
                <a:cs typeface="Arial" panose="020B0604020202020204" pitchFamily="34" charset="0"/>
              </a:rPr>
              <a:t> id</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4B69C6"/>
                </a:solidFill>
                <a:latin typeface="Arial" panose="020B0604020202020204" pitchFamily="34" charset="0"/>
                <a:cs typeface="Arial" panose="020B0604020202020204" pitchFamily="34" charset="0"/>
              </a:rPr>
              <a:t>static</a:t>
            </a:r>
            <a:r>
              <a:rPr lang="en-US" sz="1600" dirty="0">
                <a:solidFill>
                  <a:srgbClr val="333333"/>
                </a:solidFill>
                <a:latin typeface="Arial" panose="020B0604020202020204" pitchFamily="34" charset="0"/>
                <a:cs typeface="Arial" panose="020B0604020202020204" pitchFamily="34" charset="0"/>
              </a:rPr>
              <a:t> </a:t>
            </a:r>
            <a:r>
              <a:rPr lang="en-US" sz="1600" b="1" dirty="0" err="1">
                <a:solidFill>
                  <a:srgbClr val="AA3731"/>
                </a:solidFill>
                <a:latin typeface="Arial" panose="020B0604020202020204" pitchFamily="34" charset="0"/>
                <a:cs typeface="Arial" panose="020B0604020202020204" pitchFamily="34" charset="0"/>
              </a:rPr>
              <a:t>findById</a:t>
            </a:r>
            <a:r>
              <a:rPr lang="en-US" sz="1600" dirty="0">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postId</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const</a:t>
            </a:r>
            <a:r>
              <a:rPr lang="en-US" sz="1600" dirty="0">
                <a:solidFill>
                  <a:srgbClr val="333333"/>
                </a:solidFill>
                <a:latin typeface="Arial" panose="020B0604020202020204" pitchFamily="34" charset="0"/>
                <a:cs typeface="Arial" panose="020B0604020202020204" pitchFamily="34" charset="0"/>
              </a:rPr>
              <a:t> </a:t>
            </a:r>
            <a:r>
              <a:rPr lang="en-US" sz="1600" dirty="0" err="1">
                <a:solidFill>
                  <a:srgbClr val="7A3E9D"/>
                </a:solidFill>
                <a:latin typeface="Arial" panose="020B0604020202020204" pitchFamily="34" charset="0"/>
                <a:cs typeface="Arial" panose="020B0604020202020204" pitchFamily="34" charset="0"/>
              </a:rPr>
              <a:t>db</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b="1" dirty="0" err="1">
                <a:solidFill>
                  <a:srgbClr val="AA3731"/>
                </a:solidFill>
                <a:latin typeface="Arial" panose="020B0604020202020204" pitchFamily="34" charset="0"/>
                <a:cs typeface="Arial" panose="020B0604020202020204" pitchFamily="34" charset="0"/>
              </a:rPr>
              <a:t>getDb</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4B69C6"/>
                </a:solidFill>
                <a:latin typeface="Arial" panose="020B0604020202020204" pitchFamily="34" charset="0"/>
                <a:cs typeface="Arial" panose="020B0604020202020204" pitchFamily="34" charset="0"/>
              </a:rPr>
              <a:t>return</a:t>
            </a:r>
            <a:r>
              <a:rPr lang="en-US" sz="1600" dirty="0">
                <a:solidFill>
                  <a:srgbClr val="333333"/>
                </a:solidFill>
                <a:latin typeface="Arial" panose="020B0604020202020204" pitchFamily="34" charset="0"/>
                <a:cs typeface="Arial" panose="020B0604020202020204" pitchFamily="34" charset="0"/>
              </a:rPr>
              <a:t> </a:t>
            </a:r>
            <a:r>
              <a:rPr lang="en-US" sz="1600" dirty="0" err="1">
                <a:solidFill>
                  <a:srgbClr val="7A3E9D"/>
                </a:solidFill>
                <a:latin typeface="Arial" panose="020B0604020202020204" pitchFamily="34" charset="0"/>
                <a:cs typeface="Arial" panose="020B0604020202020204" pitchFamily="34" charset="0"/>
              </a:rPr>
              <a:t>db</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collection</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448C27"/>
                </a:solidFill>
                <a:latin typeface="Arial" panose="020B0604020202020204" pitchFamily="34" charset="0"/>
                <a:cs typeface="Arial" panose="020B0604020202020204" pitchFamily="34" charset="0"/>
              </a:rPr>
              <a:t>posts</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find</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_id</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new</a:t>
            </a:r>
            <a:r>
              <a:rPr lang="en-US" sz="1600" dirty="0">
                <a:solidFill>
                  <a:srgbClr val="333333"/>
                </a:solidFill>
                <a:latin typeface="Arial" panose="020B0604020202020204" pitchFamily="34" charset="0"/>
                <a:cs typeface="Arial" panose="020B0604020202020204" pitchFamily="34" charset="0"/>
              </a:rPr>
              <a:t> </a:t>
            </a:r>
            <a:r>
              <a:rPr lang="en-US" sz="1600" b="1" dirty="0" err="1">
                <a:solidFill>
                  <a:srgbClr val="7A3E9D"/>
                </a:solidFill>
                <a:latin typeface="Arial" panose="020B0604020202020204" pitchFamily="34" charset="0"/>
                <a:cs typeface="Arial" panose="020B0604020202020204" pitchFamily="34" charset="0"/>
              </a:rPr>
              <a:t>mongodb</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7A3E9D"/>
                </a:solidFill>
                <a:latin typeface="Arial" panose="020B0604020202020204" pitchFamily="34" charset="0"/>
                <a:cs typeface="Arial" panose="020B0604020202020204" pitchFamily="34" charset="0"/>
              </a:rPr>
              <a:t>ObjectId</a:t>
            </a:r>
            <a:r>
              <a:rPr lang="en-US" sz="1600" dirty="0">
                <a:solidFill>
                  <a:srgbClr val="333333"/>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postId</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next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then</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post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console</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log</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post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4B69C6"/>
                </a:solidFill>
                <a:latin typeface="Arial" panose="020B0604020202020204" pitchFamily="34" charset="0"/>
                <a:cs typeface="Arial" panose="020B0604020202020204" pitchFamily="34" charset="0"/>
              </a:rPr>
              <a:t>return</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post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catch</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err</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console</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log</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err</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endParaRPr lang="en-US" sz="1600" b="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592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5598007" cy="707886"/>
          </a:xfrm>
          <a:prstGeom prst="rect">
            <a:avLst/>
          </a:prstGeom>
        </p:spPr>
        <p:txBody>
          <a:bodyPr wrap="none">
            <a:spAutoFit/>
          </a:bodyPr>
          <a:lstStyle/>
          <a:p>
            <a:r>
              <a:rPr lang="en-US" sz="2400" b="1" dirty="0">
                <a:solidFill>
                  <a:srgbClr val="53B543"/>
                </a:solidFill>
              </a:rPr>
              <a:t>Node.js MongoDB </a:t>
            </a:r>
            <a:r>
              <a:rPr lang="en-US" sz="2400" b="1" dirty="0" err="1">
                <a:solidFill>
                  <a:srgbClr val="53B543"/>
                </a:solidFill>
              </a:rPr>
              <a:t>với</a:t>
            </a:r>
            <a:r>
              <a:rPr lang="en-US" sz="2400" b="1" dirty="0">
                <a:solidFill>
                  <a:srgbClr val="53B543"/>
                </a:solidFill>
              </a:rPr>
              <a:t> </a:t>
            </a:r>
            <a:r>
              <a:rPr lang="en-US" sz="2400" b="1" dirty="0" err="1">
                <a:solidFill>
                  <a:srgbClr val="53B543"/>
                </a:solidFill>
              </a:rPr>
              <a:t>phương</a:t>
            </a:r>
            <a:r>
              <a:rPr lang="en-US" sz="2400" b="1" dirty="0">
                <a:solidFill>
                  <a:srgbClr val="53B543"/>
                </a:solidFill>
              </a:rPr>
              <a:t> </a:t>
            </a:r>
            <a:r>
              <a:rPr lang="en-US" sz="2400" b="1" dirty="0" err="1">
                <a:solidFill>
                  <a:srgbClr val="53B543"/>
                </a:solidFill>
              </a:rPr>
              <a:t>thức</a:t>
            </a:r>
            <a:r>
              <a:rPr lang="en-US" sz="2400" b="1" dirty="0">
                <a:solidFill>
                  <a:srgbClr val="53B543"/>
                </a:solidFill>
              </a:rPr>
              <a:t> find </a:t>
            </a:r>
            <a:r>
              <a:rPr lang="en-US" sz="3200" b="1" dirty="0">
                <a:solidFill>
                  <a:srgbClr val="53B543"/>
                </a:solidFill>
              </a:rPr>
              <a:t> </a:t>
            </a:r>
            <a:r>
              <a:rPr lang="en-US" sz="4000" b="1" dirty="0">
                <a:solidFill>
                  <a:srgbClr val="53B543"/>
                </a:solidFill>
                <a:latin typeface="Calibri" panose="020F0502020204030204" pitchFamily="34" charset="0"/>
              </a:rPr>
              <a:t> </a:t>
            </a:r>
            <a:endParaRPr lang="en-US" sz="4000" b="1" dirty="0">
              <a:solidFill>
                <a:srgbClr val="53B543"/>
              </a:solidFill>
              <a:effectLst/>
            </a:endParaRPr>
          </a:p>
        </p:txBody>
      </p:sp>
      <p:sp>
        <p:nvSpPr>
          <p:cNvPr id="2" name="Rectangle 1">
            <a:extLst>
              <a:ext uri="{FF2B5EF4-FFF2-40B4-BE49-F238E27FC236}">
                <a16:creationId xmlns:a16="http://schemas.microsoft.com/office/drawing/2014/main" id="{4CCC63E4-24EE-C144-A194-7CF9A127E11D}"/>
              </a:ext>
            </a:extLst>
          </p:cNvPr>
          <p:cNvSpPr/>
          <p:nvPr/>
        </p:nvSpPr>
        <p:spPr>
          <a:xfrm>
            <a:off x="533400" y="1599634"/>
            <a:ext cx="3276600" cy="3364960"/>
          </a:xfrm>
          <a:prstGeom prst="rect">
            <a:avLst/>
          </a:prstGeom>
        </p:spPr>
        <p:txBody>
          <a:bodyPr wrap="square">
            <a:spAutoFit/>
          </a:bodyPr>
          <a:lstStyle/>
          <a:p>
            <a:pPr>
              <a:lnSpc>
                <a:spcPct val="150000"/>
              </a:lnSpc>
            </a:pPr>
            <a:r>
              <a:rPr lang="vi-VN" b="1" i="1" dirty="0">
                <a:latin typeface="Arial" panose="020B0604020202020204" pitchFamily="34" charset="0"/>
                <a:cs typeface="Arial" panose="020B0604020202020204" pitchFamily="34" charset="0"/>
              </a:rPr>
              <a:t>Lọc kết quả </a:t>
            </a:r>
          </a:p>
          <a:p>
            <a:pPr algn="just">
              <a:lnSpc>
                <a:spcPct val="150000"/>
              </a:lnSpc>
            </a:pPr>
            <a:r>
              <a:rPr lang="vi-VN" dirty="0">
                <a:latin typeface="Arial" panose="020B0604020202020204" pitchFamily="34" charset="0"/>
                <a:cs typeface="Arial" panose="020B0604020202020204" pitchFamily="34" charset="0"/>
              </a:rPr>
              <a:t>Khi tìm document trong collection, ta có thể lọc kết quả bằng cách sử dụng đối tượng truy vấn. Đối số đầu tiên của </a:t>
            </a:r>
            <a:r>
              <a:rPr lang="vi-VN" dirty="0">
                <a:solidFill>
                  <a:srgbClr val="DB113A"/>
                </a:solidFill>
                <a:latin typeface="Arial" panose="020B0604020202020204" pitchFamily="34" charset="0"/>
                <a:cs typeface="Arial" panose="020B0604020202020204" pitchFamily="34" charset="0"/>
              </a:rPr>
              <a:t>find() </a:t>
            </a:r>
            <a:r>
              <a:rPr lang="vi-VN" dirty="0">
                <a:latin typeface="Arial" panose="020B0604020202020204" pitchFamily="34" charset="0"/>
                <a:cs typeface="Arial" panose="020B0604020202020204" pitchFamily="34" charset="0"/>
              </a:rPr>
              <a:t>là đối tượng truy vấn và được sử dụng để giới hạn tìm kiếm.</a:t>
            </a:r>
          </a:p>
        </p:txBody>
      </p:sp>
      <p:sp>
        <p:nvSpPr>
          <p:cNvPr id="5" name="Rectangle 4">
            <a:extLst>
              <a:ext uri="{FF2B5EF4-FFF2-40B4-BE49-F238E27FC236}">
                <a16:creationId xmlns:a16="http://schemas.microsoft.com/office/drawing/2014/main" id="{FF96FCD0-FF77-4548-B186-99B87ACBFDE5}"/>
              </a:ext>
            </a:extLst>
          </p:cNvPr>
          <p:cNvSpPr/>
          <p:nvPr/>
        </p:nvSpPr>
        <p:spPr>
          <a:xfrm>
            <a:off x="3921607" y="1774686"/>
            <a:ext cx="4993793" cy="3877985"/>
          </a:xfrm>
          <a:prstGeom prst="rect">
            <a:avLst/>
          </a:prstGeom>
          <a:ln>
            <a:solidFill>
              <a:srgbClr val="00B050"/>
            </a:solidFill>
          </a:ln>
        </p:spPr>
        <p:txBody>
          <a:bodyPr wrap="square">
            <a:spAutoFit/>
          </a:bodyPr>
          <a:lstStyle/>
          <a:p>
            <a:r>
              <a:rPr lang="en-US" sz="1600" i="1" dirty="0">
                <a:solidFill>
                  <a:srgbClr val="AAAAAA"/>
                </a:solidFill>
                <a:latin typeface="Arial" panose="020B0604020202020204" pitchFamily="34" charset="0"/>
                <a:cs typeface="Arial" panose="020B0604020202020204" pitchFamily="34" charset="0"/>
              </a:rPr>
              <a:t>//</a:t>
            </a:r>
            <a:r>
              <a:rPr lang="en-US" sz="1600" i="1" dirty="0" err="1">
                <a:solidFill>
                  <a:srgbClr val="AAAAAA"/>
                </a:solidFill>
                <a:latin typeface="Arial" panose="020B0604020202020204" pitchFamily="34" charset="0"/>
                <a:cs typeface="Arial" panose="020B0604020202020204" pitchFamily="34" charset="0"/>
              </a:rPr>
              <a:t>tìm</a:t>
            </a:r>
            <a:r>
              <a:rPr lang="en-US" sz="1600" i="1" dirty="0">
                <a:solidFill>
                  <a:srgbClr val="AAAAAA"/>
                </a:solidFill>
                <a:latin typeface="Arial" panose="020B0604020202020204" pitchFamily="34" charset="0"/>
                <a:cs typeface="Arial" panose="020B0604020202020204" pitchFamily="34" charset="0"/>
              </a:rPr>
              <a:t> </a:t>
            </a:r>
            <a:r>
              <a:rPr lang="en-US" sz="1600" i="1" dirty="0" err="1">
                <a:solidFill>
                  <a:srgbClr val="AAAAAA"/>
                </a:solidFill>
                <a:latin typeface="Arial" panose="020B0604020202020204" pitchFamily="34" charset="0"/>
                <a:cs typeface="Arial" panose="020B0604020202020204" pitchFamily="34" charset="0"/>
              </a:rPr>
              <a:t>sbài</a:t>
            </a:r>
            <a:r>
              <a:rPr lang="en-US" sz="1600" i="1" dirty="0">
                <a:solidFill>
                  <a:srgbClr val="AAAAAA"/>
                </a:solidFill>
                <a:latin typeface="Arial" panose="020B0604020202020204" pitchFamily="34" charset="0"/>
                <a:cs typeface="Arial" panose="020B0604020202020204" pitchFamily="34" charset="0"/>
              </a:rPr>
              <a:t> </a:t>
            </a:r>
            <a:r>
              <a:rPr lang="en-US" sz="1600" i="1" dirty="0" err="1">
                <a:solidFill>
                  <a:srgbClr val="AAAAAA"/>
                </a:solidFill>
                <a:latin typeface="Arial" panose="020B0604020202020204" pitchFamily="34" charset="0"/>
                <a:cs typeface="Arial" panose="020B0604020202020204" pitchFamily="34" charset="0"/>
              </a:rPr>
              <a:t>viết</a:t>
            </a:r>
            <a:r>
              <a:rPr lang="en-US" sz="1600" i="1" dirty="0">
                <a:solidFill>
                  <a:srgbClr val="AAAAAA"/>
                </a:solidFill>
                <a:latin typeface="Arial" panose="020B0604020202020204" pitchFamily="34" charset="0"/>
                <a:cs typeface="Arial" panose="020B0604020202020204" pitchFamily="34" charset="0"/>
              </a:rPr>
              <a:t> </a:t>
            </a:r>
            <a:r>
              <a:rPr lang="en-US" sz="1600" i="1" dirty="0" err="1">
                <a:solidFill>
                  <a:srgbClr val="AAAAAA"/>
                </a:solidFill>
                <a:latin typeface="Arial" panose="020B0604020202020204" pitchFamily="34" charset="0"/>
                <a:cs typeface="Arial" panose="020B0604020202020204" pitchFamily="34" charset="0"/>
              </a:rPr>
              <a:t>theo</a:t>
            </a:r>
            <a:r>
              <a:rPr lang="en-US" sz="1600" i="1" dirty="0">
                <a:solidFill>
                  <a:srgbClr val="AAAAAA"/>
                </a:solidFill>
                <a:latin typeface="Arial" panose="020B0604020202020204" pitchFamily="34" charset="0"/>
                <a:cs typeface="Arial" panose="020B0604020202020204" pitchFamily="34" charset="0"/>
              </a:rPr>
              <a:t> id</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4B69C6"/>
                </a:solidFill>
                <a:latin typeface="Arial" panose="020B0604020202020204" pitchFamily="34" charset="0"/>
                <a:cs typeface="Arial" panose="020B0604020202020204" pitchFamily="34" charset="0"/>
              </a:rPr>
              <a:t>static</a:t>
            </a:r>
            <a:r>
              <a:rPr lang="en-US" sz="1600" dirty="0">
                <a:solidFill>
                  <a:srgbClr val="333333"/>
                </a:solidFill>
                <a:latin typeface="Arial" panose="020B0604020202020204" pitchFamily="34" charset="0"/>
                <a:cs typeface="Arial" panose="020B0604020202020204" pitchFamily="34" charset="0"/>
              </a:rPr>
              <a:t> </a:t>
            </a:r>
            <a:r>
              <a:rPr lang="en-US" sz="1600" b="1" dirty="0" err="1">
                <a:solidFill>
                  <a:srgbClr val="AA3731"/>
                </a:solidFill>
                <a:latin typeface="Arial" panose="020B0604020202020204" pitchFamily="34" charset="0"/>
                <a:cs typeface="Arial" panose="020B0604020202020204" pitchFamily="34" charset="0"/>
              </a:rPr>
              <a:t>findById</a:t>
            </a:r>
            <a:r>
              <a:rPr lang="en-US" sz="1600" dirty="0">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postId</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const</a:t>
            </a:r>
            <a:r>
              <a:rPr lang="en-US" sz="1600" dirty="0">
                <a:solidFill>
                  <a:srgbClr val="333333"/>
                </a:solidFill>
                <a:latin typeface="Arial" panose="020B0604020202020204" pitchFamily="34" charset="0"/>
                <a:cs typeface="Arial" panose="020B0604020202020204" pitchFamily="34" charset="0"/>
              </a:rPr>
              <a:t> </a:t>
            </a:r>
            <a:r>
              <a:rPr lang="en-US" sz="1600" dirty="0" err="1">
                <a:solidFill>
                  <a:srgbClr val="7A3E9D"/>
                </a:solidFill>
                <a:latin typeface="Arial" panose="020B0604020202020204" pitchFamily="34" charset="0"/>
                <a:cs typeface="Arial" panose="020B0604020202020204" pitchFamily="34" charset="0"/>
              </a:rPr>
              <a:t>db</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b="1" dirty="0" err="1">
                <a:solidFill>
                  <a:srgbClr val="AA3731"/>
                </a:solidFill>
                <a:latin typeface="Arial" panose="020B0604020202020204" pitchFamily="34" charset="0"/>
                <a:cs typeface="Arial" panose="020B0604020202020204" pitchFamily="34" charset="0"/>
              </a:rPr>
              <a:t>getDb</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4B69C6"/>
                </a:solidFill>
                <a:latin typeface="Arial" panose="020B0604020202020204" pitchFamily="34" charset="0"/>
                <a:cs typeface="Arial" panose="020B0604020202020204" pitchFamily="34" charset="0"/>
              </a:rPr>
              <a:t>return</a:t>
            </a:r>
            <a:r>
              <a:rPr lang="en-US" sz="1600" dirty="0">
                <a:solidFill>
                  <a:srgbClr val="333333"/>
                </a:solidFill>
                <a:latin typeface="Arial" panose="020B0604020202020204" pitchFamily="34" charset="0"/>
                <a:cs typeface="Arial" panose="020B0604020202020204" pitchFamily="34" charset="0"/>
              </a:rPr>
              <a:t> </a:t>
            </a:r>
            <a:r>
              <a:rPr lang="en-US" sz="1600" dirty="0" err="1">
                <a:solidFill>
                  <a:srgbClr val="7A3E9D"/>
                </a:solidFill>
                <a:latin typeface="Arial" panose="020B0604020202020204" pitchFamily="34" charset="0"/>
                <a:cs typeface="Arial" panose="020B0604020202020204" pitchFamily="34" charset="0"/>
              </a:rPr>
              <a:t>db</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collection</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448C27"/>
                </a:solidFill>
                <a:latin typeface="Arial" panose="020B0604020202020204" pitchFamily="34" charset="0"/>
                <a:cs typeface="Arial" panose="020B0604020202020204" pitchFamily="34" charset="0"/>
              </a:rPr>
              <a:t>posts</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find</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_id</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new</a:t>
            </a:r>
            <a:r>
              <a:rPr lang="en-US" sz="1600" dirty="0">
                <a:solidFill>
                  <a:srgbClr val="333333"/>
                </a:solidFill>
                <a:latin typeface="Arial" panose="020B0604020202020204" pitchFamily="34" charset="0"/>
                <a:cs typeface="Arial" panose="020B0604020202020204" pitchFamily="34" charset="0"/>
              </a:rPr>
              <a:t> </a:t>
            </a:r>
            <a:r>
              <a:rPr lang="en-US" sz="1600" b="1" dirty="0" err="1">
                <a:solidFill>
                  <a:srgbClr val="7A3E9D"/>
                </a:solidFill>
                <a:latin typeface="Arial" panose="020B0604020202020204" pitchFamily="34" charset="0"/>
                <a:cs typeface="Arial" panose="020B0604020202020204" pitchFamily="34" charset="0"/>
              </a:rPr>
              <a:t>mongodb</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7A3E9D"/>
                </a:solidFill>
                <a:latin typeface="Arial" panose="020B0604020202020204" pitchFamily="34" charset="0"/>
                <a:cs typeface="Arial" panose="020B0604020202020204" pitchFamily="34" charset="0"/>
              </a:rPr>
              <a:t>ObjectId</a:t>
            </a:r>
            <a:r>
              <a:rPr lang="en-US" sz="1600" dirty="0">
                <a:solidFill>
                  <a:srgbClr val="333333"/>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postId</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next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then</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post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console</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log</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post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4B69C6"/>
                </a:solidFill>
                <a:latin typeface="Arial" panose="020B0604020202020204" pitchFamily="34" charset="0"/>
                <a:cs typeface="Arial" panose="020B0604020202020204" pitchFamily="34" charset="0"/>
              </a:rPr>
              <a:t>return</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post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catch</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err</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console</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log</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err</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endParaRPr lang="en-US" sz="1600" b="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98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4229043" cy="707886"/>
          </a:xfrm>
          <a:prstGeom prst="rect">
            <a:avLst/>
          </a:prstGeom>
        </p:spPr>
        <p:txBody>
          <a:bodyPr wrap="none">
            <a:spAutoFit/>
          </a:bodyPr>
          <a:lstStyle/>
          <a:p>
            <a:r>
              <a:rPr lang="en-US" sz="2400" b="1" dirty="0">
                <a:solidFill>
                  <a:srgbClr val="53B543"/>
                </a:solidFill>
              </a:rPr>
              <a:t>Node.js MongoDB </a:t>
            </a:r>
            <a:r>
              <a:rPr lang="en-US" sz="2400" b="1" dirty="0" err="1">
                <a:solidFill>
                  <a:srgbClr val="53B543"/>
                </a:solidFill>
              </a:rPr>
              <a:t>với</a:t>
            </a:r>
            <a:r>
              <a:rPr lang="en-US" sz="2400" b="1" dirty="0">
                <a:solidFill>
                  <a:srgbClr val="53B543"/>
                </a:solidFill>
              </a:rPr>
              <a:t> update </a:t>
            </a:r>
            <a:r>
              <a:rPr lang="en-US" sz="3200" b="1" dirty="0">
                <a:solidFill>
                  <a:srgbClr val="53B543"/>
                </a:solidFill>
              </a:rPr>
              <a:t> </a:t>
            </a:r>
            <a:r>
              <a:rPr lang="en-US" sz="4000" b="1" dirty="0">
                <a:solidFill>
                  <a:srgbClr val="53B543"/>
                </a:solidFill>
                <a:latin typeface="Calibri" panose="020F0502020204030204" pitchFamily="34" charset="0"/>
              </a:rPr>
              <a:t> </a:t>
            </a:r>
            <a:endParaRPr lang="en-US" sz="4000" b="1" dirty="0">
              <a:solidFill>
                <a:srgbClr val="53B543"/>
              </a:solidFill>
              <a:effectLst/>
            </a:endParaRPr>
          </a:p>
        </p:txBody>
      </p:sp>
      <p:sp>
        <p:nvSpPr>
          <p:cNvPr id="4" name="Rectangle 3">
            <a:extLst>
              <a:ext uri="{FF2B5EF4-FFF2-40B4-BE49-F238E27FC236}">
                <a16:creationId xmlns:a16="http://schemas.microsoft.com/office/drawing/2014/main" id="{11E2B80C-A8AC-2C4D-A901-07EC6EF914A6}"/>
              </a:ext>
            </a:extLst>
          </p:cNvPr>
          <p:cNvSpPr/>
          <p:nvPr/>
        </p:nvSpPr>
        <p:spPr>
          <a:xfrm>
            <a:off x="533400" y="1720840"/>
            <a:ext cx="7848600" cy="3784049"/>
          </a:xfrm>
          <a:prstGeom prst="rect">
            <a:avLst/>
          </a:prstGeom>
          <a:ln>
            <a:solidFill>
              <a:srgbClr val="00B050"/>
            </a:solidFill>
          </a:ln>
        </p:spPr>
        <p:txBody>
          <a:bodyPr wrap="square">
            <a:spAutoFit/>
          </a:bodyPr>
          <a:lstStyle/>
          <a:p>
            <a:pPr>
              <a:lnSpc>
                <a:spcPct val="150000"/>
              </a:lnSpc>
            </a:pPr>
            <a:r>
              <a:rPr lang="en-US" dirty="0">
                <a:solidFill>
                  <a:srgbClr val="4B69C6"/>
                </a:solidFill>
                <a:latin typeface="Menlo" panose="020B0609030804020204" pitchFamily="49" charset="0"/>
              </a:rPr>
              <a:t>if</a:t>
            </a:r>
            <a:r>
              <a:rPr lang="en-US" dirty="0">
                <a:solidFill>
                  <a:srgbClr val="333333"/>
                </a:solidFill>
                <a:latin typeface="Menlo" panose="020B0609030804020204" pitchFamily="49" charset="0"/>
              </a:rPr>
              <a:t> (</a:t>
            </a:r>
            <a:r>
              <a:rPr lang="en-US" dirty="0" err="1">
                <a:solidFill>
                  <a:srgbClr val="9C5D27"/>
                </a:solidFill>
                <a:latin typeface="Menlo" panose="020B0609030804020204" pitchFamily="49" charset="0"/>
              </a:rPr>
              <a:t>this</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_id</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i="1" dirty="0">
                <a:solidFill>
                  <a:srgbClr val="AAAAAA"/>
                </a:solidFill>
                <a:latin typeface="Menlo" panose="020B0609030804020204" pitchFamily="49" charset="0"/>
              </a:rPr>
              <a:t>// Update the post</a:t>
            </a:r>
            <a:endParaRPr lang="en-US" dirty="0">
              <a:solidFill>
                <a:srgbClr val="333333"/>
              </a:solidFill>
              <a:latin typeface="Menlo" panose="020B0609030804020204" pitchFamily="49" charset="0"/>
            </a:endParaRPr>
          </a:p>
          <a:p>
            <a:pPr>
              <a:lnSpc>
                <a:spcPct val="150000"/>
              </a:lnSpc>
            </a:pPr>
            <a:r>
              <a:rPr lang="en-US" dirty="0" err="1">
                <a:solidFill>
                  <a:srgbClr val="7A3E9D"/>
                </a:solidFill>
                <a:latin typeface="Menlo" panose="020B0609030804020204" pitchFamily="49" charset="0"/>
              </a:rPr>
              <a:t>db</a:t>
            </a:r>
            <a:endParaRPr lang="en-US" dirty="0">
              <a:solidFill>
                <a:srgbClr val="333333"/>
              </a:solidFill>
              <a:latin typeface="Menlo" panose="020B0609030804020204" pitchFamily="49" charset="0"/>
            </a:endParaRPr>
          </a:p>
          <a:p>
            <a:pPr>
              <a:lnSpc>
                <a:spcPct val="150000"/>
              </a:lnSpc>
            </a:pPr>
            <a:r>
              <a:rPr lang="en-US" dirty="0">
                <a:solidFill>
                  <a:srgbClr val="777777"/>
                </a:solidFill>
                <a:latin typeface="Menlo" panose="020B0609030804020204" pitchFamily="49" charset="0"/>
              </a:rPr>
              <a:t>.</a:t>
            </a:r>
            <a:r>
              <a:rPr lang="en-US" b="1" dirty="0">
                <a:solidFill>
                  <a:srgbClr val="AA3731"/>
                </a:solidFill>
                <a:latin typeface="Menlo" panose="020B0609030804020204" pitchFamily="49" charset="0"/>
              </a:rPr>
              <a:t>collection</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posts'</a:t>
            </a:r>
            <a:r>
              <a:rPr lang="en-US" dirty="0">
                <a:solidFill>
                  <a:srgbClr val="333333"/>
                </a:solidFill>
                <a:latin typeface="Menlo" panose="020B0609030804020204" pitchFamily="49" charset="0"/>
              </a:rPr>
              <a:t>)</a:t>
            </a:r>
          </a:p>
          <a:p>
            <a:pPr>
              <a:lnSpc>
                <a:spcPct val="150000"/>
              </a:lnSpc>
            </a:pPr>
            <a:r>
              <a:rPr lang="en-US" dirty="0">
                <a:solidFill>
                  <a:srgbClr val="777777"/>
                </a:solidFill>
                <a:latin typeface="Menlo" panose="020B0609030804020204" pitchFamily="49" charset="0"/>
              </a:rPr>
              <a:t>.</a:t>
            </a:r>
            <a:r>
              <a:rPr lang="en-US" b="1" dirty="0" err="1">
                <a:solidFill>
                  <a:srgbClr val="AA3731"/>
                </a:solidFill>
                <a:latin typeface="Menlo" panose="020B0609030804020204" pitchFamily="49" charset="0"/>
              </a:rPr>
              <a:t>updateOne</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A3E9D"/>
                </a:solidFill>
                <a:latin typeface="Menlo" panose="020B0609030804020204" pitchFamily="49" charset="0"/>
              </a:rPr>
              <a:t>_id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new</a:t>
            </a:r>
            <a:r>
              <a:rPr lang="en-US" dirty="0">
                <a:solidFill>
                  <a:srgbClr val="333333"/>
                </a:solidFill>
                <a:latin typeface="Menlo" panose="020B0609030804020204" pitchFamily="49" charset="0"/>
              </a:rPr>
              <a:t> </a:t>
            </a:r>
            <a:r>
              <a:rPr lang="en-US" b="1" dirty="0" err="1">
                <a:solidFill>
                  <a:srgbClr val="7A3E9D"/>
                </a:solidFill>
                <a:latin typeface="Menlo" panose="020B0609030804020204" pitchFamily="49" charset="0"/>
              </a:rPr>
              <a:t>mongodb</a:t>
            </a:r>
            <a:r>
              <a:rPr lang="en-US" dirty="0" err="1">
                <a:solidFill>
                  <a:srgbClr val="777777"/>
                </a:solidFill>
                <a:latin typeface="Menlo" panose="020B0609030804020204" pitchFamily="49" charset="0"/>
              </a:rPr>
              <a:t>.</a:t>
            </a:r>
            <a:r>
              <a:rPr lang="en-US" b="1" dirty="0" err="1">
                <a:solidFill>
                  <a:srgbClr val="7A3E9D"/>
                </a:solidFill>
                <a:latin typeface="Menlo" panose="020B0609030804020204" pitchFamily="49" charset="0"/>
              </a:rPr>
              <a:t>ObjectId</a:t>
            </a:r>
            <a:r>
              <a:rPr lang="en-US" dirty="0">
                <a:solidFill>
                  <a:srgbClr val="333333"/>
                </a:solidFill>
                <a:latin typeface="Menlo" panose="020B0609030804020204" pitchFamily="49" charset="0"/>
              </a:rPr>
              <a:t>(</a:t>
            </a:r>
            <a:r>
              <a:rPr lang="en-US" dirty="0" err="1">
                <a:solidFill>
                  <a:srgbClr val="9C5D27"/>
                </a:solidFill>
                <a:latin typeface="Menlo" panose="020B0609030804020204" pitchFamily="49" charset="0"/>
              </a:rPr>
              <a:t>this</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_id</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A3E9D"/>
                </a:solidFill>
                <a:latin typeface="Menlo" panose="020B0609030804020204" pitchFamily="49" charset="0"/>
              </a:rPr>
              <a:t>$set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this</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4B69C6"/>
                </a:solidFill>
                <a:latin typeface="Menlo" panose="020B0609030804020204" pitchFamily="49" charset="0"/>
              </a:rPr>
              <a:t>else</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err="1">
                <a:solidFill>
                  <a:srgbClr val="7A3E9D"/>
                </a:solidFill>
                <a:latin typeface="Menlo" panose="020B0609030804020204" pitchFamily="49" charset="0"/>
              </a:rPr>
              <a:t>db</a:t>
            </a:r>
            <a:r>
              <a:rPr lang="en-US" dirty="0" err="1">
                <a:solidFill>
                  <a:srgbClr val="777777"/>
                </a:solidFill>
                <a:latin typeface="Menlo" panose="020B0609030804020204" pitchFamily="49" charset="0"/>
              </a:rPr>
              <a:t>.</a:t>
            </a:r>
            <a:r>
              <a:rPr lang="en-US" b="1" dirty="0" err="1">
                <a:solidFill>
                  <a:srgbClr val="AA3731"/>
                </a:solidFill>
                <a:latin typeface="Menlo" panose="020B0609030804020204" pitchFamily="49" charset="0"/>
              </a:rPr>
              <a:t>collection</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r>
              <a:rPr lang="en-US" dirty="0">
                <a:solidFill>
                  <a:srgbClr val="448C27"/>
                </a:solidFill>
                <a:latin typeface="Menlo" panose="020B0609030804020204" pitchFamily="49" charset="0"/>
              </a:rPr>
              <a:t>posts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r>
              <a:rPr lang="en-US" b="1" dirty="0" err="1">
                <a:solidFill>
                  <a:srgbClr val="AA3731"/>
                </a:solidFill>
                <a:latin typeface="Menlo" panose="020B0609030804020204" pitchFamily="49" charset="0"/>
              </a:rPr>
              <a:t>insertOne</a:t>
            </a:r>
            <a:r>
              <a:rPr lang="en-US" dirty="0">
                <a:solidFill>
                  <a:srgbClr val="333333"/>
                </a:solidFill>
                <a:latin typeface="Menlo" panose="020B0609030804020204" pitchFamily="49" charset="0"/>
              </a:rPr>
              <a:t>(</a:t>
            </a:r>
            <a:r>
              <a:rPr lang="en-US" dirty="0">
                <a:solidFill>
                  <a:srgbClr val="9C5D27"/>
                </a:solidFill>
                <a:latin typeface="Menlo" panose="020B0609030804020204" pitchFamily="49" charset="0"/>
              </a:rPr>
              <a:t>this</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96998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4132863" cy="707886"/>
          </a:xfrm>
          <a:prstGeom prst="rect">
            <a:avLst/>
          </a:prstGeom>
        </p:spPr>
        <p:txBody>
          <a:bodyPr wrap="none">
            <a:spAutoFit/>
          </a:bodyPr>
          <a:lstStyle/>
          <a:p>
            <a:r>
              <a:rPr lang="en-US" sz="2400" b="1" dirty="0">
                <a:solidFill>
                  <a:srgbClr val="53B543"/>
                </a:solidFill>
              </a:rPr>
              <a:t>Node.js MongoDB </a:t>
            </a:r>
            <a:r>
              <a:rPr lang="en-US" sz="2400" b="1" dirty="0" err="1">
                <a:solidFill>
                  <a:srgbClr val="53B543"/>
                </a:solidFill>
              </a:rPr>
              <a:t>với</a:t>
            </a:r>
            <a:r>
              <a:rPr lang="en-US" sz="2400" b="1" dirty="0">
                <a:solidFill>
                  <a:srgbClr val="53B543"/>
                </a:solidFill>
              </a:rPr>
              <a:t> delete </a:t>
            </a:r>
            <a:r>
              <a:rPr lang="en-US" sz="3200" b="1" dirty="0">
                <a:solidFill>
                  <a:srgbClr val="53B543"/>
                </a:solidFill>
              </a:rPr>
              <a:t> </a:t>
            </a:r>
            <a:r>
              <a:rPr lang="en-US" sz="4000" b="1" dirty="0">
                <a:solidFill>
                  <a:srgbClr val="53B543"/>
                </a:solidFill>
                <a:latin typeface="Calibri" panose="020F0502020204030204" pitchFamily="34" charset="0"/>
              </a:rPr>
              <a:t> </a:t>
            </a:r>
            <a:endParaRPr lang="en-US" sz="4000" b="1" dirty="0">
              <a:solidFill>
                <a:srgbClr val="53B543"/>
              </a:solidFill>
              <a:effectLst/>
            </a:endParaRPr>
          </a:p>
        </p:txBody>
      </p:sp>
      <p:sp>
        <p:nvSpPr>
          <p:cNvPr id="4" name="Rectangle 3">
            <a:extLst>
              <a:ext uri="{FF2B5EF4-FFF2-40B4-BE49-F238E27FC236}">
                <a16:creationId xmlns:a16="http://schemas.microsoft.com/office/drawing/2014/main" id="{11E2B80C-A8AC-2C4D-A901-07EC6EF914A6}"/>
              </a:ext>
            </a:extLst>
          </p:cNvPr>
          <p:cNvSpPr/>
          <p:nvPr/>
        </p:nvSpPr>
        <p:spPr>
          <a:xfrm>
            <a:off x="533400" y="1720840"/>
            <a:ext cx="7848600" cy="4199548"/>
          </a:xfrm>
          <a:prstGeom prst="rect">
            <a:avLst/>
          </a:prstGeom>
          <a:ln>
            <a:solidFill>
              <a:srgbClr val="00B050"/>
            </a:solidFill>
          </a:ln>
        </p:spPr>
        <p:txBody>
          <a:bodyPr wrap="square">
            <a:spAutoFit/>
          </a:bodyPr>
          <a:lstStyle/>
          <a:p>
            <a:pPr>
              <a:lnSpc>
                <a:spcPct val="150000"/>
              </a:lnSpc>
            </a:pPr>
            <a:r>
              <a:rPr lang="en-US" dirty="0" err="1">
                <a:solidFill>
                  <a:srgbClr val="7A3E9D"/>
                </a:solidFill>
                <a:latin typeface="Menlo" panose="020B0609030804020204" pitchFamily="49" charset="0"/>
              </a:rPr>
              <a:t>db</a:t>
            </a:r>
            <a:endParaRPr lang="en-US" dirty="0">
              <a:solidFill>
                <a:srgbClr val="333333"/>
              </a:solidFill>
              <a:latin typeface="Menlo" panose="020B0609030804020204" pitchFamily="49" charset="0"/>
            </a:endParaRPr>
          </a:p>
          <a:p>
            <a:pPr>
              <a:lnSpc>
                <a:spcPct val="150000"/>
              </a:lnSpc>
            </a:pPr>
            <a:r>
              <a:rPr lang="en-US" dirty="0">
                <a:solidFill>
                  <a:srgbClr val="777777"/>
                </a:solidFill>
                <a:latin typeface="Menlo" panose="020B0609030804020204" pitchFamily="49" charset="0"/>
              </a:rPr>
              <a:t>.</a:t>
            </a:r>
            <a:r>
              <a:rPr lang="en-US" b="1" dirty="0">
                <a:solidFill>
                  <a:srgbClr val="AA3731"/>
                </a:solidFill>
                <a:latin typeface="Menlo" panose="020B0609030804020204" pitchFamily="49" charset="0"/>
              </a:rPr>
              <a:t>collection</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r>
              <a:rPr lang="en-US" dirty="0">
                <a:solidFill>
                  <a:srgbClr val="448C27"/>
                </a:solidFill>
                <a:latin typeface="Menlo" panose="020B0609030804020204" pitchFamily="49" charset="0"/>
              </a:rPr>
              <a:t>posts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t>
            </a:r>
          </a:p>
          <a:p>
            <a:pPr>
              <a:lnSpc>
                <a:spcPct val="150000"/>
              </a:lnSpc>
            </a:pPr>
            <a:r>
              <a:rPr lang="en-US" dirty="0">
                <a:solidFill>
                  <a:srgbClr val="777777"/>
                </a:solidFill>
                <a:latin typeface="Menlo" panose="020B0609030804020204" pitchFamily="49" charset="0"/>
              </a:rPr>
              <a:t>.</a:t>
            </a:r>
            <a:r>
              <a:rPr lang="en-US" b="1" dirty="0" err="1">
                <a:solidFill>
                  <a:srgbClr val="AA3731"/>
                </a:solidFill>
                <a:latin typeface="Menlo" panose="020B0609030804020204" pitchFamily="49" charset="0"/>
              </a:rPr>
              <a:t>deleteOne</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A3E9D"/>
                </a:solidFill>
                <a:latin typeface="Menlo" panose="020B0609030804020204" pitchFamily="49" charset="0"/>
              </a:rPr>
              <a:t>_id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new</a:t>
            </a:r>
            <a:r>
              <a:rPr lang="en-US" dirty="0">
                <a:solidFill>
                  <a:srgbClr val="333333"/>
                </a:solidFill>
                <a:latin typeface="Menlo" panose="020B0609030804020204" pitchFamily="49" charset="0"/>
              </a:rPr>
              <a:t> </a:t>
            </a:r>
            <a:r>
              <a:rPr lang="en-US" b="1" dirty="0" err="1">
                <a:solidFill>
                  <a:srgbClr val="7A3E9D"/>
                </a:solidFill>
                <a:latin typeface="Menlo" panose="020B0609030804020204" pitchFamily="49" charset="0"/>
              </a:rPr>
              <a:t>mongodb</a:t>
            </a:r>
            <a:r>
              <a:rPr lang="en-US" dirty="0" err="1">
                <a:solidFill>
                  <a:srgbClr val="777777"/>
                </a:solidFill>
                <a:latin typeface="Menlo" panose="020B0609030804020204" pitchFamily="49" charset="0"/>
              </a:rPr>
              <a:t>.</a:t>
            </a:r>
            <a:r>
              <a:rPr lang="en-US" b="1" dirty="0" err="1">
                <a:solidFill>
                  <a:srgbClr val="7A3E9D"/>
                </a:solidFill>
                <a:latin typeface="Menlo" panose="020B0609030804020204" pitchFamily="49" charset="0"/>
              </a:rPr>
              <a:t>ObjectId</a:t>
            </a:r>
            <a:r>
              <a:rPr lang="en-US" dirty="0">
                <a:solidFill>
                  <a:srgbClr val="333333"/>
                </a:solidFill>
                <a:latin typeface="Menlo" panose="020B0609030804020204" pitchFamily="49" charset="0"/>
              </a:rPr>
              <a:t>(</a:t>
            </a:r>
            <a:r>
              <a:rPr lang="en-US" dirty="0" err="1">
                <a:solidFill>
                  <a:srgbClr val="7A3E9D"/>
                </a:solidFill>
                <a:latin typeface="Menlo" panose="020B0609030804020204" pitchFamily="49" charset="0"/>
              </a:rPr>
              <a:t>prodId</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t>
            </a:r>
          </a:p>
          <a:p>
            <a:pPr>
              <a:lnSpc>
                <a:spcPct val="150000"/>
              </a:lnSpc>
            </a:pPr>
            <a:r>
              <a:rPr lang="en-US" dirty="0">
                <a:solidFill>
                  <a:srgbClr val="777777"/>
                </a:solidFill>
                <a:latin typeface="Menlo" panose="020B0609030804020204" pitchFamily="49" charset="0"/>
              </a:rPr>
              <a:t>.</a:t>
            </a:r>
            <a:r>
              <a:rPr lang="en-US" b="1" dirty="0">
                <a:solidFill>
                  <a:srgbClr val="AA3731"/>
                </a:solidFill>
                <a:latin typeface="Menlo" panose="020B0609030804020204" pitchFamily="49" charset="0"/>
              </a:rPr>
              <a:t>then</a:t>
            </a:r>
            <a:r>
              <a:rPr lang="en-US" dirty="0">
                <a:solidFill>
                  <a:srgbClr val="333333"/>
                </a:solidFill>
                <a:latin typeface="Menlo" panose="020B0609030804020204" pitchFamily="49" charset="0"/>
              </a:rPr>
              <a:t>(</a:t>
            </a:r>
            <a:r>
              <a:rPr lang="en-US" dirty="0">
                <a:solidFill>
                  <a:srgbClr val="7A3E9D"/>
                </a:solidFill>
                <a:latin typeface="Menlo" panose="020B0609030804020204" pitchFamily="49" charset="0"/>
              </a:rPr>
              <a:t>result</a:t>
            </a:r>
            <a:r>
              <a:rPr lang="en-US" dirty="0">
                <a:solidFill>
                  <a:srgbClr val="333333"/>
                </a:solidFill>
                <a:latin typeface="Menlo" panose="020B0609030804020204" pitchFamily="49" charset="0"/>
              </a:rPr>
              <a:t> </a:t>
            </a:r>
            <a:r>
              <a:rPr lang="en-US" dirty="0">
                <a:solidFill>
                  <a:srgbClr val="7A3E9D"/>
                </a:solidFill>
                <a:latin typeface="Menlo" panose="020B0609030804020204" pitchFamily="49" charset="0"/>
              </a:rPr>
              <a:t>=&gt;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err="1">
                <a:solidFill>
                  <a:srgbClr val="7A3E9D"/>
                </a:solidFill>
                <a:latin typeface="Menlo" panose="020B0609030804020204" pitchFamily="49" charset="0"/>
              </a:rPr>
              <a:t>console</a:t>
            </a:r>
            <a:r>
              <a:rPr lang="en-US" dirty="0" err="1">
                <a:solidFill>
                  <a:srgbClr val="777777"/>
                </a:solidFill>
                <a:latin typeface="Menlo" panose="020B0609030804020204" pitchFamily="49" charset="0"/>
              </a:rPr>
              <a:t>.</a:t>
            </a:r>
            <a:r>
              <a:rPr lang="en-US" b="1" dirty="0" err="1">
                <a:solidFill>
                  <a:srgbClr val="AA3731"/>
                </a:solidFill>
                <a:latin typeface="Menlo" panose="020B0609030804020204" pitchFamily="49" charset="0"/>
              </a:rPr>
              <a:t>log</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r>
              <a:rPr lang="en-US" dirty="0">
                <a:solidFill>
                  <a:srgbClr val="448C27"/>
                </a:solidFill>
                <a:latin typeface="Menlo" panose="020B0609030804020204" pitchFamily="49" charset="0"/>
              </a:rPr>
              <a:t>Deleted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t>
            </a:r>
          </a:p>
          <a:p>
            <a:pPr>
              <a:lnSpc>
                <a:spcPct val="150000"/>
              </a:lnSpc>
            </a:pPr>
            <a:r>
              <a:rPr lang="en-US" dirty="0">
                <a:solidFill>
                  <a:srgbClr val="777777"/>
                </a:solidFill>
                <a:latin typeface="Menlo" panose="020B0609030804020204" pitchFamily="49" charset="0"/>
              </a:rPr>
              <a:t>.</a:t>
            </a:r>
            <a:r>
              <a:rPr lang="en-US" b="1" dirty="0">
                <a:solidFill>
                  <a:srgbClr val="AA3731"/>
                </a:solidFill>
                <a:latin typeface="Menlo" panose="020B0609030804020204" pitchFamily="49" charset="0"/>
              </a:rPr>
              <a:t>catch</a:t>
            </a:r>
            <a:r>
              <a:rPr lang="en-US" dirty="0">
                <a:solidFill>
                  <a:srgbClr val="333333"/>
                </a:solidFill>
                <a:latin typeface="Menlo" panose="020B0609030804020204" pitchFamily="49" charset="0"/>
              </a:rPr>
              <a:t>(</a:t>
            </a:r>
            <a:r>
              <a:rPr lang="en-US" dirty="0">
                <a:solidFill>
                  <a:srgbClr val="7A3E9D"/>
                </a:solidFill>
                <a:latin typeface="Menlo" panose="020B0609030804020204" pitchFamily="49" charset="0"/>
              </a:rPr>
              <a:t>err</a:t>
            </a:r>
            <a:r>
              <a:rPr lang="en-US" dirty="0">
                <a:solidFill>
                  <a:srgbClr val="333333"/>
                </a:solidFill>
                <a:latin typeface="Menlo" panose="020B0609030804020204" pitchFamily="49" charset="0"/>
              </a:rPr>
              <a:t> </a:t>
            </a:r>
            <a:r>
              <a:rPr lang="en-US" dirty="0">
                <a:solidFill>
                  <a:srgbClr val="7A3E9D"/>
                </a:solidFill>
                <a:latin typeface="Menlo" panose="020B0609030804020204" pitchFamily="49" charset="0"/>
              </a:rPr>
              <a:t>=&gt;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err="1">
                <a:solidFill>
                  <a:srgbClr val="7A3E9D"/>
                </a:solidFill>
                <a:latin typeface="Menlo" panose="020B0609030804020204" pitchFamily="49" charset="0"/>
              </a:rPr>
              <a:t>console</a:t>
            </a:r>
            <a:r>
              <a:rPr lang="en-US" dirty="0" err="1">
                <a:solidFill>
                  <a:srgbClr val="777777"/>
                </a:solidFill>
                <a:latin typeface="Menlo" panose="020B0609030804020204" pitchFamily="49" charset="0"/>
              </a:rPr>
              <a:t>.</a:t>
            </a:r>
            <a:r>
              <a:rPr lang="en-US" b="1" dirty="0" err="1">
                <a:solidFill>
                  <a:srgbClr val="AA3731"/>
                </a:solidFill>
                <a:latin typeface="Menlo" panose="020B0609030804020204" pitchFamily="49" charset="0"/>
              </a:rPr>
              <a:t>log</a:t>
            </a:r>
            <a:r>
              <a:rPr lang="en-US" dirty="0">
                <a:solidFill>
                  <a:srgbClr val="333333"/>
                </a:solidFill>
                <a:latin typeface="Menlo" panose="020B0609030804020204" pitchFamily="49" charset="0"/>
              </a:rPr>
              <a:t>(</a:t>
            </a:r>
            <a:r>
              <a:rPr lang="en-US" dirty="0">
                <a:solidFill>
                  <a:srgbClr val="7A3E9D"/>
                </a:solidFill>
                <a:latin typeface="Menlo" panose="020B0609030804020204" pitchFamily="49" charset="0"/>
              </a:rPr>
              <a:t>err</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endParaRPr lang="en-US"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67200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2364750" cy="461665"/>
          </a:xfrm>
          <a:prstGeom prst="rect">
            <a:avLst/>
          </a:prstGeom>
        </p:spPr>
        <p:txBody>
          <a:bodyPr wrap="none">
            <a:spAutoFit/>
          </a:bodyPr>
          <a:lstStyle/>
          <a:p>
            <a:r>
              <a:rPr lang="en-US" sz="2400" b="1" dirty="0">
                <a:solidFill>
                  <a:srgbClr val="53B543"/>
                </a:solidFill>
              </a:rPr>
              <a:t>Test </a:t>
            </a:r>
            <a:r>
              <a:rPr lang="en-US" sz="2400" b="1" dirty="0" err="1">
                <a:solidFill>
                  <a:srgbClr val="53B543"/>
                </a:solidFill>
              </a:rPr>
              <a:t>với</a:t>
            </a:r>
            <a:r>
              <a:rPr lang="en-US" sz="2400" b="1" dirty="0">
                <a:solidFill>
                  <a:srgbClr val="53B543"/>
                </a:solidFill>
              </a:rPr>
              <a:t> postman</a:t>
            </a:r>
            <a:endParaRPr lang="en-US" sz="4000" b="1" dirty="0">
              <a:solidFill>
                <a:srgbClr val="53B543"/>
              </a:solidFill>
              <a:effectLst/>
            </a:endParaRPr>
          </a:p>
        </p:txBody>
      </p:sp>
      <p:pic>
        <p:nvPicPr>
          <p:cNvPr id="8" name="Picture 7">
            <a:extLst>
              <a:ext uri="{FF2B5EF4-FFF2-40B4-BE49-F238E27FC236}">
                <a16:creationId xmlns:a16="http://schemas.microsoft.com/office/drawing/2014/main" id="{BA2BEBCA-8D0A-A447-944C-727665563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19" y="1376064"/>
            <a:ext cx="5236271" cy="3576935"/>
          </a:xfrm>
          <a:prstGeom prst="rect">
            <a:avLst/>
          </a:prstGeom>
          <a:ln>
            <a:solidFill>
              <a:srgbClr val="00B050"/>
            </a:solidFill>
          </a:ln>
        </p:spPr>
      </p:pic>
      <p:pic>
        <p:nvPicPr>
          <p:cNvPr id="5" name="Picture 4">
            <a:extLst>
              <a:ext uri="{FF2B5EF4-FFF2-40B4-BE49-F238E27FC236}">
                <a16:creationId xmlns:a16="http://schemas.microsoft.com/office/drawing/2014/main" id="{D633A70C-1CC5-5E4E-AFC6-8111DBEAC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9" y="3339292"/>
            <a:ext cx="5365987" cy="2909107"/>
          </a:xfrm>
          <a:prstGeom prst="rect">
            <a:avLst/>
          </a:prstGeom>
          <a:ln>
            <a:solidFill>
              <a:srgbClr val="00B050"/>
            </a:solidFill>
          </a:ln>
        </p:spPr>
      </p:pic>
    </p:spTree>
    <p:extLst>
      <p:ext uri="{BB962C8B-B14F-4D97-AF65-F5344CB8AC3E}">
        <p14:creationId xmlns:p14="http://schemas.microsoft.com/office/powerpoint/2010/main" val="288233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52330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Phần</a:t>
            </a:r>
            <a:r>
              <a:rPr lang="en-US" dirty="0"/>
              <a:t> 2: </a:t>
            </a:r>
            <a:r>
              <a:rPr lang="en-US" dirty="0" err="1"/>
              <a:t>Làm</a:t>
            </a:r>
            <a:r>
              <a:rPr lang="en-US" dirty="0"/>
              <a:t> </a:t>
            </a:r>
            <a:r>
              <a:rPr lang="en-US" dirty="0" err="1"/>
              <a:t>việc</a:t>
            </a:r>
            <a:r>
              <a:rPr lang="en-US" dirty="0"/>
              <a:t> </a:t>
            </a:r>
            <a:r>
              <a:rPr lang="en-US" dirty="0" err="1"/>
              <a:t>với</a:t>
            </a:r>
            <a:r>
              <a:rPr lang="en-US" dirty="0"/>
              <a:t> mongoose</a:t>
            </a:r>
            <a:br>
              <a:rPr lang="en-US" dirty="0"/>
            </a:br>
            <a:endParaRPr lang="en-US" dirty="0"/>
          </a:p>
        </p:txBody>
      </p:sp>
    </p:spTree>
    <p:extLst>
      <p:ext uri="{BB962C8B-B14F-4D97-AF65-F5344CB8AC3E}">
        <p14:creationId xmlns:p14="http://schemas.microsoft.com/office/powerpoint/2010/main" val="81907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r>
              <a:rPr lang="vi-VN" dirty="0"/>
              <a:t>Biết cách sử dụng hệ quản trị cơ sở dữ liệu NoSQL</a:t>
            </a:r>
          </a:p>
          <a:p>
            <a:pPr>
              <a:lnSpc>
                <a:spcPct val="150000"/>
              </a:lnSpc>
            </a:pPr>
            <a:r>
              <a:rPr lang="vi-VN" dirty="0"/>
              <a:t>Sử dụng nodejs với NoSQL</a:t>
            </a:r>
          </a:p>
          <a:p>
            <a:pPr>
              <a:lnSpc>
                <a:spcPct val="150000"/>
              </a:lnSpc>
            </a:pPr>
            <a:r>
              <a:rPr lang="vi-VN" dirty="0"/>
              <a:t>Biết sử dụng thư viên mongose</a:t>
            </a:r>
          </a:p>
          <a:p>
            <a:pPr>
              <a:lnSpc>
                <a:spcPct val="150000"/>
              </a:lnSpc>
            </a:pPr>
            <a:endParaRPr lang="en-US" dirty="0"/>
          </a:p>
        </p:txBody>
      </p:sp>
    </p:spTree>
    <p:extLst>
      <p:ext uri="{BB962C8B-B14F-4D97-AF65-F5344CB8AC3E}">
        <p14:creationId xmlns:p14="http://schemas.microsoft.com/office/powerpoint/2010/main" val="351164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mongoose</a:t>
            </a:r>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2612895" cy="523220"/>
          </a:xfrm>
          <a:prstGeom prst="rect">
            <a:avLst/>
          </a:prstGeom>
        </p:spPr>
        <p:txBody>
          <a:bodyPr wrap="none">
            <a:spAutoFit/>
          </a:bodyPr>
          <a:lstStyle/>
          <a:p>
            <a:r>
              <a:rPr lang="en-US" sz="2800" b="1" dirty="0">
                <a:solidFill>
                  <a:srgbClr val="53B543"/>
                </a:solidFill>
                <a:effectLst/>
              </a:rPr>
              <a:t>Mongoose </a:t>
            </a:r>
            <a:r>
              <a:rPr lang="en-US" sz="2800" b="1" dirty="0" err="1">
                <a:solidFill>
                  <a:srgbClr val="53B543"/>
                </a:solidFill>
                <a:effectLst/>
              </a:rPr>
              <a:t>là</a:t>
            </a:r>
            <a:r>
              <a:rPr lang="en-US" sz="2800" b="1" dirty="0">
                <a:solidFill>
                  <a:srgbClr val="53B543"/>
                </a:solidFill>
                <a:effectLst/>
              </a:rPr>
              <a:t> </a:t>
            </a:r>
            <a:r>
              <a:rPr lang="en-US" sz="2800" b="1" dirty="0" err="1">
                <a:solidFill>
                  <a:srgbClr val="53B543"/>
                </a:solidFill>
                <a:effectLst/>
              </a:rPr>
              <a:t>gì</a:t>
            </a:r>
            <a:r>
              <a:rPr lang="en-US" sz="2800" b="1" dirty="0">
                <a:solidFill>
                  <a:srgbClr val="53B543"/>
                </a:solidFill>
                <a:effectLst/>
              </a:rPr>
              <a:t>?</a:t>
            </a:r>
          </a:p>
        </p:txBody>
      </p:sp>
      <p:sp>
        <p:nvSpPr>
          <p:cNvPr id="7" name="Rectangle 6">
            <a:extLst>
              <a:ext uri="{FF2B5EF4-FFF2-40B4-BE49-F238E27FC236}">
                <a16:creationId xmlns:a16="http://schemas.microsoft.com/office/drawing/2014/main" id="{CDD7F7D4-B7F0-C746-B722-F748A9970FDD}"/>
              </a:ext>
            </a:extLst>
          </p:cNvPr>
          <p:cNvSpPr/>
          <p:nvPr/>
        </p:nvSpPr>
        <p:spPr>
          <a:xfrm>
            <a:off x="495300" y="1590020"/>
            <a:ext cx="8153400" cy="916405"/>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b="1" dirty="0" err="1"/>
              <a:t>Là</a:t>
            </a:r>
            <a:r>
              <a:rPr lang="en-US" dirty="0"/>
              <a:t> </a:t>
            </a:r>
            <a:r>
              <a:rPr lang="en-US" dirty="0" err="1"/>
              <a:t>một</a:t>
            </a:r>
            <a:r>
              <a:rPr lang="en-US" dirty="0"/>
              <a:t> ODM </a:t>
            </a:r>
            <a:r>
              <a:rPr lang="en-US" dirty="0" err="1"/>
              <a:t>dành</a:t>
            </a:r>
            <a:r>
              <a:rPr lang="en-US" dirty="0"/>
              <a:t> </a:t>
            </a:r>
            <a:r>
              <a:rPr lang="en-US" dirty="0" err="1"/>
              <a:t>cho</a:t>
            </a:r>
            <a:r>
              <a:rPr lang="en-US" dirty="0"/>
              <a:t> </a:t>
            </a:r>
            <a:r>
              <a:rPr lang="en-US" b="1" dirty="0"/>
              <a:t>Node</a:t>
            </a:r>
            <a:r>
              <a:rPr lang="en-US" dirty="0"/>
              <a:t>. </a:t>
            </a:r>
            <a:r>
              <a:rPr lang="en-US" b="1" dirty="0" err="1"/>
              <a:t>Js</a:t>
            </a:r>
            <a:endParaRPr lang="en-US" b="1" dirty="0"/>
          </a:p>
          <a:p>
            <a:pPr>
              <a:lnSpc>
                <a:spcPct val="150000"/>
              </a:lnSpc>
            </a:pPr>
            <a:r>
              <a:rPr lang="en-US" sz="2000" dirty="0">
                <a:solidFill>
                  <a:srgbClr val="333333"/>
                </a:solidFill>
                <a:latin typeface="Menlo" panose="020B0609030804020204" pitchFamily="49" charset="0"/>
              </a:rPr>
              <a:t>An Object – Document Mapping Library</a:t>
            </a:r>
          </a:p>
        </p:txBody>
      </p:sp>
      <p:pic>
        <p:nvPicPr>
          <p:cNvPr id="4" name="Picture 3">
            <a:extLst>
              <a:ext uri="{FF2B5EF4-FFF2-40B4-BE49-F238E27FC236}">
                <a16:creationId xmlns:a16="http://schemas.microsoft.com/office/drawing/2014/main" id="{CD1756CC-AB7A-9D40-850E-8C420D466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506425"/>
            <a:ext cx="8686800" cy="3378200"/>
          </a:xfrm>
          <a:prstGeom prst="rect">
            <a:avLst/>
          </a:prstGeom>
        </p:spPr>
      </p:pic>
    </p:spTree>
    <p:extLst>
      <p:ext uri="{BB962C8B-B14F-4D97-AF65-F5344CB8AC3E}">
        <p14:creationId xmlns:p14="http://schemas.microsoft.com/office/powerpoint/2010/main" val="3284396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mongoose</a:t>
            </a:r>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4953600" cy="523220"/>
          </a:xfrm>
          <a:prstGeom prst="rect">
            <a:avLst/>
          </a:prstGeom>
        </p:spPr>
        <p:txBody>
          <a:bodyPr wrap="none">
            <a:spAutoFit/>
          </a:bodyPr>
          <a:lstStyle/>
          <a:p>
            <a:r>
              <a:rPr lang="en-US" sz="2800" b="1" dirty="0" err="1">
                <a:solidFill>
                  <a:srgbClr val="53B543"/>
                </a:solidFill>
              </a:rPr>
              <a:t>Kết</a:t>
            </a:r>
            <a:r>
              <a:rPr lang="en-US" sz="2800" b="1" dirty="0">
                <a:solidFill>
                  <a:srgbClr val="53B543"/>
                </a:solidFill>
              </a:rPr>
              <a:t> </a:t>
            </a:r>
            <a:r>
              <a:rPr lang="en-US" sz="2800" b="1" dirty="0" err="1">
                <a:solidFill>
                  <a:srgbClr val="53B543"/>
                </a:solidFill>
              </a:rPr>
              <a:t>nối</a:t>
            </a:r>
            <a:r>
              <a:rPr lang="en-US" sz="2800" b="1" dirty="0">
                <a:solidFill>
                  <a:srgbClr val="53B543"/>
                </a:solidFill>
              </a:rPr>
              <a:t> </a:t>
            </a:r>
            <a:r>
              <a:rPr lang="en-US" sz="2800" b="1" dirty="0">
                <a:solidFill>
                  <a:srgbClr val="53B543"/>
                </a:solidFill>
                <a:effectLst/>
              </a:rPr>
              <a:t>Mongoose</a:t>
            </a:r>
            <a:r>
              <a:rPr lang="en-US" sz="2800" b="1" dirty="0">
                <a:solidFill>
                  <a:srgbClr val="53B543"/>
                </a:solidFill>
              </a:rPr>
              <a:t> </a:t>
            </a:r>
            <a:r>
              <a:rPr lang="en-US" sz="2800" b="1" dirty="0" err="1">
                <a:solidFill>
                  <a:srgbClr val="53B543"/>
                </a:solidFill>
              </a:rPr>
              <a:t>với</a:t>
            </a:r>
            <a:r>
              <a:rPr lang="en-US" sz="2800" b="1" dirty="0">
                <a:solidFill>
                  <a:srgbClr val="53B543"/>
                </a:solidFill>
              </a:rPr>
              <a:t> </a:t>
            </a:r>
            <a:r>
              <a:rPr lang="en-US" sz="2800" b="1" dirty="0" err="1">
                <a:solidFill>
                  <a:srgbClr val="53B543"/>
                </a:solidFill>
              </a:rPr>
              <a:t>mongodb</a:t>
            </a:r>
            <a:endParaRPr lang="en-US" sz="2800" b="1" dirty="0">
              <a:solidFill>
                <a:srgbClr val="53B543"/>
              </a:solidFill>
              <a:effectLst/>
            </a:endParaRPr>
          </a:p>
        </p:txBody>
      </p:sp>
      <p:sp>
        <p:nvSpPr>
          <p:cNvPr id="7" name="Rectangle 6">
            <a:extLst>
              <a:ext uri="{FF2B5EF4-FFF2-40B4-BE49-F238E27FC236}">
                <a16:creationId xmlns:a16="http://schemas.microsoft.com/office/drawing/2014/main" id="{CDD7F7D4-B7F0-C746-B722-F748A9970FDD}"/>
              </a:ext>
            </a:extLst>
          </p:cNvPr>
          <p:cNvSpPr/>
          <p:nvPr/>
        </p:nvSpPr>
        <p:spPr>
          <a:xfrm>
            <a:off x="495300" y="1590020"/>
            <a:ext cx="8153400" cy="916405"/>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b="1" dirty="0" err="1"/>
              <a:t>Cài</a:t>
            </a:r>
            <a:r>
              <a:rPr lang="en-US" b="1" dirty="0"/>
              <a:t> </a:t>
            </a:r>
            <a:r>
              <a:rPr lang="en-US" b="1" dirty="0" err="1"/>
              <a:t>đặt</a:t>
            </a:r>
            <a:r>
              <a:rPr lang="en-US" b="1" dirty="0"/>
              <a:t> mongoose</a:t>
            </a:r>
          </a:p>
          <a:p>
            <a:pPr>
              <a:lnSpc>
                <a:spcPct val="150000"/>
              </a:lnSpc>
            </a:pPr>
            <a:r>
              <a:rPr lang="en-US" sz="2000" dirty="0" err="1">
                <a:solidFill>
                  <a:srgbClr val="333333"/>
                </a:solidFill>
                <a:latin typeface="Menlo" panose="020B0609030804020204" pitchFamily="49" charset="0"/>
              </a:rPr>
              <a:t>Npm</a:t>
            </a:r>
            <a:r>
              <a:rPr lang="en-US" sz="2000" dirty="0">
                <a:solidFill>
                  <a:srgbClr val="333333"/>
                </a:solidFill>
                <a:latin typeface="Menlo" panose="020B0609030804020204" pitchFamily="49" charset="0"/>
              </a:rPr>
              <a:t> install –save mongoose</a:t>
            </a:r>
          </a:p>
        </p:txBody>
      </p:sp>
      <p:sp>
        <p:nvSpPr>
          <p:cNvPr id="8" name="Rectangle 7">
            <a:extLst>
              <a:ext uri="{FF2B5EF4-FFF2-40B4-BE49-F238E27FC236}">
                <a16:creationId xmlns:a16="http://schemas.microsoft.com/office/drawing/2014/main" id="{A371FC4C-220A-B846-BAB7-A2D2A89810BB}"/>
              </a:ext>
            </a:extLst>
          </p:cNvPr>
          <p:cNvSpPr/>
          <p:nvPr/>
        </p:nvSpPr>
        <p:spPr>
          <a:xfrm>
            <a:off x="461962" y="2441852"/>
            <a:ext cx="8153400" cy="46487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b="1" dirty="0" err="1"/>
              <a:t>Kết</a:t>
            </a:r>
            <a:r>
              <a:rPr lang="en-US" b="1" dirty="0"/>
              <a:t> </a:t>
            </a:r>
            <a:r>
              <a:rPr lang="en-US" b="1" dirty="0" err="1"/>
              <a:t>nối</a:t>
            </a:r>
            <a:r>
              <a:rPr lang="en-US" b="1" dirty="0"/>
              <a:t> mongoose </a:t>
            </a:r>
            <a:r>
              <a:rPr lang="en-US" b="1" dirty="0" err="1"/>
              <a:t>với</a:t>
            </a:r>
            <a:r>
              <a:rPr lang="en-US" b="1" dirty="0"/>
              <a:t> </a:t>
            </a:r>
            <a:r>
              <a:rPr lang="en-US" b="1" dirty="0" err="1"/>
              <a:t>mongodb</a:t>
            </a:r>
            <a:endParaRPr lang="en-US" b="1" dirty="0"/>
          </a:p>
        </p:txBody>
      </p:sp>
      <p:sp>
        <p:nvSpPr>
          <p:cNvPr id="2" name="Rectangle 1">
            <a:extLst>
              <a:ext uri="{FF2B5EF4-FFF2-40B4-BE49-F238E27FC236}">
                <a16:creationId xmlns:a16="http://schemas.microsoft.com/office/drawing/2014/main" id="{6B98EDBD-BDC9-A645-9CE7-3DC98BF96950}"/>
              </a:ext>
            </a:extLst>
          </p:cNvPr>
          <p:cNvSpPr/>
          <p:nvPr/>
        </p:nvSpPr>
        <p:spPr>
          <a:xfrm>
            <a:off x="495300" y="2889402"/>
            <a:ext cx="8191500" cy="3739998"/>
          </a:xfrm>
          <a:prstGeom prst="rect">
            <a:avLst/>
          </a:prstGeom>
          <a:ln>
            <a:solidFill>
              <a:srgbClr val="00B050"/>
            </a:solidFill>
          </a:ln>
        </p:spPr>
        <p:txBody>
          <a:bodyPr wrap="square">
            <a:spAutoFit/>
          </a:bodyPr>
          <a:lstStyle/>
          <a:p>
            <a:pPr>
              <a:lnSpc>
                <a:spcPct val="150000"/>
              </a:lnSpc>
            </a:pPr>
            <a:r>
              <a:rPr lang="en-US" sz="1600" dirty="0">
                <a:solidFill>
                  <a:srgbClr val="7A3E9D"/>
                </a:solidFill>
                <a:latin typeface="Arial" panose="020B0604020202020204" pitchFamily="34" charset="0"/>
                <a:cs typeface="Arial" panose="020B0604020202020204" pitchFamily="34" charset="0"/>
              </a:rPr>
              <a:t>mongoose</a:t>
            </a:r>
            <a:endParaRPr lang="en-US" sz="1600" dirty="0">
              <a:solidFill>
                <a:srgbClr val="333333"/>
              </a:solidFill>
              <a:latin typeface="Arial" panose="020B0604020202020204" pitchFamily="34" charset="0"/>
              <a:cs typeface="Arial" panose="020B0604020202020204" pitchFamily="34" charset="0"/>
            </a:endParaRPr>
          </a:p>
          <a:p>
            <a:pPr>
              <a:lnSpc>
                <a:spcPct val="150000"/>
              </a:lnSpc>
            </a:pPr>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connect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dirty="0" err="1">
                <a:solidFill>
                  <a:srgbClr val="448C27"/>
                </a:solidFill>
                <a:latin typeface="Arial" panose="020B0604020202020204" pitchFamily="34" charset="0"/>
                <a:cs typeface="Arial" panose="020B0604020202020204" pitchFamily="34" charset="0"/>
              </a:rPr>
              <a:t>mongodb</a:t>
            </a:r>
            <a:r>
              <a:rPr lang="en-US" sz="1600" dirty="0">
                <a:solidFill>
                  <a:srgbClr val="448C27"/>
                </a:solidFill>
                <a:latin typeface="Arial" panose="020B0604020202020204" pitchFamily="34" charset="0"/>
                <a:cs typeface="Arial" panose="020B0604020202020204" pitchFamily="34" charset="0"/>
              </a:rPr>
              <a:t>://localhost:27017/</a:t>
            </a:r>
            <a:r>
              <a:rPr lang="en-US" sz="1600" dirty="0" err="1">
                <a:solidFill>
                  <a:srgbClr val="448C27"/>
                </a:solidFill>
                <a:latin typeface="Arial" panose="020B0604020202020204" pitchFamily="34" charset="0"/>
                <a:cs typeface="Arial" panose="020B0604020202020204" pitchFamily="34" charset="0"/>
              </a:rPr>
              <a:t>blogDb</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pPr>
              <a:lnSpc>
                <a:spcPct val="150000"/>
              </a:lnSpc>
            </a:pPr>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then</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result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pPr>
              <a:lnSpc>
                <a:spcPct val="150000"/>
              </a:lnSpc>
            </a:pPr>
            <a:r>
              <a:rPr lang="en-US" sz="1600" dirty="0" err="1">
                <a:solidFill>
                  <a:srgbClr val="7A3E9D"/>
                </a:solidFill>
                <a:latin typeface="Arial" panose="020B0604020202020204" pitchFamily="34" charset="0"/>
                <a:cs typeface="Arial" panose="020B0604020202020204" pitchFamily="34" charset="0"/>
              </a:rPr>
              <a:t>app</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listen</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port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pPr>
              <a:lnSpc>
                <a:spcPct val="150000"/>
              </a:lnSpc>
            </a:pPr>
            <a:r>
              <a:rPr lang="en-US" sz="1600" dirty="0" err="1">
                <a:solidFill>
                  <a:srgbClr val="7A3E9D"/>
                </a:solidFill>
                <a:latin typeface="Arial" panose="020B0604020202020204" pitchFamily="34" charset="0"/>
                <a:cs typeface="Arial" panose="020B0604020202020204" pitchFamily="34" charset="0"/>
              </a:rPr>
              <a:t>console</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log</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dirty="0" err="1">
                <a:solidFill>
                  <a:srgbClr val="448C27"/>
                </a:solidFill>
                <a:latin typeface="Arial" panose="020B0604020202020204" pitchFamily="34" charset="0"/>
                <a:cs typeface="Arial" panose="020B0604020202020204" pitchFamily="34" charset="0"/>
              </a:rPr>
              <a:t>ứng</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dụng</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đang</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chạy</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với</a:t>
            </a:r>
            <a:r>
              <a:rPr lang="en-US" sz="1600" dirty="0">
                <a:solidFill>
                  <a:srgbClr val="448C27"/>
                </a:solidFill>
                <a:latin typeface="Arial" panose="020B0604020202020204" pitchFamily="34" charset="0"/>
                <a:cs typeface="Arial" panose="020B0604020202020204" pitchFamily="34" charset="0"/>
              </a:rPr>
              <a:t> port: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port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pPr>
              <a:lnSpc>
                <a:spcPct val="150000"/>
              </a:lnSpc>
            </a:pP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pPr>
              <a:lnSpc>
                <a:spcPct val="150000"/>
              </a:lnSpc>
            </a:pP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pPr>
              <a:lnSpc>
                <a:spcPct val="150000"/>
              </a:lnSpc>
            </a:pPr>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catch</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err</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pPr>
              <a:lnSpc>
                <a:spcPct val="150000"/>
              </a:lnSpc>
            </a:pPr>
            <a:r>
              <a:rPr lang="en-US" sz="1600" dirty="0" err="1">
                <a:solidFill>
                  <a:srgbClr val="7A3E9D"/>
                </a:solidFill>
                <a:latin typeface="Arial" panose="020B0604020202020204" pitchFamily="34" charset="0"/>
                <a:cs typeface="Arial" panose="020B0604020202020204" pitchFamily="34" charset="0"/>
              </a:rPr>
              <a:t>console</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log</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err</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pPr>
              <a:lnSpc>
                <a:spcPct val="150000"/>
              </a:lnSpc>
            </a:pP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b="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081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mongoose</a:t>
            </a:r>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6749027" cy="523220"/>
          </a:xfrm>
          <a:prstGeom prst="rect">
            <a:avLst/>
          </a:prstGeom>
        </p:spPr>
        <p:txBody>
          <a:bodyPr wrap="none">
            <a:spAutoFit/>
          </a:bodyPr>
          <a:lstStyle/>
          <a:p>
            <a:r>
              <a:rPr lang="en-US" sz="2800" b="1" dirty="0" err="1">
                <a:solidFill>
                  <a:srgbClr val="53B543"/>
                </a:solidFill>
              </a:rPr>
              <a:t>Tạo</a:t>
            </a:r>
            <a:r>
              <a:rPr lang="en-US" sz="2800" b="1" dirty="0">
                <a:solidFill>
                  <a:srgbClr val="53B543"/>
                </a:solidFill>
              </a:rPr>
              <a:t> </a:t>
            </a:r>
            <a:r>
              <a:rPr lang="en-US" sz="2800" b="1" dirty="0" err="1">
                <a:solidFill>
                  <a:srgbClr val="53B543"/>
                </a:solidFill>
              </a:rPr>
              <a:t>lược</a:t>
            </a:r>
            <a:r>
              <a:rPr lang="en-US" sz="2800" b="1" dirty="0">
                <a:solidFill>
                  <a:srgbClr val="53B543"/>
                </a:solidFill>
              </a:rPr>
              <a:t> </a:t>
            </a:r>
            <a:r>
              <a:rPr lang="en-US" sz="2800" b="1" dirty="0" err="1">
                <a:solidFill>
                  <a:srgbClr val="53B543"/>
                </a:solidFill>
              </a:rPr>
              <a:t>đồ</a:t>
            </a:r>
            <a:r>
              <a:rPr lang="en-US" sz="2800" b="1" dirty="0">
                <a:solidFill>
                  <a:srgbClr val="53B543"/>
                </a:solidFill>
              </a:rPr>
              <a:t> </a:t>
            </a:r>
            <a:r>
              <a:rPr lang="en-US" sz="2800" b="1" dirty="0" err="1">
                <a:solidFill>
                  <a:srgbClr val="53B543"/>
                </a:solidFill>
              </a:rPr>
              <a:t>ánh</a:t>
            </a:r>
            <a:r>
              <a:rPr lang="en-US" sz="2800" b="1" dirty="0">
                <a:solidFill>
                  <a:srgbClr val="53B543"/>
                </a:solidFill>
              </a:rPr>
              <a:t> </a:t>
            </a:r>
            <a:r>
              <a:rPr lang="en-US" sz="2800" b="1" dirty="0" err="1">
                <a:solidFill>
                  <a:srgbClr val="53B543"/>
                </a:solidFill>
              </a:rPr>
              <a:t>xạ</a:t>
            </a:r>
            <a:r>
              <a:rPr lang="en-US" sz="2800" b="1" dirty="0">
                <a:solidFill>
                  <a:srgbClr val="53B543"/>
                </a:solidFill>
              </a:rPr>
              <a:t> </a:t>
            </a:r>
            <a:r>
              <a:rPr lang="en-US" sz="2800" b="1" dirty="0">
                <a:solidFill>
                  <a:srgbClr val="53B543"/>
                </a:solidFill>
                <a:effectLst/>
              </a:rPr>
              <a:t>Mongoose</a:t>
            </a:r>
            <a:r>
              <a:rPr lang="en-US" sz="2800" b="1" dirty="0">
                <a:solidFill>
                  <a:srgbClr val="53B543"/>
                </a:solidFill>
              </a:rPr>
              <a:t> </a:t>
            </a:r>
            <a:r>
              <a:rPr lang="en-US" sz="2800" b="1" dirty="0" err="1">
                <a:solidFill>
                  <a:srgbClr val="53B543"/>
                </a:solidFill>
              </a:rPr>
              <a:t>với</a:t>
            </a:r>
            <a:r>
              <a:rPr lang="en-US" sz="2800" b="1" dirty="0">
                <a:solidFill>
                  <a:srgbClr val="53B543"/>
                </a:solidFill>
              </a:rPr>
              <a:t> </a:t>
            </a:r>
            <a:r>
              <a:rPr lang="en-US" sz="2800" b="1" dirty="0" err="1">
                <a:solidFill>
                  <a:srgbClr val="53B543"/>
                </a:solidFill>
              </a:rPr>
              <a:t>mongodb</a:t>
            </a:r>
            <a:endParaRPr lang="en-US" sz="2800" b="1" dirty="0">
              <a:solidFill>
                <a:srgbClr val="53B543"/>
              </a:solidFill>
              <a:effectLst/>
            </a:endParaRPr>
          </a:p>
        </p:txBody>
      </p:sp>
      <p:sp>
        <p:nvSpPr>
          <p:cNvPr id="7" name="Rectangle 6">
            <a:extLst>
              <a:ext uri="{FF2B5EF4-FFF2-40B4-BE49-F238E27FC236}">
                <a16:creationId xmlns:a16="http://schemas.microsoft.com/office/drawing/2014/main" id="{CDD7F7D4-B7F0-C746-B722-F748A9970FDD}"/>
              </a:ext>
            </a:extLst>
          </p:cNvPr>
          <p:cNvSpPr/>
          <p:nvPr/>
        </p:nvSpPr>
        <p:spPr>
          <a:xfrm>
            <a:off x="495300" y="1590020"/>
            <a:ext cx="8153400" cy="916405"/>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b="1" dirty="0" err="1"/>
              <a:t>Lược</a:t>
            </a:r>
            <a:r>
              <a:rPr lang="en-US" b="1" dirty="0"/>
              <a:t> </a:t>
            </a:r>
            <a:r>
              <a:rPr lang="en-US" b="1" dirty="0" err="1"/>
              <a:t>đồ</a:t>
            </a:r>
            <a:r>
              <a:rPr lang="en-US" b="1" dirty="0"/>
              <a:t> </a:t>
            </a:r>
            <a:r>
              <a:rPr lang="en-US" b="1" dirty="0" err="1"/>
              <a:t>được</a:t>
            </a:r>
            <a:r>
              <a:rPr lang="en-US" b="1" dirty="0"/>
              <a:t> </a:t>
            </a:r>
            <a:r>
              <a:rPr lang="en-US" b="1" dirty="0" err="1"/>
              <a:t>xây</a:t>
            </a:r>
            <a:r>
              <a:rPr lang="en-US" b="1" dirty="0"/>
              <a:t> </a:t>
            </a:r>
            <a:r>
              <a:rPr lang="en-US" b="1" dirty="0" err="1"/>
              <a:t>dựng</a:t>
            </a:r>
            <a:r>
              <a:rPr lang="en-US" b="1" dirty="0"/>
              <a:t> </a:t>
            </a:r>
            <a:r>
              <a:rPr lang="en-US" b="1" dirty="0" err="1"/>
              <a:t>tại</a:t>
            </a:r>
            <a:r>
              <a:rPr lang="en-US" b="1" dirty="0"/>
              <a:t> models</a:t>
            </a:r>
          </a:p>
          <a:p>
            <a:pPr>
              <a:lnSpc>
                <a:spcPct val="150000"/>
              </a:lnSpc>
            </a:pPr>
            <a:r>
              <a:rPr lang="en-US" sz="2000" dirty="0" err="1">
                <a:solidFill>
                  <a:srgbClr val="333333"/>
                </a:solidFill>
                <a:latin typeface="Menlo" panose="020B0609030804020204" pitchFamily="49" charset="0"/>
              </a:rPr>
              <a:t>Ví</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dụ</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lược</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đồ</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cho</a:t>
            </a:r>
            <a:r>
              <a:rPr lang="en-US" sz="2000" dirty="0">
                <a:solidFill>
                  <a:srgbClr val="333333"/>
                </a:solidFill>
                <a:latin typeface="Menlo" panose="020B0609030804020204" pitchFamily="49" charset="0"/>
              </a:rPr>
              <a:t> collection posts</a:t>
            </a:r>
          </a:p>
        </p:txBody>
      </p:sp>
      <p:pic>
        <p:nvPicPr>
          <p:cNvPr id="5" name="Picture 4">
            <a:extLst>
              <a:ext uri="{FF2B5EF4-FFF2-40B4-BE49-F238E27FC236}">
                <a16:creationId xmlns:a16="http://schemas.microsoft.com/office/drawing/2014/main" id="{25029DB1-FEBB-594C-A9EE-AA534918A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027" y="2492137"/>
            <a:ext cx="5867400" cy="4199175"/>
          </a:xfrm>
          <a:prstGeom prst="rect">
            <a:avLst/>
          </a:prstGeom>
          <a:ln>
            <a:solidFill>
              <a:srgbClr val="00B050"/>
            </a:solidFill>
          </a:ln>
        </p:spPr>
      </p:pic>
    </p:spTree>
    <p:extLst>
      <p:ext uri="{BB962C8B-B14F-4D97-AF65-F5344CB8AC3E}">
        <p14:creationId xmlns:p14="http://schemas.microsoft.com/office/powerpoint/2010/main" val="951325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mongoose</a:t>
            </a:r>
          </a:p>
        </p:txBody>
      </p:sp>
      <p:sp>
        <p:nvSpPr>
          <p:cNvPr id="6" name="Rectangle 5">
            <a:extLst>
              <a:ext uri="{FF2B5EF4-FFF2-40B4-BE49-F238E27FC236}">
                <a16:creationId xmlns:a16="http://schemas.microsoft.com/office/drawing/2014/main" id="{9C5A280D-71EB-3740-90DB-AE79FED3FB94}"/>
              </a:ext>
            </a:extLst>
          </p:cNvPr>
          <p:cNvSpPr/>
          <p:nvPr/>
        </p:nvSpPr>
        <p:spPr>
          <a:xfrm>
            <a:off x="407709" y="914400"/>
            <a:ext cx="3783291" cy="461665"/>
          </a:xfrm>
          <a:prstGeom prst="rect">
            <a:avLst/>
          </a:prstGeom>
        </p:spPr>
        <p:txBody>
          <a:bodyPr wrap="square">
            <a:spAutoFit/>
          </a:bodyPr>
          <a:lstStyle/>
          <a:p>
            <a:r>
              <a:rPr lang="en-US" sz="2400" b="1" dirty="0" err="1">
                <a:solidFill>
                  <a:srgbClr val="53B543"/>
                </a:solidFill>
              </a:rPr>
              <a:t>Lưu</a:t>
            </a:r>
            <a:r>
              <a:rPr lang="en-US" sz="2400" b="1" dirty="0">
                <a:solidFill>
                  <a:srgbClr val="53B543"/>
                </a:solidFill>
              </a:rPr>
              <a:t> </a:t>
            </a:r>
            <a:r>
              <a:rPr lang="en-US" sz="2400" b="1" dirty="0" err="1">
                <a:solidFill>
                  <a:srgbClr val="53B543"/>
                </a:solidFill>
              </a:rPr>
              <a:t>dữ</a:t>
            </a:r>
            <a:r>
              <a:rPr lang="en-US" sz="2400" b="1" dirty="0">
                <a:solidFill>
                  <a:srgbClr val="53B543"/>
                </a:solidFill>
              </a:rPr>
              <a:t> </a:t>
            </a:r>
            <a:r>
              <a:rPr lang="en-US" sz="2400" b="1" dirty="0" err="1">
                <a:solidFill>
                  <a:srgbClr val="53B543"/>
                </a:solidFill>
              </a:rPr>
              <a:t>liệu</a:t>
            </a:r>
            <a:r>
              <a:rPr lang="en-US" sz="2400" b="1" dirty="0">
                <a:solidFill>
                  <a:srgbClr val="53B543"/>
                </a:solidFill>
              </a:rPr>
              <a:t> </a:t>
            </a:r>
            <a:r>
              <a:rPr lang="en-US" sz="2400" b="1" dirty="0" err="1">
                <a:solidFill>
                  <a:srgbClr val="53B543"/>
                </a:solidFill>
              </a:rPr>
              <a:t>với</a:t>
            </a:r>
            <a:r>
              <a:rPr lang="en-US" sz="2400" b="1" dirty="0">
                <a:solidFill>
                  <a:srgbClr val="53B543"/>
                </a:solidFill>
              </a:rPr>
              <a:t> </a:t>
            </a:r>
            <a:r>
              <a:rPr lang="en-US" sz="2400" b="1" dirty="0">
                <a:solidFill>
                  <a:srgbClr val="53B543"/>
                </a:solidFill>
                <a:effectLst/>
              </a:rPr>
              <a:t>Mongoose</a:t>
            </a:r>
          </a:p>
        </p:txBody>
      </p:sp>
      <p:sp>
        <p:nvSpPr>
          <p:cNvPr id="2" name="Rectangle 1">
            <a:extLst>
              <a:ext uri="{FF2B5EF4-FFF2-40B4-BE49-F238E27FC236}">
                <a16:creationId xmlns:a16="http://schemas.microsoft.com/office/drawing/2014/main" id="{60D627F7-17CA-784E-838B-DB6F9E019595}"/>
              </a:ext>
            </a:extLst>
          </p:cNvPr>
          <p:cNvSpPr/>
          <p:nvPr/>
        </p:nvSpPr>
        <p:spPr>
          <a:xfrm>
            <a:off x="457200" y="2181285"/>
            <a:ext cx="8610600" cy="4524315"/>
          </a:xfrm>
          <a:prstGeom prst="rect">
            <a:avLst/>
          </a:prstGeom>
        </p:spPr>
        <p:txBody>
          <a:bodyPr wrap="square">
            <a:spAutoFit/>
          </a:bodyPr>
          <a:lstStyle/>
          <a:p>
            <a:r>
              <a:rPr lang="en-US" sz="1600" dirty="0" err="1">
                <a:solidFill>
                  <a:srgbClr val="7A3E9D"/>
                </a:solidFill>
                <a:latin typeface="Arial" panose="020B0604020202020204" pitchFamily="34" charset="0"/>
                <a:cs typeface="Arial" panose="020B0604020202020204" pitchFamily="34" charset="0"/>
              </a:rPr>
              <a:t>exports</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createPost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req</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res</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next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title</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err="1">
                <a:solidFill>
                  <a:srgbClr val="7A3E9D"/>
                </a:solidFill>
                <a:latin typeface="Arial" panose="020B0604020202020204" pitchFamily="34" charset="0"/>
                <a:cs typeface="Arial" panose="020B0604020202020204" pitchFamily="34" charset="0"/>
              </a:rPr>
              <a:t>req</a:t>
            </a:r>
            <a:r>
              <a:rPr lang="en-US" sz="1600" dirty="0" err="1">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body</a:t>
            </a:r>
            <a:r>
              <a:rPr lang="en-US" sz="1600" dirty="0" err="1">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title</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content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err="1">
                <a:solidFill>
                  <a:srgbClr val="7A3E9D"/>
                </a:solidFill>
                <a:latin typeface="Arial" panose="020B0604020202020204" pitchFamily="34" charset="0"/>
                <a:cs typeface="Arial" panose="020B0604020202020204" pitchFamily="34" charset="0"/>
              </a:rPr>
              <a:t>req</a:t>
            </a:r>
            <a:r>
              <a:rPr lang="en-US" sz="1600" dirty="0" err="1">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body</a:t>
            </a:r>
            <a:r>
              <a:rPr lang="en-US" sz="1600" dirty="0" err="1">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content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const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post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new</a:t>
            </a:r>
            <a:r>
              <a:rPr lang="en-US" sz="1600" dirty="0">
                <a:solidFill>
                  <a:srgbClr val="333333"/>
                </a:solidFill>
                <a:latin typeface="Arial" panose="020B0604020202020204" pitchFamily="34" charset="0"/>
                <a:cs typeface="Arial" panose="020B0604020202020204" pitchFamily="34" charset="0"/>
              </a:rPr>
              <a:t> </a:t>
            </a:r>
            <a:r>
              <a:rPr lang="en-US" sz="1600" b="1" dirty="0">
                <a:solidFill>
                  <a:srgbClr val="7A3E9D"/>
                </a:solidFill>
                <a:latin typeface="Arial" panose="020B0604020202020204" pitchFamily="34" charset="0"/>
                <a:cs typeface="Arial" panose="020B0604020202020204" pitchFamily="34" charset="0"/>
              </a:rPr>
              <a:t>Post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title</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title</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content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err="1">
                <a:solidFill>
                  <a:srgbClr val="7A3E9D"/>
                </a:solidFill>
                <a:latin typeface="Arial" panose="020B0604020202020204" pitchFamily="34" charset="0"/>
                <a:cs typeface="Arial" panose="020B0604020202020204" pitchFamily="34" charset="0"/>
              </a:rPr>
              <a:t>content</a:t>
            </a:r>
            <a:r>
              <a:rPr lang="en-US" sz="1600" dirty="0" err="1">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create_date</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new</a:t>
            </a:r>
            <a:r>
              <a:rPr lang="en-US" sz="1600" dirty="0">
                <a:solidFill>
                  <a:srgbClr val="333333"/>
                </a:solidFill>
                <a:latin typeface="Arial" panose="020B0604020202020204" pitchFamily="34" charset="0"/>
                <a:cs typeface="Arial" panose="020B0604020202020204" pitchFamily="34" charset="0"/>
              </a:rPr>
              <a:t> </a:t>
            </a:r>
            <a:r>
              <a:rPr lang="en-US" sz="1600" b="1" dirty="0">
                <a:solidFill>
                  <a:srgbClr val="7A3E9D"/>
                </a:solidFill>
                <a:latin typeface="Arial" panose="020B0604020202020204" pitchFamily="34" charset="0"/>
                <a:cs typeface="Arial" panose="020B0604020202020204" pitchFamily="34" charset="0"/>
              </a:rPr>
              <a:t>Date</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toISOString</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post</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save</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then</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result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res</a:t>
            </a:r>
            <a:r>
              <a:rPr lang="en-US" sz="1600" dirty="0" err="1">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status</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9C5D27"/>
                </a:solidFill>
                <a:latin typeface="Arial" panose="020B0604020202020204" pitchFamily="34" charset="0"/>
                <a:cs typeface="Arial" panose="020B0604020202020204" pitchFamily="34" charset="0"/>
              </a:rPr>
              <a:t>201</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r>
              <a:rPr lang="en-US" sz="1600" b="1" dirty="0" err="1">
                <a:solidFill>
                  <a:srgbClr val="AA3731"/>
                </a:solidFill>
                <a:latin typeface="Arial" panose="020B0604020202020204" pitchFamily="34" charset="0"/>
                <a:cs typeface="Arial" panose="020B0604020202020204" pitchFamily="34" charset="0"/>
              </a:rPr>
              <a:t>json</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A3E9D"/>
                </a:solidFill>
                <a:latin typeface="Arial" panose="020B0604020202020204" pitchFamily="34" charset="0"/>
                <a:cs typeface="Arial" panose="020B0604020202020204" pitchFamily="34" charset="0"/>
              </a:rPr>
              <a:t>message</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err="1">
                <a:solidFill>
                  <a:srgbClr val="448C27"/>
                </a:solidFill>
                <a:latin typeface="Arial" panose="020B0604020202020204" pitchFamily="34" charset="0"/>
                <a:cs typeface="Arial" panose="020B0604020202020204" pitchFamily="34" charset="0"/>
              </a:rPr>
              <a:t>Thêm</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thành</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công</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bài</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viết</a:t>
            </a:r>
            <a:r>
              <a:rPr lang="en-US" sz="1600" dirty="0">
                <a:solidFill>
                  <a:srgbClr val="448C27"/>
                </a:solidFill>
                <a:latin typeface="Arial" panose="020B0604020202020204" pitchFamily="34" charset="0"/>
                <a:cs typeface="Arial" panose="020B0604020202020204" pitchFamily="34" charset="0"/>
              </a:rPr>
              <a:t> </a:t>
            </a:r>
            <a:r>
              <a:rPr lang="en-US" sz="1600" dirty="0" err="1">
                <a:solidFill>
                  <a:srgbClr val="448C27"/>
                </a:solidFill>
                <a:latin typeface="Arial" panose="020B0604020202020204" pitchFamily="34" charset="0"/>
                <a:cs typeface="Arial" panose="020B0604020202020204" pitchFamily="34" charset="0"/>
              </a:rPr>
              <a:t>mới</a:t>
            </a:r>
            <a:r>
              <a:rPr lang="en-US" sz="1600" dirty="0">
                <a:solidFill>
                  <a:srgbClr val="448C27"/>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A3E9D"/>
                </a:solidFill>
                <a:latin typeface="Arial" panose="020B0604020202020204" pitchFamily="34" charset="0"/>
                <a:cs typeface="Arial" panose="020B0604020202020204" pitchFamily="34" charset="0"/>
              </a:rPr>
              <a:t>post</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result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p>
          <a:p>
            <a:r>
              <a:rPr lang="en-US" sz="1600" dirty="0">
                <a:solidFill>
                  <a:srgbClr val="777777"/>
                </a:solidFill>
                <a:latin typeface="Arial" panose="020B0604020202020204" pitchFamily="34" charset="0"/>
                <a:cs typeface="Arial" panose="020B0604020202020204" pitchFamily="34" charset="0"/>
              </a:rPr>
              <a:t>.</a:t>
            </a:r>
            <a:r>
              <a:rPr lang="en-US" sz="1600" b="1" dirty="0">
                <a:solidFill>
                  <a:srgbClr val="AA3731"/>
                </a:solidFill>
                <a:latin typeface="Arial" panose="020B0604020202020204" pitchFamily="34" charset="0"/>
                <a:cs typeface="Arial" panose="020B0604020202020204" pitchFamily="34" charset="0"/>
              </a:rPr>
              <a:t>catch</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err</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A3E9D"/>
                </a:solidFill>
                <a:latin typeface="Arial" panose="020B0604020202020204" pitchFamily="34" charset="0"/>
                <a:cs typeface="Arial" panose="020B0604020202020204" pitchFamily="34" charset="0"/>
              </a:rPr>
              <a:t>=&gt;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4B69C6"/>
                </a:solidFill>
                <a:latin typeface="Arial" panose="020B0604020202020204" pitchFamily="34" charset="0"/>
                <a:cs typeface="Arial" panose="020B0604020202020204" pitchFamily="34" charset="0"/>
              </a:rPr>
              <a:t>if</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err</a:t>
            </a:r>
            <a:r>
              <a:rPr lang="en-US" sz="1600" dirty="0" err="1">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statusCode</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err="1">
                <a:solidFill>
                  <a:srgbClr val="7A3E9D"/>
                </a:solidFill>
                <a:latin typeface="Arial" panose="020B0604020202020204" pitchFamily="34" charset="0"/>
                <a:cs typeface="Arial" panose="020B0604020202020204" pitchFamily="34" charset="0"/>
              </a:rPr>
              <a:t>err</a:t>
            </a:r>
            <a:r>
              <a:rPr lang="en-US" sz="1600" dirty="0" err="1">
                <a:solidFill>
                  <a:srgbClr val="777777"/>
                </a:solidFill>
                <a:latin typeface="Arial" panose="020B0604020202020204" pitchFamily="34" charset="0"/>
                <a:cs typeface="Arial" panose="020B0604020202020204" pitchFamily="34" charset="0"/>
              </a:rPr>
              <a:t>.</a:t>
            </a:r>
            <a:r>
              <a:rPr lang="en-US" sz="1600" dirty="0" err="1">
                <a:solidFill>
                  <a:srgbClr val="7A3E9D"/>
                </a:solidFill>
                <a:latin typeface="Arial" panose="020B0604020202020204" pitchFamily="34" charset="0"/>
                <a:cs typeface="Arial" panose="020B0604020202020204" pitchFamily="34" charset="0"/>
              </a:rPr>
              <a:t>statusCode</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 </a:t>
            </a:r>
            <a:r>
              <a:rPr lang="en-US" sz="1600" dirty="0">
                <a:solidFill>
                  <a:srgbClr val="9C5D27"/>
                </a:solidFill>
                <a:latin typeface="Arial" panose="020B0604020202020204" pitchFamily="34" charset="0"/>
                <a:cs typeface="Arial" panose="020B0604020202020204" pitchFamily="34" charset="0"/>
              </a:rPr>
              <a:t>500</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b="1" dirty="0">
                <a:solidFill>
                  <a:srgbClr val="AA3731"/>
                </a:solidFill>
                <a:latin typeface="Arial" panose="020B0604020202020204" pitchFamily="34" charset="0"/>
                <a:cs typeface="Arial" panose="020B0604020202020204" pitchFamily="34" charset="0"/>
              </a:rPr>
              <a:t>next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A3E9D"/>
                </a:solidFill>
                <a:latin typeface="Arial" panose="020B0604020202020204" pitchFamily="34" charset="0"/>
                <a:cs typeface="Arial" panose="020B0604020202020204" pitchFamily="34" charset="0"/>
              </a:rPr>
              <a:t>err</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r>
              <a:rPr lang="en-US" sz="1600" dirty="0">
                <a:solidFill>
                  <a:srgbClr val="333333"/>
                </a:solidFill>
                <a:latin typeface="Arial" panose="020B0604020202020204" pitchFamily="34" charset="0"/>
                <a:cs typeface="Arial" panose="020B0604020202020204" pitchFamily="34" charset="0"/>
              </a:rPr>
              <a:t>)</a:t>
            </a:r>
            <a:r>
              <a:rPr lang="en-US" sz="1600" dirty="0">
                <a:solidFill>
                  <a:srgbClr val="777777"/>
                </a:solidFill>
                <a:latin typeface="Arial" panose="020B0604020202020204" pitchFamily="34" charset="0"/>
                <a:cs typeface="Arial" panose="020B0604020202020204" pitchFamily="34" charset="0"/>
              </a:rPr>
              <a:t>;</a:t>
            </a:r>
            <a:endParaRPr lang="en-US" sz="1600" dirty="0">
              <a:solidFill>
                <a:srgbClr val="333333"/>
              </a:solidFill>
              <a:latin typeface="Arial" panose="020B0604020202020204" pitchFamily="34" charset="0"/>
              <a:cs typeface="Arial" panose="020B0604020202020204" pitchFamily="34" charset="0"/>
            </a:endParaRPr>
          </a:p>
          <a:p>
            <a:r>
              <a:rPr lang="en-US" sz="1600" dirty="0">
                <a:solidFill>
                  <a:srgbClr val="777777"/>
                </a:solidFill>
                <a:latin typeface="Arial" panose="020B0604020202020204" pitchFamily="34" charset="0"/>
                <a:cs typeface="Arial" panose="020B0604020202020204" pitchFamily="34" charset="0"/>
              </a:rPr>
              <a:t>};</a:t>
            </a:r>
            <a:endParaRPr lang="en-US" sz="1600" b="0" dirty="0">
              <a:solidFill>
                <a:srgbClr val="333333"/>
              </a:solidFill>
              <a:effectLst/>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76CE0421-71CB-0F47-B09A-D10F8B564120}"/>
              </a:ext>
            </a:extLst>
          </p:cNvPr>
          <p:cNvSpPr/>
          <p:nvPr/>
        </p:nvSpPr>
        <p:spPr>
          <a:xfrm>
            <a:off x="447675" y="1258530"/>
            <a:ext cx="8153400" cy="916405"/>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b="1" dirty="0" err="1"/>
              <a:t>Sử</a:t>
            </a:r>
            <a:r>
              <a:rPr lang="en-US" b="1" dirty="0"/>
              <a:t> dung </a:t>
            </a:r>
            <a:r>
              <a:rPr lang="en-US" b="1" dirty="0" err="1"/>
              <a:t>hàm</a:t>
            </a:r>
            <a:r>
              <a:rPr lang="en-US" b="1" dirty="0"/>
              <a:t> save </a:t>
            </a:r>
            <a:r>
              <a:rPr lang="en-US" b="1" dirty="0" err="1"/>
              <a:t>của</a:t>
            </a:r>
            <a:r>
              <a:rPr lang="en-US" b="1" dirty="0"/>
              <a:t> </a:t>
            </a:r>
            <a:r>
              <a:rPr lang="en-US" b="1" dirty="0" err="1"/>
              <a:t>đối</a:t>
            </a:r>
            <a:r>
              <a:rPr lang="en-US" b="1" dirty="0"/>
              <a:t> </a:t>
            </a:r>
            <a:r>
              <a:rPr lang="en-US" b="1" dirty="0" err="1"/>
              <a:t>tượng</a:t>
            </a:r>
            <a:r>
              <a:rPr lang="en-US" b="1" dirty="0"/>
              <a:t> mongoose</a:t>
            </a:r>
          </a:p>
          <a:p>
            <a:pPr>
              <a:lnSpc>
                <a:spcPct val="150000"/>
              </a:lnSpc>
            </a:pPr>
            <a:r>
              <a:rPr lang="en-US" sz="2000" dirty="0" err="1">
                <a:solidFill>
                  <a:srgbClr val="333333"/>
                </a:solidFill>
                <a:latin typeface="Menlo" panose="020B0609030804020204" pitchFamily="49" charset="0"/>
              </a:rPr>
              <a:t>Ví</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dụ</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Thêm</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một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bài</a:t>
            </a:r>
            <a:r>
              <a:rPr lang="en-US" sz="2000" dirty="0">
                <a:solidFill>
                  <a:srgbClr val="333333"/>
                </a:solidFill>
                <a:latin typeface="Menlo" panose="020B0609030804020204" pitchFamily="49" charset="0"/>
              </a:rPr>
              <a:t> post</a:t>
            </a:r>
          </a:p>
        </p:txBody>
      </p:sp>
    </p:spTree>
    <p:extLst>
      <p:ext uri="{BB962C8B-B14F-4D97-AF65-F5344CB8AC3E}">
        <p14:creationId xmlns:p14="http://schemas.microsoft.com/office/powerpoint/2010/main" val="4208513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mongoose</a:t>
            </a:r>
          </a:p>
        </p:txBody>
      </p:sp>
      <p:sp>
        <p:nvSpPr>
          <p:cNvPr id="6" name="Rectangle 5">
            <a:extLst>
              <a:ext uri="{FF2B5EF4-FFF2-40B4-BE49-F238E27FC236}">
                <a16:creationId xmlns:a16="http://schemas.microsoft.com/office/drawing/2014/main" id="{9C5A280D-71EB-3740-90DB-AE79FED3FB94}"/>
              </a:ext>
            </a:extLst>
          </p:cNvPr>
          <p:cNvSpPr/>
          <p:nvPr/>
        </p:nvSpPr>
        <p:spPr>
          <a:xfrm>
            <a:off x="407709" y="914400"/>
            <a:ext cx="6831291" cy="461665"/>
          </a:xfrm>
          <a:prstGeom prst="rect">
            <a:avLst/>
          </a:prstGeom>
        </p:spPr>
        <p:txBody>
          <a:bodyPr wrap="square">
            <a:spAutoFit/>
          </a:bodyPr>
          <a:lstStyle/>
          <a:p>
            <a:r>
              <a:rPr lang="en-US" sz="2400" b="1" dirty="0" err="1">
                <a:solidFill>
                  <a:srgbClr val="53B543"/>
                </a:solidFill>
                <a:effectLst/>
              </a:rPr>
              <a:t>Các</a:t>
            </a:r>
            <a:r>
              <a:rPr lang="en-US" sz="2400" b="1" dirty="0">
                <a:solidFill>
                  <a:srgbClr val="53B543"/>
                </a:solidFill>
                <a:effectLst/>
              </a:rPr>
              <a:t> </a:t>
            </a:r>
            <a:r>
              <a:rPr lang="en-US" sz="2400" b="1" dirty="0" err="1">
                <a:solidFill>
                  <a:srgbClr val="53B543"/>
                </a:solidFill>
                <a:effectLst/>
              </a:rPr>
              <a:t>tác</a:t>
            </a:r>
            <a:r>
              <a:rPr lang="en-US" sz="2400" b="1" dirty="0">
                <a:solidFill>
                  <a:srgbClr val="53B543"/>
                </a:solidFill>
                <a:effectLst/>
              </a:rPr>
              <a:t> </a:t>
            </a:r>
            <a:r>
              <a:rPr lang="en-US" sz="2400" b="1" dirty="0" err="1">
                <a:solidFill>
                  <a:srgbClr val="53B543"/>
                </a:solidFill>
                <a:effectLst/>
              </a:rPr>
              <a:t>vụ</a:t>
            </a:r>
            <a:r>
              <a:rPr lang="en-US" sz="2400" b="1" dirty="0">
                <a:solidFill>
                  <a:srgbClr val="53B543"/>
                </a:solidFill>
                <a:effectLst/>
              </a:rPr>
              <a:t> </a:t>
            </a:r>
            <a:r>
              <a:rPr lang="en-US" sz="2400" b="1" dirty="0" err="1">
                <a:solidFill>
                  <a:srgbClr val="53B543"/>
                </a:solidFill>
                <a:effectLst/>
              </a:rPr>
              <a:t>Xoá</a:t>
            </a:r>
            <a:r>
              <a:rPr lang="en-US" sz="2400" b="1" dirty="0">
                <a:solidFill>
                  <a:srgbClr val="53B543"/>
                </a:solidFill>
                <a:effectLst/>
              </a:rPr>
              <a:t> </a:t>
            </a:r>
            <a:r>
              <a:rPr lang="en-US" sz="2400" b="1" dirty="0" err="1">
                <a:solidFill>
                  <a:srgbClr val="53B543"/>
                </a:solidFill>
              </a:rPr>
              <a:t>với</a:t>
            </a:r>
            <a:r>
              <a:rPr lang="en-US" sz="2400" b="1" dirty="0">
                <a:solidFill>
                  <a:srgbClr val="53B543"/>
                </a:solidFill>
              </a:rPr>
              <a:t> </a:t>
            </a:r>
            <a:r>
              <a:rPr lang="en-US" sz="2400" b="1" dirty="0">
                <a:solidFill>
                  <a:srgbClr val="53B543"/>
                </a:solidFill>
                <a:effectLst/>
              </a:rPr>
              <a:t>Mongoose</a:t>
            </a:r>
          </a:p>
        </p:txBody>
      </p:sp>
      <p:sp>
        <p:nvSpPr>
          <p:cNvPr id="5" name="Rectangle 4">
            <a:extLst>
              <a:ext uri="{FF2B5EF4-FFF2-40B4-BE49-F238E27FC236}">
                <a16:creationId xmlns:a16="http://schemas.microsoft.com/office/drawing/2014/main" id="{28DF0ECD-FC7A-764E-AB83-00E5BD676770}"/>
              </a:ext>
            </a:extLst>
          </p:cNvPr>
          <p:cNvSpPr/>
          <p:nvPr/>
        </p:nvSpPr>
        <p:spPr>
          <a:xfrm>
            <a:off x="495300" y="1369595"/>
            <a:ext cx="8153400" cy="916405"/>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b="1" dirty="0" err="1"/>
              <a:t>Thực</a:t>
            </a:r>
            <a:r>
              <a:rPr lang="en-US" b="1" dirty="0"/>
              <a:t> </a:t>
            </a:r>
            <a:r>
              <a:rPr lang="en-US" b="1" dirty="0" err="1"/>
              <a:t>hiện</a:t>
            </a:r>
            <a:r>
              <a:rPr lang="en-US" b="1" dirty="0"/>
              <a:t> </a:t>
            </a:r>
            <a:r>
              <a:rPr lang="en-US" b="1" dirty="0" err="1"/>
              <a:t>tương</a:t>
            </a:r>
            <a:r>
              <a:rPr lang="en-US" b="1" dirty="0"/>
              <a:t> </a:t>
            </a:r>
            <a:r>
              <a:rPr lang="en-US" b="1" dirty="0" err="1"/>
              <a:t>tự</a:t>
            </a:r>
            <a:r>
              <a:rPr lang="en-US" b="1" dirty="0"/>
              <a:t> </a:t>
            </a:r>
            <a:r>
              <a:rPr lang="en-US" b="1" dirty="0" err="1"/>
              <a:t>với</a:t>
            </a:r>
            <a:r>
              <a:rPr lang="en-US" b="1" dirty="0"/>
              <a:t> </a:t>
            </a:r>
            <a:r>
              <a:rPr lang="en-US" b="1" dirty="0" err="1"/>
              <a:t>hàm</a:t>
            </a:r>
            <a:r>
              <a:rPr lang="en-US" b="1" dirty="0"/>
              <a:t> </a:t>
            </a:r>
            <a:r>
              <a:rPr lang="en-US" b="1" dirty="0" err="1">
                <a:solidFill>
                  <a:srgbClr val="AA3731"/>
                </a:solidFill>
                <a:latin typeface="Menlo" panose="020B0609030804020204" pitchFamily="49" charset="0"/>
              </a:rPr>
              <a:t>findByIdAndRemove</a:t>
            </a:r>
            <a:endParaRPr lang="en-US" b="1" dirty="0"/>
          </a:p>
          <a:p>
            <a:pPr>
              <a:lnSpc>
                <a:spcPct val="150000"/>
              </a:lnSpc>
            </a:pPr>
            <a:r>
              <a:rPr lang="en-US" sz="2000" dirty="0" err="1">
                <a:solidFill>
                  <a:srgbClr val="333333"/>
                </a:solidFill>
                <a:latin typeface="Menlo" panose="020B0609030804020204" pitchFamily="49" charset="0"/>
              </a:rPr>
              <a:t>Ví</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dụ</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xoá</a:t>
            </a:r>
            <a:r>
              <a:rPr lang="en-US" sz="2000" dirty="0">
                <a:solidFill>
                  <a:srgbClr val="333333"/>
                </a:solidFill>
                <a:latin typeface="Menlo" panose="020B0609030804020204" pitchFamily="49" charset="0"/>
              </a:rPr>
              <a:t> document </a:t>
            </a:r>
            <a:r>
              <a:rPr lang="en-US" sz="2000" dirty="0" err="1">
                <a:solidFill>
                  <a:srgbClr val="333333"/>
                </a:solidFill>
                <a:latin typeface="Menlo" panose="020B0609030804020204" pitchFamily="49" charset="0"/>
              </a:rPr>
              <a:t>của</a:t>
            </a:r>
            <a:r>
              <a:rPr lang="en-US" sz="2000" dirty="0">
                <a:solidFill>
                  <a:srgbClr val="333333"/>
                </a:solidFill>
                <a:latin typeface="Menlo" panose="020B0609030804020204" pitchFamily="49" charset="0"/>
              </a:rPr>
              <a:t> collection posts</a:t>
            </a:r>
          </a:p>
        </p:txBody>
      </p:sp>
      <p:sp>
        <p:nvSpPr>
          <p:cNvPr id="7" name="Rectangle 6">
            <a:extLst>
              <a:ext uri="{FF2B5EF4-FFF2-40B4-BE49-F238E27FC236}">
                <a16:creationId xmlns:a16="http://schemas.microsoft.com/office/drawing/2014/main" id="{7CD8EDAB-9D12-8642-8A05-D0DB49A3A168}"/>
              </a:ext>
            </a:extLst>
          </p:cNvPr>
          <p:cNvSpPr/>
          <p:nvPr/>
        </p:nvSpPr>
        <p:spPr>
          <a:xfrm>
            <a:off x="457200" y="2241352"/>
            <a:ext cx="8382000" cy="4616648"/>
          </a:xfrm>
          <a:prstGeom prst="rect">
            <a:avLst/>
          </a:prstGeom>
        </p:spPr>
        <p:txBody>
          <a:bodyPr wrap="square">
            <a:spAutoFit/>
          </a:bodyPr>
          <a:lstStyle/>
          <a:p>
            <a:r>
              <a:rPr lang="en-US" sz="1400" dirty="0" err="1">
                <a:solidFill>
                  <a:srgbClr val="7A3E9D"/>
                </a:solidFill>
                <a:latin typeface="Menlo" panose="020B0609030804020204" pitchFamily="49" charset="0"/>
              </a:rPr>
              <a:t>exports</a:t>
            </a:r>
            <a:r>
              <a:rPr lang="en-US" sz="1400" dirty="0" err="1">
                <a:solidFill>
                  <a:srgbClr val="777777"/>
                </a:solidFill>
                <a:latin typeface="Menlo" panose="020B0609030804020204" pitchFamily="49" charset="0"/>
              </a:rPr>
              <a:t>.</a:t>
            </a:r>
            <a:r>
              <a:rPr lang="en-US" sz="1400" b="1" dirty="0" err="1">
                <a:solidFill>
                  <a:srgbClr val="AA3731"/>
                </a:solidFill>
                <a:latin typeface="Menlo" panose="020B0609030804020204" pitchFamily="49" charset="0"/>
              </a:rPr>
              <a:t>deletePost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err="1">
                <a:solidFill>
                  <a:srgbClr val="7A3E9D"/>
                </a:solidFill>
                <a:latin typeface="Menlo" panose="020B0609030804020204" pitchFamily="49" charset="0"/>
              </a:rPr>
              <a:t>req</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res</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next</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=&gt;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err="1">
                <a:solidFill>
                  <a:srgbClr val="7A3E9D"/>
                </a:solidFill>
                <a:latin typeface="Menlo" panose="020B0609030804020204" pitchFamily="49" charset="0"/>
              </a:rPr>
              <a:t>const</a:t>
            </a:r>
            <a:r>
              <a:rPr lang="en-US" sz="1400" dirty="0">
                <a:solidFill>
                  <a:srgbClr val="333333"/>
                </a:solidFill>
                <a:latin typeface="Menlo" panose="020B0609030804020204" pitchFamily="49" charset="0"/>
              </a:rPr>
              <a:t> </a:t>
            </a:r>
            <a:r>
              <a:rPr lang="en-US" sz="1400" dirty="0" err="1">
                <a:solidFill>
                  <a:srgbClr val="7A3E9D"/>
                </a:solidFill>
                <a:latin typeface="Menlo" panose="020B0609030804020204" pitchFamily="49" charset="0"/>
              </a:rPr>
              <a:t>postId</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err="1">
                <a:solidFill>
                  <a:srgbClr val="7A3E9D"/>
                </a:solidFill>
                <a:latin typeface="Menlo" panose="020B0609030804020204" pitchFamily="49" charset="0"/>
              </a:rPr>
              <a:t>req</a:t>
            </a:r>
            <a:r>
              <a:rPr lang="en-US" sz="1400" dirty="0" err="1">
                <a:solidFill>
                  <a:srgbClr val="777777"/>
                </a:solidFill>
                <a:latin typeface="Menlo" panose="020B0609030804020204" pitchFamily="49" charset="0"/>
              </a:rPr>
              <a:t>.</a:t>
            </a:r>
            <a:r>
              <a:rPr lang="en-US" sz="1400" dirty="0" err="1">
                <a:solidFill>
                  <a:srgbClr val="7A3E9D"/>
                </a:solidFill>
                <a:latin typeface="Menlo" panose="020B0609030804020204" pitchFamily="49" charset="0"/>
              </a:rPr>
              <a:t>params</a:t>
            </a:r>
            <a:r>
              <a:rPr lang="en-US" sz="1400" dirty="0" err="1">
                <a:solidFill>
                  <a:srgbClr val="777777"/>
                </a:solidFill>
                <a:latin typeface="Menlo" panose="020B0609030804020204" pitchFamily="49" charset="0"/>
              </a:rPr>
              <a:t>.</a:t>
            </a:r>
            <a:r>
              <a:rPr lang="en-US" sz="1400" dirty="0" err="1">
                <a:solidFill>
                  <a:srgbClr val="7A3E9D"/>
                </a:solidFill>
                <a:latin typeface="Menlo" panose="020B0609030804020204" pitchFamily="49" charset="0"/>
              </a:rPr>
              <a:t>postId</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b="1" dirty="0" err="1">
                <a:solidFill>
                  <a:srgbClr val="7A3E9D"/>
                </a:solidFill>
                <a:latin typeface="Menlo" panose="020B0609030804020204" pitchFamily="49" charset="0"/>
              </a:rPr>
              <a:t>Post</a:t>
            </a:r>
            <a:r>
              <a:rPr lang="en-US" sz="1400" dirty="0" err="1">
                <a:solidFill>
                  <a:srgbClr val="777777"/>
                </a:solidFill>
                <a:latin typeface="Menlo" panose="020B0609030804020204" pitchFamily="49" charset="0"/>
              </a:rPr>
              <a:t>.</a:t>
            </a:r>
            <a:r>
              <a:rPr lang="en-US" sz="1400" b="1" dirty="0" err="1">
                <a:solidFill>
                  <a:srgbClr val="AA3731"/>
                </a:solidFill>
                <a:latin typeface="Menlo" panose="020B0609030804020204" pitchFamily="49" charset="0"/>
              </a:rPr>
              <a:t>findById</a:t>
            </a:r>
            <a:r>
              <a:rPr lang="en-US" sz="1400" dirty="0">
                <a:solidFill>
                  <a:srgbClr val="333333"/>
                </a:solidFill>
                <a:latin typeface="Menlo" panose="020B0609030804020204" pitchFamily="49" charset="0"/>
              </a:rPr>
              <a:t>(</a:t>
            </a:r>
            <a:r>
              <a:rPr lang="en-US" sz="1400" dirty="0" err="1">
                <a:solidFill>
                  <a:srgbClr val="7A3E9D"/>
                </a:solidFill>
                <a:latin typeface="Menlo" panose="020B0609030804020204" pitchFamily="49" charset="0"/>
              </a:rPr>
              <a:t>postId</a:t>
            </a:r>
            <a:r>
              <a:rPr lang="en-US" sz="1400" dirty="0">
                <a:solidFill>
                  <a:srgbClr val="333333"/>
                </a:solidFill>
                <a:latin typeface="Menlo" panose="020B0609030804020204" pitchFamily="49" charset="0"/>
              </a:rPr>
              <a:t>)</a:t>
            </a:r>
          </a:p>
          <a:p>
            <a:r>
              <a:rPr lang="en-US" sz="1400" dirty="0">
                <a:solidFill>
                  <a:srgbClr val="777777"/>
                </a:solidFill>
                <a:latin typeface="Menlo" panose="020B0609030804020204" pitchFamily="49" charset="0"/>
              </a:rPr>
              <a:t>.</a:t>
            </a:r>
            <a:r>
              <a:rPr lang="en-US" sz="1400" b="1" dirty="0">
                <a:solidFill>
                  <a:srgbClr val="AA3731"/>
                </a:solidFill>
                <a:latin typeface="Menlo" panose="020B0609030804020204" pitchFamily="49" charset="0"/>
              </a:rPr>
              <a:t>then</a:t>
            </a:r>
            <a:r>
              <a:rPr lang="en-US" sz="1400" dirty="0">
                <a:solidFill>
                  <a:srgbClr val="333333"/>
                </a:solidFill>
                <a:latin typeface="Menlo" panose="020B0609030804020204" pitchFamily="49" charset="0"/>
              </a:rPr>
              <a:t>(</a:t>
            </a:r>
            <a:r>
              <a:rPr lang="en-US" sz="1400" dirty="0">
                <a:solidFill>
                  <a:srgbClr val="7A3E9D"/>
                </a:solidFill>
                <a:latin typeface="Menlo" panose="020B0609030804020204" pitchFamily="49" charset="0"/>
              </a:rPr>
              <a:t>post</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=&gt;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4B69C6"/>
                </a:solidFill>
                <a:latin typeface="Menlo" panose="020B0609030804020204" pitchFamily="49" charset="0"/>
              </a:rPr>
              <a:t>if</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a:solidFill>
                  <a:srgbClr val="7A3E9D"/>
                </a:solidFill>
                <a:latin typeface="Menlo" panose="020B0609030804020204" pitchFamily="49" charset="0"/>
              </a:rPr>
              <a:t>post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err="1">
                <a:solidFill>
                  <a:srgbClr val="7A3E9D"/>
                </a:solidFill>
                <a:latin typeface="Menlo" panose="020B0609030804020204" pitchFamily="49" charset="0"/>
              </a:rPr>
              <a:t>const</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error</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new</a:t>
            </a:r>
            <a:r>
              <a:rPr lang="en-US" sz="1400" dirty="0">
                <a:solidFill>
                  <a:srgbClr val="333333"/>
                </a:solidFill>
                <a:latin typeface="Menlo" panose="020B0609030804020204" pitchFamily="49" charset="0"/>
              </a:rPr>
              <a:t> </a:t>
            </a:r>
            <a:r>
              <a:rPr lang="en-US" sz="1400" b="1" dirty="0">
                <a:solidFill>
                  <a:srgbClr val="7A3E9D"/>
                </a:solidFill>
                <a:latin typeface="Menlo" panose="020B0609030804020204" pitchFamily="49" charset="0"/>
              </a:rPr>
              <a:t>Error</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r>
              <a:rPr lang="en-US" sz="1400" dirty="0" err="1">
                <a:solidFill>
                  <a:srgbClr val="448C27"/>
                </a:solidFill>
                <a:latin typeface="Menlo" panose="020B0609030804020204" pitchFamily="49" charset="0"/>
              </a:rPr>
              <a:t>Không</a:t>
            </a:r>
            <a:r>
              <a:rPr lang="en-US" sz="1400" dirty="0">
                <a:solidFill>
                  <a:srgbClr val="448C27"/>
                </a:solidFill>
                <a:latin typeface="Menlo" panose="020B0609030804020204" pitchFamily="49" charset="0"/>
              </a:rPr>
              <a:t> </a:t>
            </a:r>
            <a:r>
              <a:rPr lang="en-US" sz="1400" dirty="0" err="1">
                <a:solidFill>
                  <a:srgbClr val="448C27"/>
                </a:solidFill>
                <a:latin typeface="Menlo" panose="020B0609030804020204" pitchFamily="49" charset="0"/>
              </a:rPr>
              <a:t>tim</a:t>
            </a:r>
            <a:r>
              <a:rPr lang="en-US" sz="1400" dirty="0">
                <a:solidFill>
                  <a:srgbClr val="448C27"/>
                </a:solidFill>
                <a:latin typeface="Menlo" panose="020B0609030804020204" pitchFamily="49" charset="0"/>
              </a:rPr>
              <a:t> </a:t>
            </a:r>
            <a:r>
              <a:rPr lang="en-US" sz="1400" dirty="0" err="1">
                <a:solidFill>
                  <a:srgbClr val="448C27"/>
                </a:solidFill>
                <a:latin typeface="Menlo" panose="020B0609030804020204" pitchFamily="49" charset="0"/>
              </a:rPr>
              <a:t>thấy</a:t>
            </a:r>
            <a:r>
              <a:rPr lang="en-US" sz="1400" dirty="0">
                <a:solidFill>
                  <a:srgbClr val="448C27"/>
                </a:solidFill>
                <a:latin typeface="Menlo" panose="020B0609030804020204" pitchFamily="49" charset="0"/>
              </a:rPr>
              <a:t> </a:t>
            </a:r>
            <a:r>
              <a:rPr lang="en-US" sz="1400" dirty="0" err="1">
                <a:solidFill>
                  <a:srgbClr val="448C27"/>
                </a:solidFill>
                <a:latin typeface="Menlo" panose="020B0609030804020204" pitchFamily="49" charset="0"/>
              </a:rPr>
              <a:t>bài</a:t>
            </a:r>
            <a:r>
              <a:rPr lang="en-US" sz="1400" dirty="0">
                <a:solidFill>
                  <a:srgbClr val="448C27"/>
                </a:solidFill>
                <a:latin typeface="Menlo" panose="020B0609030804020204" pitchFamily="49" charset="0"/>
              </a:rPr>
              <a:t> </a:t>
            </a:r>
            <a:r>
              <a:rPr lang="en-US" sz="1400" dirty="0" err="1">
                <a:solidFill>
                  <a:srgbClr val="448C27"/>
                </a:solidFill>
                <a:latin typeface="Menlo" panose="020B0609030804020204" pitchFamily="49" charset="0"/>
              </a:rPr>
              <a:t>viết</a:t>
            </a:r>
            <a:r>
              <a:rPr lang="en-US" sz="1400" dirty="0">
                <a:solidFill>
                  <a:srgbClr val="448C27"/>
                </a:solidFill>
                <a:latin typeface="Menlo" panose="020B0609030804020204" pitchFamily="49" charset="0"/>
              </a:rPr>
              <a:t> - post.</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err="1">
                <a:solidFill>
                  <a:srgbClr val="7A3E9D"/>
                </a:solidFill>
                <a:latin typeface="Menlo" panose="020B0609030804020204" pitchFamily="49" charset="0"/>
              </a:rPr>
              <a:t>error</a:t>
            </a:r>
            <a:r>
              <a:rPr lang="en-US" sz="1400" dirty="0" err="1">
                <a:solidFill>
                  <a:srgbClr val="777777"/>
                </a:solidFill>
                <a:latin typeface="Menlo" panose="020B0609030804020204" pitchFamily="49" charset="0"/>
              </a:rPr>
              <a:t>.</a:t>
            </a:r>
            <a:r>
              <a:rPr lang="en-US" sz="1400" dirty="0" err="1">
                <a:solidFill>
                  <a:srgbClr val="7A3E9D"/>
                </a:solidFill>
                <a:latin typeface="Menlo" panose="020B0609030804020204" pitchFamily="49" charset="0"/>
              </a:rPr>
              <a:t>statusCode</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9C5D27"/>
                </a:solidFill>
                <a:latin typeface="Menlo" panose="020B0609030804020204" pitchFamily="49" charset="0"/>
              </a:rPr>
              <a:t>404</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4B69C6"/>
                </a:solidFill>
                <a:latin typeface="Menlo" panose="020B0609030804020204" pitchFamily="49" charset="0"/>
              </a:rPr>
              <a:t>throw</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error</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4B69C6"/>
                </a:solidFill>
                <a:latin typeface="Menlo" panose="020B0609030804020204" pitchFamily="49" charset="0"/>
              </a:rPr>
              <a:t>return</a:t>
            </a:r>
            <a:r>
              <a:rPr lang="en-US" sz="1400" dirty="0">
                <a:solidFill>
                  <a:srgbClr val="333333"/>
                </a:solidFill>
                <a:latin typeface="Menlo" panose="020B0609030804020204" pitchFamily="49" charset="0"/>
              </a:rPr>
              <a:t> </a:t>
            </a:r>
            <a:r>
              <a:rPr lang="en-US" sz="1400" b="1" dirty="0" err="1">
                <a:solidFill>
                  <a:srgbClr val="7A3E9D"/>
                </a:solidFill>
                <a:latin typeface="Menlo" panose="020B0609030804020204" pitchFamily="49" charset="0"/>
              </a:rPr>
              <a:t>Post</a:t>
            </a:r>
            <a:r>
              <a:rPr lang="en-US" sz="1400" dirty="0" err="1">
                <a:solidFill>
                  <a:srgbClr val="777777"/>
                </a:solidFill>
                <a:latin typeface="Menlo" panose="020B0609030804020204" pitchFamily="49" charset="0"/>
              </a:rPr>
              <a:t>.</a:t>
            </a:r>
            <a:r>
              <a:rPr lang="en-US" sz="1400" b="1" dirty="0" err="1">
                <a:solidFill>
                  <a:srgbClr val="AA3731"/>
                </a:solidFill>
                <a:latin typeface="Menlo" panose="020B0609030804020204" pitchFamily="49" charset="0"/>
              </a:rPr>
              <a:t>findByIdAndRemove</a:t>
            </a:r>
            <a:r>
              <a:rPr lang="en-US" sz="1400" dirty="0">
                <a:solidFill>
                  <a:srgbClr val="333333"/>
                </a:solidFill>
                <a:latin typeface="Menlo" panose="020B0609030804020204" pitchFamily="49" charset="0"/>
              </a:rPr>
              <a:t>(</a:t>
            </a:r>
            <a:r>
              <a:rPr lang="en-US" sz="1400" dirty="0" err="1">
                <a:solidFill>
                  <a:srgbClr val="7A3E9D"/>
                </a:solidFill>
                <a:latin typeface="Menlo" panose="020B0609030804020204" pitchFamily="49" charset="0"/>
              </a:rPr>
              <a:t>postId</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a:t>
            </a:r>
          </a:p>
          <a:p>
            <a:r>
              <a:rPr lang="en-US" sz="1400" dirty="0">
                <a:solidFill>
                  <a:srgbClr val="777777"/>
                </a:solidFill>
                <a:latin typeface="Menlo" panose="020B0609030804020204" pitchFamily="49" charset="0"/>
              </a:rPr>
              <a:t>.</a:t>
            </a:r>
            <a:r>
              <a:rPr lang="en-US" sz="1400" b="1" dirty="0">
                <a:solidFill>
                  <a:srgbClr val="AA3731"/>
                </a:solidFill>
                <a:latin typeface="Menlo" panose="020B0609030804020204" pitchFamily="49" charset="0"/>
              </a:rPr>
              <a:t>then</a:t>
            </a:r>
            <a:r>
              <a:rPr lang="en-US" sz="1400" dirty="0">
                <a:solidFill>
                  <a:srgbClr val="333333"/>
                </a:solidFill>
                <a:latin typeface="Menlo" panose="020B0609030804020204" pitchFamily="49" charset="0"/>
              </a:rPr>
              <a:t>(</a:t>
            </a:r>
            <a:r>
              <a:rPr lang="en-US" sz="1400" dirty="0">
                <a:solidFill>
                  <a:srgbClr val="7A3E9D"/>
                </a:solidFill>
                <a:latin typeface="Menlo" panose="020B0609030804020204" pitchFamily="49" charset="0"/>
              </a:rPr>
              <a:t>result</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=&gt;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err="1">
                <a:solidFill>
                  <a:srgbClr val="7A3E9D"/>
                </a:solidFill>
                <a:latin typeface="Menlo" panose="020B0609030804020204" pitchFamily="49" charset="0"/>
              </a:rPr>
              <a:t>console</a:t>
            </a:r>
            <a:r>
              <a:rPr lang="en-US" sz="1400" dirty="0" err="1">
                <a:solidFill>
                  <a:srgbClr val="777777"/>
                </a:solidFill>
                <a:latin typeface="Menlo" panose="020B0609030804020204" pitchFamily="49" charset="0"/>
              </a:rPr>
              <a:t>.</a:t>
            </a:r>
            <a:r>
              <a:rPr lang="en-US" sz="1400" b="1" dirty="0" err="1">
                <a:solidFill>
                  <a:srgbClr val="AA3731"/>
                </a:solidFill>
                <a:latin typeface="Menlo" panose="020B0609030804020204" pitchFamily="49" charset="0"/>
              </a:rPr>
              <a:t>log</a:t>
            </a:r>
            <a:r>
              <a:rPr lang="en-US" sz="1400" dirty="0">
                <a:solidFill>
                  <a:srgbClr val="333333"/>
                </a:solidFill>
                <a:latin typeface="Menlo" panose="020B0609030804020204" pitchFamily="49" charset="0"/>
              </a:rPr>
              <a:t>(</a:t>
            </a:r>
            <a:r>
              <a:rPr lang="en-US" sz="1400" dirty="0">
                <a:solidFill>
                  <a:srgbClr val="7A3E9D"/>
                </a:solidFill>
                <a:latin typeface="Menlo" panose="020B0609030804020204" pitchFamily="49" charset="0"/>
              </a:rPr>
              <a:t>result</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err="1">
                <a:solidFill>
                  <a:srgbClr val="7A3E9D"/>
                </a:solidFill>
                <a:latin typeface="Menlo" panose="020B0609030804020204" pitchFamily="49" charset="0"/>
              </a:rPr>
              <a:t>res</a:t>
            </a:r>
            <a:r>
              <a:rPr lang="en-US" sz="1400" dirty="0" err="1">
                <a:solidFill>
                  <a:srgbClr val="777777"/>
                </a:solidFill>
                <a:latin typeface="Menlo" panose="020B0609030804020204" pitchFamily="49" charset="0"/>
              </a:rPr>
              <a:t>.</a:t>
            </a:r>
            <a:r>
              <a:rPr lang="en-US" sz="1400" b="1" dirty="0" err="1">
                <a:solidFill>
                  <a:srgbClr val="AA3731"/>
                </a:solidFill>
                <a:latin typeface="Menlo" panose="020B0609030804020204" pitchFamily="49" charset="0"/>
              </a:rPr>
              <a:t>status</a:t>
            </a:r>
            <a:r>
              <a:rPr lang="en-US" sz="1400" dirty="0">
                <a:solidFill>
                  <a:srgbClr val="333333"/>
                </a:solidFill>
                <a:latin typeface="Menlo" panose="020B0609030804020204" pitchFamily="49" charset="0"/>
              </a:rPr>
              <a:t>(</a:t>
            </a:r>
            <a:r>
              <a:rPr lang="en-US" sz="1400" dirty="0">
                <a:solidFill>
                  <a:srgbClr val="9C5D27"/>
                </a:solidFill>
                <a:latin typeface="Menlo" panose="020B0609030804020204" pitchFamily="49" charset="0"/>
              </a:rPr>
              <a:t>200</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r>
              <a:rPr lang="en-US" sz="1400" b="1" dirty="0" err="1">
                <a:solidFill>
                  <a:srgbClr val="AA3731"/>
                </a:solidFill>
                <a:latin typeface="Menlo" panose="020B0609030804020204" pitchFamily="49" charset="0"/>
              </a:rPr>
              <a:t>json</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message</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err="1">
                <a:solidFill>
                  <a:srgbClr val="448C27"/>
                </a:solidFill>
                <a:latin typeface="Menlo" panose="020B0609030804020204" pitchFamily="49" charset="0"/>
              </a:rPr>
              <a:t>Đã</a:t>
            </a:r>
            <a:r>
              <a:rPr lang="en-US" sz="1400" dirty="0">
                <a:solidFill>
                  <a:srgbClr val="448C27"/>
                </a:solidFill>
                <a:latin typeface="Menlo" panose="020B0609030804020204" pitchFamily="49" charset="0"/>
              </a:rPr>
              <a:t> </a:t>
            </a:r>
            <a:r>
              <a:rPr lang="en-US" sz="1400" dirty="0" err="1">
                <a:solidFill>
                  <a:srgbClr val="448C27"/>
                </a:solidFill>
                <a:latin typeface="Menlo" panose="020B0609030804020204" pitchFamily="49" charset="0"/>
              </a:rPr>
              <a:t>xoá</a:t>
            </a:r>
            <a:r>
              <a:rPr lang="en-US" sz="1400" dirty="0">
                <a:solidFill>
                  <a:srgbClr val="448C27"/>
                </a:solidFill>
                <a:latin typeface="Menlo" panose="020B0609030804020204" pitchFamily="49" charset="0"/>
              </a:rPr>
              <a:t> post.</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a:t>
            </a:r>
          </a:p>
          <a:p>
            <a:r>
              <a:rPr lang="en-US" sz="1400" dirty="0">
                <a:solidFill>
                  <a:srgbClr val="777777"/>
                </a:solidFill>
                <a:latin typeface="Menlo" panose="020B0609030804020204" pitchFamily="49" charset="0"/>
              </a:rPr>
              <a:t>.</a:t>
            </a:r>
            <a:r>
              <a:rPr lang="en-US" sz="1400" b="1" dirty="0">
                <a:solidFill>
                  <a:srgbClr val="AA3731"/>
                </a:solidFill>
                <a:latin typeface="Menlo" panose="020B0609030804020204" pitchFamily="49" charset="0"/>
              </a:rPr>
              <a:t>catch</a:t>
            </a:r>
            <a:r>
              <a:rPr lang="en-US" sz="1400" dirty="0">
                <a:solidFill>
                  <a:srgbClr val="333333"/>
                </a:solidFill>
                <a:latin typeface="Menlo" panose="020B0609030804020204" pitchFamily="49" charset="0"/>
              </a:rPr>
              <a:t>(</a:t>
            </a:r>
            <a:r>
              <a:rPr lang="en-US" sz="1400" dirty="0">
                <a:solidFill>
                  <a:srgbClr val="7A3E9D"/>
                </a:solidFill>
                <a:latin typeface="Menlo" panose="020B0609030804020204" pitchFamily="49" charset="0"/>
              </a:rPr>
              <a:t>err</a:t>
            </a:r>
            <a:r>
              <a:rPr lang="en-US" sz="1400" dirty="0">
                <a:solidFill>
                  <a:srgbClr val="333333"/>
                </a:solidFill>
                <a:latin typeface="Menlo" panose="020B0609030804020204" pitchFamily="49" charset="0"/>
              </a:rPr>
              <a:t> </a:t>
            </a:r>
            <a:r>
              <a:rPr lang="en-US" sz="1400" dirty="0">
                <a:solidFill>
                  <a:srgbClr val="7A3E9D"/>
                </a:solidFill>
                <a:latin typeface="Menlo" panose="020B0609030804020204" pitchFamily="49" charset="0"/>
              </a:rPr>
              <a:t>=&gt;</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4B69C6"/>
                </a:solidFill>
                <a:latin typeface="Menlo" panose="020B0609030804020204" pitchFamily="49" charset="0"/>
              </a:rPr>
              <a:t>if</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err="1">
                <a:solidFill>
                  <a:srgbClr val="7A3E9D"/>
                </a:solidFill>
                <a:latin typeface="Menlo" panose="020B0609030804020204" pitchFamily="49" charset="0"/>
              </a:rPr>
              <a:t>err</a:t>
            </a:r>
            <a:r>
              <a:rPr lang="en-US" sz="1400" dirty="0" err="1">
                <a:solidFill>
                  <a:srgbClr val="777777"/>
                </a:solidFill>
                <a:latin typeface="Menlo" panose="020B0609030804020204" pitchFamily="49" charset="0"/>
              </a:rPr>
              <a:t>.</a:t>
            </a:r>
            <a:r>
              <a:rPr lang="en-US" sz="1400" dirty="0" err="1">
                <a:solidFill>
                  <a:srgbClr val="7A3E9D"/>
                </a:solidFill>
                <a:latin typeface="Menlo" panose="020B0609030804020204" pitchFamily="49" charset="0"/>
              </a:rPr>
              <a:t>statusCode</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err="1">
                <a:solidFill>
                  <a:srgbClr val="7A3E9D"/>
                </a:solidFill>
                <a:latin typeface="Menlo" panose="020B0609030804020204" pitchFamily="49" charset="0"/>
              </a:rPr>
              <a:t>err</a:t>
            </a:r>
            <a:r>
              <a:rPr lang="en-US" sz="1400" dirty="0" err="1">
                <a:solidFill>
                  <a:srgbClr val="777777"/>
                </a:solidFill>
                <a:latin typeface="Menlo" panose="020B0609030804020204" pitchFamily="49" charset="0"/>
              </a:rPr>
              <a:t>.</a:t>
            </a:r>
            <a:r>
              <a:rPr lang="en-US" sz="1400" dirty="0" err="1">
                <a:solidFill>
                  <a:srgbClr val="7A3E9D"/>
                </a:solidFill>
                <a:latin typeface="Menlo" panose="020B0609030804020204" pitchFamily="49" charset="0"/>
              </a:rPr>
              <a:t>statusCode</a:t>
            </a:r>
            <a:r>
              <a:rPr lang="en-US" sz="1400" dirty="0">
                <a:solidFill>
                  <a:srgbClr val="333333"/>
                </a:solidFill>
                <a:latin typeface="Menlo" panose="020B0609030804020204" pitchFamily="49" charset="0"/>
              </a:rPr>
              <a:t> </a:t>
            </a:r>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 </a:t>
            </a:r>
            <a:r>
              <a:rPr lang="en-US" sz="1400" dirty="0">
                <a:solidFill>
                  <a:srgbClr val="9C5D27"/>
                </a:solidFill>
                <a:latin typeface="Menlo" panose="020B0609030804020204" pitchFamily="49" charset="0"/>
              </a:rPr>
              <a:t>500</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b="1" dirty="0">
                <a:solidFill>
                  <a:srgbClr val="AA3731"/>
                </a:solidFill>
                <a:latin typeface="Menlo" panose="020B0609030804020204" pitchFamily="49" charset="0"/>
              </a:rPr>
              <a:t>next</a:t>
            </a:r>
            <a:r>
              <a:rPr lang="en-US" sz="1400" dirty="0">
                <a:solidFill>
                  <a:srgbClr val="333333"/>
                </a:solidFill>
                <a:latin typeface="Menlo" panose="020B0609030804020204" pitchFamily="49" charset="0"/>
              </a:rPr>
              <a:t>(</a:t>
            </a:r>
            <a:r>
              <a:rPr lang="en-US" sz="1400" dirty="0">
                <a:solidFill>
                  <a:srgbClr val="7A3E9D"/>
                </a:solidFill>
                <a:latin typeface="Menlo" panose="020B0609030804020204" pitchFamily="49" charset="0"/>
              </a:rPr>
              <a:t>err</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endParaRPr lang="en-US" sz="1400" dirty="0">
              <a:solidFill>
                <a:srgbClr val="333333"/>
              </a:solidFill>
              <a:latin typeface="Menlo" panose="020B0609030804020204" pitchFamily="49" charset="0"/>
            </a:endParaRPr>
          </a:p>
          <a:p>
            <a:r>
              <a:rPr lang="en-US" sz="1400" dirty="0">
                <a:solidFill>
                  <a:srgbClr val="777777"/>
                </a:solidFill>
                <a:latin typeface="Menlo" panose="020B0609030804020204" pitchFamily="49" charset="0"/>
              </a:rPr>
              <a:t>}</a:t>
            </a:r>
            <a:r>
              <a:rPr lang="en-US" sz="1400" dirty="0">
                <a:solidFill>
                  <a:srgbClr val="333333"/>
                </a:solidFill>
                <a:latin typeface="Menlo" panose="020B0609030804020204" pitchFamily="49" charset="0"/>
              </a:rPr>
              <a:t>)</a:t>
            </a:r>
            <a:r>
              <a:rPr lang="en-US" sz="1400" dirty="0">
                <a:solidFill>
                  <a:srgbClr val="777777"/>
                </a:solidFill>
                <a:latin typeface="Menlo" panose="020B0609030804020204" pitchFamily="49" charset="0"/>
              </a:rPr>
              <a:t>;};</a:t>
            </a:r>
            <a:endParaRPr lang="en-US" sz="1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733508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mongoose</a:t>
            </a:r>
          </a:p>
        </p:txBody>
      </p:sp>
      <p:sp>
        <p:nvSpPr>
          <p:cNvPr id="6" name="Rectangle 5">
            <a:extLst>
              <a:ext uri="{FF2B5EF4-FFF2-40B4-BE49-F238E27FC236}">
                <a16:creationId xmlns:a16="http://schemas.microsoft.com/office/drawing/2014/main" id="{9C5A280D-71EB-3740-90DB-AE79FED3FB94}"/>
              </a:ext>
            </a:extLst>
          </p:cNvPr>
          <p:cNvSpPr/>
          <p:nvPr/>
        </p:nvSpPr>
        <p:spPr>
          <a:xfrm>
            <a:off x="407709" y="914400"/>
            <a:ext cx="6831291" cy="461665"/>
          </a:xfrm>
          <a:prstGeom prst="rect">
            <a:avLst/>
          </a:prstGeom>
        </p:spPr>
        <p:txBody>
          <a:bodyPr wrap="square">
            <a:spAutoFit/>
          </a:bodyPr>
          <a:lstStyle/>
          <a:p>
            <a:r>
              <a:rPr lang="en-US" sz="2400" b="1" dirty="0" err="1">
                <a:solidFill>
                  <a:srgbClr val="53B543"/>
                </a:solidFill>
                <a:effectLst/>
              </a:rPr>
              <a:t>Các</a:t>
            </a:r>
            <a:r>
              <a:rPr lang="en-US" sz="2400" b="1" dirty="0">
                <a:solidFill>
                  <a:srgbClr val="53B543"/>
                </a:solidFill>
                <a:effectLst/>
              </a:rPr>
              <a:t> </a:t>
            </a:r>
            <a:r>
              <a:rPr lang="en-US" sz="2400" b="1" dirty="0" err="1">
                <a:solidFill>
                  <a:srgbClr val="53B543"/>
                </a:solidFill>
                <a:effectLst/>
              </a:rPr>
              <a:t>tác</a:t>
            </a:r>
            <a:r>
              <a:rPr lang="en-US" sz="2400" b="1" dirty="0">
                <a:solidFill>
                  <a:srgbClr val="53B543"/>
                </a:solidFill>
                <a:effectLst/>
              </a:rPr>
              <a:t> </a:t>
            </a:r>
            <a:r>
              <a:rPr lang="en-US" sz="2400" b="1" dirty="0" err="1">
                <a:solidFill>
                  <a:srgbClr val="53B543"/>
                </a:solidFill>
                <a:effectLst/>
              </a:rPr>
              <a:t>vụ</a:t>
            </a:r>
            <a:r>
              <a:rPr lang="en-US" sz="2400" b="1" dirty="0">
                <a:solidFill>
                  <a:srgbClr val="53B543"/>
                </a:solidFill>
                <a:effectLst/>
              </a:rPr>
              <a:t> </a:t>
            </a:r>
            <a:r>
              <a:rPr lang="en-US" sz="2400" b="1" dirty="0" err="1">
                <a:solidFill>
                  <a:srgbClr val="53B543"/>
                </a:solidFill>
                <a:effectLst/>
              </a:rPr>
              <a:t>tìm</a:t>
            </a:r>
            <a:r>
              <a:rPr lang="en-US" sz="2400" b="1" dirty="0">
                <a:solidFill>
                  <a:srgbClr val="53B543"/>
                </a:solidFill>
                <a:effectLst/>
              </a:rPr>
              <a:t> document </a:t>
            </a:r>
            <a:r>
              <a:rPr lang="en-US" sz="2400" b="1" dirty="0" err="1">
                <a:solidFill>
                  <a:srgbClr val="53B543"/>
                </a:solidFill>
              </a:rPr>
              <a:t>với</a:t>
            </a:r>
            <a:r>
              <a:rPr lang="en-US" sz="2400" b="1" dirty="0">
                <a:solidFill>
                  <a:srgbClr val="53B543"/>
                </a:solidFill>
              </a:rPr>
              <a:t> </a:t>
            </a:r>
            <a:r>
              <a:rPr lang="en-US" sz="2400" b="1" dirty="0">
                <a:solidFill>
                  <a:srgbClr val="53B543"/>
                </a:solidFill>
                <a:effectLst/>
              </a:rPr>
              <a:t>Mongoose</a:t>
            </a:r>
          </a:p>
        </p:txBody>
      </p:sp>
      <p:sp>
        <p:nvSpPr>
          <p:cNvPr id="5" name="Rectangle 4">
            <a:extLst>
              <a:ext uri="{FF2B5EF4-FFF2-40B4-BE49-F238E27FC236}">
                <a16:creationId xmlns:a16="http://schemas.microsoft.com/office/drawing/2014/main" id="{28DF0ECD-FC7A-764E-AB83-00E5BD676770}"/>
              </a:ext>
            </a:extLst>
          </p:cNvPr>
          <p:cNvSpPr/>
          <p:nvPr/>
        </p:nvSpPr>
        <p:spPr>
          <a:xfrm>
            <a:off x="495300" y="1369595"/>
            <a:ext cx="8153400" cy="916405"/>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b="1" dirty="0" err="1"/>
              <a:t>Thực</a:t>
            </a:r>
            <a:r>
              <a:rPr lang="en-US" b="1" dirty="0"/>
              <a:t> </a:t>
            </a:r>
            <a:r>
              <a:rPr lang="en-US" b="1" dirty="0" err="1"/>
              <a:t>hiện</a:t>
            </a:r>
            <a:r>
              <a:rPr lang="en-US" b="1" dirty="0"/>
              <a:t> </a:t>
            </a:r>
            <a:r>
              <a:rPr lang="en-US" b="1" dirty="0" err="1"/>
              <a:t>tìm</a:t>
            </a:r>
            <a:r>
              <a:rPr lang="en-US" b="1" dirty="0"/>
              <a:t> document </a:t>
            </a:r>
            <a:r>
              <a:rPr lang="en-US" b="1" dirty="0" err="1"/>
              <a:t>với</a:t>
            </a:r>
            <a:r>
              <a:rPr lang="en-US" b="1" dirty="0"/>
              <a:t> </a:t>
            </a:r>
            <a:r>
              <a:rPr lang="en-US" b="1" dirty="0" err="1"/>
              <a:t>hàm</a:t>
            </a:r>
            <a:r>
              <a:rPr lang="en-US" b="1" dirty="0"/>
              <a:t> </a:t>
            </a:r>
            <a:r>
              <a:rPr lang="vi-VN" b="1" dirty="0">
                <a:solidFill>
                  <a:srgbClr val="AA3731"/>
                </a:solidFill>
                <a:latin typeface="Menlo" panose="020B0609030804020204" pitchFamily="49" charset="0"/>
              </a:rPr>
              <a:t>findById</a:t>
            </a:r>
            <a:endParaRPr lang="en-US" b="1" dirty="0"/>
          </a:p>
          <a:p>
            <a:pPr>
              <a:lnSpc>
                <a:spcPct val="150000"/>
              </a:lnSpc>
            </a:pPr>
            <a:r>
              <a:rPr lang="en-US" sz="2000" dirty="0" err="1">
                <a:solidFill>
                  <a:srgbClr val="333333"/>
                </a:solidFill>
                <a:latin typeface="Menlo" panose="020B0609030804020204" pitchFamily="49" charset="0"/>
              </a:rPr>
              <a:t>Ví</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dụ</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tìm</a:t>
            </a:r>
            <a:r>
              <a:rPr lang="en-US" sz="2000" dirty="0">
                <a:solidFill>
                  <a:srgbClr val="333333"/>
                </a:solidFill>
                <a:latin typeface="Menlo" panose="020B0609030804020204" pitchFamily="49" charset="0"/>
              </a:rPr>
              <a:t> document </a:t>
            </a:r>
            <a:r>
              <a:rPr lang="en-US" sz="2000" dirty="0" err="1">
                <a:solidFill>
                  <a:srgbClr val="333333"/>
                </a:solidFill>
                <a:latin typeface="Menlo" panose="020B0609030804020204" pitchFamily="49" charset="0"/>
              </a:rPr>
              <a:t>của</a:t>
            </a:r>
            <a:r>
              <a:rPr lang="en-US" sz="2000" dirty="0">
                <a:solidFill>
                  <a:srgbClr val="333333"/>
                </a:solidFill>
                <a:latin typeface="Menlo" panose="020B0609030804020204" pitchFamily="49" charset="0"/>
              </a:rPr>
              <a:t> collection posts</a:t>
            </a:r>
          </a:p>
        </p:txBody>
      </p:sp>
      <p:sp>
        <p:nvSpPr>
          <p:cNvPr id="7" name="Rectangle 6">
            <a:extLst>
              <a:ext uri="{FF2B5EF4-FFF2-40B4-BE49-F238E27FC236}">
                <a16:creationId xmlns:a16="http://schemas.microsoft.com/office/drawing/2014/main" id="{7CD8EDAB-9D12-8642-8A05-D0DB49A3A168}"/>
              </a:ext>
            </a:extLst>
          </p:cNvPr>
          <p:cNvSpPr/>
          <p:nvPr/>
        </p:nvSpPr>
        <p:spPr>
          <a:xfrm>
            <a:off x="457200" y="2362200"/>
            <a:ext cx="8229600" cy="3970318"/>
          </a:xfrm>
          <a:prstGeom prst="rect">
            <a:avLst/>
          </a:prstGeom>
          <a:ln>
            <a:solidFill>
              <a:srgbClr val="00B050"/>
            </a:solidFill>
          </a:ln>
        </p:spPr>
        <p:txBody>
          <a:bodyPr wrap="square">
            <a:spAutoFit/>
          </a:bodyPr>
          <a:lstStyle/>
          <a:p>
            <a:r>
              <a:rPr lang="vi-VN" sz="1400" dirty="0">
                <a:solidFill>
                  <a:srgbClr val="7A3E9D"/>
                </a:solidFill>
                <a:latin typeface="Menlo" panose="020B0609030804020204" pitchFamily="49" charset="0"/>
              </a:rPr>
              <a:t>exports</a:t>
            </a:r>
            <a:r>
              <a:rPr lang="vi-VN" sz="1400" dirty="0">
                <a:solidFill>
                  <a:srgbClr val="777777"/>
                </a:solidFill>
                <a:latin typeface="Menlo" panose="020B0609030804020204" pitchFamily="49" charset="0"/>
              </a:rPr>
              <a:t>.</a:t>
            </a:r>
            <a:r>
              <a:rPr lang="vi-VN" sz="1400" b="1" dirty="0">
                <a:solidFill>
                  <a:srgbClr val="AA3731"/>
                </a:solidFill>
                <a:latin typeface="Menlo" panose="020B0609030804020204" pitchFamily="49" charset="0"/>
              </a:rPr>
              <a:t>getPostById</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7A3E9D"/>
                </a:solidFill>
                <a:latin typeface="Menlo" panose="020B0609030804020204" pitchFamily="49" charset="0"/>
              </a:rPr>
              <a:t>req</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res</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next</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=&gt;</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A3E9D"/>
                </a:solidFill>
                <a:latin typeface="Menlo" panose="020B0609030804020204" pitchFamily="49" charset="0"/>
              </a:rPr>
              <a:t>const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postId</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req</a:t>
            </a:r>
            <a:r>
              <a:rPr lang="vi-VN" sz="1400" dirty="0">
                <a:solidFill>
                  <a:srgbClr val="777777"/>
                </a:solidFill>
                <a:latin typeface="Menlo" panose="020B0609030804020204" pitchFamily="49" charset="0"/>
              </a:rPr>
              <a:t>.</a:t>
            </a:r>
            <a:r>
              <a:rPr lang="vi-VN" sz="1400" dirty="0">
                <a:solidFill>
                  <a:srgbClr val="7A3E9D"/>
                </a:solidFill>
                <a:latin typeface="Menlo" panose="020B0609030804020204" pitchFamily="49" charset="0"/>
              </a:rPr>
              <a:t>params</a:t>
            </a:r>
            <a:r>
              <a:rPr lang="vi-VN" sz="1400" dirty="0">
                <a:solidFill>
                  <a:srgbClr val="777777"/>
                </a:solidFill>
                <a:latin typeface="Menlo" panose="020B0609030804020204" pitchFamily="49" charset="0"/>
              </a:rPr>
              <a:t>.</a:t>
            </a:r>
            <a:r>
              <a:rPr lang="vi-VN" sz="1400" dirty="0">
                <a:solidFill>
                  <a:srgbClr val="7A3E9D"/>
                </a:solidFill>
                <a:latin typeface="Menlo" panose="020B0609030804020204" pitchFamily="49" charset="0"/>
              </a:rPr>
              <a:t>postId</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b="1" dirty="0">
                <a:solidFill>
                  <a:srgbClr val="7A3E9D"/>
                </a:solidFill>
                <a:latin typeface="Menlo" panose="020B0609030804020204" pitchFamily="49" charset="0"/>
              </a:rPr>
              <a:t>Post</a:t>
            </a:r>
            <a:r>
              <a:rPr lang="vi-VN" sz="1400" dirty="0">
                <a:solidFill>
                  <a:srgbClr val="777777"/>
                </a:solidFill>
                <a:latin typeface="Menlo" panose="020B0609030804020204" pitchFamily="49" charset="0"/>
              </a:rPr>
              <a:t>.</a:t>
            </a:r>
            <a:r>
              <a:rPr lang="vi-VN" sz="1400" b="1" dirty="0">
                <a:solidFill>
                  <a:srgbClr val="AA3731"/>
                </a:solidFill>
                <a:latin typeface="Menlo" panose="020B0609030804020204" pitchFamily="49" charset="0"/>
              </a:rPr>
              <a:t>findById</a:t>
            </a:r>
            <a:r>
              <a:rPr lang="vi-VN" sz="1400" dirty="0">
                <a:solidFill>
                  <a:srgbClr val="333333"/>
                </a:solidFill>
                <a:latin typeface="Menlo" panose="020B0609030804020204" pitchFamily="49" charset="0"/>
              </a:rPr>
              <a:t>(</a:t>
            </a:r>
            <a:r>
              <a:rPr lang="vi-VN" sz="1400" dirty="0">
                <a:solidFill>
                  <a:srgbClr val="7A3E9D"/>
                </a:solidFill>
                <a:latin typeface="Menlo" panose="020B0609030804020204" pitchFamily="49" charset="0"/>
              </a:rPr>
              <a:t>postId</a:t>
            </a:r>
            <a:r>
              <a:rPr lang="vi-VN" sz="1400" dirty="0">
                <a:solidFill>
                  <a:srgbClr val="333333"/>
                </a:solidFill>
                <a:latin typeface="Menlo" panose="020B0609030804020204" pitchFamily="49" charset="0"/>
              </a:rPr>
              <a:t>)</a:t>
            </a:r>
          </a:p>
          <a:p>
            <a:r>
              <a:rPr lang="vi-VN" sz="1400" dirty="0">
                <a:solidFill>
                  <a:srgbClr val="777777"/>
                </a:solidFill>
                <a:latin typeface="Menlo" panose="020B0609030804020204" pitchFamily="49" charset="0"/>
              </a:rPr>
              <a:t>.</a:t>
            </a:r>
            <a:r>
              <a:rPr lang="vi-VN" sz="1400" b="1" dirty="0">
                <a:solidFill>
                  <a:srgbClr val="AA3731"/>
                </a:solidFill>
                <a:latin typeface="Menlo" panose="020B0609030804020204" pitchFamily="49" charset="0"/>
              </a:rPr>
              <a:t>then</a:t>
            </a:r>
            <a:r>
              <a:rPr lang="vi-VN" sz="1400" dirty="0">
                <a:solidFill>
                  <a:srgbClr val="333333"/>
                </a:solidFill>
                <a:latin typeface="Menlo" panose="020B0609030804020204" pitchFamily="49" charset="0"/>
              </a:rPr>
              <a:t>(</a:t>
            </a:r>
            <a:r>
              <a:rPr lang="vi-VN" sz="1400" dirty="0">
                <a:solidFill>
                  <a:srgbClr val="7A3E9D"/>
                </a:solidFill>
                <a:latin typeface="Menlo" panose="020B0609030804020204" pitchFamily="49" charset="0"/>
              </a:rPr>
              <a:t>post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=&gt;</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4B69C6"/>
                </a:solidFill>
                <a:latin typeface="Menlo" panose="020B0609030804020204" pitchFamily="49" charset="0"/>
              </a:rPr>
              <a:t>if</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7A3E9D"/>
                </a:solidFill>
                <a:latin typeface="Menlo" panose="020B0609030804020204" pitchFamily="49" charset="0"/>
              </a:rPr>
              <a:t>post</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A3E9D"/>
                </a:solidFill>
                <a:latin typeface="Menlo" panose="020B0609030804020204" pitchFamily="49" charset="0"/>
              </a:rPr>
              <a:t>const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error</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new</a:t>
            </a:r>
            <a:r>
              <a:rPr lang="vi-VN" sz="1400" dirty="0">
                <a:solidFill>
                  <a:srgbClr val="333333"/>
                </a:solidFill>
                <a:latin typeface="Menlo" panose="020B0609030804020204" pitchFamily="49" charset="0"/>
              </a:rPr>
              <a:t> </a:t>
            </a:r>
            <a:r>
              <a:rPr lang="vi-VN" sz="1400" b="1" dirty="0">
                <a:solidFill>
                  <a:srgbClr val="7A3E9D"/>
                </a:solidFill>
                <a:latin typeface="Menlo" panose="020B0609030804020204" pitchFamily="49" charset="0"/>
              </a:rPr>
              <a:t>Error</a:t>
            </a:r>
            <a:r>
              <a:rPr lang="vi-VN" sz="1400" dirty="0">
                <a:solidFill>
                  <a:srgbClr val="333333"/>
                </a:solidFill>
                <a:latin typeface="Menlo" panose="020B0609030804020204" pitchFamily="49" charset="0"/>
              </a:rPr>
              <a:t>(</a:t>
            </a:r>
            <a:r>
              <a:rPr lang="vi-VN" sz="1400" dirty="0">
                <a:solidFill>
                  <a:srgbClr val="777777"/>
                </a:solidFill>
                <a:latin typeface="Menlo" panose="020B0609030804020204" pitchFamily="49" charset="0"/>
              </a:rPr>
              <a:t>'</a:t>
            </a:r>
            <a:r>
              <a:rPr lang="vi-VN" sz="1400" dirty="0">
                <a:solidFill>
                  <a:srgbClr val="448C27"/>
                </a:solidFill>
                <a:latin typeface="Menlo" panose="020B0609030804020204" pitchFamily="49" charset="0"/>
              </a:rPr>
              <a:t>Không tìm thấy bài viết- post.</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A3E9D"/>
                </a:solidFill>
                <a:latin typeface="Menlo" panose="020B0609030804020204" pitchFamily="49" charset="0"/>
              </a:rPr>
              <a:t>error</a:t>
            </a:r>
            <a:r>
              <a:rPr lang="vi-VN" sz="1400" dirty="0">
                <a:solidFill>
                  <a:srgbClr val="777777"/>
                </a:solidFill>
                <a:latin typeface="Menlo" panose="020B0609030804020204" pitchFamily="49" charset="0"/>
              </a:rPr>
              <a:t>.</a:t>
            </a:r>
            <a:r>
              <a:rPr lang="vi-VN" sz="1400" dirty="0">
                <a:solidFill>
                  <a:srgbClr val="7A3E9D"/>
                </a:solidFill>
                <a:latin typeface="Menlo" panose="020B0609030804020204" pitchFamily="49" charset="0"/>
              </a:rPr>
              <a:t>statusCode</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9C5D27"/>
                </a:solidFill>
                <a:latin typeface="Menlo" panose="020B0609030804020204" pitchFamily="49" charset="0"/>
              </a:rPr>
              <a:t>404</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4B69C6"/>
                </a:solidFill>
                <a:latin typeface="Menlo" panose="020B0609030804020204" pitchFamily="49" charset="0"/>
              </a:rPr>
              <a:t>throw</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error</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A3E9D"/>
                </a:solidFill>
                <a:latin typeface="Menlo" panose="020B0609030804020204" pitchFamily="49" charset="0"/>
              </a:rPr>
              <a:t>res</a:t>
            </a:r>
            <a:r>
              <a:rPr lang="vi-VN" sz="1400" dirty="0">
                <a:solidFill>
                  <a:srgbClr val="777777"/>
                </a:solidFill>
                <a:latin typeface="Menlo" panose="020B0609030804020204" pitchFamily="49" charset="0"/>
              </a:rPr>
              <a:t>.</a:t>
            </a:r>
            <a:r>
              <a:rPr lang="vi-VN" sz="1400" b="1" dirty="0">
                <a:solidFill>
                  <a:srgbClr val="AA3731"/>
                </a:solidFill>
                <a:latin typeface="Menlo" panose="020B0609030804020204" pitchFamily="49" charset="0"/>
              </a:rPr>
              <a:t>status</a:t>
            </a:r>
            <a:r>
              <a:rPr lang="vi-VN" sz="1400" dirty="0">
                <a:solidFill>
                  <a:srgbClr val="333333"/>
                </a:solidFill>
                <a:latin typeface="Menlo" panose="020B0609030804020204" pitchFamily="49" charset="0"/>
              </a:rPr>
              <a:t>(</a:t>
            </a:r>
            <a:r>
              <a:rPr lang="vi-VN" sz="1400" dirty="0">
                <a:solidFill>
                  <a:srgbClr val="9C5D27"/>
                </a:solidFill>
                <a:latin typeface="Menlo" panose="020B0609030804020204" pitchFamily="49" charset="0"/>
              </a:rPr>
              <a:t>200</a:t>
            </a:r>
            <a:r>
              <a:rPr lang="vi-VN" sz="1400" dirty="0">
                <a:solidFill>
                  <a:srgbClr val="333333"/>
                </a:solidFill>
                <a:latin typeface="Menlo" panose="020B0609030804020204" pitchFamily="49" charset="0"/>
              </a:rPr>
              <a:t>)</a:t>
            </a:r>
            <a:r>
              <a:rPr lang="vi-VN" sz="1400" dirty="0">
                <a:solidFill>
                  <a:srgbClr val="777777"/>
                </a:solidFill>
                <a:latin typeface="Menlo" panose="020B0609030804020204" pitchFamily="49" charset="0"/>
              </a:rPr>
              <a:t>.</a:t>
            </a:r>
            <a:r>
              <a:rPr lang="vi-VN" sz="1400" b="1" dirty="0">
                <a:solidFill>
                  <a:srgbClr val="AA3731"/>
                </a:solidFill>
                <a:latin typeface="Menlo" panose="020B0609030804020204" pitchFamily="49" charset="0"/>
              </a:rPr>
              <a:t>json</a:t>
            </a:r>
            <a:r>
              <a:rPr lang="vi-VN" sz="1400" dirty="0">
                <a:solidFill>
                  <a:srgbClr val="333333"/>
                </a:solidFill>
                <a:latin typeface="Menlo" panose="020B0609030804020204" pitchFamily="49" charset="0"/>
              </a:rPr>
              <a:t>(</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message</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448C27"/>
                </a:solidFill>
                <a:latin typeface="Menlo" panose="020B0609030804020204" pitchFamily="49" charset="0"/>
              </a:rPr>
              <a:t>Post được tìm thấy.</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post</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post</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a:t>
            </a:r>
          </a:p>
          <a:p>
            <a:r>
              <a:rPr lang="vi-VN" sz="1400" dirty="0">
                <a:solidFill>
                  <a:srgbClr val="777777"/>
                </a:solidFill>
                <a:latin typeface="Menlo" panose="020B0609030804020204" pitchFamily="49" charset="0"/>
              </a:rPr>
              <a:t>.</a:t>
            </a:r>
            <a:r>
              <a:rPr lang="vi-VN" sz="1400" b="1" dirty="0">
                <a:solidFill>
                  <a:srgbClr val="AA3731"/>
                </a:solidFill>
                <a:latin typeface="Menlo" panose="020B0609030804020204" pitchFamily="49" charset="0"/>
              </a:rPr>
              <a:t>catch</a:t>
            </a:r>
            <a:r>
              <a:rPr lang="vi-VN" sz="1400" dirty="0">
                <a:solidFill>
                  <a:srgbClr val="333333"/>
                </a:solidFill>
                <a:latin typeface="Menlo" panose="020B0609030804020204" pitchFamily="49" charset="0"/>
              </a:rPr>
              <a:t>(</a:t>
            </a:r>
            <a:r>
              <a:rPr lang="vi-VN" sz="1400" dirty="0">
                <a:solidFill>
                  <a:srgbClr val="7A3E9D"/>
                </a:solidFill>
                <a:latin typeface="Menlo" panose="020B0609030804020204" pitchFamily="49" charset="0"/>
              </a:rPr>
              <a:t>err</a:t>
            </a:r>
            <a:r>
              <a:rPr lang="vi-VN" sz="1400" dirty="0">
                <a:solidFill>
                  <a:srgbClr val="333333"/>
                </a:solidFill>
                <a:latin typeface="Menlo" panose="020B0609030804020204" pitchFamily="49" charset="0"/>
              </a:rPr>
              <a:t> </a:t>
            </a:r>
            <a:r>
              <a:rPr lang="vi-VN" sz="1400" dirty="0">
                <a:solidFill>
                  <a:srgbClr val="7A3E9D"/>
                </a:solidFill>
                <a:latin typeface="Menlo" panose="020B0609030804020204" pitchFamily="49" charset="0"/>
              </a:rPr>
              <a:t>=&gt;</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4B69C6"/>
                </a:solidFill>
                <a:latin typeface="Menlo" panose="020B0609030804020204" pitchFamily="49" charset="0"/>
              </a:rPr>
              <a:t>if</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7A3E9D"/>
                </a:solidFill>
                <a:latin typeface="Menlo" panose="020B0609030804020204" pitchFamily="49" charset="0"/>
              </a:rPr>
              <a:t>err</a:t>
            </a:r>
            <a:r>
              <a:rPr lang="vi-VN" sz="1400" dirty="0">
                <a:solidFill>
                  <a:srgbClr val="777777"/>
                </a:solidFill>
                <a:latin typeface="Menlo" panose="020B0609030804020204" pitchFamily="49" charset="0"/>
              </a:rPr>
              <a:t>.</a:t>
            </a:r>
            <a:r>
              <a:rPr lang="vi-VN" sz="1400" dirty="0">
                <a:solidFill>
                  <a:srgbClr val="7A3E9D"/>
                </a:solidFill>
                <a:latin typeface="Menlo" panose="020B0609030804020204" pitchFamily="49" charset="0"/>
              </a:rPr>
              <a:t>statusCode</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A3E9D"/>
                </a:solidFill>
                <a:latin typeface="Menlo" panose="020B0609030804020204" pitchFamily="49" charset="0"/>
              </a:rPr>
              <a:t>err</a:t>
            </a:r>
            <a:r>
              <a:rPr lang="vi-VN" sz="1400" dirty="0">
                <a:solidFill>
                  <a:srgbClr val="777777"/>
                </a:solidFill>
                <a:latin typeface="Menlo" panose="020B0609030804020204" pitchFamily="49" charset="0"/>
              </a:rPr>
              <a:t>.</a:t>
            </a:r>
            <a:r>
              <a:rPr lang="vi-VN" sz="1400" dirty="0">
                <a:solidFill>
                  <a:srgbClr val="7A3E9D"/>
                </a:solidFill>
                <a:latin typeface="Menlo" panose="020B0609030804020204" pitchFamily="49" charset="0"/>
              </a:rPr>
              <a:t>statusCode</a:t>
            </a:r>
            <a:r>
              <a:rPr lang="vi-VN" sz="1400" dirty="0">
                <a:solidFill>
                  <a:srgbClr val="333333"/>
                </a:solidFill>
                <a:latin typeface="Menlo" panose="020B0609030804020204" pitchFamily="49" charset="0"/>
              </a:rPr>
              <a:t> </a:t>
            </a:r>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 </a:t>
            </a:r>
            <a:r>
              <a:rPr lang="vi-VN" sz="1400" dirty="0">
                <a:solidFill>
                  <a:srgbClr val="9C5D27"/>
                </a:solidFill>
                <a:latin typeface="Menlo" panose="020B0609030804020204" pitchFamily="49" charset="0"/>
              </a:rPr>
              <a:t>500</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b="1" dirty="0">
                <a:solidFill>
                  <a:srgbClr val="AA3731"/>
                </a:solidFill>
                <a:latin typeface="Menlo" panose="020B0609030804020204" pitchFamily="49" charset="0"/>
              </a:rPr>
              <a:t>next</a:t>
            </a:r>
            <a:r>
              <a:rPr lang="vi-VN" sz="1400" dirty="0">
                <a:solidFill>
                  <a:srgbClr val="333333"/>
                </a:solidFill>
                <a:latin typeface="Menlo" panose="020B0609030804020204" pitchFamily="49" charset="0"/>
              </a:rPr>
              <a:t>(</a:t>
            </a:r>
            <a:r>
              <a:rPr lang="vi-VN" sz="1400" dirty="0">
                <a:solidFill>
                  <a:srgbClr val="7A3E9D"/>
                </a:solidFill>
                <a:latin typeface="Menlo" panose="020B0609030804020204" pitchFamily="49" charset="0"/>
              </a:rPr>
              <a:t>err</a:t>
            </a:r>
            <a:r>
              <a:rPr lang="vi-VN" sz="1400" dirty="0">
                <a:solidFill>
                  <a:srgbClr val="333333"/>
                </a:solidFill>
                <a:latin typeface="Menlo" panose="020B0609030804020204" pitchFamily="49" charset="0"/>
              </a:rPr>
              <a:t>)</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77777"/>
                </a:solidFill>
                <a:latin typeface="Menlo" panose="020B0609030804020204" pitchFamily="49" charset="0"/>
              </a:rPr>
              <a:t>}</a:t>
            </a:r>
            <a:r>
              <a:rPr lang="vi-VN" sz="1400" dirty="0">
                <a:solidFill>
                  <a:srgbClr val="333333"/>
                </a:solidFill>
                <a:latin typeface="Menlo" panose="020B0609030804020204" pitchFamily="49" charset="0"/>
              </a:rPr>
              <a:t>)</a:t>
            </a:r>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a:p>
            <a:r>
              <a:rPr lang="vi-VN" sz="1400" dirty="0">
                <a:solidFill>
                  <a:srgbClr val="777777"/>
                </a:solidFill>
                <a:latin typeface="Menlo" panose="020B0609030804020204" pitchFamily="49" charset="0"/>
              </a:rPr>
              <a:t>};</a:t>
            </a:r>
            <a:endParaRPr lang="vi-VN" sz="1400" dirty="0">
              <a:solidFill>
                <a:srgbClr val="333333"/>
              </a:solidFill>
              <a:latin typeface="Menlo" panose="020B0609030804020204" pitchFamily="49" charset="0"/>
            </a:endParaRPr>
          </a:p>
        </p:txBody>
      </p:sp>
    </p:spTree>
    <p:extLst>
      <p:ext uri="{BB962C8B-B14F-4D97-AF65-F5344CB8AC3E}">
        <p14:creationId xmlns:p14="http://schemas.microsoft.com/office/powerpoint/2010/main" val="1802311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mongoose</a:t>
            </a:r>
          </a:p>
        </p:txBody>
      </p:sp>
      <p:sp>
        <p:nvSpPr>
          <p:cNvPr id="6" name="Rectangle 5">
            <a:extLst>
              <a:ext uri="{FF2B5EF4-FFF2-40B4-BE49-F238E27FC236}">
                <a16:creationId xmlns:a16="http://schemas.microsoft.com/office/drawing/2014/main" id="{9C5A280D-71EB-3740-90DB-AE79FED3FB94}"/>
              </a:ext>
            </a:extLst>
          </p:cNvPr>
          <p:cNvSpPr/>
          <p:nvPr/>
        </p:nvSpPr>
        <p:spPr>
          <a:xfrm>
            <a:off x="407709" y="914400"/>
            <a:ext cx="6831291" cy="461665"/>
          </a:xfrm>
          <a:prstGeom prst="rect">
            <a:avLst/>
          </a:prstGeom>
        </p:spPr>
        <p:txBody>
          <a:bodyPr wrap="square">
            <a:spAutoFit/>
          </a:bodyPr>
          <a:lstStyle/>
          <a:p>
            <a:r>
              <a:rPr lang="en-US" sz="2400" b="1" dirty="0">
                <a:solidFill>
                  <a:srgbClr val="53B543"/>
                </a:solidFill>
                <a:effectLst/>
              </a:rPr>
              <a:t>Quan </a:t>
            </a:r>
            <a:r>
              <a:rPr lang="en-US" sz="2400" b="1" dirty="0" err="1">
                <a:solidFill>
                  <a:srgbClr val="53B543"/>
                </a:solidFill>
                <a:effectLst/>
              </a:rPr>
              <a:t>hệ</a:t>
            </a:r>
            <a:r>
              <a:rPr lang="en-US" sz="2400" b="1" dirty="0">
                <a:solidFill>
                  <a:srgbClr val="53B543"/>
                </a:solidFill>
                <a:effectLst/>
              </a:rPr>
              <a:t> </a:t>
            </a:r>
            <a:r>
              <a:rPr lang="en-US" sz="2400" b="1" dirty="0" err="1">
                <a:solidFill>
                  <a:srgbClr val="53B543"/>
                </a:solidFill>
                <a:effectLst/>
              </a:rPr>
              <a:t>trong</a:t>
            </a:r>
            <a:r>
              <a:rPr lang="en-US" sz="2400" b="1" dirty="0">
                <a:solidFill>
                  <a:srgbClr val="53B543"/>
                </a:solidFill>
                <a:effectLst/>
              </a:rPr>
              <a:t> mongoose</a:t>
            </a:r>
          </a:p>
        </p:txBody>
      </p:sp>
      <p:sp>
        <p:nvSpPr>
          <p:cNvPr id="5" name="Rectangle 4">
            <a:extLst>
              <a:ext uri="{FF2B5EF4-FFF2-40B4-BE49-F238E27FC236}">
                <a16:creationId xmlns:a16="http://schemas.microsoft.com/office/drawing/2014/main" id="{28DF0ECD-FC7A-764E-AB83-00E5BD676770}"/>
              </a:ext>
            </a:extLst>
          </p:cNvPr>
          <p:cNvSpPr/>
          <p:nvPr/>
        </p:nvSpPr>
        <p:spPr>
          <a:xfrm>
            <a:off x="495300" y="1369595"/>
            <a:ext cx="8153400" cy="96257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sz="2000" dirty="0" err="1">
                <a:solidFill>
                  <a:srgbClr val="333333"/>
                </a:solidFill>
                <a:latin typeface="Menlo" panose="020B0609030804020204" pitchFamily="49" charset="0"/>
              </a:rPr>
              <a:t>Ví</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dụ</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Tạo</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mối</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quan</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hệ</a:t>
            </a:r>
            <a:r>
              <a:rPr lang="en-US" sz="2000" dirty="0">
                <a:solidFill>
                  <a:srgbClr val="333333"/>
                </a:solidFill>
                <a:latin typeface="Menlo" panose="020B0609030804020204" pitchFamily="49" charset="0"/>
              </a:rPr>
              <a:t> – </a:t>
            </a:r>
            <a:r>
              <a:rPr lang="en-US" sz="2000" dirty="0" err="1">
                <a:solidFill>
                  <a:srgbClr val="333333"/>
                </a:solidFill>
                <a:latin typeface="Menlo" panose="020B0609030804020204" pitchFamily="49" charset="0"/>
              </a:rPr>
              <a:t>liên</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kết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giữa</a:t>
            </a:r>
            <a:r>
              <a:rPr lang="en-US" sz="2000" dirty="0">
                <a:solidFill>
                  <a:srgbClr val="333333"/>
                </a:solidFill>
                <a:latin typeface="Menlo" panose="020B0609030804020204" pitchFamily="49" charset="0"/>
              </a:rPr>
              <a:t> user </a:t>
            </a:r>
            <a:r>
              <a:rPr lang="en-US" sz="2000" dirty="0" err="1">
                <a:solidFill>
                  <a:srgbClr val="333333"/>
                </a:solidFill>
                <a:latin typeface="Menlo" panose="020B0609030804020204" pitchFamily="49" charset="0"/>
              </a:rPr>
              <a:t>và</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bài</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viết</a:t>
            </a:r>
            <a:r>
              <a:rPr lang="en-US" sz="2000" dirty="0">
                <a:solidFill>
                  <a:srgbClr val="333333"/>
                </a:solidFill>
                <a:latin typeface="Menlo" panose="020B0609030804020204" pitchFamily="49" charset="0"/>
              </a:rPr>
              <a:t> (posts)</a:t>
            </a:r>
          </a:p>
        </p:txBody>
      </p:sp>
      <p:sp>
        <p:nvSpPr>
          <p:cNvPr id="2" name="Rectangle 1">
            <a:extLst>
              <a:ext uri="{FF2B5EF4-FFF2-40B4-BE49-F238E27FC236}">
                <a16:creationId xmlns:a16="http://schemas.microsoft.com/office/drawing/2014/main" id="{08811497-FD32-F94B-9E4D-78234520FC15}"/>
              </a:ext>
            </a:extLst>
          </p:cNvPr>
          <p:cNvSpPr/>
          <p:nvPr/>
        </p:nvSpPr>
        <p:spPr>
          <a:xfrm>
            <a:off x="1524000" y="2819400"/>
            <a:ext cx="5181600" cy="2122056"/>
          </a:xfrm>
          <a:prstGeom prst="rect">
            <a:avLst/>
          </a:prstGeom>
          <a:ln>
            <a:solidFill>
              <a:srgbClr val="00B050"/>
            </a:solidFill>
          </a:ln>
        </p:spPr>
        <p:txBody>
          <a:bodyPr wrap="square">
            <a:spAutoFit/>
          </a:bodyPr>
          <a:lstStyle/>
          <a:p>
            <a:pPr>
              <a:lnSpc>
                <a:spcPct val="150000"/>
              </a:lnSpc>
            </a:pPr>
            <a:r>
              <a:rPr lang="en-US" dirty="0" err="1">
                <a:solidFill>
                  <a:srgbClr val="7A3E9D"/>
                </a:solidFill>
                <a:latin typeface="Menlo" panose="020B0609030804020204" pitchFamily="49" charset="0"/>
              </a:rPr>
              <a:t>userId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b="1" dirty="0">
                <a:solidFill>
                  <a:srgbClr val="7A3E9D"/>
                </a:solidFill>
                <a:latin typeface="Menlo" panose="020B0609030804020204" pitchFamily="49" charset="0"/>
              </a:rPr>
              <a:t>type</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b="1" dirty="0" err="1">
                <a:solidFill>
                  <a:srgbClr val="7A3E9D"/>
                </a:solidFill>
                <a:latin typeface="Menlo" panose="020B0609030804020204" pitchFamily="49" charset="0"/>
              </a:rPr>
              <a:t>Schema</a:t>
            </a:r>
            <a:r>
              <a:rPr lang="en-US" dirty="0" err="1">
                <a:solidFill>
                  <a:srgbClr val="777777"/>
                </a:solidFill>
                <a:latin typeface="Menlo" panose="020B0609030804020204" pitchFamily="49" charset="0"/>
              </a:rPr>
              <a:t>.</a:t>
            </a:r>
            <a:r>
              <a:rPr lang="en-US" b="1" dirty="0" err="1">
                <a:solidFill>
                  <a:srgbClr val="7A3E9D"/>
                </a:solidFill>
                <a:latin typeface="Menlo" panose="020B0609030804020204" pitchFamily="49" charset="0"/>
              </a:rPr>
              <a:t>Types</a:t>
            </a:r>
            <a:r>
              <a:rPr lang="en-US" dirty="0" err="1">
                <a:solidFill>
                  <a:srgbClr val="777777"/>
                </a:solidFill>
                <a:latin typeface="Menlo" panose="020B0609030804020204" pitchFamily="49" charset="0"/>
              </a:rPr>
              <a:t>.</a:t>
            </a:r>
            <a:r>
              <a:rPr lang="en-US" b="1" dirty="0" err="1">
                <a:solidFill>
                  <a:srgbClr val="7A3E9D"/>
                </a:solidFill>
                <a:latin typeface="Menlo" panose="020B0609030804020204" pitchFamily="49" charset="0"/>
              </a:rPr>
              <a:t>ObjectId</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a:solidFill>
                  <a:srgbClr val="7A3E9D"/>
                </a:solidFill>
                <a:latin typeface="Menlo" panose="020B0609030804020204" pitchFamily="49" charset="0"/>
              </a:rPr>
              <a:t>ref</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448C27"/>
                </a:solidFill>
                <a:latin typeface="Menlo" panose="020B0609030804020204" pitchFamily="49" charset="0"/>
              </a:rPr>
              <a:t>User</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a:lnSpc>
                <a:spcPct val="150000"/>
              </a:lnSpc>
            </a:pPr>
            <a:r>
              <a:rPr lang="en-US" dirty="0">
                <a:solidFill>
                  <a:srgbClr val="7A3E9D"/>
                </a:solidFill>
                <a:latin typeface="Menlo" panose="020B0609030804020204" pitchFamily="49" charset="0"/>
              </a:rPr>
              <a:t>required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true</a:t>
            </a:r>
            <a:endParaRPr lang="en-US" dirty="0">
              <a:solidFill>
                <a:srgbClr val="333333"/>
              </a:solidFill>
              <a:latin typeface="Menlo" panose="020B0609030804020204" pitchFamily="49" charset="0"/>
            </a:endParaRPr>
          </a:p>
          <a:p>
            <a:pPr>
              <a:lnSpc>
                <a:spcPct val="150000"/>
              </a:lnSpc>
            </a:pPr>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327676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14400"/>
            <a:ext cx="2364750" cy="461665"/>
          </a:xfrm>
          <a:prstGeom prst="rect">
            <a:avLst/>
          </a:prstGeom>
        </p:spPr>
        <p:txBody>
          <a:bodyPr wrap="none">
            <a:spAutoFit/>
          </a:bodyPr>
          <a:lstStyle/>
          <a:p>
            <a:r>
              <a:rPr lang="en-US" sz="2400" b="1" dirty="0">
                <a:solidFill>
                  <a:srgbClr val="53B543"/>
                </a:solidFill>
              </a:rPr>
              <a:t>Test </a:t>
            </a:r>
            <a:r>
              <a:rPr lang="en-US" sz="2400" b="1" dirty="0" err="1">
                <a:solidFill>
                  <a:srgbClr val="53B543"/>
                </a:solidFill>
              </a:rPr>
              <a:t>với</a:t>
            </a:r>
            <a:r>
              <a:rPr lang="en-US" sz="2400" b="1" dirty="0">
                <a:solidFill>
                  <a:srgbClr val="53B543"/>
                </a:solidFill>
              </a:rPr>
              <a:t> postman</a:t>
            </a:r>
            <a:endParaRPr lang="en-US" sz="4000" b="1" dirty="0">
              <a:solidFill>
                <a:srgbClr val="53B543"/>
              </a:solidFill>
              <a:effectLst/>
            </a:endParaRPr>
          </a:p>
        </p:txBody>
      </p:sp>
      <p:pic>
        <p:nvPicPr>
          <p:cNvPr id="8" name="Picture 7">
            <a:extLst>
              <a:ext uri="{FF2B5EF4-FFF2-40B4-BE49-F238E27FC236}">
                <a16:creationId xmlns:a16="http://schemas.microsoft.com/office/drawing/2014/main" id="{BA2BEBCA-8D0A-A447-944C-727665563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19" y="1376064"/>
            <a:ext cx="5236271" cy="3576935"/>
          </a:xfrm>
          <a:prstGeom prst="rect">
            <a:avLst/>
          </a:prstGeom>
          <a:ln>
            <a:solidFill>
              <a:srgbClr val="00B050"/>
            </a:solidFill>
          </a:ln>
        </p:spPr>
      </p:pic>
      <p:pic>
        <p:nvPicPr>
          <p:cNvPr id="5" name="Picture 4">
            <a:extLst>
              <a:ext uri="{FF2B5EF4-FFF2-40B4-BE49-F238E27FC236}">
                <a16:creationId xmlns:a16="http://schemas.microsoft.com/office/drawing/2014/main" id="{D633A70C-1CC5-5E4E-AFC6-8111DBEAC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9" y="3339292"/>
            <a:ext cx="5365987" cy="2909107"/>
          </a:xfrm>
          <a:prstGeom prst="rect">
            <a:avLst/>
          </a:prstGeom>
          <a:ln>
            <a:solidFill>
              <a:srgbClr val="00B050"/>
            </a:solidFill>
          </a:ln>
        </p:spPr>
      </p:pic>
    </p:spTree>
    <p:extLst>
      <p:ext uri="{BB962C8B-B14F-4D97-AF65-F5344CB8AC3E}">
        <p14:creationId xmlns:p14="http://schemas.microsoft.com/office/powerpoint/2010/main" val="3050871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50838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Sumarry</a:t>
            </a:r>
            <a:endParaRPr lang="en-US" dirty="0"/>
          </a:p>
        </p:txBody>
      </p:sp>
      <p:sp>
        <p:nvSpPr>
          <p:cNvPr id="3" name="Content Placeholder 2"/>
          <p:cNvSpPr>
            <a:spLocks noGrp="1"/>
          </p:cNvSpPr>
          <p:nvPr>
            <p:ph idx="1"/>
          </p:nvPr>
        </p:nvSpPr>
        <p:spPr/>
        <p:txBody>
          <a:bodyPr/>
          <a:lstStyle/>
          <a:p>
            <a:r>
              <a:rPr lang="en-US" dirty="0" err="1"/>
              <a:t>Cài</a:t>
            </a:r>
            <a:r>
              <a:rPr lang="en-US" dirty="0"/>
              <a:t> </a:t>
            </a:r>
            <a:r>
              <a:rPr lang="en-US" dirty="0" err="1"/>
              <a:t>đặt</a:t>
            </a:r>
            <a:r>
              <a:rPr lang="en-US" dirty="0"/>
              <a:t> </a:t>
            </a:r>
            <a:r>
              <a:rPr lang="en-US" dirty="0" err="1"/>
              <a:t>hệ</a:t>
            </a:r>
            <a:r>
              <a:rPr lang="en-US" dirty="0"/>
              <a:t> </a:t>
            </a:r>
            <a:r>
              <a:rPr lang="en-US" dirty="0" err="1"/>
              <a:t>quản</a:t>
            </a:r>
            <a:r>
              <a:rPr lang="en-US" dirty="0"/>
              <a:t> </a:t>
            </a:r>
            <a:r>
              <a:rPr lang="en-US" dirty="0" err="1"/>
              <a:t>trị</a:t>
            </a:r>
            <a:r>
              <a:rPr lang="en-US" dirty="0"/>
              <a:t> NoSQL - </a:t>
            </a:r>
            <a:r>
              <a:rPr lang="en-US" dirty="0" err="1"/>
              <a:t>mogodb</a:t>
            </a:r>
            <a:endParaRPr lang="en-US" dirty="0"/>
          </a:p>
          <a:p>
            <a:r>
              <a:rPr lang="en-US" dirty="0" err="1"/>
              <a:t>Làm</a:t>
            </a:r>
            <a:r>
              <a:rPr lang="en-US" dirty="0"/>
              <a:t> </a:t>
            </a:r>
            <a:r>
              <a:rPr lang="en-US" dirty="0" err="1"/>
              <a:t>việc</a:t>
            </a:r>
            <a:r>
              <a:rPr lang="en-US" dirty="0"/>
              <a:t> </a:t>
            </a:r>
            <a:r>
              <a:rPr lang="en-US" dirty="0" err="1"/>
              <a:t>với</a:t>
            </a:r>
            <a:r>
              <a:rPr lang="en-US" dirty="0"/>
              <a:t> </a:t>
            </a:r>
            <a:r>
              <a:rPr lang="en-US" dirty="0" err="1"/>
              <a:t>mongodb</a:t>
            </a:r>
            <a:r>
              <a:rPr lang="en-US" dirty="0"/>
              <a:t> </a:t>
            </a:r>
            <a:r>
              <a:rPr lang="en-US" dirty="0" err="1"/>
              <a:t>bằng</a:t>
            </a:r>
            <a:r>
              <a:rPr lang="en-US" dirty="0"/>
              <a:t> </a:t>
            </a:r>
            <a:r>
              <a:rPr lang="en-US" dirty="0" err="1"/>
              <a:t>thư</a:t>
            </a:r>
            <a:r>
              <a:rPr lang="en-US" dirty="0"/>
              <a:t> </a:t>
            </a:r>
            <a:r>
              <a:rPr lang="en-US" dirty="0" err="1"/>
              <a:t>mongodb</a:t>
            </a:r>
            <a:endParaRPr lang="en-US" dirty="0"/>
          </a:p>
          <a:p>
            <a:pPr lvl="1"/>
            <a:r>
              <a:rPr lang="en-US" dirty="0" err="1"/>
              <a:t>Cài</a:t>
            </a:r>
            <a:r>
              <a:rPr lang="en-US" dirty="0"/>
              <a:t> </a:t>
            </a:r>
            <a:r>
              <a:rPr lang="en-US" dirty="0" err="1"/>
              <a:t>đặt</a:t>
            </a:r>
            <a:r>
              <a:rPr lang="en-US" dirty="0"/>
              <a:t> </a:t>
            </a:r>
            <a:r>
              <a:rPr lang="en-US" dirty="0" err="1"/>
              <a:t>thư</a:t>
            </a:r>
            <a:r>
              <a:rPr lang="en-US" dirty="0"/>
              <a:t> </a:t>
            </a:r>
            <a:r>
              <a:rPr lang="en-US" dirty="0" err="1"/>
              <a:t>viên</a:t>
            </a:r>
            <a:r>
              <a:rPr lang="en-US" dirty="0"/>
              <a:t> </a:t>
            </a:r>
            <a:r>
              <a:rPr lang="en-US" dirty="0" err="1"/>
              <a:t>mongodb</a:t>
            </a:r>
            <a:endParaRPr lang="en-US" dirty="0"/>
          </a:p>
          <a:p>
            <a:pPr lvl="1"/>
            <a:r>
              <a:rPr lang="en-US" dirty="0" err="1"/>
              <a:t>Truy</a:t>
            </a:r>
            <a:r>
              <a:rPr lang="en-US" dirty="0"/>
              <a:t> </a:t>
            </a:r>
            <a:r>
              <a:rPr lang="en-US" dirty="0" err="1"/>
              <a:t>xuất</a:t>
            </a:r>
            <a:r>
              <a:rPr lang="en-US" dirty="0"/>
              <a:t> </a:t>
            </a:r>
            <a:r>
              <a:rPr lang="en-US" dirty="0" err="1"/>
              <a:t>tới</a:t>
            </a:r>
            <a:r>
              <a:rPr lang="en-US" dirty="0"/>
              <a:t> </a:t>
            </a:r>
            <a:r>
              <a:rPr lang="en-US" dirty="0" err="1"/>
              <a:t>cơ</a:t>
            </a:r>
            <a:r>
              <a:rPr lang="en-US" dirty="0"/>
              <a:t> </a:t>
            </a:r>
            <a:r>
              <a:rPr lang="en-US" dirty="0" err="1"/>
              <a:t>sở</a:t>
            </a:r>
            <a:r>
              <a:rPr lang="en-US" dirty="0"/>
              <a:t> </a:t>
            </a:r>
            <a:r>
              <a:rPr lang="en-US" dirty="0" err="1"/>
              <a:t>dữ</a:t>
            </a:r>
            <a:r>
              <a:rPr lang="en-US" dirty="0"/>
              <a:t> lieu </a:t>
            </a:r>
            <a:r>
              <a:rPr lang="en-US" dirty="0" err="1"/>
              <a:t>mongodb</a:t>
            </a:r>
            <a:endParaRPr lang="en-US" dirty="0"/>
          </a:p>
          <a:p>
            <a:r>
              <a:rPr lang="en-US" dirty="0" err="1"/>
              <a:t>Làm</a:t>
            </a:r>
            <a:r>
              <a:rPr lang="en-US" dirty="0"/>
              <a:t> </a:t>
            </a:r>
            <a:r>
              <a:rPr lang="en-US" dirty="0" err="1"/>
              <a:t>việc</a:t>
            </a:r>
            <a:r>
              <a:rPr lang="en-US" dirty="0"/>
              <a:t> </a:t>
            </a:r>
            <a:r>
              <a:rPr lang="en-US" dirty="0" err="1"/>
              <a:t>với</a:t>
            </a:r>
            <a:r>
              <a:rPr lang="en-US" dirty="0"/>
              <a:t> </a:t>
            </a:r>
            <a:r>
              <a:rPr lang="en-US" dirty="0" err="1"/>
              <a:t>mongodb</a:t>
            </a:r>
            <a:r>
              <a:rPr lang="en-US" dirty="0"/>
              <a:t> bang </a:t>
            </a:r>
            <a:r>
              <a:rPr lang="en-US" dirty="0" err="1"/>
              <a:t>mongose</a:t>
            </a:r>
            <a:endParaRPr lang="en-US" dirty="0"/>
          </a:p>
        </p:txBody>
      </p:sp>
    </p:spTree>
    <p:extLst>
      <p:ext uri="{BB962C8B-B14F-4D97-AF65-F5344CB8AC3E}">
        <p14:creationId xmlns:p14="http://schemas.microsoft.com/office/powerpoint/2010/main" val="201640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dirty="0" err="1"/>
              <a:t>Cài</a:t>
            </a:r>
            <a:r>
              <a:rPr lang="en-US" dirty="0"/>
              <a:t> </a:t>
            </a:r>
            <a:r>
              <a:rPr lang="en-US" dirty="0" err="1"/>
              <a:t>đặt</a:t>
            </a:r>
            <a:r>
              <a:rPr lang="en-US" dirty="0"/>
              <a:t> </a:t>
            </a:r>
            <a:r>
              <a:rPr lang="en-US" dirty="0" err="1"/>
              <a:t>hệ</a:t>
            </a:r>
            <a:r>
              <a:rPr lang="en-US" dirty="0"/>
              <a:t> </a:t>
            </a:r>
            <a:r>
              <a:rPr lang="en-US" dirty="0" err="1"/>
              <a:t>quản</a:t>
            </a:r>
            <a:r>
              <a:rPr lang="en-US" dirty="0"/>
              <a:t> </a:t>
            </a:r>
            <a:r>
              <a:rPr lang="en-US" dirty="0" err="1"/>
              <a:t>trị</a:t>
            </a:r>
            <a:r>
              <a:rPr lang="en-US" dirty="0"/>
              <a:t> NoSQL - </a:t>
            </a:r>
            <a:r>
              <a:rPr lang="en-US" dirty="0" err="1"/>
              <a:t>mogodb</a:t>
            </a:r>
            <a:endParaRPr lang="en-US" dirty="0"/>
          </a:p>
          <a:p>
            <a:r>
              <a:rPr lang="en-US" dirty="0" err="1"/>
              <a:t>Làm</a:t>
            </a:r>
            <a:r>
              <a:rPr lang="en-US" dirty="0"/>
              <a:t> </a:t>
            </a:r>
            <a:r>
              <a:rPr lang="en-US" dirty="0" err="1"/>
              <a:t>việc</a:t>
            </a:r>
            <a:r>
              <a:rPr lang="en-US" dirty="0"/>
              <a:t> </a:t>
            </a:r>
            <a:r>
              <a:rPr lang="en-US" dirty="0" err="1"/>
              <a:t>với</a:t>
            </a:r>
            <a:r>
              <a:rPr lang="en-US" dirty="0"/>
              <a:t> </a:t>
            </a:r>
            <a:r>
              <a:rPr lang="en-US" dirty="0" err="1"/>
              <a:t>mongodb</a:t>
            </a:r>
            <a:r>
              <a:rPr lang="en-US" dirty="0"/>
              <a:t> </a:t>
            </a:r>
            <a:r>
              <a:rPr lang="en-US" dirty="0" err="1"/>
              <a:t>bằng</a:t>
            </a:r>
            <a:r>
              <a:rPr lang="en-US" dirty="0"/>
              <a:t> </a:t>
            </a:r>
            <a:r>
              <a:rPr lang="en-US" dirty="0" err="1"/>
              <a:t>thư</a:t>
            </a:r>
            <a:r>
              <a:rPr lang="en-US" dirty="0"/>
              <a:t> </a:t>
            </a:r>
            <a:r>
              <a:rPr lang="en-US" dirty="0" err="1"/>
              <a:t>mongodb</a:t>
            </a:r>
            <a:endParaRPr lang="en-US" dirty="0"/>
          </a:p>
          <a:p>
            <a:pPr lvl="1"/>
            <a:r>
              <a:rPr lang="en-US" dirty="0" err="1"/>
              <a:t>Cài</a:t>
            </a:r>
            <a:r>
              <a:rPr lang="en-US" dirty="0"/>
              <a:t> </a:t>
            </a:r>
            <a:r>
              <a:rPr lang="en-US" dirty="0" err="1"/>
              <a:t>đặt</a:t>
            </a:r>
            <a:r>
              <a:rPr lang="en-US" dirty="0"/>
              <a:t> </a:t>
            </a:r>
            <a:r>
              <a:rPr lang="en-US" dirty="0" err="1"/>
              <a:t>thư</a:t>
            </a:r>
            <a:r>
              <a:rPr lang="en-US" dirty="0"/>
              <a:t> </a:t>
            </a:r>
            <a:r>
              <a:rPr lang="en-US" dirty="0" err="1"/>
              <a:t>viên</a:t>
            </a:r>
            <a:r>
              <a:rPr lang="en-US" dirty="0"/>
              <a:t> </a:t>
            </a:r>
            <a:r>
              <a:rPr lang="en-US" dirty="0" err="1"/>
              <a:t>mongodb</a:t>
            </a:r>
            <a:endParaRPr lang="en-US" dirty="0"/>
          </a:p>
          <a:p>
            <a:pPr lvl="1"/>
            <a:r>
              <a:rPr lang="en-US" dirty="0" err="1"/>
              <a:t>Truy</a:t>
            </a:r>
            <a:r>
              <a:rPr lang="en-US" dirty="0"/>
              <a:t> </a:t>
            </a:r>
            <a:r>
              <a:rPr lang="en-US" dirty="0" err="1"/>
              <a:t>xuất</a:t>
            </a:r>
            <a:r>
              <a:rPr lang="en-US" dirty="0"/>
              <a:t> </a:t>
            </a:r>
            <a:r>
              <a:rPr lang="en-US" dirty="0" err="1"/>
              <a:t>tới</a:t>
            </a:r>
            <a:r>
              <a:rPr lang="en-US" dirty="0"/>
              <a:t> </a:t>
            </a:r>
            <a:r>
              <a:rPr lang="en-US" dirty="0" err="1"/>
              <a:t>cơ</a:t>
            </a:r>
            <a:r>
              <a:rPr lang="en-US" dirty="0"/>
              <a:t> </a:t>
            </a:r>
            <a:r>
              <a:rPr lang="en-US" dirty="0" err="1"/>
              <a:t>sở</a:t>
            </a:r>
            <a:r>
              <a:rPr lang="en-US" dirty="0"/>
              <a:t> </a:t>
            </a:r>
            <a:r>
              <a:rPr lang="en-US" dirty="0" err="1"/>
              <a:t>dữ</a:t>
            </a:r>
            <a:r>
              <a:rPr lang="en-US" dirty="0"/>
              <a:t> lieu </a:t>
            </a:r>
            <a:r>
              <a:rPr lang="en-US" dirty="0" err="1"/>
              <a:t>mongodb</a:t>
            </a:r>
            <a:endParaRPr lang="en-US" dirty="0"/>
          </a:p>
          <a:p>
            <a:r>
              <a:rPr lang="en-US" dirty="0" err="1"/>
              <a:t>Làm</a:t>
            </a:r>
            <a:r>
              <a:rPr lang="en-US" dirty="0"/>
              <a:t> </a:t>
            </a:r>
            <a:r>
              <a:rPr lang="en-US" dirty="0" err="1"/>
              <a:t>việc</a:t>
            </a:r>
            <a:r>
              <a:rPr lang="en-US" dirty="0"/>
              <a:t> </a:t>
            </a:r>
            <a:r>
              <a:rPr lang="en-US" dirty="0" err="1"/>
              <a:t>với</a:t>
            </a:r>
            <a:r>
              <a:rPr lang="en-US" dirty="0"/>
              <a:t> </a:t>
            </a:r>
            <a:r>
              <a:rPr lang="en-US" dirty="0" err="1"/>
              <a:t>mongodb</a:t>
            </a:r>
            <a:r>
              <a:rPr lang="en-US" dirty="0"/>
              <a:t> bang </a:t>
            </a:r>
            <a:r>
              <a:rPr lang="en-US" dirty="0" err="1"/>
              <a:t>mongose</a:t>
            </a:r>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009816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78257"/>
            <a:ext cx="6298300" cy="3850944"/>
          </a:xfrm>
          <a:prstGeom prst="rect">
            <a:avLst/>
          </a:prstGeom>
          <a:noFill/>
          <a:ln>
            <a:noFill/>
          </a:ln>
          <a:extLst/>
        </p:spPr>
      </p:pic>
    </p:spTree>
    <p:extLst>
      <p:ext uri="{BB962C8B-B14F-4D97-AF65-F5344CB8AC3E}">
        <p14:creationId xmlns:p14="http://schemas.microsoft.com/office/powerpoint/2010/main" val="175975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Phần</a:t>
            </a:r>
            <a:r>
              <a:rPr lang="en-US" dirty="0"/>
              <a:t> 1: </a:t>
            </a:r>
            <a:r>
              <a:rPr lang="en-US" dirty="0" err="1"/>
              <a:t>nodejs</a:t>
            </a:r>
            <a:r>
              <a:rPr lang="en-US" dirty="0"/>
              <a:t> </a:t>
            </a:r>
            <a:r>
              <a:rPr lang="en-US" dirty="0" err="1"/>
              <a:t>và</a:t>
            </a:r>
            <a:r>
              <a:rPr lang="en-US" dirty="0"/>
              <a:t> </a:t>
            </a:r>
            <a:r>
              <a:rPr lang="en-US" dirty="0" err="1"/>
              <a:t>mongodb</a:t>
            </a:r>
            <a:endParaRPr lang="en-US" dirty="0"/>
          </a:p>
        </p:txBody>
      </p:sp>
    </p:spTree>
    <p:extLst>
      <p:ext uri="{BB962C8B-B14F-4D97-AF65-F5344CB8AC3E}">
        <p14:creationId xmlns:p14="http://schemas.microsoft.com/office/powerpoint/2010/main" val="257499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Mongodb</a:t>
            </a:r>
            <a:r>
              <a:rPr lang="en-US" dirty="0"/>
              <a:t> </a:t>
            </a:r>
            <a:r>
              <a:rPr lang="en-US" dirty="0" err="1"/>
              <a:t>là</a:t>
            </a:r>
            <a:r>
              <a:rPr lang="en-US" dirty="0"/>
              <a:t> </a:t>
            </a:r>
            <a:r>
              <a:rPr lang="en-US" dirty="0" err="1"/>
              <a:t>gì</a:t>
            </a:r>
            <a:endParaRPr lang="en-US" dirty="0"/>
          </a:p>
        </p:txBody>
      </p:sp>
      <p:sp>
        <p:nvSpPr>
          <p:cNvPr id="4" name="Content Placeholder 3"/>
          <p:cNvSpPr>
            <a:spLocks noGrp="1"/>
          </p:cNvSpPr>
          <p:nvPr>
            <p:ph idx="1"/>
          </p:nvPr>
        </p:nvSpPr>
        <p:spPr/>
        <p:txBody>
          <a:bodyPr anchor="t">
            <a:normAutofit/>
          </a:bodyPr>
          <a:lstStyle/>
          <a:p>
            <a:pPr>
              <a:lnSpc>
                <a:spcPct val="200000"/>
              </a:lnSpc>
            </a:pPr>
            <a:r>
              <a:rPr lang="vi-VN" b="1" dirty="0"/>
              <a:t>Là hệ quản trị cơ sở dữ liệu nosql</a:t>
            </a:r>
          </a:p>
          <a:p>
            <a:pPr>
              <a:lnSpc>
                <a:spcPct val="200000"/>
              </a:lnSpc>
            </a:pPr>
            <a:r>
              <a:rPr lang="vi-VN" b="1" dirty="0"/>
              <a:t>Thực hiện:</a:t>
            </a:r>
          </a:p>
          <a:p>
            <a:pPr lvl="1">
              <a:lnSpc>
                <a:spcPct val="200000"/>
              </a:lnSpc>
            </a:pPr>
            <a:r>
              <a:rPr lang="en-US" dirty="0"/>
              <a:t>Download  </a:t>
            </a:r>
            <a:r>
              <a:rPr lang="en-US" dirty="0" err="1"/>
              <a:t>và</a:t>
            </a:r>
            <a:r>
              <a:rPr lang="en-US" dirty="0"/>
              <a:t> </a:t>
            </a:r>
            <a:r>
              <a:rPr lang="en-US" dirty="0" err="1"/>
              <a:t>cài</a:t>
            </a:r>
            <a:r>
              <a:rPr lang="en-US" dirty="0"/>
              <a:t> </a:t>
            </a:r>
            <a:r>
              <a:rPr lang="en-US" dirty="0" err="1"/>
              <a:t>đặt</a:t>
            </a:r>
            <a:endParaRPr lang="en-US" dirty="0"/>
          </a:p>
        </p:txBody>
      </p:sp>
      <p:pic>
        <p:nvPicPr>
          <p:cNvPr id="2" name="Picture 1">
            <a:extLst>
              <a:ext uri="{FF2B5EF4-FFF2-40B4-BE49-F238E27FC236}">
                <a16:creationId xmlns:a16="http://schemas.microsoft.com/office/drawing/2014/main" id="{7E5C84B2-EC3F-644A-A796-323276F4D95D}"/>
              </a:ext>
            </a:extLst>
          </p:cNvPr>
          <p:cNvPicPr>
            <a:picLocks noChangeAspect="1"/>
          </p:cNvPicPr>
          <p:nvPr/>
        </p:nvPicPr>
        <p:blipFill>
          <a:blip r:embed="rId2"/>
          <a:stretch>
            <a:fillRect/>
          </a:stretch>
        </p:blipFill>
        <p:spPr>
          <a:xfrm>
            <a:off x="4038600" y="2799684"/>
            <a:ext cx="5110162" cy="3829716"/>
          </a:xfrm>
          <a:prstGeom prst="rect">
            <a:avLst/>
          </a:prstGeom>
        </p:spPr>
      </p:pic>
    </p:spTree>
    <p:extLst>
      <p:ext uri="{BB962C8B-B14F-4D97-AF65-F5344CB8AC3E}">
        <p14:creationId xmlns:p14="http://schemas.microsoft.com/office/powerpoint/2010/main" val="158326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Mongodb</a:t>
            </a:r>
            <a:r>
              <a:rPr lang="en-US" dirty="0"/>
              <a:t> </a:t>
            </a:r>
            <a:r>
              <a:rPr lang="en-US" dirty="0" err="1"/>
              <a:t>là</a:t>
            </a:r>
            <a:r>
              <a:rPr lang="en-US" dirty="0"/>
              <a:t> </a:t>
            </a:r>
            <a:r>
              <a:rPr lang="en-US" dirty="0" err="1"/>
              <a:t>gì</a:t>
            </a:r>
            <a:endParaRPr lang="en-US" dirty="0"/>
          </a:p>
        </p:txBody>
      </p:sp>
      <p:sp>
        <p:nvSpPr>
          <p:cNvPr id="4" name="Content Placeholder 3"/>
          <p:cNvSpPr>
            <a:spLocks noGrp="1"/>
          </p:cNvSpPr>
          <p:nvPr>
            <p:ph idx="1"/>
          </p:nvPr>
        </p:nvSpPr>
        <p:spPr/>
        <p:txBody>
          <a:bodyPr anchor="t">
            <a:normAutofit/>
          </a:bodyPr>
          <a:lstStyle/>
          <a:p>
            <a:pPr>
              <a:lnSpc>
                <a:spcPct val="200000"/>
              </a:lnSpc>
            </a:pPr>
            <a:r>
              <a:rPr lang="vi-VN" b="1" dirty="0"/>
              <a:t>Chạy MongoDB:</a:t>
            </a:r>
          </a:p>
          <a:p>
            <a:pPr lvl="1">
              <a:lnSpc>
                <a:spcPct val="150000"/>
              </a:lnSpc>
            </a:pPr>
            <a:r>
              <a:rPr lang="vi-VN" dirty="0"/>
              <a:t>Mở terminal/command line và chuyển tới thư mục </a:t>
            </a:r>
            <a:r>
              <a:rPr lang="vi-VN" b="1" dirty="0"/>
              <a:t>bin</a:t>
            </a:r>
            <a:r>
              <a:rPr lang="vi-VN" dirty="0"/>
              <a:t> của </a:t>
            </a:r>
            <a:r>
              <a:rPr lang="vi-VN" b="1" dirty="0"/>
              <a:t>mongodb</a:t>
            </a:r>
            <a:r>
              <a:rPr lang="vi-VN" dirty="0"/>
              <a:t>.</a:t>
            </a:r>
          </a:p>
          <a:p>
            <a:pPr lvl="1">
              <a:lnSpc>
                <a:spcPct val="150000"/>
              </a:lnSpc>
            </a:pPr>
            <a:r>
              <a:rPr lang="vi-VN" dirty="0"/>
              <a:t>Dùng lênh mongod</a:t>
            </a:r>
            <a:endParaRPr lang="en-US" dirty="0"/>
          </a:p>
        </p:txBody>
      </p:sp>
      <p:pic>
        <p:nvPicPr>
          <p:cNvPr id="6" name="Picture 5">
            <a:extLst>
              <a:ext uri="{FF2B5EF4-FFF2-40B4-BE49-F238E27FC236}">
                <a16:creationId xmlns:a16="http://schemas.microsoft.com/office/drawing/2014/main" id="{33135946-4A0A-F242-AC8F-34ECD71AA750}"/>
              </a:ext>
            </a:extLst>
          </p:cNvPr>
          <p:cNvPicPr>
            <a:picLocks noChangeAspect="1"/>
          </p:cNvPicPr>
          <p:nvPr/>
        </p:nvPicPr>
        <p:blipFill rotWithShape="1">
          <a:blip r:embed="rId2">
            <a:extLst>
              <a:ext uri="{28A0092B-C50C-407E-A947-70E740481C1C}">
                <a14:useLocalDpi xmlns:a14="http://schemas.microsoft.com/office/drawing/2010/main" val="0"/>
              </a:ext>
            </a:extLst>
          </a:blip>
          <a:srcRect t="3871"/>
          <a:stretch/>
        </p:blipFill>
        <p:spPr>
          <a:xfrm>
            <a:off x="946149" y="3962400"/>
            <a:ext cx="7884399" cy="2057400"/>
          </a:xfrm>
          <a:prstGeom prst="rect">
            <a:avLst/>
          </a:prstGeom>
        </p:spPr>
      </p:pic>
    </p:spTree>
    <p:extLst>
      <p:ext uri="{BB962C8B-B14F-4D97-AF65-F5344CB8AC3E}">
        <p14:creationId xmlns:p14="http://schemas.microsoft.com/office/powerpoint/2010/main" val="307301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4" name="Content Placeholder 3"/>
          <p:cNvSpPr>
            <a:spLocks noGrp="1"/>
          </p:cNvSpPr>
          <p:nvPr>
            <p:ph idx="1"/>
          </p:nvPr>
        </p:nvSpPr>
        <p:spPr/>
        <p:txBody>
          <a:bodyPr anchor="t">
            <a:normAutofit/>
          </a:bodyPr>
          <a:lstStyle/>
          <a:p>
            <a:r>
              <a:rPr lang="vi-VN" dirty="0"/>
              <a:t>Cần cài đặt và sử dụng trình điều khiển MongoDB </a:t>
            </a:r>
          </a:p>
          <a:p>
            <a:pPr lvl="1">
              <a:lnSpc>
                <a:spcPct val="200000"/>
              </a:lnSpc>
            </a:pPr>
            <a:r>
              <a:rPr lang="vi-VN" dirty="0"/>
              <a:t>Dùng Command Terminal và thực hiện như sau: </a:t>
            </a:r>
            <a:r>
              <a:rPr lang="en-US" dirty="0" err="1"/>
              <a:t>npm</a:t>
            </a:r>
            <a:r>
              <a:rPr lang="en-US" dirty="0"/>
              <a:t> </a:t>
            </a:r>
            <a:r>
              <a:rPr lang="en-US" b="1" i="1" dirty="0"/>
              <a:t>install --save </a:t>
            </a:r>
            <a:r>
              <a:rPr lang="en-US" b="1" i="1" dirty="0" err="1"/>
              <a:t>mongodb</a:t>
            </a:r>
            <a:r>
              <a:rPr lang="en-US" b="1" i="1" dirty="0"/>
              <a:t> </a:t>
            </a:r>
          </a:p>
          <a:p>
            <a:pPr lvl="1">
              <a:lnSpc>
                <a:spcPct val="200000"/>
              </a:lnSpc>
            </a:pPr>
            <a:r>
              <a:rPr lang="vi-VN" dirty="0"/>
              <a:t>Bây giờ ta có thể sử dụng mô-đun này để thao tác cơ sở dữ liệu MongoDB: </a:t>
            </a:r>
            <a:r>
              <a:rPr lang="vi-VN" b="1" i="1" dirty="0"/>
              <a:t>const mongo = require('mongodb)</a:t>
            </a:r>
            <a:endParaRPr lang="vi-VN" dirty="0"/>
          </a:p>
          <a:p>
            <a:pPr marL="457200" lvl="1" indent="0">
              <a:lnSpc>
                <a:spcPct val="200000"/>
              </a:lnSpc>
              <a:buNone/>
            </a:pPr>
            <a:endParaRPr lang="vi-VN" dirty="0"/>
          </a:p>
          <a:p>
            <a:pPr lvl="1">
              <a:lnSpc>
                <a:spcPct val="200000"/>
              </a:lnSpc>
            </a:pPr>
            <a:endParaRPr lang="vi-VN" dirty="0"/>
          </a:p>
        </p:txBody>
      </p:sp>
    </p:spTree>
    <p:extLst>
      <p:ext uri="{BB962C8B-B14F-4D97-AF65-F5344CB8AC3E}">
        <p14:creationId xmlns:p14="http://schemas.microsoft.com/office/powerpoint/2010/main" val="307011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1066800"/>
            <a:ext cx="5623655" cy="461665"/>
          </a:xfrm>
          <a:prstGeom prst="rect">
            <a:avLst/>
          </a:prstGeom>
        </p:spPr>
        <p:txBody>
          <a:bodyPr wrap="none">
            <a:spAutoFit/>
          </a:bodyPr>
          <a:lstStyle/>
          <a:p>
            <a:r>
              <a:rPr lang="en-US" sz="2400" dirty="0" err="1">
                <a:solidFill>
                  <a:srgbClr val="53B543"/>
                </a:solidFill>
                <a:latin typeface="Calibri" panose="020F0502020204030204" pitchFamily="34" charset="0"/>
              </a:rPr>
              <a:t>Kết</a:t>
            </a:r>
            <a:r>
              <a:rPr lang="en-US" sz="2400" dirty="0">
                <a:solidFill>
                  <a:srgbClr val="53B543"/>
                </a:solidFill>
                <a:latin typeface="Calibri" panose="020F0502020204030204" pitchFamily="34" charset="0"/>
              </a:rPr>
              <a:t> </a:t>
            </a:r>
            <a:r>
              <a:rPr lang="en-US" sz="2400" dirty="0" err="1">
                <a:solidFill>
                  <a:srgbClr val="53B543"/>
                </a:solidFill>
                <a:latin typeface="Calibri" panose="020F0502020204030204" pitchFamily="34" charset="0"/>
              </a:rPr>
              <a:t>nối</a:t>
            </a:r>
            <a:r>
              <a:rPr lang="en-US" sz="2400" dirty="0">
                <a:solidFill>
                  <a:srgbClr val="53B543"/>
                </a:solidFill>
                <a:latin typeface="Calibri" panose="020F0502020204030204" pitchFamily="34" charset="0"/>
              </a:rPr>
              <a:t> </a:t>
            </a:r>
            <a:r>
              <a:rPr lang="en-US" sz="2400" dirty="0" err="1">
                <a:solidFill>
                  <a:srgbClr val="53B543"/>
                </a:solidFill>
                <a:latin typeface="Calibri" panose="020F0502020204030204" pitchFamily="34" charset="0"/>
              </a:rPr>
              <a:t>đến</a:t>
            </a:r>
            <a:r>
              <a:rPr lang="en-US" sz="2400" dirty="0">
                <a:solidFill>
                  <a:srgbClr val="53B543"/>
                </a:solidFill>
                <a:latin typeface="Calibri" panose="020F0502020204030204" pitchFamily="34" charset="0"/>
              </a:rPr>
              <a:t> </a:t>
            </a:r>
            <a:r>
              <a:rPr lang="en-US" sz="2400" dirty="0" err="1">
                <a:solidFill>
                  <a:srgbClr val="53B543"/>
                </a:solidFill>
                <a:latin typeface="Calibri" panose="020F0502020204030204" pitchFamily="34" charset="0"/>
              </a:rPr>
              <a:t>csdl</a:t>
            </a:r>
            <a:r>
              <a:rPr lang="en-US" sz="2400" dirty="0">
                <a:solidFill>
                  <a:srgbClr val="53B543"/>
                </a:solidFill>
                <a:latin typeface="Calibri" panose="020F0502020204030204" pitchFamily="34" charset="0"/>
              </a:rPr>
              <a:t> MongoDB </a:t>
            </a:r>
            <a:r>
              <a:rPr lang="en-US" sz="2400" dirty="0" err="1">
                <a:solidFill>
                  <a:srgbClr val="53B543"/>
                </a:solidFill>
                <a:latin typeface="Calibri" panose="020F0502020204030204" pitchFamily="34" charset="0"/>
              </a:rPr>
              <a:t>trên</a:t>
            </a:r>
            <a:r>
              <a:rPr lang="en-US" sz="2400" dirty="0">
                <a:solidFill>
                  <a:srgbClr val="53B543"/>
                </a:solidFill>
                <a:latin typeface="Calibri" panose="020F0502020204030204" pitchFamily="34" charset="0"/>
              </a:rPr>
              <a:t> </a:t>
            </a:r>
            <a:r>
              <a:rPr lang="en-US" sz="2400" dirty="0" err="1">
                <a:solidFill>
                  <a:srgbClr val="53B543"/>
                </a:solidFill>
                <a:latin typeface="Calibri" panose="020F0502020204030204" pitchFamily="34" charset="0"/>
              </a:rPr>
              <a:t>máy</a:t>
            </a:r>
            <a:r>
              <a:rPr lang="en-US" sz="2400" dirty="0">
                <a:solidFill>
                  <a:srgbClr val="53B543"/>
                </a:solidFill>
                <a:latin typeface="Calibri" panose="020F0502020204030204" pitchFamily="34" charset="0"/>
              </a:rPr>
              <a:t> </a:t>
            </a:r>
            <a:r>
              <a:rPr lang="en-US" sz="2400" dirty="0" err="1">
                <a:solidFill>
                  <a:srgbClr val="53B543"/>
                </a:solidFill>
                <a:latin typeface="Calibri" panose="020F0502020204030204" pitchFamily="34" charset="0"/>
              </a:rPr>
              <a:t>cục</a:t>
            </a:r>
            <a:r>
              <a:rPr lang="en-US" sz="2400" dirty="0">
                <a:solidFill>
                  <a:srgbClr val="53B543"/>
                </a:solidFill>
                <a:latin typeface="Calibri" panose="020F0502020204030204" pitchFamily="34" charset="0"/>
              </a:rPr>
              <a:t> </a:t>
            </a:r>
            <a:r>
              <a:rPr lang="en-US" sz="2400" dirty="0" err="1">
                <a:solidFill>
                  <a:srgbClr val="53B543"/>
                </a:solidFill>
                <a:latin typeface="Calibri" panose="020F0502020204030204" pitchFamily="34" charset="0"/>
              </a:rPr>
              <a:t>bọ</a:t>
            </a:r>
            <a:r>
              <a:rPr lang="en-US" sz="2400" dirty="0">
                <a:solidFill>
                  <a:srgbClr val="53B543"/>
                </a:solidFill>
                <a:latin typeface="Calibri" panose="020F0502020204030204" pitchFamily="34" charset="0"/>
              </a:rPr>
              <a:t>̂ </a:t>
            </a:r>
            <a:endParaRPr lang="en-US" sz="2400" dirty="0">
              <a:solidFill>
                <a:srgbClr val="53B543"/>
              </a:solidFill>
              <a:effectLst/>
            </a:endParaRPr>
          </a:p>
        </p:txBody>
      </p:sp>
      <p:sp>
        <p:nvSpPr>
          <p:cNvPr id="7" name="Rectangle 6">
            <a:extLst>
              <a:ext uri="{FF2B5EF4-FFF2-40B4-BE49-F238E27FC236}">
                <a16:creationId xmlns:a16="http://schemas.microsoft.com/office/drawing/2014/main" id="{83CFA3B5-1B1F-EB4D-B538-76F1F5E95259}"/>
              </a:ext>
            </a:extLst>
          </p:cNvPr>
          <p:cNvSpPr/>
          <p:nvPr/>
        </p:nvSpPr>
        <p:spPr>
          <a:xfrm>
            <a:off x="533400" y="1676400"/>
            <a:ext cx="7620000" cy="3697487"/>
          </a:xfrm>
          <a:prstGeom prst="rect">
            <a:avLst/>
          </a:prstGeom>
        </p:spPr>
        <p:txBody>
          <a:bodyPr wrap="square">
            <a:spAutoFit/>
          </a:bodyPr>
          <a:lstStyle/>
          <a:p>
            <a:pPr>
              <a:lnSpc>
                <a:spcPct val="200000"/>
              </a:lnSpc>
            </a:pPr>
            <a:r>
              <a:rPr lang="vi-VN" sz="2000" dirty="0">
                <a:solidFill>
                  <a:srgbClr val="0000FF"/>
                </a:solidFill>
                <a:latin typeface="Calibri" panose="020F0502020204030204" pitchFamily="34" charset="0"/>
              </a:rPr>
              <a:t>const </a:t>
            </a:r>
            <a:r>
              <a:rPr lang="vi-VN" sz="2000" dirty="0">
                <a:latin typeface="Calibri" panose="020F0502020204030204" pitchFamily="34" charset="0"/>
              </a:rPr>
              <a:t>MongoClient = require(</a:t>
            </a:r>
            <a:r>
              <a:rPr lang="vi-VN" sz="2000" dirty="0">
                <a:solidFill>
                  <a:srgbClr val="A01414"/>
                </a:solidFill>
                <a:latin typeface="Calibri" panose="020F0502020204030204" pitchFamily="34" charset="0"/>
              </a:rPr>
              <a:t>'mongodb'</a:t>
            </a:r>
            <a:r>
              <a:rPr lang="vi-VN" sz="2000" dirty="0">
                <a:latin typeface="Calibri" panose="020F0502020204030204" pitchFamily="34" charset="0"/>
              </a:rPr>
              <a:t>).MongoClient;</a:t>
            </a:r>
            <a:br>
              <a:rPr lang="vi-VN" sz="2000" dirty="0">
                <a:latin typeface="Calibri" panose="020F0502020204030204" pitchFamily="34" charset="0"/>
              </a:rPr>
            </a:br>
            <a:r>
              <a:rPr lang="vi-VN" sz="2000" dirty="0">
                <a:solidFill>
                  <a:srgbClr val="007F00"/>
                </a:solidFill>
                <a:latin typeface="Calibri" panose="020F0502020204030204" pitchFamily="34" charset="0"/>
              </a:rPr>
              <a:t>// kết nối đến csdl </a:t>
            </a:r>
            <a:r>
              <a:rPr lang="vi-VN" sz="2000" dirty="0">
                <a:latin typeface="Calibri" panose="020F0502020204030204" pitchFamily="34" charset="0"/>
              </a:rPr>
              <a:t>MongoClient.connect(</a:t>
            </a:r>
            <a:r>
              <a:rPr lang="vi-VN" sz="2000" dirty="0">
                <a:solidFill>
                  <a:srgbClr val="A01414"/>
                </a:solidFill>
                <a:latin typeface="Calibri" panose="020F0502020204030204" pitchFamily="34" charset="0"/>
              </a:rPr>
              <a:t>"mongodb://localhost:27017/BlogDb"</a:t>
            </a:r>
            <a:r>
              <a:rPr lang="vi-VN" sz="2000" dirty="0">
                <a:latin typeface="Calibri" panose="020F0502020204030204" pitchFamily="34" charset="0"/>
              </a:rPr>
              <a:t>, </a:t>
            </a:r>
            <a:endParaRPr lang="vi-VN" sz="2000" dirty="0"/>
          </a:p>
          <a:p>
            <a:pPr>
              <a:lnSpc>
                <a:spcPct val="200000"/>
              </a:lnSpc>
            </a:pPr>
            <a:r>
              <a:rPr lang="vi-VN" sz="2000" dirty="0">
                <a:solidFill>
                  <a:srgbClr val="0000FF"/>
                </a:solidFill>
                <a:latin typeface="Calibri" panose="020F0502020204030204" pitchFamily="34" charset="0"/>
              </a:rPr>
              <a:t>function </a:t>
            </a:r>
            <a:r>
              <a:rPr lang="vi-VN" sz="2000" dirty="0">
                <a:latin typeface="Calibri" panose="020F0502020204030204" pitchFamily="34" charset="0"/>
              </a:rPr>
              <a:t>(err, db) { </a:t>
            </a:r>
            <a:r>
              <a:rPr lang="vi-VN" sz="2000" dirty="0">
                <a:solidFill>
                  <a:srgbClr val="0000FF"/>
                </a:solidFill>
                <a:latin typeface="Calibri" panose="020F0502020204030204" pitchFamily="34" charset="0"/>
              </a:rPr>
              <a:t>if</a:t>
            </a:r>
            <a:r>
              <a:rPr lang="vi-VN" sz="2000" dirty="0">
                <a:latin typeface="Calibri" panose="020F0502020204030204" pitchFamily="34" charset="0"/>
              </a:rPr>
              <a:t>(err) throw err; </a:t>
            </a:r>
            <a:endParaRPr lang="vi-VN" sz="2000" dirty="0"/>
          </a:p>
          <a:p>
            <a:pPr>
              <a:lnSpc>
                <a:spcPct val="200000"/>
              </a:lnSpc>
            </a:pPr>
            <a:r>
              <a:rPr lang="vi-VN" sz="2000" i="1" dirty="0">
                <a:solidFill>
                  <a:srgbClr val="007F00"/>
                </a:solidFill>
                <a:latin typeface="Calibri" panose="020F0502020204030204" pitchFamily="34" charset="0"/>
              </a:rPr>
              <a:t>// viết code thêm, xóa, sửa tại đây... </a:t>
            </a:r>
            <a:endParaRPr lang="vi-VN" sz="2000" dirty="0"/>
          </a:p>
          <a:p>
            <a:pPr>
              <a:lnSpc>
                <a:spcPct val="200000"/>
              </a:lnSpc>
            </a:pPr>
            <a:r>
              <a:rPr lang="vi-VN" sz="2000" dirty="0">
                <a:latin typeface="Calibri" panose="020F0502020204030204" pitchFamily="34" charset="0"/>
              </a:rPr>
              <a:t>} ); </a:t>
            </a:r>
            <a:endParaRPr lang="vi-VN" sz="2000" dirty="0">
              <a:effectLst/>
            </a:endParaRPr>
          </a:p>
        </p:txBody>
      </p:sp>
      <p:sp>
        <p:nvSpPr>
          <p:cNvPr id="8" name="Rectangle 7">
            <a:extLst>
              <a:ext uri="{FF2B5EF4-FFF2-40B4-BE49-F238E27FC236}">
                <a16:creationId xmlns:a16="http://schemas.microsoft.com/office/drawing/2014/main" id="{A823B943-8932-F841-96A9-7518D42E5BE7}"/>
              </a:ext>
            </a:extLst>
          </p:cNvPr>
          <p:cNvSpPr/>
          <p:nvPr/>
        </p:nvSpPr>
        <p:spPr>
          <a:xfrm>
            <a:off x="4267200" y="2277070"/>
            <a:ext cx="4038600" cy="646331"/>
          </a:xfrm>
          <a:prstGeom prst="rect">
            <a:avLst/>
          </a:prstGeom>
        </p:spPr>
        <p:txBody>
          <a:bodyPr wrap="square">
            <a:spAutoFit/>
          </a:bodyPr>
          <a:lstStyle/>
          <a:p>
            <a:r>
              <a:rPr lang="vi-VN" i="1" dirty="0">
                <a:solidFill>
                  <a:srgbClr val="FF0000"/>
                </a:solidFill>
                <a:latin typeface="Calibri" panose="020F0502020204030204" pitchFamily="34" charset="0"/>
              </a:rPr>
              <a:t>import mô đun mongodb và đối tượng MongoClient</a:t>
            </a:r>
            <a:endParaRPr lang="vi-VN" dirty="0">
              <a:solidFill>
                <a:srgbClr val="FF0000"/>
              </a:solidFill>
              <a:effectLst/>
            </a:endParaRPr>
          </a:p>
        </p:txBody>
      </p:sp>
      <p:sp>
        <p:nvSpPr>
          <p:cNvPr id="9" name="Rectangle 8">
            <a:extLst>
              <a:ext uri="{FF2B5EF4-FFF2-40B4-BE49-F238E27FC236}">
                <a16:creationId xmlns:a16="http://schemas.microsoft.com/office/drawing/2014/main" id="{0BFF3810-2ECF-DF4F-918A-18AACA24B7C9}"/>
              </a:ext>
            </a:extLst>
          </p:cNvPr>
          <p:cNvSpPr/>
          <p:nvPr/>
        </p:nvSpPr>
        <p:spPr>
          <a:xfrm>
            <a:off x="381000" y="1842701"/>
            <a:ext cx="5943600" cy="44329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151EF697-E6B9-4C42-ACB1-4ADEAAECF9BC}"/>
              </a:ext>
            </a:extLst>
          </p:cNvPr>
          <p:cNvSpPr/>
          <p:nvPr/>
        </p:nvSpPr>
        <p:spPr>
          <a:xfrm>
            <a:off x="533400" y="3080772"/>
            <a:ext cx="6553200" cy="44329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8B422F3A-D87A-9C43-95D2-E0DBFA451619}"/>
              </a:ext>
            </a:extLst>
          </p:cNvPr>
          <p:cNvSpPr/>
          <p:nvPr/>
        </p:nvSpPr>
        <p:spPr>
          <a:xfrm>
            <a:off x="4572000" y="3510379"/>
            <a:ext cx="4572000" cy="1200329"/>
          </a:xfrm>
          <a:prstGeom prst="rect">
            <a:avLst/>
          </a:prstGeom>
        </p:spPr>
        <p:txBody>
          <a:bodyPr>
            <a:spAutoFit/>
          </a:bodyPr>
          <a:lstStyle/>
          <a:p>
            <a:r>
              <a:rPr lang="vi-VN" i="1" dirty="0">
                <a:solidFill>
                  <a:srgbClr val="FF0000"/>
                </a:solidFill>
                <a:latin typeface="Calibri" panose="020F0502020204030204" pitchFamily="34" charset="0"/>
              </a:rPr>
              <a:t>Phương thức connect () trả về tham chiếu cơ sở dữ liệu nếu cơ sở dữ liệu được chỉ định đã tồn tại, nếu không nó sẽ tạo ra một cơ sở dữ liệu mới </a:t>
            </a:r>
          </a:p>
        </p:txBody>
      </p:sp>
    </p:spTree>
    <p:extLst>
      <p:ext uri="{BB962C8B-B14F-4D97-AF65-F5344CB8AC3E}">
        <p14:creationId xmlns:p14="http://schemas.microsoft.com/office/powerpoint/2010/main" val="212634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a:t>
            </a:r>
            <a:r>
              <a:rPr lang="en-US" dirty="0" err="1"/>
              <a:t>mongodb</a:t>
            </a:r>
            <a:endParaRPr lang="en-US" dirty="0"/>
          </a:p>
        </p:txBody>
      </p:sp>
      <p:sp>
        <p:nvSpPr>
          <p:cNvPr id="6" name="Rectangle 5">
            <a:extLst>
              <a:ext uri="{FF2B5EF4-FFF2-40B4-BE49-F238E27FC236}">
                <a16:creationId xmlns:a16="http://schemas.microsoft.com/office/drawing/2014/main" id="{9C5A280D-71EB-3740-90DB-AE79FED3FB94}"/>
              </a:ext>
            </a:extLst>
          </p:cNvPr>
          <p:cNvSpPr/>
          <p:nvPr/>
        </p:nvSpPr>
        <p:spPr>
          <a:xfrm>
            <a:off x="533400" y="981522"/>
            <a:ext cx="4810932" cy="584775"/>
          </a:xfrm>
          <a:prstGeom prst="rect">
            <a:avLst/>
          </a:prstGeom>
        </p:spPr>
        <p:txBody>
          <a:bodyPr wrap="none">
            <a:spAutoFit/>
          </a:bodyPr>
          <a:lstStyle/>
          <a:p>
            <a:r>
              <a:rPr lang="en-US" sz="2400" dirty="0">
                <a:solidFill>
                  <a:srgbClr val="53B543"/>
                </a:solidFill>
              </a:rPr>
              <a:t>Node.js MongoDB Create Collection </a:t>
            </a:r>
            <a:r>
              <a:rPr lang="en-US" sz="3200" dirty="0">
                <a:solidFill>
                  <a:srgbClr val="53B543"/>
                </a:solidFill>
                <a:latin typeface="Calibri" panose="020F0502020204030204" pitchFamily="34" charset="0"/>
              </a:rPr>
              <a:t> </a:t>
            </a:r>
            <a:endParaRPr lang="en-US" sz="3200" dirty="0">
              <a:solidFill>
                <a:srgbClr val="53B543"/>
              </a:solidFill>
              <a:effectLst/>
            </a:endParaRPr>
          </a:p>
        </p:txBody>
      </p:sp>
      <p:sp>
        <p:nvSpPr>
          <p:cNvPr id="2" name="Rectangle 1">
            <a:extLst>
              <a:ext uri="{FF2B5EF4-FFF2-40B4-BE49-F238E27FC236}">
                <a16:creationId xmlns:a16="http://schemas.microsoft.com/office/drawing/2014/main" id="{4CCC63E4-24EE-C144-A194-7CF9A127E11D}"/>
              </a:ext>
            </a:extLst>
          </p:cNvPr>
          <p:cNvSpPr/>
          <p:nvPr/>
        </p:nvSpPr>
        <p:spPr>
          <a:xfrm>
            <a:off x="533400" y="1599634"/>
            <a:ext cx="8153400" cy="1429622"/>
          </a:xfrm>
          <a:prstGeom prst="rect">
            <a:avLst/>
          </a:prstGeom>
        </p:spPr>
        <p:txBody>
          <a:bodyPr wrap="square">
            <a:spAutoFit/>
          </a:bodyPr>
          <a:lstStyle/>
          <a:p>
            <a:pPr>
              <a:lnSpc>
                <a:spcPct val="150000"/>
              </a:lnSpc>
            </a:pPr>
            <a:r>
              <a:rPr lang="vi-VN" sz="2000" dirty="0">
                <a:latin typeface="Calibri" panose="020F0502020204030204" pitchFamily="34" charset="0"/>
              </a:rPr>
              <a:t>Một </a:t>
            </a:r>
            <a:r>
              <a:rPr lang="vi-VN" sz="2000" b="1" dirty="0">
                <a:latin typeface="Calibri" panose="020F0502020204030204" pitchFamily="34" charset="0"/>
              </a:rPr>
              <a:t>collection </a:t>
            </a:r>
            <a:r>
              <a:rPr lang="vi-VN" sz="2000" dirty="0">
                <a:latin typeface="Calibri" panose="020F0502020204030204" pitchFamily="34" charset="0"/>
              </a:rPr>
              <a:t>trong MongoDB giống như một </a:t>
            </a:r>
            <a:r>
              <a:rPr lang="vi-VN" sz="2000" b="1" dirty="0">
                <a:latin typeface="Calibri" panose="020F0502020204030204" pitchFamily="34" charset="0"/>
              </a:rPr>
              <a:t>bảng </a:t>
            </a:r>
            <a:r>
              <a:rPr lang="vi-VN" sz="2000" dirty="0">
                <a:latin typeface="Calibri" panose="020F0502020204030204" pitchFamily="34" charset="0"/>
              </a:rPr>
              <a:t>trong MySQL</a:t>
            </a:r>
          </a:p>
          <a:p>
            <a:pPr>
              <a:lnSpc>
                <a:spcPct val="150000"/>
              </a:lnSpc>
            </a:pPr>
            <a:r>
              <a:rPr lang="vi-VN" sz="2000" dirty="0"/>
              <a:t>Tạo collection: Để tạo một collection trong MongoDB, sử </a:t>
            </a:r>
            <a:r>
              <a:rPr lang="en-US" sz="2000" dirty="0" err="1"/>
              <a:t>dụng</a:t>
            </a:r>
            <a:r>
              <a:rPr lang="en-US" sz="2000" dirty="0"/>
              <a:t> </a:t>
            </a:r>
            <a:r>
              <a:rPr lang="en-US" sz="2000" dirty="0" err="1"/>
              <a:t>phương</a:t>
            </a:r>
            <a:r>
              <a:rPr lang="en-US" sz="2000" dirty="0"/>
              <a:t> </a:t>
            </a:r>
            <a:r>
              <a:rPr lang="en-US" sz="2000" dirty="0" err="1"/>
              <a:t>thức</a:t>
            </a:r>
            <a:r>
              <a:rPr lang="en-US" sz="2000" dirty="0"/>
              <a:t> </a:t>
            </a:r>
            <a:r>
              <a:rPr lang="en-US" sz="2000" dirty="0" err="1"/>
              <a:t>createCollection</a:t>
            </a:r>
            <a:r>
              <a:rPr lang="en-US" sz="2000" dirty="0"/>
              <a:t>()</a:t>
            </a:r>
            <a:r>
              <a:rPr lang="vi-VN" dirty="0">
                <a:latin typeface="Calibri" panose="020F0502020204030204" pitchFamily="34" charset="0"/>
              </a:rPr>
              <a:t> </a:t>
            </a:r>
            <a:endParaRPr lang="vi-VN" dirty="0">
              <a:effectLst/>
            </a:endParaRPr>
          </a:p>
        </p:txBody>
      </p:sp>
      <p:sp>
        <p:nvSpPr>
          <p:cNvPr id="4" name="Rectangle 4">
            <a:extLst>
              <a:ext uri="{FF2B5EF4-FFF2-40B4-BE49-F238E27FC236}">
                <a16:creationId xmlns:a16="http://schemas.microsoft.com/office/drawing/2014/main" id="{9998899E-A885-A541-A50F-957288D39960}"/>
              </a:ext>
            </a:extLst>
          </p:cNvPr>
          <p:cNvSpPr>
            <a:spLocks noChangeArrowheads="1"/>
          </p:cNvSpPr>
          <p:nvPr/>
        </p:nvSpPr>
        <p:spPr bwMode="auto">
          <a:xfrm>
            <a:off x="523068" y="3200400"/>
            <a:ext cx="8620932"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CC"/>
                </a:solidFill>
                <a:effectLst/>
                <a:latin typeface="Consolas" panose="020B0609020204030204" pitchFamily="49" charset="0"/>
              </a:rPr>
              <a:t>const</a:t>
            </a:r>
            <a:r>
              <a:rPr kumimoji="0" lang="en-US" altLang="en-US" sz="2000" b="0" i="0" u="none" strike="noStrike" cap="none" normalizeH="0" baseline="0" dirty="0">
                <a:ln>
                  <a:noFill/>
                </a:ln>
                <a:solidFill>
                  <a:srgbClr val="0000CC"/>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MongoClient</a:t>
            </a:r>
            <a:r>
              <a:rPr kumimoji="0" lang="en-US" altLang="en-US" sz="2000" b="0" i="0" u="none" strike="noStrike" cap="none" normalizeH="0" baseline="0" dirty="0">
                <a:ln>
                  <a:noFill/>
                </a:ln>
                <a:solidFill>
                  <a:schemeClr val="tx1"/>
                </a:solidFill>
                <a:effectLst/>
                <a:latin typeface="Consolas" panose="020B0609020204030204" pitchFamily="49" charset="0"/>
              </a:rPr>
              <a:t> = require(</a:t>
            </a:r>
            <a:r>
              <a:rPr kumimoji="0" lang="en-US" altLang="en-US" sz="2000" b="0" i="0" u="none" strike="noStrike" cap="none" normalizeH="0" baseline="0" dirty="0">
                <a:ln>
                  <a:noFill/>
                </a:ln>
                <a:solidFill>
                  <a:srgbClr val="A32828"/>
                </a:solidFill>
                <a:effectLst/>
                <a:latin typeface="Consolas" panose="020B0609020204030204" pitchFamily="49" charset="0"/>
              </a:rPr>
              <a:t>'</a:t>
            </a:r>
            <a:r>
              <a:rPr kumimoji="0" lang="en-US" altLang="en-US" sz="2000" b="0" i="0" u="none" strike="noStrike" cap="none" normalizeH="0" baseline="0" dirty="0" err="1">
                <a:ln>
                  <a:noFill/>
                </a:ln>
                <a:solidFill>
                  <a:srgbClr val="A32828"/>
                </a:solidFill>
                <a:effectLst/>
                <a:latin typeface="Consolas" panose="020B0609020204030204" pitchFamily="49" charset="0"/>
              </a:rPr>
              <a:t>mongodb</a:t>
            </a:r>
            <a:r>
              <a:rPr kumimoji="0" lang="en-US" altLang="en-US" sz="2000" b="0" i="0" u="none" strike="noStrike" cap="none" normalizeH="0" baseline="0" dirty="0">
                <a:ln>
                  <a:noFill/>
                </a:ln>
                <a:solidFill>
                  <a:srgbClr val="A32828"/>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latin typeface="Consolas" panose="020B0609020204030204" pitchFamily="49" charset="0"/>
              </a:rPr>
              <a:t>MongoClient</a:t>
            </a:r>
            <a:r>
              <a:rPr kumimoji="0" lang="en-US" altLang="en-US" sz="20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CC"/>
                </a:solidFill>
                <a:effectLst/>
                <a:latin typeface="Consolas" panose="020B0609020204030204" pitchFamily="49" charset="0"/>
              </a:rPr>
              <a:t>const</a:t>
            </a:r>
            <a:r>
              <a:rPr kumimoji="0" lang="en-US" altLang="en-US" sz="2000" b="0" i="0" u="none" strike="noStrike" cap="none" normalizeH="0" baseline="0" dirty="0">
                <a:ln>
                  <a:noFill/>
                </a:ln>
                <a:solidFill>
                  <a:srgbClr val="0000CC"/>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url</a:t>
            </a:r>
            <a:r>
              <a:rPr kumimoji="0" lang="en-US" altLang="en-US" sz="2000" b="0" i="0" u="none" strike="noStrike" cap="none" normalizeH="0" baseline="0" dirty="0">
                <a:ln>
                  <a:noFill/>
                </a:ln>
                <a:solidFill>
                  <a:schemeClr val="tx1"/>
                </a:solidFill>
                <a:effectLst/>
                <a:latin typeface="Consolas" panose="020B0609020204030204" pitchFamily="49" charset="0"/>
              </a:rPr>
              <a:t> = </a:t>
            </a:r>
            <a:r>
              <a:rPr kumimoji="0" lang="en-US" altLang="en-US" sz="2000" b="0" i="0" u="none" strike="noStrike" cap="none" normalizeH="0" baseline="0" dirty="0">
                <a:ln>
                  <a:noFill/>
                </a:ln>
                <a:solidFill>
                  <a:srgbClr val="A32828"/>
                </a:solidFill>
                <a:effectLst/>
                <a:latin typeface="Consolas" panose="020B0609020204030204" pitchFamily="49" charset="0"/>
              </a:rPr>
              <a:t>"</a:t>
            </a:r>
            <a:r>
              <a:rPr kumimoji="0" lang="en-US" altLang="en-US" sz="2000" b="0" i="0" u="none" strike="noStrike" cap="none" normalizeH="0" baseline="0" dirty="0" err="1">
                <a:ln>
                  <a:noFill/>
                </a:ln>
                <a:solidFill>
                  <a:srgbClr val="A32828"/>
                </a:solidFill>
                <a:effectLst/>
                <a:latin typeface="Consolas" panose="020B0609020204030204" pitchFamily="49" charset="0"/>
              </a:rPr>
              <a:t>mongodb</a:t>
            </a:r>
            <a:r>
              <a:rPr kumimoji="0" lang="en-US" altLang="en-US" sz="2000" b="0" i="0" u="none" strike="noStrike" cap="none" normalizeH="0" baseline="0" dirty="0">
                <a:ln>
                  <a:noFill/>
                </a:ln>
                <a:solidFill>
                  <a:srgbClr val="A32828"/>
                </a:solidFill>
                <a:effectLst/>
                <a:latin typeface="Consolas" panose="020B0609020204030204" pitchFamily="49" charset="0"/>
              </a:rPr>
              <a:t>://localhost:27017/</a:t>
            </a:r>
            <a:r>
              <a:rPr kumimoji="0" lang="en-US" altLang="en-US" sz="2000" b="0" i="0" u="none" strike="noStrike" cap="none" normalizeH="0" baseline="0" dirty="0" err="1">
                <a:ln>
                  <a:noFill/>
                </a:ln>
                <a:solidFill>
                  <a:srgbClr val="A32828"/>
                </a:solidFill>
                <a:effectLst/>
                <a:latin typeface="Consolas" panose="020B0609020204030204" pitchFamily="49" charset="0"/>
              </a:rPr>
              <a:t>blogDB</a:t>
            </a:r>
            <a:r>
              <a:rPr kumimoji="0" lang="en-US" altLang="en-US" sz="2000" b="0" i="0" u="none" strike="noStrike" cap="none" normalizeH="0" baseline="0" dirty="0">
                <a:ln>
                  <a:noFill/>
                </a:ln>
                <a:solidFill>
                  <a:srgbClr val="A32828"/>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latin typeface="Consolas" panose="020B0609020204030204" pitchFamily="49" charset="0"/>
              </a:rPr>
              <a:t>; </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onsolas" panose="020B0609020204030204" pitchFamily="49" charset="0"/>
              </a:rPr>
              <a:t>MongoClient.connect</a:t>
            </a:r>
            <a:r>
              <a:rPr kumimoji="0" lang="en-US" altLang="en-US" sz="2000" b="0" i="0" u="none" strike="noStrike" cap="none" normalizeH="0" baseline="0" dirty="0">
                <a:ln>
                  <a:noFill/>
                </a:ln>
                <a:solidFill>
                  <a:schemeClr val="tx1"/>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latin typeface="Consolas" panose="020B0609020204030204" pitchFamily="49" charset="0"/>
              </a:rPr>
              <a:t>url</a:t>
            </a: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a:ln>
                  <a:noFill/>
                </a:ln>
                <a:solidFill>
                  <a:srgbClr val="0000CC"/>
                </a:solidFill>
                <a:effectLst/>
                <a:latin typeface="Consolas" panose="020B0609020204030204" pitchFamily="49" charset="0"/>
              </a:rPr>
              <a:t>function</a:t>
            </a:r>
            <a:r>
              <a:rPr kumimoji="0" lang="en-US" altLang="en-US" sz="2000" b="0" i="0" u="none" strike="noStrike" cap="none" normalizeH="0" baseline="0" dirty="0">
                <a:ln>
                  <a:noFill/>
                </a:ln>
                <a:solidFill>
                  <a:schemeClr val="tx1"/>
                </a:solidFill>
                <a:effectLst/>
                <a:latin typeface="Consolas" panose="020B0609020204030204" pitchFamily="49" charset="0"/>
              </a:rPr>
              <a:t>(err, </a:t>
            </a:r>
            <a:r>
              <a:rPr kumimoji="0" lang="en-US" altLang="en-US" sz="2000" b="0" i="0" u="none" strike="noStrike" cap="none" normalizeH="0" baseline="0" dirty="0" err="1">
                <a:ln>
                  <a:noFill/>
                </a:ln>
                <a:solidFill>
                  <a:schemeClr val="tx1"/>
                </a:solidFill>
                <a:effectLst/>
                <a:latin typeface="Consolas" panose="020B0609020204030204" pitchFamily="49" charset="0"/>
              </a:rPr>
              <a:t>db</a:t>
            </a:r>
            <a:r>
              <a:rPr kumimoji="0" lang="en-US" altLang="en-US" sz="2000" b="0" i="0" u="none" strike="noStrike" cap="none" normalizeH="0" baseline="0" dirty="0">
                <a:ln>
                  <a:noFill/>
                </a:ln>
                <a:solidFill>
                  <a:schemeClr val="tx1"/>
                </a:solidFill>
                <a:effectLst/>
                <a:latin typeface="Consolas" panose="020B0609020204030204" pitchFamily="49" charset="0"/>
              </a:rPr>
              <a:t>) {</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a:ln>
                  <a:noFill/>
                </a:ln>
                <a:solidFill>
                  <a:srgbClr val="0000CC"/>
                </a:solidFill>
                <a:effectLst/>
                <a:latin typeface="Consolas" panose="020B0609020204030204" pitchFamily="49" charset="0"/>
              </a:rPr>
              <a:t>if </a:t>
            </a:r>
            <a:r>
              <a:rPr kumimoji="0" lang="en-US" altLang="en-US" sz="2000" b="0" i="0" u="none" strike="noStrike" cap="none" normalizeH="0" baseline="0" dirty="0">
                <a:ln>
                  <a:noFill/>
                </a:ln>
                <a:solidFill>
                  <a:schemeClr val="tx1"/>
                </a:solidFill>
                <a:effectLst/>
                <a:latin typeface="Consolas" panose="020B0609020204030204" pitchFamily="49" charset="0"/>
              </a:rPr>
              <a:t>(err) </a:t>
            </a:r>
            <a:r>
              <a:rPr kumimoji="0" lang="en-US" altLang="en-US" sz="2000" b="0" i="0" u="none" strike="noStrike" cap="none" normalizeH="0" baseline="0" dirty="0">
                <a:ln>
                  <a:noFill/>
                </a:ln>
                <a:solidFill>
                  <a:srgbClr val="0000CC"/>
                </a:solidFill>
                <a:effectLst/>
                <a:latin typeface="Consolas" panose="020B0609020204030204" pitchFamily="49" charset="0"/>
              </a:rPr>
              <a:t>throw </a:t>
            </a:r>
            <a:r>
              <a:rPr kumimoji="0" lang="en-US" altLang="en-US" sz="2000" b="0" i="0" u="none" strike="noStrike" cap="none" normalizeH="0" baseline="0" dirty="0">
                <a:ln>
                  <a:noFill/>
                </a:ln>
                <a:solidFill>
                  <a:schemeClr val="tx1"/>
                </a:solidFill>
                <a:effectLst/>
                <a:latin typeface="Consolas" panose="020B0609020204030204" pitchFamily="49" charset="0"/>
              </a:rPr>
              <a:t>err;</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err="1">
                <a:ln>
                  <a:noFill/>
                </a:ln>
                <a:solidFill>
                  <a:schemeClr val="tx1"/>
                </a:solidFill>
                <a:effectLst/>
                <a:latin typeface="Consolas" panose="020B0609020204030204" pitchFamily="49" charset="0"/>
              </a:rPr>
              <a:t>db.createCollection</a:t>
            </a:r>
            <a:r>
              <a:rPr kumimoji="0" lang="en-US" altLang="en-US" sz="2000" b="0" i="0" u="none" strike="noStrike" cap="none" normalizeH="0" baseline="0" dirty="0">
                <a:ln>
                  <a:noFill/>
                </a:ln>
                <a:solidFill>
                  <a:schemeClr val="tx1"/>
                </a:solidFill>
                <a:effectLst/>
                <a:latin typeface="Consolas" panose="020B0609020204030204" pitchFamily="49" charset="0"/>
              </a:rPr>
              <a:t>(</a:t>
            </a:r>
            <a:r>
              <a:rPr kumimoji="0" lang="en-US" altLang="en-US" sz="2000" b="0" i="0" u="none" strike="noStrike" cap="none" normalizeH="0" baseline="0" dirty="0">
                <a:ln>
                  <a:noFill/>
                </a:ln>
                <a:solidFill>
                  <a:srgbClr val="A32828"/>
                </a:solidFill>
                <a:effectLst/>
                <a:latin typeface="Consolas" panose="020B0609020204030204" pitchFamily="49" charset="0"/>
              </a:rPr>
              <a:t>”posts"</a:t>
            </a: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a:ln>
                  <a:noFill/>
                </a:ln>
                <a:solidFill>
                  <a:srgbClr val="0000CC"/>
                </a:solidFill>
                <a:effectLst/>
                <a:latin typeface="Consolas" panose="020B0609020204030204" pitchFamily="49" charset="0"/>
              </a:rPr>
              <a:t>function</a:t>
            </a:r>
            <a:r>
              <a:rPr kumimoji="0" lang="en-US" altLang="en-US" sz="2000" b="0" i="0" u="none" strike="noStrike" cap="none" normalizeH="0" baseline="0" dirty="0">
                <a:ln>
                  <a:noFill/>
                </a:ln>
                <a:solidFill>
                  <a:schemeClr val="tx1"/>
                </a:solidFill>
                <a:effectLst/>
                <a:latin typeface="Consolas" panose="020B0609020204030204" pitchFamily="49" charset="0"/>
              </a:rPr>
              <a:t>(err, res) { </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CC"/>
                </a:solidFill>
                <a:effectLst/>
                <a:latin typeface="Consolas" panose="020B0609020204030204" pitchFamily="49" charset="0"/>
              </a:rPr>
              <a:t>if </a:t>
            </a:r>
            <a:r>
              <a:rPr kumimoji="0" lang="en-US" altLang="en-US" sz="2000" b="0" i="0" u="none" strike="noStrike" cap="none" normalizeH="0" baseline="0" dirty="0">
                <a:ln>
                  <a:noFill/>
                </a:ln>
                <a:solidFill>
                  <a:schemeClr val="tx1"/>
                </a:solidFill>
                <a:effectLst/>
                <a:latin typeface="Consolas" panose="020B0609020204030204" pitchFamily="49" charset="0"/>
              </a:rPr>
              <a:t>(err) </a:t>
            </a:r>
            <a:r>
              <a:rPr kumimoji="0" lang="en-US" altLang="en-US" sz="2000" b="0" i="0" u="none" strike="noStrike" cap="none" normalizeH="0" baseline="0" dirty="0">
                <a:ln>
                  <a:noFill/>
                </a:ln>
                <a:solidFill>
                  <a:srgbClr val="0000CC"/>
                </a:solidFill>
                <a:effectLst/>
                <a:latin typeface="Consolas" panose="020B0609020204030204" pitchFamily="49" charset="0"/>
              </a:rPr>
              <a:t>throw </a:t>
            </a:r>
            <a:r>
              <a:rPr kumimoji="0" lang="en-US" altLang="en-US" sz="2000" b="0" i="0" u="none" strike="noStrike" cap="none" normalizeH="0" baseline="0" dirty="0">
                <a:ln>
                  <a:noFill/>
                </a:ln>
                <a:solidFill>
                  <a:schemeClr val="tx1"/>
                </a:solidFill>
                <a:effectLst/>
                <a:latin typeface="Consolas" panose="020B0609020204030204" pitchFamily="49" charset="0"/>
              </a:rPr>
              <a:t>err; </a:t>
            </a:r>
            <a:r>
              <a:rPr kumimoji="0" lang="en-US" altLang="en-US" sz="2000" b="0" i="0" u="none" strike="noStrike" cap="none" normalizeH="0" baseline="0" dirty="0" err="1">
                <a:ln>
                  <a:noFill/>
                </a:ln>
                <a:solidFill>
                  <a:schemeClr val="tx1"/>
                </a:solidFill>
                <a:effectLst/>
                <a:latin typeface="Consolas" panose="020B0609020204030204" pitchFamily="49" charset="0"/>
              </a:rPr>
              <a:t>console.log</a:t>
            </a:r>
            <a:r>
              <a:rPr kumimoji="0" lang="en-US" altLang="en-US" sz="2000" b="0" i="0" u="none" strike="noStrike" cap="none" normalizeH="0" baseline="0" dirty="0">
                <a:ln>
                  <a:noFill/>
                </a:ln>
                <a:solidFill>
                  <a:schemeClr val="tx1"/>
                </a:solidFill>
                <a:effectLst/>
                <a:latin typeface="Consolas" panose="020B0609020204030204" pitchFamily="49" charset="0"/>
              </a:rPr>
              <a:t>(</a:t>
            </a:r>
            <a:r>
              <a:rPr kumimoji="0" lang="en-US" altLang="en-US" sz="2000" b="0" i="0" u="none" strike="noStrike" cap="none" normalizeH="0" baseline="0" dirty="0">
                <a:ln>
                  <a:noFill/>
                </a:ln>
                <a:solidFill>
                  <a:srgbClr val="A32828"/>
                </a:solidFill>
                <a:effectLst/>
                <a:latin typeface="Consolas" panose="020B0609020204030204" pitchFamily="49" charset="0"/>
              </a:rPr>
              <a:t>"Collection created!"</a:t>
            </a:r>
            <a:r>
              <a:rPr kumimoji="0" lang="en-US" altLang="en-US" sz="20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onsolas" panose="020B0609020204030204" pitchFamily="49" charset="0"/>
              </a:rPr>
              <a:t>db.close</a:t>
            </a:r>
            <a:r>
              <a:rPr kumimoji="0" lang="en-US" altLang="en-US" sz="2000" b="0" i="0" u="none" strike="noStrike" cap="none" normalizeH="0" baseline="0" dirty="0">
                <a:ln>
                  <a:noFill/>
                </a:ln>
                <a:solidFill>
                  <a:schemeClr val="tx1"/>
                </a:solidFill>
                <a:effectLst/>
                <a:latin typeface="Consolas" panose="020B0609020204030204" pitchFamily="49" charset="0"/>
              </a:rPr>
              <a:t>(); </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 </a:t>
            </a:r>
            <a:endParaRPr kumimoji="0" lang="en-US" altLang="en-US" sz="7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5071115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10642</TotalTime>
  <Words>1489</Words>
  <Application>Microsoft Macintosh PowerPoint</Application>
  <PresentationFormat>On-screen Show (4:3)</PresentationFormat>
  <Paragraphs>236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Consolas</vt:lpstr>
      <vt:lpstr>Courier New</vt:lpstr>
      <vt:lpstr>Menlo</vt:lpstr>
      <vt:lpstr>Segoe UI</vt:lpstr>
      <vt:lpstr>Wingdings</vt:lpstr>
      <vt:lpstr>Custom Design</vt:lpstr>
      <vt:lpstr>NodeJs &amp; resful web service</vt:lpstr>
      <vt:lpstr>Mục tiêu</vt:lpstr>
      <vt:lpstr>Nội dung</vt:lpstr>
      <vt:lpstr>Phần 1: nodejs và mongodb</vt:lpstr>
      <vt:lpstr>Mongodb là gì</vt:lpstr>
      <vt:lpstr>Mongodb là gì</vt:lpstr>
      <vt:lpstr>Nodejs mongodb</vt:lpstr>
      <vt:lpstr>Nodejs mongodb</vt:lpstr>
      <vt:lpstr>Nodejs mongodb</vt:lpstr>
      <vt:lpstr>Nodejs mongodb</vt:lpstr>
      <vt:lpstr>Nodejs mongodb</vt:lpstr>
      <vt:lpstr>Nodejs mongodb</vt:lpstr>
      <vt:lpstr>Nodejs mongodb</vt:lpstr>
      <vt:lpstr>Nodejs mongodb</vt:lpstr>
      <vt:lpstr>Nodejs mongodb</vt:lpstr>
      <vt:lpstr>Nodejs mongodb</vt:lpstr>
      <vt:lpstr>Nodejs mongodb</vt:lpstr>
      <vt:lpstr>PowerPoint Presentation</vt:lpstr>
      <vt:lpstr>Phần 2: Làm việc với mongoose </vt:lpstr>
      <vt:lpstr>mongoose</vt:lpstr>
      <vt:lpstr>mongoose</vt:lpstr>
      <vt:lpstr>mongoose</vt:lpstr>
      <vt:lpstr>mongoose</vt:lpstr>
      <vt:lpstr>mongoose</vt:lpstr>
      <vt:lpstr>mongoose</vt:lpstr>
      <vt:lpstr>mongoose</vt:lpstr>
      <vt:lpstr>Nodejs mongodb</vt:lpstr>
      <vt:lpstr>PowerPoint Presentation</vt:lpstr>
      <vt:lpstr>Sumarry</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cong mua tran</cp:lastModifiedBy>
  <cp:revision>1683</cp:revision>
  <dcterms:created xsi:type="dcterms:W3CDTF">2013-04-23T08:05:33Z</dcterms:created>
  <dcterms:modified xsi:type="dcterms:W3CDTF">2020-11-10T03:36:08Z</dcterms:modified>
</cp:coreProperties>
</file>