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30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DF2B-BA60-4BE9-8090-469C316052A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9A5F5-63E6-4B38-9D7E-22480AA7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05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0954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9156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8919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9534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5786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661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551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8579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2607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1600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29431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7373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3245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7978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9801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08728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31093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99663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48416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2152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9922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146dbd8dd6_17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146dbd8dd6_17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5639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4221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473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9280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3541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70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organic-01.png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2696500" y="1362900"/>
            <a:ext cx="6799200" cy="418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347200" y="2789633"/>
            <a:ext cx="5497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549400" y="1009116"/>
            <a:ext cx="1093200" cy="10932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862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1" descr="organic-04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/>
          <p:nvPr/>
        </p:nvSpPr>
        <p:spPr>
          <a:xfrm>
            <a:off x="793600" y="784708"/>
            <a:ext cx="10604800" cy="52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1" name="Google Shape;71;p11"/>
          <p:cNvSpPr/>
          <p:nvPr/>
        </p:nvSpPr>
        <p:spPr>
          <a:xfrm>
            <a:off x="2393200" y="5599275"/>
            <a:ext cx="7405600" cy="8388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2393200" y="5590375"/>
            <a:ext cx="7405600" cy="838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rgbClr val="ECC1C8"/>
                </a:solidFill>
              </a:rPr>
              <a:pPr algn="r"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3631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ertical" type="blank">
  <p:cSld name="Blank vertical">
    <p:bg>
      <p:bgPr>
        <a:solidFill>
          <a:schemeClr val="dk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2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>
                <a:solidFill>
                  <a:srgbClr val="ECC1C8"/>
                </a:solidFill>
              </a:rPr>
              <a:pPr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90577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aves">
  <p:cSld name="Blank waves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3" descr="organic-02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>
                <a:solidFill>
                  <a:srgbClr val="ECC1C8"/>
                </a:solidFill>
              </a:rPr>
              <a:pPr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23149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zigzag">
  <p:cSld name="Blank zigzag"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 descr="organic-03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>
                <a:solidFill>
                  <a:srgbClr val="ECC1C8"/>
                </a:solidFill>
              </a:rPr>
              <a:pPr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214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s">
  <p:cSld name="Blank circles"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 descr="organic-04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>
                <a:solidFill>
                  <a:srgbClr val="ECC1C8"/>
                </a:solidFill>
              </a:rPr>
              <a:pPr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45194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6"/>
          <p:cNvSpPr txBox="1">
            <a:spLocks noGrp="1"/>
          </p:cNvSpPr>
          <p:nvPr>
            <p:ph type="title"/>
          </p:nvPr>
        </p:nvSpPr>
        <p:spPr>
          <a:xfrm>
            <a:off x="5442116" y="2089600"/>
            <a:ext cx="4660800" cy="2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" name="Google Shape;10;p26"/>
          <p:cNvSpPr txBox="1">
            <a:spLocks noGrp="1"/>
          </p:cNvSpPr>
          <p:nvPr>
            <p:ph type="title" idx="2"/>
          </p:nvPr>
        </p:nvSpPr>
        <p:spPr>
          <a:xfrm>
            <a:off x="2030400" y="2191200"/>
            <a:ext cx="3470400" cy="2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subTitle" idx="1"/>
          </p:nvPr>
        </p:nvSpPr>
        <p:spPr>
          <a:xfrm>
            <a:off x="5450700" y="4233200"/>
            <a:ext cx="38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867">
                <a:latin typeface="Lato"/>
                <a:ea typeface="Lato"/>
                <a:cs typeface="Lato"/>
                <a:sym typeface="La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" name="Google Shape;12;p26"/>
          <p:cNvGrpSpPr/>
          <p:nvPr/>
        </p:nvGrpSpPr>
        <p:grpSpPr>
          <a:xfrm>
            <a:off x="-386499" y="-923682"/>
            <a:ext cx="13375633" cy="8463183"/>
            <a:chOff x="-289875" y="-692762"/>
            <a:chExt cx="10031725" cy="6347387"/>
          </a:xfrm>
        </p:grpSpPr>
        <p:grpSp>
          <p:nvGrpSpPr>
            <p:cNvPr id="13" name="Google Shape;13;p26"/>
            <p:cNvGrpSpPr/>
            <p:nvPr/>
          </p:nvGrpSpPr>
          <p:grpSpPr>
            <a:xfrm>
              <a:off x="6677058" y="4105234"/>
              <a:ext cx="2748192" cy="881100"/>
              <a:chOff x="6677058" y="4105234"/>
              <a:chExt cx="2748192" cy="881100"/>
            </a:xfrm>
          </p:grpSpPr>
          <p:sp>
            <p:nvSpPr>
              <p:cNvPr id="14" name="Google Shape;14;p26"/>
              <p:cNvSpPr/>
              <p:nvPr/>
            </p:nvSpPr>
            <p:spPr>
              <a:xfrm flipH="1">
                <a:off x="8575950" y="4105234"/>
                <a:ext cx="849300" cy="8811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26"/>
              <p:cNvSpPr/>
              <p:nvPr/>
            </p:nvSpPr>
            <p:spPr>
              <a:xfrm>
                <a:off x="6677058" y="4345123"/>
                <a:ext cx="501000" cy="5202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" name="Google Shape;16;p26"/>
            <p:cNvSpPr/>
            <p:nvPr/>
          </p:nvSpPr>
          <p:spPr>
            <a:xfrm>
              <a:off x="860637" y="4774125"/>
              <a:ext cx="849300" cy="880500"/>
            </a:xfrm>
            <a:prstGeom prst="ellipse">
              <a:avLst/>
            </a:prstGeom>
            <a:solidFill>
              <a:srgbClr val="FFC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  <a:buFont typeface="Arial"/>
                <a:buNone/>
              </a:pPr>
              <a:endParaRPr sz="1867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6"/>
            <p:cNvSpPr/>
            <p:nvPr/>
          </p:nvSpPr>
          <p:spPr>
            <a:xfrm flipH="1">
              <a:off x="2300150" y="-322478"/>
              <a:ext cx="499500" cy="5184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  <a:buFont typeface="Arial"/>
                <a:buNone/>
              </a:pPr>
              <a:endParaRPr sz="1867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" name="Google Shape;18;p26"/>
            <p:cNvGrpSpPr/>
            <p:nvPr/>
          </p:nvGrpSpPr>
          <p:grpSpPr>
            <a:xfrm>
              <a:off x="-289875" y="-692762"/>
              <a:ext cx="2334675" cy="1738737"/>
              <a:chOff x="-289875" y="-692762"/>
              <a:chExt cx="2334675" cy="1738737"/>
            </a:xfrm>
          </p:grpSpPr>
          <p:sp>
            <p:nvSpPr>
              <p:cNvPr id="19" name="Google Shape;19;p26"/>
              <p:cNvSpPr/>
              <p:nvPr/>
            </p:nvSpPr>
            <p:spPr>
              <a:xfrm>
                <a:off x="1000800" y="-692762"/>
                <a:ext cx="1044000" cy="10494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6"/>
              <p:cNvSpPr/>
              <p:nvPr/>
            </p:nvSpPr>
            <p:spPr>
              <a:xfrm>
                <a:off x="-289875" y="-491825"/>
                <a:ext cx="1607400" cy="15378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" name="Google Shape;21;p26"/>
            <p:cNvGrpSpPr/>
            <p:nvPr/>
          </p:nvGrpSpPr>
          <p:grpSpPr>
            <a:xfrm>
              <a:off x="7032825" y="-612750"/>
              <a:ext cx="2709025" cy="2044550"/>
              <a:chOff x="7032825" y="-612750"/>
              <a:chExt cx="2709025" cy="2044550"/>
            </a:xfrm>
          </p:grpSpPr>
          <p:sp>
            <p:nvSpPr>
              <p:cNvPr id="22" name="Google Shape;22;p26"/>
              <p:cNvSpPr/>
              <p:nvPr/>
            </p:nvSpPr>
            <p:spPr>
              <a:xfrm>
                <a:off x="8134450" y="-512800"/>
                <a:ext cx="1607400" cy="19446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26"/>
              <p:cNvSpPr/>
              <p:nvPr/>
            </p:nvSpPr>
            <p:spPr>
              <a:xfrm>
                <a:off x="7032825" y="-612750"/>
                <a:ext cx="1393500" cy="14547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238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Title + Two Columns 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27"/>
          <p:cNvGrpSpPr/>
          <p:nvPr/>
        </p:nvGrpSpPr>
        <p:grpSpPr>
          <a:xfrm>
            <a:off x="-723304" y="-1167149"/>
            <a:ext cx="13752237" cy="9192301"/>
            <a:chOff x="-542478" y="-875363"/>
            <a:chExt cx="10314178" cy="6894226"/>
          </a:xfrm>
        </p:grpSpPr>
        <p:grpSp>
          <p:nvGrpSpPr>
            <p:cNvPr id="26" name="Google Shape;26;p27"/>
            <p:cNvGrpSpPr/>
            <p:nvPr/>
          </p:nvGrpSpPr>
          <p:grpSpPr>
            <a:xfrm>
              <a:off x="7032825" y="-612750"/>
              <a:ext cx="2709025" cy="2044550"/>
              <a:chOff x="7032825" y="-612750"/>
              <a:chExt cx="2709025" cy="2044550"/>
            </a:xfrm>
          </p:grpSpPr>
          <p:sp>
            <p:nvSpPr>
              <p:cNvPr id="27" name="Google Shape;27;p27"/>
              <p:cNvSpPr/>
              <p:nvPr/>
            </p:nvSpPr>
            <p:spPr>
              <a:xfrm>
                <a:off x="8134450" y="-512800"/>
                <a:ext cx="1607400" cy="19446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7"/>
              <p:cNvSpPr/>
              <p:nvPr/>
            </p:nvSpPr>
            <p:spPr>
              <a:xfrm>
                <a:off x="7032825" y="-612750"/>
                <a:ext cx="1393500" cy="14547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" name="Google Shape;29;p27"/>
            <p:cNvGrpSpPr/>
            <p:nvPr/>
          </p:nvGrpSpPr>
          <p:grpSpPr>
            <a:xfrm>
              <a:off x="-542478" y="-875363"/>
              <a:ext cx="2611931" cy="1750164"/>
              <a:chOff x="-542478" y="-830025"/>
              <a:chExt cx="2611931" cy="1750164"/>
            </a:xfrm>
          </p:grpSpPr>
          <p:sp>
            <p:nvSpPr>
              <p:cNvPr id="30" name="Google Shape;30;p27"/>
              <p:cNvSpPr/>
              <p:nvPr/>
            </p:nvSpPr>
            <p:spPr>
              <a:xfrm rot="10800000">
                <a:off x="-542478" y="-806061"/>
                <a:ext cx="1607400" cy="17262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7"/>
              <p:cNvSpPr/>
              <p:nvPr/>
            </p:nvSpPr>
            <p:spPr>
              <a:xfrm rot="10800000">
                <a:off x="562553" y="-830025"/>
                <a:ext cx="1506900" cy="15051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" name="Google Shape;32;p27"/>
            <p:cNvGrpSpPr/>
            <p:nvPr/>
          </p:nvGrpSpPr>
          <p:grpSpPr>
            <a:xfrm>
              <a:off x="-408562" y="1251344"/>
              <a:ext cx="10180262" cy="4767519"/>
              <a:chOff x="-408562" y="1296681"/>
              <a:chExt cx="10180262" cy="4767519"/>
            </a:xfrm>
          </p:grpSpPr>
          <p:sp>
            <p:nvSpPr>
              <p:cNvPr id="33" name="Google Shape;33;p27"/>
              <p:cNvSpPr/>
              <p:nvPr/>
            </p:nvSpPr>
            <p:spPr>
              <a:xfrm>
                <a:off x="-58528" y="1296681"/>
                <a:ext cx="184200" cy="1911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7"/>
              <p:cNvSpPr/>
              <p:nvPr/>
            </p:nvSpPr>
            <p:spPr>
              <a:xfrm>
                <a:off x="-408562" y="4685402"/>
                <a:ext cx="785700" cy="815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7"/>
              <p:cNvSpPr/>
              <p:nvPr/>
            </p:nvSpPr>
            <p:spPr>
              <a:xfrm>
                <a:off x="8461300" y="4746900"/>
                <a:ext cx="1310400" cy="13173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7"/>
              <p:cNvSpPr/>
              <p:nvPr/>
            </p:nvSpPr>
            <p:spPr>
              <a:xfrm>
                <a:off x="8767900" y="4168075"/>
                <a:ext cx="228900" cy="2379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953400" y="593967"/>
            <a:ext cx="10285200" cy="5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title" idx="2"/>
          </p:nvPr>
        </p:nvSpPr>
        <p:spPr>
          <a:xfrm>
            <a:off x="6558320" y="4598164"/>
            <a:ext cx="2814000" cy="5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ubTitle" idx="1"/>
          </p:nvPr>
        </p:nvSpPr>
        <p:spPr>
          <a:xfrm>
            <a:off x="6558320" y="5002975"/>
            <a:ext cx="2814000" cy="11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title" idx="3"/>
          </p:nvPr>
        </p:nvSpPr>
        <p:spPr>
          <a:xfrm>
            <a:off x="2819680" y="4598164"/>
            <a:ext cx="2814000" cy="5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ubTitle" idx="4"/>
          </p:nvPr>
        </p:nvSpPr>
        <p:spPr>
          <a:xfrm>
            <a:off x="2819687" y="5030332"/>
            <a:ext cx="2814000" cy="1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1136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28"/>
          <p:cNvGrpSpPr/>
          <p:nvPr/>
        </p:nvGrpSpPr>
        <p:grpSpPr>
          <a:xfrm>
            <a:off x="8569101" y="5591867"/>
            <a:ext cx="4584167" cy="2368600"/>
            <a:chOff x="6426825" y="4193900"/>
            <a:chExt cx="3438125" cy="1776450"/>
          </a:xfrm>
        </p:grpSpPr>
        <p:sp>
          <p:nvSpPr>
            <p:cNvPr id="44" name="Google Shape;44;p28"/>
            <p:cNvSpPr/>
            <p:nvPr/>
          </p:nvSpPr>
          <p:spPr>
            <a:xfrm>
              <a:off x="8554550" y="4532450"/>
              <a:ext cx="1310400" cy="1317300"/>
            </a:xfrm>
            <a:prstGeom prst="ellipse">
              <a:avLst/>
            </a:prstGeom>
            <a:solidFill>
              <a:srgbClr val="ACE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  <a:buFont typeface="Arial"/>
                <a:buNone/>
              </a:pPr>
              <a:endParaRPr sz="1867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8"/>
            <p:cNvSpPr/>
            <p:nvPr/>
          </p:nvSpPr>
          <p:spPr>
            <a:xfrm>
              <a:off x="7178050" y="4193900"/>
              <a:ext cx="1607400" cy="1537800"/>
            </a:xfrm>
            <a:prstGeom prst="ellipse">
              <a:avLst/>
            </a:prstGeom>
            <a:solidFill>
              <a:srgbClr val="ACE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  <a:buFont typeface="Arial"/>
                <a:buNone/>
              </a:pPr>
              <a:endParaRPr sz="1867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8"/>
            <p:cNvSpPr/>
            <p:nvPr/>
          </p:nvSpPr>
          <p:spPr>
            <a:xfrm>
              <a:off x="6426825" y="4653050"/>
              <a:ext cx="1310400" cy="1317300"/>
            </a:xfrm>
            <a:prstGeom prst="ellipse">
              <a:avLst/>
            </a:prstGeom>
            <a:solidFill>
              <a:srgbClr val="ACE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  <a:buFont typeface="Arial"/>
                <a:buNone/>
              </a:pPr>
              <a:endParaRPr sz="1867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Google Shape;47;p28"/>
          <p:cNvGrpSpPr/>
          <p:nvPr/>
        </p:nvGrpSpPr>
        <p:grpSpPr>
          <a:xfrm>
            <a:off x="-386499" y="-923682"/>
            <a:ext cx="13375633" cy="8463183"/>
            <a:chOff x="-289875" y="-692762"/>
            <a:chExt cx="10031725" cy="6347387"/>
          </a:xfrm>
        </p:grpSpPr>
        <p:grpSp>
          <p:nvGrpSpPr>
            <p:cNvPr id="48" name="Google Shape;48;p28"/>
            <p:cNvGrpSpPr/>
            <p:nvPr/>
          </p:nvGrpSpPr>
          <p:grpSpPr>
            <a:xfrm>
              <a:off x="6677058" y="4105234"/>
              <a:ext cx="2748192" cy="881100"/>
              <a:chOff x="6677058" y="4105234"/>
              <a:chExt cx="2748192" cy="881100"/>
            </a:xfrm>
          </p:grpSpPr>
          <p:sp>
            <p:nvSpPr>
              <p:cNvPr id="49" name="Google Shape;49;p28"/>
              <p:cNvSpPr/>
              <p:nvPr/>
            </p:nvSpPr>
            <p:spPr>
              <a:xfrm flipH="1">
                <a:off x="8575950" y="4105234"/>
                <a:ext cx="849300" cy="8811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28"/>
              <p:cNvSpPr/>
              <p:nvPr/>
            </p:nvSpPr>
            <p:spPr>
              <a:xfrm>
                <a:off x="6677058" y="4345123"/>
                <a:ext cx="501000" cy="5202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" name="Google Shape;51;p28"/>
            <p:cNvSpPr/>
            <p:nvPr/>
          </p:nvSpPr>
          <p:spPr>
            <a:xfrm>
              <a:off x="860637" y="4774125"/>
              <a:ext cx="849300" cy="880500"/>
            </a:xfrm>
            <a:prstGeom prst="ellipse">
              <a:avLst/>
            </a:prstGeom>
            <a:solidFill>
              <a:srgbClr val="FFC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  <a:buFont typeface="Arial"/>
                <a:buNone/>
              </a:pPr>
              <a:endParaRPr sz="1867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8"/>
            <p:cNvSpPr/>
            <p:nvPr/>
          </p:nvSpPr>
          <p:spPr>
            <a:xfrm flipH="1">
              <a:off x="2300150" y="-322478"/>
              <a:ext cx="499500" cy="5184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  <a:buFont typeface="Arial"/>
                <a:buNone/>
              </a:pPr>
              <a:endParaRPr sz="1867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" name="Google Shape;53;p28"/>
            <p:cNvGrpSpPr/>
            <p:nvPr/>
          </p:nvGrpSpPr>
          <p:grpSpPr>
            <a:xfrm>
              <a:off x="-289875" y="-692762"/>
              <a:ext cx="2334675" cy="1738737"/>
              <a:chOff x="-289875" y="-692762"/>
              <a:chExt cx="2334675" cy="1738737"/>
            </a:xfrm>
          </p:grpSpPr>
          <p:sp>
            <p:nvSpPr>
              <p:cNvPr id="54" name="Google Shape;54;p28"/>
              <p:cNvSpPr/>
              <p:nvPr/>
            </p:nvSpPr>
            <p:spPr>
              <a:xfrm>
                <a:off x="1000800" y="-692762"/>
                <a:ext cx="1044000" cy="10494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8"/>
              <p:cNvSpPr/>
              <p:nvPr/>
            </p:nvSpPr>
            <p:spPr>
              <a:xfrm>
                <a:off x="-289875" y="-491825"/>
                <a:ext cx="1607400" cy="15378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" name="Google Shape;56;p28"/>
            <p:cNvGrpSpPr/>
            <p:nvPr/>
          </p:nvGrpSpPr>
          <p:grpSpPr>
            <a:xfrm>
              <a:off x="7032825" y="-612750"/>
              <a:ext cx="2709025" cy="2044550"/>
              <a:chOff x="7032825" y="-612750"/>
              <a:chExt cx="2709025" cy="2044550"/>
            </a:xfrm>
          </p:grpSpPr>
          <p:sp>
            <p:nvSpPr>
              <p:cNvPr id="57" name="Google Shape;57;p28"/>
              <p:cNvSpPr/>
              <p:nvPr/>
            </p:nvSpPr>
            <p:spPr>
              <a:xfrm>
                <a:off x="8134450" y="-512800"/>
                <a:ext cx="1607400" cy="19446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8"/>
              <p:cNvSpPr/>
              <p:nvPr/>
            </p:nvSpPr>
            <p:spPr>
              <a:xfrm>
                <a:off x="7032825" y="-612750"/>
                <a:ext cx="1393500" cy="14547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9" name="Google Shape;59;p28"/>
          <p:cNvSpPr txBox="1">
            <a:spLocks noGrp="1"/>
          </p:cNvSpPr>
          <p:nvPr>
            <p:ph type="subTitle" idx="1"/>
          </p:nvPr>
        </p:nvSpPr>
        <p:spPr>
          <a:xfrm>
            <a:off x="1984800" y="2513967"/>
            <a:ext cx="8222400" cy="1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ubTitle" idx="2"/>
          </p:nvPr>
        </p:nvSpPr>
        <p:spPr>
          <a:xfrm>
            <a:off x="4508800" y="3953133"/>
            <a:ext cx="31744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 b="1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9090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30"/>
          <p:cNvGrpSpPr/>
          <p:nvPr/>
        </p:nvGrpSpPr>
        <p:grpSpPr>
          <a:xfrm>
            <a:off x="230875" y="4076667"/>
            <a:ext cx="12312792" cy="4351500"/>
            <a:chOff x="173156" y="2828900"/>
            <a:chExt cx="9234594" cy="3263625"/>
          </a:xfrm>
        </p:grpSpPr>
        <p:grpSp>
          <p:nvGrpSpPr>
            <p:cNvPr id="76" name="Google Shape;76;p30"/>
            <p:cNvGrpSpPr/>
            <p:nvPr/>
          </p:nvGrpSpPr>
          <p:grpSpPr>
            <a:xfrm>
              <a:off x="173156" y="2828900"/>
              <a:ext cx="9134107" cy="2468997"/>
              <a:chOff x="173156" y="2828900"/>
              <a:chExt cx="9134107" cy="2468997"/>
            </a:xfrm>
          </p:grpSpPr>
          <p:sp>
            <p:nvSpPr>
              <p:cNvPr id="77" name="Google Shape;77;p30"/>
              <p:cNvSpPr/>
              <p:nvPr/>
            </p:nvSpPr>
            <p:spPr>
              <a:xfrm>
                <a:off x="8521563" y="3789827"/>
                <a:ext cx="785700" cy="8154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0"/>
              <p:cNvSpPr/>
              <p:nvPr/>
            </p:nvSpPr>
            <p:spPr>
              <a:xfrm>
                <a:off x="5459037" y="4164975"/>
                <a:ext cx="849300" cy="880500"/>
              </a:xfrm>
              <a:prstGeom prst="ellipse">
                <a:avLst/>
              </a:prstGeom>
              <a:solidFill>
                <a:srgbClr val="FFC6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0"/>
              <p:cNvSpPr/>
              <p:nvPr/>
            </p:nvSpPr>
            <p:spPr>
              <a:xfrm>
                <a:off x="173156" y="4380055"/>
                <a:ext cx="272700" cy="2829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30"/>
              <p:cNvSpPr/>
              <p:nvPr/>
            </p:nvSpPr>
            <p:spPr>
              <a:xfrm>
                <a:off x="8314500" y="2828900"/>
                <a:ext cx="228900" cy="2379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0"/>
              <p:cNvSpPr/>
              <p:nvPr/>
            </p:nvSpPr>
            <p:spPr>
              <a:xfrm flipH="1">
                <a:off x="2427750" y="4779497"/>
                <a:ext cx="499500" cy="5184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Google Shape;82;p30"/>
            <p:cNvGrpSpPr/>
            <p:nvPr/>
          </p:nvGrpSpPr>
          <p:grpSpPr>
            <a:xfrm>
              <a:off x="5886925" y="4097675"/>
              <a:ext cx="3520825" cy="1994850"/>
              <a:chOff x="5886925" y="4097675"/>
              <a:chExt cx="3520825" cy="1994850"/>
            </a:xfrm>
          </p:grpSpPr>
          <p:sp>
            <p:nvSpPr>
              <p:cNvPr id="83" name="Google Shape;83;p30"/>
              <p:cNvSpPr/>
              <p:nvPr/>
            </p:nvSpPr>
            <p:spPr>
              <a:xfrm>
                <a:off x="8097350" y="4380050"/>
                <a:ext cx="1310400" cy="13173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0"/>
              <p:cNvSpPr/>
              <p:nvPr/>
            </p:nvSpPr>
            <p:spPr>
              <a:xfrm>
                <a:off x="6730775" y="4097675"/>
                <a:ext cx="1607400" cy="15378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0"/>
              <p:cNvSpPr/>
              <p:nvPr/>
            </p:nvSpPr>
            <p:spPr>
              <a:xfrm>
                <a:off x="5886925" y="4775225"/>
                <a:ext cx="1310400" cy="13173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5091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31"/>
          <p:cNvGrpSpPr/>
          <p:nvPr/>
        </p:nvGrpSpPr>
        <p:grpSpPr>
          <a:xfrm>
            <a:off x="-723304" y="-1106699"/>
            <a:ext cx="13752237" cy="9192300"/>
            <a:chOff x="-542478" y="-830025"/>
            <a:chExt cx="10314178" cy="6894225"/>
          </a:xfrm>
        </p:grpSpPr>
        <p:grpSp>
          <p:nvGrpSpPr>
            <p:cNvPr id="88" name="Google Shape;88;p31"/>
            <p:cNvGrpSpPr/>
            <p:nvPr/>
          </p:nvGrpSpPr>
          <p:grpSpPr>
            <a:xfrm>
              <a:off x="-259612" y="1296681"/>
              <a:ext cx="10031312" cy="4767519"/>
              <a:chOff x="-259612" y="1296681"/>
              <a:chExt cx="10031312" cy="4767519"/>
            </a:xfrm>
          </p:grpSpPr>
          <p:sp>
            <p:nvSpPr>
              <p:cNvPr id="89" name="Google Shape;89;p31"/>
              <p:cNvSpPr/>
              <p:nvPr/>
            </p:nvSpPr>
            <p:spPr>
              <a:xfrm>
                <a:off x="-58528" y="1296681"/>
                <a:ext cx="184200" cy="1911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1"/>
              <p:cNvSpPr/>
              <p:nvPr/>
            </p:nvSpPr>
            <p:spPr>
              <a:xfrm>
                <a:off x="-259612" y="2905777"/>
                <a:ext cx="785700" cy="815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1"/>
              <p:cNvSpPr/>
              <p:nvPr/>
            </p:nvSpPr>
            <p:spPr>
              <a:xfrm>
                <a:off x="8461300" y="4746900"/>
                <a:ext cx="1310400" cy="13173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31"/>
              <p:cNvSpPr/>
              <p:nvPr/>
            </p:nvSpPr>
            <p:spPr>
              <a:xfrm>
                <a:off x="8767900" y="4168075"/>
                <a:ext cx="228900" cy="2379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" name="Google Shape;93;p31"/>
            <p:cNvGrpSpPr/>
            <p:nvPr/>
          </p:nvGrpSpPr>
          <p:grpSpPr>
            <a:xfrm>
              <a:off x="7032825" y="-612750"/>
              <a:ext cx="2709025" cy="2044550"/>
              <a:chOff x="7032825" y="-612750"/>
              <a:chExt cx="2709025" cy="2044550"/>
            </a:xfrm>
          </p:grpSpPr>
          <p:sp>
            <p:nvSpPr>
              <p:cNvPr id="94" name="Google Shape;94;p31"/>
              <p:cNvSpPr/>
              <p:nvPr/>
            </p:nvSpPr>
            <p:spPr>
              <a:xfrm>
                <a:off x="8134450" y="-512800"/>
                <a:ext cx="1607400" cy="19446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31"/>
              <p:cNvSpPr/>
              <p:nvPr/>
            </p:nvSpPr>
            <p:spPr>
              <a:xfrm>
                <a:off x="7032825" y="-612750"/>
                <a:ext cx="1393500" cy="14547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96;p31"/>
            <p:cNvGrpSpPr/>
            <p:nvPr/>
          </p:nvGrpSpPr>
          <p:grpSpPr>
            <a:xfrm>
              <a:off x="-542478" y="-830025"/>
              <a:ext cx="2611931" cy="1750164"/>
              <a:chOff x="-542478" y="-830025"/>
              <a:chExt cx="2611931" cy="1750164"/>
            </a:xfrm>
          </p:grpSpPr>
          <p:sp>
            <p:nvSpPr>
              <p:cNvPr id="97" name="Google Shape;97;p31"/>
              <p:cNvSpPr/>
              <p:nvPr/>
            </p:nvSpPr>
            <p:spPr>
              <a:xfrm rot="10800000">
                <a:off x="-542478" y="-806061"/>
                <a:ext cx="1607400" cy="17262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31"/>
              <p:cNvSpPr/>
              <p:nvPr/>
            </p:nvSpPr>
            <p:spPr>
              <a:xfrm rot="10800000">
                <a:off x="562553" y="-830025"/>
                <a:ext cx="1506900" cy="15051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" name="Google Shape;99;p31"/>
          <p:cNvSpPr txBox="1">
            <a:spLocks noGrp="1"/>
          </p:cNvSpPr>
          <p:nvPr>
            <p:ph type="ctrTitle"/>
          </p:nvPr>
        </p:nvSpPr>
        <p:spPr>
          <a:xfrm>
            <a:off x="953400" y="564697"/>
            <a:ext cx="10285200" cy="6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taatliches"/>
              <a:buNone/>
              <a:defRPr sz="4000">
                <a:solidFill>
                  <a:srgbClr val="E0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title" idx="2"/>
          </p:nvPr>
        </p:nvSpPr>
        <p:spPr>
          <a:xfrm>
            <a:off x="820531" y="1996800"/>
            <a:ext cx="2814000" cy="5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rgbClr val="36537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subTitle" idx="1"/>
          </p:nvPr>
        </p:nvSpPr>
        <p:spPr>
          <a:xfrm>
            <a:off x="820541" y="2358367"/>
            <a:ext cx="3285600" cy="7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1"/>
          <p:cNvSpPr txBox="1">
            <a:spLocks noGrp="1"/>
          </p:cNvSpPr>
          <p:nvPr>
            <p:ph type="title" idx="3"/>
          </p:nvPr>
        </p:nvSpPr>
        <p:spPr>
          <a:xfrm>
            <a:off x="820531" y="4655533"/>
            <a:ext cx="2814000" cy="5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rgbClr val="36537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subTitle" idx="4"/>
          </p:nvPr>
        </p:nvSpPr>
        <p:spPr>
          <a:xfrm>
            <a:off x="820541" y="5017100"/>
            <a:ext cx="3285600" cy="7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title" idx="5"/>
          </p:nvPr>
        </p:nvSpPr>
        <p:spPr>
          <a:xfrm>
            <a:off x="8559869" y="1996800"/>
            <a:ext cx="2814000" cy="5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rgbClr val="36537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subTitle" idx="6"/>
          </p:nvPr>
        </p:nvSpPr>
        <p:spPr>
          <a:xfrm>
            <a:off x="8247993" y="2358367"/>
            <a:ext cx="3126000" cy="7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title" idx="7"/>
          </p:nvPr>
        </p:nvSpPr>
        <p:spPr>
          <a:xfrm>
            <a:off x="8559869" y="4655533"/>
            <a:ext cx="2814000" cy="5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rgbClr val="36537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subTitle" idx="8"/>
          </p:nvPr>
        </p:nvSpPr>
        <p:spPr>
          <a:xfrm>
            <a:off x="8247993" y="5017100"/>
            <a:ext cx="3126000" cy="10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976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organic-02.png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2696500" y="1362900"/>
            <a:ext cx="6799200" cy="41812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5549400" y="1009116"/>
            <a:ext cx="1093200" cy="1093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3148000" y="2314333"/>
            <a:ext cx="5780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3148100" y="3786733"/>
            <a:ext cx="5780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4D4A56"/>
                </a:solidFill>
              </a:defRPr>
            </a:lvl1pPr>
            <a:lvl2pPr lvl="1" algn="ctr">
              <a:buNone/>
              <a:defRPr>
                <a:solidFill>
                  <a:srgbClr val="4D4A56"/>
                </a:solidFill>
              </a:defRPr>
            </a:lvl2pPr>
            <a:lvl3pPr lvl="2" algn="ctr">
              <a:buNone/>
              <a:defRPr>
                <a:solidFill>
                  <a:srgbClr val="4D4A56"/>
                </a:solidFill>
              </a:defRPr>
            </a:lvl3pPr>
            <a:lvl4pPr lvl="3" algn="ctr">
              <a:buNone/>
              <a:defRPr>
                <a:solidFill>
                  <a:srgbClr val="4D4A56"/>
                </a:solidFill>
              </a:defRPr>
            </a:lvl4pPr>
            <a:lvl5pPr lvl="4" algn="ctr">
              <a:buNone/>
              <a:defRPr>
                <a:solidFill>
                  <a:srgbClr val="4D4A56"/>
                </a:solidFill>
              </a:defRPr>
            </a:lvl5pPr>
            <a:lvl6pPr lvl="5" algn="ctr">
              <a:buNone/>
              <a:defRPr>
                <a:solidFill>
                  <a:srgbClr val="4D4A56"/>
                </a:solidFill>
              </a:defRPr>
            </a:lvl6pPr>
            <a:lvl7pPr lvl="6" algn="ctr">
              <a:buNone/>
              <a:defRPr>
                <a:solidFill>
                  <a:srgbClr val="4D4A56"/>
                </a:solidFill>
              </a:defRPr>
            </a:lvl7pPr>
            <a:lvl8pPr lvl="7" algn="ctr">
              <a:buNone/>
              <a:defRPr>
                <a:solidFill>
                  <a:srgbClr val="4D4A56"/>
                </a:solidFill>
              </a:defRPr>
            </a:lvl8pPr>
            <a:lvl9pPr lvl="8" algn="ctr">
              <a:buNone/>
              <a:defRPr>
                <a:solidFill>
                  <a:srgbClr val="4D4A56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00203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">
  <p:cSld name="Title + Bullet Points 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2"/>
          <p:cNvSpPr txBox="1">
            <a:spLocks noGrp="1"/>
          </p:cNvSpPr>
          <p:nvPr>
            <p:ph type="body" idx="1"/>
          </p:nvPr>
        </p:nvSpPr>
        <p:spPr>
          <a:xfrm>
            <a:off x="5716767" y="945800"/>
            <a:ext cx="5236800" cy="4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0" name="Google Shape;110;p32"/>
          <p:cNvSpPr txBox="1">
            <a:spLocks noGrp="1"/>
          </p:cNvSpPr>
          <p:nvPr>
            <p:ph type="ctrTitle"/>
          </p:nvPr>
        </p:nvSpPr>
        <p:spPr>
          <a:xfrm>
            <a:off x="1019847" y="2999805"/>
            <a:ext cx="3304400" cy="2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taatliches"/>
              <a:buNone/>
              <a:defRPr sz="4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0127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33"/>
          <p:cNvGrpSpPr/>
          <p:nvPr/>
        </p:nvGrpSpPr>
        <p:grpSpPr>
          <a:xfrm>
            <a:off x="7966183" y="4379101"/>
            <a:ext cx="4621735" cy="3133167"/>
            <a:chOff x="5974637" y="3284325"/>
            <a:chExt cx="3466301" cy="2349875"/>
          </a:xfrm>
        </p:grpSpPr>
        <p:sp>
          <p:nvSpPr>
            <p:cNvPr id="113" name="Google Shape;113;p33"/>
            <p:cNvSpPr/>
            <p:nvPr/>
          </p:nvSpPr>
          <p:spPr>
            <a:xfrm>
              <a:off x="8655238" y="3438877"/>
              <a:ext cx="785700" cy="815400"/>
            </a:xfrm>
            <a:prstGeom prst="ellipse">
              <a:avLst/>
            </a:prstGeom>
            <a:solidFill>
              <a:srgbClr val="ACE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  <a:buFont typeface="Arial"/>
                <a:buNone/>
              </a:pPr>
              <a:endParaRPr sz="1867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3"/>
            <p:cNvSpPr/>
            <p:nvPr/>
          </p:nvSpPr>
          <p:spPr>
            <a:xfrm>
              <a:off x="7140037" y="3904950"/>
              <a:ext cx="849300" cy="880500"/>
            </a:xfrm>
            <a:prstGeom prst="ellipse">
              <a:avLst/>
            </a:prstGeom>
            <a:solidFill>
              <a:srgbClr val="FFC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  <a:buFont typeface="Arial"/>
                <a:buNone/>
              </a:pPr>
              <a:endParaRPr sz="1867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3"/>
            <p:cNvSpPr/>
            <p:nvPr/>
          </p:nvSpPr>
          <p:spPr>
            <a:xfrm>
              <a:off x="5974637" y="4656272"/>
              <a:ext cx="499500" cy="518400"/>
            </a:xfrm>
            <a:prstGeom prst="ellipse">
              <a:avLst/>
            </a:prstGeom>
            <a:solidFill>
              <a:srgbClr val="ACE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  <a:buFont typeface="Arial"/>
                <a:buNone/>
              </a:pPr>
              <a:endParaRPr sz="1867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" name="Google Shape;116;p33"/>
            <p:cNvGrpSpPr/>
            <p:nvPr/>
          </p:nvGrpSpPr>
          <p:grpSpPr>
            <a:xfrm>
              <a:off x="6890150" y="4096508"/>
              <a:ext cx="2539875" cy="1537692"/>
              <a:chOff x="6890150" y="4096508"/>
              <a:chExt cx="2539875" cy="1537692"/>
            </a:xfrm>
          </p:grpSpPr>
          <p:sp>
            <p:nvSpPr>
              <p:cNvPr id="117" name="Google Shape;117;p33"/>
              <p:cNvSpPr/>
              <p:nvPr/>
            </p:nvSpPr>
            <p:spPr>
              <a:xfrm>
                <a:off x="7968425" y="4096508"/>
                <a:ext cx="1461600" cy="13173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33"/>
              <p:cNvSpPr/>
              <p:nvPr/>
            </p:nvSpPr>
            <p:spPr>
              <a:xfrm>
                <a:off x="6890150" y="4433600"/>
                <a:ext cx="1387800" cy="12006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9" name="Google Shape;119;p33"/>
            <p:cNvSpPr/>
            <p:nvPr/>
          </p:nvSpPr>
          <p:spPr>
            <a:xfrm>
              <a:off x="8003575" y="3284325"/>
              <a:ext cx="272700" cy="2832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  <a:buFont typeface="Arial"/>
                <a:buNone/>
              </a:pPr>
              <a:endParaRPr sz="1867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240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34"/>
          <p:cNvGrpSpPr/>
          <p:nvPr/>
        </p:nvGrpSpPr>
        <p:grpSpPr>
          <a:xfrm>
            <a:off x="-386499" y="-923682"/>
            <a:ext cx="13375633" cy="8463183"/>
            <a:chOff x="-289875" y="-692762"/>
            <a:chExt cx="10031725" cy="6347387"/>
          </a:xfrm>
        </p:grpSpPr>
        <p:grpSp>
          <p:nvGrpSpPr>
            <p:cNvPr id="122" name="Google Shape;122;p34"/>
            <p:cNvGrpSpPr/>
            <p:nvPr/>
          </p:nvGrpSpPr>
          <p:grpSpPr>
            <a:xfrm>
              <a:off x="6677058" y="4105234"/>
              <a:ext cx="2748192" cy="881100"/>
              <a:chOff x="6677058" y="4105234"/>
              <a:chExt cx="2748192" cy="881100"/>
            </a:xfrm>
          </p:grpSpPr>
          <p:sp>
            <p:nvSpPr>
              <p:cNvPr id="123" name="Google Shape;123;p34"/>
              <p:cNvSpPr/>
              <p:nvPr/>
            </p:nvSpPr>
            <p:spPr>
              <a:xfrm flipH="1">
                <a:off x="8575950" y="4105234"/>
                <a:ext cx="849300" cy="8811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34"/>
              <p:cNvSpPr/>
              <p:nvPr/>
            </p:nvSpPr>
            <p:spPr>
              <a:xfrm>
                <a:off x="6677058" y="4345123"/>
                <a:ext cx="501000" cy="5202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5" name="Google Shape;125;p34"/>
            <p:cNvSpPr/>
            <p:nvPr/>
          </p:nvSpPr>
          <p:spPr>
            <a:xfrm>
              <a:off x="860637" y="4774125"/>
              <a:ext cx="849300" cy="880500"/>
            </a:xfrm>
            <a:prstGeom prst="ellipse">
              <a:avLst/>
            </a:prstGeom>
            <a:solidFill>
              <a:srgbClr val="FFC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  <a:buFont typeface="Arial"/>
                <a:buNone/>
              </a:pPr>
              <a:endParaRPr sz="1867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4"/>
            <p:cNvSpPr/>
            <p:nvPr/>
          </p:nvSpPr>
          <p:spPr>
            <a:xfrm flipH="1">
              <a:off x="2300150" y="-322478"/>
              <a:ext cx="499500" cy="5184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  <a:buFont typeface="Arial"/>
                <a:buNone/>
              </a:pPr>
              <a:endParaRPr sz="1867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" name="Google Shape;127;p34"/>
            <p:cNvGrpSpPr/>
            <p:nvPr/>
          </p:nvGrpSpPr>
          <p:grpSpPr>
            <a:xfrm>
              <a:off x="-289875" y="-692762"/>
              <a:ext cx="2334675" cy="1738737"/>
              <a:chOff x="-289875" y="-692762"/>
              <a:chExt cx="2334675" cy="1738737"/>
            </a:xfrm>
          </p:grpSpPr>
          <p:sp>
            <p:nvSpPr>
              <p:cNvPr id="128" name="Google Shape;128;p34"/>
              <p:cNvSpPr/>
              <p:nvPr/>
            </p:nvSpPr>
            <p:spPr>
              <a:xfrm>
                <a:off x="1000800" y="-692762"/>
                <a:ext cx="1044000" cy="10494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34"/>
              <p:cNvSpPr/>
              <p:nvPr/>
            </p:nvSpPr>
            <p:spPr>
              <a:xfrm>
                <a:off x="-289875" y="-491825"/>
                <a:ext cx="1607400" cy="15378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34"/>
            <p:cNvGrpSpPr/>
            <p:nvPr/>
          </p:nvGrpSpPr>
          <p:grpSpPr>
            <a:xfrm>
              <a:off x="7032825" y="-612750"/>
              <a:ext cx="2709025" cy="2044550"/>
              <a:chOff x="7032825" y="-612750"/>
              <a:chExt cx="2709025" cy="2044550"/>
            </a:xfrm>
          </p:grpSpPr>
          <p:sp>
            <p:nvSpPr>
              <p:cNvPr id="131" name="Google Shape;131;p34"/>
              <p:cNvSpPr/>
              <p:nvPr/>
            </p:nvSpPr>
            <p:spPr>
              <a:xfrm>
                <a:off x="8134450" y="-512800"/>
                <a:ext cx="1607400" cy="19446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34"/>
              <p:cNvSpPr/>
              <p:nvPr/>
            </p:nvSpPr>
            <p:spPr>
              <a:xfrm>
                <a:off x="7032825" y="-612750"/>
                <a:ext cx="1393500" cy="14547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275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anchor="ctr" compatLnSpc="1"/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anchor="ctr" compatLnSpc="1"/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anchor="ctr" compatLnSpc="1"/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anchor="ctr" compatLnSpc="1"/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anchor="ctr" compatLnSpc="1"/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anchor="ctr" compatLnSpc="1"/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Arial"/>
              <a:buNone/>
            </a:pPr>
            <a:fld id="{75846BA4-091D-4426-8E24-B86102F0F2C4}" type="datetimeFigureOut">
              <a:rPr lang="en-US" sz="1867" kern="0">
                <a:solidFill>
                  <a:srgbClr val="000000"/>
                </a:solidFill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25-Nov-21</a:t>
            </a:fld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1"/>
            <a:ext cx="8128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fld id="{E7B15D7E-1BE5-4782-AC68-A9E0551E0203}" type="slidenum">
              <a:rPr lang="en-US" sz="1867" kern="0" smtClean="0"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lang="en-US" sz="1867" kern="0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510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 descr="organic-04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1174033" y="1464484"/>
            <a:ext cx="9844000" cy="4181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5549400" y="1110716"/>
            <a:ext cx="1093200" cy="1093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991800" y="2577600"/>
            <a:ext cx="8208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▹"/>
              <a:defRPr sz="32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1219170" lvl="1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▸"/>
              <a:defRPr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828754" lvl="2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◦"/>
              <a:defRPr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2438339" lvl="3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●"/>
              <a:defRPr sz="32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3047924" lvl="4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○"/>
              <a:defRPr sz="32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3657509" lvl="5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■"/>
              <a:defRPr sz="32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4267093" lvl="6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●"/>
              <a:defRPr sz="32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4876678" lvl="7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○"/>
              <a:defRPr sz="32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5486263" lvl="8" indent="-50798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■"/>
              <a:defRPr sz="32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Google Shape;26;p4"/>
          <p:cNvSpPr txBox="1"/>
          <p:nvPr/>
        </p:nvSpPr>
        <p:spPr>
          <a:xfrm>
            <a:off x="4791200" y="1099892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8000" b="1" kern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“</a:t>
            </a:r>
            <a:endParaRPr sz="8000" b="1" kern="0" dirty="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rgbClr val="ECC1C8"/>
                </a:solidFill>
              </a:rPr>
              <a:pPr algn="r"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9426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solidFill>
          <a:schemeClr val="dk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2754833" y="953811"/>
            <a:ext cx="8795600" cy="52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539967" y="588189"/>
            <a:ext cx="2640400" cy="2640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18697" y="715187"/>
            <a:ext cx="21512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731000" y="1278333"/>
            <a:ext cx="7338400" cy="4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▹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>
                <a:solidFill>
                  <a:srgbClr val="ECC1C8"/>
                </a:solidFill>
              </a:rPr>
              <a:pPr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6078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icture">
  <p:cSld name="Title + picture"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793600" y="784708"/>
            <a:ext cx="10604800" cy="52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403200" y="2102967"/>
            <a:ext cx="3581600" cy="3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r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algn="r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algn="r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 algn="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algn="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algn="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algn="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algn="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algn="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403100" y="1009533"/>
            <a:ext cx="3581600" cy="11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>
                <a:solidFill>
                  <a:srgbClr val="ECC1C8"/>
                </a:solidFill>
              </a:rPr>
              <a:pPr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99280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 descr="organic-02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/>
          <p:nvPr/>
        </p:nvSpPr>
        <p:spPr>
          <a:xfrm>
            <a:off x="2754833" y="953811"/>
            <a:ext cx="8795600" cy="52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539967" y="588189"/>
            <a:ext cx="2640400" cy="2640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2813" y="721572"/>
            <a:ext cx="21512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3676967" y="1498600"/>
            <a:ext cx="3600800" cy="4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7494537" y="1498600"/>
            <a:ext cx="3600800" cy="4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>
                <a:solidFill>
                  <a:srgbClr val="ECC1C8"/>
                </a:solidFill>
              </a:rPr>
              <a:pPr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11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8" descr="organic-03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/>
          <p:nvPr/>
        </p:nvSpPr>
        <p:spPr>
          <a:xfrm>
            <a:off x="2754833" y="953811"/>
            <a:ext cx="8795600" cy="52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539967" y="588189"/>
            <a:ext cx="2640400" cy="2640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508000" y="706836"/>
            <a:ext cx="23708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3536641" y="1406267"/>
            <a:ext cx="2474000" cy="4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▹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6137791" y="1406267"/>
            <a:ext cx="2474000" cy="4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▹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3"/>
          </p:nvPr>
        </p:nvSpPr>
        <p:spPr>
          <a:xfrm>
            <a:off x="8738940" y="1406267"/>
            <a:ext cx="2474000" cy="4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▹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>
                <a:solidFill>
                  <a:srgbClr val="ECC1C8"/>
                </a:solidFill>
              </a:rPr>
              <a:pPr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538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9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/>
          <p:nvPr/>
        </p:nvSpPr>
        <p:spPr>
          <a:xfrm>
            <a:off x="539967" y="588189"/>
            <a:ext cx="2640400" cy="2640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570895" y="724089"/>
            <a:ext cx="2306000" cy="21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>
                <a:solidFill>
                  <a:srgbClr val="ECC1C8"/>
                </a:solidFill>
              </a:rPr>
              <a:pPr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23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rt Title only">
  <p:cSld name="Short Title only"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/>
          <p:nvPr/>
        </p:nvSpPr>
        <p:spPr>
          <a:xfrm>
            <a:off x="539967" y="588193"/>
            <a:ext cx="2640400" cy="895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539967" y="588200"/>
            <a:ext cx="2443200" cy="89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>
                <a:solidFill>
                  <a:srgbClr val="ECC1C8"/>
                </a:solidFill>
              </a:rPr>
              <a:pPr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9892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nos"/>
              <a:buChar char="▹"/>
              <a:defRPr sz="3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▸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◦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●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○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■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●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○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■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733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733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733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733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733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733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733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733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 smtClean="0">
                <a:solidFill>
                  <a:srgbClr val="ECC1C8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lang="en" kern="0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912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323C50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3C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3C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3C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3C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3C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3C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3C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3C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23C5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23C5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23C5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23C5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23C5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23C5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23C5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323C5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74213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ctrTitle"/>
          </p:nvPr>
        </p:nvSpPr>
        <p:spPr>
          <a:xfrm>
            <a:off x="3347200" y="2249976"/>
            <a:ext cx="5497600" cy="288032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" sz="7466" dirty="0">
                <a:latin typeface="Noto Serif" pitchFamily="18" charset="0"/>
                <a:ea typeface="Noto Serif" pitchFamily="18" charset="0"/>
                <a:cs typeface="Noto Serif" pitchFamily="18" charset="0"/>
              </a:rPr>
              <a:t>TOEIC 250</a:t>
            </a:r>
            <a:r>
              <a:rPr lang="en" sz="8000" dirty="0">
                <a:latin typeface="Noto Serif" pitchFamily="18" charset="0"/>
                <a:ea typeface="Noto Serif" pitchFamily="18" charset="0"/>
                <a:cs typeface="Noto Serif" pitchFamily="18" charset="0"/>
              </a:rPr>
              <a:t/>
            </a:r>
            <a:br>
              <a:rPr lang="en" sz="8000" dirty="0">
                <a:latin typeface="Noto Serif" pitchFamily="18" charset="0"/>
                <a:ea typeface="Noto Serif" pitchFamily="18" charset="0"/>
                <a:cs typeface="Noto Serif" pitchFamily="18" charset="0"/>
              </a:rPr>
            </a:br>
            <a:r>
              <a:rPr lang="en" dirty="0" smtClean="0">
                <a:latin typeface="Noto Serif" pitchFamily="18" charset="0"/>
                <a:ea typeface="Noto Serif" pitchFamily="18" charset="0"/>
                <a:cs typeface="Noto Serif" pitchFamily="18" charset="0"/>
              </a:rPr>
              <a:t>UNIT 10</a:t>
            </a:r>
            <a:endParaRPr dirty="0">
              <a:latin typeface="Noto Serif" pitchFamily="18" charset="0"/>
              <a:ea typeface="Noto Serif" pitchFamily="18" charset="0"/>
              <a:cs typeface="Noto Serif" pitchFamily="18" charset="0"/>
            </a:endParaRPr>
          </a:p>
        </p:txBody>
      </p:sp>
      <p:grpSp>
        <p:nvGrpSpPr>
          <p:cNvPr id="91" name="Google Shape;91;p16"/>
          <p:cNvGrpSpPr/>
          <p:nvPr/>
        </p:nvGrpSpPr>
        <p:grpSpPr>
          <a:xfrm>
            <a:off x="5851687" y="1306837"/>
            <a:ext cx="488611" cy="488583"/>
            <a:chOff x="1923675" y="1633650"/>
            <a:chExt cx="436000" cy="435975"/>
          </a:xfrm>
        </p:grpSpPr>
        <p:sp>
          <p:nvSpPr>
            <p:cNvPr id="92" name="Google Shape;92;p1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602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547702" y="619971"/>
            <a:ext cx="2567397" cy="21425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>
              <a:lnSpc>
                <a:spcPct val="110000"/>
              </a:lnSpc>
              <a:spcAft>
                <a:spcPts val="1600"/>
              </a:spcAft>
            </a:pPr>
            <a:r>
              <a:rPr lang="en" sz="2333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2. </a:t>
            </a:r>
            <a: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Exercise 2</a:t>
            </a:r>
            <a:r>
              <a:rPr lang="en" sz="2333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:</a:t>
            </a:r>
            <a: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/>
            </a:r>
            <a:b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</a:br>
            <a:r>
              <a:rPr lang="en" sz="2333" b="0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Choose the best answer:</a:t>
            </a:r>
            <a:endParaRPr sz="1933" b="0" dirty="0">
              <a:solidFill>
                <a:schemeClr val="accent1">
                  <a:lumMod val="50000"/>
                </a:schemeClr>
              </a:solidFill>
              <a:latin typeface="Tinos" charset="0"/>
              <a:ea typeface="Tinos" charset="0"/>
              <a:cs typeface="Tinos" charset="0"/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ECC1C8"/>
                </a:solidFill>
              </a:rPr>
              <a:pPr/>
              <a:t>10</a:t>
            </a:fld>
            <a:endParaRPr dirty="0">
              <a:solidFill>
                <a:srgbClr val="ECC1C8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723" y="1009957"/>
            <a:ext cx="6528725" cy="5092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Oval 26"/>
          <p:cNvSpPr/>
          <p:nvPr/>
        </p:nvSpPr>
        <p:spPr>
          <a:xfrm>
            <a:off x="7303727" y="1447274"/>
            <a:ext cx="369455" cy="3232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485176" y="2145137"/>
            <a:ext cx="406400" cy="3556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498889" y="2651748"/>
            <a:ext cx="406400" cy="3556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423925" y="3167864"/>
            <a:ext cx="406400" cy="3556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7344139" y="3813043"/>
            <a:ext cx="406400" cy="3556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3503712" y="4389107"/>
            <a:ext cx="406400" cy="3556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774939" y="5262168"/>
            <a:ext cx="406400" cy="3556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88064" y="5761699"/>
            <a:ext cx="406400" cy="3556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287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5" grpId="0" animBg="1"/>
      <p:bldP spid="36" grpId="0" animBg="1"/>
      <p:bldP spid="39" grpId="0" animBg="1"/>
      <p:bldP spid="44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547702" y="619971"/>
            <a:ext cx="2567397" cy="21425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>
              <a:lnSpc>
                <a:spcPct val="110000"/>
              </a:lnSpc>
              <a:spcAft>
                <a:spcPts val="1600"/>
              </a:spcAft>
            </a:pPr>
            <a:r>
              <a:rPr lang="en" sz="2333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3. </a:t>
            </a:r>
            <a: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Exercise 3</a:t>
            </a:r>
            <a:r>
              <a:rPr lang="en" sz="2333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:</a:t>
            </a:r>
            <a: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/>
            </a:r>
            <a:b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</a:br>
            <a:r>
              <a:rPr lang="en" sz="2333" b="0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Choose the best answer:</a:t>
            </a:r>
            <a:endParaRPr sz="1933" b="0" dirty="0">
              <a:solidFill>
                <a:schemeClr val="accent1">
                  <a:lumMod val="50000"/>
                </a:schemeClr>
              </a:solidFill>
              <a:latin typeface="Tinos" charset="0"/>
              <a:ea typeface="Tinos" charset="0"/>
              <a:cs typeface="Tinos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10077" y="1031029"/>
            <a:ext cx="6030339" cy="5136927"/>
            <a:chOff x="2857558" y="773271"/>
            <a:chExt cx="4522754" cy="385269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816" y="773271"/>
              <a:ext cx="4464496" cy="1599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15" t="7810" r="12255" b="49800"/>
            <a:stretch/>
          </p:blipFill>
          <p:spPr bwMode="auto">
            <a:xfrm>
              <a:off x="2857558" y="2259835"/>
              <a:ext cx="4464496" cy="2366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Oval 15"/>
          <p:cNvSpPr/>
          <p:nvPr/>
        </p:nvSpPr>
        <p:spPr>
          <a:xfrm>
            <a:off x="3862356" y="1561083"/>
            <a:ext cx="326673" cy="210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588213" y="2099047"/>
            <a:ext cx="326673" cy="210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74514" y="2660915"/>
            <a:ext cx="326673" cy="210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537413" y="3410685"/>
            <a:ext cx="326673" cy="210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882166" y="3774917"/>
            <a:ext cx="326673" cy="210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537413" y="4677139"/>
            <a:ext cx="326673" cy="210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887214" y="5234888"/>
            <a:ext cx="326673" cy="210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530302" y="5970463"/>
            <a:ext cx="326673" cy="210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45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25" grpId="0" animBg="1"/>
      <p:bldP spid="26" grpId="0" animBg="1"/>
      <p:bldP spid="28" grpId="0" animBg="1"/>
      <p:bldP spid="31" grpId="0" animBg="1"/>
      <p:bldP spid="32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547702" y="619971"/>
            <a:ext cx="2567397" cy="21425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>
              <a:lnSpc>
                <a:spcPct val="110000"/>
              </a:lnSpc>
              <a:spcAft>
                <a:spcPts val="1600"/>
              </a:spcAft>
            </a:pPr>
            <a:r>
              <a:rPr lang="en" sz="2333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3. </a:t>
            </a:r>
            <a: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Exercise 3</a:t>
            </a:r>
            <a:r>
              <a:rPr lang="en" sz="2333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:</a:t>
            </a:r>
            <a: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/>
            </a:r>
            <a:b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</a:br>
            <a:r>
              <a:rPr lang="en" sz="2333" b="0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Choose the best answer (cont):</a:t>
            </a:r>
            <a:endParaRPr sz="1933" b="0" dirty="0">
              <a:solidFill>
                <a:schemeClr val="accent1">
                  <a:lumMod val="50000"/>
                </a:schemeClr>
              </a:solidFill>
              <a:latin typeface="Tinos" charset="0"/>
              <a:ea typeface="Tinos" charset="0"/>
              <a:cs typeface="Tino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70301" y="1021623"/>
            <a:ext cx="6362137" cy="5013741"/>
            <a:chOff x="2752725" y="766217"/>
            <a:chExt cx="4771603" cy="3760306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725" y="2760878"/>
              <a:ext cx="4699595" cy="1765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766217"/>
              <a:ext cx="4752528" cy="1937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Oval 15"/>
          <p:cNvSpPr/>
          <p:nvPr/>
        </p:nvSpPr>
        <p:spPr>
          <a:xfrm>
            <a:off x="3700980" y="1325731"/>
            <a:ext cx="326673" cy="210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471078" y="2189443"/>
            <a:ext cx="326673" cy="210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14912" y="2695553"/>
            <a:ext cx="326673" cy="210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704700" y="3219048"/>
            <a:ext cx="326673" cy="210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668838" y="3986749"/>
            <a:ext cx="326673" cy="210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677804" y="4668173"/>
            <a:ext cx="326673" cy="210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449614" y="5340248"/>
            <a:ext cx="326673" cy="210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453148" y="5838232"/>
            <a:ext cx="326673" cy="210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931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25" grpId="0" animBg="1"/>
      <p:bldP spid="26" grpId="0" animBg="1"/>
      <p:bldP spid="28" grpId="0" animBg="1"/>
      <p:bldP spid="31" grpId="0" animBg="1"/>
      <p:bldP spid="33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87755" y="969072"/>
            <a:ext cx="5088565" cy="5100747"/>
            <a:chOff x="2915816" y="726804"/>
            <a:chExt cx="3816424" cy="3825560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9673" y="4184501"/>
              <a:ext cx="3293653" cy="367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816" y="726804"/>
              <a:ext cx="3816424" cy="3451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547702" y="619971"/>
            <a:ext cx="2567397" cy="21425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>
              <a:lnSpc>
                <a:spcPct val="110000"/>
              </a:lnSpc>
              <a:spcAft>
                <a:spcPts val="1600"/>
              </a:spcAft>
            </a:pPr>
            <a:r>
              <a:rPr lang="en" sz="2333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3. </a:t>
            </a:r>
            <a: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Exercise 3</a:t>
            </a:r>
            <a:r>
              <a:rPr lang="en" sz="2333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:</a:t>
            </a:r>
            <a: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/>
            </a:r>
            <a:b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</a:br>
            <a:r>
              <a:rPr lang="en" sz="2333" b="0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Choose the best answer (cont):</a:t>
            </a:r>
            <a:endParaRPr sz="1933" b="0" dirty="0">
              <a:solidFill>
                <a:schemeClr val="accent1">
                  <a:lumMod val="50000"/>
                </a:schemeClr>
              </a:solidFill>
              <a:latin typeface="Tinos" charset="0"/>
              <a:ea typeface="Tinos" charset="0"/>
              <a:cs typeface="Tinos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816446" y="1210153"/>
            <a:ext cx="359341" cy="210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834749" y="1935235"/>
            <a:ext cx="326673" cy="210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49114" y="2663749"/>
            <a:ext cx="326673" cy="210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87797" y="3634511"/>
            <a:ext cx="326673" cy="210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849061" y="4370792"/>
            <a:ext cx="326673" cy="210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848516" y="4858559"/>
            <a:ext cx="326673" cy="210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170809" y="5842756"/>
            <a:ext cx="326673" cy="210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34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25" grpId="0" animBg="1"/>
      <p:bldP spid="26" grpId="0" animBg="1"/>
      <p:bldP spid="28" grpId="0" animBg="1"/>
      <p:bldP spid="31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32" y="1004718"/>
            <a:ext cx="5327488" cy="4980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547702" y="619971"/>
            <a:ext cx="2567397" cy="21425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>
              <a:lnSpc>
                <a:spcPct val="110000"/>
              </a:lnSpc>
              <a:spcAft>
                <a:spcPts val="1600"/>
              </a:spcAft>
            </a:pPr>
            <a:r>
              <a:rPr lang="en" sz="2333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3. </a:t>
            </a:r>
            <a: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Exercise 3</a:t>
            </a:r>
            <a:r>
              <a:rPr lang="en" sz="2333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:</a:t>
            </a:r>
            <a: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/>
            </a:r>
            <a:b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</a:br>
            <a:r>
              <a:rPr lang="en" sz="2333" b="0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Choose the best answer (cont):</a:t>
            </a:r>
            <a:endParaRPr sz="1933" b="0" dirty="0">
              <a:solidFill>
                <a:schemeClr val="accent1">
                  <a:lumMod val="50000"/>
                </a:schemeClr>
              </a:solidFill>
              <a:latin typeface="Tinos" charset="0"/>
              <a:ea typeface="Tinos" charset="0"/>
              <a:cs typeface="Tinos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579598" y="1256616"/>
            <a:ext cx="359341" cy="210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30197" y="2198408"/>
            <a:ext cx="326673" cy="210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599724" y="2906344"/>
            <a:ext cx="326673" cy="210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477718" y="3368851"/>
            <a:ext cx="326673" cy="210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481296" y="4083144"/>
            <a:ext cx="326673" cy="210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490261" y="4773149"/>
            <a:ext cx="326673" cy="210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599724" y="5723907"/>
            <a:ext cx="326673" cy="210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436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25" grpId="0" animBg="1"/>
      <p:bldP spid="26" grpId="0" animBg="1"/>
      <p:bldP spid="28" grpId="0" animBg="1"/>
      <p:bldP spid="31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 txBox="1">
            <a:spLocks noGrp="1"/>
          </p:cNvSpPr>
          <p:nvPr>
            <p:ph type="subTitle" idx="1"/>
          </p:nvPr>
        </p:nvSpPr>
        <p:spPr>
          <a:xfrm>
            <a:off x="1016000" y="2528600"/>
            <a:ext cx="10058400" cy="30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457189"/>
            <a:r>
              <a:rPr lang="en-US" sz="10933" dirty="0">
                <a:latin typeface="Short Stack"/>
                <a:ea typeface="Short Stack"/>
                <a:cs typeface="Short Stack"/>
                <a:sym typeface="Short Stack"/>
              </a:rPr>
              <a:t>VOCABULARY</a:t>
            </a:r>
          </a:p>
          <a:p>
            <a:pPr marL="609585" indent="-457189"/>
            <a:r>
              <a:rPr lang="en-US" sz="10933" dirty="0">
                <a:latin typeface="Short Stack"/>
                <a:sym typeface="Short Stack"/>
              </a:rPr>
              <a:t>MOVIES</a:t>
            </a:r>
            <a:endParaRPr sz="533" dirty="0"/>
          </a:p>
          <a:p>
            <a:pPr marL="609585" indent="-457189"/>
            <a:endParaRPr sz="2667" dirty="0"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  <p:extLst>
      <p:ext uri="{BB962C8B-B14F-4D97-AF65-F5344CB8AC3E}">
        <p14:creationId xmlns:p14="http://schemas.microsoft.com/office/powerpoint/2010/main" val="557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/>
          <p:nvPr/>
        </p:nvSpPr>
        <p:spPr>
          <a:xfrm>
            <a:off x="838201" y="381000"/>
            <a:ext cx="10515600" cy="88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323C50"/>
              </a:buClr>
              <a:buSzPts val="3000"/>
              <a:buFont typeface="Arial"/>
              <a:buNone/>
            </a:pPr>
            <a:r>
              <a:rPr lang="en-US" sz="2667" b="1" kern="0" dirty="0">
                <a:solidFill>
                  <a:srgbClr val="E06666"/>
                </a:solidFill>
                <a:cs typeface="Arial"/>
                <a:sym typeface="Arial"/>
              </a:rPr>
              <a:t>attainment</a:t>
            </a:r>
            <a:endParaRPr lang="en-US" sz="2667" b="1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algn="ctr">
              <a:buClr>
                <a:srgbClr val="323C50"/>
              </a:buClr>
              <a:buSzPts val="3000"/>
              <a:buFont typeface="Arial"/>
              <a:buNone/>
            </a:pPr>
            <a:r>
              <a:rPr lang="en-US" sz="2667" kern="0" dirty="0">
                <a:solidFill>
                  <a:srgbClr val="000000"/>
                </a:solidFill>
                <a:cs typeface="Arial"/>
                <a:sym typeface="Arial"/>
              </a:rPr>
              <a:t>n., achievement </a:t>
            </a:r>
            <a:br>
              <a:rPr lang="en-US" sz="2667" kern="0" dirty="0">
                <a:solidFill>
                  <a:srgbClr val="000000"/>
                </a:solidFill>
                <a:cs typeface="Arial"/>
                <a:sym typeface="Arial"/>
              </a:rPr>
            </a:br>
            <a:endParaRPr sz="2667" b="1" kern="0" dirty="0">
              <a:solidFill>
                <a:srgbClr val="E06666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406402" y="5562601"/>
            <a:ext cx="11785599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a. The actress received a lot of attention for her many professional </a:t>
            </a:r>
            <a:r>
              <a:rPr lang="en-US" sz="2400" b="1" kern="0" dirty="0">
                <a:solidFill>
                  <a:srgbClr val="E06666"/>
                </a:solidFill>
                <a:cs typeface="Arial"/>
                <a:sym typeface="Arial"/>
              </a:rPr>
              <a:t>attainments</a:t>
            </a: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.</a:t>
            </a:r>
            <a:b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</a:b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b. The </a:t>
            </a:r>
            <a:r>
              <a:rPr lang="en-US" sz="2400" b="1" kern="0" dirty="0">
                <a:solidFill>
                  <a:srgbClr val="E06666"/>
                </a:solidFill>
                <a:cs typeface="Arial"/>
                <a:sym typeface="Arial"/>
              </a:rPr>
              <a:t>attainment</a:t>
            </a: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 of an Academy Award validates a performer’s career.</a:t>
            </a:r>
            <a:b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</a:b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2" descr="ADLV BASIC TEE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" name="AutoShape 5" descr="Champion Basic Tee White (5XCPI5TS300-WH)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67586" name="Picture 2" descr="Applying Goal Attainment Principles to Metric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54400" y="1193800"/>
            <a:ext cx="5283200" cy="41010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89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1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"/>
          <p:cNvSpPr txBox="1"/>
          <p:nvPr/>
        </p:nvSpPr>
        <p:spPr>
          <a:xfrm>
            <a:off x="876301" y="576735"/>
            <a:ext cx="10515600" cy="88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323C50"/>
              </a:buClr>
              <a:buSzPts val="3000"/>
              <a:buFont typeface="Arial"/>
              <a:buNone/>
            </a:pPr>
            <a:r>
              <a:rPr lang="en-US" sz="2667" b="1" kern="0" dirty="0">
                <a:solidFill>
                  <a:srgbClr val="E06666"/>
                </a:solidFill>
                <a:cs typeface="Arial"/>
                <a:sym typeface="Arial"/>
              </a:rPr>
              <a:t>combine</a:t>
            </a:r>
          </a:p>
          <a:p>
            <a:pPr algn="ctr">
              <a:buClr>
                <a:srgbClr val="323C50"/>
              </a:buClr>
              <a:buSzPts val="3000"/>
              <a:buFont typeface="Arial"/>
              <a:buNone/>
            </a:pPr>
            <a:r>
              <a:rPr lang="en-US" sz="2667" kern="0" dirty="0">
                <a:solidFill>
                  <a:srgbClr val="000000"/>
                </a:solidFill>
                <a:cs typeface="Arial"/>
                <a:sym typeface="Arial"/>
              </a:rPr>
              <a:t>v., to come together </a:t>
            </a:r>
            <a:br>
              <a:rPr lang="en-US" sz="2667" kern="0" dirty="0">
                <a:solidFill>
                  <a:srgbClr val="000000"/>
                </a:solidFill>
                <a:cs typeface="Arial"/>
                <a:sym typeface="Arial"/>
              </a:rPr>
            </a:br>
            <a:r>
              <a:rPr lang="en-US" sz="2667" kern="0" dirty="0">
                <a:solidFill>
                  <a:srgbClr val="000000"/>
                </a:solidFill>
                <a:cs typeface="Arial"/>
                <a:sym typeface="Arial"/>
              </a:rPr>
              <a:t/>
            </a:r>
            <a:br>
              <a:rPr lang="en-US" sz="2667" kern="0" dirty="0">
                <a:solidFill>
                  <a:srgbClr val="000000"/>
                </a:solidFill>
                <a:cs typeface="Arial"/>
                <a:sym typeface="Arial"/>
              </a:rPr>
            </a:br>
            <a:endParaRPr sz="2667" b="1" kern="0" dirty="0">
              <a:solidFill>
                <a:srgbClr val="E06666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97" name="Google Shape;197;p6"/>
          <p:cNvSpPr txBox="1"/>
          <p:nvPr/>
        </p:nvSpPr>
        <p:spPr>
          <a:xfrm>
            <a:off x="406400" y="5257801"/>
            <a:ext cx="117856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a. The director </a:t>
            </a:r>
            <a:r>
              <a:rPr lang="en-US" sz="2400" b="1" kern="0" dirty="0">
                <a:solidFill>
                  <a:srgbClr val="E06666"/>
                </a:solidFill>
                <a:cs typeface="Arial"/>
                <a:sym typeface="Arial"/>
              </a:rPr>
              <a:t>combined</a:t>
            </a: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 two previously separate visual techniques.</a:t>
            </a:r>
            <a:b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</a:b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b. The new production company </a:t>
            </a:r>
            <a:r>
              <a:rPr lang="en-US" sz="2400" b="1" kern="0" dirty="0">
                <a:solidFill>
                  <a:srgbClr val="E06666"/>
                </a:solidFill>
                <a:cs typeface="Arial"/>
                <a:sym typeface="Arial"/>
              </a:rPr>
              <a:t>combines</a:t>
            </a: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 the talents of three of Hollywood’s </a:t>
            </a:r>
          </a:p>
          <a:p>
            <a:pPr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best known teams. </a:t>
            </a:r>
            <a:b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</a:b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542" name="Picture 6" descr="admin, Author at Nội Thất Thông Minh Nissin Tech - Page 3 of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1" y="1295400"/>
            <a:ext cx="4016524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154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  <p:bldP spid="19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/>
          <p:nvPr/>
        </p:nvSpPr>
        <p:spPr>
          <a:xfrm>
            <a:off x="838200" y="576735"/>
            <a:ext cx="10515600" cy="88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323C50"/>
              </a:buClr>
              <a:buSzPts val="3000"/>
              <a:buFont typeface="Arial"/>
              <a:buNone/>
            </a:pPr>
            <a:r>
              <a:rPr lang="en-US" sz="2667" b="1" kern="0" dirty="0">
                <a:solidFill>
                  <a:srgbClr val="E06666"/>
                </a:solidFill>
                <a:cs typeface="Arial"/>
                <a:sym typeface="Arial"/>
              </a:rPr>
              <a:t>continue</a:t>
            </a:r>
          </a:p>
          <a:p>
            <a:pPr algn="ctr">
              <a:buClr>
                <a:srgbClr val="323C50"/>
              </a:buClr>
              <a:buSzPts val="3000"/>
              <a:buFont typeface="Arial"/>
              <a:buNone/>
            </a:pPr>
            <a:r>
              <a:rPr lang="en-US" sz="2667" kern="0" dirty="0">
                <a:solidFill>
                  <a:srgbClr val="000000"/>
                </a:solidFill>
                <a:cs typeface="Arial"/>
                <a:sym typeface="Arial"/>
              </a:rPr>
              <a:t>v., to maintain without interruption</a:t>
            </a:r>
            <a:br>
              <a:rPr lang="en-US" sz="2667" kern="0" dirty="0">
                <a:solidFill>
                  <a:srgbClr val="000000"/>
                </a:solidFill>
                <a:cs typeface="Arial"/>
                <a:sym typeface="Arial"/>
              </a:rPr>
            </a:br>
            <a:r>
              <a:rPr lang="en-US" sz="2667" kern="0" dirty="0">
                <a:solidFill>
                  <a:srgbClr val="000000"/>
                </a:solidFill>
                <a:cs typeface="Arial"/>
                <a:sym typeface="Arial"/>
              </a:rPr>
              <a:t/>
            </a:r>
            <a:br>
              <a:rPr lang="en-US" sz="2667" kern="0" dirty="0">
                <a:solidFill>
                  <a:srgbClr val="000000"/>
                </a:solidFill>
                <a:cs typeface="Arial"/>
                <a:sym typeface="Arial"/>
              </a:rPr>
            </a:br>
            <a:endParaRPr sz="2667" b="1" kern="0" dirty="0">
              <a:solidFill>
                <a:srgbClr val="E06666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05" name="Google Shape;205;p7"/>
          <p:cNvSpPr txBox="1"/>
          <p:nvPr/>
        </p:nvSpPr>
        <p:spPr>
          <a:xfrm>
            <a:off x="2279650" y="5461001"/>
            <a:ext cx="7778751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a. The film </a:t>
            </a:r>
            <a:r>
              <a:rPr lang="en-US" sz="2400" b="1" kern="0" dirty="0">
                <a:solidFill>
                  <a:srgbClr val="E06666"/>
                </a:solidFill>
                <a:cs typeface="Arial"/>
                <a:sym typeface="Arial"/>
              </a:rPr>
              <a:t>continues</a:t>
            </a:r>
            <a:r>
              <a:rPr lang="en-US" sz="2400" b="1" kern="0" dirty="0">
                <a:solidFill>
                  <a:srgbClr val="323C50"/>
                </a:solidFill>
                <a:cs typeface="Arial"/>
                <a:sym typeface="Arial"/>
              </a:rPr>
              <a:t> </a:t>
            </a: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the story set out in an earlier film.</a:t>
            </a:r>
            <a:b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</a:b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b. The search for a star will </a:t>
            </a:r>
            <a:r>
              <a:rPr lang="en-US" sz="2400" b="1" kern="0" dirty="0">
                <a:solidFill>
                  <a:srgbClr val="E06666"/>
                </a:solidFill>
                <a:cs typeface="Arial"/>
                <a:sym typeface="Arial"/>
              </a:rPr>
              <a:t>continue </a:t>
            </a: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until one is found. </a:t>
            </a:r>
            <a:b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</a:b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94" name="AutoShape 6" descr="Câu lệnh break và continue - Học Jav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496" name="AutoShape 8" descr="Câu lệnh break và continue - Học Jav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498" name="AutoShape 10" descr="Câu lệnh break và continue - Học Jav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63500" name="Picture 12" descr="Câu lệnh break và continue - Học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54400" y="1803400"/>
            <a:ext cx="5283200" cy="264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83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/>
      <p:bldP spid="20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"/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10515600" cy="88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en-US" sz="2667" dirty="0">
                <a:latin typeface="+mj-lt"/>
                <a:cs typeface="Calibri" pitchFamily="34" charset="0"/>
              </a:rPr>
              <a:t>description</a:t>
            </a:r>
            <a:br>
              <a:rPr lang="en-US" sz="2667" dirty="0">
                <a:latin typeface="+mj-lt"/>
                <a:cs typeface="Calibri" pitchFamily="34" charset="0"/>
              </a:rPr>
            </a:br>
            <a:r>
              <a:rPr lang="en-US" sz="2667" b="0" dirty="0">
                <a:solidFill>
                  <a:schemeClr val="tx1"/>
                </a:solidFill>
                <a:latin typeface="+mj-lt"/>
                <a:cs typeface="Calibri" pitchFamily="34" charset="0"/>
              </a:rPr>
              <a:t>n., a representation in words or pictures</a:t>
            </a:r>
            <a:r>
              <a:rPr lang="en-US" sz="2667" dirty="0">
                <a:latin typeface="+mj-lt"/>
                <a:cs typeface="Calibri" pitchFamily="34" charset="0"/>
              </a:rPr>
              <a:t/>
            </a:r>
            <a:br>
              <a:rPr lang="en-US" sz="2667" dirty="0">
                <a:latin typeface="+mj-lt"/>
                <a:cs typeface="Calibri" pitchFamily="34" charset="0"/>
              </a:rPr>
            </a:br>
            <a:endParaRPr sz="2667" dirty="0">
              <a:latin typeface="+mj-lt"/>
              <a:cs typeface="Calibri" pitchFamily="34" charset="0"/>
            </a:endParaRPr>
          </a:p>
        </p:txBody>
      </p:sp>
      <p:sp>
        <p:nvSpPr>
          <p:cNvPr id="245" name="Google Shape;245;p12"/>
          <p:cNvSpPr txBox="1"/>
          <p:nvPr/>
        </p:nvSpPr>
        <p:spPr>
          <a:xfrm>
            <a:off x="1263650" y="5461001"/>
            <a:ext cx="10318751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a. The </a:t>
            </a:r>
            <a:r>
              <a:rPr lang="en-US" sz="2400" b="1" kern="0" dirty="0">
                <a:solidFill>
                  <a:srgbClr val="E06666"/>
                </a:solidFill>
                <a:cs typeface="Arial"/>
                <a:sym typeface="Arial"/>
              </a:rPr>
              <a:t>description</a:t>
            </a:r>
            <a:r>
              <a:rPr lang="en-US" sz="2400" b="1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of the film did not match what we saw on screen.</a:t>
            </a:r>
            <a:b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</a:b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b. The critic’s </a:t>
            </a:r>
            <a:r>
              <a:rPr lang="en-US" sz="2400" b="1" kern="0" dirty="0">
                <a:solidFill>
                  <a:srgbClr val="E06666"/>
                </a:solidFill>
                <a:cs typeface="Arial"/>
                <a:sym typeface="Arial"/>
              </a:rPr>
              <a:t>description </a:t>
            </a: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of the film made it sound very appealing. </a:t>
            </a:r>
            <a:b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</a:b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42" name="Picture 2" descr="Description là gì? Để làm gì? Cách viết mô tả description chuẩn SEO -  Thegioididong.co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9600" y="1498601"/>
            <a:ext cx="5892800" cy="3314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117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  <p:bldP spid="2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>
            <a:spLocks noGrp="1"/>
          </p:cNvSpPr>
          <p:nvPr>
            <p:ph type="title"/>
          </p:nvPr>
        </p:nvSpPr>
        <p:spPr>
          <a:xfrm>
            <a:off x="570894" y="724089"/>
            <a:ext cx="2548775" cy="24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n" u="sng" dirty="0" smtClean="0">
                <a:solidFill>
                  <a:schemeClr val="accent1">
                    <a:lumMod val="50000"/>
                  </a:schemeClr>
                </a:solidFill>
                <a:latin typeface="Noto Serif" pitchFamily="18" charset="0"/>
                <a:ea typeface="Noto Serif" pitchFamily="18" charset="0"/>
                <a:cs typeface="Noto Serif" pitchFamily="18" charset="0"/>
              </a:rPr>
              <a:t>CONTENTS:</a:t>
            </a:r>
            <a:r>
              <a:rPr lang="en" dirty="0" smtClean="0">
                <a:solidFill>
                  <a:schemeClr val="tx1"/>
                </a:solidFill>
                <a:latin typeface="Noto Serif" pitchFamily="18" charset="0"/>
                <a:ea typeface="Noto Serif" pitchFamily="18" charset="0"/>
                <a:cs typeface="Noto Serif" pitchFamily="18" charset="0"/>
              </a:rPr>
              <a:t/>
            </a:r>
            <a:br>
              <a:rPr lang="en" dirty="0" smtClean="0">
                <a:solidFill>
                  <a:schemeClr val="tx1"/>
                </a:solidFill>
                <a:latin typeface="Noto Serif" pitchFamily="18" charset="0"/>
                <a:ea typeface="Noto Serif" pitchFamily="18" charset="0"/>
                <a:cs typeface="Noto Serif" pitchFamily="18" charset="0"/>
              </a:rPr>
            </a:br>
            <a:r>
              <a:rPr lang="en" dirty="0" smtClean="0">
                <a:solidFill>
                  <a:schemeClr val="tx1"/>
                </a:solidFill>
                <a:latin typeface="Noto Serif" pitchFamily="18" charset="0"/>
                <a:ea typeface="Noto Serif" pitchFamily="18" charset="0"/>
                <a:cs typeface="Noto Serif" pitchFamily="18" charset="0"/>
              </a:rPr>
              <a:t>1. Grammar</a:t>
            </a:r>
            <a:br>
              <a:rPr lang="en" dirty="0" smtClean="0">
                <a:solidFill>
                  <a:schemeClr val="tx1"/>
                </a:solidFill>
                <a:latin typeface="Noto Serif" pitchFamily="18" charset="0"/>
                <a:ea typeface="Noto Serif" pitchFamily="18" charset="0"/>
                <a:cs typeface="Noto Serif" pitchFamily="18" charset="0"/>
              </a:rPr>
            </a:br>
            <a:r>
              <a:rPr lang="en" dirty="0" smtClean="0">
                <a:solidFill>
                  <a:schemeClr val="tx1"/>
                </a:solidFill>
                <a:latin typeface="Noto Serif" pitchFamily="18" charset="0"/>
                <a:ea typeface="Noto Serif" pitchFamily="18" charset="0"/>
                <a:cs typeface="Noto Serif" pitchFamily="18" charset="0"/>
              </a:rPr>
              <a:t>2. Vocabulary</a:t>
            </a:r>
            <a:endParaRPr dirty="0">
              <a:solidFill>
                <a:schemeClr val="tx1"/>
              </a:solidFill>
              <a:latin typeface="Noto Serif" pitchFamily="18" charset="0"/>
              <a:ea typeface="Noto Serif" pitchFamily="18" charset="0"/>
              <a:cs typeface="Noto Serif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2316" y="1282866"/>
            <a:ext cx="2426176" cy="564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3067" b="1" kern="0" dirty="0">
                <a:solidFill>
                  <a:srgbClr val="4D4A56"/>
                </a:solidFill>
                <a:latin typeface="Noto Serif" pitchFamily="18" charset="0"/>
                <a:ea typeface="Noto Serif" pitchFamily="18" charset="0"/>
                <a:cs typeface="Noto Serif" pitchFamily="18" charset="0"/>
                <a:sym typeface="Arial"/>
              </a:rPr>
              <a:t>Grammar</a:t>
            </a:r>
          </a:p>
        </p:txBody>
      </p:sp>
      <p:grpSp>
        <p:nvGrpSpPr>
          <p:cNvPr id="18" name="Google Shape;640;p51"/>
          <p:cNvGrpSpPr/>
          <p:nvPr/>
        </p:nvGrpSpPr>
        <p:grpSpPr>
          <a:xfrm>
            <a:off x="3544591" y="445264"/>
            <a:ext cx="2601191" cy="5806336"/>
            <a:chOff x="590250" y="244200"/>
            <a:chExt cx="407975" cy="532175"/>
          </a:xfrm>
        </p:grpSpPr>
        <p:sp>
          <p:nvSpPr>
            <p:cNvPr id="19" name="Google Shape;641;p5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" name="Google Shape;642;p51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" name="Google Shape;643;p51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644;p51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" name="Google Shape;645;p5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646;p51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" name="Google Shape;647;p5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" name="Google Shape;648;p51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Google Shape;649;p51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" name="Google Shape;650;p51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651;p5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652;p51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Google Shape;653;p51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Google Shape;654;p51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44901" y="1971881"/>
            <a:ext cx="250944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400" b="1" kern="0" dirty="0">
                <a:solidFill>
                  <a:srgbClr val="ECC1C8">
                    <a:lumMod val="75000"/>
                  </a:srgbClr>
                </a:solidFill>
                <a:latin typeface="Noto Serif" pitchFamily="18" charset="0"/>
                <a:ea typeface="Noto Serif" pitchFamily="18" charset="0"/>
                <a:cs typeface="Noto Serif" pitchFamily="18" charset="0"/>
                <a:sym typeface="Arial"/>
              </a:rPr>
              <a:t>Future Simple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47904" y="2588585"/>
            <a:ext cx="24962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400" b="1" kern="0" dirty="0">
                <a:solidFill>
                  <a:srgbClr val="ECC1C8">
                    <a:lumMod val="75000"/>
                  </a:srgbClr>
                </a:solidFill>
                <a:latin typeface="Noto Serif" pitchFamily="18" charset="0"/>
                <a:ea typeface="Noto Serif" pitchFamily="18" charset="0"/>
                <a:cs typeface="Noto Serif" pitchFamily="18" charset="0"/>
                <a:sym typeface="Arial"/>
              </a:rPr>
              <a:t>Future Perfect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52475" y="3173790"/>
            <a:ext cx="24002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400" b="1" kern="0" dirty="0">
                <a:solidFill>
                  <a:srgbClr val="ECC1C8">
                    <a:lumMod val="75000"/>
                  </a:srgbClr>
                </a:solidFill>
                <a:latin typeface="Noto Serif" pitchFamily="18" charset="0"/>
                <a:ea typeface="Noto Serif" pitchFamily="18" charset="0"/>
                <a:cs typeface="Noto Serif" pitchFamily="18" charset="0"/>
                <a:sym typeface="Arial"/>
              </a:rPr>
              <a:t>Future Conti-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74395" y="3790494"/>
            <a:ext cx="24002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400" b="1" kern="0" dirty="0">
                <a:solidFill>
                  <a:srgbClr val="ECC1C8">
                    <a:lumMod val="75000"/>
                  </a:srgbClr>
                </a:solidFill>
                <a:latin typeface="Noto Serif" pitchFamily="18" charset="0"/>
                <a:ea typeface="Noto Serif" pitchFamily="18" charset="0"/>
                <a:cs typeface="Noto Serif" pitchFamily="18" charset="0"/>
                <a:sym typeface="Arial"/>
              </a:rPr>
              <a:t>nuous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43668" y="1290272"/>
            <a:ext cx="2613627" cy="564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3067" b="1" kern="0" dirty="0">
                <a:solidFill>
                  <a:srgbClr val="4D4A56"/>
                </a:solidFill>
                <a:latin typeface="Noto Serif" pitchFamily="18" charset="0"/>
                <a:ea typeface="Noto Serif" pitchFamily="18" charset="0"/>
                <a:cs typeface="Noto Serif" pitchFamily="18" charset="0"/>
                <a:sym typeface="Arial"/>
              </a:rPr>
              <a:t>Vocabulary</a:t>
            </a:r>
          </a:p>
        </p:txBody>
      </p:sp>
      <p:grpSp>
        <p:nvGrpSpPr>
          <p:cNvPr id="55" name="Google Shape;640;p51"/>
          <p:cNvGrpSpPr/>
          <p:nvPr/>
        </p:nvGrpSpPr>
        <p:grpSpPr>
          <a:xfrm>
            <a:off x="9327225" y="452669"/>
            <a:ext cx="2601191" cy="5806336"/>
            <a:chOff x="590250" y="244200"/>
            <a:chExt cx="407975" cy="532175"/>
          </a:xfrm>
        </p:grpSpPr>
        <p:sp>
          <p:nvSpPr>
            <p:cNvPr id="56" name="Google Shape;641;p5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" name="Google Shape;642;p51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" name="Google Shape;643;p51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" name="Google Shape;644;p51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" name="Google Shape;645;p5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" name="Google Shape;646;p51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" name="Google Shape;647;p5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" name="Google Shape;648;p51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" name="Google Shape;649;p51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" name="Google Shape;650;p51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" name="Google Shape;651;p5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" name="Google Shape;652;p51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" name="Google Shape;653;p51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" name="Google Shape;654;p51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9497013" y="1958966"/>
            <a:ext cx="202953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400" b="1" kern="0" dirty="0" smtClean="0">
                <a:solidFill>
                  <a:srgbClr val="ECC1C8">
                    <a:lumMod val="75000"/>
                  </a:srgbClr>
                </a:solidFill>
                <a:latin typeface="Noto Serif" pitchFamily="18" charset="0"/>
                <a:ea typeface="Noto Serif" pitchFamily="18" charset="0"/>
                <a:cs typeface="Noto Serif" pitchFamily="18" charset="0"/>
                <a:sym typeface="Arial"/>
              </a:rPr>
              <a:t>Movies</a:t>
            </a:r>
            <a:endParaRPr lang="en-US" sz="2400" b="1" kern="0" dirty="0">
              <a:solidFill>
                <a:srgbClr val="ECC1C8">
                  <a:lumMod val="75000"/>
                </a:srgbClr>
              </a:solidFill>
              <a:latin typeface="Noto Serif" pitchFamily="18" charset="0"/>
              <a:ea typeface="Noto Serif" pitchFamily="18" charset="0"/>
              <a:cs typeface="Noto Serif" pitchFamily="18" charset="0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87360" y="2804325"/>
            <a:ext cx="1939193" cy="14786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653085" y="3909054"/>
            <a:ext cx="1939193" cy="4800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34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88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en-US" sz="2667" dirty="0">
                <a:latin typeface="+mj-lt"/>
              </a:rPr>
              <a:t>disperse</a:t>
            </a:r>
            <a:br>
              <a:rPr lang="en-US" sz="2667" dirty="0">
                <a:latin typeface="+mj-lt"/>
              </a:rPr>
            </a:br>
            <a:r>
              <a:rPr lang="en-US" sz="2667" b="0" dirty="0">
                <a:solidFill>
                  <a:srgbClr val="000000"/>
                </a:solidFill>
                <a:latin typeface="+mj-lt"/>
              </a:rPr>
              <a:t>v., to spread widely, to scatter</a:t>
            </a:r>
            <a:r>
              <a:rPr lang="en-US" sz="2667" dirty="0">
                <a:latin typeface="+mj-lt"/>
              </a:rPr>
              <a:t/>
            </a:r>
            <a:br>
              <a:rPr lang="en-US" sz="2667" dirty="0">
                <a:latin typeface="+mj-lt"/>
              </a:rPr>
            </a:br>
            <a:endParaRPr sz="2667" dirty="0">
              <a:latin typeface="+mj-lt"/>
            </a:endParaRPr>
          </a:p>
        </p:txBody>
      </p:sp>
      <p:sp>
        <p:nvSpPr>
          <p:cNvPr id="253" name="Google Shape;253;p13"/>
          <p:cNvSpPr txBox="1"/>
          <p:nvPr/>
        </p:nvSpPr>
        <p:spPr>
          <a:xfrm>
            <a:off x="1117601" y="5054601"/>
            <a:ext cx="10318751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a. The reporters </a:t>
            </a:r>
            <a:r>
              <a:rPr lang="en-US" sz="2400" b="1" kern="0" dirty="0">
                <a:solidFill>
                  <a:srgbClr val="E06666"/>
                </a:solidFill>
                <a:cs typeface="Arial"/>
                <a:sym typeface="Arial"/>
              </a:rPr>
              <a:t>dispersed </a:t>
            </a: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after the press agent cancelled the interview with the film director.</a:t>
            </a:r>
            <a:b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</a:b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b. The crowd outside the movie premiere would not </a:t>
            </a:r>
            <a:r>
              <a:rPr lang="en-US" sz="2400" b="1" kern="0" dirty="0">
                <a:solidFill>
                  <a:srgbClr val="E06666"/>
                </a:solidFill>
                <a:cs typeface="Arial"/>
                <a:sym typeface="Arial"/>
              </a:rPr>
              <a:t>disperse </a:t>
            </a: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until they had seen the movie stars. </a:t>
            </a:r>
            <a:b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</a:b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94" name="AutoShape 2" descr="Dispense&amp;quot; nghĩa là gì: Định Nghĩa, Ví Dụ trong Tiếng Anh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396" name="AutoShape 4" descr="Dispense&amp;quot; nghĩa là gì: Định Nghĩa, Ví Dụ trong Tiếng Anh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398" name="AutoShape 6" descr="Dispense&amp;quot; nghĩa là gì: Định Nghĩa, Ví Dụ trong Tiếng Anh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400" name="AutoShape 8" descr="Dispense&amp;quot; nghĩa là gì: Định Nghĩa, Ví Dụ trong Tiếng Anh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402" name="AutoShape 10" descr="Dispense&amp;quot; nghĩa là gì: Định Nghĩa, Ví Dụ trong Tiếng Anh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404" name="AutoShape 12" descr="Dispense&amp;quot; nghĩa là gì: Định Nghĩa, Ví Dụ trong Tiếng Anh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406" name="AutoShape 14" descr="Dispense&amp;quot; nghĩa là gì: Định Nghĩa, Ví Dụ trong Tiếng Anh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408" name="AutoShape 16" descr="Dispense&amp;quot; nghĩa là gì: Định Nghĩa, Ví Dụ trong Tiếng Anh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410" name="AutoShape 18" descr="Dispense&amp;quot; nghĩa là gì: Định Nghĩa, Ví Dụ trong Tiếng Anh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412" name="AutoShape 20" descr="Dispense&amp;quot; nghĩa là gì: Định Nghĩa, Ví Dụ trong Tiếng Anh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414" name="AutoShape 22" descr="Dispense&amp;quot; nghĩa là gì: Định Nghĩa, Ví Dụ trong Tiếng Anh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416" name="AutoShape 24" descr="Dispense&amp;quot; nghĩa là gì: Định Nghĩa, Ví Dụ trong Tiếng Anh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418" name="AutoShape 26" descr="Dispense&amp;quot; nghĩa là gì: Định Nghĩa, Ví Dụ trong Tiếng Anh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420" name="AutoShape 28" descr="Dispense&amp;quot; nghĩa là gì: Định Nghĩa, Ví Dụ trong Tiếng Anh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422" name="AutoShape 30" descr="Dispense&amp;quot; nghĩa là gì: Định Nghĩa, Ví Dụ trong Tiếng Anh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426" name="AutoShape 34" descr="Dispense&amp;quot; nghĩa là gì: Định Nghĩa, Ví Dụ trong Tiếng Anh - Trắc Nghiệm  Tiếng Anh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428" name="AutoShape 36" descr="Dispense&amp;quot; nghĩa là gì: Định Nghĩa, Ví Dụ trong Tiếng Anh - Trắc Nghiệm  Tiếng Anh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430" name="AutoShape 38" descr="Dispense&amp;quot; nghĩa là gì: Định Nghĩa, Ví Dụ trong Tiếng Anh - Trắc Nghiệm  Tiếng Anh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432" name="AutoShape 40" descr="dispense - おとなのための英単語帳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434" name="AutoShape 42" descr="dispense - おとなのための英単語帳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436" name="AutoShape 44" descr="dispense - おとなのための英単語帳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9440" name="Picture 48" descr="Học từ disperse - Chủ đề Movies | 600 từ vựng TOEI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0800" y="1295400"/>
            <a:ext cx="4572000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93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/>
      <p:bldP spid="2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88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en-US" sz="2667" dirty="0">
                <a:latin typeface="+mj-lt"/>
              </a:rPr>
              <a:t>entertainment </a:t>
            </a:r>
            <a:br>
              <a:rPr lang="en-US" sz="2667" dirty="0">
                <a:latin typeface="+mj-lt"/>
              </a:rPr>
            </a:br>
            <a:r>
              <a:rPr lang="en-US" sz="2667" b="0" dirty="0">
                <a:solidFill>
                  <a:srgbClr val="000000"/>
                </a:solidFill>
                <a:latin typeface="+mj-lt"/>
              </a:rPr>
              <a:t>n., a diverting performance or activity</a:t>
            </a:r>
            <a:r>
              <a:rPr lang="en-US" sz="2667" dirty="0">
                <a:latin typeface="+mj-lt"/>
              </a:rPr>
              <a:t/>
            </a:r>
            <a:br>
              <a:rPr lang="en-US" sz="2667" dirty="0">
                <a:latin typeface="+mj-lt"/>
              </a:rPr>
            </a:br>
            <a:endParaRPr sz="2667" dirty="0">
              <a:latin typeface="+mj-lt"/>
            </a:endParaRPr>
          </a:p>
        </p:txBody>
      </p:sp>
      <p:sp>
        <p:nvSpPr>
          <p:cNvPr id="261" name="Google Shape;261;p14"/>
          <p:cNvSpPr txBox="1"/>
          <p:nvPr/>
        </p:nvSpPr>
        <p:spPr>
          <a:xfrm>
            <a:off x="1670050" y="5260976"/>
            <a:ext cx="10318751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a. The movie was provided for our </a:t>
            </a:r>
            <a:r>
              <a:rPr lang="en-US" sz="2400" b="1" kern="0" dirty="0">
                <a:solidFill>
                  <a:srgbClr val="E06666"/>
                </a:solidFill>
                <a:cs typeface="Arial"/>
                <a:sym typeface="Arial"/>
              </a:rPr>
              <a:t>entertainment</a:t>
            </a: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.</a:t>
            </a:r>
            <a:b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</a:b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b. There was no </a:t>
            </a:r>
            <a:r>
              <a:rPr lang="en-US" sz="2400" b="1" kern="0" dirty="0">
                <a:solidFill>
                  <a:srgbClr val="E06666"/>
                </a:solidFill>
                <a:cs typeface="Arial"/>
                <a:sym typeface="Arial"/>
              </a:rPr>
              <a:t>entertainment </a:t>
            </a: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for children of guests at the hotel. </a:t>
            </a:r>
            <a:b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</a:b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346" name="Picture 2" descr="Report: PwC Global Entertainment &amp;amp; Media Outlook 2019-20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5155" y="1498601"/>
            <a:ext cx="6410445" cy="31750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009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/>
      <p:bldP spid="2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"/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10515600" cy="88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en-US" sz="2667" dirty="0">
                <a:latin typeface="+mj-lt"/>
              </a:rPr>
              <a:t>influence</a:t>
            </a:r>
            <a:br>
              <a:rPr lang="en-US" sz="2667" dirty="0">
                <a:latin typeface="+mj-lt"/>
              </a:rPr>
            </a:br>
            <a:r>
              <a:rPr lang="en-US" sz="2667" b="0" dirty="0">
                <a:solidFill>
                  <a:srgbClr val="000000"/>
                </a:solidFill>
                <a:latin typeface="+mj-lt"/>
              </a:rPr>
              <a:t>v., to alter or affect</a:t>
            </a:r>
            <a:r>
              <a:rPr lang="en-US" sz="2667" b="0" dirty="0">
                <a:latin typeface="+mj-lt"/>
              </a:rPr>
              <a:t/>
            </a:r>
            <a:br>
              <a:rPr lang="en-US" sz="2667" b="0" dirty="0">
                <a:latin typeface="+mj-lt"/>
              </a:rPr>
            </a:br>
            <a:endParaRPr sz="2667" b="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2800" y="4673361"/>
            <a:ext cx="1168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/>
            </a:r>
            <a:b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</a:b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a. The editor’s style </a:t>
            </a:r>
            <a:r>
              <a:rPr lang="en-US" sz="2400" b="1" kern="0" dirty="0">
                <a:solidFill>
                  <a:srgbClr val="E06666"/>
                </a:solidFill>
                <a:cs typeface="Arial"/>
                <a:sym typeface="Arial"/>
              </a:rPr>
              <a:t>influenced </a:t>
            </a: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a generation of film editors.</a:t>
            </a:r>
            <a:b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</a:b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b. The producer was able to </a:t>
            </a:r>
            <a:r>
              <a:rPr lang="en-US" sz="2400" b="1" kern="0" dirty="0">
                <a:solidFill>
                  <a:srgbClr val="E06666"/>
                </a:solidFill>
                <a:cs typeface="Arial"/>
                <a:sym typeface="Arial"/>
              </a:rPr>
              <a:t>influence </a:t>
            </a: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the town council to allow her to film 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in the park. </a:t>
            </a:r>
          </a:p>
        </p:txBody>
      </p:sp>
      <p:pic>
        <p:nvPicPr>
          <p:cNvPr id="55298" name="Picture 2" descr="Master the 3 Ways to Influence People | CC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54401" y="1600199"/>
            <a:ext cx="5321300" cy="29700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957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"/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10515600" cy="88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en-US" sz="2667" dirty="0">
                <a:latin typeface="+mj-lt"/>
              </a:rPr>
              <a:t>range</a:t>
            </a:r>
            <a:br>
              <a:rPr lang="en-US" sz="2667" dirty="0">
                <a:latin typeface="+mj-lt"/>
              </a:rPr>
            </a:br>
            <a:r>
              <a:rPr lang="en-US" sz="2667" b="0" dirty="0">
                <a:solidFill>
                  <a:srgbClr val="000000"/>
                </a:solidFill>
                <a:latin typeface="+mj-lt"/>
              </a:rPr>
              <a:t>n., the scope</a:t>
            </a:r>
            <a:r>
              <a:rPr lang="en-US" sz="2667" b="0" dirty="0">
                <a:latin typeface="+mj-lt"/>
              </a:rPr>
              <a:t/>
            </a:r>
            <a:br>
              <a:rPr lang="en-US" sz="2667" b="0" dirty="0">
                <a:latin typeface="+mj-lt"/>
              </a:rPr>
            </a:br>
            <a:endParaRPr sz="2667" b="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1200" y="5208826"/>
            <a:ext cx="1076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a. The </a:t>
            </a:r>
            <a:r>
              <a:rPr lang="en-US" sz="2400" b="1" kern="0" dirty="0">
                <a:solidFill>
                  <a:srgbClr val="E06666"/>
                </a:solidFill>
                <a:cs typeface="Arial"/>
                <a:sym typeface="Arial"/>
              </a:rPr>
              <a:t>range</a:t>
            </a: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 of the director’s vision is impressive.</a:t>
            </a:r>
            <a:b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</a:b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b. What is the price </a:t>
            </a:r>
            <a:r>
              <a:rPr lang="en-US" sz="2400" b="1" kern="0" dirty="0">
                <a:solidFill>
                  <a:srgbClr val="E06666"/>
                </a:solidFill>
                <a:cs typeface="Arial"/>
                <a:sym typeface="Arial"/>
              </a:rPr>
              <a:t>range</a:t>
            </a: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 you are willing to pay for a ticket to the premiere?</a:t>
            </a:r>
          </a:p>
        </p:txBody>
      </p:sp>
      <p:sp>
        <p:nvSpPr>
          <p:cNvPr id="53250" name="AutoShape 2" descr="KAHLES K18i 1-8x24i Competition Rifle Scope | IPSCStore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252" name="AutoShape 4" descr="KAHLES K18i 1-8x24i Competition Rifle Scope | IPSCStore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254" name="AutoShape 6" descr="KAHLES K18i 1-8x24i Competition Rifle Scope | IPSCStore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256" name="AutoShape 8" descr="Scope Target Vector Art &amp;amp; Graphics | freevector.com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258" name="AutoShape 10" descr="Scope Target Vector Art &amp;amp; Graphics | freevector.com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260" name="AutoShape 12" descr="Scope Target Vector Art &amp;amp; Graphics | freevector.com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262" name="AutoShape 14" descr="Hands And Scope Vector SVG Icon (2) - SVG Repo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264" name="AutoShape 16" descr="Hands And Scope Vector SVG Icon (2) - SVG Repo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266" name="AutoShape 18" descr="Hands And Scope Vector SVG Icon (2) - SVG Repo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268" name="AutoShape 20" descr="Hands And Scope Vector SVG Icon (2) - SVG Repo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270" name="AutoShape 22" descr="Hands And Scope SVG Vector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272" name="AutoShape 24" descr="Hands And Scope SVG Vector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274" name="AutoShape 26" descr="Hands And Scope SVG Vector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276" name="AutoShape 28" descr="Hands And Scope SVG Vector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278" name="AutoShape 30" descr="Hands And Scope SVG Vector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280" name="AutoShape 32" descr="Hands And Scope SVG Vector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282" name="AutoShape 34" descr="Hands And Scope SVG Vector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284" name="AutoShape 36" descr="Sniper Scope Icon. Logo Vector Illustration Royalty Free Cliparts, Vectors,  And Stock Illustration. Image 145756488.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286" name="AutoShape 38" descr="Sniper Scope Icon. Logo Vector Illustration Royalty Free Cliparts, Vectors,  And Stock Illustration. Image 145756488.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288" name="AutoShape 40" descr="Sniper Scope Icon. Logo Vector Illustration Royalty Free Cliparts, Vectors,  And Stock Illustration. Image 145756488.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292" name="AutoShape 44" descr="Definition of Range (statistics)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294" name="AutoShape 46" descr="Definition of Range (statistics)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296" name="AutoShape 48" descr="range 9-3=6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3298" name="Picture 50" descr="Statistical Range - Msrblo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4800" y="1498600"/>
            <a:ext cx="6502400" cy="325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223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"/>
          <p:cNvSpPr txBox="1">
            <a:spLocks noGrp="1"/>
          </p:cNvSpPr>
          <p:nvPr>
            <p:ph type="title"/>
          </p:nvPr>
        </p:nvSpPr>
        <p:spPr>
          <a:xfrm>
            <a:off x="711200" y="615029"/>
            <a:ext cx="10642600" cy="88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en-US" sz="2667" dirty="0">
                <a:latin typeface="+mj-lt"/>
              </a:rPr>
              <a:t>release</a:t>
            </a:r>
            <a:br>
              <a:rPr lang="en-US" sz="2667" dirty="0">
                <a:latin typeface="+mj-lt"/>
              </a:rPr>
            </a:br>
            <a:r>
              <a:rPr lang="en-US" sz="2667" b="0" dirty="0">
                <a:solidFill>
                  <a:srgbClr val="000000"/>
                </a:solidFill>
                <a:latin typeface="+mj-lt"/>
              </a:rPr>
              <a:t>v., to make available to the public, </a:t>
            </a:r>
            <a:br>
              <a:rPr lang="en-US" sz="2667" b="0" dirty="0">
                <a:solidFill>
                  <a:srgbClr val="000000"/>
                </a:solidFill>
                <a:latin typeface="+mj-lt"/>
              </a:rPr>
            </a:br>
            <a:r>
              <a:rPr lang="en-US" sz="2667" b="0" dirty="0">
                <a:solidFill>
                  <a:srgbClr val="000000"/>
                </a:solidFill>
                <a:latin typeface="+mj-lt"/>
              </a:rPr>
              <a:t>to give permission for performance</a:t>
            </a:r>
            <a:r>
              <a:rPr lang="en-US" sz="2667" dirty="0">
                <a:latin typeface="+mj-lt"/>
              </a:rPr>
              <a:t/>
            </a:r>
            <a:br>
              <a:rPr lang="en-US" sz="2667" dirty="0">
                <a:latin typeface="+mj-lt"/>
              </a:rPr>
            </a:br>
            <a:endParaRPr sz="2667" b="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1200" y="5144293"/>
            <a:ext cx="1107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/>
            </a:r>
            <a:b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</a:b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a. The film was finally </a:t>
            </a:r>
            <a:r>
              <a:rPr lang="en-US" sz="2400" b="1" kern="0" dirty="0">
                <a:solidFill>
                  <a:srgbClr val="E06666"/>
                </a:solidFill>
                <a:cs typeface="Arial"/>
                <a:sym typeface="Arial"/>
              </a:rPr>
              <a:t>released </a:t>
            </a: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to movie theaters after many delays.</a:t>
            </a:r>
            <a:b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</a:b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b. The producers of the film are hoping to </a:t>
            </a:r>
            <a:r>
              <a:rPr lang="en-US" sz="2400" b="1" kern="0" dirty="0">
                <a:solidFill>
                  <a:srgbClr val="E06666"/>
                </a:solidFill>
                <a:cs typeface="Arial"/>
                <a:sym typeface="Arial"/>
              </a:rPr>
              <a:t>release </a:t>
            </a: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it in time for the holidays. </a:t>
            </a:r>
          </a:p>
        </p:txBody>
      </p:sp>
      <p:sp>
        <p:nvSpPr>
          <p:cNvPr id="51202" name="AutoShape 2" descr="Release Images, Stock Photos &amp;amp; Vectors | Shutterstock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1204" name="AutoShape 4" descr="Release Images, Stock Photos &amp;amp; Vectors | Shutterstock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1206" name="AutoShape 6" descr="iPhone 13 release date: How much energy will you save by not buying the new  model? | Euronews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1208" name="AutoShape 8" descr="iPhone 13 release date: How much energy will you save by not buying the new  model? | Euronews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1210" name="Picture 10" descr="Netflix boss: Film fans want joint release dates for cinema and streaming -  BBC New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1600" y="1600200"/>
            <a:ext cx="6705600" cy="37719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165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"/>
          <p:cNvSpPr txBox="1">
            <a:spLocks noGrp="1"/>
          </p:cNvSpPr>
          <p:nvPr>
            <p:ph type="title"/>
          </p:nvPr>
        </p:nvSpPr>
        <p:spPr>
          <a:xfrm>
            <a:off x="838200" y="177800"/>
            <a:ext cx="10515600" cy="88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en-US" sz="2667" dirty="0">
                <a:latin typeface="+mj-lt"/>
              </a:rPr>
              <a:t>representation</a:t>
            </a:r>
            <a:br>
              <a:rPr lang="en-US" sz="2667" dirty="0">
                <a:latin typeface="+mj-lt"/>
              </a:rPr>
            </a:br>
            <a:r>
              <a:rPr lang="en-US" sz="2667" b="0" dirty="0">
                <a:solidFill>
                  <a:srgbClr val="000000"/>
                </a:solidFill>
                <a:latin typeface="+mj-lt"/>
              </a:rPr>
              <a:t>n., exemplification; symbolization</a:t>
            </a:r>
            <a:endParaRPr sz="2667" b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2800" y="4749800"/>
            <a:ext cx="11074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/>
            </a:r>
            <a:b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</a:b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a. The actor’s </a:t>
            </a:r>
            <a:r>
              <a:rPr lang="en-US" sz="2400" b="1" kern="0" dirty="0">
                <a:solidFill>
                  <a:srgbClr val="E06666"/>
                </a:solidFill>
                <a:cs typeface="Arial"/>
                <a:sym typeface="Arial"/>
              </a:rPr>
              <a:t>representation </a:t>
            </a: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of his character did not seem authentic.</a:t>
            </a:r>
            <a:b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</a:b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b. The film’s </a:t>
            </a:r>
            <a:r>
              <a:rPr lang="en-US" sz="2400" b="1" kern="0" dirty="0">
                <a:solidFill>
                  <a:srgbClr val="E06666"/>
                </a:solidFill>
                <a:cs typeface="Arial"/>
                <a:sym typeface="Arial"/>
              </a:rPr>
              <a:t>representation </a:t>
            </a: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of world poverty through the character of the hungry child was quite moving.</a:t>
            </a:r>
          </a:p>
        </p:txBody>
      </p:sp>
      <p:sp>
        <p:nvSpPr>
          <p:cNvPr id="4" name="AutoShape 2" descr="Prediction, anticipation and influence: The importance of AI and machine  learning in loyalty programs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9154" name="Picture 2" descr="Đại diện người lao động (Employees Representation) là ai?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8816" y="1193800"/>
            <a:ext cx="7183185" cy="3759200"/>
          </a:xfrm>
          <a:prstGeom prst="rect">
            <a:avLst/>
          </a:prstGeom>
          <a:noFill/>
        </p:spPr>
      </p:pic>
      <p:sp>
        <p:nvSpPr>
          <p:cNvPr id="49156" name="AutoShape 4" descr="Chemistry textbooks still lack gender and racial representation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9158" name="AutoShape 6" descr="Chemistry textbooks still lack gender and racial representation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9160" name="AutoShape 8" descr="Chemistry textbooks still lack gender and racial representation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601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"/>
          <p:cNvSpPr txBox="1">
            <a:spLocks noGrp="1"/>
          </p:cNvSpPr>
          <p:nvPr>
            <p:ph type="title"/>
          </p:nvPr>
        </p:nvSpPr>
        <p:spPr>
          <a:xfrm>
            <a:off x="838200" y="584200"/>
            <a:ext cx="10515600" cy="88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en-US" sz="2667" dirty="0">
                <a:latin typeface="+mj-lt"/>
              </a:rPr>
              <a:t>separately</a:t>
            </a:r>
            <a:br>
              <a:rPr lang="en-US" sz="2667" dirty="0">
                <a:latin typeface="+mj-lt"/>
              </a:rPr>
            </a:br>
            <a:r>
              <a:rPr lang="en-US" sz="2667" b="0" dirty="0">
                <a:solidFill>
                  <a:srgbClr val="000000"/>
                </a:solidFill>
                <a:latin typeface="+mj-lt"/>
              </a:rPr>
              <a:t>adv., apart</a:t>
            </a:r>
            <a:r>
              <a:rPr lang="en-US" sz="2667" b="0" dirty="0">
                <a:latin typeface="+mj-lt"/>
              </a:rPr>
              <a:t/>
            </a:r>
            <a:br>
              <a:rPr lang="en-US" sz="2667" b="0" dirty="0">
                <a:latin typeface="+mj-lt"/>
              </a:rPr>
            </a:br>
            <a:r>
              <a:rPr lang="en-US" sz="2667" b="0" dirty="0">
                <a:latin typeface="+mj-lt"/>
              </a:rPr>
              <a:t/>
            </a:r>
            <a:br>
              <a:rPr lang="en-US" sz="2667" b="0" dirty="0">
                <a:latin typeface="+mj-lt"/>
              </a:rPr>
            </a:br>
            <a:endParaRPr sz="2667" b="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20800" y="5412025"/>
            <a:ext cx="1097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a. Each scene of the movie was filmed </a:t>
            </a:r>
            <a:r>
              <a:rPr lang="en-US" sz="2400" b="1" kern="0" dirty="0">
                <a:solidFill>
                  <a:srgbClr val="E06666"/>
                </a:solidFill>
                <a:cs typeface="Arial"/>
                <a:sym typeface="Arial"/>
              </a:rPr>
              <a:t>separately </a:t>
            </a: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from the others.</a:t>
            </a:r>
            <a:b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</a:b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b. The theater was very crowded so we had to sit </a:t>
            </a:r>
            <a:r>
              <a:rPr lang="en-US" sz="2400" b="1" kern="0" dirty="0">
                <a:solidFill>
                  <a:srgbClr val="E06666"/>
                </a:solidFill>
                <a:cs typeface="Arial"/>
                <a:sym typeface="Arial"/>
              </a:rPr>
              <a:t>separately</a:t>
            </a: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. </a:t>
            </a:r>
          </a:p>
        </p:txBody>
      </p:sp>
      <p:pic>
        <p:nvPicPr>
          <p:cNvPr id="47106" name="Picture 2" descr="Going separate ways? stock photo. Image of fight, marriage - 180711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9600" y="1295401"/>
            <a:ext cx="5892800" cy="39260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171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515600" cy="88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en-US" sz="2667" dirty="0">
                <a:latin typeface="+mj-lt"/>
              </a:rPr>
              <a:t>successive</a:t>
            </a:r>
            <a:br>
              <a:rPr lang="en-US" sz="2667" dirty="0">
                <a:latin typeface="+mj-lt"/>
              </a:rPr>
            </a:br>
            <a:r>
              <a:rPr lang="en-US" sz="2667" b="0" dirty="0">
                <a:solidFill>
                  <a:srgbClr val="000000"/>
                </a:solidFill>
                <a:latin typeface="+mj-lt"/>
              </a:rPr>
              <a:t>adj., following in order</a:t>
            </a:r>
            <a:r>
              <a:rPr lang="en-US" sz="2667" b="0" dirty="0">
                <a:latin typeface="+mj-lt"/>
              </a:rPr>
              <a:t/>
            </a:r>
            <a:br>
              <a:rPr lang="en-US" sz="2667" b="0" dirty="0">
                <a:latin typeface="+mj-lt"/>
              </a:rPr>
            </a:br>
            <a:r>
              <a:rPr lang="en-US" sz="2667" b="0" dirty="0">
                <a:latin typeface="+mj-lt"/>
              </a:rPr>
              <a:t/>
            </a:r>
            <a:br>
              <a:rPr lang="en-US" sz="2667" b="0" dirty="0">
                <a:latin typeface="+mj-lt"/>
              </a:rPr>
            </a:br>
            <a:endParaRPr sz="2667" b="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5042694"/>
            <a:ext cx="1036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a. The script went through </a:t>
            </a:r>
            <a:r>
              <a:rPr lang="en-US" sz="2400" b="1" kern="0" dirty="0">
                <a:solidFill>
                  <a:srgbClr val="E06666"/>
                </a:solidFill>
                <a:cs typeface="Arial"/>
                <a:sym typeface="Arial"/>
              </a:rPr>
              <a:t>successive </a:t>
            </a: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rewrites.</a:t>
            </a:r>
            <a:b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</a:b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b. Somehow the </a:t>
            </a:r>
            <a:r>
              <a:rPr lang="en-US" sz="2400" b="1" kern="0" dirty="0">
                <a:solidFill>
                  <a:srgbClr val="E06666"/>
                </a:solidFill>
                <a:cs typeface="Arial"/>
                <a:sym typeface="Arial"/>
              </a:rPr>
              <a:t>successive </a:t>
            </a: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images were interrupted and had to be edited again. </a:t>
            </a:r>
          </a:p>
        </p:txBody>
      </p:sp>
      <p:pic>
        <p:nvPicPr>
          <p:cNvPr id="45058" name="Picture 2" descr="Học từ successive - Chủ đề Movies | 600 từ vựng TOEI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1834" y="1222373"/>
            <a:ext cx="4974167" cy="37306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881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ctrTitle"/>
          </p:nvPr>
        </p:nvSpPr>
        <p:spPr>
          <a:xfrm>
            <a:off x="3387381" y="3068387"/>
            <a:ext cx="5348267" cy="100779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7200" dirty="0"/>
              <a:t>Grammar</a:t>
            </a:r>
            <a:endParaRPr sz="7200"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ctrTitle" idx="4294967295"/>
          </p:nvPr>
        </p:nvSpPr>
        <p:spPr>
          <a:xfrm>
            <a:off x="3173533" y="1123951"/>
            <a:ext cx="5778500" cy="91228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6400" i="0" dirty="0">
                <a:solidFill>
                  <a:schemeClr val="tx1"/>
                </a:solidFill>
              </a:rPr>
              <a:t>1</a:t>
            </a:r>
            <a:endParaRPr sz="64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49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200377" y="3846883"/>
            <a:ext cx="960107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400" b="1" kern="0" dirty="0">
                <a:solidFill>
                  <a:srgbClr val="0070C0"/>
                </a:solidFill>
                <a:latin typeface="Noto Serif" pitchFamily="18" charset="0"/>
                <a:ea typeface="Noto Serif" pitchFamily="18" charset="0"/>
                <a:cs typeface="Noto Serif" pitchFamily="18" charset="0"/>
                <a:sym typeface="Arial"/>
              </a:rPr>
              <a:t>Now</a:t>
            </a:r>
          </a:p>
        </p:txBody>
      </p:sp>
      <p:sp>
        <p:nvSpPr>
          <p:cNvPr id="1544" name="Google Shape;1544;p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4D4A56"/>
                </a:solidFill>
              </a:rPr>
              <a:pPr/>
              <a:t>4</a:t>
            </a:fld>
            <a:endParaRPr dirty="0">
              <a:solidFill>
                <a:srgbClr val="4D4A56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15413" y="3586989"/>
            <a:ext cx="1036915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19;p19"/>
          <p:cNvSpPr txBox="1">
            <a:spLocks/>
          </p:cNvSpPr>
          <p:nvPr/>
        </p:nvSpPr>
        <p:spPr>
          <a:xfrm>
            <a:off x="911424" y="412030"/>
            <a:ext cx="10369152" cy="100779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333" b="1" kern="0" dirty="0">
                <a:latin typeface="Noto Serif" pitchFamily="18" charset="0"/>
                <a:ea typeface="Noto Serif" pitchFamily="18" charset="0"/>
                <a:cs typeface="Noto Serif" pitchFamily="18" charset="0"/>
              </a:rPr>
              <a:t>Timeline for tenses</a:t>
            </a:r>
          </a:p>
        </p:txBody>
      </p:sp>
      <p:grpSp>
        <p:nvGrpSpPr>
          <p:cNvPr id="13" name="Google Shape;717;p51"/>
          <p:cNvGrpSpPr/>
          <p:nvPr/>
        </p:nvGrpSpPr>
        <p:grpSpPr>
          <a:xfrm rot="18900000">
            <a:off x="5423926" y="3233428"/>
            <a:ext cx="492673" cy="492673"/>
            <a:chOff x="2594050" y="1631825"/>
            <a:chExt cx="439625" cy="439625"/>
          </a:xfrm>
        </p:grpSpPr>
        <p:sp>
          <p:nvSpPr>
            <p:cNvPr id="14" name="Google Shape;718;p5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" name="Google Shape;720;p5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" name="Google Shape;721;p5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" name="Google Shape;719;p5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763979" y="2830212"/>
            <a:ext cx="1824203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400" b="1" kern="0" dirty="0">
                <a:solidFill>
                  <a:srgbClr val="FF0000"/>
                </a:solidFill>
                <a:latin typeface="Noto Serif" pitchFamily="18" charset="0"/>
                <a:ea typeface="Noto Serif" pitchFamily="18" charset="0"/>
                <a:cs typeface="Noto Serif" pitchFamily="18" charset="0"/>
                <a:sym typeface="Arial"/>
              </a:rPr>
              <a:t>Future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7435" y="2830212"/>
            <a:ext cx="1824203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400" b="1" kern="0" dirty="0">
                <a:solidFill>
                  <a:srgbClr val="00B050"/>
                </a:solidFill>
                <a:latin typeface="Noto Serif" pitchFamily="18" charset="0"/>
                <a:ea typeface="Noto Serif" pitchFamily="18" charset="0"/>
                <a:cs typeface="Noto Serif" pitchFamily="18" charset="0"/>
                <a:sym typeface="Arial"/>
              </a:rPr>
              <a:t>Past</a:t>
            </a:r>
          </a:p>
        </p:txBody>
      </p:sp>
      <p:grpSp>
        <p:nvGrpSpPr>
          <p:cNvPr id="31" name="Google Shape;804;p51"/>
          <p:cNvGrpSpPr/>
          <p:nvPr/>
        </p:nvGrpSpPr>
        <p:grpSpPr>
          <a:xfrm>
            <a:off x="8283741" y="2050819"/>
            <a:ext cx="3572900" cy="2702619"/>
            <a:chOff x="3951850" y="2985350"/>
            <a:chExt cx="407950" cy="416500"/>
          </a:xfrm>
        </p:grpSpPr>
        <p:sp>
          <p:nvSpPr>
            <p:cNvPr id="32" name="Google Shape;805;p5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" name="Google Shape;806;p5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" name="Google Shape;807;p5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" name="Google Shape;808;p5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6" name="Google Shape;120;p19"/>
          <p:cNvSpPr txBox="1">
            <a:spLocks/>
          </p:cNvSpPr>
          <p:nvPr/>
        </p:nvSpPr>
        <p:spPr>
          <a:xfrm>
            <a:off x="8294085" y="4148323"/>
            <a:ext cx="2937291" cy="153617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0990" indent="-380990">
              <a:buFont typeface="Wingdings" pitchFamily="2" charset="2"/>
              <a:buChar char="ü"/>
            </a:pPr>
            <a:r>
              <a:rPr lang="en-US" sz="2400" kern="0" dirty="0">
                <a:latin typeface="Tinos" charset="0"/>
                <a:ea typeface="Tinos" charset="0"/>
                <a:cs typeface="Tinos" charset="0"/>
              </a:rPr>
              <a:t>Future Simple</a:t>
            </a:r>
          </a:p>
          <a:p>
            <a:pPr marL="380990" indent="-380990">
              <a:buFont typeface="Wingdings" pitchFamily="2" charset="2"/>
              <a:buChar char="ü"/>
            </a:pPr>
            <a:r>
              <a:rPr lang="en-US" sz="2400" kern="0" dirty="0">
                <a:latin typeface="Tinos" charset="0"/>
                <a:ea typeface="Tinos" charset="0"/>
                <a:cs typeface="Tinos" charset="0"/>
              </a:rPr>
              <a:t>Future Perfect</a:t>
            </a:r>
          </a:p>
          <a:p>
            <a:pPr marL="380990" indent="-380990">
              <a:buFont typeface="Wingdings" pitchFamily="2" charset="2"/>
              <a:buChar char="ü"/>
            </a:pPr>
            <a:r>
              <a:rPr lang="en-US" sz="2400" kern="0" dirty="0">
                <a:latin typeface="Tinos" charset="0"/>
                <a:ea typeface="Tinos" charset="0"/>
                <a:cs typeface="Tinos" charset="0"/>
              </a:rPr>
              <a:t>Future Continuous</a:t>
            </a:r>
          </a:p>
        </p:txBody>
      </p:sp>
    </p:spTree>
    <p:extLst>
      <p:ext uri="{BB962C8B-B14F-4D97-AF65-F5344CB8AC3E}">
        <p14:creationId xmlns:p14="http://schemas.microsoft.com/office/powerpoint/2010/main" val="361052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6.17284E-7 C 0.06893 -6.17284E-7 0.125 0.05586 0.125 0.125 C 0.125 0.19414 0.06893 0.25 -3.05556E-6 0.25 C -0.06892 0.25 -0.125 0.19414 -0.125 0.125 C -0.125 0.05586 -0.06892 -6.17284E-7 -3.05556E-6 -6.17284E-7 Z " pathEditMode="relative" ptsTypes="fffff">
                                      <p:cBhvr>
                                        <p:cTn id="43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466421" y="518371"/>
            <a:ext cx="2976331" cy="268103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en" sz="2333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1. </a:t>
            </a:r>
            <a: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FORM</a:t>
            </a:r>
            <a:r>
              <a:rPr lang="en" sz="2333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:</a:t>
            </a:r>
            <a:br>
              <a:rPr lang="en" sz="2333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</a:br>
            <a:r>
              <a:rPr lang="en" sz="2333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(+) S + will + V</a:t>
            </a:r>
            <a:br>
              <a:rPr lang="en" sz="2333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</a:br>
            <a:r>
              <a:rPr lang="en" sz="2333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(-) S + will + not + V</a:t>
            </a:r>
            <a:br>
              <a:rPr lang="en" sz="2333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</a:br>
            <a:r>
              <a:rPr lang="en" sz="2333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(?) Wil + S + V?</a:t>
            </a:r>
            <a:br>
              <a:rPr lang="en" sz="2333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</a:br>
            <a:r>
              <a:rPr lang="en" sz="2000" b="0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Note</a:t>
            </a:r>
            <a:r>
              <a:rPr lang="en" sz="2000" b="0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: </a:t>
            </a:r>
            <a:br>
              <a:rPr lang="en" sz="2000" b="0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</a:br>
            <a:r>
              <a:rPr lang="en" sz="2000" b="0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will = ’ll</a:t>
            </a:r>
            <a:br>
              <a:rPr lang="en" sz="2000" b="0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</a:br>
            <a:r>
              <a:rPr lang="en" sz="2000" b="0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will not = won’t </a:t>
            </a:r>
            <a:endParaRPr sz="2333" b="0" dirty="0">
              <a:solidFill>
                <a:schemeClr val="accent1">
                  <a:lumMod val="50000"/>
                </a:schemeClr>
              </a:solidFill>
              <a:latin typeface="Tinos" charset="0"/>
              <a:ea typeface="Tinos" charset="0"/>
              <a:cs typeface="Tinos" charset="0"/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ECC1C8"/>
                </a:solidFill>
              </a:rPr>
              <a:pPr/>
              <a:t>5</a:t>
            </a:fld>
            <a:endParaRPr dirty="0">
              <a:solidFill>
                <a:srgbClr val="ECC1C8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290352" y="1478307"/>
            <a:ext cx="3620720" cy="3368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594" indent="-228594">
              <a:lnSpc>
                <a:spcPct val="120000"/>
              </a:lnSpc>
              <a:buClr>
                <a:srgbClr val="000000"/>
              </a:buClr>
              <a:buFont typeface="Wingdings" pitchFamily="2" charset="2"/>
              <a:buChar char="ü"/>
            </a:pPr>
            <a:r>
              <a:rPr lang="en-US" sz="1733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To </a:t>
            </a:r>
            <a:r>
              <a:rPr lang="en-US" sz="1733" i="1" kern="0" dirty="0">
                <a:solidFill>
                  <a:srgbClr val="FF0000"/>
                </a:solidFill>
                <a:latin typeface="Tinos"/>
                <a:ea typeface="Tinos"/>
                <a:cs typeface="Tinos"/>
                <a:sym typeface="Tinos"/>
              </a:rPr>
              <a:t>predict</a:t>
            </a:r>
            <a:r>
              <a:rPr lang="en-US" sz="1733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 a future event</a:t>
            </a:r>
            <a:endParaRPr sz="1733" kern="0" dirty="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>
              <a:lnSpc>
                <a:spcPct val="120000"/>
              </a:lnSpc>
              <a:buClr>
                <a:srgbClr val="4D4A56"/>
              </a:buClr>
              <a:buSzPts val="1100"/>
              <a:buFont typeface="Arial"/>
              <a:buNone/>
            </a:pPr>
            <a:r>
              <a:rPr lang="en-US" sz="1733" u="sng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Eg</a:t>
            </a:r>
            <a:r>
              <a:rPr lang="en-US" sz="1733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: I think it </a:t>
            </a:r>
            <a:r>
              <a:rPr lang="en-US" sz="1733" u="sng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will rain</a:t>
            </a:r>
            <a:r>
              <a:rPr lang="en-US" sz="1733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 tomorrow.</a:t>
            </a:r>
          </a:p>
          <a:p>
            <a:pPr marL="228594" indent="-228594">
              <a:lnSpc>
                <a:spcPct val="120000"/>
              </a:lnSpc>
              <a:buClr>
                <a:srgbClr val="4D4A56"/>
              </a:buClr>
              <a:buSzPts val="1100"/>
              <a:buFont typeface="Wingdings" pitchFamily="2" charset="2"/>
              <a:buChar char="ü"/>
            </a:pPr>
            <a:r>
              <a:rPr lang="en-US" sz="1733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To express a </a:t>
            </a:r>
            <a:r>
              <a:rPr lang="en-US" sz="1733" i="1" kern="0" dirty="0">
                <a:solidFill>
                  <a:srgbClr val="FF0000"/>
                </a:solidFill>
                <a:latin typeface="Tinos"/>
                <a:ea typeface="Tinos"/>
                <a:cs typeface="Tinos"/>
                <a:sym typeface="Tinos"/>
              </a:rPr>
              <a:t>spontaneous decision </a:t>
            </a:r>
            <a:r>
              <a:rPr lang="en-US" sz="1733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(with “I, we”)</a:t>
            </a:r>
            <a:endParaRPr lang="en-US" sz="1733" i="1" kern="0" dirty="0">
              <a:solidFill>
                <a:srgbClr val="FF0000"/>
              </a:solidFill>
              <a:latin typeface="Tinos"/>
              <a:ea typeface="Tinos"/>
              <a:cs typeface="Tinos"/>
              <a:sym typeface="Tinos"/>
            </a:endParaRPr>
          </a:p>
          <a:p>
            <a:pPr>
              <a:lnSpc>
                <a:spcPct val="120000"/>
              </a:lnSpc>
              <a:buClr>
                <a:srgbClr val="4D4A56"/>
              </a:buClr>
              <a:buSzPts val="1100"/>
              <a:buFont typeface="Arial"/>
              <a:buNone/>
            </a:pPr>
            <a:r>
              <a:rPr lang="en-US" sz="1733" u="sng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Eg</a:t>
            </a:r>
            <a:r>
              <a:rPr lang="en-US" sz="1733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: I</a:t>
            </a:r>
            <a:r>
              <a:rPr lang="en-US" sz="1733" u="sng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’ll pay</a:t>
            </a:r>
            <a:r>
              <a:rPr lang="en-US" sz="1733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 for the tickets by credit card.</a:t>
            </a:r>
          </a:p>
          <a:p>
            <a:pPr marL="228594" indent="-228594">
              <a:lnSpc>
                <a:spcPct val="120000"/>
              </a:lnSpc>
              <a:buClr>
                <a:srgbClr val="4D4A56"/>
              </a:buClr>
              <a:buSzPts val="1100"/>
              <a:buFont typeface="Wingdings" pitchFamily="2" charset="2"/>
              <a:buChar char="ü"/>
            </a:pPr>
            <a:r>
              <a:rPr lang="en-US" sz="1733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To express </a:t>
            </a:r>
            <a:r>
              <a:rPr lang="en-US" sz="1733" i="1" kern="0" dirty="0">
                <a:solidFill>
                  <a:srgbClr val="FF0000"/>
                </a:solidFill>
                <a:latin typeface="Tinos"/>
                <a:ea typeface="Tinos"/>
                <a:cs typeface="Tinos"/>
                <a:sym typeface="Tinos"/>
              </a:rPr>
              <a:t>willingness</a:t>
            </a:r>
          </a:p>
          <a:p>
            <a:pPr>
              <a:lnSpc>
                <a:spcPct val="120000"/>
              </a:lnSpc>
              <a:buClr>
                <a:srgbClr val="4D4A56"/>
              </a:buClr>
              <a:buSzPts val="1100"/>
              <a:buFont typeface="Arial"/>
              <a:buNone/>
            </a:pPr>
            <a:r>
              <a:rPr lang="en-US" sz="1733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Eg: He</a:t>
            </a:r>
            <a:r>
              <a:rPr lang="en-US" sz="1733" u="sng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’ll carry</a:t>
            </a:r>
            <a:r>
              <a:rPr lang="en-US" sz="1733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 your bag for you.</a:t>
            </a:r>
          </a:p>
          <a:p>
            <a:pPr marL="228594" indent="-228594">
              <a:lnSpc>
                <a:spcPct val="120000"/>
              </a:lnSpc>
              <a:buClr>
                <a:srgbClr val="4D4A56"/>
              </a:buClr>
              <a:buSzPts val="1100"/>
              <a:buFont typeface="Wingdings" pitchFamily="2" charset="2"/>
              <a:buChar char="ü"/>
            </a:pPr>
            <a:r>
              <a:rPr lang="en-US" sz="1733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To  give </a:t>
            </a:r>
            <a:r>
              <a:rPr lang="en-US" sz="1733" i="1" kern="0" dirty="0">
                <a:solidFill>
                  <a:srgbClr val="FF0000"/>
                </a:solidFill>
                <a:latin typeface="Tinos"/>
                <a:ea typeface="Tinos"/>
                <a:cs typeface="Tinos"/>
                <a:sym typeface="Tinos"/>
              </a:rPr>
              <a:t>orders</a:t>
            </a:r>
            <a:r>
              <a:rPr lang="en-US" sz="1733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 ( with “you”)</a:t>
            </a:r>
          </a:p>
          <a:p>
            <a:pPr>
              <a:lnSpc>
                <a:spcPct val="120000"/>
              </a:lnSpc>
              <a:buClr>
                <a:srgbClr val="4D4A56"/>
              </a:buClr>
              <a:buSzPts val="1100"/>
              <a:buFont typeface="Arial"/>
              <a:buNone/>
            </a:pPr>
            <a:r>
              <a:rPr lang="en-US" sz="1733" u="sng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Eg</a:t>
            </a:r>
            <a:r>
              <a:rPr lang="en-US" sz="1733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: You </a:t>
            </a:r>
            <a:r>
              <a:rPr lang="en-US" sz="1733" u="sng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will do</a:t>
            </a:r>
            <a:r>
              <a:rPr lang="en-US" sz="1733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 exactly as I say.</a:t>
            </a:r>
          </a:p>
          <a:p>
            <a:pPr marL="228594" indent="-228594">
              <a:lnSpc>
                <a:spcPct val="120000"/>
              </a:lnSpc>
              <a:buClr>
                <a:srgbClr val="4D4A56"/>
              </a:buClr>
              <a:buSzPts val="1100"/>
              <a:buFont typeface="Wingdings" pitchFamily="2" charset="2"/>
              <a:buChar char="ü"/>
            </a:pPr>
            <a:endParaRPr sz="1733" kern="0" dirty="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>
              <a:lnSpc>
                <a:spcPct val="120000"/>
              </a:lnSpc>
              <a:buClr>
                <a:srgbClr val="000000"/>
              </a:buClr>
              <a:buFont typeface="Arial"/>
              <a:buNone/>
            </a:pPr>
            <a:endParaRPr sz="1733" kern="0" dirty="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7" name="Google Shape;119;p19"/>
          <p:cNvSpPr txBox="1">
            <a:spLocks/>
          </p:cNvSpPr>
          <p:nvPr/>
        </p:nvSpPr>
        <p:spPr>
          <a:xfrm>
            <a:off x="2553766" y="189528"/>
            <a:ext cx="9141333" cy="74319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kern="0" dirty="0">
                <a:solidFill>
                  <a:srgbClr val="FFFFFF"/>
                </a:solidFill>
                <a:latin typeface="Noto Serif" pitchFamily="18" charset="0"/>
                <a:ea typeface="Noto Serif" pitchFamily="18" charset="0"/>
                <a:cs typeface="Noto Serif" pitchFamily="18" charset="0"/>
              </a:rPr>
              <a:t>I. Future Simple</a:t>
            </a:r>
          </a:p>
        </p:txBody>
      </p:sp>
      <p:sp>
        <p:nvSpPr>
          <p:cNvPr id="8" name="Google Shape;119;p19"/>
          <p:cNvSpPr txBox="1">
            <a:spLocks/>
          </p:cNvSpPr>
          <p:nvPr/>
        </p:nvSpPr>
        <p:spPr>
          <a:xfrm>
            <a:off x="3211110" y="1104424"/>
            <a:ext cx="2980901" cy="48005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kern="0" dirty="0">
                <a:solidFill>
                  <a:srgbClr val="4D4A56"/>
                </a:solidFill>
                <a:latin typeface="Tinos" charset="0"/>
                <a:ea typeface="Tinos" charset="0"/>
                <a:cs typeface="Tinos" charset="0"/>
              </a:rPr>
              <a:t>2. </a:t>
            </a:r>
            <a:r>
              <a:rPr lang="en-US" sz="2400" b="1" u="sng" kern="0" dirty="0">
                <a:solidFill>
                  <a:srgbClr val="4D4A56"/>
                </a:solidFill>
                <a:latin typeface="Tinos" charset="0"/>
                <a:ea typeface="Tinos" charset="0"/>
                <a:cs typeface="Tinos" charset="0"/>
              </a:rPr>
              <a:t>USAGE</a:t>
            </a:r>
            <a:r>
              <a:rPr lang="en-US" sz="2400" b="1" kern="0" dirty="0">
                <a:solidFill>
                  <a:srgbClr val="4D4A56"/>
                </a:solidFill>
                <a:latin typeface="Tinos" charset="0"/>
                <a:ea typeface="Tinos" charset="0"/>
                <a:cs typeface="Tinos" charset="0"/>
              </a:rPr>
              <a:t>:</a:t>
            </a:r>
          </a:p>
        </p:txBody>
      </p:sp>
      <p:sp>
        <p:nvSpPr>
          <p:cNvPr id="9" name="Google Shape;103;p17"/>
          <p:cNvSpPr txBox="1"/>
          <p:nvPr/>
        </p:nvSpPr>
        <p:spPr>
          <a:xfrm>
            <a:off x="7031216" y="963203"/>
            <a:ext cx="4512501" cy="3648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594" indent="-228594">
              <a:lnSpc>
                <a:spcPct val="120000"/>
              </a:lnSpc>
              <a:buClr>
                <a:srgbClr val="000000"/>
              </a:buClr>
              <a:buFont typeface="Wingdings" pitchFamily="2" charset="2"/>
              <a:buChar char="ü"/>
            </a:pPr>
            <a:r>
              <a:rPr lang="en-US" sz="1733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To make an </a:t>
            </a:r>
            <a:r>
              <a:rPr lang="en-US" sz="1733" i="1" kern="0" dirty="0">
                <a:solidFill>
                  <a:srgbClr val="FF0000"/>
                </a:solidFill>
                <a:latin typeface="Tinos"/>
                <a:ea typeface="Tinos"/>
                <a:cs typeface="Tinos"/>
                <a:sym typeface="Tinos"/>
              </a:rPr>
              <a:t>offer </a:t>
            </a:r>
            <a:r>
              <a:rPr lang="en-US" sz="1733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(with “I” in (?) form using “shall”)</a:t>
            </a:r>
            <a:endParaRPr sz="1733" kern="0" dirty="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>
              <a:lnSpc>
                <a:spcPct val="120000"/>
              </a:lnSpc>
              <a:buClr>
                <a:srgbClr val="4D4A56"/>
              </a:buClr>
              <a:buSzPts val="1100"/>
              <a:buFont typeface="Arial"/>
              <a:buNone/>
            </a:pPr>
            <a:r>
              <a:rPr lang="en-US" sz="1733" u="sng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Eg</a:t>
            </a:r>
            <a:r>
              <a:rPr lang="en-US" sz="1733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: </a:t>
            </a:r>
            <a:r>
              <a:rPr lang="en-US" sz="1733" u="sng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Shall I</a:t>
            </a:r>
            <a:r>
              <a:rPr lang="en-US" sz="1733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 open the window?</a:t>
            </a:r>
          </a:p>
          <a:p>
            <a:pPr marL="228594" indent="-228594">
              <a:lnSpc>
                <a:spcPct val="120000"/>
              </a:lnSpc>
              <a:buClr>
                <a:srgbClr val="4D4A56"/>
              </a:buClr>
              <a:buSzPts val="1100"/>
              <a:buFont typeface="Wingdings" pitchFamily="2" charset="2"/>
              <a:buChar char="ü"/>
            </a:pPr>
            <a:r>
              <a:rPr lang="en-US" sz="1733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To make a </a:t>
            </a:r>
            <a:r>
              <a:rPr lang="en-US" sz="1733" i="1" kern="0" dirty="0">
                <a:solidFill>
                  <a:srgbClr val="FF0000"/>
                </a:solidFill>
                <a:latin typeface="Tinos"/>
                <a:ea typeface="Tinos"/>
                <a:cs typeface="Tinos"/>
                <a:sym typeface="Tinos"/>
              </a:rPr>
              <a:t>suggestion </a:t>
            </a:r>
            <a:r>
              <a:rPr lang="en-US" sz="1733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(with “We” in (?) form using “shall”)</a:t>
            </a:r>
            <a:endParaRPr lang="en-US" sz="1733" i="1" kern="0" dirty="0">
              <a:solidFill>
                <a:srgbClr val="FF0000"/>
              </a:solidFill>
              <a:latin typeface="Tinos"/>
              <a:ea typeface="Tinos"/>
              <a:cs typeface="Tinos"/>
              <a:sym typeface="Tinos"/>
            </a:endParaRPr>
          </a:p>
          <a:p>
            <a:pPr>
              <a:lnSpc>
                <a:spcPct val="120000"/>
              </a:lnSpc>
              <a:buClr>
                <a:srgbClr val="4D4A56"/>
              </a:buClr>
              <a:buSzPts val="1100"/>
              <a:buFont typeface="Arial"/>
              <a:buNone/>
            </a:pPr>
            <a:r>
              <a:rPr lang="en-US" sz="1733" u="sng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Eg</a:t>
            </a:r>
            <a:r>
              <a:rPr lang="en-US" sz="1733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: </a:t>
            </a:r>
            <a:r>
              <a:rPr lang="en-US" sz="1733" u="sng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Shall we</a:t>
            </a:r>
            <a:r>
              <a:rPr lang="en-US" sz="1733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 go to the cinema tonight?</a:t>
            </a:r>
          </a:p>
          <a:p>
            <a:pPr marL="228594" indent="-228594">
              <a:lnSpc>
                <a:spcPct val="120000"/>
              </a:lnSpc>
              <a:buClr>
                <a:srgbClr val="4D4A56"/>
              </a:buClr>
              <a:buSzPts val="1100"/>
              <a:buFont typeface="Wingdings" pitchFamily="2" charset="2"/>
              <a:buChar char="ü"/>
            </a:pPr>
            <a:r>
              <a:rPr lang="en-US" sz="1733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To ask for </a:t>
            </a:r>
            <a:r>
              <a:rPr lang="en-US" sz="1733" i="1" kern="0" dirty="0">
                <a:solidFill>
                  <a:srgbClr val="FF0000"/>
                </a:solidFill>
                <a:latin typeface="Tinos"/>
                <a:ea typeface="Tinos"/>
                <a:cs typeface="Tinos"/>
                <a:sym typeface="Tinos"/>
              </a:rPr>
              <a:t>advice</a:t>
            </a:r>
            <a:r>
              <a:rPr lang="en-US" sz="1733" kern="0" dirty="0">
                <a:solidFill>
                  <a:srgbClr val="FF0000"/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  <a:r>
              <a:rPr lang="en-US" sz="1733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and</a:t>
            </a:r>
            <a:r>
              <a:rPr lang="en-US" sz="1733" kern="0" dirty="0">
                <a:solidFill>
                  <a:srgbClr val="FF0000"/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  <a:r>
              <a:rPr lang="en-US" sz="1733" i="1" kern="0" dirty="0">
                <a:solidFill>
                  <a:srgbClr val="FF0000"/>
                </a:solidFill>
                <a:latin typeface="Tinos"/>
                <a:ea typeface="Tinos"/>
                <a:cs typeface="Tinos"/>
                <a:sym typeface="Tinos"/>
              </a:rPr>
              <a:t>instructions </a:t>
            </a:r>
            <a:r>
              <a:rPr lang="en-US" sz="1733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(with “I” in (?) form using “shall”)</a:t>
            </a:r>
            <a:endParaRPr lang="en-US" sz="1733" i="1" kern="0" dirty="0">
              <a:solidFill>
                <a:srgbClr val="FF0000"/>
              </a:solidFill>
              <a:latin typeface="Tinos"/>
              <a:ea typeface="Tinos"/>
              <a:cs typeface="Tinos"/>
              <a:sym typeface="Tinos"/>
            </a:endParaRPr>
          </a:p>
          <a:p>
            <a:pPr>
              <a:lnSpc>
                <a:spcPct val="120000"/>
              </a:lnSpc>
              <a:buClr>
                <a:srgbClr val="4D4A56"/>
              </a:buClr>
              <a:buSzPts val="1100"/>
              <a:buFont typeface="Arial"/>
              <a:buNone/>
            </a:pPr>
            <a:r>
              <a:rPr lang="en-US" sz="1733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Eg: What </a:t>
            </a:r>
            <a:r>
              <a:rPr lang="en-US" sz="1733" u="sng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shall I</a:t>
            </a:r>
            <a:r>
              <a:rPr lang="en-US" sz="1733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 tell the boss about this money?</a:t>
            </a:r>
          </a:p>
          <a:p>
            <a:pPr marL="228594" indent="-228594">
              <a:lnSpc>
                <a:spcPct val="120000"/>
              </a:lnSpc>
              <a:buClr>
                <a:srgbClr val="4D4A56"/>
              </a:buClr>
              <a:buSzPts val="1100"/>
              <a:buFont typeface="Wingdings" pitchFamily="2" charset="2"/>
              <a:buChar char="ü"/>
            </a:pPr>
            <a:r>
              <a:rPr lang="en-US" sz="1733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To  give an </a:t>
            </a:r>
            <a:r>
              <a:rPr lang="en-US" sz="1733" i="1" kern="0" dirty="0">
                <a:solidFill>
                  <a:srgbClr val="FF0000"/>
                </a:solidFill>
                <a:latin typeface="Tinos"/>
                <a:ea typeface="Tinos"/>
                <a:cs typeface="Tinos"/>
                <a:sym typeface="Tinos"/>
              </a:rPr>
              <a:t>invitation</a:t>
            </a:r>
            <a:r>
              <a:rPr lang="en-US" sz="1733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 ( with “you” in (?) form)</a:t>
            </a:r>
          </a:p>
          <a:p>
            <a:pPr>
              <a:lnSpc>
                <a:spcPct val="120000"/>
              </a:lnSpc>
              <a:buClr>
                <a:srgbClr val="4D4A56"/>
              </a:buClr>
              <a:buSzPts val="1100"/>
              <a:buFont typeface="Arial"/>
              <a:buNone/>
            </a:pPr>
            <a:r>
              <a:rPr lang="en-US" sz="1733" u="sng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Eg</a:t>
            </a:r>
            <a:r>
              <a:rPr lang="en-US" sz="1733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: </a:t>
            </a:r>
            <a:r>
              <a:rPr lang="en-US" sz="1733" u="sng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Will you</a:t>
            </a:r>
            <a:r>
              <a:rPr lang="en-US" sz="1733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 dance with me?</a:t>
            </a:r>
          </a:p>
          <a:p>
            <a:pPr marL="228594" indent="-228594">
              <a:lnSpc>
                <a:spcPct val="120000"/>
              </a:lnSpc>
              <a:buClr>
                <a:srgbClr val="4D4A56"/>
              </a:buClr>
              <a:buSzPts val="1100"/>
              <a:buFont typeface="Wingdings" pitchFamily="2" charset="2"/>
              <a:buChar char="ü"/>
            </a:pPr>
            <a:endParaRPr sz="1733" kern="0" dirty="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>
              <a:lnSpc>
                <a:spcPct val="120000"/>
              </a:lnSpc>
              <a:buClr>
                <a:srgbClr val="000000"/>
              </a:buClr>
              <a:buFont typeface="Arial"/>
              <a:buNone/>
            </a:pPr>
            <a:endParaRPr sz="1733" kern="0" dirty="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0" name="Google Shape;119;p19"/>
          <p:cNvSpPr txBox="1">
            <a:spLocks/>
          </p:cNvSpPr>
          <p:nvPr/>
        </p:nvSpPr>
        <p:spPr>
          <a:xfrm>
            <a:off x="3175040" y="4946264"/>
            <a:ext cx="3949392" cy="48005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kern="0" dirty="0">
                <a:solidFill>
                  <a:srgbClr val="4D4A56"/>
                </a:solidFill>
                <a:latin typeface="Tinos" charset="0"/>
                <a:ea typeface="Tinos" charset="0"/>
                <a:cs typeface="Tinos" charset="0"/>
              </a:rPr>
              <a:t>3. </a:t>
            </a:r>
            <a:r>
              <a:rPr lang="en-US" sz="2400" b="1" u="sng" kern="0" dirty="0">
                <a:solidFill>
                  <a:srgbClr val="4D4A56"/>
                </a:solidFill>
                <a:latin typeface="Tinos" charset="0"/>
                <a:ea typeface="Tinos" charset="0"/>
                <a:cs typeface="Tinos" charset="0"/>
              </a:rPr>
              <a:t>SIGNAL WORDS</a:t>
            </a:r>
            <a:r>
              <a:rPr lang="en-US" sz="2400" b="1" kern="0" dirty="0">
                <a:solidFill>
                  <a:srgbClr val="4D4A56"/>
                </a:solidFill>
                <a:latin typeface="Tinos" charset="0"/>
                <a:ea typeface="Tinos" charset="0"/>
                <a:cs typeface="Tinos" charset="0"/>
              </a:rPr>
              <a:t>:</a:t>
            </a:r>
          </a:p>
        </p:txBody>
      </p:sp>
      <p:sp>
        <p:nvSpPr>
          <p:cNvPr id="11" name="Google Shape;103;p17"/>
          <p:cNvSpPr txBox="1"/>
          <p:nvPr/>
        </p:nvSpPr>
        <p:spPr>
          <a:xfrm>
            <a:off x="3483392" y="5178926"/>
            <a:ext cx="3264363" cy="111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594" indent="-228594">
              <a:spcBef>
                <a:spcPts val="800"/>
              </a:spcBef>
              <a:buClr>
                <a:srgbClr val="000000"/>
              </a:buClr>
              <a:buFontTx/>
              <a:buChar char="-"/>
            </a:pPr>
            <a:r>
              <a:rPr lang="en-US" sz="1600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Tomorrow</a:t>
            </a:r>
          </a:p>
          <a:p>
            <a:pPr marL="228594" indent="-228594">
              <a:spcBef>
                <a:spcPts val="800"/>
              </a:spcBef>
              <a:buClr>
                <a:srgbClr val="000000"/>
              </a:buClr>
              <a:buFontTx/>
              <a:buChar char="-"/>
            </a:pPr>
            <a:r>
              <a:rPr lang="en-US" sz="1600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Next day/week/month/year</a:t>
            </a:r>
          </a:p>
          <a:p>
            <a:pPr marL="228594" indent="-228594">
              <a:spcBef>
                <a:spcPts val="800"/>
              </a:spcBef>
              <a:buClr>
                <a:srgbClr val="000000"/>
              </a:buClr>
              <a:buFontTx/>
              <a:buChar char="-"/>
            </a:pPr>
            <a:endParaRPr sz="1600" kern="0" dirty="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2" name="Google Shape;103;p17"/>
          <p:cNvSpPr txBox="1"/>
          <p:nvPr/>
        </p:nvSpPr>
        <p:spPr>
          <a:xfrm>
            <a:off x="6820912" y="5167504"/>
            <a:ext cx="3264363" cy="111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594" indent="-228594">
              <a:spcBef>
                <a:spcPts val="800"/>
              </a:spcBef>
              <a:buClr>
                <a:srgbClr val="000000"/>
              </a:buClr>
              <a:buFontTx/>
              <a:buChar char="-"/>
            </a:pPr>
            <a:r>
              <a:rPr lang="en-US" sz="1600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In + duration of time</a:t>
            </a:r>
          </a:p>
          <a:p>
            <a:pPr marL="228594" indent="-228594">
              <a:spcBef>
                <a:spcPts val="800"/>
              </a:spcBef>
              <a:buClr>
                <a:srgbClr val="000000"/>
              </a:buClr>
              <a:buFontTx/>
              <a:buChar char="-"/>
            </a:pPr>
            <a:r>
              <a:rPr lang="en-US" sz="1600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Think/believe/suppose/…</a:t>
            </a:r>
          </a:p>
          <a:p>
            <a:pPr marL="228594" indent="-228594">
              <a:spcBef>
                <a:spcPts val="800"/>
              </a:spcBef>
              <a:buClr>
                <a:srgbClr val="000000"/>
              </a:buClr>
              <a:buFontTx/>
              <a:buChar char="-"/>
            </a:pPr>
            <a:endParaRPr sz="1600" kern="0" dirty="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  <p:extLst>
      <p:ext uri="{BB962C8B-B14F-4D97-AF65-F5344CB8AC3E}">
        <p14:creationId xmlns:p14="http://schemas.microsoft.com/office/powerpoint/2010/main" val="404759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466421" y="599651"/>
            <a:ext cx="2976331" cy="21425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>
              <a:lnSpc>
                <a:spcPct val="110000"/>
              </a:lnSpc>
              <a:spcAft>
                <a:spcPts val="1600"/>
              </a:spcAft>
            </a:pPr>
            <a:r>
              <a:rPr lang="en" sz="2333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1. </a:t>
            </a:r>
            <a: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FORM</a:t>
            </a:r>
            <a:r>
              <a:rPr lang="en" sz="2333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:</a:t>
            </a:r>
            <a: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/>
            </a:r>
            <a:b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</a:br>
            <a:r>
              <a:rPr lang="en" sz="2133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(+) S + will + have p2</a:t>
            </a:r>
            <a:br>
              <a:rPr lang="en" sz="2133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</a:br>
            <a:r>
              <a:rPr lang="en" sz="2133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(-) S + won’t + have p2</a:t>
            </a:r>
            <a:br>
              <a:rPr lang="en" sz="2133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</a:br>
            <a:r>
              <a:rPr lang="en" sz="2133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(?) Will+ S + have p2?</a:t>
            </a:r>
            <a:r>
              <a:rPr lang="en" sz="2333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/>
            </a:r>
            <a:br>
              <a:rPr lang="en" sz="2333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</a:br>
            <a:endParaRPr sz="2333" b="0" dirty="0">
              <a:solidFill>
                <a:schemeClr val="accent1">
                  <a:lumMod val="50000"/>
                </a:schemeClr>
              </a:solidFill>
              <a:latin typeface="Tinos" charset="0"/>
              <a:ea typeface="Tinos" charset="0"/>
              <a:cs typeface="Tinos" charset="0"/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ECC1C8"/>
                </a:solidFill>
              </a:rPr>
              <a:pPr/>
              <a:t>6</a:t>
            </a:fld>
            <a:endParaRPr dirty="0">
              <a:solidFill>
                <a:srgbClr val="ECC1C8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290352" y="1478307"/>
            <a:ext cx="7990224" cy="2622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594" indent="-228594">
              <a:spcBef>
                <a:spcPts val="800"/>
              </a:spcBef>
              <a:buClr>
                <a:srgbClr val="000000"/>
              </a:buClr>
              <a:buFont typeface="Wingdings" pitchFamily="2" charset="2"/>
              <a:buChar char="ü"/>
            </a:pPr>
            <a:r>
              <a:rPr lang="en-US" sz="1733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To describe an event that is expected or planned to </a:t>
            </a:r>
            <a:r>
              <a:rPr lang="en-US" sz="1733" i="1" kern="0" dirty="0">
                <a:solidFill>
                  <a:srgbClr val="FF0000"/>
                </a:solidFill>
                <a:latin typeface="Tinos"/>
                <a:ea typeface="Tinos"/>
                <a:cs typeface="Tinos"/>
                <a:sym typeface="Tinos"/>
              </a:rPr>
              <a:t>happen</a:t>
            </a:r>
            <a:r>
              <a:rPr lang="en-US" sz="1733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  <a:r>
              <a:rPr lang="en-US" sz="1733" i="1" u="sng" kern="0" dirty="0">
                <a:solidFill>
                  <a:srgbClr val="FF0000"/>
                </a:solidFill>
                <a:latin typeface="Tinos"/>
                <a:ea typeface="Tinos"/>
                <a:cs typeface="Tinos"/>
                <a:sym typeface="Tinos"/>
              </a:rPr>
              <a:t>by</a:t>
            </a:r>
            <a:r>
              <a:rPr lang="en-US" sz="1733" i="1" kern="0" dirty="0">
                <a:solidFill>
                  <a:srgbClr val="FF0000"/>
                </a:solidFill>
                <a:latin typeface="Tinos"/>
                <a:ea typeface="Tinos"/>
                <a:cs typeface="Tinos"/>
                <a:sym typeface="Tinos"/>
              </a:rPr>
              <a:t> a particular time</a:t>
            </a:r>
            <a:r>
              <a:rPr lang="en-US" sz="1733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  <a:r>
              <a:rPr lang="en-US" sz="1733" i="1" kern="0" dirty="0">
                <a:solidFill>
                  <a:srgbClr val="FF0000"/>
                </a:solidFill>
                <a:latin typeface="Tinos"/>
                <a:ea typeface="Tinos"/>
                <a:cs typeface="Tinos"/>
                <a:sym typeface="Tinos"/>
              </a:rPr>
              <a:t>in the future</a:t>
            </a:r>
            <a:r>
              <a:rPr lang="en-US" sz="1733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. It gives a sense of completion of a task that will happen in the future.</a:t>
            </a:r>
          </a:p>
          <a:p>
            <a:pPr>
              <a:spcBef>
                <a:spcPts val="800"/>
              </a:spcBef>
              <a:buClr>
                <a:srgbClr val="000000"/>
              </a:buClr>
            </a:pPr>
            <a:endParaRPr lang="en-US" sz="1733" kern="0" dirty="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>
              <a:spcBef>
                <a:spcPts val="800"/>
              </a:spcBef>
              <a:buClr>
                <a:srgbClr val="000000"/>
              </a:buClr>
            </a:pPr>
            <a:endParaRPr lang="en-US" sz="1733" kern="0" dirty="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>
              <a:spcBef>
                <a:spcPts val="800"/>
              </a:spcBef>
              <a:buClr>
                <a:srgbClr val="000000"/>
              </a:buClr>
            </a:pPr>
            <a:endParaRPr lang="en-US" sz="1733" kern="0" dirty="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>
              <a:spcBef>
                <a:spcPts val="800"/>
              </a:spcBef>
              <a:buClr>
                <a:srgbClr val="4D4A56"/>
              </a:buClr>
              <a:buSzPts val="1100"/>
            </a:pPr>
            <a:r>
              <a:rPr lang="en-US" sz="1733" u="sng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Eg</a:t>
            </a:r>
            <a:r>
              <a:rPr lang="en-US" sz="1733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: I think astronauts will have landed on Mars by the year 2030.</a:t>
            </a:r>
          </a:p>
          <a:p>
            <a:pPr>
              <a:spcBef>
                <a:spcPts val="800"/>
              </a:spcBef>
              <a:buClr>
                <a:srgbClr val="4D4A56"/>
              </a:buClr>
              <a:buSzPts val="1100"/>
            </a:pPr>
            <a:r>
              <a:rPr lang="en-US" sz="1733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In five years’ time, he will have finished university and will be able to earn some money.</a:t>
            </a:r>
            <a:endParaRPr sz="1733" kern="0" dirty="0">
              <a:solidFill>
                <a:srgbClr val="0070C0"/>
              </a:solidFill>
              <a:latin typeface="Tinos"/>
              <a:ea typeface="Tinos"/>
              <a:cs typeface="Tinos"/>
              <a:sym typeface="Tinos"/>
            </a:endParaRPr>
          </a:p>
          <a:p>
            <a:pPr>
              <a:spcBef>
                <a:spcPts val="800"/>
              </a:spcBef>
              <a:buClr>
                <a:srgbClr val="000000"/>
              </a:buClr>
            </a:pPr>
            <a:endParaRPr sz="1733" kern="0" dirty="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7" name="Google Shape;119;p19"/>
          <p:cNvSpPr txBox="1">
            <a:spLocks/>
          </p:cNvSpPr>
          <p:nvPr/>
        </p:nvSpPr>
        <p:spPr>
          <a:xfrm>
            <a:off x="2553766" y="189528"/>
            <a:ext cx="9141333" cy="74319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kern="0" dirty="0">
                <a:solidFill>
                  <a:srgbClr val="FFFFFF"/>
                </a:solidFill>
                <a:latin typeface="Noto Serif" pitchFamily="18" charset="0"/>
                <a:ea typeface="Noto Serif" pitchFamily="18" charset="0"/>
                <a:cs typeface="Noto Serif" pitchFamily="18" charset="0"/>
              </a:rPr>
              <a:t>II. Future Perfect</a:t>
            </a:r>
          </a:p>
        </p:txBody>
      </p:sp>
      <p:sp>
        <p:nvSpPr>
          <p:cNvPr id="8" name="Google Shape;119;p19"/>
          <p:cNvSpPr txBox="1">
            <a:spLocks/>
          </p:cNvSpPr>
          <p:nvPr/>
        </p:nvSpPr>
        <p:spPr>
          <a:xfrm>
            <a:off x="3211110" y="1175544"/>
            <a:ext cx="2980901" cy="48005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kern="0" dirty="0">
                <a:solidFill>
                  <a:srgbClr val="4D4A56"/>
                </a:solidFill>
                <a:latin typeface="Tinos" charset="0"/>
                <a:ea typeface="Tinos" charset="0"/>
                <a:cs typeface="Tinos" charset="0"/>
              </a:rPr>
              <a:t>2. </a:t>
            </a:r>
            <a:r>
              <a:rPr lang="en-US" sz="2400" b="1" u="sng" kern="0" dirty="0">
                <a:solidFill>
                  <a:srgbClr val="4D4A56"/>
                </a:solidFill>
                <a:latin typeface="Tinos" charset="0"/>
                <a:ea typeface="Tinos" charset="0"/>
                <a:cs typeface="Tinos" charset="0"/>
              </a:rPr>
              <a:t>USAGE</a:t>
            </a:r>
            <a:r>
              <a:rPr lang="en-US" sz="2400" b="1" kern="0" dirty="0">
                <a:solidFill>
                  <a:srgbClr val="4D4A56"/>
                </a:solidFill>
                <a:latin typeface="Tinos" charset="0"/>
                <a:ea typeface="Tinos" charset="0"/>
                <a:cs typeface="Tinos" charset="0"/>
              </a:rPr>
              <a:t>:</a:t>
            </a:r>
          </a:p>
        </p:txBody>
      </p:sp>
      <p:sp>
        <p:nvSpPr>
          <p:cNvPr id="10" name="Google Shape;119;p19"/>
          <p:cNvSpPr txBox="1">
            <a:spLocks/>
          </p:cNvSpPr>
          <p:nvPr/>
        </p:nvSpPr>
        <p:spPr>
          <a:xfrm>
            <a:off x="3164880" y="4464798"/>
            <a:ext cx="3949392" cy="48005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kern="0" dirty="0">
                <a:solidFill>
                  <a:srgbClr val="4D4A56"/>
                </a:solidFill>
                <a:latin typeface="Tinos" charset="0"/>
                <a:ea typeface="Tinos" charset="0"/>
                <a:cs typeface="Tinos" charset="0"/>
              </a:rPr>
              <a:t>3. </a:t>
            </a:r>
            <a:r>
              <a:rPr lang="en-US" sz="2400" b="1" u="sng" kern="0" dirty="0">
                <a:solidFill>
                  <a:srgbClr val="4D4A56"/>
                </a:solidFill>
                <a:latin typeface="Tinos" charset="0"/>
                <a:ea typeface="Tinos" charset="0"/>
                <a:cs typeface="Tinos" charset="0"/>
              </a:rPr>
              <a:t>SIGNAL WORDS</a:t>
            </a:r>
            <a:r>
              <a:rPr lang="en-US" sz="2400" b="1" kern="0" dirty="0">
                <a:solidFill>
                  <a:srgbClr val="4D4A56"/>
                </a:solidFill>
                <a:latin typeface="Tinos" charset="0"/>
                <a:ea typeface="Tinos" charset="0"/>
                <a:cs typeface="Tinos" charset="0"/>
              </a:rPr>
              <a:t>:</a:t>
            </a:r>
          </a:p>
        </p:txBody>
      </p:sp>
      <p:sp>
        <p:nvSpPr>
          <p:cNvPr id="11" name="Google Shape;103;p17"/>
          <p:cNvSpPr txBox="1"/>
          <p:nvPr/>
        </p:nvSpPr>
        <p:spPr>
          <a:xfrm>
            <a:off x="6853925" y="4617198"/>
            <a:ext cx="3264363" cy="111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800"/>
              </a:spcBef>
              <a:buClr>
                <a:srgbClr val="000000"/>
              </a:buClr>
            </a:pPr>
            <a:r>
              <a:rPr lang="en-US" sz="1600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By ~ Not later than a particular time</a:t>
            </a:r>
          </a:p>
          <a:p>
            <a:pPr>
              <a:spcBef>
                <a:spcPts val="800"/>
              </a:spcBef>
              <a:buClr>
                <a:srgbClr val="000000"/>
              </a:buClr>
            </a:pPr>
            <a:r>
              <a:rPr lang="en-US" sz="1600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- By the time + S + V</a:t>
            </a:r>
            <a:br>
              <a:rPr lang="en-US" sz="1600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</a:br>
            <a:r>
              <a:rPr lang="en-US" sz="1600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- By + 1 point of time</a:t>
            </a:r>
            <a:br>
              <a:rPr lang="en-US" sz="1600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</a:br>
            <a:r>
              <a:rPr lang="en-US" sz="1600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- By then</a:t>
            </a:r>
          </a:p>
          <a:p>
            <a:pPr marL="228594" indent="-228594">
              <a:spcBef>
                <a:spcPts val="800"/>
              </a:spcBef>
              <a:buClr>
                <a:srgbClr val="000000"/>
              </a:buClr>
              <a:buFontTx/>
              <a:buChar char="-"/>
            </a:pPr>
            <a:endParaRPr sz="1600" kern="0" dirty="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2" name="Google Shape;103;p17"/>
          <p:cNvSpPr txBox="1"/>
          <p:nvPr/>
        </p:nvSpPr>
        <p:spPr>
          <a:xfrm>
            <a:off x="3387381" y="4802611"/>
            <a:ext cx="3264363" cy="111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800"/>
              </a:spcBef>
              <a:buClr>
                <a:srgbClr val="000000"/>
              </a:buClr>
            </a:pPr>
            <a:r>
              <a:rPr lang="en-US" sz="1600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- In + duration of time</a:t>
            </a:r>
            <a:br>
              <a:rPr lang="en-US" sz="1600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</a:br>
            <a:r>
              <a:rPr lang="en-US" sz="1600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(in ~ within a period of time)</a:t>
            </a:r>
          </a:p>
          <a:p>
            <a:pPr>
              <a:spcBef>
                <a:spcPts val="800"/>
              </a:spcBef>
              <a:buClr>
                <a:srgbClr val="000000"/>
              </a:buClr>
            </a:pPr>
            <a:r>
              <a:rPr lang="en-US" sz="1600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- As of = By</a:t>
            </a:r>
            <a:endParaRPr sz="1600" kern="0" dirty="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189512" y="2948947"/>
            <a:ext cx="624069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43872" y="3102670"/>
            <a:ext cx="960107" cy="359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733" kern="0" dirty="0">
                <a:solidFill>
                  <a:srgbClr val="4D4A56"/>
                </a:solidFill>
                <a:latin typeface="Tinos" charset="0"/>
                <a:ea typeface="Tinos" charset="0"/>
                <a:cs typeface="Tinos" charset="0"/>
                <a:sym typeface="Arial"/>
              </a:rPr>
              <a:t>Now</a:t>
            </a:r>
          </a:p>
        </p:txBody>
      </p:sp>
      <p:grpSp>
        <p:nvGrpSpPr>
          <p:cNvPr id="15" name="Google Shape;717;p51"/>
          <p:cNvGrpSpPr/>
          <p:nvPr/>
        </p:nvGrpSpPr>
        <p:grpSpPr>
          <a:xfrm rot="18900000">
            <a:off x="5206774" y="2685822"/>
            <a:ext cx="424135" cy="409753"/>
            <a:chOff x="2594050" y="1631825"/>
            <a:chExt cx="439625" cy="439625"/>
          </a:xfrm>
        </p:grpSpPr>
        <p:sp>
          <p:nvSpPr>
            <p:cNvPr id="16" name="Google Shape;718;p5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" name="Google Shape;720;p5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" name="Google Shape;721;p5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" name="Google Shape;719;p5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" name="Multiply 2"/>
          <p:cNvSpPr/>
          <p:nvPr/>
        </p:nvSpPr>
        <p:spPr>
          <a:xfrm>
            <a:off x="7920203" y="2756925"/>
            <a:ext cx="384043" cy="405691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4" name="Arc 3"/>
          <p:cNvSpPr/>
          <p:nvPr/>
        </p:nvSpPr>
        <p:spPr>
          <a:xfrm>
            <a:off x="5039883" y="2636514"/>
            <a:ext cx="2880320" cy="312433"/>
          </a:xfrm>
          <a:prstGeom prst="arc">
            <a:avLst>
              <a:gd name="adj1" fmla="val 11194662"/>
              <a:gd name="adj2" fmla="val 24859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4D4A56"/>
              </a:solidFill>
              <a:sym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54299" y="2428254"/>
            <a:ext cx="2807176" cy="3590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733" kern="0" dirty="0">
                <a:solidFill>
                  <a:srgbClr val="4D4A56"/>
                </a:solidFill>
                <a:latin typeface="Tinos" charset="0"/>
                <a:ea typeface="Tinos" charset="0"/>
                <a:cs typeface="Tinos" charset="0"/>
                <a:sym typeface="Arial"/>
              </a:rPr>
              <a:t>A particular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95413" y="3008670"/>
            <a:ext cx="1291312" cy="3590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733" kern="0" dirty="0">
                <a:solidFill>
                  <a:srgbClr val="4D4A56"/>
                </a:solidFill>
                <a:latin typeface="Tinos" charset="0"/>
                <a:ea typeface="Tinos" charset="0"/>
                <a:cs typeface="Tinos" charset="0"/>
                <a:sym typeface="Arial"/>
              </a:rPr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2791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456261" y="599651"/>
            <a:ext cx="2976331" cy="21425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>
              <a:lnSpc>
                <a:spcPct val="110000"/>
              </a:lnSpc>
              <a:spcAft>
                <a:spcPts val="1600"/>
              </a:spcAft>
            </a:pPr>
            <a:r>
              <a:rPr lang="en" sz="2333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1. </a:t>
            </a:r>
            <a: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FORM</a:t>
            </a:r>
            <a:r>
              <a:rPr lang="en" sz="2333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:</a:t>
            </a:r>
            <a: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/>
            </a:r>
            <a:b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</a:br>
            <a:r>
              <a:rPr lang="en" sz="1933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(+) S + will + be + V-ing</a:t>
            </a:r>
            <a:br>
              <a:rPr lang="en" sz="1933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</a:br>
            <a:r>
              <a:rPr lang="en" sz="1933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(-) S + won’t + be + V-ing</a:t>
            </a:r>
            <a:br>
              <a:rPr lang="en" sz="1933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</a:br>
            <a:r>
              <a:rPr lang="en" sz="1933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(?) Will+ S + be + V-ing?</a:t>
            </a:r>
            <a:endParaRPr sz="1933" b="0" dirty="0">
              <a:solidFill>
                <a:schemeClr val="accent1">
                  <a:lumMod val="50000"/>
                </a:schemeClr>
              </a:solidFill>
              <a:latin typeface="Tinos" charset="0"/>
              <a:ea typeface="Tinos" charset="0"/>
              <a:cs typeface="Tinos" charset="0"/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ECC1C8"/>
                </a:solidFill>
              </a:rPr>
              <a:pPr/>
              <a:t>7</a:t>
            </a:fld>
            <a:endParaRPr dirty="0">
              <a:solidFill>
                <a:srgbClr val="ECC1C8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290352" y="1529107"/>
            <a:ext cx="7990224" cy="2622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594" indent="-228594">
              <a:spcBef>
                <a:spcPts val="800"/>
              </a:spcBef>
              <a:buClr>
                <a:srgbClr val="000000"/>
              </a:buClr>
              <a:buFont typeface="Wingdings" pitchFamily="2" charset="2"/>
              <a:buChar char="ü"/>
            </a:pPr>
            <a:r>
              <a:rPr lang="en-US" sz="1733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To talk about something that will be </a:t>
            </a:r>
            <a:r>
              <a:rPr lang="en-US" sz="1733" i="1" u="sng" kern="0" dirty="0">
                <a:solidFill>
                  <a:srgbClr val="FF0000"/>
                </a:solidFill>
                <a:latin typeface="Tinos"/>
                <a:ea typeface="Tinos"/>
                <a:cs typeface="Tinos"/>
                <a:sym typeface="Tinos"/>
              </a:rPr>
              <a:t>in progress</a:t>
            </a:r>
            <a:r>
              <a:rPr lang="en-US" sz="1733" i="1" kern="0" dirty="0">
                <a:solidFill>
                  <a:srgbClr val="FF0000"/>
                </a:solidFill>
                <a:latin typeface="Tinos"/>
                <a:ea typeface="Tinos"/>
                <a:cs typeface="Tinos"/>
                <a:sym typeface="Tinos"/>
              </a:rPr>
              <a:t> at or around a time in the future</a:t>
            </a:r>
            <a:r>
              <a:rPr lang="en-US" sz="1733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.</a:t>
            </a:r>
          </a:p>
          <a:p>
            <a:pPr>
              <a:spcBef>
                <a:spcPts val="800"/>
              </a:spcBef>
              <a:buClr>
                <a:srgbClr val="000000"/>
              </a:buClr>
            </a:pPr>
            <a:endParaRPr lang="en-US" sz="1733" kern="0" dirty="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>
              <a:spcBef>
                <a:spcPts val="800"/>
              </a:spcBef>
              <a:buClr>
                <a:srgbClr val="000000"/>
              </a:buClr>
            </a:pPr>
            <a:endParaRPr lang="en-US" sz="1733" kern="0" dirty="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>
              <a:spcBef>
                <a:spcPts val="800"/>
              </a:spcBef>
              <a:buClr>
                <a:srgbClr val="000000"/>
              </a:buClr>
            </a:pPr>
            <a:endParaRPr lang="en-US" sz="1733" kern="0" dirty="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>
              <a:spcBef>
                <a:spcPts val="800"/>
              </a:spcBef>
              <a:buClr>
                <a:srgbClr val="4D4A56"/>
              </a:buClr>
              <a:buSzPts val="1100"/>
            </a:pPr>
            <a:r>
              <a:rPr lang="en-US" sz="1733" u="sng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Eg</a:t>
            </a:r>
            <a:r>
              <a:rPr lang="en-US" sz="1733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: Don’t phone grandma at 7pm tomorrow, she’ll be having dinner. </a:t>
            </a:r>
          </a:p>
          <a:p>
            <a:pPr>
              <a:spcBef>
                <a:spcPts val="800"/>
              </a:spcBef>
              <a:buClr>
                <a:srgbClr val="4D4A56"/>
              </a:buClr>
              <a:buSzPts val="1100"/>
            </a:pPr>
            <a:r>
              <a:rPr lang="en-US" sz="1733" kern="0" dirty="0">
                <a:solidFill>
                  <a:srgbClr val="0070C0"/>
                </a:solidFill>
                <a:latin typeface="Tinos"/>
                <a:ea typeface="Tinos"/>
                <a:cs typeface="Tinos"/>
                <a:sym typeface="Tinos"/>
              </a:rPr>
              <a:t>The kids are very quiet. They will be doing something wrong, I know it.</a:t>
            </a:r>
            <a:endParaRPr sz="1733" kern="0" dirty="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7" name="Google Shape;119;p19"/>
          <p:cNvSpPr txBox="1">
            <a:spLocks/>
          </p:cNvSpPr>
          <p:nvPr/>
        </p:nvSpPr>
        <p:spPr>
          <a:xfrm>
            <a:off x="2655366" y="189528"/>
            <a:ext cx="9141333" cy="74319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kern="0" dirty="0">
                <a:solidFill>
                  <a:srgbClr val="FFFFFF"/>
                </a:solidFill>
                <a:latin typeface="Noto Serif" pitchFamily="18" charset="0"/>
                <a:ea typeface="Noto Serif" pitchFamily="18" charset="0"/>
                <a:cs typeface="Noto Serif" pitchFamily="18" charset="0"/>
              </a:rPr>
              <a:t>III. Future Continuous</a:t>
            </a:r>
          </a:p>
        </p:txBody>
      </p:sp>
      <p:sp>
        <p:nvSpPr>
          <p:cNvPr id="8" name="Google Shape;119;p19"/>
          <p:cNvSpPr txBox="1">
            <a:spLocks/>
          </p:cNvSpPr>
          <p:nvPr/>
        </p:nvSpPr>
        <p:spPr>
          <a:xfrm>
            <a:off x="3211110" y="1206024"/>
            <a:ext cx="2980901" cy="48005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kern="0" dirty="0">
                <a:solidFill>
                  <a:srgbClr val="4D4A56"/>
                </a:solidFill>
                <a:latin typeface="Tinos" charset="0"/>
                <a:ea typeface="Tinos" charset="0"/>
                <a:cs typeface="Tinos" charset="0"/>
              </a:rPr>
              <a:t>2. </a:t>
            </a:r>
            <a:r>
              <a:rPr lang="en-US" sz="2400" b="1" u="sng" kern="0" dirty="0">
                <a:solidFill>
                  <a:srgbClr val="4D4A56"/>
                </a:solidFill>
                <a:latin typeface="Tinos" charset="0"/>
                <a:ea typeface="Tinos" charset="0"/>
                <a:cs typeface="Tinos" charset="0"/>
              </a:rPr>
              <a:t>USAGE</a:t>
            </a:r>
            <a:r>
              <a:rPr lang="en-US" sz="2400" b="1" kern="0" dirty="0">
                <a:solidFill>
                  <a:srgbClr val="4D4A56"/>
                </a:solidFill>
                <a:latin typeface="Tinos" charset="0"/>
                <a:ea typeface="Tinos" charset="0"/>
                <a:cs typeface="Tinos" charset="0"/>
              </a:rPr>
              <a:t>: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189512" y="2660915"/>
            <a:ext cx="624069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43872" y="2814638"/>
            <a:ext cx="960107" cy="359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733" kern="0" dirty="0">
                <a:solidFill>
                  <a:srgbClr val="4D4A56"/>
                </a:solidFill>
                <a:latin typeface="Tinos" charset="0"/>
                <a:ea typeface="Tinos" charset="0"/>
                <a:cs typeface="Tinos" charset="0"/>
                <a:sym typeface="Arial"/>
              </a:rPr>
              <a:t>Now</a:t>
            </a:r>
          </a:p>
        </p:txBody>
      </p:sp>
      <p:grpSp>
        <p:nvGrpSpPr>
          <p:cNvPr id="15" name="Google Shape;717;p51"/>
          <p:cNvGrpSpPr/>
          <p:nvPr/>
        </p:nvGrpSpPr>
        <p:grpSpPr>
          <a:xfrm rot="18900000">
            <a:off x="5206774" y="2397790"/>
            <a:ext cx="424135" cy="409753"/>
            <a:chOff x="2594050" y="1631825"/>
            <a:chExt cx="439625" cy="439625"/>
          </a:xfrm>
        </p:grpSpPr>
        <p:sp>
          <p:nvSpPr>
            <p:cNvPr id="16" name="Google Shape;718;p5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" name="Google Shape;720;p5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" name="Google Shape;721;p5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" name="Google Shape;719;p5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" name="Multiply 2"/>
          <p:cNvSpPr/>
          <p:nvPr/>
        </p:nvSpPr>
        <p:spPr>
          <a:xfrm>
            <a:off x="7920203" y="2468893"/>
            <a:ext cx="384043" cy="405691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38341" y="2038622"/>
            <a:ext cx="853936" cy="3590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733" kern="0" dirty="0">
                <a:solidFill>
                  <a:srgbClr val="4D4A56"/>
                </a:solidFill>
                <a:latin typeface="Tinos" charset="0"/>
                <a:ea typeface="Tinos" charset="0"/>
                <a:cs typeface="Tinos" charset="0"/>
                <a:sym typeface="Arial"/>
              </a:rPr>
              <a:t>A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95413" y="2720638"/>
            <a:ext cx="1291312" cy="3590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733" kern="0" dirty="0">
                <a:solidFill>
                  <a:srgbClr val="4D4A56"/>
                </a:solidFill>
                <a:latin typeface="Tinos" charset="0"/>
                <a:ea typeface="Tinos" charset="0"/>
                <a:cs typeface="Tinos" charset="0"/>
                <a:sym typeface="Arial"/>
              </a:rPr>
              <a:t>Future</a:t>
            </a:r>
          </a:p>
        </p:txBody>
      </p:sp>
      <p:sp>
        <p:nvSpPr>
          <p:cNvPr id="27" name="Freeform 26"/>
          <p:cNvSpPr/>
          <p:nvPr/>
        </p:nvSpPr>
        <p:spPr>
          <a:xfrm>
            <a:off x="7833361" y="2397760"/>
            <a:ext cx="518241" cy="101600"/>
          </a:xfrm>
          <a:custGeom>
            <a:avLst/>
            <a:gdLst>
              <a:gd name="connsiteX0" fmla="*/ 0 w 388681"/>
              <a:gd name="connsiteY0" fmla="*/ 76200 h 76200"/>
              <a:gd name="connsiteX1" fmla="*/ 38100 w 388681"/>
              <a:gd name="connsiteY1" fmla="*/ 45720 h 76200"/>
              <a:gd name="connsiteX2" fmla="*/ 53340 w 388681"/>
              <a:gd name="connsiteY2" fmla="*/ 22860 h 76200"/>
              <a:gd name="connsiteX3" fmla="*/ 83820 w 388681"/>
              <a:gd name="connsiteY3" fmla="*/ 7620 h 76200"/>
              <a:gd name="connsiteX4" fmla="*/ 121920 w 388681"/>
              <a:gd name="connsiteY4" fmla="*/ 68580 h 76200"/>
              <a:gd name="connsiteX5" fmla="*/ 152400 w 388681"/>
              <a:gd name="connsiteY5" fmla="*/ 60960 h 76200"/>
              <a:gd name="connsiteX6" fmla="*/ 167640 w 388681"/>
              <a:gd name="connsiteY6" fmla="*/ 38100 h 76200"/>
              <a:gd name="connsiteX7" fmla="*/ 190500 w 388681"/>
              <a:gd name="connsiteY7" fmla="*/ 22860 h 76200"/>
              <a:gd name="connsiteX8" fmla="*/ 220980 w 388681"/>
              <a:gd name="connsiteY8" fmla="*/ 30480 h 76200"/>
              <a:gd name="connsiteX9" fmla="*/ 228600 w 388681"/>
              <a:gd name="connsiteY9" fmla="*/ 53340 h 76200"/>
              <a:gd name="connsiteX10" fmla="*/ 251460 w 388681"/>
              <a:gd name="connsiteY10" fmla="*/ 60960 h 76200"/>
              <a:gd name="connsiteX11" fmla="*/ 274320 w 388681"/>
              <a:gd name="connsiteY11" fmla="*/ 53340 h 76200"/>
              <a:gd name="connsiteX12" fmla="*/ 289560 w 388681"/>
              <a:gd name="connsiteY12" fmla="*/ 22860 h 76200"/>
              <a:gd name="connsiteX13" fmla="*/ 304800 w 388681"/>
              <a:gd name="connsiteY13" fmla="*/ 0 h 76200"/>
              <a:gd name="connsiteX14" fmla="*/ 327660 w 388681"/>
              <a:gd name="connsiteY14" fmla="*/ 15240 h 76200"/>
              <a:gd name="connsiteX15" fmla="*/ 350520 w 388681"/>
              <a:gd name="connsiteY15" fmla="*/ 22860 h 76200"/>
              <a:gd name="connsiteX16" fmla="*/ 365760 w 388681"/>
              <a:gd name="connsiteY16" fmla="*/ 45720 h 76200"/>
              <a:gd name="connsiteX17" fmla="*/ 388620 w 388681"/>
              <a:gd name="connsiteY17" fmla="*/ 6096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8681" h="76200">
                <a:moveTo>
                  <a:pt x="0" y="76200"/>
                </a:moveTo>
                <a:cubicBezTo>
                  <a:pt x="12700" y="66040"/>
                  <a:pt x="26600" y="57220"/>
                  <a:pt x="38100" y="45720"/>
                </a:cubicBezTo>
                <a:cubicBezTo>
                  <a:pt x="44576" y="39244"/>
                  <a:pt x="46305" y="28723"/>
                  <a:pt x="53340" y="22860"/>
                </a:cubicBezTo>
                <a:cubicBezTo>
                  <a:pt x="62066" y="15588"/>
                  <a:pt x="73660" y="12700"/>
                  <a:pt x="83820" y="7620"/>
                </a:cubicBezTo>
                <a:cubicBezTo>
                  <a:pt x="101956" y="62028"/>
                  <a:pt x="85694" y="44429"/>
                  <a:pt x="121920" y="68580"/>
                </a:cubicBezTo>
                <a:cubicBezTo>
                  <a:pt x="132080" y="66040"/>
                  <a:pt x="143686" y="66769"/>
                  <a:pt x="152400" y="60960"/>
                </a:cubicBezTo>
                <a:cubicBezTo>
                  <a:pt x="160020" y="55880"/>
                  <a:pt x="161164" y="44576"/>
                  <a:pt x="167640" y="38100"/>
                </a:cubicBezTo>
                <a:cubicBezTo>
                  <a:pt x="174116" y="31624"/>
                  <a:pt x="182880" y="27940"/>
                  <a:pt x="190500" y="22860"/>
                </a:cubicBezTo>
                <a:cubicBezTo>
                  <a:pt x="200660" y="25400"/>
                  <a:pt x="212802" y="23938"/>
                  <a:pt x="220980" y="30480"/>
                </a:cubicBezTo>
                <a:cubicBezTo>
                  <a:pt x="227252" y="35498"/>
                  <a:pt x="222920" y="47660"/>
                  <a:pt x="228600" y="53340"/>
                </a:cubicBezTo>
                <a:cubicBezTo>
                  <a:pt x="234280" y="59020"/>
                  <a:pt x="243840" y="58420"/>
                  <a:pt x="251460" y="60960"/>
                </a:cubicBezTo>
                <a:cubicBezTo>
                  <a:pt x="259080" y="58420"/>
                  <a:pt x="268640" y="59020"/>
                  <a:pt x="274320" y="53340"/>
                </a:cubicBezTo>
                <a:cubicBezTo>
                  <a:pt x="282352" y="45308"/>
                  <a:pt x="283924" y="32723"/>
                  <a:pt x="289560" y="22860"/>
                </a:cubicBezTo>
                <a:cubicBezTo>
                  <a:pt x="294104" y="14909"/>
                  <a:pt x="299720" y="7620"/>
                  <a:pt x="304800" y="0"/>
                </a:cubicBezTo>
                <a:cubicBezTo>
                  <a:pt x="312420" y="5080"/>
                  <a:pt x="319469" y="11144"/>
                  <a:pt x="327660" y="15240"/>
                </a:cubicBezTo>
                <a:cubicBezTo>
                  <a:pt x="334844" y="18832"/>
                  <a:pt x="344248" y="17842"/>
                  <a:pt x="350520" y="22860"/>
                </a:cubicBezTo>
                <a:cubicBezTo>
                  <a:pt x="357671" y="28581"/>
                  <a:pt x="358609" y="39999"/>
                  <a:pt x="365760" y="45720"/>
                </a:cubicBezTo>
                <a:cubicBezTo>
                  <a:pt x="391030" y="65936"/>
                  <a:pt x="388620" y="41579"/>
                  <a:pt x="388620" y="60960"/>
                </a:cubicBezTo>
              </a:path>
            </a:pathLst>
          </a:cu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4D4A56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551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456261" y="630131"/>
            <a:ext cx="2976331" cy="21425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>
              <a:lnSpc>
                <a:spcPct val="110000"/>
              </a:lnSpc>
              <a:spcAft>
                <a:spcPts val="1600"/>
              </a:spcAft>
            </a:pPr>
            <a:r>
              <a:rPr lang="en" sz="2333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1. </a:t>
            </a:r>
            <a: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Exercise 1</a:t>
            </a:r>
            <a:r>
              <a:rPr lang="en" sz="2333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:</a:t>
            </a:r>
            <a: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/>
            </a:r>
            <a:b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</a:br>
            <a:r>
              <a:rPr lang="en" sz="2333" b="0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Complete the sentences using will (’ll). Choose from the following:</a:t>
            </a:r>
            <a:endParaRPr sz="1933" b="0" dirty="0">
              <a:solidFill>
                <a:schemeClr val="accent1">
                  <a:lumMod val="50000"/>
                </a:schemeClr>
              </a:solidFill>
              <a:latin typeface="Tinos" charset="0"/>
              <a:ea typeface="Tinos" charset="0"/>
              <a:cs typeface="Tinos" charset="0"/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ECC1C8"/>
                </a:solidFill>
              </a:rPr>
              <a:pPr/>
              <a:t>8</a:t>
            </a:fld>
            <a:endParaRPr dirty="0">
              <a:solidFill>
                <a:srgbClr val="ECC1C8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379507" y="2180861"/>
            <a:ext cx="7990224" cy="3744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>
              <a:spcBef>
                <a:spcPts val="800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1733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Don’t worry about your exam. I’m sure ………………………………</a:t>
            </a:r>
          </a:p>
          <a:p>
            <a:pPr marL="457189" indent="-457189">
              <a:spcBef>
                <a:spcPts val="800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1733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Why don’t you try on this jacket? …………………………… nice on you.</a:t>
            </a:r>
          </a:p>
          <a:p>
            <a:pPr marL="457189" indent="-457189">
              <a:spcBef>
                <a:spcPts val="800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1733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You must meet Daniel sometime. I think ……………………. him.</a:t>
            </a:r>
          </a:p>
          <a:p>
            <a:pPr marL="457189" indent="-457189">
              <a:spcBef>
                <a:spcPts val="800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1733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It’s raining. Don’t go out. ……………………………. wet.</a:t>
            </a:r>
          </a:p>
          <a:p>
            <a:pPr marL="457189" indent="-457189">
              <a:spcBef>
                <a:spcPts val="800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1733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Do you think …………………………………….. longer in the future?</a:t>
            </a:r>
          </a:p>
          <a:p>
            <a:pPr marL="457189" indent="-457189">
              <a:spcBef>
                <a:spcPts val="800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1733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Bye! I’m sure ………………………………… again before long.</a:t>
            </a:r>
          </a:p>
          <a:p>
            <a:pPr marL="457189" indent="-457189">
              <a:spcBef>
                <a:spcPts val="800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1733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I’ve invited Anna to the party, but I don’t think …………………………….</a:t>
            </a:r>
          </a:p>
          <a:p>
            <a:pPr marL="457189" indent="-457189">
              <a:spcBef>
                <a:spcPts val="800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1733" kern="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It takes me an hour to get to work at the moment, but when the new road is finished, …………………………….. much quicker.</a:t>
            </a:r>
            <a:endParaRPr sz="1733" kern="0" dirty="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7" name="Google Shape;119;p19"/>
          <p:cNvSpPr txBox="1">
            <a:spLocks/>
          </p:cNvSpPr>
          <p:nvPr/>
        </p:nvSpPr>
        <p:spPr>
          <a:xfrm>
            <a:off x="2655366" y="189528"/>
            <a:ext cx="9141333" cy="74319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kern="0" dirty="0">
                <a:solidFill>
                  <a:srgbClr val="FFFFFF"/>
                </a:solidFill>
                <a:latin typeface="Noto Serif" pitchFamily="18" charset="0"/>
                <a:ea typeface="Noto Serif" pitchFamily="18" charset="0"/>
                <a:cs typeface="Noto Serif" pitchFamily="18" charset="0"/>
              </a:rPr>
              <a:t>IV. Practice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342171" y="1323374"/>
            <a:ext cx="8064896" cy="7680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b="1" kern="0" dirty="0">
                <a:solidFill>
                  <a:srgbClr val="4D4A56"/>
                </a:solidFill>
                <a:latin typeface="Tinos" charset="0"/>
                <a:ea typeface="Tinos" charset="0"/>
                <a:cs typeface="Tinos" charset="0"/>
                <a:sym typeface="Arial"/>
              </a:rPr>
              <a:t>It/be	         she/come          	   you/get		you/like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b="1" kern="0" dirty="0">
                <a:solidFill>
                  <a:srgbClr val="4D4A56"/>
                </a:solidFill>
                <a:latin typeface="Tinos" charset="0"/>
                <a:ea typeface="Tinos" charset="0"/>
                <a:cs typeface="Tinos" charset="0"/>
                <a:sym typeface="Arial"/>
              </a:rPr>
              <a:t>People/live	         it/look		  we/meet		you/pass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507174" y="1892829"/>
            <a:ext cx="105611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20203" y="2276872"/>
            <a:ext cx="1509216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733" i="1" kern="0" dirty="0">
                <a:solidFill>
                  <a:srgbClr val="4D4A56"/>
                </a:solidFill>
                <a:cs typeface="Arial"/>
                <a:sym typeface="Arial"/>
              </a:rPr>
              <a:t>you’ll pass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94939" y="2655107"/>
            <a:ext cx="1509216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733" i="1" kern="0" dirty="0">
                <a:solidFill>
                  <a:srgbClr val="FF0000"/>
                </a:solidFill>
                <a:cs typeface="Arial"/>
                <a:sym typeface="Arial"/>
              </a:rPr>
              <a:t>It will look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438181" y="1584477"/>
            <a:ext cx="67207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760699" y="3024419"/>
            <a:ext cx="1509216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733" i="1" kern="0" dirty="0">
                <a:solidFill>
                  <a:srgbClr val="FF0000"/>
                </a:solidFill>
                <a:cs typeface="Arial"/>
                <a:sym typeface="Arial"/>
              </a:rPr>
              <a:t>you’ll like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9536635" y="1604797"/>
            <a:ext cx="91489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16693" y="3393950"/>
            <a:ext cx="1509216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733" i="1" kern="0" dirty="0">
                <a:solidFill>
                  <a:srgbClr val="FF0000"/>
                </a:solidFill>
                <a:cs typeface="Arial"/>
                <a:sym typeface="Arial"/>
              </a:rPr>
              <a:t>you’ll get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7248128" y="1604797"/>
            <a:ext cx="91489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07968" y="3757673"/>
            <a:ext cx="214271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733" i="1" kern="0" dirty="0">
                <a:solidFill>
                  <a:srgbClr val="FF0000"/>
                </a:solidFill>
                <a:cs typeface="Arial"/>
                <a:sym typeface="Arial"/>
              </a:rPr>
              <a:t>people will live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468661" y="1882669"/>
            <a:ext cx="117244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06624" y="4101075"/>
            <a:ext cx="1509216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733" i="1" kern="0" dirty="0">
                <a:solidFill>
                  <a:srgbClr val="FF0000"/>
                </a:solidFill>
                <a:cs typeface="Arial"/>
                <a:sym typeface="Arial"/>
              </a:rPr>
              <a:t>we’ll meet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7237968" y="1892829"/>
            <a:ext cx="93521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88288" y="4495278"/>
            <a:ext cx="1509216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733" i="1" kern="0" dirty="0">
                <a:solidFill>
                  <a:srgbClr val="FF0000"/>
                </a:solidFill>
                <a:cs typeface="Arial"/>
                <a:sym typeface="Arial"/>
              </a:rPr>
              <a:t>she’ll come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5256795" y="1604797"/>
            <a:ext cx="93521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27915" y="5131065"/>
            <a:ext cx="1509216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733" i="1" kern="0" dirty="0">
                <a:solidFill>
                  <a:srgbClr val="FF0000"/>
                </a:solidFill>
                <a:cs typeface="Arial"/>
                <a:sym typeface="Arial"/>
              </a:rPr>
              <a:t>it will be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186693" y="1882669"/>
            <a:ext cx="74319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02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547702" y="619971"/>
            <a:ext cx="2567397" cy="21425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>
              <a:lnSpc>
                <a:spcPct val="110000"/>
              </a:lnSpc>
              <a:spcAft>
                <a:spcPts val="1600"/>
              </a:spcAft>
            </a:pPr>
            <a:r>
              <a:rPr lang="en" sz="2333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2. </a:t>
            </a:r>
            <a: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Exercise 2</a:t>
            </a:r>
            <a:r>
              <a:rPr lang="en" sz="2333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:</a:t>
            </a:r>
            <a: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/>
            </a:r>
            <a:b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</a:br>
            <a:r>
              <a:rPr lang="en" sz="2333" b="0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Choose the best answer:</a:t>
            </a:r>
            <a:endParaRPr sz="1933" b="0" dirty="0">
              <a:solidFill>
                <a:schemeClr val="accent1">
                  <a:lumMod val="50000"/>
                </a:schemeClr>
              </a:solidFill>
              <a:latin typeface="Tinos" charset="0"/>
              <a:ea typeface="Tinos" charset="0"/>
              <a:cs typeface="Tinos" charset="0"/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ECC1C8"/>
                </a:solidFill>
              </a:rPr>
              <a:pPr/>
              <a:t>9</a:t>
            </a:fld>
            <a:endParaRPr dirty="0">
              <a:solidFill>
                <a:srgbClr val="ECC1C8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331" y="1076888"/>
            <a:ext cx="7448192" cy="5060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Oval 26"/>
          <p:cNvSpPr/>
          <p:nvPr/>
        </p:nvSpPr>
        <p:spPr>
          <a:xfrm>
            <a:off x="5487419" y="1574317"/>
            <a:ext cx="406400" cy="3556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477259" y="2411485"/>
            <a:ext cx="406400" cy="3556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477259" y="3018029"/>
            <a:ext cx="406400" cy="3556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372651" y="3669784"/>
            <a:ext cx="406400" cy="3556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7589493" y="4488669"/>
            <a:ext cx="406400" cy="3556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591531" y="5130264"/>
            <a:ext cx="406400" cy="3556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499616" y="5746968"/>
            <a:ext cx="406400" cy="3556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45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5" grpId="0" animBg="1"/>
      <p:bldP spid="36" grpId="0" animBg="1"/>
      <p:bldP spid="39" grpId="0" animBg="1"/>
      <p:bldP spid="44" grpId="0" animBg="1"/>
    </p:bldLst>
  </p:timing>
</p:sld>
</file>

<file path=ppt/theme/theme1.xml><?xml version="1.0" encoding="utf-8"?>
<a:theme xmlns:a="http://schemas.openxmlformats.org/drawingml/2006/main" name="Ophelia template">
  <a:themeElements>
    <a:clrScheme name="Custom 347">
      <a:dk1>
        <a:srgbClr val="4D4A56"/>
      </a:dk1>
      <a:lt1>
        <a:srgbClr val="FFFFFF"/>
      </a:lt1>
      <a:dk2>
        <a:srgbClr val="888394"/>
      </a:dk2>
      <a:lt2>
        <a:srgbClr val="E7E7EC"/>
      </a:lt2>
      <a:accent1>
        <a:srgbClr val="ECC1C8"/>
      </a:accent1>
      <a:accent2>
        <a:srgbClr val="E48DA3"/>
      </a:accent2>
      <a:accent3>
        <a:srgbClr val="AEA4CC"/>
      </a:accent3>
      <a:accent4>
        <a:srgbClr val="8F86AC"/>
      </a:accent4>
      <a:accent5>
        <a:srgbClr val="F0DFAE"/>
      </a:accent5>
      <a:accent6>
        <a:srgbClr val="E0B88E"/>
      </a:accent6>
      <a:hlink>
        <a:srgbClr val="4D4A5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lvic Inflammatory Disease by Slidesgo">
  <a:themeElements>
    <a:clrScheme name="Simple Light">
      <a:dk1>
        <a:srgbClr val="323C50"/>
      </a:dk1>
      <a:lt1>
        <a:srgbClr val="E06666"/>
      </a:lt1>
      <a:dk2>
        <a:srgbClr val="ACE4ED"/>
      </a:dk2>
      <a:lt2>
        <a:srgbClr val="FFF2CC"/>
      </a:lt2>
      <a:accent1>
        <a:srgbClr val="FFC6B3"/>
      </a:accent1>
      <a:accent2>
        <a:srgbClr val="323C50"/>
      </a:accent2>
      <a:accent3>
        <a:srgbClr val="E06666"/>
      </a:accent3>
      <a:accent4>
        <a:srgbClr val="ACE4ED"/>
      </a:accent4>
      <a:accent5>
        <a:srgbClr val="FFF2CC"/>
      </a:accent5>
      <a:accent6>
        <a:srgbClr val="FFC6B3"/>
      </a:accent6>
      <a:hlink>
        <a:srgbClr val="323C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711</Words>
  <Application>Microsoft Office PowerPoint</Application>
  <PresentationFormat>Widescreen</PresentationFormat>
  <Paragraphs>136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Calibri</vt:lpstr>
      <vt:lpstr>Lato</vt:lpstr>
      <vt:lpstr>Noto Serif</vt:lpstr>
      <vt:lpstr>Playfair Display</vt:lpstr>
      <vt:lpstr>Red Hat Text</vt:lpstr>
      <vt:lpstr>Short Stack</vt:lpstr>
      <vt:lpstr>Staatliches</vt:lpstr>
      <vt:lpstr>Tinos</vt:lpstr>
      <vt:lpstr>Wingdings</vt:lpstr>
      <vt:lpstr>Ophelia template</vt:lpstr>
      <vt:lpstr>Pelvic Inflammatory Disease by Slidesgo</vt:lpstr>
      <vt:lpstr>TOEIC 250 UNIT 10</vt:lpstr>
      <vt:lpstr>CONTENTS: 1. Grammar 2. Vocabulary</vt:lpstr>
      <vt:lpstr>Grammar</vt:lpstr>
      <vt:lpstr>PowerPoint Presentation</vt:lpstr>
      <vt:lpstr>1. FORM: (+) S + will + V (-) S + will + not + V (?) Wil + S + V? Note:  will = ’ll will not = won’t </vt:lpstr>
      <vt:lpstr>1. FORM: (+) S + will + have p2 (-) S + won’t + have p2 (?) Will+ S + have p2? </vt:lpstr>
      <vt:lpstr>1. FORM: (+) S + will + be + V-ing (-) S + won’t + be + V-ing (?) Will+ S + be + V-ing?</vt:lpstr>
      <vt:lpstr>1. Exercise 1: Complete the sentences using will (’ll). Choose from the following:</vt:lpstr>
      <vt:lpstr>2. Exercise 2: Choose the best answer:</vt:lpstr>
      <vt:lpstr>2. Exercise 2: Choose the best answer:</vt:lpstr>
      <vt:lpstr>3. Exercise 3: Choose the best answer:</vt:lpstr>
      <vt:lpstr>3. Exercise 3: Choose the best answer (cont):</vt:lpstr>
      <vt:lpstr>3. Exercise 3: Choose the best answer (cont):</vt:lpstr>
      <vt:lpstr>3. Exercise 3: Choose the best answer (cont):</vt:lpstr>
      <vt:lpstr>PowerPoint Presentation</vt:lpstr>
      <vt:lpstr>PowerPoint Presentation</vt:lpstr>
      <vt:lpstr>PowerPoint Presentation</vt:lpstr>
      <vt:lpstr>PowerPoint Presentation</vt:lpstr>
      <vt:lpstr>description n., a representation in words or pictures </vt:lpstr>
      <vt:lpstr>disperse v., to spread widely, to scatter </vt:lpstr>
      <vt:lpstr>entertainment  n., a diverting performance or activity </vt:lpstr>
      <vt:lpstr>influence v., to alter or affect </vt:lpstr>
      <vt:lpstr>range n., the scope </vt:lpstr>
      <vt:lpstr>release v., to make available to the public,  to give permission for performance </vt:lpstr>
      <vt:lpstr>representation n., exemplification; symbolization</vt:lpstr>
      <vt:lpstr>separately adv., apart  </vt:lpstr>
      <vt:lpstr>successive adj., following in order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TOEIC 250 UNIT 10</dc:title>
  <dc:creator>user</dc:creator>
  <cp:lastModifiedBy>user</cp:lastModifiedBy>
  <cp:revision>2</cp:revision>
  <dcterms:created xsi:type="dcterms:W3CDTF">2021-11-21T07:53:45Z</dcterms:created>
  <dcterms:modified xsi:type="dcterms:W3CDTF">2021-11-25T09:29:12Z</dcterms:modified>
</cp:coreProperties>
</file>