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 id="2147483659" r:id="rId2"/>
  </p:sldMasterIdLst>
  <p:notesMasterIdLst>
    <p:notesMasterId r:id="rId50"/>
  </p:notesMasterIdLst>
  <p:sldIdLst>
    <p:sldId id="295" r:id="rId3"/>
    <p:sldId id="296" r:id="rId4"/>
    <p:sldId id="258" r:id="rId5"/>
    <p:sldId id="259" r:id="rId6"/>
    <p:sldId id="260" r:id="rId7"/>
    <p:sldId id="261" r:id="rId8"/>
    <p:sldId id="262" r:id="rId9"/>
    <p:sldId id="263" r:id="rId10"/>
    <p:sldId id="271" r:id="rId11"/>
    <p:sldId id="264" r:id="rId12"/>
    <p:sldId id="266" r:id="rId13"/>
    <p:sldId id="267" r:id="rId14"/>
    <p:sldId id="268" r:id="rId15"/>
    <p:sldId id="272" r:id="rId16"/>
    <p:sldId id="265" r:id="rId17"/>
    <p:sldId id="273" r:id="rId18"/>
    <p:sldId id="279" r:id="rId19"/>
    <p:sldId id="280" r:id="rId20"/>
    <p:sldId id="282" r:id="rId21"/>
    <p:sldId id="283" r:id="rId22"/>
    <p:sldId id="284" r:id="rId23"/>
    <p:sldId id="285" r:id="rId24"/>
    <p:sldId id="286" r:id="rId25"/>
    <p:sldId id="298" r:id="rId26"/>
    <p:sldId id="302" r:id="rId27"/>
    <p:sldId id="299" r:id="rId28"/>
    <p:sldId id="300" r:id="rId29"/>
    <p:sldId id="301" r:id="rId30"/>
    <p:sldId id="303" r:id="rId31"/>
    <p:sldId id="305" r:id="rId32"/>
    <p:sldId id="304" r:id="rId33"/>
    <p:sldId id="306" r:id="rId34"/>
    <p:sldId id="307" r:id="rId35"/>
    <p:sldId id="308" r:id="rId36"/>
    <p:sldId id="309" r:id="rId37"/>
    <p:sldId id="310" r:id="rId38"/>
    <p:sldId id="311" r:id="rId39"/>
    <p:sldId id="312" r:id="rId40"/>
    <p:sldId id="313" r:id="rId41"/>
    <p:sldId id="314" r:id="rId42"/>
    <p:sldId id="315" r:id="rId43"/>
    <p:sldId id="316" r:id="rId44"/>
    <p:sldId id="317" r:id="rId45"/>
    <p:sldId id="318" r:id="rId46"/>
    <p:sldId id="319" r:id="rId47"/>
    <p:sldId id="320" r:id="rId48"/>
    <p:sldId id="297"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75" autoAdjust="0"/>
    <p:restoredTop sz="93725" autoAdjust="0"/>
  </p:normalViewPr>
  <p:slideViewPr>
    <p:cSldViewPr snapToGrid="0">
      <p:cViewPr varScale="1">
        <p:scale>
          <a:sx n="122" d="100"/>
          <a:sy n="122" d="100"/>
        </p:scale>
        <p:origin x="96" y="96"/>
      </p:cViewPr>
      <p:guideLst/>
    </p:cSldViewPr>
  </p:slideViewPr>
  <p:outlineViewPr>
    <p:cViewPr>
      <p:scale>
        <a:sx n="33" d="100"/>
        <a:sy n="33" d="100"/>
      </p:scale>
      <p:origin x="0" y="-9933"/>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56AAA0-52D6-44AB-A380-96694D8BFBDC}" type="datetimeFigureOut">
              <a:rPr lang="en-US" smtClean="0"/>
              <a:t>3/20/2023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FD4651-3C98-4577-A7A2-511592F65B5A}" type="slidenum">
              <a:rPr lang="en-US" smtClean="0"/>
              <a:t>‹#›</a:t>
            </a:fld>
            <a:endParaRPr lang="en-US"/>
          </a:p>
        </p:txBody>
      </p:sp>
    </p:spTree>
    <p:extLst>
      <p:ext uri="{BB962C8B-B14F-4D97-AF65-F5344CB8AC3E}">
        <p14:creationId xmlns:p14="http://schemas.microsoft.com/office/powerpoint/2010/main" val="3321718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 name="Google Shape;4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 name="Google Shape;18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5E7AA473-D82F-4EFF-9DF7-AE6D83C51288}" type="datetime1">
              <a:rPr lang="en-US" smtClean="0"/>
              <a:t>3/20/2023</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4709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1E12F1F0-FE2D-4C1C-B320-8CB9BE735F0F}" type="datetime1">
              <a:rPr lang="en-US" smtClean="0"/>
              <a:t>3/20/2023</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187070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7BD47B-C187-494C-812F-46BE0040B915}"/>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2CF1B96C-10FD-4EBC-9029-9652B7535D02}" type="datetime1">
              <a:rPr lang="en-US" smtClean="0"/>
              <a:t>3/20/2023</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03475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e end">
  <p:cSld name="Thank You">
    <p:spTree>
      <p:nvGrpSpPr>
        <p:cNvPr id="1" name="Shape 26"/>
        <p:cNvGrpSpPr/>
        <p:nvPr/>
      </p:nvGrpSpPr>
      <p:grpSpPr>
        <a:xfrm>
          <a:off x="0" y="0"/>
          <a:ext cx="0" cy="0"/>
          <a:chOff x="0" y="0"/>
          <a:chExt cx="0" cy="0"/>
        </a:xfrm>
      </p:grpSpPr>
      <p:pic>
        <p:nvPicPr>
          <p:cNvPr id="27" name="Google Shape;27;p7"/>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28" name="Google Shape;28;p7"/>
          <p:cNvSpPr txBox="1">
            <a:spLocks noGrp="1"/>
          </p:cNvSpPr>
          <p:nvPr>
            <p:ph type="title"/>
          </p:nvPr>
        </p:nvSpPr>
        <p:spPr>
          <a:xfrm>
            <a:off x="372767" y="2838433"/>
            <a:ext cx="11446400" cy="2014400"/>
          </a:xfrm>
          <a:prstGeom prst="rect">
            <a:avLst/>
          </a:prstGeom>
          <a:noFill/>
          <a:ln>
            <a:noFill/>
          </a:ln>
        </p:spPr>
        <p:txBody>
          <a:bodyPr spcFirstLastPara="1" wrap="square" lIns="68575" tIns="34275" rIns="68575" bIns="34275" anchor="ctr" anchorCtr="0">
            <a:noAutofit/>
          </a:bodyPr>
          <a:lstStyle>
            <a:lvl1pPr lvl="0" algn="ctr">
              <a:lnSpc>
                <a:spcPct val="90000"/>
              </a:lnSpc>
              <a:spcBef>
                <a:spcPts val="0"/>
              </a:spcBef>
              <a:spcAft>
                <a:spcPts val="0"/>
              </a:spcAft>
              <a:buClr>
                <a:schemeClr val="lt1"/>
              </a:buClr>
              <a:buSzPts val="6000"/>
              <a:buFont typeface="Roboto Condensed"/>
              <a:buNone/>
              <a:defRPr sz="8000">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and subtitle">
  <p:cSld name="TITLE_1_2">
    <p:bg>
      <p:bgPr>
        <a:blipFill>
          <a:blip r:embed="rId2">
            <a:alphaModFix/>
          </a:blip>
          <a:stretch>
            <a:fillRect/>
          </a:stretch>
        </a:blipFill>
        <a:effectLst/>
      </p:bgPr>
    </p:bg>
    <p:spTree>
      <p:nvGrpSpPr>
        <p:cNvPr id="1" name="Shape 17"/>
        <p:cNvGrpSpPr/>
        <p:nvPr/>
      </p:nvGrpSpPr>
      <p:grpSpPr>
        <a:xfrm>
          <a:off x="0" y="0"/>
          <a:ext cx="0" cy="0"/>
          <a:chOff x="0" y="0"/>
          <a:chExt cx="0" cy="0"/>
        </a:xfrm>
      </p:grpSpPr>
      <p:sp>
        <p:nvSpPr>
          <p:cNvPr id="18" name="Google Shape;18;p4"/>
          <p:cNvSpPr txBox="1">
            <a:spLocks noGrp="1"/>
          </p:cNvSpPr>
          <p:nvPr>
            <p:ph type="ctrTitle"/>
          </p:nvPr>
        </p:nvSpPr>
        <p:spPr>
          <a:xfrm>
            <a:off x="1877600" y="2654900"/>
            <a:ext cx="8436800" cy="988400"/>
          </a:xfrm>
          <a:prstGeom prst="rect">
            <a:avLst/>
          </a:prstGeom>
          <a:noFill/>
          <a:ln>
            <a:noFill/>
          </a:ln>
          <a:effectLst>
            <a:outerShdw blurRad="257175" dist="76200" dir="5400000" algn="bl" rotWithShape="0">
              <a:srgbClr val="000000">
                <a:alpha val="20784"/>
              </a:srgbClr>
            </a:outerShdw>
          </a:effectLst>
        </p:spPr>
        <p:txBody>
          <a:bodyPr spcFirstLastPara="1" wrap="square" lIns="68575" tIns="34275" rIns="68575" bIns="34275" anchor="ctr" anchorCtr="0">
            <a:noAutofit/>
          </a:bodyPr>
          <a:lstStyle>
            <a:lvl1pPr lvl="0" algn="ctr">
              <a:lnSpc>
                <a:spcPct val="90000"/>
              </a:lnSpc>
              <a:spcBef>
                <a:spcPts val="0"/>
              </a:spcBef>
              <a:spcAft>
                <a:spcPts val="0"/>
              </a:spcAft>
              <a:buClr>
                <a:schemeClr val="dk1"/>
              </a:buClr>
              <a:buSzPts val="3800"/>
              <a:buFont typeface="Roboto Condensed"/>
              <a:buNone/>
              <a:defRPr>
                <a:latin typeface="Roboto Condensed"/>
                <a:ea typeface="Roboto Condensed"/>
                <a:cs typeface="Roboto Condensed"/>
                <a:sym typeface="Roboto Condensed"/>
              </a:defRPr>
            </a:lvl1pPr>
            <a:lvl2pPr lvl="1" algn="ctr">
              <a:lnSpc>
                <a:spcPct val="100000"/>
              </a:lnSpc>
              <a:spcBef>
                <a:spcPts val="0"/>
              </a:spcBef>
              <a:spcAft>
                <a:spcPts val="0"/>
              </a:spcAft>
              <a:buSzPts val="1100"/>
              <a:buNone/>
              <a:defRPr/>
            </a:lvl2pPr>
            <a:lvl3pPr lvl="2" algn="ctr">
              <a:lnSpc>
                <a:spcPct val="100000"/>
              </a:lnSpc>
              <a:spcBef>
                <a:spcPts val="0"/>
              </a:spcBef>
              <a:spcAft>
                <a:spcPts val="0"/>
              </a:spcAft>
              <a:buSzPts val="1100"/>
              <a:buNone/>
              <a:defRPr/>
            </a:lvl3pPr>
            <a:lvl4pPr lvl="3" algn="ctr">
              <a:lnSpc>
                <a:spcPct val="100000"/>
              </a:lnSpc>
              <a:spcBef>
                <a:spcPts val="0"/>
              </a:spcBef>
              <a:spcAft>
                <a:spcPts val="0"/>
              </a:spcAft>
              <a:buSzPts val="1100"/>
              <a:buNone/>
              <a:defRPr/>
            </a:lvl4pPr>
            <a:lvl5pPr lvl="4" algn="ctr">
              <a:lnSpc>
                <a:spcPct val="100000"/>
              </a:lnSpc>
              <a:spcBef>
                <a:spcPts val="0"/>
              </a:spcBef>
              <a:spcAft>
                <a:spcPts val="0"/>
              </a:spcAft>
              <a:buSzPts val="1100"/>
              <a:buNone/>
              <a:defRPr/>
            </a:lvl5pPr>
            <a:lvl6pPr lvl="5" algn="ctr">
              <a:lnSpc>
                <a:spcPct val="100000"/>
              </a:lnSpc>
              <a:spcBef>
                <a:spcPts val="0"/>
              </a:spcBef>
              <a:spcAft>
                <a:spcPts val="0"/>
              </a:spcAft>
              <a:buSzPts val="1100"/>
              <a:buNone/>
              <a:defRPr/>
            </a:lvl6pPr>
            <a:lvl7pPr lvl="6" algn="ctr">
              <a:lnSpc>
                <a:spcPct val="100000"/>
              </a:lnSpc>
              <a:spcBef>
                <a:spcPts val="0"/>
              </a:spcBef>
              <a:spcAft>
                <a:spcPts val="0"/>
              </a:spcAft>
              <a:buSzPts val="1100"/>
              <a:buNone/>
              <a:defRPr/>
            </a:lvl7pPr>
            <a:lvl8pPr lvl="7" algn="ctr">
              <a:lnSpc>
                <a:spcPct val="100000"/>
              </a:lnSpc>
              <a:spcBef>
                <a:spcPts val="0"/>
              </a:spcBef>
              <a:spcAft>
                <a:spcPts val="0"/>
              </a:spcAft>
              <a:buSzPts val="1100"/>
              <a:buNone/>
              <a:defRPr/>
            </a:lvl8pPr>
            <a:lvl9pPr lvl="8" algn="ctr">
              <a:lnSpc>
                <a:spcPct val="100000"/>
              </a:lnSpc>
              <a:spcBef>
                <a:spcPts val="0"/>
              </a:spcBef>
              <a:spcAft>
                <a:spcPts val="0"/>
              </a:spcAft>
              <a:buSzPts val="1100"/>
              <a:buNone/>
              <a:defRPr/>
            </a:lvl9pPr>
          </a:lstStyle>
          <a:p>
            <a:endParaRPr/>
          </a:p>
        </p:txBody>
      </p:sp>
      <p:sp>
        <p:nvSpPr>
          <p:cNvPr id="19" name="Google Shape;19;p4"/>
          <p:cNvSpPr txBox="1">
            <a:spLocks noGrp="1"/>
          </p:cNvSpPr>
          <p:nvPr>
            <p:ph type="subTitle" idx="1"/>
          </p:nvPr>
        </p:nvSpPr>
        <p:spPr>
          <a:xfrm>
            <a:off x="1877600" y="3541700"/>
            <a:ext cx="8436800" cy="549200"/>
          </a:xfrm>
          <a:prstGeom prst="rect">
            <a:avLst/>
          </a:prstGeom>
          <a:noFill/>
          <a:ln>
            <a:noFill/>
          </a:ln>
          <a:effectLst>
            <a:outerShdw blurRad="57150" dist="19050" dir="5400000" algn="bl" rotWithShape="0">
              <a:srgbClr val="000000">
                <a:alpha val="16862"/>
              </a:srgbClr>
            </a:outerShdw>
          </a:effectLst>
        </p:spPr>
        <p:txBody>
          <a:bodyPr spcFirstLastPara="1" wrap="square" lIns="91425" tIns="91425" rIns="91425" bIns="91425" anchor="ctr" anchorCtr="0">
            <a:noAutofit/>
          </a:bodyPr>
          <a:lstStyle>
            <a:lvl1pPr lvl="0" algn="ctr">
              <a:lnSpc>
                <a:spcPct val="114000"/>
              </a:lnSpc>
              <a:spcBef>
                <a:spcPts val="0"/>
              </a:spcBef>
              <a:spcAft>
                <a:spcPts val="0"/>
              </a:spcAft>
              <a:buSzPts val="1500"/>
              <a:buNone/>
              <a:defRPr sz="2400" b="1">
                <a:solidFill>
                  <a:srgbClr val="FFFFFF"/>
                </a:solidFill>
                <a:latin typeface="Roboto Condensed"/>
                <a:ea typeface="Roboto Condensed"/>
                <a:cs typeface="Roboto Condensed"/>
                <a:sym typeface="Roboto Condensed"/>
              </a:defRPr>
            </a:lvl1pPr>
            <a:lvl2pPr lvl="1" algn="ctr">
              <a:lnSpc>
                <a:spcPct val="115000"/>
              </a:lnSpc>
              <a:spcBef>
                <a:spcPts val="0"/>
              </a:spcBef>
              <a:spcAft>
                <a:spcPts val="0"/>
              </a:spcAft>
              <a:buSzPts val="1300"/>
              <a:buNone/>
              <a:defRPr sz="2133">
                <a:latin typeface="Roboto Condensed"/>
                <a:ea typeface="Roboto Condensed"/>
                <a:cs typeface="Roboto Condensed"/>
                <a:sym typeface="Roboto Condensed"/>
              </a:defRPr>
            </a:lvl2pPr>
            <a:lvl3pPr lvl="2" algn="ctr">
              <a:lnSpc>
                <a:spcPct val="115000"/>
              </a:lnSpc>
              <a:spcBef>
                <a:spcPts val="0"/>
              </a:spcBef>
              <a:spcAft>
                <a:spcPts val="0"/>
              </a:spcAft>
              <a:buSzPts val="1300"/>
              <a:buNone/>
              <a:defRPr sz="2133">
                <a:latin typeface="Roboto Condensed"/>
                <a:ea typeface="Roboto Condensed"/>
                <a:cs typeface="Roboto Condensed"/>
                <a:sym typeface="Roboto Condensed"/>
              </a:defRPr>
            </a:lvl3pPr>
            <a:lvl4pPr lvl="3" algn="ctr">
              <a:lnSpc>
                <a:spcPct val="115000"/>
              </a:lnSpc>
              <a:spcBef>
                <a:spcPts val="0"/>
              </a:spcBef>
              <a:spcAft>
                <a:spcPts val="0"/>
              </a:spcAft>
              <a:buSzPts val="1300"/>
              <a:buNone/>
              <a:defRPr sz="2133">
                <a:latin typeface="Roboto Condensed"/>
                <a:ea typeface="Roboto Condensed"/>
                <a:cs typeface="Roboto Condensed"/>
                <a:sym typeface="Roboto Condensed"/>
              </a:defRPr>
            </a:lvl4pPr>
            <a:lvl5pPr lvl="4" algn="ctr">
              <a:lnSpc>
                <a:spcPct val="115000"/>
              </a:lnSpc>
              <a:spcBef>
                <a:spcPts val="0"/>
              </a:spcBef>
              <a:spcAft>
                <a:spcPts val="0"/>
              </a:spcAft>
              <a:buSzPts val="1300"/>
              <a:buNone/>
              <a:defRPr sz="2133">
                <a:latin typeface="Roboto Condensed"/>
                <a:ea typeface="Roboto Condensed"/>
                <a:cs typeface="Roboto Condensed"/>
                <a:sym typeface="Roboto Condensed"/>
              </a:defRPr>
            </a:lvl5pPr>
            <a:lvl6pPr lvl="5" algn="ctr">
              <a:lnSpc>
                <a:spcPct val="115000"/>
              </a:lnSpc>
              <a:spcBef>
                <a:spcPts val="0"/>
              </a:spcBef>
              <a:spcAft>
                <a:spcPts val="0"/>
              </a:spcAft>
              <a:buSzPts val="1300"/>
              <a:buNone/>
              <a:defRPr sz="2133">
                <a:latin typeface="Roboto Condensed"/>
                <a:ea typeface="Roboto Condensed"/>
                <a:cs typeface="Roboto Condensed"/>
                <a:sym typeface="Roboto Condensed"/>
              </a:defRPr>
            </a:lvl6pPr>
            <a:lvl7pPr lvl="6" algn="ctr">
              <a:lnSpc>
                <a:spcPct val="115000"/>
              </a:lnSpc>
              <a:spcBef>
                <a:spcPts val="0"/>
              </a:spcBef>
              <a:spcAft>
                <a:spcPts val="0"/>
              </a:spcAft>
              <a:buSzPts val="1300"/>
              <a:buNone/>
              <a:defRPr sz="2133">
                <a:latin typeface="Roboto Condensed"/>
                <a:ea typeface="Roboto Condensed"/>
                <a:cs typeface="Roboto Condensed"/>
                <a:sym typeface="Roboto Condensed"/>
              </a:defRPr>
            </a:lvl7pPr>
            <a:lvl8pPr lvl="7" algn="ctr">
              <a:lnSpc>
                <a:spcPct val="115000"/>
              </a:lnSpc>
              <a:spcBef>
                <a:spcPts val="0"/>
              </a:spcBef>
              <a:spcAft>
                <a:spcPts val="0"/>
              </a:spcAft>
              <a:buSzPts val="1300"/>
              <a:buNone/>
              <a:defRPr sz="2133">
                <a:latin typeface="Roboto Condensed"/>
                <a:ea typeface="Roboto Condensed"/>
                <a:cs typeface="Roboto Condensed"/>
                <a:sym typeface="Roboto Condensed"/>
              </a:defRPr>
            </a:lvl8pPr>
            <a:lvl9pPr lvl="8" algn="ctr">
              <a:lnSpc>
                <a:spcPct val="115000"/>
              </a:lnSpc>
              <a:spcBef>
                <a:spcPts val="0"/>
              </a:spcBef>
              <a:spcAft>
                <a:spcPts val="0"/>
              </a:spcAft>
              <a:buSzPts val="1300"/>
              <a:buNone/>
              <a:defRPr sz="2133">
                <a:latin typeface="Roboto Condensed"/>
                <a:ea typeface="Roboto Condensed"/>
                <a:cs typeface="Roboto Condensed"/>
                <a:sym typeface="Roboto Condensed"/>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0" name="Google Shape;10;p2"/>
          <p:cNvSpPr txBox="1">
            <a:spLocks noGrp="1"/>
          </p:cNvSpPr>
          <p:nvPr>
            <p:ph type="ctrTitle"/>
          </p:nvPr>
        </p:nvSpPr>
        <p:spPr>
          <a:xfrm>
            <a:off x="4636643" y="4898876"/>
            <a:ext cx="7162800" cy="70520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3000"/>
              <a:buFont typeface="Roboto Condensed"/>
              <a:buNone/>
              <a:defRPr sz="4000">
                <a:latin typeface="Roboto Condensed"/>
                <a:ea typeface="Roboto Condensed"/>
                <a:cs typeface="Roboto Condensed"/>
                <a:sym typeface="Roboto Condensed"/>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 name="Google Shape;11;p2"/>
          <p:cNvSpPr txBox="1">
            <a:spLocks noGrp="1"/>
          </p:cNvSpPr>
          <p:nvPr>
            <p:ph type="subTitle" idx="1"/>
          </p:nvPr>
        </p:nvSpPr>
        <p:spPr>
          <a:xfrm>
            <a:off x="4664268" y="5432447"/>
            <a:ext cx="7125600" cy="4508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1067"/>
              </a:spcBef>
              <a:spcAft>
                <a:spcPts val="0"/>
              </a:spcAft>
              <a:buClr>
                <a:schemeClr val="dk1"/>
              </a:buClr>
              <a:buSzPts val="1700"/>
              <a:buFont typeface="Roboto Condensed"/>
              <a:buNone/>
              <a:defRPr sz="2267">
                <a:latin typeface="Roboto Condensed"/>
                <a:ea typeface="Roboto Condensed"/>
                <a:cs typeface="Roboto Condensed"/>
                <a:sym typeface="Roboto Condensed"/>
              </a:defRPr>
            </a:lvl1pPr>
            <a:lvl2pPr lvl="1" algn="ctr">
              <a:lnSpc>
                <a:spcPct val="90000"/>
              </a:lnSpc>
              <a:spcBef>
                <a:spcPts val="533"/>
              </a:spcBef>
              <a:spcAft>
                <a:spcPts val="0"/>
              </a:spcAft>
              <a:buClr>
                <a:schemeClr val="dk1"/>
              </a:buClr>
              <a:buSzPts val="1500"/>
              <a:buFont typeface="Roboto Condensed"/>
              <a:buNone/>
              <a:defRPr sz="2000">
                <a:latin typeface="Roboto Condensed"/>
                <a:ea typeface="Roboto Condensed"/>
                <a:cs typeface="Roboto Condensed"/>
                <a:sym typeface="Roboto Condensed"/>
              </a:defRPr>
            </a:lvl2pPr>
            <a:lvl3pPr lvl="2" algn="ctr">
              <a:lnSpc>
                <a:spcPct val="90000"/>
              </a:lnSpc>
              <a:spcBef>
                <a:spcPts val="533"/>
              </a:spcBef>
              <a:spcAft>
                <a:spcPts val="0"/>
              </a:spcAft>
              <a:buClr>
                <a:schemeClr val="dk1"/>
              </a:buClr>
              <a:buSzPts val="1400"/>
              <a:buFont typeface="Roboto Condensed"/>
              <a:buNone/>
              <a:defRPr sz="1867">
                <a:latin typeface="Roboto Condensed"/>
                <a:ea typeface="Roboto Condensed"/>
                <a:cs typeface="Roboto Condensed"/>
                <a:sym typeface="Roboto Condensed"/>
              </a:defRPr>
            </a:lvl3pPr>
            <a:lvl4pPr lvl="3" algn="ctr">
              <a:lnSpc>
                <a:spcPct val="90000"/>
              </a:lnSpc>
              <a:spcBef>
                <a:spcPts val="533"/>
              </a:spcBef>
              <a:spcAft>
                <a:spcPts val="0"/>
              </a:spcAft>
              <a:buClr>
                <a:schemeClr val="dk1"/>
              </a:buClr>
              <a:buSzPts val="1200"/>
              <a:buFont typeface="Roboto Condensed"/>
              <a:buNone/>
              <a:defRPr sz="1600">
                <a:latin typeface="Roboto Condensed"/>
                <a:ea typeface="Roboto Condensed"/>
                <a:cs typeface="Roboto Condensed"/>
                <a:sym typeface="Roboto Condensed"/>
              </a:defRPr>
            </a:lvl4pPr>
            <a:lvl5pPr lvl="4" algn="ctr">
              <a:lnSpc>
                <a:spcPct val="90000"/>
              </a:lnSpc>
              <a:spcBef>
                <a:spcPts val="533"/>
              </a:spcBef>
              <a:spcAft>
                <a:spcPts val="0"/>
              </a:spcAft>
              <a:buClr>
                <a:schemeClr val="dk1"/>
              </a:buClr>
              <a:buSzPts val="1200"/>
              <a:buFont typeface="Roboto Condensed"/>
              <a:buNone/>
              <a:defRPr sz="1600">
                <a:latin typeface="Roboto Condensed"/>
                <a:ea typeface="Roboto Condensed"/>
                <a:cs typeface="Roboto Condensed"/>
                <a:sym typeface="Roboto Condensed"/>
              </a:defRPr>
            </a:lvl5pPr>
            <a:lvl6pPr lvl="5" algn="ctr">
              <a:lnSpc>
                <a:spcPct val="90000"/>
              </a:lnSpc>
              <a:spcBef>
                <a:spcPts val="533"/>
              </a:spcBef>
              <a:spcAft>
                <a:spcPts val="0"/>
              </a:spcAft>
              <a:buClr>
                <a:schemeClr val="dk1"/>
              </a:buClr>
              <a:buSzPts val="1200"/>
              <a:buFont typeface="Roboto Condensed"/>
              <a:buNone/>
              <a:defRPr sz="1600">
                <a:latin typeface="Roboto Condensed"/>
                <a:ea typeface="Roboto Condensed"/>
                <a:cs typeface="Roboto Condensed"/>
                <a:sym typeface="Roboto Condensed"/>
              </a:defRPr>
            </a:lvl6pPr>
            <a:lvl7pPr lvl="6" algn="ctr">
              <a:lnSpc>
                <a:spcPct val="90000"/>
              </a:lnSpc>
              <a:spcBef>
                <a:spcPts val="533"/>
              </a:spcBef>
              <a:spcAft>
                <a:spcPts val="0"/>
              </a:spcAft>
              <a:buClr>
                <a:schemeClr val="dk1"/>
              </a:buClr>
              <a:buSzPts val="1200"/>
              <a:buFont typeface="Roboto Condensed"/>
              <a:buNone/>
              <a:defRPr sz="1600">
                <a:latin typeface="Roboto Condensed"/>
                <a:ea typeface="Roboto Condensed"/>
                <a:cs typeface="Roboto Condensed"/>
                <a:sym typeface="Roboto Condensed"/>
              </a:defRPr>
            </a:lvl7pPr>
            <a:lvl8pPr lvl="7" algn="ctr">
              <a:lnSpc>
                <a:spcPct val="90000"/>
              </a:lnSpc>
              <a:spcBef>
                <a:spcPts val="533"/>
              </a:spcBef>
              <a:spcAft>
                <a:spcPts val="0"/>
              </a:spcAft>
              <a:buClr>
                <a:schemeClr val="dk1"/>
              </a:buClr>
              <a:buSzPts val="1200"/>
              <a:buFont typeface="Roboto Condensed"/>
              <a:buNone/>
              <a:defRPr sz="1600">
                <a:latin typeface="Roboto Condensed"/>
                <a:ea typeface="Roboto Condensed"/>
                <a:cs typeface="Roboto Condensed"/>
                <a:sym typeface="Roboto Condensed"/>
              </a:defRPr>
            </a:lvl8pPr>
            <a:lvl9pPr lvl="8" algn="ctr">
              <a:lnSpc>
                <a:spcPct val="90000"/>
              </a:lnSpc>
              <a:spcBef>
                <a:spcPts val="533"/>
              </a:spcBef>
              <a:spcAft>
                <a:spcPts val="0"/>
              </a:spcAft>
              <a:buClr>
                <a:schemeClr val="dk1"/>
              </a:buClr>
              <a:buSzPts val="1200"/>
              <a:buFont typeface="Roboto Condensed"/>
              <a:buNone/>
              <a:defRPr sz="1600">
                <a:latin typeface="Roboto Condensed"/>
                <a:ea typeface="Roboto Condensed"/>
                <a:cs typeface="Roboto Condensed"/>
                <a:sym typeface="Roboto Condensed"/>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14878474-CC00-4A95-9D50-A41C12D1EEC4}" type="datetime1">
              <a:rPr lang="en-US" smtClean="0"/>
              <a:t>3/20/2023</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411878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7F38C8B4-7FBB-408F-BDB9-F0496874AFB2}" type="datetime1">
              <a:rPr lang="en-US" smtClean="0"/>
              <a:t>3/20/2023</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867843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2BB8EE20-A5E2-47D3-8F6D-A2BA7AB2E093}" type="datetime1">
              <a:rPr lang="en-US" smtClean="0"/>
              <a:t>3/20/2023</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252438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4AA536-072F-4374-926E-17E038EC7E98}"/>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3382CF99-132F-413F-B7EF-71A5C33F2ED6}" type="datetime1">
              <a:rPr lang="en-US" smtClean="0"/>
              <a:t>3/20/2023</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911642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1F17AE06-98E0-4D9F-A059-92C3548821BB}" type="datetime1">
              <a:rPr lang="en-US" smtClean="0"/>
              <a:t>3/20/2023</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605219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FFBA00CA-3DDC-4705-B840-978EF5EA0707}" type="datetime1">
              <a:rPr lang="en-US" smtClean="0"/>
              <a:t>3/20/2023</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57091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FC366D49-0BBA-4C5A-AD96-6448CA63451A}" type="datetime1">
              <a:rPr lang="en-US" smtClean="0"/>
              <a:t>3/20/2023</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981874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4F4EB293-A316-472D-A8B4-6947CF1A12B7}" type="datetime1">
              <a:rPr lang="en-US" smtClean="0"/>
              <a:t>3/20/2023</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cxnSp>
        <p:nvCxnSpPr>
          <p:cNvPr id="9" name="Straight Connector 8">
            <a:extLst>
              <a:ext uri="{FF2B5EF4-FFF2-40B4-BE49-F238E27FC236}">
                <a16:creationId xmlns:a16="http://schemas.microsoft.com/office/drawing/2014/main" id="{E51E4AC6-B446-4768-97EF-CA4B8261433B}"/>
              </a:ext>
            </a:extLst>
          </p:cNvPr>
          <p:cNvCxnSpPr>
            <a:cxnSpLocks/>
          </p:cNvCxnSpPr>
          <p:nvPr/>
        </p:nvCxnSpPr>
        <p:spPr>
          <a:xfrm>
            <a:off x="11689174" y="2172428"/>
            <a:ext cx="0" cy="3354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050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734BCCD4-CEB1-405B-A443-DD9CBCBEA552}" type="datetime1">
              <a:rPr lang="en-US" smtClean="0"/>
              <a:t>3/20/2023</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7203344"/>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36605" y="255716"/>
            <a:ext cx="11310400" cy="8376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3800"/>
              <a:buFont typeface="Roboto Condensed"/>
              <a:buNone/>
              <a:defRPr sz="3800" b="1" i="0" u="none" strike="noStrike" cap="none">
                <a:solidFill>
                  <a:schemeClr val="dk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436600" y="1296867"/>
            <a:ext cx="11310400" cy="5190800"/>
          </a:xfrm>
          <a:prstGeom prst="rect">
            <a:avLst/>
          </a:prstGeom>
          <a:noFill/>
          <a:ln>
            <a:noFill/>
          </a:ln>
        </p:spPr>
        <p:txBody>
          <a:bodyPr spcFirstLastPara="1" wrap="square" lIns="68575" tIns="34275" rIns="68575" bIns="34275" anchor="t" anchorCtr="0">
            <a:noAutofit/>
          </a:bodyPr>
          <a:lstStyle>
            <a:lvl1pPr marL="457200" marR="0" lvl="0" indent="-228600" algn="just" rtl="0">
              <a:lnSpc>
                <a:spcPct val="114000"/>
              </a:lnSpc>
              <a:spcBef>
                <a:spcPts val="0"/>
              </a:spcBef>
              <a:spcAft>
                <a:spcPts val="0"/>
              </a:spcAft>
              <a:buClr>
                <a:schemeClr val="dk1"/>
              </a:buClr>
              <a:buSzPts val="1500"/>
              <a:buFont typeface="Roboto Condensed"/>
              <a:buNone/>
              <a:defRPr sz="1500" b="0" i="0" u="none" strike="noStrike" cap="none">
                <a:solidFill>
                  <a:schemeClr val="dk1"/>
                </a:solidFill>
                <a:latin typeface="Roboto Condensed"/>
                <a:ea typeface="Roboto Condensed"/>
                <a:cs typeface="Roboto Condensed"/>
                <a:sym typeface="Roboto Condensed"/>
              </a:defRPr>
            </a:lvl1pPr>
            <a:lvl2pPr marL="914400" marR="0" lvl="1" indent="-311150" algn="just" rtl="0">
              <a:lnSpc>
                <a:spcPct val="115000"/>
              </a:lnSpc>
              <a:spcBef>
                <a:spcPts val="1000"/>
              </a:spcBef>
              <a:spcAft>
                <a:spcPts val="0"/>
              </a:spcAft>
              <a:buClr>
                <a:schemeClr val="dk1"/>
              </a:buClr>
              <a:buSzPts val="1300"/>
              <a:buFont typeface="Roboto Condensed"/>
              <a:buChar char="•"/>
              <a:defRPr sz="1300" b="0" i="0" u="none" strike="noStrike" cap="none">
                <a:solidFill>
                  <a:schemeClr val="dk1"/>
                </a:solidFill>
                <a:latin typeface="Roboto Condensed"/>
                <a:ea typeface="Roboto Condensed"/>
                <a:cs typeface="Roboto Condensed"/>
                <a:sym typeface="Roboto Condensed"/>
              </a:defRPr>
            </a:lvl2pPr>
            <a:lvl3pPr marL="1371600" marR="0" lvl="2" indent="-311150" algn="just" rtl="0">
              <a:lnSpc>
                <a:spcPct val="115000"/>
              </a:lnSpc>
              <a:spcBef>
                <a:spcPts val="500"/>
              </a:spcBef>
              <a:spcAft>
                <a:spcPts val="0"/>
              </a:spcAft>
              <a:buClr>
                <a:schemeClr val="dk1"/>
              </a:buClr>
              <a:buSzPts val="1300"/>
              <a:buFont typeface="Roboto Condensed"/>
              <a:buChar char="•"/>
              <a:defRPr sz="1300" b="0" i="0" u="none" strike="noStrike" cap="none">
                <a:solidFill>
                  <a:schemeClr val="dk1"/>
                </a:solidFill>
                <a:latin typeface="Roboto Condensed"/>
                <a:ea typeface="Roboto Condensed"/>
                <a:cs typeface="Roboto Condensed"/>
                <a:sym typeface="Roboto Condensed"/>
              </a:defRPr>
            </a:lvl3pPr>
            <a:lvl4pPr marL="1828800" marR="0" lvl="3" indent="-311150" algn="just" rtl="0">
              <a:lnSpc>
                <a:spcPct val="115000"/>
              </a:lnSpc>
              <a:spcBef>
                <a:spcPts val="500"/>
              </a:spcBef>
              <a:spcAft>
                <a:spcPts val="0"/>
              </a:spcAft>
              <a:buClr>
                <a:schemeClr val="dk1"/>
              </a:buClr>
              <a:buSzPts val="1300"/>
              <a:buFont typeface="Roboto Condensed"/>
              <a:buChar char="•"/>
              <a:defRPr sz="1300" b="0" i="0" u="none" strike="noStrike" cap="none">
                <a:solidFill>
                  <a:schemeClr val="dk1"/>
                </a:solidFill>
                <a:latin typeface="Roboto Condensed"/>
                <a:ea typeface="Roboto Condensed"/>
                <a:cs typeface="Roboto Condensed"/>
                <a:sym typeface="Roboto Condensed"/>
              </a:defRPr>
            </a:lvl4pPr>
            <a:lvl5pPr marL="2286000" marR="0" lvl="4" indent="-311150" algn="just" rtl="0">
              <a:lnSpc>
                <a:spcPct val="115000"/>
              </a:lnSpc>
              <a:spcBef>
                <a:spcPts val="500"/>
              </a:spcBef>
              <a:spcAft>
                <a:spcPts val="0"/>
              </a:spcAft>
              <a:buClr>
                <a:schemeClr val="dk1"/>
              </a:buClr>
              <a:buSzPts val="1300"/>
              <a:buFont typeface="Roboto Condensed"/>
              <a:buChar char="•"/>
              <a:defRPr sz="1300" b="0" i="0" u="none" strike="noStrike" cap="none">
                <a:solidFill>
                  <a:schemeClr val="dk1"/>
                </a:solidFill>
                <a:latin typeface="Roboto Condensed"/>
                <a:ea typeface="Roboto Condensed"/>
                <a:cs typeface="Roboto Condensed"/>
                <a:sym typeface="Roboto Condensed"/>
              </a:defRPr>
            </a:lvl5pPr>
            <a:lvl6pPr marL="2743200" marR="0" lvl="5" indent="-311150" algn="just" rtl="0">
              <a:lnSpc>
                <a:spcPct val="115000"/>
              </a:lnSpc>
              <a:spcBef>
                <a:spcPts val="500"/>
              </a:spcBef>
              <a:spcAft>
                <a:spcPts val="0"/>
              </a:spcAft>
              <a:buClr>
                <a:schemeClr val="dk1"/>
              </a:buClr>
              <a:buSzPts val="1300"/>
              <a:buFont typeface="Roboto Condensed"/>
              <a:buChar char="•"/>
              <a:defRPr sz="1300" b="0" i="0" u="none" strike="noStrike" cap="none">
                <a:solidFill>
                  <a:schemeClr val="dk1"/>
                </a:solidFill>
                <a:latin typeface="Roboto Condensed"/>
                <a:ea typeface="Roboto Condensed"/>
                <a:cs typeface="Roboto Condensed"/>
                <a:sym typeface="Roboto Condensed"/>
              </a:defRPr>
            </a:lvl6pPr>
            <a:lvl7pPr marL="3200400" marR="0" lvl="6" indent="-311150" algn="just" rtl="0">
              <a:lnSpc>
                <a:spcPct val="115000"/>
              </a:lnSpc>
              <a:spcBef>
                <a:spcPts val="500"/>
              </a:spcBef>
              <a:spcAft>
                <a:spcPts val="0"/>
              </a:spcAft>
              <a:buClr>
                <a:schemeClr val="dk1"/>
              </a:buClr>
              <a:buSzPts val="1300"/>
              <a:buFont typeface="Roboto Condensed"/>
              <a:buChar char="•"/>
              <a:defRPr sz="1300" b="0" i="0" u="none" strike="noStrike" cap="none">
                <a:solidFill>
                  <a:schemeClr val="dk1"/>
                </a:solidFill>
                <a:latin typeface="Roboto Condensed"/>
                <a:ea typeface="Roboto Condensed"/>
                <a:cs typeface="Roboto Condensed"/>
                <a:sym typeface="Roboto Condensed"/>
              </a:defRPr>
            </a:lvl7pPr>
            <a:lvl8pPr marL="3657600" marR="0" lvl="7" indent="-311150" algn="just" rtl="0">
              <a:lnSpc>
                <a:spcPct val="115000"/>
              </a:lnSpc>
              <a:spcBef>
                <a:spcPts val="500"/>
              </a:spcBef>
              <a:spcAft>
                <a:spcPts val="0"/>
              </a:spcAft>
              <a:buClr>
                <a:schemeClr val="dk1"/>
              </a:buClr>
              <a:buSzPts val="1300"/>
              <a:buFont typeface="Roboto Condensed"/>
              <a:buChar char="•"/>
              <a:defRPr sz="1300" b="0" i="0" u="none" strike="noStrike" cap="none">
                <a:solidFill>
                  <a:schemeClr val="dk1"/>
                </a:solidFill>
                <a:latin typeface="Roboto Condensed"/>
                <a:ea typeface="Roboto Condensed"/>
                <a:cs typeface="Roboto Condensed"/>
                <a:sym typeface="Roboto Condensed"/>
              </a:defRPr>
            </a:lvl8pPr>
            <a:lvl9pPr marL="4114800" marR="0" lvl="8" indent="-311150" algn="just" rtl="0">
              <a:lnSpc>
                <a:spcPct val="115000"/>
              </a:lnSpc>
              <a:spcBef>
                <a:spcPts val="500"/>
              </a:spcBef>
              <a:spcAft>
                <a:spcPts val="500"/>
              </a:spcAft>
              <a:buClr>
                <a:schemeClr val="dk1"/>
              </a:buClr>
              <a:buSzPts val="1300"/>
              <a:buFont typeface="Roboto Condensed"/>
              <a:buChar char="•"/>
              <a:defRPr sz="1300" b="0" i="0" u="none" strike="noStrike" cap="none">
                <a:solidFill>
                  <a:schemeClr val="dk1"/>
                </a:solidFill>
                <a:latin typeface="Roboto Condensed"/>
                <a:ea typeface="Roboto Condensed"/>
                <a:cs typeface="Roboto Condensed"/>
                <a:sym typeface="Roboto Condensed"/>
              </a:defRPr>
            </a:lvl9pPr>
          </a:lstStyle>
          <a:p>
            <a:endParaRPr/>
          </a:p>
        </p:txBody>
      </p:sp>
    </p:spTree>
  </p:cSld>
  <p:clrMap bg1="lt1" tx1="dk1" bg2="dk2" tx2="lt2" accent1="accent1" accent2="accent2" accent3="accent3" accent4="accent4" accent5="accent5" accent6="accent6" hlink="hlink" folHlink="folHlink"/>
  <p:sldLayoutIdLst>
    <p:sldLayoutId id="2147483653" r:id="rId1"/>
    <p:sldLayoutId id="2147483650" r:id="rId2"/>
    <p:sldLayoutId id="2147483648"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Google Shape;44;p13"/>
          <p:cNvSpPr txBox="1">
            <a:spLocks noGrp="1"/>
          </p:cNvSpPr>
          <p:nvPr>
            <p:ph type="ctrTitle"/>
          </p:nvPr>
        </p:nvSpPr>
        <p:spPr>
          <a:prstGeom prst="rect">
            <a:avLst/>
          </a:prstGeom>
          <a:noFill/>
          <a:ln>
            <a:noFill/>
          </a:ln>
        </p:spPr>
        <p:txBody>
          <a:bodyPr spcFirstLastPara="1" wrap="square" lIns="91433" tIns="45700" rIns="91433" bIns="457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lnSpc>
                <a:spcPct val="90000"/>
              </a:lnSpc>
              <a:spcBef>
                <a:spcPts val="0"/>
              </a:spcBef>
              <a:spcAft>
                <a:spcPts val="0"/>
              </a:spcAft>
              <a:buSzPts val="3000"/>
              <a:buNone/>
            </a:pPr>
            <a:r>
              <a:rPr lang="en-US" dirty="0">
                <a:latin typeface="Arial" panose="020B0604020202020204" pitchFamily="34" charset="0"/>
                <a:cs typeface="Arial" panose="020B0604020202020204" pitchFamily="34" charset="0"/>
              </a:rPr>
              <a:t>CAN MODULE KNOWLEDGE</a:t>
            </a:r>
          </a:p>
        </p:txBody>
      </p:sp>
      <p:sp>
        <p:nvSpPr>
          <p:cNvPr id="45" name="Google Shape;45;p13"/>
          <p:cNvSpPr txBox="1">
            <a:spLocks noGrp="1"/>
          </p:cNvSpPr>
          <p:nvPr>
            <p:ph type="subTitle" idx="1"/>
          </p:nvPr>
        </p:nvSpPr>
        <p:spPr>
          <a:xfrm>
            <a:off x="4655243" y="5680096"/>
            <a:ext cx="7125600" cy="450800"/>
          </a:xfrm>
          <a:prstGeom prst="rect">
            <a:avLst/>
          </a:prstGeom>
          <a:noFill/>
          <a:ln>
            <a:noFill/>
          </a:ln>
        </p:spPr>
        <p:txBody>
          <a:bodyPr spcFirstLastPara="1" wrap="square" lIns="91433" tIns="45700" rIns="91433"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lnSpc>
                <a:spcPct val="90000"/>
              </a:lnSpc>
              <a:spcBef>
                <a:spcPts val="1067"/>
              </a:spcBef>
              <a:spcAft>
                <a:spcPts val="0"/>
              </a:spcAft>
              <a:buSzPts val="1700"/>
              <a:buNone/>
            </a:pPr>
            <a:r>
              <a:rPr lang="en-US" sz="2133" dirty="0">
                <a:latin typeface="Arial" panose="020B0604020202020204" pitchFamily="34" charset="0"/>
                <a:cs typeface="Arial" panose="020B0604020202020204" pitchFamily="34" charset="0"/>
              </a:rPr>
              <a:t>Thien Tran 29 Apr, 2022</a:t>
            </a:r>
          </a:p>
          <a:p>
            <a:pPr marL="0" lvl="0" indent="0" algn="l" rtl="0">
              <a:lnSpc>
                <a:spcPct val="90000"/>
              </a:lnSpc>
              <a:spcBef>
                <a:spcPts val="1067"/>
              </a:spcBef>
              <a:spcAft>
                <a:spcPts val="0"/>
              </a:spcAft>
              <a:buSzPts val="1700"/>
              <a:buNone/>
            </a:pPr>
            <a:endParaRPr sz="2133"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95905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FAF3766F-DEF3-4802-BB0D-7A18EDD97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9C8A5D-78D7-4AFF-9E22-4CBACE6B5212}"/>
              </a:ext>
            </a:extLst>
          </p:cNvPr>
          <p:cNvSpPr>
            <a:spLocks noGrp="1"/>
          </p:cNvSpPr>
          <p:nvPr>
            <p:ph type="title"/>
          </p:nvPr>
        </p:nvSpPr>
        <p:spPr>
          <a:xfrm>
            <a:off x="517870" y="978408"/>
            <a:ext cx="5021182" cy="1709890"/>
          </a:xfrm>
        </p:spPr>
        <p:txBody>
          <a:bodyPr vert="horz" lIns="91440" tIns="45720" rIns="91440" bIns="45720" rtlCol="0" anchor="t">
            <a:normAutofit/>
          </a:bodyPr>
          <a:lstStyle/>
          <a:p>
            <a:pPr>
              <a:lnSpc>
                <a:spcPct val="90000"/>
              </a:lnSpc>
            </a:pPr>
            <a:r>
              <a:rPr lang="en-US" sz="3800" dirty="0">
                <a:solidFill>
                  <a:schemeClr val="tx2"/>
                </a:solidFill>
              </a:rPr>
              <a:t>Data-Frame</a:t>
            </a:r>
            <a:br>
              <a:rPr lang="en-US" sz="3800" dirty="0">
                <a:solidFill>
                  <a:schemeClr val="tx2"/>
                </a:solidFill>
              </a:rPr>
            </a:br>
            <a:br>
              <a:rPr lang="en-US" sz="3800" dirty="0">
                <a:solidFill>
                  <a:schemeClr val="tx2"/>
                </a:solidFill>
              </a:rPr>
            </a:br>
            <a:endParaRPr lang="en-US" sz="3800" dirty="0">
              <a:solidFill>
                <a:schemeClr val="tx2"/>
              </a:solidFill>
            </a:endParaRPr>
          </a:p>
        </p:txBody>
      </p:sp>
      <p:sp>
        <p:nvSpPr>
          <p:cNvPr id="16" name="Rectangle 15">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11650"/>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C3DEFA32-CE6C-4A49-8676-85DC16259B5D}"/>
              </a:ext>
            </a:extLst>
          </p:cNvPr>
          <p:cNvPicPr>
            <a:picLocks noChangeAspect="1"/>
          </p:cNvPicPr>
          <p:nvPr/>
        </p:nvPicPr>
        <p:blipFill>
          <a:blip r:embed="rId2"/>
          <a:stretch>
            <a:fillRect/>
          </a:stretch>
        </p:blipFill>
        <p:spPr>
          <a:xfrm>
            <a:off x="585788" y="1550482"/>
            <a:ext cx="11222831" cy="4928241"/>
          </a:xfrm>
          <a:prstGeom prst="rect">
            <a:avLst/>
          </a:prstGeom>
        </p:spPr>
      </p:pic>
    </p:spTree>
    <p:extLst>
      <p:ext uri="{BB962C8B-B14F-4D97-AF65-F5344CB8AC3E}">
        <p14:creationId xmlns:p14="http://schemas.microsoft.com/office/powerpoint/2010/main" val="1262885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C8A5D-78D7-4AFF-9E22-4CBACE6B5212}"/>
              </a:ext>
            </a:extLst>
          </p:cNvPr>
          <p:cNvSpPr>
            <a:spLocks noGrp="1"/>
          </p:cNvSpPr>
          <p:nvPr>
            <p:ph type="title"/>
          </p:nvPr>
        </p:nvSpPr>
        <p:spPr>
          <a:xfrm>
            <a:off x="517870" y="978408"/>
            <a:ext cx="5021182" cy="1464755"/>
          </a:xfrm>
        </p:spPr>
        <p:txBody>
          <a:bodyPr>
            <a:normAutofit fontScale="90000"/>
          </a:bodyPr>
          <a:lstStyle/>
          <a:p>
            <a:r>
              <a:rPr lang="en-US" sz="2800" dirty="0">
                <a:solidFill>
                  <a:schemeClr val="tx2"/>
                </a:solidFill>
              </a:rPr>
              <a:t>Data-Frame</a:t>
            </a:r>
            <a:br>
              <a:rPr lang="en-US" sz="2500" dirty="0"/>
            </a:br>
            <a:br>
              <a:rPr lang="en-US" dirty="0"/>
            </a:br>
            <a:endParaRPr lang="en-US" dirty="0"/>
          </a:p>
        </p:txBody>
      </p:sp>
      <p:sp>
        <p:nvSpPr>
          <p:cNvPr id="3" name="Content Placeholder 2">
            <a:extLst>
              <a:ext uri="{FF2B5EF4-FFF2-40B4-BE49-F238E27FC236}">
                <a16:creationId xmlns:a16="http://schemas.microsoft.com/office/drawing/2014/main" id="{B8E30FC0-6705-4444-ACAE-505501591F3C}"/>
              </a:ext>
            </a:extLst>
          </p:cNvPr>
          <p:cNvSpPr>
            <a:spLocks noGrp="1"/>
          </p:cNvSpPr>
          <p:nvPr>
            <p:ph idx="1"/>
          </p:nvPr>
        </p:nvSpPr>
        <p:spPr>
          <a:xfrm>
            <a:off x="600075" y="1750220"/>
            <a:ext cx="11083275" cy="4089502"/>
          </a:xfrm>
        </p:spPr>
        <p:txBody>
          <a:bodyPr/>
          <a:lstStyle/>
          <a:p>
            <a:pPr marL="342900" indent="-342900">
              <a:buFont typeface="Wingdings" panose="05000000000000000000" pitchFamily="2" charset="2"/>
              <a:buChar char="q"/>
            </a:pPr>
            <a:r>
              <a:rPr lang="en-US" dirty="0"/>
              <a:t>Start of frame – SOF</a:t>
            </a:r>
          </a:p>
          <a:p>
            <a:pPr marL="617220" lvl="1" indent="-342900">
              <a:buFont typeface="Wingdings" panose="05000000000000000000" pitchFamily="2" charset="2"/>
              <a:buChar char="Ø"/>
            </a:pPr>
            <a:r>
              <a:rPr lang="en-US" dirty="0"/>
              <a:t>It is a dominate bit, denotes the start of frame transmission.</a:t>
            </a:r>
          </a:p>
          <a:p>
            <a:pPr marL="617220" lvl="1" indent="-342900">
              <a:buFont typeface="Wingdings" panose="05000000000000000000" pitchFamily="2" charset="2"/>
              <a:buChar char="Ø"/>
            </a:pPr>
            <a:r>
              <a:rPr lang="en-US" dirty="0"/>
              <a:t>A CAN node can only transmit when bus is idle state</a:t>
            </a:r>
          </a:p>
          <a:p>
            <a:pPr marL="285750" indent="-285750">
              <a:buFont typeface="Wingdings" panose="05000000000000000000" pitchFamily="2" charset="2"/>
              <a:buChar char="q"/>
            </a:pPr>
            <a:r>
              <a:rPr lang="en-US" dirty="0"/>
              <a:t>Arbitration field</a:t>
            </a:r>
          </a:p>
          <a:p>
            <a:pPr marL="560070" lvl="2" indent="-285750">
              <a:buFont typeface="Wingdings" panose="05000000000000000000" pitchFamily="2" charset="2"/>
              <a:buChar char="Ø"/>
            </a:pPr>
            <a:r>
              <a:rPr lang="en-US" dirty="0"/>
              <a:t>IDENTIFIER : The (unique) identifier also represents the priority of the message</a:t>
            </a:r>
          </a:p>
          <a:p>
            <a:pPr marL="560070" lvl="2" indent="-285750">
              <a:buFont typeface="Wingdings" panose="05000000000000000000" pitchFamily="2" charset="2"/>
              <a:buChar char="Ø"/>
            </a:pPr>
            <a:r>
              <a:rPr lang="en-US" dirty="0"/>
              <a:t>RTR : Must be dominant (0) for data frames and recessive (1) for remote request frames (see Remote Frames, below)</a:t>
            </a:r>
          </a:p>
          <a:p>
            <a:pPr marL="560070" lvl="2" indent="-285750">
              <a:buFont typeface="Wingdings" panose="05000000000000000000" pitchFamily="2" charset="2"/>
              <a:buChar char="Ø"/>
            </a:pPr>
            <a:r>
              <a:rPr lang="en-US" dirty="0"/>
              <a:t>SRR : Must be recessive, substitute remote request.</a:t>
            </a:r>
          </a:p>
          <a:p>
            <a:pPr marL="560070" lvl="2" indent="-285750">
              <a:buFont typeface="Wingdings" panose="05000000000000000000" pitchFamily="2" charset="2"/>
              <a:buChar char="Ø"/>
            </a:pPr>
            <a:r>
              <a:rPr lang="en-US" dirty="0"/>
              <a:t>IDE (only Extended Frame): IDE = 0 specifies the standard frame, IDE = 1 specifies the extended frame</a:t>
            </a:r>
          </a:p>
          <a:p>
            <a:endParaRPr lang="en-US" dirty="0"/>
          </a:p>
        </p:txBody>
      </p:sp>
    </p:spTree>
    <p:extLst>
      <p:ext uri="{BB962C8B-B14F-4D97-AF65-F5344CB8AC3E}">
        <p14:creationId xmlns:p14="http://schemas.microsoft.com/office/powerpoint/2010/main" val="1791394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C8A5D-78D7-4AFF-9E22-4CBACE6B5212}"/>
              </a:ext>
            </a:extLst>
          </p:cNvPr>
          <p:cNvSpPr>
            <a:spLocks noGrp="1"/>
          </p:cNvSpPr>
          <p:nvPr>
            <p:ph type="title"/>
          </p:nvPr>
        </p:nvSpPr>
        <p:spPr>
          <a:xfrm>
            <a:off x="517870" y="978408"/>
            <a:ext cx="5021182" cy="1464755"/>
          </a:xfrm>
        </p:spPr>
        <p:txBody>
          <a:bodyPr>
            <a:normAutofit fontScale="90000"/>
          </a:bodyPr>
          <a:lstStyle/>
          <a:p>
            <a:r>
              <a:rPr lang="en-US" sz="2800" dirty="0">
                <a:solidFill>
                  <a:schemeClr val="tx2"/>
                </a:solidFill>
              </a:rPr>
              <a:t>Data-Frame</a:t>
            </a:r>
            <a:br>
              <a:rPr lang="en-US" sz="2500" dirty="0"/>
            </a:br>
            <a:br>
              <a:rPr lang="en-US" dirty="0"/>
            </a:br>
            <a:endParaRPr lang="en-US" dirty="0"/>
          </a:p>
        </p:txBody>
      </p:sp>
      <p:sp>
        <p:nvSpPr>
          <p:cNvPr id="3" name="Content Placeholder 2">
            <a:extLst>
              <a:ext uri="{FF2B5EF4-FFF2-40B4-BE49-F238E27FC236}">
                <a16:creationId xmlns:a16="http://schemas.microsoft.com/office/drawing/2014/main" id="{B8E30FC0-6705-4444-ACAE-505501591F3C}"/>
              </a:ext>
            </a:extLst>
          </p:cNvPr>
          <p:cNvSpPr>
            <a:spLocks noGrp="1"/>
          </p:cNvSpPr>
          <p:nvPr>
            <p:ph idx="1"/>
          </p:nvPr>
        </p:nvSpPr>
        <p:spPr>
          <a:xfrm>
            <a:off x="600075" y="1750220"/>
            <a:ext cx="11083275" cy="4089502"/>
          </a:xfrm>
        </p:spPr>
        <p:txBody>
          <a:bodyPr/>
          <a:lstStyle/>
          <a:p>
            <a:pPr marL="342900" indent="-342900">
              <a:buFont typeface="Wingdings" panose="05000000000000000000" pitchFamily="2" charset="2"/>
              <a:buChar char="q"/>
            </a:pPr>
            <a:r>
              <a:rPr lang="en-US" dirty="0"/>
              <a:t>Control field</a:t>
            </a:r>
          </a:p>
          <a:p>
            <a:pPr marL="617220" lvl="1" indent="-342900">
              <a:buFont typeface="Wingdings" panose="05000000000000000000" pitchFamily="2" charset="2"/>
              <a:buChar char="Ø"/>
            </a:pPr>
            <a:r>
              <a:rPr lang="en-US" dirty="0"/>
              <a:t>IDE (only standard frame) : IDE = 0 specifies the standard frame, IDE = 1 specifies the extended frame</a:t>
            </a:r>
          </a:p>
          <a:p>
            <a:pPr marL="617220" lvl="1" indent="-342900">
              <a:buFont typeface="Wingdings" panose="05000000000000000000" pitchFamily="2" charset="2"/>
              <a:buChar char="Ø"/>
            </a:pPr>
            <a:r>
              <a:rPr lang="en-US" dirty="0"/>
              <a:t>Reserved bit r0,r 1 :  Must be dominant (0), but accepted as dominant or recessive.</a:t>
            </a:r>
          </a:p>
          <a:p>
            <a:pPr marL="617220" lvl="1" indent="-342900">
              <a:buFont typeface="Wingdings" panose="05000000000000000000" pitchFamily="2" charset="2"/>
              <a:buChar char="Ø"/>
            </a:pPr>
            <a:r>
              <a:rPr lang="en-US" dirty="0"/>
              <a:t>DLC: Specify the length of the data to be transmitted. </a:t>
            </a:r>
          </a:p>
          <a:p>
            <a:pPr marL="342900" indent="-342900">
              <a:buFont typeface="Wingdings" panose="05000000000000000000" pitchFamily="2" charset="2"/>
              <a:buChar char="q"/>
            </a:pPr>
            <a:r>
              <a:rPr lang="en-US" dirty="0"/>
              <a:t>Data filed : data to be transmitted (length dictated by DLC field)</a:t>
            </a:r>
          </a:p>
          <a:p>
            <a:pPr marL="342900" indent="-342900">
              <a:buFont typeface="Wingdings" panose="05000000000000000000" pitchFamily="2" charset="2"/>
              <a:buChar char="q"/>
            </a:pPr>
            <a:r>
              <a:rPr lang="en-US" dirty="0"/>
              <a:t>CRC field</a:t>
            </a:r>
          </a:p>
          <a:p>
            <a:pPr marL="617220" lvl="1" indent="-342900">
              <a:buFont typeface="Wingdings" panose="05000000000000000000" pitchFamily="2" charset="2"/>
              <a:buChar char="Ø"/>
            </a:pPr>
            <a:r>
              <a:rPr lang="en-US" dirty="0"/>
              <a:t>CRC : a cyclic redundancy check. Receiver will calculate CRC from message, if calculated CRC is different from received CRC, it means error occurred</a:t>
            </a:r>
          </a:p>
          <a:p>
            <a:pPr marL="617220" lvl="1" indent="-342900">
              <a:buFont typeface="Wingdings" panose="05000000000000000000" pitchFamily="2" charset="2"/>
              <a:buChar char="Ø"/>
            </a:pPr>
            <a:r>
              <a:rPr lang="en-US" dirty="0"/>
              <a:t>CRC Delimiter : Must be recessive (1) , separate the CRC field with ACK</a:t>
            </a:r>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endParaRPr lang="en-US" dirty="0"/>
          </a:p>
        </p:txBody>
      </p:sp>
    </p:spTree>
    <p:extLst>
      <p:ext uri="{BB962C8B-B14F-4D97-AF65-F5344CB8AC3E}">
        <p14:creationId xmlns:p14="http://schemas.microsoft.com/office/powerpoint/2010/main" val="3617067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C8A5D-78D7-4AFF-9E22-4CBACE6B5212}"/>
              </a:ext>
            </a:extLst>
          </p:cNvPr>
          <p:cNvSpPr>
            <a:spLocks noGrp="1"/>
          </p:cNvSpPr>
          <p:nvPr>
            <p:ph type="title"/>
          </p:nvPr>
        </p:nvSpPr>
        <p:spPr>
          <a:xfrm>
            <a:off x="517870" y="978408"/>
            <a:ext cx="5021182" cy="1464755"/>
          </a:xfrm>
        </p:spPr>
        <p:txBody>
          <a:bodyPr>
            <a:normAutofit fontScale="90000"/>
          </a:bodyPr>
          <a:lstStyle/>
          <a:p>
            <a:r>
              <a:rPr lang="en-US" sz="2800" dirty="0">
                <a:solidFill>
                  <a:schemeClr val="tx2"/>
                </a:solidFill>
              </a:rPr>
              <a:t>Data-Frame</a:t>
            </a:r>
            <a:br>
              <a:rPr lang="en-US" sz="2500" dirty="0"/>
            </a:br>
            <a:br>
              <a:rPr lang="en-US" dirty="0"/>
            </a:br>
            <a:endParaRPr lang="en-US" dirty="0"/>
          </a:p>
        </p:txBody>
      </p:sp>
      <p:sp>
        <p:nvSpPr>
          <p:cNvPr id="3" name="Content Placeholder 2">
            <a:extLst>
              <a:ext uri="{FF2B5EF4-FFF2-40B4-BE49-F238E27FC236}">
                <a16:creationId xmlns:a16="http://schemas.microsoft.com/office/drawing/2014/main" id="{B8E30FC0-6705-4444-ACAE-505501591F3C}"/>
              </a:ext>
            </a:extLst>
          </p:cNvPr>
          <p:cNvSpPr>
            <a:spLocks noGrp="1"/>
          </p:cNvSpPr>
          <p:nvPr>
            <p:ph idx="1"/>
          </p:nvPr>
        </p:nvSpPr>
        <p:spPr>
          <a:xfrm>
            <a:off x="600075" y="1750220"/>
            <a:ext cx="11083275" cy="4089502"/>
          </a:xfrm>
        </p:spPr>
        <p:txBody>
          <a:bodyPr/>
          <a:lstStyle/>
          <a:p>
            <a:pPr marL="342900" indent="-342900">
              <a:buFont typeface="Wingdings" panose="05000000000000000000" pitchFamily="2" charset="2"/>
              <a:buChar char="q"/>
            </a:pPr>
            <a:r>
              <a:rPr lang="en-US" dirty="0"/>
              <a:t>ACK field</a:t>
            </a:r>
          </a:p>
          <a:p>
            <a:pPr marL="617220" lvl="1" indent="-342900">
              <a:buFont typeface="Wingdings" panose="05000000000000000000" pitchFamily="2" charset="2"/>
              <a:buChar char="Ø"/>
            </a:pPr>
            <a:r>
              <a:rPr lang="en-US" dirty="0"/>
              <a:t>ACK slot: Transmitter sends recessive (1) and any receiver can assert a dominant (0)</a:t>
            </a:r>
          </a:p>
          <a:p>
            <a:pPr marL="617220" lvl="1" indent="-342900">
              <a:buFont typeface="Wingdings" panose="05000000000000000000" pitchFamily="2" charset="2"/>
              <a:buChar char="Ø"/>
            </a:pPr>
            <a:r>
              <a:rPr lang="en-US" dirty="0"/>
              <a:t>ACK delimiter : Must be recessive (1) .</a:t>
            </a:r>
          </a:p>
          <a:p>
            <a:pPr marL="342900" indent="-342900">
              <a:buFont typeface="Wingdings" panose="05000000000000000000" pitchFamily="2" charset="2"/>
              <a:buChar char="q"/>
            </a:pPr>
            <a:r>
              <a:rPr lang="en-US" dirty="0"/>
              <a:t>EOF : Denotes the end of frame transmission.</a:t>
            </a:r>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endParaRPr lang="en-US" dirty="0"/>
          </a:p>
        </p:txBody>
      </p:sp>
    </p:spTree>
    <p:extLst>
      <p:ext uri="{BB962C8B-B14F-4D97-AF65-F5344CB8AC3E}">
        <p14:creationId xmlns:p14="http://schemas.microsoft.com/office/powerpoint/2010/main" val="1825968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C8A5D-78D7-4AFF-9E22-4CBACE6B5212}"/>
              </a:ext>
            </a:extLst>
          </p:cNvPr>
          <p:cNvSpPr>
            <a:spLocks noGrp="1"/>
          </p:cNvSpPr>
          <p:nvPr>
            <p:ph type="title"/>
          </p:nvPr>
        </p:nvSpPr>
        <p:spPr>
          <a:xfrm>
            <a:off x="517870" y="978408"/>
            <a:ext cx="5021182" cy="1464755"/>
          </a:xfrm>
        </p:spPr>
        <p:txBody>
          <a:bodyPr>
            <a:normAutofit fontScale="90000"/>
          </a:bodyPr>
          <a:lstStyle/>
          <a:p>
            <a:r>
              <a:rPr lang="en-US" sz="2800" dirty="0">
                <a:solidFill>
                  <a:schemeClr val="tx2"/>
                </a:solidFill>
              </a:rPr>
              <a:t>Arbitration mechanism</a:t>
            </a:r>
            <a:br>
              <a:rPr lang="en-US" sz="2800" dirty="0">
                <a:solidFill>
                  <a:schemeClr val="tx2"/>
                </a:solidFill>
              </a:rPr>
            </a:br>
            <a:br>
              <a:rPr lang="en-US" sz="2500" dirty="0"/>
            </a:br>
            <a:br>
              <a:rPr lang="en-US" dirty="0"/>
            </a:br>
            <a:endParaRPr lang="en-US" dirty="0"/>
          </a:p>
        </p:txBody>
      </p:sp>
      <p:pic>
        <p:nvPicPr>
          <p:cNvPr id="5122" name="Picture 2">
            <a:extLst>
              <a:ext uri="{FF2B5EF4-FFF2-40B4-BE49-F238E27FC236}">
                <a16:creationId xmlns:a16="http://schemas.microsoft.com/office/drawing/2014/main" id="{769001DD-DF4F-41CB-AF9D-29C3A90C19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 y="1668781"/>
            <a:ext cx="10265093" cy="4770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112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7E272-2302-4ACB-BA77-8B0650EA966A}"/>
              </a:ext>
            </a:extLst>
          </p:cNvPr>
          <p:cNvSpPr>
            <a:spLocks noGrp="1"/>
          </p:cNvSpPr>
          <p:nvPr>
            <p:ph type="title"/>
          </p:nvPr>
        </p:nvSpPr>
        <p:spPr>
          <a:xfrm>
            <a:off x="517870" y="978409"/>
            <a:ext cx="9090950" cy="1467612"/>
          </a:xfrm>
        </p:spPr>
        <p:txBody>
          <a:bodyPr>
            <a:normAutofit fontScale="90000"/>
          </a:bodyPr>
          <a:lstStyle/>
          <a:p>
            <a:r>
              <a:rPr lang="en-US" dirty="0"/>
              <a:t>2. </a:t>
            </a:r>
            <a:r>
              <a:rPr lang="en-US" dirty="0">
                <a:latin typeface="+mj-lt"/>
              </a:rPr>
              <a:t>CAN FD – CAN with Flexible Data Rate (V4H)</a:t>
            </a:r>
            <a:br>
              <a:rPr lang="en-US" dirty="0">
                <a:latin typeface="+mj-lt"/>
              </a:rPr>
            </a:br>
            <a:endParaRPr lang="en-US" dirty="0"/>
          </a:p>
        </p:txBody>
      </p:sp>
      <p:sp>
        <p:nvSpPr>
          <p:cNvPr id="3" name="Content Placeholder 2">
            <a:extLst>
              <a:ext uri="{FF2B5EF4-FFF2-40B4-BE49-F238E27FC236}">
                <a16:creationId xmlns:a16="http://schemas.microsoft.com/office/drawing/2014/main" id="{CEE6CE2E-6CB9-40DF-B068-5F5EC5D4A0F3}"/>
              </a:ext>
            </a:extLst>
          </p:cNvPr>
          <p:cNvSpPr>
            <a:spLocks noGrp="1"/>
          </p:cNvSpPr>
          <p:nvPr>
            <p:ph idx="1"/>
          </p:nvPr>
        </p:nvSpPr>
        <p:spPr>
          <a:xfrm>
            <a:off x="632460" y="2781300"/>
            <a:ext cx="11050890" cy="3058421"/>
          </a:xfrm>
        </p:spPr>
        <p:txBody>
          <a:bodyPr/>
          <a:lstStyle/>
          <a:p>
            <a:r>
              <a:rPr lang="en-US" dirty="0"/>
              <a:t>Because of the bandwidth requirements of the automotive industry, the CAN data link layer protocol needed to be improved. In 2011, Bosch started the CAN FD (flexible data-rate) development in close cooperation with carmakers and other CAN experts. The improved protocol overcomes to CAN limits: You can transmit data faster than with 1 Mbit/s and the payload (data field) is now up to 64 byte long and not limited to 8 byte anymore. In general, the idea is simple: When just one node is transmitting, the bit-rate can be increased, because no nodes need to be synchronized. Of course, before the transmission of the ACK slot bit, the nodes need to be re-synchronized.</a:t>
            </a:r>
          </a:p>
        </p:txBody>
      </p:sp>
    </p:spTree>
    <p:extLst>
      <p:ext uri="{BB962C8B-B14F-4D97-AF65-F5344CB8AC3E}">
        <p14:creationId xmlns:p14="http://schemas.microsoft.com/office/powerpoint/2010/main" val="4067108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C8A5D-78D7-4AFF-9E22-4CBACE6B5212}"/>
              </a:ext>
            </a:extLst>
          </p:cNvPr>
          <p:cNvSpPr>
            <a:spLocks noGrp="1"/>
          </p:cNvSpPr>
          <p:nvPr>
            <p:ph type="title"/>
          </p:nvPr>
        </p:nvSpPr>
        <p:spPr>
          <a:xfrm>
            <a:off x="517870" y="978408"/>
            <a:ext cx="5021182" cy="1464755"/>
          </a:xfrm>
        </p:spPr>
        <p:txBody>
          <a:bodyPr>
            <a:normAutofit fontScale="90000"/>
          </a:bodyPr>
          <a:lstStyle/>
          <a:p>
            <a:r>
              <a:rPr lang="en-US" sz="2800" dirty="0">
                <a:solidFill>
                  <a:schemeClr val="tx2"/>
                </a:solidFill>
              </a:rPr>
              <a:t>Features of CAN FD</a:t>
            </a:r>
            <a:br>
              <a:rPr lang="en-US" sz="2500" dirty="0"/>
            </a:br>
            <a:br>
              <a:rPr lang="en-US" dirty="0"/>
            </a:br>
            <a:endParaRPr lang="en-US" dirty="0"/>
          </a:p>
        </p:txBody>
      </p:sp>
      <p:sp>
        <p:nvSpPr>
          <p:cNvPr id="3" name="Content Placeholder 2">
            <a:extLst>
              <a:ext uri="{FF2B5EF4-FFF2-40B4-BE49-F238E27FC236}">
                <a16:creationId xmlns:a16="http://schemas.microsoft.com/office/drawing/2014/main" id="{B8E30FC0-6705-4444-ACAE-505501591F3C}"/>
              </a:ext>
            </a:extLst>
          </p:cNvPr>
          <p:cNvSpPr>
            <a:spLocks noGrp="1"/>
          </p:cNvSpPr>
          <p:nvPr>
            <p:ph idx="1"/>
          </p:nvPr>
        </p:nvSpPr>
        <p:spPr>
          <a:xfrm>
            <a:off x="600075" y="1750220"/>
            <a:ext cx="11083275" cy="4089502"/>
          </a:xfrm>
        </p:spPr>
        <p:txBody>
          <a:bodyPr/>
          <a:lstStyle/>
          <a:p>
            <a:pPr marL="342900" indent="-342900">
              <a:buFont typeface="Wingdings" panose="05000000000000000000" pitchFamily="2" charset="2"/>
              <a:buChar char="q"/>
            </a:pPr>
            <a:r>
              <a:rPr lang="en-US" dirty="0"/>
              <a:t>Number of Units and </a:t>
            </a:r>
            <a:r>
              <a:rPr lang="en-US" dirty="0" err="1"/>
              <a:t>Channedls</a:t>
            </a:r>
            <a:endParaRPr lang="en-US" dirty="0"/>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endParaRPr lang="en-US" dirty="0"/>
          </a:p>
        </p:txBody>
      </p:sp>
      <p:pic>
        <p:nvPicPr>
          <p:cNvPr id="6" name="Picture 5">
            <a:extLst>
              <a:ext uri="{FF2B5EF4-FFF2-40B4-BE49-F238E27FC236}">
                <a16:creationId xmlns:a16="http://schemas.microsoft.com/office/drawing/2014/main" id="{76B7D756-EF88-11D9-B9B5-1B275BBBBCAF}"/>
              </a:ext>
            </a:extLst>
          </p:cNvPr>
          <p:cNvPicPr>
            <a:picLocks noChangeAspect="1"/>
          </p:cNvPicPr>
          <p:nvPr/>
        </p:nvPicPr>
        <p:blipFill>
          <a:blip r:embed="rId2"/>
          <a:stretch>
            <a:fillRect/>
          </a:stretch>
        </p:blipFill>
        <p:spPr>
          <a:xfrm>
            <a:off x="1993415" y="2443163"/>
            <a:ext cx="8205169" cy="3270885"/>
          </a:xfrm>
          <a:prstGeom prst="rect">
            <a:avLst/>
          </a:prstGeom>
        </p:spPr>
      </p:pic>
    </p:spTree>
    <p:extLst>
      <p:ext uri="{BB962C8B-B14F-4D97-AF65-F5344CB8AC3E}">
        <p14:creationId xmlns:p14="http://schemas.microsoft.com/office/powerpoint/2010/main" val="13070958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C8A5D-78D7-4AFF-9E22-4CBACE6B5212}"/>
              </a:ext>
            </a:extLst>
          </p:cNvPr>
          <p:cNvSpPr>
            <a:spLocks noGrp="1"/>
          </p:cNvSpPr>
          <p:nvPr>
            <p:ph type="title"/>
          </p:nvPr>
        </p:nvSpPr>
        <p:spPr>
          <a:xfrm>
            <a:off x="517870" y="978408"/>
            <a:ext cx="5021182" cy="1464755"/>
          </a:xfrm>
        </p:spPr>
        <p:txBody>
          <a:bodyPr>
            <a:normAutofit fontScale="90000"/>
          </a:bodyPr>
          <a:lstStyle/>
          <a:p>
            <a:r>
              <a:rPr lang="en-US" sz="2800" dirty="0">
                <a:solidFill>
                  <a:schemeClr val="tx2"/>
                </a:solidFill>
              </a:rPr>
              <a:t>Interface Modes</a:t>
            </a:r>
            <a:br>
              <a:rPr lang="en-US" sz="2500" dirty="0"/>
            </a:br>
            <a:br>
              <a:rPr lang="en-US" dirty="0"/>
            </a:br>
            <a:endParaRPr lang="en-US" dirty="0"/>
          </a:p>
        </p:txBody>
      </p:sp>
      <p:sp>
        <p:nvSpPr>
          <p:cNvPr id="3" name="Content Placeholder 2">
            <a:extLst>
              <a:ext uri="{FF2B5EF4-FFF2-40B4-BE49-F238E27FC236}">
                <a16:creationId xmlns:a16="http://schemas.microsoft.com/office/drawing/2014/main" id="{B8E30FC0-6705-4444-ACAE-505501591F3C}"/>
              </a:ext>
            </a:extLst>
          </p:cNvPr>
          <p:cNvSpPr>
            <a:spLocks noGrp="1"/>
          </p:cNvSpPr>
          <p:nvPr>
            <p:ph idx="1"/>
          </p:nvPr>
        </p:nvSpPr>
        <p:spPr>
          <a:xfrm>
            <a:off x="600075" y="1750220"/>
            <a:ext cx="11083275" cy="4089502"/>
          </a:xfrm>
        </p:spPr>
        <p:txBody>
          <a:bodyPr/>
          <a:lstStyle/>
          <a:p>
            <a:pPr marL="342900" indent="-342900">
              <a:buFont typeface="Wingdings" panose="05000000000000000000" pitchFamily="2" charset="2"/>
              <a:buChar char="q"/>
            </a:pPr>
            <a:r>
              <a:rPr lang="en-US" dirty="0"/>
              <a:t>The RS-CANFD has two interface modes.</a:t>
            </a:r>
          </a:p>
          <a:p>
            <a:pPr marL="617220" lvl="1" indent="-342900">
              <a:buFont typeface="Wingdings" panose="05000000000000000000" pitchFamily="2" charset="2"/>
              <a:buChar char="Ø"/>
            </a:pPr>
            <a:r>
              <a:rPr lang="en-US" dirty="0"/>
              <a:t>Classical CAN mode: Handles only classical CAN frames.</a:t>
            </a:r>
          </a:p>
          <a:p>
            <a:pPr marL="617220" lvl="1" indent="-342900">
              <a:buFont typeface="Wingdings" panose="05000000000000000000" pitchFamily="2" charset="2"/>
              <a:buChar char="Ø"/>
            </a:pPr>
            <a:r>
              <a:rPr lang="en-US" dirty="0"/>
              <a:t>CANFD mode: Handles classical CAN frames and CANFD frames.</a:t>
            </a:r>
          </a:p>
          <a:p>
            <a:r>
              <a:rPr lang="en-US" sz="1800" dirty="0"/>
              <a:t>Interface modes can be switched using the RCMC bit in the </a:t>
            </a:r>
            <a:r>
              <a:rPr lang="en-US" sz="1800" dirty="0" err="1"/>
              <a:t>RSCFDnCFDGRMCFG</a:t>
            </a:r>
            <a:r>
              <a:rPr lang="en-US" sz="1800" dirty="0"/>
              <a:t> register </a:t>
            </a:r>
            <a:r>
              <a:rPr lang="en-US" dirty="0"/>
              <a:t>.</a:t>
            </a:r>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endParaRPr lang="en-US" dirty="0"/>
          </a:p>
        </p:txBody>
      </p:sp>
    </p:spTree>
    <p:extLst>
      <p:ext uri="{BB962C8B-B14F-4D97-AF65-F5344CB8AC3E}">
        <p14:creationId xmlns:p14="http://schemas.microsoft.com/office/powerpoint/2010/main" val="3937167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C8A5D-78D7-4AFF-9E22-4CBACE6B5212}"/>
              </a:ext>
            </a:extLst>
          </p:cNvPr>
          <p:cNvSpPr>
            <a:spLocks noGrp="1"/>
          </p:cNvSpPr>
          <p:nvPr>
            <p:ph type="title"/>
          </p:nvPr>
        </p:nvSpPr>
        <p:spPr>
          <a:xfrm>
            <a:off x="517870" y="978408"/>
            <a:ext cx="5021182" cy="1464755"/>
          </a:xfrm>
        </p:spPr>
        <p:txBody>
          <a:bodyPr>
            <a:normAutofit fontScale="90000"/>
          </a:bodyPr>
          <a:lstStyle/>
          <a:p>
            <a:r>
              <a:rPr lang="en-US" sz="2800" dirty="0">
                <a:solidFill>
                  <a:schemeClr val="tx2"/>
                </a:solidFill>
              </a:rPr>
              <a:t>Block Diagram</a:t>
            </a:r>
            <a:br>
              <a:rPr lang="en-US" sz="2500" dirty="0"/>
            </a:br>
            <a:br>
              <a:rPr lang="en-US" dirty="0"/>
            </a:br>
            <a:endParaRPr lang="en-US" dirty="0"/>
          </a:p>
        </p:txBody>
      </p:sp>
      <p:pic>
        <p:nvPicPr>
          <p:cNvPr id="4" name="Picture 3">
            <a:extLst>
              <a:ext uri="{FF2B5EF4-FFF2-40B4-BE49-F238E27FC236}">
                <a16:creationId xmlns:a16="http://schemas.microsoft.com/office/drawing/2014/main" id="{50E7890D-2BEF-2489-86F1-3FE2EF09A9A9}"/>
              </a:ext>
            </a:extLst>
          </p:cNvPr>
          <p:cNvPicPr>
            <a:picLocks noChangeAspect="1"/>
          </p:cNvPicPr>
          <p:nvPr/>
        </p:nvPicPr>
        <p:blipFill>
          <a:blip r:embed="rId2"/>
          <a:stretch>
            <a:fillRect/>
          </a:stretch>
        </p:blipFill>
        <p:spPr>
          <a:xfrm>
            <a:off x="1417320" y="1541145"/>
            <a:ext cx="9525000" cy="5238750"/>
          </a:xfrm>
          <a:prstGeom prst="rect">
            <a:avLst/>
          </a:prstGeom>
        </p:spPr>
      </p:pic>
    </p:spTree>
    <p:extLst>
      <p:ext uri="{BB962C8B-B14F-4D97-AF65-F5344CB8AC3E}">
        <p14:creationId xmlns:p14="http://schemas.microsoft.com/office/powerpoint/2010/main" val="2622809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C8A5D-78D7-4AFF-9E22-4CBACE6B5212}"/>
              </a:ext>
            </a:extLst>
          </p:cNvPr>
          <p:cNvSpPr>
            <a:spLocks noGrp="1"/>
          </p:cNvSpPr>
          <p:nvPr>
            <p:ph type="title"/>
          </p:nvPr>
        </p:nvSpPr>
        <p:spPr>
          <a:xfrm>
            <a:off x="517870" y="978408"/>
            <a:ext cx="5021182" cy="1464755"/>
          </a:xfrm>
        </p:spPr>
        <p:txBody>
          <a:bodyPr>
            <a:normAutofit fontScale="90000"/>
          </a:bodyPr>
          <a:lstStyle/>
          <a:p>
            <a:r>
              <a:rPr lang="en-US" sz="2800" dirty="0">
                <a:solidFill>
                  <a:schemeClr val="tx2"/>
                </a:solidFill>
              </a:rPr>
              <a:t>Block Diagram</a:t>
            </a:r>
            <a:br>
              <a:rPr lang="en-US" sz="2500" dirty="0"/>
            </a:br>
            <a:br>
              <a:rPr lang="en-US" sz="2800" dirty="0"/>
            </a:br>
            <a:br>
              <a:rPr lang="en-US" sz="2500" dirty="0"/>
            </a:br>
            <a:br>
              <a:rPr lang="en-US" dirty="0"/>
            </a:br>
            <a:endParaRPr lang="en-US" dirty="0"/>
          </a:p>
        </p:txBody>
      </p:sp>
      <p:sp>
        <p:nvSpPr>
          <p:cNvPr id="3" name="Content Placeholder 2">
            <a:extLst>
              <a:ext uri="{FF2B5EF4-FFF2-40B4-BE49-F238E27FC236}">
                <a16:creationId xmlns:a16="http://schemas.microsoft.com/office/drawing/2014/main" id="{B8E30FC0-6705-4444-ACAE-505501591F3C}"/>
              </a:ext>
            </a:extLst>
          </p:cNvPr>
          <p:cNvSpPr>
            <a:spLocks noGrp="1"/>
          </p:cNvSpPr>
          <p:nvPr>
            <p:ph idx="1"/>
          </p:nvPr>
        </p:nvSpPr>
        <p:spPr>
          <a:xfrm>
            <a:off x="600075" y="1750220"/>
            <a:ext cx="11083275" cy="4089502"/>
          </a:xfrm>
        </p:spPr>
        <p:txBody>
          <a:bodyPr/>
          <a:lstStyle/>
          <a:p>
            <a:pPr marL="342900" indent="-342900">
              <a:buFont typeface="Wingdings" panose="05000000000000000000" pitchFamily="2" charset="2"/>
              <a:buChar char="q"/>
            </a:pPr>
            <a:r>
              <a:rPr lang="en-US" dirty="0"/>
              <a:t>Tx/Rx:</a:t>
            </a:r>
          </a:p>
          <a:p>
            <a:pPr marL="617220" lvl="1" indent="-342900">
              <a:buFont typeface="Wingdings" panose="05000000000000000000" pitchFamily="2" charset="2"/>
              <a:buChar char="Ø"/>
            </a:pPr>
            <a:r>
              <a:rPr lang="en-US" dirty="0"/>
              <a:t>Input/Output pins of the CAN module</a:t>
            </a:r>
          </a:p>
          <a:p>
            <a:pPr marL="342900" indent="-342900">
              <a:buFont typeface="Wingdings" panose="05000000000000000000" pitchFamily="2" charset="2"/>
              <a:buChar char="q"/>
            </a:pPr>
            <a:r>
              <a:rPr lang="en-US" dirty="0"/>
              <a:t>Protocol controller:</a:t>
            </a:r>
          </a:p>
          <a:p>
            <a:pPr marL="617220" lvl="1" indent="-342900">
              <a:buFont typeface="Wingdings" panose="05000000000000000000" pitchFamily="2" charset="2"/>
              <a:buChar char="Ø"/>
            </a:pPr>
            <a:r>
              <a:rPr lang="en-US" dirty="0"/>
              <a:t>Handles CAN protocol processing such as bus arbitration, bit timing at transmission and reception,</a:t>
            </a:r>
          </a:p>
          <a:p>
            <a:pPr lvl="1" indent="0">
              <a:buNone/>
            </a:pPr>
            <a:r>
              <a:rPr lang="en-US" dirty="0"/>
              <a:t>Stuffing, error handling, etc.</a:t>
            </a:r>
          </a:p>
          <a:p>
            <a:pPr marL="285750" indent="-285750">
              <a:buFont typeface="Wingdings" panose="05000000000000000000" pitchFamily="2" charset="2"/>
              <a:buChar char="q"/>
            </a:pPr>
            <a:r>
              <a:rPr lang="en-US" dirty="0"/>
              <a:t>Acceptance filter list RAM:</a:t>
            </a:r>
          </a:p>
          <a:p>
            <a:pPr marL="560070" lvl="1" indent="-285750">
              <a:buFont typeface="Wingdings" panose="05000000000000000000" pitchFamily="2" charset="2"/>
              <a:buChar char="Ø"/>
            </a:pPr>
            <a:r>
              <a:rPr lang="en-US" dirty="0"/>
              <a:t>This RAM is used to store the message acceptance filtering entries for all channels. Each acceptance</a:t>
            </a:r>
          </a:p>
          <a:p>
            <a:pPr lvl="1" indent="0">
              <a:buNone/>
            </a:pPr>
            <a:r>
              <a:rPr lang="en-US" dirty="0"/>
              <a:t>filter entry has an individual ID, data length code, data field, message pointer for upper layer</a:t>
            </a:r>
          </a:p>
          <a:p>
            <a:pPr lvl="1" indent="0">
              <a:buNone/>
            </a:pPr>
            <a:r>
              <a:rPr lang="en-US" dirty="0"/>
              <a:t>application usage and message direction pointer. The AFLRAM is divided in two parts to accelerate the</a:t>
            </a:r>
          </a:p>
          <a:p>
            <a:pPr lvl="1" indent="0">
              <a:buNone/>
            </a:pPr>
            <a:r>
              <a:rPr lang="en-US" dirty="0"/>
              <a:t>AFL access process.</a:t>
            </a:r>
          </a:p>
        </p:txBody>
      </p:sp>
    </p:spTree>
    <p:extLst>
      <p:ext uri="{BB962C8B-B14F-4D97-AF65-F5344CB8AC3E}">
        <p14:creationId xmlns:p14="http://schemas.microsoft.com/office/powerpoint/2010/main" val="583050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5"/>
          <p:cNvSpPr txBox="1">
            <a:spLocks noGrp="1"/>
          </p:cNvSpPr>
          <p:nvPr>
            <p:ph type="ctrTitle"/>
          </p:nvPr>
        </p:nvSpPr>
        <p:spPr>
          <a:prstGeom prst="rect">
            <a:avLst/>
          </a:prstGeom>
          <a:noFill/>
          <a:ln>
            <a:noFill/>
          </a:ln>
          <a:effectLst>
            <a:outerShdw blurRad="257175" dist="76200" dir="5400000" algn="bl" rotWithShape="0">
              <a:srgbClr val="000000">
                <a:alpha val="20784"/>
              </a:srgbClr>
            </a:outerShdw>
          </a:effectLst>
        </p:spPr>
        <p:txBody>
          <a:bodyPr spcFirstLastPara="1" wrap="square" lIns="91433" tIns="45700" rIns="91433"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lnSpc>
                <a:spcPct val="90000"/>
              </a:lnSpc>
              <a:spcBef>
                <a:spcPts val="0"/>
              </a:spcBef>
              <a:spcAft>
                <a:spcPts val="0"/>
              </a:spcAft>
              <a:buSzPts val="3800"/>
              <a:buNone/>
            </a:pPr>
            <a:r>
              <a:rPr lang="en-US" sz="4000" dirty="0">
                <a:latin typeface="Arial" panose="020B0604020202020204" pitchFamily="34" charset="0"/>
                <a:cs typeface="Arial" panose="020B0604020202020204" pitchFamily="34" charset="0"/>
              </a:rPr>
              <a:t>CAN MODULE KNOWLEDGE</a:t>
            </a:r>
            <a:endParaRPr sz="4000" dirty="0">
              <a:latin typeface="Arial" panose="020B0604020202020204" pitchFamily="34" charset="0"/>
              <a:cs typeface="Arial" panose="020B0604020202020204" pitchFamily="34" charset="0"/>
            </a:endParaRPr>
          </a:p>
        </p:txBody>
      </p:sp>
      <p:sp>
        <p:nvSpPr>
          <p:cNvPr id="61" name="Google Shape;61;p15"/>
          <p:cNvSpPr txBox="1"/>
          <p:nvPr/>
        </p:nvSpPr>
        <p:spPr>
          <a:xfrm>
            <a:off x="6697267" y="5411400"/>
            <a:ext cx="4487200" cy="640800"/>
          </a:xfrm>
          <a:prstGeom prst="rect">
            <a:avLst/>
          </a:prstGeom>
          <a:noFill/>
          <a:ln>
            <a:noFill/>
          </a:ln>
        </p:spPr>
        <p:txBody>
          <a:bodyPr spcFirstLastPara="1" wrap="square" lIns="121900" tIns="60933" rIns="121900" bIns="60933"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None/>
            </a:pPr>
            <a:r>
              <a:rPr lang="en-US" sz="2133" b="1" i="0" u="none" strike="noStrike" cap="none" dirty="0">
                <a:solidFill>
                  <a:srgbClr val="000000"/>
                </a:solidFill>
              </a:rPr>
              <a:t>Time: 20</a:t>
            </a:r>
            <a:r>
              <a:rPr lang="en-US" sz="2133" b="1" dirty="0"/>
              <a:t> Mar</a:t>
            </a:r>
            <a:r>
              <a:rPr lang="en-US" sz="2133" b="1" i="0" u="none" strike="noStrike" cap="none" dirty="0">
                <a:solidFill>
                  <a:srgbClr val="000000"/>
                </a:solidFill>
              </a:rPr>
              <a:t> 2022</a:t>
            </a:r>
            <a:endParaRPr sz="2133" b="1" i="0" u="none" strike="noStrike" cap="none" dirty="0">
              <a:solidFill>
                <a:srgbClr val="000000"/>
              </a:solidFill>
            </a:endParaRPr>
          </a:p>
        </p:txBody>
      </p:sp>
    </p:spTree>
    <p:extLst>
      <p:ext uri="{BB962C8B-B14F-4D97-AF65-F5344CB8AC3E}">
        <p14:creationId xmlns:p14="http://schemas.microsoft.com/office/powerpoint/2010/main" val="16150363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C8A5D-78D7-4AFF-9E22-4CBACE6B5212}"/>
              </a:ext>
            </a:extLst>
          </p:cNvPr>
          <p:cNvSpPr>
            <a:spLocks noGrp="1"/>
          </p:cNvSpPr>
          <p:nvPr>
            <p:ph type="title"/>
          </p:nvPr>
        </p:nvSpPr>
        <p:spPr>
          <a:xfrm>
            <a:off x="517870" y="978408"/>
            <a:ext cx="5021182" cy="1464755"/>
          </a:xfrm>
        </p:spPr>
        <p:txBody>
          <a:bodyPr>
            <a:normAutofit fontScale="90000"/>
          </a:bodyPr>
          <a:lstStyle/>
          <a:p>
            <a:r>
              <a:rPr lang="en-US" sz="2800" dirty="0">
                <a:solidFill>
                  <a:schemeClr val="tx2"/>
                </a:solidFill>
              </a:rPr>
              <a:t>Block Diagram</a:t>
            </a:r>
            <a:br>
              <a:rPr lang="en-US" sz="2500" dirty="0"/>
            </a:br>
            <a:br>
              <a:rPr lang="en-US" sz="2800" dirty="0"/>
            </a:br>
            <a:br>
              <a:rPr lang="en-US" sz="2500" dirty="0"/>
            </a:br>
            <a:br>
              <a:rPr lang="en-US" dirty="0"/>
            </a:br>
            <a:endParaRPr lang="en-US" dirty="0"/>
          </a:p>
        </p:txBody>
      </p:sp>
      <p:sp>
        <p:nvSpPr>
          <p:cNvPr id="3" name="Content Placeholder 2">
            <a:extLst>
              <a:ext uri="{FF2B5EF4-FFF2-40B4-BE49-F238E27FC236}">
                <a16:creationId xmlns:a16="http://schemas.microsoft.com/office/drawing/2014/main" id="{B8E30FC0-6705-4444-ACAE-505501591F3C}"/>
              </a:ext>
            </a:extLst>
          </p:cNvPr>
          <p:cNvSpPr>
            <a:spLocks noGrp="1"/>
          </p:cNvSpPr>
          <p:nvPr>
            <p:ph idx="1"/>
          </p:nvPr>
        </p:nvSpPr>
        <p:spPr>
          <a:xfrm>
            <a:off x="600075" y="1750220"/>
            <a:ext cx="11083275" cy="4089502"/>
          </a:xfrm>
        </p:spPr>
        <p:txBody>
          <a:bodyPr/>
          <a:lstStyle/>
          <a:p>
            <a:pPr marL="342900" indent="-342900">
              <a:buFont typeface="Wingdings" panose="05000000000000000000" pitchFamily="2" charset="2"/>
              <a:buChar char="q"/>
            </a:pPr>
            <a:r>
              <a:rPr lang="en-US" dirty="0"/>
              <a:t>Acceptance filter:</a:t>
            </a:r>
          </a:p>
          <a:p>
            <a:pPr marL="617220" lvl="1" indent="-342900">
              <a:buFont typeface="Wingdings" panose="05000000000000000000" pitchFamily="2" charset="2"/>
              <a:buChar char="Ø"/>
            </a:pPr>
            <a:r>
              <a:rPr lang="en-US" dirty="0"/>
              <a:t>Performs filtering of received messages. The entries in the Acceptance filter list RAM are used for the</a:t>
            </a:r>
          </a:p>
          <a:p>
            <a:pPr lvl="1" indent="0">
              <a:buNone/>
            </a:pPr>
            <a:r>
              <a:rPr lang="en-US" dirty="0"/>
              <a:t>filtering process.</a:t>
            </a:r>
          </a:p>
          <a:p>
            <a:pPr marL="342900" indent="-342900">
              <a:buFont typeface="Wingdings" panose="05000000000000000000" pitchFamily="2" charset="2"/>
              <a:buChar char="q"/>
            </a:pPr>
            <a:r>
              <a:rPr lang="en-US" sz="1800" i="0" dirty="0">
                <a:solidFill>
                  <a:srgbClr val="000000"/>
                </a:solidFill>
                <a:effectLst/>
                <a:latin typeface="Arial-BoldMT"/>
              </a:rPr>
              <a:t>Interrupt generator:</a:t>
            </a:r>
          </a:p>
          <a:p>
            <a:pPr marL="617220" lvl="1" indent="-342900">
              <a:buFont typeface="Wingdings" panose="05000000000000000000" pitchFamily="2" charset="2"/>
              <a:buChar char="Ø"/>
            </a:pPr>
            <a:r>
              <a:rPr lang="en-US" sz="1600" b="0" i="0" dirty="0">
                <a:solidFill>
                  <a:srgbClr val="000000"/>
                </a:solidFill>
                <a:effectLst/>
                <a:latin typeface="Bierstadt (Body)"/>
              </a:rPr>
              <a:t>Generates several types of global and channel interrupts</a:t>
            </a:r>
            <a:r>
              <a:rPr lang="en-US" dirty="0">
                <a:latin typeface="Bierstadt (Body)"/>
              </a:rPr>
              <a:t> </a:t>
            </a:r>
            <a:br>
              <a:rPr lang="en-US" dirty="0"/>
            </a:br>
            <a:endParaRPr lang="en-US" dirty="0"/>
          </a:p>
        </p:txBody>
      </p:sp>
    </p:spTree>
    <p:extLst>
      <p:ext uri="{BB962C8B-B14F-4D97-AF65-F5344CB8AC3E}">
        <p14:creationId xmlns:p14="http://schemas.microsoft.com/office/powerpoint/2010/main" val="21851232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C8A5D-78D7-4AFF-9E22-4CBACE6B5212}"/>
              </a:ext>
            </a:extLst>
          </p:cNvPr>
          <p:cNvSpPr>
            <a:spLocks noGrp="1"/>
          </p:cNvSpPr>
          <p:nvPr>
            <p:ph type="title"/>
          </p:nvPr>
        </p:nvSpPr>
        <p:spPr>
          <a:xfrm>
            <a:off x="517870" y="978408"/>
            <a:ext cx="5021182" cy="1464755"/>
          </a:xfrm>
        </p:spPr>
        <p:txBody>
          <a:bodyPr>
            <a:normAutofit fontScale="90000"/>
          </a:bodyPr>
          <a:lstStyle/>
          <a:p>
            <a:r>
              <a:rPr lang="en-US" sz="2800" dirty="0">
                <a:solidFill>
                  <a:schemeClr val="tx2"/>
                </a:solidFill>
              </a:rPr>
              <a:t>Modes of operation</a:t>
            </a:r>
            <a:br>
              <a:rPr lang="en-US" sz="2500" dirty="0"/>
            </a:br>
            <a:br>
              <a:rPr lang="en-US" sz="2800" dirty="0"/>
            </a:br>
            <a:br>
              <a:rPr lang="en-US" sz="2500" dirty="0"/>
            </a:br>
            <a:br>
              <a:rPr lang="en-US" dirty="0"/>
            </a:br>
            <a:endParaRPr lang="en-US" dirty="0"/>
          </a:p>
        </p:txBody>
      </p:sp>
      <p:sp>
        <p:nvSpPr>
          <p:cNvPr id="3" name="Content Placeholder 2">
            <a:extLst>
              <a:ext uri="{FF2B5EF4-FFF2-40B4-BE49-F238E27FC236}">
                <a16:creationId xmlns:a16="http://schemas.microsoft.com/office/drawing/2014/main" id="{B8E30FC0-6705-4444-ACAE-505501591F3C}"/>
              </a:ext>
            </a:extLst>
          </p:cNvPr>
          <p:cNvSpPr>
            <a:spLocks noGrp="1"/>
          </p:cNvSpPr>
          <p:nvPr>
            <p:ph idx="1"/>
          </p:nvPr>
        </p:nvSpPr>
        <p:spPr>
          <a:xfrm>
            <a:off x="600075" y="1750220"/>
            <a:ext cx="11083275" cy="4089502"/>
          </a:xfrm>
        </p:spPr>
        <p:txBody>
          <a:bodyPr/>
          <a:lstStyle/>
          <a:p>
            <a:pPr marL="342900" indent="-342900">
              <a:buFont typeface="Wingdings" panose="05000000000000000000" pitchFamily="2" charset="2"/>
              <a:buChar char="q"/>
            </a:pPr>
            <a:r>
              <a:rPr lang="en-US" dirty="0"/>
              <a:t>Global Modes</a:t>
            </a:r>
            <a:br>
              <a:rPr lang="en-US" dirty="0"/>
            </a:br>
            <a:endParaRPr lang="en-US" dirty="0"/>
          </a:p>
        </p:txBody>
      </p:sp>
      <p:pic>
        <p:nvPicPr>
          <p:cNvPr id="5" name="Picture 4">
            <a:extLst>
              <a:ext uri="{FF2B5EF4-FFF2-40B4-BE49-F238E27FC236}">
                <a16:creationId xmlns:a16="http://schemas.microsoft.com/office/drawing/2014/main" id="{009FD3B9-34C8-4298-8E31-AD47E2891D48}"/>
              </a:ext>
            </a:extLst>
          </p:cNvPr>
          <p:cNvPicPr>
            <a:picLocks noChangeAspect="1"/>
          </p:cNvPicPr>
          <p:nvPr/>
        </p:nvPicPr>
        <p:blipFill>
          <a:blip r:embed="rId2"/>
          <a:stretch>
            <a:fillRect/>
          </a:stretch>
        </p:blipFill>
        <p:spPr>
          <a:xfrm>
            <a:off x="730963" y="2216150"/>
            <a:ext cx="9907588" cy="3468687"/>
          </a:xfrm>
          <a:prstGeom prst="rect">
            <a:avLst/>
          </a:prstGeom>
        </p:spPr>
      </p:pic>
    </p:spTree>
    <p:extLst>
      <p:ext uri="{BB962C8B-B14F-4D97-AF65-F5344CB8AC3E}">
        <p14:creationId xmlns:p14="http://schemas.microsoft.com/office/powerpoint/2010/main" val="25097070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C8A5D-78D7-4AFF-9E22-4CBACE6B5212}"/>
              </a:ext>
            </a:extLst>
          </p:cNvPr>
          <p:cNvSpPr>
            <a:spLocks noGrp="1"/>
          </p:cNvSpPr>
          <p:nvPr>
            <p:ph type="title"/>
          </p:nvPr>
        </p:nvSpPr>
        <p:spPr>
          <a:xfrm>
            <a:off x="517870" y="978408"/>
            <a:ext cx="5021182" cy="1464755"/>
          </a:xfrm>
        </p:spPr>
        <p:txBody>
          <a:bodyPr>
            <a:normAutofit fontScale="90000"/>
          </a:bodyPr>
          <a:lstStyle/>
          <a:p>
            <a:r>
              <a:rPr lang="en-US" sz="2800" dirty="0">
                <a:solidFill>
                  <a:schemeClr val="tx2"/>
                </a:solidFill>
              </a:rPr>
              <a:t>Modes of operation</a:t>
            </a:r>
            <a:br>
              <a:rPr lang="en-US" sz="2500" dirty="0"/>
            </a:br>
            <a:br>
              <a:rPr lang="en-US" sz="2800" dirty="0"/>
            </a:br>
            <a:br>
              <a:rPr lang="en-US" sz="2500" dirty="0"/>
            </a:br>
            <a:br>
              <a:rPr lang="en-US" dirty="0"/>
            </a:br>
            <a:endParaRPr lang="en-US" dirty="0"/>
          </a:p>
        </p:txBody>
      </p:sp>
      <p:sp>
        <p:nvSpPr>
          <p:cNvPr id="3" name="Content Placeholder 2">
            <a:extLst>
              <a:ext uri="{FF2B5EF4-FFF2-40B4-BE49-F238E27FC236}">
                <a16:creationId xmlns:a16="http://schemas.microsoft.com/office/drawing/2014/main" id="{B8E30FC0-6705-4444-ACAE-505501591F3C}"/>
              </a:ext>
            </a:extLst>
          </p:cNvPr>
          <p:cNvSpPr>
            <a:spLocks noGrp="1"/>
          </p:cNvSpPr>
          <p:nvPr>
            <p:ph idx="1"/>
          </p:nvPr>
        </p:nvSpPr>
        <p:spPr>
          <a:xfrm>
            <a:off x="600075" y="1750220"/>
            <a:ext cx="11083275" cy="4089502"/>
          </a:xfrm>
        </p:spPr>
        <p:txBody>
          <a:bodyPr/>
          <a:lstStyle/>
          <a:p>
            <a:pPr marL="342900" indent="-342900">
              <a:buFont typeface="Wingdings" panose="05000000000000000000" pitchFamily="2" charset="2"/>
              <a:buChar char="q"/>
            </a:pPr>
            <a:r>
              <a:rPr lang="en-US" dirty="0"/>
              <a:t>Global Modes</a:t>
            </a:r>
            <a:br>
              <a:rPr lang="en-US" dirty="0"/>
            </a:br>
            <a:endParaRPr lang="en-US" dirty="0"/>
          </a:p>
        </p:txBody>
      </p:sp>
      <p:pic>
        <p:nvPicPr>
          <p:cNvPr id="5" name="Picture 4">
            <a:extLst>
              <a:ext uri="{FF2B5EF4-FFF2-40B4-BE49-F238E27FC236}">
                <a16:creationId xmlns:a16="http://schemas.microsoft.com/office/drawing/2014/main" id="{E5BEA5CC-8643-51F9-2AAA-9F786099C4A9}"/>
              </a:ext>
            </a:extLst>
          </p:cNvPr>
          <p:cNvPicPr>
            <a:picLocks noChangeAspect="1"/>
          </p:cNvPicPr>
          <p:nvPr/>
        </p:nvPicPr>
        <p:blipFill>
          <a:blip r:embed="rId2"/>
          <a:stretch>
            <a:fillRect/>
          </a:stretch>
        </p:blipFill>
        <p:spPr>
          <a:xfrm>
            <a:off x="758744" y="2347912"/>
            <a:ext cx="10626303" cy="3694748"/>
          </a:xfrm>
          <a:prstGeom prst="rect">
            <a:avLst/>
          </a:prstGeom>
        </p:spPr>
      </p:pic>
    </p:spTree>
    <p:extLst>
      <p:ext uri="{BB962C8B-B14F-4D97-AF65-F5344CB8AC3E}">
        <p14:creationId xmlns:p14="http://schemas.microsoft.com/office/powerpoint/2010/main" val="9000975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C8A5D-78D7-4AFF-9E22-4CBACE6B5212}"/>
              </a:ext>
            </a:extLst>
          </p:cNvPr>
          <p:cNvSpPr>
            <a:spLocks noGrp="1"/>
          </p:cNvSpPr>
          <p:nvPr>
            <p:ph type="title"/>
          </p:nvPr>
        </p:nvSpPr>
        <p:spPr>
          <a:xfrm>
            <a:off x="517870" y="978408"/>
            <a:ext cx="5021182" cy="1464755"/>
          </a:xfrm>
        </p:spPr>
        <p:txBody>
          <a:bodyPr>
            <a:normAutofit fontScale="90000"/>
          </a:bodyPr>
          <a:lstStyle/>
          <a:p>
            <a:r>
              <a:rPr lang="en-US" sz="2800" dirty="0" err="1">
                <a:solidFill>
                  <a:schemeClr val="tx2"/>
                </a:solidFill>
              </a:rPr>
              <a:t>Initialisation</a:t>
            </a:r>
            <a:br>
              <a:rPr lang="en-US" sz="2500" dirty="0"/>
            </a:br>
            <a:br>
              <a:rPr lang="en-US" sz="2800" dirty="0"/>
            </a:br>
            <a:br>
              <a:rPr lang="en-US" sz="2500" dirty="0"/>
            </a:br>
            <a:br>
              <a:rPr lang="en-US" dirty="0"/>
            </a:br>
            <a:endParaRPr lang="en-US" dirty="0"/>
          </a:p>
        </p:txBody>
      </p:sp>
      <p:sp>
        <p:nvSpPr>
          <p:cNvPr id="3" name="Content Placeholder 2">
            <a:extLst>
              <a:ext uri="{FF2B5EF4-FFF2-40B4-BE49-F238E27FC236}">
                <a16:creationId xmlns:a16="http://schemas.microsoft.com/office/drawing/2014/main" id="{B8E30FC0-6705-4444-ACAE-505501591F3C}"/>
              </a:ext>
            </a:extLst>
          </p:cNvPr>
          <p:cNvSpPr>
            <a:spLocks noGrp="1"/>
          </p:cNvSpPr>
          <p:nvPr>
            <p:ph idx="1"/>
          </p:nvPr>
        </p:nvSpPr>
        <p:spPr>
          <a:xfrm>
            <a:off x="600075" y="1750220"/>
            <a:ext cx="11083275" cy="4089502"/>
          </a:xfrm>
        </p:spPr>
        <p:txBody>
          <a:bodyPr/>
          <a:lstStyle/>
          <a:p>
            <a:pPr marL="342900" indent="-342900">
              <a:buFont typeface="Wingdings" panose="05000000000000000000" pitchFamily="2" charset="2"/>
              <a:buChar char="q"/>
            </a:pPr>
            <a:r>
              <a:rPr lang="en-US" dirty="0"/>
              <a:t>Before joining CAN communications the following shall be configured:</a:t>
            </a:r>
          </a:p>
          <a:p>
            <a:pPr marL="617220" lvl="1" indent="-342900">
              <a:buFont typeface="Wingdings" panose="05000000000000000000" pitchFamily="2" charset="2"/>
              <a:buChar char="Ø"/>
            </a:pPr>
            <a:r>
              <a:rPr lang="en-US" dirty="0"/>
              <a:t>Clock setting</a:t>
            </a:r>
          </a:p>
          <a:p>
            <a:pPr marL="617220" lvl="1" indent="-342900">
              <a:buFont typeface="Wingdings" panose="05000000000000000000" pitchFamily="2" charset="2"/>
              <a:buChar char="Ø"/>
            </a:pPr>
            <a:r>
              <a:rPr lang="en-US" dirty="0"/>
              <a:t>Bit timing setting (nominal and data rate)</a:t>
            </a:r>
          </a:p>
          <a:p>
            <a:pPr marL="617220" lvl="1" indent="-342900">
              <a:buFont typeface="Wingdings" panose="05000000000000000000" pitchFamily="2" charset="2"/>
              <a:buChar char="Ø"/>
            </a:pPr>
            <a:r>
              <a:rPr lang="en-US" dirty="0"/>
              <a:t>Baud Rate setting (nominal and data rate)</a:t>
            </a:r>
          </a:p>
          <a:p>
            <a:pPr marL="617220" lvl="1" indent="-342900">
              <a:buFont typeface="Wingdings" panose="05000000000000000000" pitchFamily="2" charset="2"/>
              <a:buChar char="Ø"/>
            </a:pPr>
            <a:r>
              <a:rPr lang="en-US" dirty="0"/>
              <a:t>CANFD setting</a:t>
            </a:r>
          </a:p>
          <a:p>
            <a:pPr marL="617220" lvl="1" indent="-342900">
              <a:buFont typeface="Wingdings" panose="05000000000000000000" pitchFamily="2" charset="2"/>
              <a:buChar char="Ø"/>
            </a:pPr>
            <a:r>
              <a:rPr lang="en-US" dirty="0"/>
              <a:t>Acceptance Filter setting (configuration of Global Acceptance Filter List)</a:t>
            </a:r>
          </a:p>
          <a:p>
            <a:pPr marL="617220" lvl="1" indent="-342900">
              <a:buFont typeface="Wingdings" panose="05000000000000000000" pitchFamily="2" charset="2"/>
              <a:buChar char="Ø"/>
            </a:pPr>
            <a:r>
              <a:rPr lang="en-US" dirty="0"/>
              <a:t>Reception-, Transmission- and GW-FIFO setting</a:t>
            </a:r>
          </a:p>
          <a:p>
            <a:pPr marL="617220" lvl="1" indent="-342900">
              <a:buFont typeface="Wingdings" panose="05000000000000000000" pitchFamily="2" charset="2"/>
              <a:buChar char="Ø"/>
            </a:pPr>
            <a:r>
              <a:rPr lang="en-US" dirty="0"/>
              <a:t>CAN Operation Mode setting</a:t>
            </a:r>
            <a:br>
              <a:rPr lang="en-US" dirty="0"/>
            </a:br>
            <a:endParaRPr lang="en-US" dirty="0"/>
          </a:p>
        </p:txBody>
      </p:sp>
    </p:spTree>
    <p:extLst>
      <p:ext uri="{BB962C8B-B14F-4D97-AF65-F5344CB8AC3E}">
        <p14:creationId xmlns:p14="http://schemas.microsoft.com/office/powerpoint/2010/main" val="32347467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C8A5D-78D7-4AFF-9E22-4CBACE6B5212}"/>
              </a:ext>
            </a:extLst>
          </p:cNvPr>
          <p:cNvSpPr>
            <a:spLocks noGrp="1"/>
          </p:cNvSpPr>
          <p:nvPr>
            <p:ph type="title"/>
          </p:nvPr>
        </p:nvSpPr>
        <p:spPr>
          <a:xfrm>
            <a:off x="517870" y="978408"/>
            <a:ext cx="5021182" cy="1464755"/>
          </a:xfrm>
        </p:spPr>
        <p:txBody>
          <a:bodyPr>
            <a:normAutofit fontScale="90000"/>
          </a:bodyPr>
          <a:lstStyle/>
          <a:p>
            <a:r>
              <a:rPr lang="en-US" sz="2800" dirty="0" err="1">
                <a:solidFill>
                  <a:schemeClr val="tx2"/>
                </a:solidFill>
              </a:rPr>
              <a:t>Initialisation</a:t>
            </a:r>
            <a:r>
              <a:rPr lang="en-US" sz="2800" dirty="0">
                <a:solidFill>
                  <a:schemeClr val="tx2"/>
                </a:solidFill>
              </a:rPr>
              <a:t> -&gt; Clock setting</a:t>
            </a:r>
            <a:br>
              <a:rPr lang="en-US" sz="1000" dirty="0"/>
            </a:br>
            <a:br>
              <a:rPr lang="en-US" sz="2500" dirty="0"/>
            </a:br>
            <a:br>
              <a:rPr lang="en-US" sz="2800" dirty="0"/>
            </a:br>
            <a:br>
              <a:rPr lang="en-US" sz="2500" dirty="0"/>
            </a:br>
            <a:br>
              <a:rPr lang="en-US" dirty="0"/>
            </a:br>
            <a:endParaRPr lang="en-US" dirty="0"/>
          </a:p>
        </p:txBody>
      </p:sp>
      <p:sp>
        <p:nvSpPr>
          <p:cNvPr id="3" name="Content Placeholder 2">
            <a:extLst>
              <a:ext uri="{FF2B5EF4-FFF2-40B4-BE49-F238E27FC236}">
                <a16:creationId xmlns:a16="http://schemas.microsoft.com/office/drawing/2014/main" id="{B8E30FC0-6705-4444-ACAE-505501591F3C}"/>
              </a:ext>
            </a:extLst>
          </p:cNvPr>
          <p:cNvSpPr>
            <a:spLocks noGrp="1"/>
          </p:cNvSpPr>
          <p:nvPr>
            <p:ph idx="1"/>
          </p:nvPr>
        </p:nvSpPr>
        <p:spPr>
          <a:xfrm>
            <a:off x="600075" y="1750220"/>
            <a:ext cx="11083275" cy="4089502"/>
          </a:xfrm>
        </p:spPr>
        <p:txBody>
          <a:bodyPr/>
          <a:lstStyle/>
          <a:p>
            <a:r>
              <a:rPr lang="en-US" b="1" dirty="0"/>
              <a:t>Clock :</a:t>
            </a:r>
          </a:p>
          <a:p>
            <a:br>
              <a:rPr lang="en-US" dirty="0"/>
            </a:br>
            <a:endParaRPr lang="en-US" dirty="0"/>
          </a:p>
        </p:txBody>
      </p:sp>
      <p:pic>
        <p:nvPicPr>
          <p:cNvPr id="7" name="Picture 6">
            <a:extLst>
              <a:ext uri="{FF2B5EF4-FFF2-40B4-BE49-F238E27FC236}">
                <a16:creationId xmlns:a16="http://schemas.microsoft.com/office/drawing/2014/main" id="{D99C8F1B-0483-5B85-A75A-BAF74E9327FA}"/>
              </a:ext>
            </a:extLst>
          </p:cNvPr>
          <p:cNvPicPr>
            <a:picLocks noChangeAspect="1"/>
          </p:cNvPicPr>
          <p:nvPr/>
        </p:nvPicPr>
        <p:blipFill>
          <a:blip r:embed="rId2"/>
          <a:stretch>
            <a:fillRect/>
          </a:stretch>
        </p:blipFill>
        <p:spPr>
          <a:xfrm>
            <a:off x="1508760" y="2300689"/>
            <a:ext cx="8996362" cy="3681508"/>
          </a:xfrm>
          <a:prstGeom prst="rect">
            <a:avLst/>
          </a:prstGeom>
        </p:spPr>
      </p:pic>
    </p:spTree>
    <p:extLst>
      <p:ext uri="{BB962C8B-B14F-4D97-AF65-F5344CB8AC3E}">
        <p14:creationId xmlns:p14="http://schemas.microsoft.com/office/powerpoint/2010/main" val="14221418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C8A5D-78D7-4AFF-9E22-4CBACE6B5212}"/>
              </a:ext>
            </a:extLst>
          </p:cNvPr>
          <p:cNvSpPr>
            <a:spLocks noGrp="1"/>
          </p:cNvSpPr>
          <p:nvPr>
            <p:ph type="title"/>
          </p:nvPr>
        </p:nvSpPr>
        <p:spPr>
          <a:xfrm>
            <a:off x="517870" y="978408"/>
            <a:ext cx="5021182" cy="1464755"/>
          </a:xfrm>
        </p:spPr>
        <p:txBody>
          <a:bodyPr>
            <a:normAutofit fontScale="90000"/>
          </a:bodyPr>
          <a:lstStyle/>
          <a:p>
            <a:r>
              <a:rPr lang="en-US" sz="2800" dirty="0" err="1">
                <a:solidFill>
                  <a:schemeClr val="tx2"/>
                </a:solidFill>
              </a:rPr>
              <a:t>Initialisation</a:t>
            </a:r>
            <a:r>
              <a:rPr lang="en-US" sz="2800" dirty="0">
                <a:solidFill>
                  <a:schemeClr val="tx2"/>
                </a:solidFill>
              </a:rPr>
              <a:t> -&gt; Clock setting</a:t>
            </a:r>
            <a:br>
              <a:rPr lang="en-US" sz="1000" dirty="0"/>
            </a:br>
            <a:br>
              <a:rPr lang="en-US" sz="2500" dirty="0"/>
            </a:br>
            <a:br>
              <a:rPr lang="en-US" sz="2800" dirty="0"/>
            </a:br>
            <a:br>
              <a:rPr lang="en-US" sz="2500" dirty="0"/>
            </a:br>
            <a:br>
              <a:rPr lang="en-US" dirty="0"/>
            </a:br>
            <a:endParaRPr lang="en-US" dirty="0"/>
          </a:p>
        </p:txBody>
      </p:sp>
      <p:sp>
        <p:nvSpPr>
          <p:cNvPr id="3" name="Content Placeholder 2">
            <a:extLst>
              <a:ext uri="{FF2B5EF4-FFF2-40B4-BE49-F238E27FC236}">
                <a16:creationId xmlns:a16="http://schemas.microsoft.com/office/drawing/2014/main" id="{B8E30FC0-6705-4444-ACAE-505501591F3C}"/>
              </a:ext>
            </a:extLst>
          </p:cNvPr>
          <p:cNvSpPr>
            <a:spLocks noGrp="1"/>
          </p:cNvSpPr>
          <p:nvPr>
            <p:ph idx="1"/>
          </p:nvPr>
        </p:nvSpPr>
        <p:spPr>
          <a:xfrm>
            <a:off x="600075" y="1750220"/>
            <a:ext cx="11083275" cy="4089502"/>
          </a:xfrm>
        </p:spPr>
        <p:txBody>
          <a:bodyPr/>
          <a:lstStyle/>
          <a:p>
            <a:r>
              <a:rPr lang="en-US" b="1" dirty="0"/>
              <a:t>Time Quanta : </a:t>
            </a:r>
            <a:r>
              <a:rPr lang="en-US" dirty="0"/>
              <a:t>It is the basic unit of the bit time and its formula:</a:t>
            </a:r>
          </a:p>
          <a:p>
            <a:r>
              <a:rPr lang="en-US" dirty="0" err="1"/>
              <a:t>Tq</a:t>
            </a:r>
            <a:r>
              <a:rPr lang="en-US" dirty="0"/>
              <a:t> = Baud Rate </a:t>
            </a:r>
            <a:r>
              <a:rPr lang="en-US" dirty="0" err="1"/>
              <a:t>Prescaler</a:t>
            </a:r>
            <a:r>
              <a:rPr lang="en-US" dirty="0"/>
              <a:t>/ </a:t>
            </a:r>
            <a:r>
              <a:rPr lang="en-US" dirty="0" err="1"/>
              <a:t>DLLClock</a:t>
            </a:r>
            <a:endParaRPr lang="en-US" dirty="0"/>
          </a:p>
          <a:p>
            <a:r>
              <a:rPr lang="en-US" sz="1800" b="0" i="0" dirty="0">
                <a:solidFill>
                  <a:srgbClr val="000000"/>
                </a:solidFill>
                <a:effectLst/>
                <a:latin typeface="ArialMT"/>
              </a:rPr>
              <a:t>Baud Rate </a:t>
            </a:r>
            <a:r>
              <a:rPr lang="en-US" sz="1800" b="0" i="0" dirty="0" err="1">
                <a:solidFill>
                  <a:srgbClr val="000000"/>
                </a:solidFill>
                <a:effectLst/>
                <a:latin typeface="ArialMT"/>
              </a:rPr>
              <a:t>Prescaler</a:t>
            </a:r>
            <a:r>
              <a:rPr lang="en-US" sz="1800" b="0" i="0" dirty="0">
                <a:solidFill>
                  <a:srgbClr val="000000"/>
                </a:solidFill>
                <a:effectLst/>
                <a:latin typeface="ArialMT"/>
              </a:rPr>
              <a:t> divide-by-N value = P + 1 : value selected by the BRP bits in the</a:t>
            </a:r>
            <a:br>
              <a:rPr lang="en-US" sz="1800" b="0" i="0" dirty="0">
                <a:solidFill>
                  <a:srgbClr val="000000"/>
                </a:solidFill>
                <a:effectLst/>
                <a:latin typeface="ArialMT"/>
              </a:rPr>
            </a:br>
            <a:r>
              <a:rPr lang="en-US" sz="1800" b="0" i="0" dirty="0">
                <a:solidFill>
                  <a:srgbClr val="000000"/>
                </a:solidFill>
                <a:effectLst/>
                <a:latin typeface="ArialMT"/>
              </a:rPr>
              <a:t>Channel Configuration Registers.</a:t>
            </a:r>
            <a:r>
              <a:rPr lang="en-US" dirty="0"/>
              <a:t> </a:t>
            </a:r>
          </a:p>
          <a:p>
            <a:br>
              <a:rPr lang="en-US" dirty="0"/>
            </a:br>
            <a:endParaRPr lang="en-US" dirty="0"/>
          </a:p>
        </p:txBody>
      </p:sp>
    </p:spTree>
    <p:extLst>
      <p:ext uri="{BB962C8B-B14F-4D97-AF65-F5344CB8AC3E}">
        <p14:creationId xmlns:p14="http://schemas.microsoft.com/office/powerpoint/2010/main" val="38379821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C8A5D-78D7-4AFF-9E22-4CBACE6B5212}"/>
              </a:ext>
            </a:extLst>
          </p:cNvPr>
          <p:cNvSpPr>
            <a:spLocks noGrp="1"/>
          </p:cNvSpPr>
          <p:nvPr>
            <p:ph type="title"/>
          </p:nvPr>
        </p:nvSpPr>
        <p:spPr>
          <a:xfrm>
            <a:off x="517870" y="978408"/>
            <a:ext cx="5021182" cy="1464755"/>
          </a:xfrm>
        </p:spPr>
        <p:txBody>
          <a:bodyPr>
            <a:normAutofit fontScale="90000"/>
          </a:bodyPr>
          <a:lstStyle/>
          <a:p>
            <a:r>
              <a:rPr lang="en-US" sz="2800" dirty="0" err="1">
                <a:solidFill>
                  <a:schemeClr val="tx2"/>
                </a:solidFill>
              </a:rPr>
              <a:t>Initialisation</a:t>
            </a:r>
            <a:r>
              <a:rPr lang="en-US" sz="2800" dirty="0">
                <a:solidFill>
                  <a:schemeClr val="tx2"/>
                </a:solidFill>
              </a:rPr>
              <a:t> -&gt; Clock setting</a:t>
            </a:r>
            <a:br>
              <a:rPr lang="en-US" sz="1000" dirty="0"/>
            </a:br>
            <a:br>
              <a:rPr lang="en-US" sz="2500" dirty="0"/>
            </a:br>
            <a:br>
              <a:rPr lang="en-US" sz="2800" dirty="0"/>
            </a:br>
            <a:br>
              <a:rPr lang="en-US" sz="2500" dirty="0"/>
            </a:br>
            <a:br>
              <a:rPr lang="en-US" dirty="0"/>
            </a:br>
            <a:endParaRPr lang="en-US" dirty="0"/>
          </a:p>
        </p:txBody>
      </p:sp>
      <p:sp>
        <p:nvSpPr>
          <p:cNvPr id="3" name="Content Placeholder 2">
            <a:extLst>
              <a:ext uri="{FF2B5EF4-FFF2-40B4-BE49-F238E27FC236}">
                <a16:creationId xmlns:a16="http://schemas.microsoft.com/office/drawing/2014/main" id="{B8E30FC0-6705-4444-ACAE-505501591F3C}"/>
              </a:ext>
            </a:extLst>
          </p:cNvPr>
          <p:cNvSpPr>
            <a:spLocks noGrp="1"/>
          </p:cNvSpPr>
          <p:nvPr>
            <p:ph idx="1"/>
          </p:nvPr>
        </p:nvSpPr>
        <p:spPr>
          <a:xfrm>
            <a:off x="600075" y="1750220"/>
            <a:ext cx="11083275" cy="4089502"/>
          </a:xfrm>
        </p:spPr>
        <p:txBody>
          <a:bodyPr/>
          <a:lstStyle/>
          <a:p>
            <a:r>
              <a:rPr lang="en-US" sz="2000" b="1" kern="1200" dirty="0">
                <a:solidFill>
                  <a:schemeClr val="tx1"/>
                </a:solidFill>
                <a:latin typeface="+mj-lt"/>
                <a:ea typeface="+mj-ea"/>
                <a:cs typeface="+mj-cs"/>
              </a:rPr>
              <a:t>Bit Timing :  </a:t>
            </a:r>
            <a:br>
              <a:rPr lang="en-US" dirty="0"/>
            </a:br>
            <a:endParaRPr lang="en-US" dirty="0"/>
          </a:p>
        </p:txBody>
      </p:sp>
      <p:pic>
        <p:nvPicPr>
          <p:cNvPr id="5" name="Picture 4">
            <a:extLst>
              <a:ext uri="{FF2B5EF4-FFF2-40B4-BE49-F238E27FC236}">
                <a16:creationId xmlns:a16="http://schemas.microsoft.com/office/drawing/2014/main" id="{3716067A-E9DC-A7DC-101E-CE9431D2AAA1}"/>
              </a:ext>
            </a:extLst>
          </p:cNvPr>
          <p:cNvPicPr>
            <a:picLocks noChangeAspect="1"/>
          </p:cNvPicPr>
          <p:nvPr/>
        </p:nvPicPr>
        <p:blipFill>
          <a:blip r:embed="rId2"/>
          <a:stretch>
            <a:fillRect/>
          </a:stretch>
        </p:blipFill>
        <p:spPr>
          <a:xfrm>
            <a:off x="933035" y="2315024"/>
            <a:ext cx="10417354" cy="2959894"/>
          </a:xfrm>
          <a:prstGeom prst="rect">
            <a:avLst/>
          </a:prstGeom>
        </p:spPr>
      </p:pic>
    </p:spTree>
    <p:extLst>
      <p:ext uri="{BB962C8B-B14F-4D97-AF65-F5344CB8AC3E}">
        <p14:creationId xmlns:p14="http://schemas.microsoft.com/office/powerpoint/2010/main" val="13716625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C8A5D-78D7-4AFF-9E22-4CBACE6B5212}"/>
              </a:ext>
            </a:extLst>
          </p:cNvPr>
          <p:cNvSpPr>
            <a:spLocks noGrp="1"/>
          </p:cNvSpPr>
          <p:nvPr>
            <p:ph type="title"/>
          </p:nvPr>
        </p:nvSpPr>
        <p:spPr>
          <a:xfrm>
            <a:off x="517870" y="978408"/>
            <a:ext cx="5021182" cy="1464755"/>
          </a:xfrm>
        </p:spPr>
        <p:txBody>
          <a:bodyPr>
            <a:normAutofit fontScale="90000"/>
          </a:bodyPr>
          <a:lstStyle/>
          <a:p>
            <a:r>
              <a:rPr lang="en-US" sz="2800" dirty="0" err="1">
                <a:solidFill>
                  <a:schemeClr val="tx2"/>
                </a:solidFill>
              </a:rPr>
              <a:t>Initialisation</a:t>
            </a:r>
            <a:r>
              <a:rPr lang="en-US" sz="2800" dirty="0">
                <a:solidFill>
                  <a:schemeClr val="tx2"/>
                </a:solidFill>
              </a:rPr>
              <a:t> -&gt; Clock setting</a:t>
            </a:r>
            <a:br>
              <a:rPr lang="en-US" sz="1000" dirty="0"/>
            </a:br>
            <a:br>
              <a:rPr lang="en-US" sz="2500" dirty="0"/>
            </a:br>
            <a:br>
              <a:rPr lang="en-US" sz="2800" dirty="0"/>
            </a:br>
            <a:br>
              <a:rPr lang="en-US" sz="2500" dirty="0"/>
            </a:br>
            <a:br>
              <a:rPr lang="en-US" dirty="0"/>
            </a:br>
            <a:endParaRPr lang="en-US" dirty="0"/>
          </a:p>
        </p:txBody>
      </p:sp>
      <p:sp>
        <p:nvSpPr>
          <p:cNvPr id="3" name="Content Placeholder 2">
            <a:extLst>
              <a:ext uri="{FF2B5EF4-FFF2-40B4-BE49-F238E27FC236}">
                <a16:creationId xmlns:a16="http://schemas.microsoft.com/office/drawing/2014/main" id="{B8E30FC0-6705-4444-ACAE-505501591F3C}"/>
              </a:ext>
            </a:extLst>
          </p:cNvPr>
          <p:cNvSpPr>
            <a:spLocks noGrp="1"/>
          </p:cNvSpPr>
          <p:nvPr>
            <p:ph idx="1"/>
          </p:nvPr>
        </p:nvSpPr>
        <p:spPr>
          <a:xfrm>
            <a:off x="600075" y="1750220"/>
            <a:ext cx="11083275" cy="4089502"/>
          </a:xfrm>
        </p:spPr>
        <p:txBody>
          <a:bodyPr>
            <a:normAutofit fontScale="85000" lnSpcReduction="20000"/>
          </a:bodyPr>
          <a:lstStyle/>
          <a:p>
            <a:r>
              <a:rPr lang="en-US" sz="2000" b="1" i="0" dirty="0">
                <a:solidFill>
                  <a:srgbClr val="000000"/>
                </a:solidFill>
                <a:effectLst/>
                <a:latin typeface="TimesNewRomanPSMT"/>
              </a:rPr>
              <a:t>1. SS: Synchronization Segment</a:t>
            </a:r>
            <a:br>
              <a:rPr lang="en-US" sz="2000" b="0" i="0" dirty="0">
                <a:solidFill>
                  <a:srgbClr val="000000"/>
                </a:solidFill>
                <a:effectLst/>
                <a:latin typeface="TimesNewRomanPSMT"/>
              </a:rPr>
            </a:br>
            <a:r>
              <a:rPr lang="en-US" sz="2000" b="0" i="0" dirty="0">
                <a:solidFill>
                  <a:srgbClr val="000000"/>
                </a:solidFill>
                <a:effectLst/>
                <a:latin typeface="TimesNewRomanPSMT"/>
              </a:rPr>
              <a:t>This segment is used to synchronize bits by monitoring a recessive-to-dominant edge during the</a:t>
            </a:r>
            <a:br>
              <a:rPr lang="en-US" sz="2000" b="0" i="0" dirty="0">
                <a:solidFill>
                  <a:srgbClr val="000000"/>
                </a:solidFill>
                <a:effectLst/>
                <a:latin typeface="TimesNewRomanPSMT"/>
              </a:rPr>
            </a:br>
            <a:r>
              <a:rPr lang="en-US" sz="2000" b="0" i="0" dirty="0">
                <a:solidFill>
                  <a:srgbClr val="000000"/>
                </a:solidFill>
                <a:effectLst/>
                <a:latin typeface="TimesNewRomanPSMT"/>
              </a:rPr>
              <a:t>Interframe Space (comprised of Intermission, Suspend Transmission, and Bus Idle; during Bus</a:t>
            </a:r>
            <a:br>
              <a:rPr lang="en-US" sz="2000" b="0" i="0" dirty="0">
                <a:solidFill>
                  <a:srgbClr val="000000"/>
                </a:solidFill>
                <a:effectLst/>
                <a:latin typeface="TimesNewRomanPSMT"/>
              </a:rPr>
            </a:br>
            <a:r>
              <a:rPr lang="en-US" sz="2000" b="0" i="0" dirty="0">
                <a:solidFill>
                  <a:srgbClr val="000000"/>
                </a:solidFill>
                <a:effectLst/>
                <a:latin typeface="TimesNewRomanPSMT"/>
              </a:rPr>
              <a:t>Idle, all nodes can start transmission)</a:t>
            </a:r>
            <a:br>
              <a:rPr lang="en-US" sz="2000" b="0" i="0" dirty="0">
                <a:solidFill>
                  <a:srgbClr val="000000"/>
                </a:solidFill>
                <a:effectLst/>
                <a:latin typeface="TimesNewRomanPSMT"/>
              </a:rPr>
            </a:br>
            <a:r>
              <a:rPr lang="en-US" sz="2000" b="1" i="0" dirty="0">
                <a:solidFill>
                  <a:srgbClr val="000000"/>
                </a:solidFill>
                <a:effectLst/>
                <a:latin typeface="TimesNewRomanPSMT"/>
              </a:rPr>
              <a:t>2. TSEG1: Time Segment 1</a:t>
            </a:r>
            <a:br>
              <a:rPr lang="en-US" sz="2000" b="0" i="0" dirty="0">
                <a:solidFill>
                  <a:srgbClr val="000000"/>
                </a:solidFill>
                <a:effectLst/>
                <a:latin typeface="TimesNewRomanPSMT"/>
              </a:rPr>
            </a:br>
            <a:r>
              <a:rPr lang="en-US" sz="2000" b="0" i="0" dirty="0">
                <a:solidFill>
                  <a:srgbClr val="000000"/>
                </a:solidFill>
                <a:effectLst/>
                <a:latin typeface="TimesNewRomanPSMT"/>
              </a:rPr>
              <a:t>This segment absorbs physical delays on the CAN network. A physical delay on the network is</a:t>
            </a:r>
            <a:br>
              <a:rPr lang="en-US" sz="2000" b="0" i="0" dirty="0">
                <a:solidFill>
                  <a:srgbClr val="000000"/>
                </a:solidFill>
                <a:effectLst/>
                <a:latin typeface="TimesNewRomanPSMT"/>
              </a:rPr>
            </a:br>
            <a:r>
              <a:rPr lang="en-US" sz="2000" b="0" i="0" dirty="0">
                <a:solidFill>
                  <a:srgbClr val="000000"/>
                </a:solidFill>
                <a:effectLst/>
                <a:latin typeface="TimesNewRomanPSMT"/>
              </a:rPr>
              <a:t>two times the total sum of a bus delay, input comparator delay, and output driver delay. It can be</a:t>
            </a:r>
            <a:br>
              <a:rPr lang="en-US" sz="2000" b="0" i="0" dirty="0">
                <a:solidFill>
                  <a:srgbClr val="000000"/>
                </a:solidFill>
                <a:effectLst/>
                <a:latin typeface="TimesNewRomanPSMT"/>
              </a:rPr>
            </a:br>
            <a:r>
              <a:rPr lang="en-US" sz="2000" b="0" i="0" dirty="0">
                <a:solidFill>
                  <a:srgbClr val="000000"/>
                </a:solidFill>
                <a:effectLst/>
                <a:latin typeface="TimesNewRomanPSMT"/>
              </a:rPr>
              <a:t>lengthened by SJW.</a:t>
            </a:r>
            <a:br>
              <a:rPr lang="en-US" sz="2000" b="0" i="0" dirty="0">
                <a:solidFill>
                  <a:srgbClr val="000000"/>
                </a:solidFill>
                <a:effectLst/>
                <a:latin typeface="TimesNewRomanPSMT"/>
              </a:rPr>
            </a:br>
            <a:r>
              <a:rPr lang="en-US" sz="2000" b="1" i="0" dirty="0">
                <a:solidFill>
                  <a:srgbClr val="000000"/>
                </a:solidFill>
                <a:effectLst/>
                <a:latin typeface="TimesNewRomanPSMT"/>
              </a:rPr>
              <a:t>3. TSEG2: Time Segment 2</a:t>
            </a:r>
            <a:br>
              <a:rPr lang="en-US" sz="2000" b="0" i="0" dirty="0">
                <a:solidFill>
                  <a:srgbClr val="000000"/>
                </a:solidFill>
                <a:effectLst/>
                <a:latin typeface="TimesNewRomanPSMT"/>
              </a:rPr>
            </a:br>
            <a:r>
              <a:rPr lang="en-US" sz="2000" b="0" i="0" dirty="0">
                <a:solidFill>
                  <a:srgbClr val="000000"/>
                </a:solidFill>
                <a:effectLst/>
                <a:latin typeface="TimesNewRomanPSMT"/>
              </a:rPr>
              <a:t>This segment is used to correct a phase error by performing resynchronization. It can be</a:t>
            </a:r>
            <a:br>
              <a:rPr lang="en-US" sz="2000" b="0" i="0" dirty="0">
                <a:solidFill>
                  <a:srgbClr val="000000"/>
                </a:solidFill>
                <a:effectLst/>
                <a:latin typeface="TimesNewRomanPSMT"/>
              </a:rPr>
            </a:br>
            <a:r>
              <a:rPr lang="en-US" sz="2000" b="0" i="0" dirty="0">
                <a:solidFill>
                  <a:srgbClr val="000000"/>
                </a:solidFill>
                <a:effectLst/>
                <a:latin typeface="TimesNewRomanPSMT"/>
              </a:rPr>
              <a:t>shortened by SJW (While sending or receiving a message, communication frames between some</a:t>
            </a:r>
            <a:br>
              <a:rPr lang="en-US" sz="2000" b="0" i="0" dirty="0">
                <a:solidFill>
                  <a:srgbClr val="000000"/>
                </a:solidFill>
                <a:effectLst/>
                <a:latin typeface="TimesNewRomanPSMT"/>
              </a:rPr>
            </a:br>
            <a:r>
              <a:rPr lang="en-US" sz="2000" b="0" i="0" dirty="0">
                <a:solidFill>
                  <a:srgbClr val="000000"/>
                </a:solidFill>
                <a:effectLst/>
                <a:latin typeface="TimesNewRomanPSMT"/>
              </a:rPr>
              <a:t>nodes may get out of sync due to a drift in the oscillator frequency or a delay in the transmission</a:t>
            </a:r>
            <a:br>
              <a:rPr lang="en-US" sz="2000" b="0" i="0" dirty="0">
                <a:solidFill>
                  <a:srgbClr val="000000"/>
                </a:solidFill>
                <a:effectLst/>
                <a:latin typeface="TimesNewRomanPSMT"/>
              </a:rPr>
            </a:br>
            <a:r>
              <a:rPr lang="en-US" sz="2000" b="0" i="0" dirty="0">
                <a:solidFill>
                  <a:srgbClr val="000000"/>
                </a:solidFill>
                <a:effectLst/>
                <a:latin typeface="TimesNewRomanPSMT"/>
              </a:rPr>
              <a:t>path. This is referred to as a phase error).</a:t>
            </a:r>
            <a:br>
              <a:rPr lang="en-US" sz="2000" b="0" i="0" dirty="0">
                <a:solidFill>
                  <a:srgbClr val="000000"/>
                </a:solidFill>
                <a:effectLst/>
                <a:latin typeface="TimesNewRomanPSMT"/>
              </a:rPr>
            </a:br>
            <a:r>
              <a:rPr lang="en-US" sz="2000" b="1" i="0" dirty="0">
                <a:solidFill>
                  <a:srgbClr val="000000"/>
                </a:solidFill>
                <a:effectLst/>
                <a:latin typeface="TimesNewRomanPSMT"/>
              </a:rPr>
              <a:t>4. SJW: Resynchronization Jump Width</a:t>
            </a:r>
            <a:br>
              <a:rPr lang="en-US" sz="2000" b="0" i="0" dirty="0">
                <a:solidFill>
                  <a:srgbClr val="000000"/>
                </a:solidFill>
                <a:effectLst/>
                <a:latin typeface="TimesNewRomanPSMT"/>
              </a:rPr>
            </a:br>
            <a:r>
              <a:rPr lang="en-US" sz="2000" b="0" i="0" dirty="0">
                <a:solidFill>
                  <a:srgbClr val="000000"/>
                </a:solidFill>
                <a:effectLst/>
                <a:latin typeface="TimesNewRomanPSMT"/>
              </a:rPr>
              <a:t>This is the maximum width by which bits that have become out of sync due to a phase error may</a:t>
            </a:r>
            <a:br>
              <a:rPr lang="en-US" sz="2000" b="0" i="0" dirty="0">
                <a:solidFill>
                  <a:srgbClr val="000000"/>
                </a:solidFill>
                <a:effectLst/>
                <a:latin typeface="TimesNewRomanPSMT"/>
              </a:rPr>
            </a:br>
            <a:r>
              <a:rPr lang="en-US" sz="2000" b="0" i="0" dirty="0">
                <a:solidFill>
                  <a:srgbClr val="000000"/>
                </a:solidFill>
                <a:effectLst/>
                <a:latin typeface="TimesNewRomanPSMT"/>
              </a:rPr>
              <a:t>be corrected.</a:t>
            </a:r>
            <a:br>
              <a:rPr lang="en-US" dirty="0"/>
            </a:br>
            <a:endParaRPr lang="en-US" dirty="0"/>
          </a:p>
        </p:txBody>
      </p:sp>
    </p:spTree>
    <p:extLst>
      <p:ext uri="{BB962C8B-B14F-4D97-AF65-F5344CB8AC3E}">
        <p14:creationId xmlns:p14="http://schemas.microsoft.com/office/powerpoint/2010/main" val="19257232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C8A5D-78D7-4AFF-9E22-4CBACE6B5212}"/>
              </a:ext>
            </a:extLst>
          </p:cNvPr>
          <p:cNvSpPr>
            <a:spLocks noGrp="1"/>
          </p:cNvSpPr>
          <p:nvPr>
            <p:ph type="title"/>
          </p:nvPr>
        </p:nvSpPr>
        <p:spPr>
          <a:xfrm>
            <a:off x="517870" y="978408"/>
            <a:ext cx="5021182" cy="1464755"/>
          </a:xfrm>
        </p:spPr>
        <p:txBody>
          <a:bodyPr>
            <a:normAutofit fontScale="90000"/>
          </a:bodyPr>
          <a:lstStyle/>
          <a:p>
            <a:r>
              <a:rPr lang="en-US" sz="2800" dirty="0" err="1">
                <a:solidFill>
                  <a:schemeClr val="tx2"/>
                </a:solidFill>
              </a:rPr>
              <a:t>Initialisation</a:t>
            </a:r>
            <a:r>
              <a:rPr lang="en-US" sz="2800" dirty="0">
                <a:solidFill>
                  <a:schemeClr val="tx2"/>
                </a:solidFill>
              </a:rPr>
              <a:t> -&gt; Clock setting</a:t>
            </a:r>
            <a:br>
              <a:rPr lang="en-US" sz="1000" dirty="0"/>
            </a:br>
            <a:br>
              <a:rPr lang="en-US" sz="2500" dirty="0"/>
            </a:br>
            <a:br>
              <a:rPr lang="en-US" sz="2800" dirty="0"/>
            </a:br>
            <a:br>
              <a:rPr lang="en-US" sz="2500" dirty="0"/>
            </a:br>
            <a:br>
              <a:rPr lang="en-US" dirty="0"/>
            </a:br>
            <a:endParaRPr lang="en-US" dirty="0"/>
          </a:p>
        </p:txBody>
      </p:sp>
      <p:sp>
        <p:nvSpPr>
          <p:cNvPr id="3" name="Content Placeholder 2">
            <a:extLst>
              <a:ext uri="{FF2B5EF4-FFF2-40B4-BE49-F238E27FC236}">
                <a16:creationId xmlns:a16="http://schemas.microsoft.com/office/drawing/2014/main" id="{B8E30FC0-6705-4444-ACAE-505501591F3C}"/>
              </a:ext>
            </a:extLst>
          </p:cNvPr>
          <p:cNvSpPr>
            <a:spLocks noGrp="1"/>
          </p:cNvSpPr>
          <p:nvPr>
            <p:ph idx="1"/>
          </p:nvPr>
        </p:nvSpPr>
        <p:spPr>
          <a:xfrm>
            <a:off x="600075" y="1750220"/>
            <a:ext cx="11083275" cy="4089502"/>
          </a:xfrm>
        </p:spPr>
        <p:txBody>
          <a:bodyPr>
            <a:normAutofit/>
          </a:bodyPr>
          <a:lstStyle/>
          <a:p>
            <a:r>
              <a:rPr lang="en-US" b="1" dirty="0" err="1">
                <a:latin typeface="+mj-lt"/>
                <a:ea typeface="+mj-ea"/>
                <a:cs typeface="+mj-cs"/>
              </a:rPr>
              <a:t>BaudRate</a:t>
            </a:r>
            <a:r>
              <a:rPr lang="en-US" b="1" dirty="0">
                <a:latin typeface="+mj-lt"/>
                <a:ea typeface="+mj-ea"/>
                <a:cs typeface="+mj-cs"/>
              </a:rPr>
              <a:t> :</a:t>
            </a:r>
          </a:p>
          <a:p>
            <a:r>
              <a:rPr lang="en-US" dirty="0" err="1"/>
              <a:t>Baudrate</a:t>
            </a:r>
            <a:r>
              <a:rPr lang="en-US" dirty="0"/>
              <a:t> = 1 / (</a:t>
            </a:r>
            <a:r>
              <a:rPr lang="en-US" dirty="0" err="1"/>
              <a:t>number_of</a:t>
            </a:r>
            <a:r>
              <a:rPr lang="en-US" dirty="0"/>
              <a:t> </a:t>
            </a:r>
            <a:r>
              <a:rPr lang="en-US" dirty="0" err="1"/>
              <a:t>time_quanta_per_bit</a:t>
            </a:r>
            <a:r>
              <a:rPr lang="en-US" dirty="0"/>
              <a:t> * </a:t>
            </a:r>
            <a:r>
              <a:rPr lang="en-US" dirty="0" err="1"/>
              <a:t>Tq</a:t>
            </a:r>
            <a:r>
              <a:rPr lang="en-US" dirty="0"/>
              <a:t>)</a:t>
            </a:r>
          </a:p>
          <a:p>
            <a:r>
              <a:rPr lang="en-US" sz="1800" b="0" i="0" dirty="0">
                <a:solidFill>
                  <a:srgbClr val="000000"/>
                </a:solidFill>
                <a:effectLst/>
                <a:latin typeface="ArialMT"/>
              </a:rPr>
              <a:t>SS = Fixed to 1 TQ</a:t>
            </a:r>
            <a:br>
              <a:rPr lang="en-US" sz="1800" b="0" i="0" dirty="0">
                <a:solidFill>
                  <a:srgbClr val="000000"/>
                </a:solidFill>
                <a:effectLst/>
                <a:latin typeface="ArialMT"/>
              </a:rPr>
            </a:br>
            <a:r>
              <a:rPr lang="en-US" sz="1800" b="0" i="0" dirty="0">
                <a:solidFill>
                  <a:srgbClr val="000000"/>
                </a:solidFill>
                <a:effectLst/>
                <a:latin typeface="ArialMT"/>
              </a:rPr>
              <a:t>TSEG1 = Refer to (</a:t>
            </a:r>
            <a:r>
              <a:rPr lang="en-US" sz="1800" b="1" i="0" dirty="0" err="1">
                <a:solidFill>
                  <a:srgbClr val="000000"/>
                </a:solidFill>
                <a:effectLst/>
                <a:latin typeface="Arial-BoldMT"/>
              </a:rPr>
              <a:t>CFDCnNCFG</a:t>
            </a:r>
            <a:r>
              <a:rPr lang="en-US" sz="1800" b="0" i="0" dirty="0">
                <a:solidFill>
                  <a:srgbClr val="000000"/>
                </a:solidFill>
                <a:effectLst/>
                <a:latin typeface="ArialMT"/>
              </a:rPr>
              <a:t>) and (</a:t>
            </a:r>
            <a:r>
              <a:rPr lang="en-US" sz="1800" b="1" i="0" dirty="0" err="1">
                <a:solidFill>
                  <a:srgbClr val="000000"/>
                </a:solidFill>
                <a:effectLst/>
                <a:latin typeface="Arial-BoldMT"/>
              </a:rPr>
              <a:t>CFDCnDCFG</a:t>
            </a:r>
            <a:r>
              <a:rPr lang="en-US" sz="1800" b="0" i="0" dirty="0">
                <a:solidFill>
                  <a:srgbClr val="000000"/>
                </a:solidFill>
                <a:effectLst/>
                <a:latin typeface="ArialMT"/>
              </a:rPr>
              <a:t>)</a:t>
            </a:r>
            <a:br>
              <a:rPr lang="en-US" sz="1800" b="0" i="0" dirty="0">
                <a:solidFill>
                  <a:srgbClr val="000000"/>
                </a:solidFill>
                <a:effectLst/>
                <a:latin typeface="ArialMT"/>
              </a:rPr>
            </a:br>
            <a:r>
              <a:rPr lang="en-US" sz="1800" b="0" i="0" dirty="0">
                <a:solidFill>
                  <a:srgbClr val="000000"/>
                </a:solidFill>
                <a:effectLst/>
                <a:latin typeface="ArialMT"/>
              </a:rPr>
              <a:t>TSEG2 = Refer to (</a:t>
            </a:r>
            <a:r>
              <a:rPr lang="en-US" sz="1800" b="1" i="0" dirty="0" err="1">
                <a:solidFill>
                  <a:srgbClr val="000000"/>
                </a:solidFill>
                <a:effectLst/>
                <a:latin typeface="Arial-BoldMT"/>
              </a:rPr>
              <a:t>CFDCnNCFG</a:t>
            </a:r>
            <a:r>
              <a:rPr lang="en-US" sz="1800" b="0" i="0" dirty="0">
                <a:solidFill>
                  <a:srgbClr val="000000"/>
                </a:solidFill>
                <a:effectLst/>
                <a:latin typeface="ArialMT"/>
              </a:rPr>
              <a:t>) and (</a:t>
            </a:r>
            <a:r>
              <a:rPr lang="en-US" sz="1800" b="1" i="0" dirty="0" err="1">
                <a:solidFill>
                  <a:srgbClr val="000000"/>
                </a:solidFill>
                <a:effectLst/>
                <a:latin typeface="Arial-BoldMT"/>
              </a:rPr>
              <a:t>CFDCnDCFG</a:t>
            </a:r>
            <a:r>
              <a:rPr lang="en-US" sz="1800" b="0" i="0" dirty="0">
                <a:solidFill>
                  <a:srgbClr val="000000"/>
                </a:solidFill>
                <a:effectLst/>
                <a:latin typeface="ArialMT"/>
              </a:rPr>
              <a:t>)</a:t>
            </a:r>
            <a:br>
              <a:rPr lang="en-US" sz="1800" b="0" i="0" dirty="0">
                <a:solidFill>
                  <a:srgbClr val="000000"/>
                </a:solidFill>
                <a:effectLst/>
                <a:latin typeface="ArialMT"/>
              </a:rPr>
            </a:br>
            <a:r>
              <a:rPr lang="en-US" sz="1800" b="0" i="0" dirty="0">
                <a:solidFill>
                  <a:srgbClr val="000000"/>
                </a:solidFill>
                <a:effectLst/>
                <a:latin typeface="ArialMT"/>
              </a:rPr>
              <a:t>SJW = Refer to (</a:t>
            </a:r>
            <a:r>
              <a:rPr lang="en-US" sz="1800" b="1" i="0" dirty="0" err="1">
                <a:solidFill>
                  <a:srgbClr val="000000"/>
                </a:solidFill>
                <a:effectLst/>
                <a:latin typeface="Arial-BoldMT"/>
              </a:rPr>
              <a:t>CFDCnNCFG</a:t>
            </a:r>
            <a:r>
              <a:rPr lang="en-US" sz="1800" b="0" i="0" dirty="0">
                <a:solidFill>
                  <a:srgbClr val="000000"/>
                </a:solidFill>
                <a:effectLst/>
                <a:latin typeface="ArialMT"/>
              </a:rPr>
              <a:t>) and (</a:t>
            </a:r>
            <a:r>
              <a:rPr lang="en-US" sz="1800" b="1" i="0" dirty="0" err="1">
                <a:solidFill>
                  <a:srgbClr val="000000"/>
                </a:solidFill>
                <a:effectLst/>
                <a:latin typeface="Arial-BoldMT"/>
              </a:rPr>
              <a:t>CFDCnDCFG</a:t>
            </a:r>
            <a:r>
              <a:rPr lang="en-US" sz="1800" b="0" i="0" dirty="0">
                <a:solidFill>
                  <a:srgbClr val="000000"/>
                </a:solidFill>
                <a:effectLst/>
                <a:latin typeface="ArialMT"/>
              </a:rPr>
              <a:t>)</a:t>
            </a:r>
            <a:r>
              <a:rPr lang="en-US" dirty="0"/>
              <a:t> </a:t>
            </a:r>
            <a:br>
              <a:rPr lang="en-US" dirty="0"/>
            </a:br>
            <a:br>
              <a:rPr lang="en-US" dirty="0"/>
            </a:br>
            <a:endParaRPr lang="en-US" dirty="0"/>
          </a:p>
        </p:txBody>
      </p:sp>
    </p:spTree>
    <p:extLst>
      <p:ext uri="{BB962C8B-B14F-4D97-AF65-F5344CB8AC3E}">
        <p14:creationId xmlns:p14="http://schemas.microsoft.com/office/powerpoint/2010/main" val="37047512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C8A5D-78D7-4AFF-9E22-4CBACE6B5212}"/>
              </a:ext>
            </a:extLst>
          </p:cNvPr>
          <p:cNvSpPr>
            <a:spLocks noGrp="1"/>
          </p:cNvSpPr>
          <p:nvPr>
            <p:ph type="title"/>
          </p:nvPr>
        </p:nvSpPr>
        <p:spPr>
          <a:xfrm>
            <a:off x="517870" y="978408"/>
            <a:ext cx="5021182" cy="1464755"/>
          </a:xfrm>
        </p:spPr>
        <p:txBody>
          <a:bodyPr>
            <a:normAutofit fontScale="90000"/>
          </a:bodyPr>
          <a:lstStyle/>
          <a:p>
            <a:r>
              <a:rPr lang="en-US" sz="2800" dirty="0" err="1">
                <a:solidFill>
                  <a:schemeClr val="tx2"/>
                </a:solidFill>
              </a:rPr>
              <a:t>Initialisation</a:t>
            </a:r>
            <a:r>
              <a:rPr lang="en-US" sz="2800" dirty="0">
                <a:solidFill>
                  <a:schemeClr val="tx2"/>
                </a:solidFill>
              </a:rPr>
              <a:t> -&gt; AFL setting</a:t>
            </a:r>
            <a:br>
              <a:rPr lang="en-US" sz="1000" dirty="0"/>
            </a:br>
            <a:br>
              <a:rPr lang="en-US" sz="2500" dirty="0"/>
            </a:br>
            <a:br>
              <a:rPr lang="en-US" sz="2800" dirty="0"/>
            </a:br>
            <a:br>
              <a:rPr lang="en-US" sz="2500" dirty="0"/>
            </a:br>
            <a:br>
              <a:rPr lang="en-US" dirty="0"/>
            </a:br>
            <a:endParaRPr lang="en-US" dirty="0"/>
          </a:p>
        </p:txBody>
      </p:sp>
      <p:sp>
        <p:nvSpPr>
          <p:cNvPr id="3" name="Content Placeholder 2">
            <a:extLst>
              <a:ext uri="{FF2B5EF4-FFF2-40B4-BE49-F238E27FC236}">
                <a16:creationId xmlns:a16="http://schemas.microsoft.com/office/drawing/2014/main" id="{B8E30FC0-6705-4444-ACAE-505501591F3C}"/>
              </a:ext>
            </a:extLst>
          </p:cNvPr>
          <p:cNvSpPr>
            <a:spLocks noGrp="1"/>
          </p:cNvSpPr>
          <p:nvPr>
            <p:ph idx="1"/>
          </p:nvPr>
        </p:nvSpPr>
        <p:spPr>
          <a:xfrm>
            <a:off x="600075" y="1750220"/>
            <a:ext cx="11083275" cy="4089502"/>
          </a:xfrm>
        </p:spPr>
        <p:txBody>
          <a:bodyPr>
            <a:normAutofit fontScale="92500" lnSpcReduction="20000"/>
          </a:bodyPr>
          <a:lstStyle/>
          <a:p>
            <a:br>
              <a:rPr lang="en-US" dirty="0"/>
            </a:br>
            <a:r>
              <a:rPr lang="en-US" sz="1800" b="0" i="0" dirty="0">
                <a:solidFill>
                  <a:srgbClr val="000000"/>
                </a:solidFill>
                <a:effectLst/>
                <a:latin typeface="ArialMT"/>
              </a:rPr>
              <a:t>The RS-CAN-FD module can handle message acceptance filtering for all channels with a global Acceptance Filter List (called AFL)</a:t>
            </a:r>
            <a:r>
              <a:rPr lang="en-US" dirty="0"/>
              <a:t> .</a:t>
            </a:r>
          </a:p>
          <a:p>
            <a:br>
              <a:rPr lang="en-US" dirty="0"/>
            </a:br>
            <a:r>
              <a:rPr lang="en-US" sz="1800" b="0" i="0" dirty="0">
                <a:solidFill>
                  <a:srgbClr val="000000"/>
                </a:solidFill>
                <a:effectLst/>
                <a:latin typeface="ArialMT"/>
              </a:rPr>
              <a:t>The 8-channel RS-CAN-FD module allows a maximum of 1536 AFL entries across all channels with a</a:t>
            </a:r>
            <a:br>
              <a:rPr lang="en-US" sz="1800" b="0" i="0" dirty="0">
                <a:solidFill>
                  <a:srgbClr val="000000"/>
                </a:solidFill>
                <a:effectLst/>
                <a:latin typeface="ArialMT"/>
              </a:rPr>
            </a:br>
            <a:r>
              <a:rPr lang="en-US" sz="1800" b="0" i="0" dirty="0">
                <a:solidFill>
                  <a:srgbClr val="000000"/>
                </a:solidFill>
                <a:effectLst/>
                <a:latin typeface="ArialMT"/>
              </a:rPr>
              <a:t>maximum of 384 AFL entries per single channel.</a:t>
            </a:r>
            <a:r>
              <a:rPr lang="en-US" dirty="0"/>
              <a:t> </a:t>
            </a:r>
          </a:p>
          <a:p>
            <a:br>
              <a:rPr lang="en-US" dirty="0"/>
            </a:br>
            <a:r>
              <a:rPr lang="en-US" sz="1800" b="0" i="0" dirty="0">
                <a:solidFill>
                  <a:srgbClr val="000000"/>
                </a:solidFill>
                <a:effectLst/>
                <a:latin typeface="ArialMT"/>
              </a:rPr>
              <a:t>Application SW can enter one full entry into the AFL via following registers:</a:t>
            </a:r>
            <a:br>
              <a:rPr lang="en-US" sz="1800" b="0" i="0" dirty="0">
                <a:solidFill>
                  <a:srgbClr val="000000"/>
                </a:solidFill>
                <a:effectLst/>
                <a:latin typeface="ArialMT"/>
              </a:rPr>
            </a:br>
            <a:r>
              <a:rPr lang="en-US" sz="1800" b="0" i="0" dirty="0">
                <a:solidFill>
                  <a:srgbClr val="000000"/>
                </a:solidFill>
                <a:effectLst/>
                <a:latin typeface="ArialMT"/>
              </a:rPr>
              <a:t>Global AFL ID Entry </a:t>
            </a:r>
            <a:r>
              <a:rPr lang="en-US" sz="1800" b="0" i="0" dirty="0" err="1">
                <a:solidFill>
                  <a:srgbClr val="000000"/>
                </a:solidFill>
                <a:effectLst/>
                <a:latin typeface="ArialMT"/>
              </a:rPr>
              <a:t>Register:Part</a:t>
            </a:r>
            <a:r>
              <a:rPr lang="en-US" sz="1800" b="0" i="0" dirty="0">
                <a:solidFill>
                  <a:srgbClr val="000000"/>
                </a:solidFill>
                <a:effectLst/>
                <a:latin typeface="ArialMT"/>
              </a:rPr>
              <a:t> 1 of the AFL entry</a:t>
            </a:r>
            <a:br>
              <a:rPr lang="en-US" sz="1800" b="0" i="0" dirty="0">
                <a:solidFill>
                  <a:srgbClr val="000000"/>
                </a:solidFill>
                <a:effectLst/>
                <a:latin typeface="ArialMT"/>
              </a:rPr>
            </a:br>
            <a:r>
              <a:rPr lang="en-US" sz="1800" b="0" i="0" dirty="0">
                <a:solidFill>
                  <a:srgbClr val="000000"/>
                </a:solidFill>
                <a:effectLst/>
                <a:latin typeface="ArialMT"/>
              </a:rPr>
              <a:t>Global AFL Mask Entry </a:t>
            </a:r>
            <a:r>
              <a:rPr lang="en-US" sz="1800" b="0" i="0" dirty="0" err="1">
                <a:solidFill>
                  <a:srgbClr val="000000"/>
                </a:solidFill>
                <a:effectLst/>
                <a:latin typeface="ArialMT"/>
              </a:rPr>
              <a:t>Register:Part</a:t>
            </a:r>
            <a:r>
              <a:rPr lang="en-US" sz="1800" b="0" i="0" dirty="0">
                <a:solidFill>
                  <a:srgbClr val="000000"/>
                </a:solidFill>
                <a:effectLst/>
                <a:latin typeface="ArialMT"/>
              </a:rPr>
              <a:t> 2 of the AFL entry</a:t>
            </a:r>
            <a:br>
              <a:rPr lang="en-US" sz="1800" b="0" i="0" dirty="0">
                <a:solidFill>
                  <a:srgbClr val="000000"/>
                </a:solidFill>
                <a:effectLst/>
                <a:latin typeface="ArialMT"/>
              </a:rPr>
            </a:br>
            <a:r>
              <a:rPr lang="en-US" sz="1800" b="0" i="0" dirty="0">
                <a:solidFill>
                  <a:srgbClr val="000000"/>
                </a:solidFill>
                <a:effectLst/>
                <a:latin typeface="ArialMT"/>
              </a:rPr>
              <a:t>Global AFL Pointer 0 Entry </a:t>
            </a:r>
            <a:r>
              <a:rPr lang="en-US" sz="1800" b="0" i="0" dirty="0" err="1">
                <a:solidFill>
                  <a:srgbClr val="000000"/>
                </a:solidFill>
                <a:effectLst/>
                <a:latin typeface="ArialMT"/>
              </a:rPr>
              <a:t>Register:Part</a:t>
            </a:r>
            <a:r>
              <a:rPr lang="en-US" sz="1800" b="0" i="0" dirty="0">
                <a:solidFill>
                  <a:srgbClr val="000000"/>
                </a:solidFill>
                <a:effectLst/>
                <a:latin typeface="ArialMT"/>
              </a:rPr>
              <a:t> 3 of the AFL entry</a:t>
            </a:r>
            <a:br>
              <a:rPr lang="en-US" sz="1800" b="0" i="0" dirty="0">
                <a:solidFill>
                  <a:srgbClr val="000000"/>
                </a:solidFill>
                <a:effectLst/>
                <a:latin typeface="ArialMT"/>
              </a:rPr>
            </a:br>
            <a:r>
              <a:rPr lang="en-US" sz="1800" b="0" i="0" dirty="0">
                <a:solidFill>
                  <a:srgbClr val="000000"/>
                </a:solidFill>
                <a:effectLst/>
                <a:latin typeface="ArialMT"/>
              </a:rPr>
              <a:t>Global AFL Pointer 1 Entry </a:t>
            </a:r>
            <a:r>
              <a:rPr lang="en-US" sz="1800" b="0" i="0" dirty="0" err="1">
                <a:solidFill>
                  <a:srgbClr val="000000"/>
                </a:solidFill>
                <a:effectLst/>
                <a:latin typeface="ArialMT"/>
              </a:rPr>
              <a:t>Register:Part</a:t>
            </a:r>
            <a:r>
              <a:rPr lang="en-US" sz="1800" b="0" i="0" dirty="0">
                <a:solidFill>
                  <a:srgbClr val="000000"/>
                </a:solidFill>
                <a:effectLst/>
                <a:latin typeface="ArialMT"/>
              </a:rPr>
              <a:t> 4 of the AFL entry</a:t>
            </a:r>
            <a:r>
              <a:rPr lang="en-US" dirty="0"/>
              <a:t> </a:t>
            </a:r>
            <a:br>
              <a:rPr lang="en-US" dirty="0"/>
            </a:br>
            <a:br>
              <a:rPr lang="en-US" dirty="0"/>
            </a:br>
            <a:endParaRPr lang="en-US" dirty="0"/>
          </a:p>
        </p:txBody>
      </p:sp>
    </p:spTree>
    <p:extLst>
      <p:ext uri="{BB962C8B-B14F-4D97-AF65-F5344CB8AC3E}">
        <p14:creationId xmlns:p14="http://schemas.microsoft.com/office/powerpoint/2010/main" val="3902669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BF21E-4626-4E73-B310-B9CBF0978882}"/>
              </a:ext>
            </a:extLst>
          </p:cNvPr>
          <p:cNvSpPr>
            <a:spLocks noGrp="1"/>
          </p:cNvSpPr>
          <p:nvPr>
            <p:ph type="title"/>
          </p:nvPr>
        </p:nvSpPr>
        <p:spPr>
          <a:xfrm>
            <a:off x="517870" y="978409"/>
            <a:ext cx="9261924" cy="1814798"/>
          </a:xfrm>
        </p:spPr>
        <p:txBody>
          <a:bodyPr>
            <a:normAutofit/>
          </a:bodyPr>
          <a:lstStyle/>
          <a:p>
            <a:r>
              <a:rPr lang="en-US" altLang="en-US" sz="3600" dirty="0"/>
              <a:t>1. </a:t>
            </a:r>
            <a:r>
              <a:rPr lang="en-US" altLang="en-US" sz="3600" dirty="0">
                <a:latin typeface="+mj-lt"/>
              </a:rPr>
              <a:t>Overview Controller Area Network (CAN)</a:t>
            </a:r>
            <a:br>
              <a:rPr lang="en-US" altLang="en-US" dirty="0">
                <a:latin typeface="+mj-lt"/>
              </a:rPr>
            </a:br>
            <a:endParaRPr lang="en-US" dirty="0"/>
          </a:p>
        </p:txBody>
      </p:sp>
      <p:sp>
        <p:nvSpPr>
          <p:cNvPr id="3" name="Content Placeholder 2">
            <a:extLst>
              <a:ext uri="{FF2B5EF4-FFF2-40B4-BE49-F238E27FC236}">
                <a16:creationId xmlns:a16="http://schemas.microsoft.com/office/drawing/2014/main" id="{D0A96D69-0D3A-4C01-9E0D-DF473E227D96}"/>
              </a:ext>
            </a:extLst>
          </p:cNvPr>
          <p:cNvSpPr>
            <a:spLocks noGrp="1"/>
          </p:cNvSpPr>
          <p:nvPr>
            <p:ph idx="1"/>
          </p:nvPr>
        </p:nvSpPr>
        <p:spPr>
          <a:xfrm>
            <a:off x="611512" y="2064544"/>
            <a:ext cx="10968975" cy="2503590"/>
          </a:xfrm>
        </p:spPr>
        <p:txBody>
          <a:bodyPr/>
          <a:lstStyle/>
          <a:p>
            <a:r>
              <a:rPr lang="en-US" dirty="0"/>
              <a:t>CAN is real-time application serial data transmission system. It is a complex information system with a very high transmission rate and especially the ability to detect failures.</a:t>
            </a:r>
          </a:p>
        </p:txBody>
      </p:sp>
    </p:spTree>
    <p:extLst>
      <p:ext uri="{BB962C8B-B14F-4D97-AF65-F5344CB8AC3E}">
        <p14:creationId xmlns:p14="http://schemas.microsoft.com/office/powerpoint/2010/main" val="13399426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C8A5D-78D7-4AFF-9E22-4CBACE6B5212}"/>
              </a:ext>
            </a:extLst>
          </p:cNvPr>
          <p:cNvSpPr>
            <a:spLocks noGrp="1"/>
          </p:cNvSpPr>
          <p:nvPr>
            <p:ph type="title"/>
          </p:nvPr>
        </p:nvSpPr>
        <p:spPr>
          <a:xfrm>
            <a:off x="517870" y="978408"/>
            <a:ext cx="5021182" cy="1464755"/>
          </a:xfrm>
        </p:spPr>
        <p:txBody>
          <a:bodyPr>
            <a:normAutofit fontScale="90000"/>
          </a:bodyPr>
          <a:lstStyle/>
          <a:p>
            <a:r>
              <a:rPr lang="en-US" sz="2800" dirty="0" err="1">
                <a:solidFill>
                  <a:schemeClr val="tx2"/>
                </a:solidFill>
              </a:rPr>
              <a:t>Initialisation</a:t>
            </a:r>
            <a:r>
              <a:rPr lang="en-US" sz="2800" dirty="0">
                <a:solidFill>
                  <a:schemeClr val="tx2"/>
                </a:solidFill>
              </a:rPr>
              <a:t> -&gt; AFL setting</a:t>
            </a:r>
            <a:br>
              <a:rPr lang="en-US" sz="1000" dirty="0"/>
            </a:br>
            <a:br>
              <a:rPr lang="en-US" sz="2500" dirty="0"/>
            </a:br>
            <a:br>
              <a:rPr lang="en-US" sz="2800" dirty="0"/>
            </a:br>
            <a:br>
              <a:rPr lang="en-US" sz="2500" dirty="0"/>
            </a:br>
            <a:br>
              <a:rPr lang="en-US" dirty="0"/>
            </a:br>
            <a:endParaRPr lang="en-US" dirty="0"/>
          </a:p>
        </p:txBody>
      </p:sp>
      <p:sp>
        <p:nvSpPr>
          <p:cNvPr id="3" name="Content Placeholder 2">
            <a:extLst>
              <a:ext uri="{FF2B5EF4-FFF2-40B4-BE49-F238E27FC236}">
                <a16:creationId xmlns:a16="http://schemas.microsoft.com/office/drawing/2014/main" id="{B8E30FC0-6705-4444-ACAE-505501591F3C}"/>
              </a:ext>
            </a:extLst>
          </p:cNvPr>
          <p:cNvSpPr>
            <a:spLocks noGrp="1"/>
          </p:cNvSpPr>
          <p:nvPr>
            <p:ph idx="1"/>
          </p:nvPr>
        </p:nvSpPr>
        <p:spPr>
          <a:xfrm>
            <a:off x="600075" y="1750220"/>
            <a:ext cx="11083275" cy="4089502"/>
          </a:xfrm>
        </p:spPr>
        <p:txBody>
          <a:bodyPr>
            <a:normAutofit/>
          </a:bodyPr>
          <a:lstStyle/>
          <a:p>
            <a:r>
              <a:rPr lang="en-US" sz="1800" b="1" i="0" dirty="0">
                <a:solidFill>
                  <a:srgbClr val="000000"/>
                </a:solidFill>
                <a:effectLst/>
                <a:latin typeface="ArialMT"/>
              </a:rPr>
              <a:t>Allocation of AFL entries to each CAN channel</a:t>
            </a:r>
            <a:r>
              <a:rPr lang="en-US" sz="1600" b="1" dirty="0"/>
              <a:t> </a:t>
            </a:r>
            <a:endParaRPr lang="en-US" sz="1800" b="1" i="0" dirty="0">
              <a:solidFill>
                <a:srgbClr val="000000"/>
              </a:solidFill>
              <a:effectLst/>
              <a:latin typeface="ArialMT"/>
            </a:endParaRPr>
          </a:p>
          <a:p>
            <a:r>
              <a:rPr lang="en-US" sz="1800" b="0" i="0" dirty="0">
                <a:solidFill>
                  <a:srgbClr val="000000"/>
                </a:solidFill>
                <a:effectLst/>
                <a:latin typeface="ArialMT"/>
              </a:rPr>
              <a:t>The number of AFL entries per channel can be configured using the dedicated field in the related Global</a:t>
            </a:r>
            <a:br>
              <a:rPr lang="en-US" sz="1800" b="0" i="0" dirty="0">
                <a:solidFill>
                  <a:srgbClr val="000000"/>
                </a:solidFill>
                <a:effectLst/>
                <a:latin typeface="ArialMT"/>
              </a:rPr>
            </a:br>
            <a:r>
              <a:rPr lang="en-US" sz="1800" b="0" i="0" dirty="0">
                <a:solidFill>
                  <a:srgbClr val="000000"/>
                </a:solidFill>
                <a:effectLst/>
                <a:latin typeface="ArialMT"/>
              </a:rPr>
              <a:t>Acceptance Filter Configuration Registers </a:t>
            </a:r>
            <a:br>
              <a:rPr lang="en-US" dirty="0"/>
            </a:br>
            <a:br>
              <a:rPr lang="en-US" dirty="0"/>
            </a:br>
            <a:br>
              <a:rPr lang="en-US" dirty="0"/>
            </a:br>
            <a:br>
              <a:rPr lang="en-US" dirty="0"/>
            </a:br>
            <a:endParaRPr lang="en-US" dirty="0"/>
          </a:p>
        </p:txBody>
      </p:sp>
      <p:pic>
        <p:nvPicPr>
          <p:cNvPr id="5" name="Picture 4">
            <a:extLst>
              <a:ext uri="{FF2B5EF4-FFF2-40B4-BE49-F238E27FC236}">
                <a16:creationId xmlns:a16="http://schemas.microsoft.com/office/drawing/2014/main" id="{99508AE8-CA6C-3A11-964E-C0E8CAA9ECEA}"/>
              </a:ext>
            </a:extLst>
          </p:cNvPr>
          <p:cNvPicPr>
            <a:picLocks noChangeAspect="1"/>
          </p:cNvPicPr>
          <p:nvPr/>
        </p:nvPicPr>
        <p:blipFill>
          <a:blip r:embed="rId2"/>
          <a:stretch>
            <a:fillRect/>
          </a:stretch>
        </p:blipFill>
        <p:spPr>
          <a:xfrm>
            <a:off x="895350" y="3017520"/>
            <a:ext cx="9563100" cy="3156680"/>
          </a:xfrm>
          <a:prstGeom prst="rect">
            <a:avLst/>
          </a:prstGeom>
        </p:spPr>
      </p:pic>
    </p:spTree>
    <p:extLst>
      <p:ext uri="{BB962C8B-B14F-4D97-AF65-F5344CB8AC3E}">
        <p14:creationId xmlns:p14="http://schemas.microsoft.com/office/powerpoint/2010/main" val="35400222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C8A5D-78D7-4AFF-9E22-4CBACE6B5212}"/>
              </a:ext>
            </a:extLst>
          </p:cNvPr>
          <p:cNvSpPr>
            <a:spLocks noGrp="1"/>
          </p:cNvSpPr>
          <p:nvPr>
            <p:ph type="title"/>
          </p:nvPr>
        </p:nvSpPr>
        <p:spPr>
          <a:xfrm>
            <a:off x="517870" y="978408"/>
            <a:ext cx="5021182" cy="1464755"/>
          </a:xfrm>
        </p:spPr>
        <p:txBody>
          <a:bodyPr>
            <a:normAutofit fontScale="90000"/>
          </a:bodyPr>
          <a:lstStyle/>
          <a:p>
            <a:r>
              <a:rPr lang="en-US" sz="2800" dirty="0" err="1">
                <a:solidFill>
                  <a:schemeClr val="tx2"/>
                </a:solidFill>
              </a:rPr>
              <a:t>Initialisation</a:t>
            </a:r>
            <a:r>
              <a:rPr lang="en-US" sz="2800" dirty="0">
                <a:solidFill>
                  <a:schemeClr val="tx2"/>
                </a:solidFill>
              </a:rPr>
              <a:t> -&gt; AFL setting</a:t>
            </a:r>
            <a:br>
              <a:rPr lang="en-US" sz="1000" dirty="0"/>
            </a:br>
            <a:br>
              <a:rPr lang="en-US" sz="2500" dirty="0"/>
            </a:br>
            <a:br>
              <a:rPr lang="en-US" sz="2800" dirty="0"/>
            </a:br>
            <a:br>
              <a:rPr lang="en-US" sz="2500" dirty="0"/>
            </a:br>
            <a:br>
              <a:rPr lang="en-US" dirty="0"/>
            </a:br>
            <a:endParaRPr lang="en-US" dirty="0"/>
          </a:p>
        </p:txBody>
      </p:sp>
      <p:sp>
        <p:nvSpPr>
          <p:cNvPr id="3" name="Content Placeholder 2">
            <a:extLst>
              <a:ext uri="{FF2B5EF4-FFF2-40B4-BE49-F238E27FC236}">
                <a16:creationId xmlns:a16="http://schemas.microsoft.com/office/drawing/2014/main" id="{B8E30FC0-6705-4444-ACAE-505501591F3C}"/>
              </a:ext>
            </a:extLst>
          </p:cNvPr>
          <p:cNvSpPr>
            <a:spLocks noGrp="1"/>
          </p:cNvSpPr>
          <p:nvPr>
            <p:ph idx="1"/>
          </p:nvPr>
        </p:nvSpPr>
        <p:spPr>
          <a:xfrm>
            <a:off x="600075" y="1750220"/>
            <a:ext cx="11083275" cy="4089502"/>
          </a:xfrm>
        </p:spPr>
        <p:txBody>
          <a:bodyPr>
            <a:normAutofit/>
          </a:bodyPr>
          <a:lstStyle/>
          <a:p>
            <a:r>
              <a:rPr lang="en-US" sz="1800" b="0" i="0" dirty="0">
                <a:solidFill>
                  <a:srgbClr val="000000"/>
                </a:solidFill>
                <a:effectLst/>
                <a:latin typeface="ArialMT"/>
              </a:rPr>
              <a:t>96 of these pages exist to allow access to the whole AFL range</a:t>
            </a:r>
            <a:r>
              <a:rPr lang="en-US" dirty="0"/>
              <a:t> </a:t>
            </a:r>
            <a:br>
              <a:rPr lang="en-US" dirty="0"/>
            </a:br>
            <a:br>
              <a:rPr lang="en-US" dirty="0"/>
            </a:br>
            <a:br>
              <a:rPr lang="en-US" dirty="0"/>
            </a:br>
            <a:br>
              <a:rPr lang="en-US" dirty="0"/>
            </a:br>
            <a:endParaRPr lang="en-US" dirty="0"/>
          </a:p>
        </p:txBody>
      </p:sp>
      <p:pic>
        <p:nvPicPr>
          <p:cNvPr id="5" name="Picture 4">
            <a:extLst>
              <a:ext uri="{FF2B5EF4-FFF2-40B4-BE49-F238E27FC236}">
                <a16:creationId xmlns:a16="http://schemas.microsoft.com/office/drawing/2014/main" id="{40DC2F11-8774-3D8F-6D7E-9D7B6CA1A080}"/>
              </a:ext>
            </a:extLst>
          </p:cNvPr>
          <p:cNvPicPr>
            <a:picLocks noChangeAspect="1"/>
          </p:cNvPicPr>
          <p:nvPr/>
        </p:nvPicPr>
        <p:blipFill>
          <a:blip r:embed="rId2"/>
          <a:stretch>
            <a:fillRect/>
          </a:stretch>
        </p:blipFill>
        <p:spPr>
          <a:xfrm>
            <a:off x="1379220" y="2443163"/>
            <a:ext cx="8043862" cy="3686175"/>
          </a:xfrm>
          <a:prstGeom prst="rect">
            <a:avLst/>
          </a:prstGeom>
        </p:spPr>
      </p:pic>
    </p:spTree>
    <p:extLst>
      <p:ext uri="{BB962C8B-B14F-4D97-AF65-F5344CB8AC3E}">
        <p14:creationId xmlns:p14="http://schemas.microsoft.com/office/powerpoint/2010/main" val="38852827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C8A5D-78D7-4AFF-9E22-4CBACE6B5212}"/>
              </a:ext>
            </a:extLst>
          </p:cNvPr>
          <p:cNvSpPr>
            <a:spLocks noGrp="1"/>
          </p:cNvSpPr>
          <p:nvPr>
            <p:ph type="title"/>
          </p:nvPr>
        </p:nvSpPr>
        <p:spPr>
          <a:xfrm>
            <a:off x="517870" y="978408"/>
            <a:ext cx="5021182" cy="1464755"/>
          </a:xfrm>
        </p:spPr>
        <p:txBody>
          <a:bodyPr>
            <a:normAutofit fontScale="90000"/>
          </a:bodyPr>
          <a:lstStyle/>
          <a:p>
            <a:r>
              <a:rPr lang="en-US" sz="2800" dirty="0" err="1">
                <a:solidFill>
                  <a:schemeClr val="tx2"/>
                </a:solidFill>
              </a:rPr>
              <a:t>Initialisation</a:t>
            </a:r>
            <a:r>
              <a:rPr lang="en-US" sz="2800" dirty="0">
                <a:solidFill>
                  <a:schemeClr val="tx2"/>
                </a:solidFill>
              </a:rPr>
              <a:t> -&gt; AFL setting</a:t>
            </a:r>
            <a:br>
              <a:rPr lang="en-US" sz="1000" dirty="0"/>
            </a:br>
            <a:br>
              <a:rPr lang="en-US" sz="2500" dirty="0"/>
            </a:br>
            <a:br>
              <a:rPr lang="en-US" sz="2800" dirty="0"/>
            </a:br>
            <a:br>
              <a:rPr lang="en-US" sz="2500" dirty="0"/>
            </a:br>
            <a:br>
              <a:rPr lang="en-US" dirty="0"/>
            </a:br>
            <a:endParaRPr lang="en-US" dirty="0"/>
          </a:p>
        </p:txBody>
      </p:sp>
      <p:sp>
        <p:nvSpPr>
          <p:cNvPr id="3" name="Content Placeholder 2">
            <a:extLst>
              <a:ext uri="{FF2B5EF4-FFF2-40B4-BE49-F238E27FC236}">
                <a16:creationId xmlns:a16="http://schemas.microsoft.com/office/drawing/2014/main" id="{B8E30FC0-6705-4444-ACAE-505501591F3C}"/>
              </a:ext>
            </a:extLst>
          </p:cNvPr>
          <p:cNvSpPr>
            <a:spLocks noGrp="1"/>
          </p:cNvSpPr>
          <p:nvPr>
            <p:ph idx="1"/>
          </p:nvPr>
        </p:nvSpPr>
        <p:spPr>
          <a:xfrm>
            <a:off x="600075" y="1750220"/>
            <a:ext cx="11431905" cy="4460080"/>
          </a:xfrm>
        </p:spPr>
        <p:txBody>
          <a:bodyPr>
            <a:noAutofit/>
          </a:bodyPr>
          <a:lstStyle/>
          <a:p>
            <a:r>
              <a:rPr lang="en-US" b="1" i="0" dirty="0">
                <a:solidFill>
                  <a:srgbClr val="000000"/>
                </a:solidFill>
                <a:effectLst/>
              </a:rPr>
              <a:t>AFL entry description</a:t>
            </a:r>
            <a:r>
              <a:rPr lang="en-US" dirty="0"/>
              <a:t> </a:t>
            </a:r>
            <a:br>
              <a:rPr lang="en-US" dirty="0"/>
            </a:br>
            <a:r>
              <a:rPr lang="en-US" b="0" i="0" dirty="0">
                <a:solidFill>
                  <a:srgbClr val="000000"/>
                </a:solidFill>
                <a:effectLst/>
              </a:rPr>
              <a:t>Identifier (11 bits for Standard Frame Format, 29 bits for Extended Frame Format):</a:t>
            </a:r>
            <a:br>
              <a:rPr lang="en-US" b="0" i="0" dirty="0">
                <a:solidFill>
                  <a:srgbClr val="000000"/>
                </a:solidFill>
                <a:effectLst/>
              </a:rPr>
            </a:br>
            <a:r>
              <a:rPr lang="en-US" b="0" i="0" dirty="0">
                <a:solidFill>
                  <a:srgbClr val="000000"/>
                </a:solidFill>
                <a:effectLst/>
              </a:rPr>
              <a:t>Acceptance filter unit will check Identifier field of received message against Identifier field of each AFL</a:t>
            </a:r>
            <a:r>
              <a:rPr lang="en-US" dirty="0"/>
              <a:t> </a:t>
            </a:r>
            <a:br>
              <a:rPr lang="en-US" dirty="0"/>
            </a:br>
            <a:r>
              <a:rPr lang="en-US" b="0" i="0" dirty="0">
                <a:solidFill>
                  <a:srgbClr val="000000"/>
                </a:solidFill>
                <a:effectLst/>
              </a:rPr>
              <a:t>entry (full 29 bit masking of Identifier bits possible, see below).</a:t>
            </a:r>
            <a:r>
              <a:rPr lang="en-US" dirty="0"/>
              <a:t> </a:t>
            </a:r>
            <a:br>
              <a:rPr lang="en-US" dirty="0"/>
            </a:br>
            <a:r>
              <a:rPr lang="en-US" b="0" i="0" dirty="0">
                <a:solidFill>
                  <a:srgbClr val="000000"/>
                </a:solidFill>
                <a:effectLst/>
              </a:rPr>
              <a:t>IDE bit:</a:t>
            </a:r>
            <a:br>
              <a:rPr lang="en-US" b="0" i="0" dirty="0">
                <a:solidFill>
                  <a:srgbClr val="000000"/>
                </a:solidFill>
                <a:effectLst/>
              </a:rPr>
            </a:br>
            <a:r>
              <a:rPr lang="en-US" b="0" i="0" dirty="0">
                <a:solidFill>
                  <a:srgbClr val="000000"/>
                </a:solidFill>
                <a:effectLst/>
              </a:rPr>
              <a:t>Acceptance filter unit will check IDE bit of received message against this bit and selects the relevant part</a:t>
            </a:r>
            <a:br>
              <a:rPr lang="en-US" b="0" i="0" dirty="0">
                <a:solidFill>
                  <a:srgbClr val="000000"/>
                </a:solidFill>
                <a:effectLst/>
              </a:rPr>
            </a:br>
            <a:r>
              <a:rPr lang="en-US" b="0" i="0" dirty="0">
                <a:solidFill>
                  <a:srgbClr val="000000"/>
                </a:solidFill>
                <a:effectLst/>
              </a:rPr>
              <a:t>of the Identifier field for acceptance filtering (masking of IDE bit possible, see below).</a:t>
            </a:r>
            <a:br>
              <a:rPr lang="en-US" b="0" i="0" dirty="0">
                <a:solidFill>
                  <a:srgbClr val="000000"/>
                </a:solidFill>
                <a:effectLst/>
              </a:rPr>
            </a:br>
            <a:r>
              <a:rPr lang="en-US" b="0" i="0" dirty="0">
                <a:solidFill>
                  <a:srgbClr val="000000"/>
                </a:solidFill>
                <a:effectLst/>
              </a:rPr>
              <a:t>RTR bit:</a:t>
            </a:r>
            <a:br>
              <a:rPr lang="en-US" b="0" i="0" dirty="0">
                <a:solidFill>
                  <a:srgbClr val="000000"/>
                </a:solidFill>
                <a:effectLst/>
              </a:rPr>
            </a:br>
            <a:r>
              <a:rPr lang="en-US" b="0" i="0" dirty="0">
                <a:solidFill>
                  <a:srgbClr val="000000"/>
                </a:solidFill>
                <a:effectLst/>
              </a:rPr>
              <a:t>Acceptance filter unit will only accept Data Frames (RTR = 0) or Remote Frames (RTR = 1) according to</a:t>
            </a:r>
            <a:br>
              <a:rPr lang="en-US" b="0" i="0" dirty="0">
                <a:solidFill>
                  <a:srgbClr val="000000"/>
                </a:solidFill>
                <a:effectLst/>
              </a:rPr>
            </a:br>
            <a:r>
              <a:rPr lang="en-US" b="0" i="0" dirty="0">
                <a:solidFill>
                  <a:srgbClr val="000000"/>
                </a:solidFill>
                <a:effectLst/>
              </a:rPr>
              <a:t>the setting of this bit (masking of RTR bit possible, see below).</a:t>
            </a:r>
            <a:r>
              <a:rPr lang="en-US" dirty="0"/>
              <a:t> </a:t>
            </a:r>
            <a:br>
              <a:rPr lang="en-US" dirty="0"/>
            </a:br>
            <a:br>
              <a:rPr lang="en-US" dirty="0"/>
            </a:br>
            <a:br>
              <a:rPr lang="en-US" dirty="0"/>
            </a:br>
            <a:br>
              <a:rPr lang="en-US" dirty="0"/>
            </a:br>
            <a:br>
              <a:rPr lang="en-US" dirty="0"/>
            </a:br>
            <a:endParaRPr lang="en-US" dirty="0"/>
          </a:p>
        </p:txBody>
      </p:sp>
    </p:spTree>
    <p:extLst>
      <p:ext uri="{BB962C8B-B14F-4D97-AF65-F5344CB8AC3E}">
        <p14:creationId xmlns:p14="http://schemas.microsoft.com/office/powerpoint/2010/main" val="1716628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C8A5D-78D7-4AFF-9E22-4CBACE6B5212}"/>
              </a:ext>
            </a:extLst>
          </p:cNvPr>
          <p:cNvSpPr>
            <a:spLocks noGrp="1"/>
          </p:cNvSpPr>
          <p:nvPr>
            <p:ph type="title"/>
          </p:nvPr>
        </p:nvSpPr>
        <p:spPr>
          <a:xfrm>
            <a:off x="517870" y="978408"/>
            <a:ext cx="5021182" cy="1464755"/>
          </a:xfrm>
        </p:spPr>
        <p:txBody>
          <a:bodyPr>
            <a:normAutofit fontScale="90000"/>
          </a:bodyPr>
          <a:lstStyle/>
          <a:p>
            <a:r>
              <a:rPr lang="en-US" sz="2800" dirty="0" err="1">
                <a:solidFill>
                  <a:schemeClr val="tx2"/>
                </a:solidFill>
              </a:rPr>
              <a:t>Initialisation</a:t>
            </a:r>
            <a:r>
              <a:rPr lang="en-US" sz="2800" dirty="0">
                <a:solidFill>
                  <a:schemeClr val="tx2"/>
                </a:solidFill>
              </a:rPr>
              <a:t> -&gt; AFL setting</a:t>
            </a:r>
            <a:br>
              <a:rPr lang="en-US" sz="1000" dirty="0"/>
            </a:br>
            <a:br>
              <a:rPr lang="en-US" sz="2500" dirty="0"/>
            </a:br>
            <a:br>
              <a:rPr lang="en-US" sz="2800" dirty="0"/>
            </a:br>
            <a:br>
              <a:rPr lang="en-US" sz="2500" dirty="0"/>
            </a:br>
            <a:br>
              <a:rPr lang="en-US" dirty="0"/>
            </a:br>
            <a:endParaRPr lang="en-US" dirty="0"/>
          </a:p>
        </p:txBody>
      </p:sp>
      <p:sp>
        <p:nvSpPr>
          <p:cNvPr id="3" name="Content Placeholder 2">
            <a:extLst>
              <a:ext uri="{FF2B5EF4-FFF2-40B4-BE49-F238E27FC236}">
                <a16:creationId xmlns:a16="http://schemas.microsoft.com/office/drawing/2014/main" id="{B8E30FC0-6705-4444-ACAE-505501591F3C}"/>
              </a:ext>
            </a:extLst>
          </p:cNvPr>
          <p:cNvSpPr>
            <a:spLocks noGrp="1"/>
          </p:cNvSpPr>
          <p:nvPr>
            <p:ph idx="1"/>
          </p:nvPr>
        </p:nvSpPr>
        <p:spPr>
          <a:xfrm>
            <a:off x="600075" y="1750220"/>
            <a:ext cx="11431905" cy="4460080"/>
          </a:xfrm>
        </p:spPr>
        <p:txBody>
          <a:bodyPr>
            <a:noAutofit/>
          </a:bodyPr>
          <a:lstStyle/>
          <a:p>
            <a:r>
              <a:rPr lang="en-US" b="1" i="0" dirty="0">
                <a:solidFill>
                  <a:srgbClr val="000000"/>
                </a:solidFill>
                <a:effectLst/>
              </a:rPr>
              <a:t>AFL entry description</a:t>
            </a:r>
            <a:r>
              <a:rPr lang="en-US" dirty="0"/>
              <a:t> </a:t>
            </a:r>
            <a:br>
              <a:rPr lang="en-US" dirty="0"/>
            </a:br>
            <a:r>
              <a:rPr lang="en-US" sz="1800" b="0" i="0" dirty="0">
                <a:solidFill>
                  <a:srgbClr val="000000"/>
                </a:solidFill>
                <a:effectLst/>
                <a:latin typeface="ArialMT"/>
              </a:rPr>
              <a:t>Loopback Configuration bit:</a:t>
            </a:r>
            <a:br>
              <a:rPr lang="en-US" sz="1800" b="0" i="0" dirty="0">
                <a:solidFill>
                  <a:srgbClr val="000000"/>
                </a:solidFill>
                <a:effectLst/>
                <a:latin typeface="ArialMT"/>
              </a:rPr>
            </a:br>
            <a:r>
              <a:rPr lang="en-US" sz="1800" b="0" i="0" dirty="0">
                <a:solidFill>
                  <a:srgbClr val="000000"/>
                </a:solidFill>
                <a:effectLst/>
                <a:latin typeface="ArialMT"/>
              </a:rPr>
              <a:t>This bit can enable/disable the AFL entry depending on the Loopback Configuration or Mirror Mode</a:t>
            </a:r>
            <a:br>
              <a:rPr lang="en-US" sz="1800" b="0" i="0" dirty="0">
                <a:solidFill>
                  <a:srgbClr val="000000"/>
                </a:solidFill>
                <a:effectLst/>
                <a:latin typeface="ArialMT"/>
              </a:rPr>
            </a:br>
            <a:r>
              <a:rPr lang="en-US" sz="1800" b="0" i="0" dirty="0">
                <a:solidFill>
                  <a:srgbClr val="000000"/>
                </a:solidFill>
                <a:effectLst/>
                <a:latin typeface="ArialMT"/>
              </a:rPr>
              <a:t>condition.</a:t>
            </a:r>
            <a:br>
              <a:rPr lang="en-US" sz="1800" b="0" i="0" dirty="0">
                <a:solidFill>
                  <a:srgbClr val="000000"/>
                </a:solidFill>
                <a:effectLst/>
                <a:latin typeface="ArialMT"/>
              </a:rPr>
            </a:br>
            <a:r>
              <a:rPr lang="en-US" sz="1800" b="0" i="0" dirty="0">
                <a:solidFill>
                  <a:srgbClr val="000000"/>
                </a:solidFill>
                <a:effectLst/>
                <a:latin typeface="ArialMT"/>
              </a:rPr>
              <a:t>Mask for Identifier bits (29 bits):</a:t>
            </a:r>
            <a:br>
              <a:rPr lang="en-US" sz="1800" b="0" i="0" dirty="0">
                <a:solidFill>
                  <a:srgbClr val="000000"/>
                </a:solidFill>
                <a:effectLst/>
                <a:latin typeface="ArialMT"/>
              </a:rPr>
            </a:br>
            <a:r>
              <a:rPr lang="en-US" sz="1800" b="0" i="0" dirty="0">
                <a:solidFill>
                  <a:srgbClr val="000000"/>
                </a:solidFill>
                <a:effectLst/>
                <a:latin typeface="ArialMT"/>
              </a:rPr>
              <a:t>Each bit in the Identifier Mask can mask the corresponding Identifier bit in the AFL entry during</a:t>
            </a:r>
            <a:br>
              <a:rPr lang="en-US" sz="1800" b="0" i="0" dirty="0">
                <a:solidFill>
                  <a:srgbClr val="000000"/>
                </a:solidFill>
                <a:effectLst/>
                <a:latin typeface="ArialMT"/>
              </a:rPr>
            </a:br>
            <a:r>
              <a:rPr lang="en-US" sz="1800" b="0" i="0" dirty="0">
                <a:solidFill>
                  <a:srgbClr val="000000"/>
                </a:solidFill>
                <a:effectLst/>
                <a:latin typeface="ArialMT"/>
              </a:rPr>
              <a:t>acceptance filtering (Figure 7.2).</a:t>
            </a:r>
            <a:br>
              <a:rPr lang="en-US" sz="1800" b="0" i="0" dirty="0">
                <a:solidFill>
                  <a:srgbClr val="000000"/>
                </a:solidFill>
                <a:effectLst/>
                <a:latin typeface="ArialMT"/>
              </a:rPr>
            </a:br>
            <a:r>
              <a:rPr lang="en-US" sz="1800" b="0" i="0" dirty="0">
                <a:solidFill>
                  <a:srgbClr val="000000"/>
                </a:solidFill>
                <a:effectLst/>
                <a:latin typeface="ArialMT"/>
              </a:rPr>
              <a:t>Mask for IDE bit:</a:t>
            </a:r>
            <a:br>
              <a:rPr lang="en-US" sz="1800" b="0" i="0" dirty="0">
                <a:solidFill>
                  <a:srgbClr val="000000"/>
                </a:solidFill>
                <a:effectLst/>
                <a:latin typeface="ArialMT"/>
              </a:rPr>
            </a:br>
            <a:r>
              <a:rPr lang="en-US" sz="1800" b="0" i="0" dirty="0">
                <a:solidFill>
                  <a:srgbClr val="000000"/>
                </a:solidFill>
                <a:effectLst/>
                <a:latin typeface="ArialMT"/>
              </a:rPr>
              <a:t>If this Mask bit masks the IDE bit of the AFL entry both Standard Identifier and Extended Identifier format</a:t>
            </a:r>
            <a:br>
              <a:rPr lang="en-US" sz="1800" b="0" i="0" dirty="0">
                <a:solidFill>
                  <a:srgbClr val="000000"/>
                </a:solidFill>
                <a:effectLst/>
                <a:latin typeface="ArialMT"/>
              </a:rPr>
            </a:br>
            <a:r>
              <a:rPr lang="en-US" sz="1800" b="0" i="0" dirty="0">
                <a:solidFill>
                  <a:srgbClr val="000000"/>
                </a:solidFill>
                <a:effectLst/>
                <a:latin typeface="ArialMT"/>
              </a:rPr>
              <a:t>messages can be accepted by this AFL entry. The identifier of the received message is compared</a:t>
            </a:r>
            <a:br>
              <a:rPr lang="en-US" sz="1800" b="0" i="0" dirty="0">
                <a:solidFill>
                  <a:srgbClr val="000000"/>
                </a:solidFill>
                <a:effectLst/>
                <a:latin typeface="ArialMT"/>
              </a:rPr>
            </a:br>
            <a:r>
              <a:rPr lang="en-US" sz="1800" b="0" i="0" dirty="0">
                <a:solidFill>
                  <a:srgbClr val="000000"/>
                </a:solidFill>
                <a:effectLst/>
                <a:latin typeface="ArialMT"/>
              </a:rPr>
              <a:t>against the Standard Identifier part of the AFL entry for Standard Identifier format messages and against</a:t>
            </a:r>
            <a:br>
              <a:rPr lang="en-US" sz="1800" b="0" i="0" dirty="0">
                <a:solidFill>
                  <a:srgbClr val="000000"/>
                </a:solidFill>
                <a:effectLst/>
                <a:latin typeface="ArialMT"/>
              </a:rPr>
            </a:br>
            <a:r>
              <a:rPr lang="en-US" sz="1800" b="0" i="0" dirty="0">
                <a:solidFill>
                  <a:srgbClr val="000000"/>
                </a:solidFill>
                <a:effectLst/>
                <a:latin typeface="ArialMT"/>
              </a:rPr>
              <a:t>the Extended Identifier part of the AFL entry for Extended Identifier format messages.</a:t>
            </a:r>
            <a:r>
              <a:rPr lang="en-US" dirty="0"/>
              <a:t> </a:t>
            </a:r>
            <a:br>
              <a:rPr lang="en-US" dirty="0"/>
            </a:br>
            <a:br>
              <a:rPr lang="en-US" dirty="0"/>
            </a:br>
            <a:br>
              <a:rPr lang="en-US" dirty="0"/>
            </a:br>
            <a:br>
              <a:rPr lang="en-US" dirty="0"/>
            </a:br>
            <a:br>
              <a:rPr lang="en-US" dirty="0"/>
            </a:br>
            <a:br>
              <a:rPr lang="en-US" dirty="0"/>
            </a:br>
            <a:endParaRPr lang="en-US" dirty="0"/>
          </a:p>
        </p:txBody>
      </p:sp>
    </p:spTree>
    <p:extLst>
      <p:ext uri="{BB962C8B-B14F-4D97-AF65-F5344CB8AC3E}">
        <p14:creationId xmlns:p14="http://schemas.microsoft.com/office/powerpoint/2010/main" val="9622903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C8A5D-78D7-4AFF-9E22-4CBACE6B5212}"/>
              </a:ext>
            </a:extLst>
          </p:cNvPr>
          <p:cNvSpPr>
            <a:spLocks noGrp="1"/>
          </p:cNvSpPr>
          <p:nvPr>
            <p:ph type="title"/>
          </p:nvPr>
        </p:nvSpPr>
        <p:spPr>
          <a:xfrm>
            <a:off x="517870" y="978408"/>
            <a:ext cx="5021182" cy="1464755"/>
          </a:xfrm>
        </p:spPr>
        <p:txBody>
          <a:bodyPr>
            <a:normAutofit fontScale="90000"/>
          </a:bodyPr>
          <a:lstStyle/>
          <a:p>
            <a:r>
              <a:rPr lang="en-US" sz="2800" dirty="0" err="1">
                <a:solidFill>
                  <a:schemeClr val="tx2"/>
                </a:solidFill>
              </a:rPr>
              <a:t>Initialisation</a:t>
            </a:r>
            <a:r>
              <a:rPr lang="en-US" sz="2800" dirty="0">
                <a:solidFill>
                  <a:schemeClr val="tx2"/>
                </a:solidFill>
              </a:rPr>
              <a:t> -&gt; AFL setting</a:t>
            </a:r>
            <a:br>
              <a:rPr lang="en-US" sz="1000" dirty="0"/>
            </a:br>
            <a:br>
              <a:rPr lang="en-US" sz="2500" dirty="0"/>
            </a:br>
            <a:br>
              <a:rPr lang="en-US" sz="2800" dirty="0"/>
            </a:br>
            <a:br>
              <a:rPr lang="en-US" sz="2500" dirty="0"/>
            </a:br>
            <a:br>
              <a:rPr lang="en-US" dirty="0"/>
            </a:br>
            <a:endParaRPr lang="en-US" dirty="0"/>
          </a:p>
        </p:txBody>
      </p:sp>
      <p:sp>
        <p:nvSpPr>
          <p:cNvPr id="3" name="Content Placeholder 2">
            <a:extLst>
              <a:ext uri="{FF2B5EF4-FFF2-40B4-BE49-F238E27FC236}">
                <a16:creationId xmlns:a16="http://schemas.microsoft.com/office/drawing/2014/main" id="{B8E30FC0-6705-4444-ACAE-505501591F3C}"/>
              </a:ext>
            </a:extLst>
          </p:cNvPr>
          <p:cNvSpPr>
            <a:spLocks noGrp="1"/>
          </p:cNvSpPr>
          <p:nvPr>
            <p:ph idx="1"/>
          </p:nvPr>
        </p:nvSpPr>
        <p:spPr>
          <a:xfrm>
            <a:off x="600075" y="1750220"/>
            <a:ext cx="11462385" cy="5107780"/>
          </a:xfrm>
        </p:spPr>
        <p:txBody>
          <a:bodyPr>
            <a:noAutofit/>
          </a:bodyPr>
          <a:lstStyle/>
          <a:p>
            <a:r>
              <a:rPr lang="en-US" b="1" i="0" dirty="0">
                <a:solidFill>
                  <a:srgbClr val="000000"/>
                </a:solidFill>
                <a:effectLst/>
              </a:rPr>
              <a:t>AFL entry description</a:t>
            </a:r>
            <a:r>
              <a:rPr lang="en-US" dirty="0"/>
              <a:t> </a:t>
            </a:r>
            <a:br>
              <a:rPr lang="en-US" dirty="0"/>
            </a:br>
            <a:r>
              <a:rPr lang="en-US" sz="1800" b="0" i="0" dirty="0">
                <a:solidFill>
                  <a:srgbClr val="000000"/>
                </a:solidFill>
                <a:effectLst/>
                <a:latin typeface="ArialMT"/>
              </a:rPr>
              <a:t>Mask for RTR bit:</a:t>
            </a:r>
            <a:br>
              <a:rPr lang="en-US" sz="1800" b="0" i="0" dirty="0">
                <a:solidFill>
                  <a:srgbClr val="000000"/>
                </a:solidFill>
                <a:effectLst/>
                <a:latin typeface="ArialMT"/>
              </a:rPr>
            </a:br>
            <a:r>
              <a:rPr lang="en-US" sz="1800" b="0" i="0" dirty="0">
                <a:solidFill>
                  <a:srgbClr val="000000"/>
                </a:solidFill>
                <a:effectLst/>
                <a:latin typeface="ArialMT"/>
              </a:rPr>
              <a:t>If this Mask bit masks the RTR bit of the AFL entry both frame formats ‘Data Frame’ and ‘Remote Frame’</a:t>
            </a:r>
            <a:br>
              <a:rPr lang="en-US" sz="1800" b="0" i="0" dirty="0">
                <a:solidFill>
                  <a:srgbClr val="000000"/>
                </a:solidFill>
                <a:effectLst/>
                <a:latin typeface="ArialMT"/>
              </a:rPr>
            </a:br>
            <a:r>
              <a:rPr lang="en-US" sz="1800" b="0" i="0" dirty="0">
                <a:solidFill>
                  <a:srgbClr val="000000"/>
                </a:solidFill>
                <a:effectLst/>
                <a:latin typeface="ArialMT"/>
              </a:rPr>
              <a:t>will be accepted by this AFL entry.</a:t>
            </a:r>
            <a:br>
              <a:rPr lang="en-US" sz="1800" b="0" i="0" dirty="0">
                <a:solidFill>
                  <a:srgbClr val="000000"/>
                </a:solidFill>
                <a:effectLst/>
                <a:latin typeface="ArialMT"/>
              </a:rPr>
            </a:br>
            <a:r>
              <a:rPr lang="en-US" sz="1800" b="0" i="0" dirty="0">
                <a:solidFill>
                  <a:srgbClr val="000000"/>
                </a:solidFill>
                <a:effectLst/>
                <a:latin typeface="ArialMT"/>
              </a:rPr>
              <a:t>Pointer information (16 bits):</a:t>
            </a:r>
            <a:br>
              <a:rPr lang="en-US" sz="1800" b="0" i="0" dirty="0">
                <a:solidFill>
                  <a:srgbClr val="000000"/>
                </a:solidFill>
                <a:effectLst/>
                <a:latin typeface="ArialMT"/>
              </a:rPr>
            </a:br>
            <a:r>
              <a:rPr lang="en-US" sz="1800" b="0" i="0" dirty="0">
                <a:solidFill>
                  <a:srgbClr val="000000"/>
                </a:solidFill>
                <a:effectLst/>
                <a:latin typeface="ArialMT"/>
              </a:rPr>
              <a:t>This 16 bit pointer will be attached to a received message accepted by the related AFL entry. The</a:t>
            </a:r>
            <a:br>
              <a:rPr lang="en-US" sz="1800" b="0" i="0" dirty="0">
                <a:solidFill>
                  <a:srgbClr val="000000"/>
                </a:solidFill>
                <a:effectLst/>
                <a:latin typeface="ArialMT"/>
              </a:rPr>
            </a:br>
            <a:r>
              <a:rPr lang="en-US" sz="1800" b="0" i="0" dirty="0">
                <a:solidFill>
                  <a:srgbClr val="000000"/>
                </a:solidFill>
                <a:effectLst/>
                <a:latin typeface="ArialMT"/>
              </a:rPr>
              <a:t>Pointer will be added during message storage in the Message Buffer area and can be used by</a:t>
            </a:r>
            <a:br>
              <a:rPr lang="en-US" sz="1800" b="0" i="0" dirty="0">
                <a:solidFill>
                  <a:srgbClr val="000000"/>
                </a:solidFill>
                <a:effectLst/>
                <a:latin typeface="ArialMT"/>
              </a:rPr>
            </a:br>
            <a:r>
              <a:rPr lang="en-US" sz="1800" b="0" i="0" dirty="0">
                <a:solidFill>
                  <a:srgbClr val="000000"/>
                </a:solidFill>
                <a:effectLst/>
                <a:latin typeface="ArialMT"/>
              </a:rPr>
              <a:t>application as support function. The pointer information could be used for example to support PDU</a:t>
            </a:r>
            <a:br>
              <a:rPr lang="en-US" sz="1800" b="0" i="0" dirty="0">
                <a:solidFill>
                  <a:srgbClr val="000000"/>
                </a:solidFill>
                <a:effectLst/>
                <a:latin typeface="ArialMT"/>
              </a:rPr>
            </a:br>
            <a:r>
              <a:rPr lang="en-US" sz="1800" b="0" i="0" dirty="0">
                <a:solidFill>
                  <a:srgbClr val="000000"/>
                </a:solidFill>
                <a:effectLst/>
                <a:latin typeface="ArialMT"/>
              </a:rPr>
              <a:t>Identifier allocation for the received message in AUTOSAR systems.</a:t>
            </a:r>
            <a:br>
              <a:rPr lang="en-US" sz="1800" b="0" i="0" dirty="0">
                <a:solidFill>
                  <a:srgbClr val="000000"/>
                </a:solidFill>
                <a:effectLst/>
                <a:latin typeface="ArialMT"/>
              </a:rPr>
            </a:br>
            <a:r>
              <a:rPr lang="en-US" sz="1800" b="0" i="0" dirty="0">
                <a:solidFill>
                  <a:srgbClr val="000000"/>
                </a:solidFill>
                <a:effectLst/>
                <a:latin typeface="ArialMT"/>
              </a:rPr>
              <a:t>Information Label (2 bits):</a:t>
            </a:r>
            <a:br>
              <a:rPr lang="en-US" sz="1800" b="0" i="0" dirty="0">
                <a:solidFill>
                  <a:srgbClr val="000000"/>
                </a:solidFill>
                <a:effectLst/>
                <a:latin typeface="ArialMT"/>
              </a:rPr>
            </a:br>
            <a:r>
              <a:rPr lang="en-US" sz="1800" b="0" i="0" dirty="0">
                <a:solidFill>
                  <a:srgbClr val="000000"/>
                </a:solidFill>
                <a:effectLst/>
                <a:latin typeface="ArialMT"/>
              </a:rPr>
              <a:t>This 2bit label will be attached to a received message accepted by the related AFL entry. The label will</a:t>
            </a:r>
            <a:br>
              <a:rPr lang="en-US" sz="1800" b="0" i="0" dirty="0">
                <a:solidFill>
                  <a:srgbClr val="000000"/>
                </a:solidFill>
                <a:effectLst/>
                <a:latin typeface="ArialMT"/>
              </a:rPr>
            </a:br>
            <a:r>
              <a:rPr lang="en-US" sz="1800" b="0" i="0" dirty="0">
                <a:solidFill>
                  <a:srgbClr val="000000"/>
                </a:solidFill>
                <a:effectLst/>
                <a:latin typeface="ArialMT"/>
              </a:rPr>
              <a:t>be added during message storage in the Message Buffer area and can be used by application as</a:t>
            </a:r>
            <a:br>
              <a:rPr lang="en-US" sz="1800" b="0" i="0" dirty="0">
                <a:solidFill>
                  <a:srgbClr val="000000"/>
                </a:solidFill>
                <a:effectLst/>
                <a:latin typeface="ArialMT"/>
              </a:rPr>
            </a:br>
            <a:r>
              <a:rPr lang="en-US" sz="1800" b="0" i="0" dirty="0">
                <a:solidFill>
                  <a:srgbClr val="000000"/>
                </a:solidFill>
                <a:effectLst/>
                <a:latin typeface="ArialMT"/>
              </a:rPr>
              <a:t>support function.</a:t>
            </a:r>
            <a:br>
              <a:rPr lang="en-US" sz="1800" b="0" i="0" dirty="0">
                <a:solidFill>
                  <a:srgbClr val="000000"/>
                </a:solidFill>
                <a:effectLst/>
                <a:latin typeface="ArialMT"/>
              </a:rPr>
            </a:br>
            <a:r>
              <a:rPr lang="en-US" sz="1800" b="0" i="0" dirty="0">
                <a:solidFill>
                  <a:srgbClr val="000000"/>
                </a:solidFill>
                <a:effectLst/>
                <a:latin typeface="ArialMT"/>
              </a:rPr>
              <a:t>DLC value for automatic DLC filtering:</a:t>
            </a:r>
            <a:br>
              <a:rPr lang="en-US" sz="1800" b="0" i="0" dirty="0">
                <a:solidFill>
                  <a:srgbClr val="000000"/>
                </a:solidFill>
                <a:effectLst/>
                <a:latin typeface="ArialMT"/>
              </a:rPr>
            </a:br>
            <a:r>
              <a:rPr lang="en-US" sz="1800" b="0" i="0" dirty="0">
                <a:solidFill>
                  <a:srgbClr val="000000"/>
                </a:solidFill>
                <a:effectLst/>
                <a:latin typeface="ArialMT"/>
              </a:rPr>
              <a:t>If the DLC value of the received message is equal or higher than the configured DLC value the DLC</a:t>
            </a:r>
            <a:br>
              <a:rPr lang="en-US" sz="1800" b="0" i="0" dirty="0">
                <a:solidFill>
                  <a:srgbClr val="000000"/>
                </a:solidFill>
                <a:effectLst/>
                <a:latin typeface="ArialMT"/>
              </a:rPr>
            </a:br>
            <a:r>
              <a:rPr lang="en-US" sz="1800" b="0" i="0" dirty="0">
                <a:solidFill>
                  <a:srgbClr val="000000"/>
                </a:solidFill>
                <a:effectLst/>
                <a:latin typeface="ArialMT"/>
              </a:rPr>
              <a:t>check is passed.</a:t>
            </a:r>
            <a:r>
              <a:rPr lang="en-US" dirty="0"/>
              <a:t> </a:t>
            </a:r>
            <a:br>
              <a:rPr lang="en-US" dirty="0"/>
            </a:br>
            <a:br>
              <a:rPr lang="en-US" dirty="0"/>
            </a:br>
            <a:br>
              <a:rPr lang="en-US" dirty="0"/>
            </a:br>
            <a:br>
              <a:rPr lang="en-US" dirty="0"/>
            </a:br>
            <a:br>
              <a:rPr lang="en-US" dirty="0"/>
            </a:br>
            <a:br>
              <a:rPr lang="en-US" dirty="0"/>
            </a:br>
            <a:endParaRPr lang="en-US" dirty="0"/>
          </a:p>
        </p:txBody>
      </p:sp>
    </p:spTree>
    <p:extLst>
      <p:ext uri="{BB962C8B-B14F-4D97-AF65-F5344CB8AC3E}">
        <p14:creationId xmlns:p14="http://schemas.microsoft.com/office/powerpoint/2010/main" val="31979174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C8A5D-78D7-4AFF-9E22-4CBACE6B5212}"/>
              </a:ext>
            </a:extLst>
          </p:cNvPr>
          <p:cNvSpPr>
            <a:spLocks noGrp="1"/>
          </p:cNvSpPr>
          <p:nvPr>
            <p:ph type="title"/>
          </p:nvPr>
        </p:nvSpPr>
        <p:spPr>
          <a:xfrm>
            <a:off x="517870" y="978408"/>
            <a:ext cx="6065810" cy="1464755"/>
          </a:xfrm>
        </p:spPr>
        <p:txBody>
          <a:bodyPr>
            <a:normAutofit fontScale="90000"/>
          </a:bodyPr>
          <a:lstStyle/>
          <a:p>
            <a:r>
              <a:rPr lang="en-US" sz="2800" dirty="0">
                <a:solidFill>
                  <a:schemeClr val="tx2"/>
                </a:solidFill>
              </a:rPr>
              <a:t>Normal MB and FIFO Buffers </a:t>
            </a:r>
            <a:r>
              <a:rPr lang="en-US" sz="2800" dirty="0" err="1">
                <a:solidFill>
                  <a:schemeClr val="tx2"/>
                </a:solidFill>
              </a:rPr>
              <a:t>Congfiguration</a:t>
            </a:r>
            <a:br>
              <a:rPr lang="en-US" sz="1000" dirty="0"/>
            </a:br>
            <a:br>
              <a:rPr lang="en-US" sz="2500" dirty="0"/>
            </a:br>
            <a:br>
              <a:rPr lang="en-US" sz="2800" dirty="0"/>
            </a:br>
            <a:br>
              <a:rPr lang="en-US" sz="2500" dirty="0"/>
            </a:br>
            <a:br>
              <a:rPr lang="en-US" dirty="0"/>
            </a:br>
            <a:endParaRPr lang="en-US" dirty="0"/>
          </a:p>
        </p:txBody>
      </p:sp>
      <p:sp>
        <p:nvSpPr>
          <p:cNvPr id="3" name="Content Placeholder 2">
            <a:extLst>
              <a:ext uri="{FF2B5EF4-FFF2-40B4-BE49-F238E27FC236}">
                <a16:creationId xmlns:a16="http://schemas.microsoft.com/office/drawing/2014/main" id="{B8E30FC0-6705-4444-ACAE-505501591F3C}"/>
              </a:ext>
            </a:extLst>
          </p:cNvPr>
          <p:cNvSpPr>
            <a:spLocks noGrp="1"/>
          </p:cNvSpPr>
          <p:nvPr>
            <p:ph idx="1"/>
          </p:nvPr>
        </p:nvSpPr>
        <p:spPr>
          <a:xfrm>
            <a:off x="600075" y="2095500"/>
            <a:ext cx="10944225" cy="4358640"/>
          </a:xfrm>
        </p:spPr>
        <p:txBody>
          <a:bodyPr>
            <a:noAutofit/>
          </a:bodyPr>
          <a:lstStyle/>
          <a:p>
            <a:r>
              <a:rPr lang="fr-FR" sz="1800" b="1" i="0" dirty="0">
                <a:solidFill>
                  <a:srgbClr val="000000"/>
                </a:solidFill>
                <a:effectLst/>
                <a:latin typeface="ArialMT"/>
              </a:rPr>
              <a:t>Normal RX Message Buffer configuration : </a:t>
            </a:r>
          </a:p>
          <a:p>
            <a:pPr marL="285750" indent="-285750">
              <a:buFont typeface="Wingdings" panose="05000000000000000000" pitchFamily="2" charset="2"/>
              <a:buChar char="Ø"/>
            </a:pPr>
            <a:r>
              <a:rPr lang="fr-FR" sz="1800" b="1" i="0" dirty="0">
                <a:solidFill>
                  <a:srgbClr val="000000"/>
                </a:solidFill>
                <a:effectLst/>
                <a:latin typeface="ArialMT"/>
              </a:rPr>
              <a:t> </a:t>
            </a:r>
            <a:r>
              <a:rPr lang="fr-FR" sz="1800" dirty="0">
                <a:solidFill>
                  <a:srgbClr val="000000"/>
                </a:solidFill>
                <a:latin typeface="ArialMT"/>
              </a:rPr>
              <a:t>There are 16 buffers per </a:t>
            </a:r>
            <a:r>
              <a:rPr lang="fr-FR" sz="1800" dirty="0" err="1">
                <a:solidFill>
                  <a:srgbClr val="000000"/>
                </a:solidFill>
                <a:latin typeface="ArialMT"/>
              </a:rPr>
              <a:t>channel</a:t>
            </a:r>
            <a:r>
              <a:rPr lang="fr-FR" sz="1800" dirty="0">
                <a:solidFill>
                  <a:srgbClr val="000000"/>
                </a:solidFill>
                <a:latin typeface="ArialMT"/>
              </a:rPr>
              <a:t>.</a:t>
            </a:r>
          </a:p>
          <a:p>
            <a:pPr marL="342900" indent="-342900">
              <a:buFont typeface="Wingdings" panose="05000000000000000000" pitchFamily="2" charset="2"/>
              <a:buChar char="Ø"/>
            </a:pPr>
            <a:r>
              <a:rPr lang="en-US" sz="1800" dirty="0">
                <a:solidFill>
                  <a:srgbClr val="000000"/>
                </a:solidFill>
                <a:latin typeface="ArialMT"/>
              </a:rPr>
              <a:t>In RS-CAN-FD module, the number </a:t>
            </a:r>
            <a:r>
              <a:rPr lang="en-US" sz="1800" b="0" i="0" dirty="0">
                <a:solidFill>
                  <a:srgbClr val="000000"/>
                </a:solidFill>
                <a:effectLst/>
                <a:latin typeface="ArialMT"/>
              </a:rPr>
              <a:t>of normal RX Message Buffers can be configured by writing to the RX Message Buffer Number Register</a:t>
            </a:r>
            <a:r>
              <a:rPr lang="en-US" dirty="0"/>
              <a:t> .</a:t>
            </a:r>
          </a:p>
          <a:p>
            <a:pPr marL="342900" indent="-342900">
              <a:buFont typeface="Wingdings" panose="05000000000000000000" pitchFamily="2" charset="2"/>
              <a:buChar char="Ø"/>
            </a:pPr>
            <a:r>
              <a:rPr lang="en-US" sz="1800" b="0" i="0" dirty="0">
                <a:solidFill>
                  <a:srgbClr val="000000"/>
                </a:solidFill>
                <a:effectLst/>
                <a:latin typeface="ArialMT"/>
              </a:rPr>
              <a:t>The data field size of the RX Message Buffer can be configured via the </a:t>
            </a:r>
            <a:r>
              <a:rPr lang="en-US" sz="1800" b="1" i="0" dirty="0">
                <a:solidFill>
                  <a:srgbClr val="000000"/>
                </a:solidFill>
                <a:effectLst/>
                <a:latin typeface="Arial-BoldMT"/>
              </a:rPr>
              <a:t>CFDRMNB.RMPLS</a:t>
            </a:r>
            <a:r>
              <a:rPr lang="en-US" sz="1800" b="0" i="0" dirty="0">
                <a:solidFill>
                  <a:srgbClr val="000000"/>
                </a:solidFill>
                <a:effectLst/>
                <a:latin typeface="ArialMT"/>
              </a:rPr>
              <a:t>. </a:t>
            </a:r>
            <a:endParaRPr lang="en-US" dirty="0"/>
          </a:p>
          <a:p>
            <a:pPr marL="342900" indent="-342900">
              <a:buFont typeface="Wingdings" panose="05000000000000000000" pitchFamily="2" charset="2"/>
              <a:buChar char="Ø"/>
            </a:pPr>
            <a:r>
              <a:rPr lang="en-US" sz="1800" b="0" i="0" dirty="0">
                <a:solidFill>
                  <a:srgbClr val="000000"/>
                </a:solidFill>
                <a:effectLst/>
                <a:latin typeface="ArialMT"/>
              </a:rPr>
              <a:t>In case the receiving frame exceeds the data field size then the acceptance depends on the configuration of the </a:t>
            </a:r>
            <a:r>
              <a:rPr lang="en-US" sz="1800" b="1" i="0" dirty="0">
                <a:solidFill>
                  <a:srgbClr val="000000"/>
                </a:solidFill>
                <a:effectLst/>
                <a:latin typeface="Arial-BoldMT"/>
              </a:rPr>
              <a:t>CFDGCFG.CMPOC </a:t>
            </a:r>
            <a:r>
              <a:rPr lang="en-US" sz="1800" b="0" i="0" dirty="0">
                <a:solidFill>
                  <a:srgbClr val="000000"/>
                </a:solidFill>
                <a:effectLst/>
                <a:latin typeface="ArialMT"/>
              </a:rPr>
              <a:t>(message rejecting or data payload cut).</a:t>
            </a:r>
            <a:r>
              <a:rPr lang="en-US" dirty="0"/>
              <a:t> </a:t>
            </a:r>
            <a:br>
              <a:rPr lang="en-US" dirty="0"/>
            </a:br>
            <a:br>
              <a:rPr lang="fr-FR" dirty="0"/>
            </a:br>
            <a:br>
              <a:rPr lang="en-US" dirty="0"/>
            </a:br>
            <a:br>
              <a:rPr lang="en-US" dirty="0"/>
            </a:br>
            <a:br>
              <a:rPr lang="en-US" dirty="0"/>
            </a:br>
            <a:br>
              <a:rPr lang="en-US" dirty="0"/>
            </a:br>
            <a:br>
              <a:rPr lang="en-US" dirty="0"/>
            </a:br>
            <a:br>
              <a:rPr lang="en-US" dirty="0"/>
            </a:br>
            <a:endParaRPr lang="en-US" dirty="0"/>
          </a:p>
        </p:txBody>
      </p:sp>
    </p:spTree>
    <p:extLst>
      <p:ext uri="{BB962C8B-B14F-4D97-AF65-F5344CB8AC3E}">
        <p14:creationId xmlns:p14="http://schemas.microsoft.com/office/powerpoint/2010/main" val="39678686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C8A5D-78D7-4AFF-9E22-4CBACE6B5212}"/>
              </a:ext>
            </a:extLst>
          </p:cNvPr>
          <p:cNvSpPr>
            <a:spLocks noGrp="1"/>
          </p:cNvSpPr>
          <p:nvPr>
            <p:ph type="title"/>
          </p:nvPr>
        </p:nvSpPr>
        <p:spPr>
          <a:xfrm>
            <a:off x="517870" y="978408"/>
            <a:ext cx="6065810" cy="1464755"/>
          </a:xfrm>
        </p:spPr>
        <p:txBody>
          <a:bodyPr>
            <a:normAutofit fontScale="90000"/>
          </a:bodyPr>
          <a:lstStyle/>
          <a:p>
            <a:r>
              <a:rPr lang="en-US" sz="2800" dirty="0">
                <a:solidFill>
                  <a:schemeClr val="tx2"/>
                </a:solidFill>
              </a:rPr>
              <a:t>Normal MB and FIFO Buffers </a:t>
            </a:r>
            <a:r>
              <a:rPr lang="en-US" sz="2800" dirty="0" err="1">
                <a:solidFill>
                  <a:schemeClr val="tx2"/>
                </a:solidFill>
              </a:rPr>
              <a:t>Congfiguration</a:t>
            </a:r>
            <a:br>
              <a:rPr lang="en-US" sz="1000" dirty="0"/>
            </a:br>
            <a:br>
              <a:rPr lang="en-US" sz="2500" dirty="0"/>
            </a:br>
            <a:br>
              <a:rPr lang="en-US" sz="2800" dirty="0"/>
            </a:br>
            <a:br>
              <a:rPr lang="en-US" sz="2500" dirty="0"/>
            </a:br>
            <a:br>
              <a:rPr lang="en-US" dirty="0"/>
            </a:br>
            <a:endParaRPr lang="en-US" dirty="0"/>
          </a:p>
        </p:txBody>
      </p:sp>
      <p:sp>
        <p:nvSpPr>
          <p:cNvPr id="3" name="Content Placeholder 2">
            <a:extLst>
              <a:ext uri="{FF2B5EF4-FFF2-40B4-BE49-F238E27FC236}">
                <a16:creationId xmlns:a16="http://schemas.microsoft.com/office/drawing/2014/main" id="{B8E30FC0-6705-4444-ACAE-505501591F3C}"/>
              </a:ext>
            </a:extLst>
          </p:cNvPr>
          <p:cNvSpPr>
            <a:spLocks noGrp="1"/>
          </p:cNvSpPr>
          <p:nvPr>
            <p:ph idx="1"/>
          </p:nvPr>
        </p:nvSpPr>
        <p:spPr>
          <a:xfrm>
            <a:off x="600075" y="2095500"/>
            <a:ext cx="10944225" cy="4358640"/>
          </a:xfrm>
        </p:spPr>
        <p:txBody>
          <a:bodyPr>
            <a:noAutofit/>
          </a:bodyPr>
          <a:lstStyle/>
          <a:p>
            <a:r>
              <a:rPr lang="fr-FR" sz="1800" b="1" i="0" dirty="0">
                <a:solidFill>
                  <a:srgbClr val="000000"/>
                </a:solidFill>
                <a:effectLst/>
                <a:latin typeface="ArialMT"/>
              </a:rPr>
              <a:t>FIFO buffers configuration : </a:t>
            </a:r>
          </a:p>
          <a:p>
            <a:pPr marL="285750" indent="-285750">
              <a:buFont typeface="Wingdings" panose="05000000000000000000" pitchFamily="2" charset="2"/>
              <a:buChar char="Ø"/>
            </a:pPr>
            <a:r>
              <a:rPr lang="en-US" sz="1800" b="0" i="0" dirty="0">
                <a:solidFill>
                  <a:srgbClr val="000000"/>
                </a:solidFill>
                <a:effectLst/>
                <a:latin typeface="ArialMT"/>
              </a:rPr>
              <a:t>Number of reception-only FIFO Buffers is fixed to 8</a:t>
            </a:r>
            <a:r>
              <a:rPr lang="en-US" dirty="0"/>
              <a:t> .</a:t>
            </a:r>
          </a:p>
          <a:p>
            <a:pPr marL="285750" indent="-285750">
              <a:buFont typeface="Wingdings" panose="05000000000000000000" pitchFamily="2" charset="2"/>
              <a:buChar char="Ø"/>
            </a:pPr>
            <a:r>
              <a:rPr lang="en-US" sz="1800" b="0" i="0" dirty="0">
                <a:solidFill>
                  <a:srgbClr val="000000"/>
                </a:solidFill>
                <a:effectLst/>
                <a:latin typeface="ArialMT"/>
              </a:rPr>
              <a:t>3 common FIFO Buffers per channel can be configured for storing messages for transmission or</a:t>
            </a:r>
            <a:br>
              <a:rPr lang="en-US" sz="1800" b="0" i="0" dirty="0">
                <a:solidFill>
                  <a:srgbClr val="000000"/>
                </a:solidFill>
                <a:effectLst/>
                <a:latin typeface="ArialMT"/>
              </a:rPr>
            </a:br>
            <a:r>
              <a:rPr lang="en-US" sz="1800" b="0" i="0" dirty="0">
                <a:solidFill>
                  <a:srgbClr val="000000"/>
                </a:solidFill>
                <a:effectLst/>
                <a:latin typeface="ArialMT"/>
              </a:rPr>
              <a:t>reception or gateway function</a:t>
            </a:r>
            <a:r>
              <a:rPr lang="en-US" dirty="0"/>
              <a:t> .</a:t>
            </a:r>
            <a:endParaRPr lang="fr-FR" dirty="0"/>
          </a:p>
          <a:p>
            <a:pPr marL="285750" indent="-285750">
              <a:buFont typeface="Wingdings" panose="05000000000000000000" pitchFamily="2" charset="2"/>
              <a:buChar char="Ø"/>
            </a:pPr>
            <a:r>
              <a:rPr lang="en-US" sz="1800" b="0" i="0" dirty="0">
                <a:solidFill>
                  <a:srgbClr val="000000"/>
                </a:solidFill>
                <a:effectLst/>
                <a:latin typeface="ArialMT"/>
              </a:rPr>
              <a:t>These FIFO Buffers can be enabled or disabled and the size, Interrupt structure and Message Lost</a:t>
            </a:r>
            <a:br>
              <a:rPr lang="en-US" sz="1800" b="0" i="0" dirty="0">
                <a:solidFill>
                  <a:srgbClr val="000000"/>
                </a:solidFill>
                <a:effectLst/>
                <a:latin typeface="ArialMT"/>
              </a:rPr>
            </a:br>
            <a:r>
              <a:rPr lang="en-US" sz="1800" b="0" i="0" dirty="0">
                <a:solidFill>
                  <a:srgbClr val="000000"/>
                </a:solidFill>
                <a:effectLst/>
                <a:latin typeface="ArialMT"/>
              </a:rPr>
              <a:t>mechanism and Message overwrite mechanism of the FIFO Buffers</a:t>
            </a:r>
            <a:r>
              <a:rPr lang="en-US" dirty="0"/>
              <a:t> </a:t>
            </a:r>
          </a:p>
          <a:p>
            <a:pPr marL="285750" indent="-285750">
              <a:buFont typeface="Wingdings" panose="05000000000000000000" pitchFamily="2" charset="2"/>
              <a:buChar char="Ø"/>
            </a:pPr>
            <a:r>
              <a:rPr lang="en-US" sz="1800" b="0" i="0" dirty="0">
                <a:solidFill>
                  <a:srgbClr val="000000"/>
                </a:solidFill>
                <a:effectLst/>
                <a:latin typeface="ArialMT"/>
              </a:rPr>
              <a:t>In case the receiving frame exceeds the data field size then the acceptance depends on the configuration of the </a:t>
            </a:r>
            <a:r>
              <a:rPr lang="en-US" sz="1800" b="1" i="0" dirty="0">
                <a:solidFill>
                  <a:srgbClr val="000000"/>
                </a:solidFill>
                <a:effectLst/>
                <a:latin typeface="Arial-BoldMT"/>
              </a:rPr>
              <a:t>CFDGCFG.CMPOC </a:t>
            </a:r>
            <a:r>
              <a:rPr lang="en-US" sz="1800" b="0" i="0" dirty="0">
                <a:solidFill>
                  <a:srgbClr val="000000"/>
                </a:solidFill>
                <a:effectLst/>
                <a:latin typeface="ArialMT"/>
              </a:rPr>
              <a:t>(message rejecting or data payload cut)</a:t>
            </a:r>
            <a:r>
              <a:rPr lang="en-US" dirty="0"/>
              <a:t> </a:t>
            </a:r>
            <a:br>
              <a:rPr lang="en-US" dirty="0"/>
            </a:br>
            <a:br>
              <a:rPr lang="en-US" dirty="0"/>
            </a:br>
            <a:br>
              <a:rPr lang="en-US" dirty="0"/>
            </a:br>
            <a:br>
              <a:rPr lang="en-US" dirty="0"/>
            </a:br>
            <a:br>
              <a:rPr lang="en-US" dirty="0"/>
            </a:br>
            <a:br>
              <a:rPr lang="en-US" dirty="0"/>
            </a:br>
            <a:br>
              <a:rPr lang="en-US" dirty="0"/>
            </a:br>
            <a:endParaRPr lang="en-US" dirty="0"/>
          </a:p>
        </p:txBody>
      </p:sp>
    </p:spTree>
    <p:extLst>
      <p:ext uri="{BB962C8B-B14F-4D97-AF65-F5344CB8AC3E}">
        <p14:creationId xmlns:p14="http://schemas.microsoft.com/office/powerpoint/2010/main" val="20245389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C8A5D-78D7-4AFF-9E22-4CBACE6B5212}"/>
              </a:ext>
            </a:extLst>
          </p:cNvPr>
          <p:cNvSpPr>
            <a:spLocks noGrp="1"/>
          </p:cNvSpPr>
          <p:nvPr>
            <p:ph type="title"/>
          </p:nvPr>
        </p:nvSpPr>
        <p:spPr>
          <a:xfrm>
            <a:off x="517870" y="978408"/>
            <a:ext cx="6065810" cy="1464755"/>
          </a:xfrm>
        </p:spPr>
        <p:txBody>
          <a:bodyPr>
            <a:normAutofit fontScale="90000"/>
          </a:bodyPr>
          <a:lstStyle/>
          <a:p>
            <a:r>
              <a:rPr lang="en-US" sz="2800" dirty="0">
                <a:solidFill>
                  <a:schemeClr val="tx2"/>
                </a:solidFill>
              </a:rPr>
              <a:t>Normal MB and FIFO Buffers </a:t>
            </a:r>
            <a:r>
              <a:rPr lang="en-US" sz="2800" dirty="0" err="1">
                <a:solidFill>
                  <a:schemeClr val="tx2"/>
                </a:solidFill>
              </a:rPr>
              <a:t>Congfiguration</a:t>
            </a:r>
            <a:br>
              <a:rPr lang="en-US" sz="1000" dirty="0"/>
            </a:br>
            <a:br>
              <a:rPr lang="en-US" sz="2500" dirty="0"/>
            </a:br>
            <a:br>
              <a:rPr lang="en-US" sz="2800" dirty="0"/>
            </a:br>
            <a:br>
              <a:rPr lang="en-US" sz="2500" dirty="0"/>
            </a:br>
            <a:br>
              <a:rPr lang="en-US" dirty="0"/>
            </a:br>
            <a:endParaRPr lang="en-US" dirty="0"/>
          </a:p>
        </p:txBody>
      </p:sp>
      <p:sp>
        <p:nvSpPr>
          <p:cNvPr id="3" name="Content Placeholder 2">
            <a:extLst>
              <a:ext uri="{FF2B5EF4-FFF2-40B4-BE49-F238E27FC236}">
                <a16:creationId xmlns:a16="http://schemas.microsoft.com/office/drawing/2014/main" id="{B8E30FC0-6705-4444-ACAE-505501591F3C}"/>
              </a:ext>
            </a:extLst>
          </p:cNvPr>
          <p:cNvSpPr>
            <a:spLocks noGrp="1"/>
          </p:cNvSpPr>
          <p:nvPr>
            <p:ph idx="1"/>
          </p:nvPr>
        </p:nvSpPr>
        <p:spPr>
          <a:xfrm>
            <a:off x="600075" y="2095500"/>
            <a:ext cx="10944225" cy="4358640"/>
          </a:xfrm>
        </p:spPr>
        <p:txBody>
          <a:bodyPr>
            <a:noAutofit/>
          </a:bodyPr>
          <a:lstStyle/>
          <a:p>
            <a:r>
              <a:rPr lang="en-US" sz="1800" b="1" i="0" dirty="0">
                <a:solidFill>
                  <a:srgbClr val="000000"/>
                </a:solidFill>
                <a:effectLst/>
                <a:latin typeface="ArialMT"/>
              </a:rPr>
              <a:t>FIFO Mode Configuration of Common FIFO Buffers</a:t>
            </a:r>
            <a:r>
              <a:rPr lang="fr-FR" sz="1800" b="1" i="0" dirty="0">
                <a:solidFill>
                  <a:srgbClr val="000000"/>
                </a:solidFill>
                <a:effectLst/>
                <a:latin typeface="ArialMT"/>
              </a:rPr>
              <a:t>: </a:t>
            </a:r>
          </a:p>
          <a:p>
            <a:pPr marL="285750" indent="-285750">
              <a:buFont typeface="Wingdings" panose="05000000000000000000" pitchFamily="2" charset="2"/>
              <a:buChar char="Ø"/>
            </a:pPr>
            <a:r>
              <a:rPr lang="en-US" dirty="0"/>
              <a:t>The mode of the common FIFO Buffers can be configured by writing to the </a:t>
            </a:r>
            <a:r>
              <a:rPr lang="en-US" dirty="0" err="1"/>
              <a:t>CFDCFCCd.CFM</a:t>
            </a:r>
            <a:r>
              <a:rPr lang="en-US" dirty="0"/>
              <a:t>[1:0] bits in the Common FIFO Configuration / Control Registers.</a:t>
            </a:r>
          </a:p>
          <a:p>
            <a:pPr marL="285750" indent="-285750">
              <a:buFont typeface="Wingdings" panose="05000000000000000000" pitchFamily="2" charset="2"/>
              <a:buChar char="Ø"/>
            </a:pPr>
            <a:r>
              <a:rPr lang="en-US" dirty="0"/>
              <a:t>Messages can only be read from the common FIFO Buffers configured in GW mode. However, the CPU read access has no impact on the read or write pointers. The pointers can only be incremented when a new message is stored in the FIFO Buffer and decremented when a message is transmitted on the corresponding CAN channel by the RS-CAN-FD module.</a:t>
            </a:r>
            <a:br>
              <a:rPr lang="en-US" dirty="0"/>
            </a:br>
            <a:br>
              <a:rPr lang="en-US" dirty="0"/>
            </a:br>
            <a:br>
              <a:rPr lang="en-US" dirty="0"/>
            </a:br>
            <a:br>
              <a:rPr lang="en-US" dirty="0"/>
            </a:br>
            <a:br>
              <a:rPr lang="en-US" dirty="0"/>
            </a:br>
            <a:br>
              <a:rPr lang="en-US" dirty="0"/>
            </a:br>
            <a:endParaRPr lang="en-US" dirty="0"/>
          </a:p>
        </p:txBody>
      </p:sp>
    </p:spTree>
    <p:extLst>
      <p:ext uri="{BB962C8B-B14F-4D97-AF65-F5344CB8AC3E}">
        <p14:creationId xmlns:p14="http://schemas.microsoft.com/office/powerpoint/2010/main" val="3061751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C8A5D-78D7-4AFF-9E22-4CBACE6B5212}"/>
              </a:ext>
            </a:extLst>
          </p:cNvPr>
          <p:cNvSpPr>
            <a:spLocks noGrp="1"/>
          </p:cNvSpPr>
          <p:nvPr>
            <p:ph type="title"/>
          </p:nvPr>
        </p:nvSpPr>
        <p:spPr>
          <a:xfrm>
            <a:off x="517870" y="978408"/>
            <a:ext cx="6065810" cy="1464755"/>
          </a:xfrm>
        </p:spPr>
        <p:txBody>
          <a:bodyPr>
            <a:normAutofit fontScale="90000"/>
          </a:bodyPr>
          <a:lstStyle/>
          <a:p>
            <a:r>
              <a:rPr lang="en-US" sz="2800" dirty="0">
                <a:solidFill>
                  <a:schemeClr val="tx2"/>
                </a:solidFill>
              </a:rPr>
              <a:t>Normal MB and FIFO Buffers </a:t>
            </a:r>
            <a:r>
              <a:rPr lang="en-US" sz="2800" dirty="0" err="1">
                <a:solidFill>
                  <a:schemeClr val="tx2"/>
                </a:solidFill>
              </a:rPr>
              <a:t>Congfiguration</a:t>
            </a:r>
            <a:br>
              <a:rPr lang="en-US" sz="1000" dirty="0"/>
            </a:br>
            <a:br>
              <a:rPr lang="en-US" sz="2500" dirty="0"/>
            </a:br>
            <a:br>
              <a:rPr lang="en-US" sz="2800" dirty="0"/>
            </a:br>
            <a:br>
              <a:rPr lang="en-US" sz="2500" dirty="0"/>
            </a:br>
            <a:br>
              <a:rPr lang="en-US" dirty="0"/>
            </a:br>
            <a:endParaRPr lang="en-US" dirty="0"/>
          </a:p>
        </p:txBody>
      </p:sp>
      <p:sp>
        <p:nvSpPr>
          <p:cNvPr id="3" name="Content Placeholder 2">
            <a:extLst>
              <a:ext uri="{FF2B5EF4-FFF2-40B4-BE49-F238E27FC236}">
                <a16:creationId xmlns:a16="http://schemas.microsoft.com/office/drawing/2014/main" id="{B8E30FC0-6705-4444-ACAE-505501591F3C}"/>
              </a:ext>
            </a:extLst>
          </p:cNvPr>
          <p:cNvSpPr>
            <a:spLocks noGrp="1"/>
          </p:cNvSpPr>
          <p:nvPr>
            <p:ph idx="1"/>
          </p:nvPr>
        </p:nvSpPr>
        <p:spPr>
          <a:xfrm>
            <a:off x="600075" y="2095500"/>
            <a:ext cx="10944225" cy="4358640"/>
          </a:xfrm>
        </p:spPr>
        <p:txBody>
          <a:bodyPr>
            <a:noAutofit/>
          </a:bodyPr>
          <a:lstStyle/>
          <a:p>
            <a:r>
              <a:rPr lang="en-US" sz="1800" b="1" i="0" dirty="0">
                <a:solidFill>
                  <a:srgbClr val="000000"/>
                </a:solidFill>
                <a:effectLst/>
                <a:latin typeface="ArialMT"/>
              </a:rPr>
              <a:t>FIFO TX-Message Buffer Link configuration</a:t>
            </a:r>
            <a:r>
              <a:rPr lang="fr-FR" sz="1800" b="1" i="0" dirty="0">
                <a:solidFill>
                  <a:srgbClr val="000000"/>
                </a:solidFill>
                <a:effectLst/>
                <a:latin typeface="ArialMT"/>
              </a:rPr>
              <a:t>: </a:t>
            </a:r>
          </a:p>
          <a:p>
            <a:pPr marL="285750" indent="-285750">
              <a:buFont typeface="Wingdings" panose="05000000000000000000" pitchFamily="2" charset="2"/>
              <a:buChar char="Ø"/>
            </a:pPr>
            <a:r>
              <a:rPr lang="en-US" dirty="0"/>
              <a:t>When the common FIFO is configured as TX or GW FIFO, then the FIFO Buffer must be linked to a normal TX Message Buffer to participate in the transmission scan of a CAN channel.</a:t>
            </a:r>
          </a:p>
          <a:p>
            <a:pPr marL="285750" indent="-285750">
              <a:buFont typeface="Wingdings" panose="05000000000000000000" pitchFamily="2" charset="2"/>
              <a:buChar char="Ø"/>
            </a:pPr>
            <a:r>
              <a:rPr lang="en-US" dirty="0"/>
              <a:t>Users should not write data into a TX Message Buffer that is linked to a Common FIFO buffer.</a:t>
            </a:r>
          </a:p>
          <a:p>
            <a:pPr marL="285750" indent="-285750">
              <a:buFont typeface="Wingdings" panose="05000000000000000000" pitchFamily="2" charset="2"/>
              <a:buChar char="Ø"/>
            </a:pPr>
            <a:r>
              <a:rPr lang="en-US" dirty="0"/>
              <a:t>The TX Message Buffer link of each common FIFO Buffer can be configured by writing to the </a:t>
            </a:r>
            <a:r>
              <a:rPr lang="en-US" dirty="0" err="1"/>
              <a:t>CFDCFCCd.CFTML</a:t>
            </a:r>
            <a:r>
              <a:rPr lang="en-US" dirty="0"/>
              <a:t>[4:0] bits in the Common FIFO Configuration / Control Registers</a:t>
            </a:r>
            <a:br>
              <a:rPr lang="en-US" dirty="0"/>
            </a:br>
            <a:br>
              <a:rPr lang="en-US" dirty="0"/>
            </a:br>
            <a:br>
              <a:rPr lang="en-US" dirty="0"/>
            </a:br>
            <a:endParaRPr lang="en-US" dirty="0"/>
          </a:p>
        </p:txBody>
      </p:sp>
    </p:spTree>
    <p:extLst>
      <p:ext uri="{BB962C8B-B14F-4D97-AF65-F5344CB8AC3E}">
        <p14:creationId xmlns:p14="http://schemas.microsoft.com/office/powerpoint/2010/main" val="17726085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C8A5D-78D7-4AFF-9E22-4CBACE6B5212}"/>
              </a:ext>
            </a:extLst>
          </p:cNvPr>
          <p:cNvSpPr>
            <a:spLocks noGrp="1"/>
          </p:cNvSpPr>
          <p:nvPr>
            <p:ph type="title"/>
          </p:nvPr>
        </p:nvSpPr>
        <p:spPr>
          <a:xfrm>
            <a:off x="517870" y="978409"/>
            <a:ext cx="6065810" cy="918972"/>
          </a:xfrm>
        </p:spPr>
        <p:txBody>
          <a:bodyPr>
            <a:normAutofit fontScale="90000"/>
          </a:bodyPr>
          <a:lstStyle/>
          <a:p>
            <a:r>
              <a:rPr lang="en-US" sz="2800" dirty="0">
                <a:solidFill>
                  <a:schemeClr val="tx2"/>
                </a:solidFill>
              </a:rPr>
              <a:t>Reception</a:t>
            </a:r>
            <a:br>
              <a:rPr lang="en-US" sz="1000" dirty="0"/>
            </a:br>
            <a:br>
              <a:rPr lang="en-US" sz="2500" dirty="0"/>
            </a:br>
            <a:br>
              <a:rPr lang="en-US" sz="2800" dirty="0"/>
            </a:br>
            <a:br>
              <a:rPr lang="en-US" sz="2500" dirty="0"/>
            </a:br>
            <a:br>
              <a:rPr lang="en-US" dirty="0"/>
            </a:br>
            <a:endParaRPr lang="en-US" dirty="0"/>
          </a:p>
        </p:txBody>
      </p:sp>
      <p:sp>
        <p:nvSpPr>
          <p:cNvPr id="3" name="Content Placeholder 2">
            <a:extLst>
              <a:ext uri="{FF2B5EF4-FFF2-40B4-BE49-F238E27FC236}">
                <a16:creationId xmlns:a16="http://schemas.microsoft.com/office/drawing/2014/main" id="{B8E30FC0-6705-4444-ACAE-505501591F3C}"/>
              </a:ext>
            </a:extLst>
          </p:cNvPr>
          <p:cNvSpPr>
            <a:spLocks noGrp="1"/>
          </p:cNvSpPr>
          <p:nvPr>
            <p:ph idx="1"/>
          </p:nvPr>
        </p:nvSpPr>
        <p:spPr>
          <a:xfrm>
            <a:off x="623887" y="1790700"/>
            <a:ext cx="10944225" cy="4358640"/>
          </a:xfrm>
        </p:spPr>
        <p:txBody>
          <a:bodyPr>
            <a:noAutofit/>
          </a:bodyPr>
          <a:lstStyle/>
          <a:p>
            <a:r>
              <a:rPr lang="en-US" sz="1800" b="1" i="0" dirty="0">
                <a:solidFill>
                  <a:srgbClr val="000000"/>
                </a:solidFill>
                <a:effectLst/>
                <a:latin typeface="ArialMT"/>
              </a:rPr>
              <a:t> Message storage in RX Message</a:t>
            </a:r>
          </a:p>
          <a:p>
            <a:pPr marL="342900" indent="-342900">
              <a:buFont typeface="Wingdings" panose="05000000000000000000" pitchFamily="2" charset="2"/>
              <a:buChar char="Ø"/>
            </a:pPr>
            <a:r>
              <a:rPr lang="en-US" dirty="0"/>
              <a:t>When a message is successfully received and stored in a RX Message Buffer, the corresponding </a:t>
            </a:r>
            <a:r>
              <a:rPr lang="en-US" dirty="0" err="1"/>
              <a:t>Newdata</a:t>
            </a:r>
            <a:r>
              <a:rPr lang="en-US" dirty="0"/>
              <a:t> Flag is set in the RX Message Buffer </a:t>
            </a:r>
            <a:r>
              <a:rPr lang="en-US" dirty="0" err="1"/>
              <a:t>Newdata</a:t>
            </a:r>
            <a:r>
              <a:rPr lang="en-US" dirty="0"/>
              <a:t> Register.</a:t>
            </a:r>
          </a:p>
          <a:p>
            <a:pPr marL="342900" indent="-342900">
              <a:buFont typeface="Wingdings" panose="05000000000000000000" pitchFamily="2" charset="2"/>
              <a:buChar char="Ø"/>
            </a:pPr>
            <a:r>
              <a:rPr lang="en-US" dirty="0"/>
              <a:t>If a new message is stored into a RX Message Buffer before the previous message in this Message Buffer can be read, then the original message is overwritten.</a:t>
            </a:r>
          </a:p>
          <a:p>
            <a:pPr marL="342900" indent="-342900">
              <a:buFont typeface="Wingdings" panose="05000000000000000000" pitchFamily="2" charset="2"/>
              <a:buChar char="Ø"/>
            </a:pPr>
            <a:r>
              <a:rPr lang="en-US" dirty="0"/>
              <a:t>The RX Message Buffer Data Field p registers store the Data Bytes of the received message</a:t>
            </a:r>
          </a:p>
          <a:p>
            <a:pPr marL="342900" indent="-342900">
              <a:buFont typeface="Wingdings" panose="05000000000000000000" pitchFamily="2" charset="2"/>
              <a:buChar char="Ø"/>
            </a:pPr>
            <a:r>
              <a:rPr lang="en-US" dirty="0"/>
              <a:t>Address for RX Message Buffer Data Field p registers = </a:t>
            </a:r>
            <a:r>
              <a:rPr lang="pt-BR" dirty="0"/>
              <a:t>200Ch + p*0004h + b*0080h + n*800h</a:t>
            </a:r>
          </a:p>
          <a:p>
            <a:pPr marL="342900" indent="-342900">
              <a:buFont typeface="Wingdings" panose="05000000000000000000" pitchFamily="2" charset="2"/>
              <a:buChar char="§"/>
            </a:pPr>
            <a:r>
              <a:rPr lang="pt-BR" dirty="0"/>
              <a:t>n : channel</a:t>
            </a:r>
          </a:p>
          <a:p>
            <a:pPr marL="342900" indent="-342900">
              <a:buFont typeface="Wingdings" panose="05000000000000000000" pitchFamily="2" charset="2"/>
              <a:buChar char="§"/>
            </a:pPr>
            <a:r>
              <a:rPr lang="pt-BR" dirty="0"/>
              <a:t>b : Message Buffer Component Index.</a:t>
            </a:r>
          </a:p>
          <a:p>
            <a:pPr marL="342900" indent="-342900">
              <a:buFont typeface="Wingdings" panose="05000000000000000000" pitchFamily="2" charset="2"/>
              <a:buChar char="§"/>
            </a:pPr>
            <a:r>
              <a:rPr lang="pt-BR" dirty="0"/>
              <a:t>p : data byte to read.</a:t>
            </a:r>
            <a:endParaRPr lang="en-US" dirty="0"/>
          </a:p>
        </p:txBody>
      </p:sp>
    </p:spTree>
    <p:extLst>
      <p:ext uri="{BB962C8B-B14F-4D97-AF65-F5344CB8AC3E}">
        <p14:creationId xmlns:p14="http://schemas.microsoft.com/office/powerpoint/2010/main" val="3725476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27583-B235-4ECE-8942-5F97CA357BF0}"/>
              </a:ext>
            </a:extLst>
          </p:cNvPr>
          <p:cNvSpPr>
            <a:spLocks noGrp="1"/>
          </p:cNvSpPr>
          <p:nvPr>
            <p:ph type="title"/>
          </p:nvPr>
        </p:nvSpPr>
        <p:spPr>
          <a:xfrm>
            <a:off x="517870" y="978409"/>
            <a:ext cx="5021182" cy="1321880"/>
          </a:xfrm>
        </p:spPr>
        <p:txBody>
          <a:bodyPr>
            <a:normAutofit/>
          </a:bodyPr>
          <a:lstStyle/>
          <a:p>
            <a:r>
              <a:rPr lang="en-US" sz="2800" dirty="0"/>
              <a:t>History of CAN</a:t>
            </a:r>
          </a:p>
        </p:txBody>
      </p:sp>
      <p:sp>
        <p:nvSpPr>
          <p:cNvPr id="3" name="Content Placeholder 2">
            <a:extLst>
              <a:ext uri="{FF2B5EF4-FFF2-40B4-BE49-F238E27FC236}">
                <a16:creationId xmlns:a16="http://schemas.microsoft.com/office/drawing/2014/main" id="{48F95C3F-E2FA-479C-A272-E5EDCC1D2449}"/>
              </a:ext>
            </a:extLst>
          </p:cNvPr>
          <p:cNvSpPr>
            <a:spLocks noGrp="1"/>
          </p:cNvSpPr>
          <p:nvPr>
            <p:ph idx="1"/>
          </p:nvPr>
        </p:nvSpPr>
        <p:spPr>
          <a:xfrm>
            <a:off x="635794" y="2200276"/>
            <a:ext cx="11047556" cy="3639446"/>
          </a:xfrm>
        </p:spPr>
        <p:txBody>
          <a:bodyPr/>
          <a:lstStyle/>
          <a:p>
            <a:r>
              <a:rPr lang="en-US" dirty="0"/>
              <a:t>The development of the CAN network was started in 1983 by Robert Bosch GmbH Company. The protocol was then officially announced in 1986 at the Society of Automotive Engineers (SAE) congress in Detroit, Michigan, USA. The first CAN controller chips were manufactured by Intel in 1987, and later by Phillips. The Mercedes-Benz W140 is the first vehicle equipped with CAN.</a:t>
            </a:r>
          </a:p>
        </p:txBody>
      </p:sp>
    </p:spTree>
    <p:extLst>
      <p:ext uri="{BB962C8B-B14F-4D97-AF65-F5344CB8AC3E}">
        <p14:creationId xmlns:p14="http://schemas.microsoft.com/office/powerpoint/2010/main" val="33717074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C8A5D-78D7-4AFF-9E22-4CBACE6B5212}"/>
              </a:ext>
            </a:extLst>
          </p:cNvPr>
          <p:cNvSpPr>
            <a:spLocks noGrp="1"/>
          </p:cNvSpPr>
          <p:nvPr>
            <p:ph type="title"/>
          </p:nvPr>
        </p:nvSpPr>
        <p:spPr>
          <a:xfrm>
            <a:off x="517870" y="978409"/>
            <a:ext cx="6065810" cy="918972"/>
          </a:xfrm>
        </p:spPr>
        <p:txBody>
          <a:bodyPr>
            <a:normAutofit fontScale="90000"/>
          </a:bodyPr>
          <a:lstStyle/>
          <a:p>
            <a:r>
              <a:rPr lang="en-US" sz="2800" dirty="0">
                <a:solidFill>
                  <a:schemeClr val="tx2"/>
                </a:solidFill>
              </a:rPr>
              <a:t>Reception</a:t>
            </a:r>
            <a:br>
              <a:rPr lang="en-US" sz="1000" dirty="0"/>
            </a:br>
            <a:br>
              <a:rPr lang="en-US" sz="2500" dirty="0"/>
            </a:br>
            <a:br>
              <a:rPr lang="en-US" sz="2800" dirty="0"/>
            </a:br>
            <a:br>
              <a:rPr lang="en-US" sz="2500" dirty="0"/>
            </a:br>
            <a:br>
              <a:rPr lang="en-US" dirty="0"/>
            </a:br>
            <a:endParaRPr lang="en-US" dirty="0"/>
          </a:p>
        </p:txBody>
      </p:sp>
      <p:sp>
        <p:nvSpPr>
          <p:cNvPr id="3" name="Content Placeholder 2">
            <a:extLst>
              <a:ext uri="{FF2B5EF4-FFF2-40B4-BE49-F238E27FC236}">
                <a16:creationId xmlns:a16="http://schemas.microsoft.com/office/drawing/2014/main" id="{B8E30FC0-6705-4444-ACAE-505501591F3C}"/>
              </a:ext>
            </a:extLst>
          </p:cNvPr>
          <p:cNvSpPr>
            <a:spLocks noGrp="1"/>
          </p:cNvSpPr>
          <p:nvPr>
            <p:ph idx="1"/>
          </p:nvPr>
        </p:nvSpPr>
        <p:spPr>
          <a:xfrm>
            <a:off x="623887" y="1790700"/>
            <a:ext cx="10944225" cy="4693920"/>
          </a:xfrm>
        </p:spPr>
        <p:txBody>
          <a:bodyPr>
            <a:noAutofit/>
          </a:bodyPr>
          <a:lstStyle/>
          <a:p>
            <a:r>
              <a:rPr lang="en-US" sz="1800" b="1" i="0" dirty="0">
                <a:solidFill>
                  <a:srgbClr val="000000"/>
                </a:solidFill>
                <a:effectLst/>
                <a:latin typeface="ArialMT"/>
              </a:rPr>
              <a:t> Message storage in FIFO Buffers</a:t>
            </a:r>
          </a:p>
          <a:p>
            <a:pPr marL="285750" indent="-285750">
              <a:buFont typeface="Wingdings" panose="05000000000000000000" pitchFamily="2" charset="2"/>
              <a:buChar char="Ø"/>
            </a:pPr>
            <a:r>
              <a:rPr lang="en-US" sz="1800" i="0" dirty="0">
                <a:solidFill>
                  <a:srgbClr val="000000"/>
                </a:solidFill>
                <a:effectLst/>
              </a:rPr>
              <a:t>The CFDGAFLP1r.GAFLFDP[31:0] field in the matching AFL entry selects the FIFO Buffers to which the related reception message will be stored.</a:t>
            </a:r>
          </a:p>
          <a:p>
            <a:pPr marL="285750" indent="-285750">
              <a:buFont typeface="Wingdings" panose="05000000000000000000" pitchFamily="2" charset="2"/>
              <a:buChar char="Ø"/>
            </a:pPr>
            <a:r>
              <a:rPr lang="en-US" sz="1800" i="0" dirty="0">
                <a:solidFill>
                  <a:srgbClr val="000000"/>
                </a:solidFill>
                <a:effectLst/>
              </a:rPr>
              <a:t>When the received message is stored in one or more RX FIFO Buffers or Common FIFO Buffers configured in RX Mode or GW Mode, then the Message counter value is incremented in the corresponding RX FIFO Status Registers or Common FIFO Status Registers.</a:t>
            </a:r>
          </a:p>
          <a:p>
            <a:pPr marL="285750" indent="-285750">
              <a:buFont typeface="Wingdings" panose="05000000000000000000" pitchFamily="2" charset="2"/>
              <a:buChar char="Ø"/>
            </a:pPr>
            <a:r>
              <a:rPr lang="en-US" sz="1800" i="0" dirty="0">
                <a:solidFill>
                  <a:srgbClr val="000000"/>
                </a:solidFill>
                <a:effectLst/>
              </a:rPr>
              <a:t>When the value 8’hFF is written to the corresponding FIFO Pointer Control Register, then the Message Count is decremented by 1.</a:t>
            </a:r>
          </a:p>
          <a:p>
            <a:pPr marL="285750" indent="-285750">
              <a:buFont typeface="Wingdings" panose="05000000000000000000" pitchFamily="2" charset="2"/>
              <a:buChar char="Ø"/>
            </a:pPr>
            <a:r>
              <a:rPr lang="en-US" sz="1800" b="0" i="0" dirty="0">
                <a:solidFill>
                  <a:srgbClr val="000000"/>
                </a:solidFill>
                <a:effectLst/>
                <a:latin typeface="ArialMT"/>
              </a:rPr>
              <a:t>The RX FIFO Access Data Field Registers store the Data Bytes of the received message</a:t>
            </a:r>
            <a:r>
              <a:rPr lang="en-US" sz="1600" dirty="0"/>
              <a:t> .</a:t>
            </a:r>
            <a:br>
              <a:rPr lang="en-US" sz="1600" dirty="0"/>
            </a:br>
            <a:r>
              <a:rPr lang="en-US" sz="1800" dirty="0"/>
              <a:t>Address for </a:t>
            </a:r>
            <a:r>
              <a:rPr lang="en-US" sz="1800" b="0" i="0" dirty="0">
                <a:solidFill>
                  <a:srgbClr val="000000"/>
                </a:solidFill>
                <a:effectLst/>
                <a:latin typeface="ArialMT"/>
              </a:rPr>
              <a:t>RX FIFO Access Data Field Registers = </a:t>
            </a:r>
            <a:r>
              <a:rPr lang="pt-BR" sz="1800" b="0" i="0" dirty="0">
                <a:solidFill>
                  <a:srgbClr val="000000"/>
                </a:solidFill>
                <a:effectLst/>
                <a:latin typeface="ArialMT"/>
              </a:rPr>
              <a:t>600Ch + p*0004h + b*0080h.</a:t>
            </a:r>
          </a:p>
          <a:p>
            <a:pPr marL="285750" indent="-285750">
              <a:buFont typeface="Arial" panose="020B0604020202020204" pitchFamily="34" charset="0"/>
              <a:buChar char="•"/>
            </a:pPr>
            <a:r>
              <a:rPr lang="pt-BR" sz="1800" i="0" dirty="0">
                <a:solidFill>
                  <a:srgbClr val="000000"/>
                </a:solidFill>
                <a:effectLst/>
                <a:latin typeface="ArialMT"/>
              </a:rPr>
              <a:t>p : </a:t>
            </a:r>
            <a:r>
              <a:rPr lang="pt-BR" sz="1800" dirty="0"/>
              <a:t>data byte to read.</a:t>
            </a:r>
          </a:p>
          <a:p>
            <a:pPr marL="285750" indent="-285750">
              <a:buFont typeface="Arial" panose="020B0604020202020204" pitchFamily="34" charset="0"/>
              <a:buChar char="•"/>
            </a:pPr>
            <a:r>
              <a:rPr lang="pt-BR" sz="1800" dirty="0">
                <a:solidFill>
                  <a:srgbClr val="000000"/>
                </a:solidFill>
              </a:rPr>
              <a:t>b : Message Buffer Component Index.</a:t>
            </a:r>
          </a:p>
          <a:p>
            <a:pPr marL="285750" indent="-285750">
              <a:buFont typeface="Arial" panose="020B0604020202020204" pitchFamily="34" charset="0"/>
              <a:buChar char="•"/>
            </a:pPr>
            <a:endParaRPr lang="en-US" sz="1800" i="0" dirty="0">
              <a:solidFill>
                <a:srgbClr val="000000"/>
              </a:solidFill>
              <a:effectLst/>
            </a:endParaRPr>
          </a:p>
        </p:txBody>
      </p:sp>
    </p:spTree>
    <p:extLst>
      <p:ext uri="{BB962C8B-B14F-4D97-AF65-F5344CB8AC3E}">
        <p14:creationId xmlns:p14="http://schemas.microsoft.com/office/powerpoint/2010/main" val="29445279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C8A5D-78D7-4AFF-9E22-4CBACE6B5212}"/>
              </a:ext>
            </a:extLst>
          </p:cNvPr>
          <p:cNvSpPr>
            <a:spLocks noGrp="1"/>
          </p:cNvSpPr>
          <p:nvPr>
            <p:ph type="title"/>
          </p:nvPr>
        </p:nvSpPr>
        <p:spPr>
          <a:xfrm>
            <a:off x="517870" y="978409"/>
            <a:ext cx="6065810" cy="918972"/>
          </a:xfrm>
        </p:spPr>
        <p:txBody>
          <a:bodyPr>
            <a:normAutofit fontScale="90000"/>
          </a:bodyPr>
          <a:lstStyle/>
          <a:p>
            <a:r>
              <a:rPr lang="en-US" sz="2800" dirty="0">
                <a:solidFill>
                  <a:schemeClr val="tx2"/>
                </a:solidFill>
              </a:rPr>
              <a:t>Transmission</a:t>
            </a:r>
            <a:br>
              <a:rPr lang="en-US" sz="1000" dirty="0"/>
            </a:br>
            <a:br>
              <a:rPr lang="en-US" sz="2500" dirty="0"/>
            </a:br>
            <a:br>
              <a:rPr lang="en-US" sz="2800" dirty="0"/>
            </a:br>
            <a:br>
              <a:rPr lang="en-US" sz="2500" dirty="0"/>
            </a:br>
            <a:br>
              <a:rPr lang="en-US" dirty="0"/>
            </a:br>
            <a:endParaRPr lang="en-US" dirty="0"/>
          </a:p>
        </p:txBody>
      </p:sp>
      <p:sp>
        <p:nvSpPr>
          <p:cNvPr id="3" name="Content Placeholder 2">
            <a:extLst>
              <a:ext uri="{FF2B5EF4-FFF2-40B4-BE49-F238E27FC236}">
                <a16:creationId xmlns:a16="http://schemas.microsoft.com/office/drawing/2014/main" id="{B8E30FC0-6705-4444-ACAE-505501591F3C}"/>
              </a:ext>
            </a:extLst>
          </p:cNvPr>
          <p:cNvSpPr>
            <a:spLocks noGrp="1"/>
          </p:cNvSpPr>
          <p:nvPr>
            <p:ph idx="1"/>
          </p:nvPr>
        </p:nvSpPr>
        <p:spPr>
          <a:xfrm>
            <a:off x="623887" y="1790700"/>
            <a:ext cx="10944225" cy="4693920"/>
          </a:xfrm>
        </p:spPr>
        <p:txBody>
          <a:bodyPr>
            <a:noAutofit/>
          </a:bodyPr>
          <a:lstStyle/>
          <a:p>
            <a:pPr marL="285750" indent="-285750">
              <a:buFont typeface="Wingdings" panose="05000000000000000000" pitchFamily="2" charset="2"/>
              <a:buChar char="Ø"/>
            </a:pPr>
            <a:r>
              <a:rPr lang="en-US" sz="1800" b="1" i="0" dirty="0">
                <a:solidFill>
                  <a:srgbClr val="000000"/>
                </a:solidFill>
                <a:effectLst/>
                <a:latin typeface="ArialMT"/>
              </a:rPr>
              <a:t> </a:t>
            </a:r>
            <a:r>
              <a:rPr lang="en-US" sz="1800" i="0" dirty="0">
                <a:solidFill>
                  <a:srgbClr val="000000"/>
                </a:solidFill>
                <a:effectLst/>
              </a:rPr>
              <a:t>A fixed number of transmission Message Buffers (64 TX Message Buffers) are dedicated for each channel.</a:t>
            </a:r>
          </a:p>
          <a:p>
            <a:pPr marL="285750" indent="-285750">
              <a:buFont typeface="Wingdings" panose="05000000000000000000" pitchFamily="2" charset="2"/>
              <a:buChar char="Ø"/>
            </a:pPr>
            <a:r>
              <a:rPr lang="en-US" sz="1800" i="0" dirty="0">
                <a:solidFill>
                  <a:srgbClr val="000000"/>
                </a:solidFill>
                <a:effectLst/>
              </a:rPr>
              <a:t>TX Queue: Up to 32 transmission Message Buffers for one channel can be grouped to form a TX Queue with a common access window.</a:t>
            </a:r>
          </a:p>
          <a:p>
            <a:pPr marL="285750" indent="-285750">
              <a:buFont typeface="Wingdings" panose="05000000000000000000" pitchFamily="2" charset="2"/>
              <a:buChar char="Ø"/>
            </a:pPr>
            <a:r>
              <a:rPr lang="en-US" sz="1800" i="0" dirty="0">
                <a:solidFill>
                  <a:srgbClr val="000000"/>
                </a:solidFill>
                <a:effectLst/>
              </a:rPr>
              <a:t>Common FIFO (TX/GW mode): each Common FIFO in TX or GW mode is linked to a dedicated channel</a:t>
            </a:r>
          </a:p>
          <a:p>
            <a:pPr marL="285750" indent="-285750">
              <a:buFont typeface="Wingdings" panose="05000000000000000000" pitchFamily="2" charset="2"/>
              <a:buChar char="Ø"/>
            </a:pPr>
            <a:r>
              <a:rPr lang="en-US" sz="1800" i="0" dirty="0">
                <a:solidFill>
                  <a:srgbClr val="000000"/>
                </a:solidFill>
                <a:effectLst/>
              </a:rPr>
              <a:t>a Common FIFO configured in TX or GW mode, can be freely linked (assigned) between 32 and 63 transmission Message Buffers (only one FIFO to one transmission Message Buffer). The Common FIFO Buffer then replaces the transmission Message Buffer linked to it.</a:t>
            </a:r>
          </a:p>
          <a:p>
            <a:pPr marL="285750" indent="-285750">
              <a:buFont typeface="Wingdings" panose="05000000000000000000" pitchFamily="2" charset="2"/>
              <a:buChar char="Ø"/>
            </a:pPr>
            <a:r>
              <a:rPr lang="en-US" sz="1800" i="0" dirty="0">
                <a:solidFill>
                  <a:srgbClr val="000000"/>
                </a:solidFill>
                <a:effectLst/>
              </a:rPr>
              <a:t>Common FIFO buffers should not be linked to TX Message Buffers that are already part of a TX Queue.</a:t>
            </a:r>
          </a:p>
          <a:p>
            <a:endParaRPr lang="en-US" sz="1800" i="0" dirty="0">
              <a:solidFill>
                <a:srgbClr val="000000"/>
              </a:solidFill>
              <a:effectLst/>
            </a:endParaRPr>
          </a:p>
        </p:txBody>
      </p:sp>
    </p:spTree>
    <p:extLst>
      <p:ext uri="{BB962C8B-B14F-4D97-AF65-F5344CB8AC3E}">
        <p14:creationId xmlns:p14="http://schemas.microsoft.com/office/powerpoint/2010/main" val="29279426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C8A5D-78D7-4AFF-9E22-4CBACE6B5212}"/>
              </a:ext>
            </a:extLst>
          </p:cNvPr>
          <p:cNvSpPr>
            <a:spLocks noGrp="1"/>
          </p:cNvSpPr>
          <p:nvPr>
            <p:ph type="title"/>
          </p:nvPr>
        </p:nvSpPr>
        <p:spPr>
          <a:xfrm>
            <a:off x="517870" y="978409"/>
            <a:ext cx="6065810" cy="918972"/>
          </a:xfrm>
        </p:spPr>
        <p:txBody>
          <a:bodyPr>
            <a:normAutofit fontScale="90000"/>
          </a:bodyPr>
          <a:lstStyle/>
          <a:p>
            <a:r>
              <a:rPr lang="en-US" sz="2800" dirty="0">
                <a:solidFill>
                  <a:schemeClr val="tx2"/>
                </a:solidFill>
              </a:rPr>
              <a:t>Transmission</a:t>
            </a:r>
            <a:br>
              <a:rPr lang="en-US" sz="1000" dirty="0"/>
            </a:br>
            <a:br>
              <a:rPr lang="en-US" sz="2500" dirty="0"/>
            </a:br>
            <a:br>
              <a:rPr lang="en-US" sz="2800" dirty="0"/>
            </a:br>
            <a:br>
              <a:rPr lang="en-US" sz="2500" dirty="0"/>
            </a:br>
            <a:br>
              <a:rPr lang="en-US" dirty="0"/>
            </a:br>
            <a:endParaRPr lang="en-US" dirty="0"/>
          </a:p>
        </p:txBody>
      </p:sp>
      <p:sp>
        <p:nvSpPr>
          <p:cNvPr id="3" name="Content Placeholder 2">
            <a:extLst>
              <a:ext uri="{FF2B5EF4-FFF2-40B4-BE49-F238E27FC236}">
                <a16:creationId xmlns:a16="http://schemas.microsoft.com/office/drawing/2014/main" id="{B8E30FC0-6705-4444-ACAE-505501591F3C}"/>
              </a:ext>
            </a:extLst>
          </p:cNvPr>
          <p:cNvSpPr>
            <a:spLocks noGrp="1"/>
          </p:cNvSpPr>
          <p:nvPr>
            <p:ph idx="1"/>
          </p:nvPr>
        </p:nvSpPr>
        <p:spPr>
          <a:xfrm>
            <a:off x="623887" y="1790700"/>
            <a:ext cx="10944225" cy="4693920"/>
          </a:xfrm>
        </p:spPr>
        <p:txBody>
          <a:bodyPr>
            <a:noAutofit/>
          </a:bodyPr>
          <a:lstStyle/>
          <a:p>
            <a:r>
              <a:rPr lang="en-US" sz="1800" b="1" i="0" dirty="0">
                <a:solidFill>
                  <a:srgbClr val="000000"/>
                </a:solidFill>
                <a:effectLst/>
              </a:rPr>
              <a:t>Transmission Priority</a:t>
            </a:r>
          </a:p>
          <a:p>
            <a:pPr marL="285750" indent="-285750">
              <a:buFont typeface="Wingdings" panose="05000000000000000000" pitchFamily="2" charset="2"/>
              <a:buChar char="Ø"/>
            </a:pPr>
            <a:r>
              <a:rPr lang="en-US" sz="1800" b="0" i="0" dirty="0">
                <a:solidFill>
                  <a:srgbClr val="000000"/>
                </a:solidFill>
                <a:effectLst/>
              </a:rPr>
              <a:t>If two or more transmission Message Buffers of a channel are configured for transmission, then the</a:t>
            </a:r>
            <a:br>
              <a:rPr lang="en-US" sz="1800" b="0" i="0" dirty="0">
                <a:solidFill>
                  <a:srgbClr val="000000"/>
                </a:solidFill>
                <a:effectLst/>
              </a:rPr>
            </a:br>
            <a:r>
              <a:rPr lang="en-US" sz="1800" b="0" i="0" dirty="0">
                <a:solidFill>
                  <a:srgbClr val="000000"/>
                </a:solidFill>
                <a:effectLst/>
              </a:rPr>
              <a:t>transmission priority in the RS-CAN-FD module can be selected from the following two modes:</a:t>
            </a:r>
            <a:r>
              <a:rPr lang="en-US" sz="1800" dirty="0"/>
              <a:t> </a:t>
            </a:r>
            <a:br>
              <a:rPr lang="en-US" sz="1600" dirty="0"/>
            </a:br>
            <a:r>
              <a:rPr lang="en-US" sz="1800" dirty="0">
                <a:solidFill>
                  <a:srgbClr val="000000"/>
                </a:solidFill>
              </a:rPr>
              <a:t>CAN ID priority and Message Buffer number priority.</a:t>
            </a:r>
          </a:p>
          <a:p>
            <a:pPr marL="285750" indent="-285750">
              <a:buFont typeface="Wingdings" panose="05000000000000000000" pitchFamily="2" charset="2"/>
              <a:buChar char="Ø"/>
            </a:pPr>
            <a:r>
              <a:rPr lang="en-US" sz="1800" dirty="0">
                <a:solidFill>
                  <a:srgbClr val="000000"/>
                </a:solidFill>
              </a:rPr>
              <a:t>Message Buffer number priority should not be used if TX Queue is enabled.</a:t>
            </a:r>
          </a:p>
          <a:p>
            <a:pPr marL="285750" indent="-285750">
              <a:buFont typeface="Wingdings" panose="05000000000000000000" pitchFamily="2" charset="2"/>
              <a:buChar char="Ø"/>
            </a:pPr>
            <a:r>
              <a:rPr lang="en-US" sz="1800" dirty="0">
                <a:solidFill>
                  <a:srgbClr val="000000"/>
                </a:solidFill>
              </a:rPr>
              <a:t>All TX Message Buffers can enter the ID priority comparison for Message Buffers configured for transmission. This also includes the TX Message Buffers linked to the Common FIFO Buffers configured in TX mode or GW mode and includes the TX Queue Message Buffers.</a:t>
            </a:r>
          </a:p>
          <a:p>
            <a:pPr marL="285750" indent="-285750">
              <a:buFont typeface="Wingdings" panose="05000000000000000000" pitchFamily="2" charset="2"/>
              <a:buChar char="Ø"/>
            </a:pPr>
            <a:r>
              <a:rPr lang="en-US" sz="1800" dirty="0">
                <a:solidFill>
                  <a:srgbClr val="000000"/>
                </a:solidFill>
              </a:rPr>
              <a:t>For Common FIFO Buffers configured in TX mode or GW mode, only the message currently being pointed to by the FIFO Read Pointer can be included in the transmission arbitration.</a:t>
            </a:r>
          </a:p>
        </p:txBody>
      </p:sp>
    </p:spTree>
    <p:extLst>
      <p:ext uri="{BB962C8B-B14F-4D97-AF65-F5344CB8AC3E}">
        <p14:creationId xmlns:p14="http://schemas.microsoft.com/office/powerpoint/2010/main" val="24793029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C8A5D-78D7-4AFF-9E22-4CBACE6B5212}"/>
              </a:ext>
            </a:extLst>
          </p:cNvPr>
          <p:cNvSpPr>
            <a:spLocks noGrp="1"/>
          </p:cNvSpPr>
          <p:nvPr>
            <p:ph type="title"/>
          </p:nvPr>
        </p:nvSpPr>
        <p:spPr>
          <a:xfrm>
            <a:off x="517870" y="978409"/>
            <a:ext cx="6065810" cy="918972"/>
          </a:xfrm>
        </p:spPr>
        <p:txBody>
          <a:bodyPr>
            <a:normAutofit fontScale="90000"/>
          </a:bodyPr>
          <a:lstStyle/>
          <a:p>
            <a:r>
              <a:rPr lang="en-US" sz="2800" dirty="0">
                <a:solidFill>
                  <a:schemeClr val="tx2"/>
                </a:solidFill>
              </a:rPr>
              <a:t>Transmission</a:t>
            </a:r>
            <a:br>
              <a:rPr lang="en-US" sz="1000" dirty="0"/>
            </a:br>
            <a:br>
              <a:rPr lang="en-US" sz="2500" dirty="0"/>
            </a:br>
            <a:br>
              <a:rPr lang="en-US" sz="2800" dirty="0"/>
            </a:br>
            <a:br>
              <a:rPr lang="en-US" sz="2500" dirty="0"/>
            </a:br>
            <a:br>
              <a:rPr lang="en-US" dirty="0"/>
            </a:br>
            <a:endParaRPr lang="en-US" dirty="0"/>
          </a:p>
        </p:txBody>
      </p:sp>
      <p:sp>
        <p:nvSpPr>
          <p:cNvPr id="3" name="Content Placeholder 2">
            <a:extLst>
              <a:ext uri="{FF2B5EF4-FFF2-40B4-BE49-F238E27FC236}">
                <a16:creationId xmlns:a16="http://schemas.microsoft.com/office/drawing/2014/main" id="{B8E30FC0-6705-4444-ACAE-505501591F3C}"/>
              </a:ext>
            </a:extLst>
          </p:cNvPr>
          <p:cNvSpPr>
            <a:spLocks noGrp="1"/>
          </p:cNvSpPr>
          <p:nvPr>
            <p:ph idx="1"/>
          </p:nvPr>
        </p:nvSpPr>
        <p:spPr>
          <a:xfrm>
            <a:off x="623887" y="1790700"/>
            <a:ext cx="10944225" cy="4693920"/>
          </a:xfrm>
        </p:spPr>
        <p:txBody>
          <a:bodyPr>
            <a:noAutofit/>
          </a:bodyPr>
          <a:lstStyle/>
          <a:p>
            <a:r>
              <a:rPr lang="en-US" sz="1800" b="1" i="0" dirty="0">
                <a:solidFill>
                  <a:srgbClr val="000000"/>
                </a:solidFill>
                <a:effectLst/>
              </a:rPr>
              <a:t>Normal Transmission</a:t>
            </a:r>
          </a:p>
          <a:p>
            <a:pPr marL="285750" indent="-285750">
              <a:buFont typeface="Wingdings" panose="05000000000000000000" pitchFamily="2" charset="2"/>
              <a:buChar char="Ø"/>
            </a:pPr>
            <a:r>
              <a:rPr lang="en-US" sz="1800" b="0" i="0" dirty="0">
                <a:solidFill>
                  <a:srgbClr val="000000"/>
                </a:solidFill>
                <a:effectLst/>
              </a:rPr>
              <a:t>If the Message Buffer is placed in regular transmission mode, the data frame or remote frame set in that</a:t>
            </a:r>
            <a:br>
              <a:rPr lang="en-US" sz="1800" b="0" i="0" dirty="0">
                <a:solidFill>
                  <a:srgbClr val="000000"/>
                </a:solidFill>
                <a:effectLst/>
              </a:rPr>
            </a:br>
            <a:r>
              <a:rPr lang="en-US" sz="1800" b="0" i="0" dirty="0">
                <a:solidFill>
                  <a:srgbClr val="000000"/>
                </a:solidFill>
                <a:effectLst/>
              </a:rPr>
              <a:t>Message Buffer can be transmitted.</a:t>
            </a:r>
            <a:br>
              <a:rPr lang="en-US" sz="1800" b="0" i="0" dirty="0">
                <a:solidFill>
                  <a:srgbClr val="000000"/>
                </a:solidFill>
                <a:effectLst/>
              </a:rPr>
            </a:br>
            <a:r>
              <a:rPr lang="en-US" sz="1800" b="0" i="0" dirty="0">
                <a:solidFill>
                  <a:srgbClr val="000000"/>
                </a:solidFill>
                <a:effectLst/>
              </a:rPr>
              <a:t>Completion of regular transmission can be checked through the related TX Message Buffer Transmission</a:t>
            </a:r>
            <a:br>
              <a:rPr lang="en-US" sz="1800" b="0" i="0" dirty="0">
                <a:solidFill>
                  <a:srgbClr val="000000"/>
                </a:solidFill>
                <a:effectLst/>
              </a:rPr>
            </a:br>
            <a:r>
              <a:rPr lang="en-US" sz="1800" b="0" i="0" dirty="0">
                <a:solidFill>
                  <a:srgbClr val="000000"/>
                </a:solidFill>
                <a:effectLst/>
              </a:rPr>
              <a:t>Result Flag bits (</a:t>
            </a:r>
            <a:r>
              <a:rPr lang="en-US" sz="1800" b="1" i="0" dirty="0" err="1">
                <a:solidFill>
                  <a:srgbClr val="000000"/>
                </a:solidFill>
                <a:effectLst/>
              </a:rPr>
              <a:t>CFDTMSTSj.TMTRF</a:t>
            </a:r>
            <a:r>
              <a:rPr lang="en-US" sz="1800" b="0" i="0" dirty="0">
                <a:solidFill>
                  <a:srgbClr val="000000"/>
                </a:solidFill>
                <a:effectLst/>
              </a:rPr>
              <a:t>) in the TX Message Buffer Status Registers.</a:t>
            </a:r>
            <a:r>
              <a:rPr lang="en-US" sz="1800" dirty="0"/>
              <a:t> </a:t>
            </a:r>
            <a:br>
              <a:rPr lang="en-US" sz="1800" dirty="0"/>
            </a:br>
            <a:r>
              <a:rPr lang="en-US" sz="1800" b="0" i="0" dirty="0">
                <a:solidFill>
                  <a:srgbClr val="000000"/>
                </a:solidFill>
                <a:effectLst/>
              </a:rPr>
              <a:t>When arbitration is lost or an error occurs, message transmission will be attempted further if no transmission abort request is set for this transmission Message Buffer.</a:t>
            </a:r>
            <a:br>
              <a:rPr lang="en-US" sz="1800" b="0" i="0" dirty="0">
                <a:solidFill>
                  <a:srgbClr val="000000"/>
                </a:solidFill>
                <a:effectLst/>
              </a:rPr>
            </a:br>
            <a:r>
              <a:rPr lang="en-US" sz="1800" b="0" i="0" dirty="0">
                <a:solidFill>
                  <a:srgbClr val="000000"/>
                </a:solidFill>
                <a:effectLst/>
              </a:rPr>
              <a:t>New internal transmission arbitration for this channel will be performed considering all Message Buffers with transmission request.</a:t>
            </a:r>
            <a:r>
              <a:rPr lang="en-US" sz="1800" dirty="0"/>
              <a:t> </a:t>
            </a:r>
          </a:p>
          <a:p>
            <a:pPr marL="285750" indent="-285750">
              <a:buFont typeface="Wingdings" panose="05000000000000000000" pitchFamily="2" charset="2"/>
              <a:buChar char="Ø"/>
            </a:pPr>
            <a:r>
              <a:rPr lang="en-US" sz="1800" dirty="0"/>
              <a:t>One Shot Transmission Mode: When the </a:t>
            </a:r>
            <a:r>
              <a:rPr lang="en-US" sz="1800" dirty="0" err="1"/>
              <a:t>CFDTMCi.TMOM</a:t>
            </a:r>
            <a:r>
              <a:rPr lang="en-US" sz="1800" dirty="0"/>
              <a:t> bit of the TX Message Buffer Control Registers is set for a transmission Message Buffer, then the Message Buffer is placed in one-shot transmission mode and attempts to transmit a message only once.</a:t>
            </a:r>
          </a:p>
          <a:p>
            <a:pPr marL="285750" indent="-285750">
              <a:buFont typeface="Wingdings" panose="05000000000000000000" pitchFamily="2" charset="2"/>
              <a:buChar char="Ø"/>
            </a:pPr>
            <a:r>
              <a:rPr lang="en-US" sz="1800" b="0" i="0" dirty="0">
                <a:solidFill>
                  <a:srgbClr val="000000"/>
                </a:solidFill>
                <a:effectLst/>
                <a:latin typeface="ArialMT"/>
              </a:rPr>
              <a:t>Set TX Message Buffer Transmission Request then the RS-CAN-FD module logic will try to transmit the message stored in the corresponding Message Buffer.</a:t>
            </a:r>
            <a:r>
              <a:rPr lang="en-US" sz="1600" dirty="0"/>
              <a:t> </a:t>
            </a:r>
            <a:br>
              <a:rPr lang="en-US" sz="1600" dirty="0"/>
            </a:br>
            <a:endParaRPr lang="en-US" sz="1800" dirty="0"/>
          </a:p>
          <a:p>
            <a:r>
              <a:rPr lang="en-US" sz="1600" dirty="0"/>
              <a:t>	</a:t>
            </a:r>
            <a:br>
              <a:rPr lang="en-US" sz="1600" dirty="0"/>
            </a:br>
            <a:endParaRPr lang="en-US" sz="1800" b="1" i="0" dirty="0">
              <a:solidFill>
                <a:srgbClr val="000000"/>
              </a:solidFill>
              <a:effectLst/>
            </a:endParaRPr>
          </a:p>
        </p:txBody>
      </p:sp>
    </p:spTree>
    <p:extLst>
      <p:ext uri="{BB962C8B-B14F-4D97-AF65-F5344CB8AC3E}">
        <p14:creationId xmlns:p14="http://schemas.microsoft.com/office/powerpoint/2010/main" val="42780458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C8A5D-78D7-4AFF-9E22-4CBACE6B5212}"/>
              </a:ext>
            </a:extLst>
          </p:cNvPr>
          <p:cNvSpPr>
            <a:spLocks noGrp="1"/>
          </p:cNvSpPr>
          <p:nvPr>
            <p:ph type="title"/>
          </p:nvPr>
        </p:nvSpPr>
        <p:spPr>
          <a:xfrm>
            <a:off x="517870" y="978409"/>
            <a:ext cx="6065810" cy="918972"/>
          </a:xfrm>
        </p:spPr>
        <p:txBody>
          <a:bodyPr>
            <a:normAutofit fontScale="90000"/>
          </a:bodyPr>
          <a:lstStyle/>
          <a:p>
            <a:r>
              <a:rPr lang="en-US" sz="2800" dirty="0">
                <a:solidFill>
                  <a:schemeClr val="tx2"/>
                </a:solidFill>
              </a:rPr>
              <a:t>Transmission</a:t>
            </a:r>
            <a:br>
              <a:rPr lang="en-US" sz="1000" dirty="0"/>
            </a:br>
            <a:br>
              <a:rPr lang="en-US" sz="2500" dirty="0"/>
            </a:br>
            <a:br>
              <a:rPr lang="en-US" sz="2800" dirty="0"/>
            </a:br>
            <a:br>
              <a:rPr lang="en-US" sz="2500" dirty="0"/>
            </a:br>
            <a:br>
              <a:rPr lang="en-US" dirty="0"/>
            </a:br>
            <a:endParaRPr lang="en-US" dirty="0"/>
          </a:p>
        </p:txBody>
      </p:sp>
      <p:sp>
        <p:nvSpPr>
          <p:cNvPr id="3" name="Content Placeholder 2">
            <a:extLst>
              <a:ext uri="{FF2B5EF4-FFF2-40B4-BE49-F238E27FC236}">
                <a16:creationId xmlns:a16="http://schemas.microsoft.com/office/drawing/2014/main" id="{B8E30FC0-6705-4444-ACAE-505501591F3C}"/>
              </a:ext>
            </a:extLst>
          </p:cNvPr>
          <p:cNvSpPr>
            <a:spLocks noGrp="1"/>
          </p:cNvSpPr>
          <p:nvPr>
            <p:ph idx="1"/>
          </p:nvPr>
        </p:nvSpPr>
        <p:spPr>
          <a:xfrm>
            <a:off x="623887" y="1790700"/>
            <a:ext cx="10944225" cy="4693920"/>
          </a:xfrm>
        </p:spPr>
        <p:txBody>
          <a:bodyPr>
            <a:noAutofit/>
          </a:bodyPr>
          <a:lstStyle/>
          <a:p>
            <a:r>
              <a:rPr lang="en-US" sz="1800" b="1" dirty="0"/>
              <a:t>TX FIFO Transmission</a:t>
            </a:r>
          </a:p>
          <a:p>
            <a:pPr marL="285750" indent="-285750">
              <a:buFont typeface="Wingdings" panose="05000000000000000000" pitchFamily="2" charset="2"/>
              <a:buChar char="Ø"/>
            </a:pPr>
            <a:r>
              <a:rPr lang="en-US" sz="1600" dirty="0"/>
              <a:t>When the value 8’hFF is written into the corresponding FIFO Pointer Control Register, then the Message</a:t>
            </a:r>
          </a:p>
          <a:p>
            <a:r>
              <a:rPr lang="en-US" sz="1600" dirty="0"/>
              <a:t>Count of the related FIFO is incremented by 1.</a:t>
            </a:r>
          </a:p>
          <a:p>
            <a:pPr marL="285750" indent="-285750">
              <a:buFont typeface="Wingdings" panose="05000000000000000000" pitchFamily="2" charset="2"/>
              <a:buChar char="Ø"/>
            </a:pPr>
            <a:r>
              <a:rPr lang="en-US" sz="1800" dirty="0"/>
              <a:t>When a message is successfully transmitted from the TX FIFO, the Message Count value is decremented by 1.</a:t>
            </a:r>
          </a:p>
          <a:p>
            <a:pPr marL="285750" indent="-285750">
              <a:buFont typeface="Wingdings" panose="05000000000000000000" pitchFamily="2" charset="2"/>
              <a:buChar char="Ø"/>
            </a:pPr>
            <a:r>
              <a:rPr lang="en-US" sz="1800" dirty="0"/>
              <a:t>The Common FIFO buffer is considered as disabled after clearing the </a:t>
            </a:r>
            <a:r>
              <a:rPr lang="en-US" sz="1800" dirty="0" err="1"/>
              <a:t>CFDCFCCd.CFE</a:t>
            </a:r>
            <a:r>
              <a:rPr lang="en-US" sz="1800" dirty="0"/>
              <a:t> bit only when the Empty flag is set for the corresponding Common FIFO Buffer.</a:t>
            </a:r>
          </a:p>
          <a:p>
            <a:r>
              <a:rPr lang="en-US" sz="1600" dirty="0"/>
              <a:t>	</a:t>
            </a:r>
            <a:br>
              <a:rPr lang="en-US" sz="1600" dirty="0"/>
            </a:br>
            <a:endParaRPr lang="en-US" sz="1800" b="1" i="0" dirty="0">
              <a:solidFill>
                <a:srgbClr val="000000"/>
              </a:solidFill>
              <a:effectLst/>
            </a:endParaRPr>
          </a:p>
        </p:txBody>
      </p:sp>
    </p:spTree>
    <p:extLst>
      <p:ext uri="{BB962C8B-B14F-4D97-AF65-F5344CB8AC3E}">
        <p14:creationId xmlns:p14="http://schemas.microsoft.com/office/powerpoint/2010/main" val="16540494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C8A5D-78D7-4AFF-9E22-4CBACE6B5212}"/>
              </a:ext>
            </a:extLst>
          </p:cNvPr>
          <p:cNvSpPr>
            <a:spLocks noGrp="1"/>
          </p:cNvSpPr>
          <p:nvPr>
            <p:ph type="title"/>
          </p:nvPr>
        </p:nvSpPr>
        <p:spPr>
          <a:xfrm>
            <a:off x="517870" y="978409"/>
            <a:ext cx="6065810" cy="918972"/>
          </a:xfrm>
        </p:spPr>
        <p:txBody>
          <a:bodyPr>
            <a:normAutofit fontScale="90000"/>
          </a:bodyPr>
          <a:lstStyle/>
          <a:p>
            <a:r>
              <a:rPr lang="en-US" sz="2800" dirty="0">
                <a:solidFill>
                  <a:schemeClr val="tx2"/>
                </a:solidFill>
              </a:rPr>
              <a:t>Transmission</a:t>
            </a:r>
            <a:br>
              <a:rPr lang="en-US" sz="1000" dirty="0"/>
            </a:br>
            <a:br>
              <a:rPr lang="en-US" sz="2500" dirty="0"/>
            </a:br>
            <a:br>
              <a:rPr lang="en-US" sz="2800" dirty="0"/>
            </a:br>
            <a:br>
              <a:rPr lang="en-US" sz="2500" dirty="0"/>
            </a:br>
            <a:br>
              <a:rPr lang="en-US" dirty="0"/>
            </a:br>
            <a:endParaRPr lang="en-US" dirty="0"/>
          </a:p>
        </p:txBody>
      </p:sp>
      <p:sp>
        <p:nvSpPr>
          <p:cNvPr id="3" name="Content Placeholder 2">
            <a:extLst>
              <a:ext uri="{FF2B5EF4-FFF2-40B4-BE49-F238E27FC236}">
                <a16:creationId xmlns:a16="http://schemas.microsoft.com/office/drawing/2014/main" id="{B8E30FC0-6705-4444-ACAE-505501591F3C}"/>
              </a:ext>
            </a:extLst>
          </p:cNvPr>
          <p:cNvSpPr>
            <a:spLocks noGrp="1"/>
          </p:cNvSpPr>
          <p:nvPr>
            <p:ph idx="1"/>
          </p:nvPr>
        </p:nvSpPr>
        <p:spPr>
          <a:xfrm>
            <a:off x="623887" y="1790700"/>
            <a:ext cx="10944225" cy="4693920"/>
          </a:xfrm>
        </p:spPr>
        <p:txBody>
          <a:bodyPr>
            <a:noAutofit/>
          </a:bodyPr>
          <a:lstStyle/>
          <a:p>
            <a:r>
              <a:rPr lang="en-US" sz="1800" b="1" dirty="0"/>
              <a:t>GW FIFO Transmission</a:t>
            </a:r>
          </a:p>
          <a:p>
            <a:pPr marL="285750" indent="-285750">
              <a:buFont typeface="Wingdings" panose="05000000000000000000" pitchFamily="2" charset="2"/>
              <a:buChar char="Ø"/>
            </a:pPr>
            <a:r>
              <a:rPr lang="en-US" sz="1800" dirty="0"/>
              <a:t>When a message is successfully received and stored in a GW FIFO Buffer, then the FIFO Message Count in</a:t>
            </a:r>
          </a:p>
          <a:p>
            <a:r>
              <a:rPr lang="en-US" sz="1800" dirty="0"/>
              <a:t>the corresponding FIFO Status Register is incremented by 1.</a:t>
            </a:r>
          </a:p>
          <a:p>
            <a:pPr marL="285750" indent="-285750">
              <a:buFont typeface="Wingdings" panose="05000000000000000000" pitchFamily="2" charset="2"/>
              <a:buChar char="Ø"/>
            </a:pPr>
            <a:r>
              <a:rPr lang="en-US" sz="1800" dirty="0"/>
              <a:t>The oldest message in the GW FIFO is included in the scan for transmission by the corresponding RS-CANFD module channel logic.</a:t>
            </a:r>
            <a:r>
              <a:rPr lang="en-US" sz="1600" dirty="0"/>
              <a:t>	</a:t>
            </a:r>
          </a:p>
          <a:p>
            <a:pPr marL="285750" indent="-285750">
              <a:buFont typeface="Wingdings" panose="05000000000000000000" pitchFamily="2" charset="2"/>
              <a:buChar char="Ø"/>
            </a:pPr>
            <a:r>
              <a:rPr lang="en-US" sz="1800" dirty="0"/>
              <a:t>When a message is successfully transmitted from the GW FIFO, the Message Count value is decremented by 1.</a:t>
            </a:r>
          </a:p>
        </p:txBody>
      </p:sp>
    </p:spTree>
    <p:extLst>
      <p:ext uri="{BB962C8B-B14F-4D97-AF65-F5344CB8AC3E}">
        <p14:creationId xmlns:p14="http://schemas.microsoft.com/office/powerpoint/2010/main" val="12322275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C8A5D-78D7-4AFF-9E22-4CBACE6B5212}"/>
              </a:ext>
            </a:extLst>
          </p:cNvPr>
          <p:cNvSpPr>
            <a:spLocks noGrp="1"/>
          </p:cNvSpPr>
          <p:nvPr>
            <p:ph type="title"/>
          </p:nvPr>
        </p:nvSpPr>
        <p:spPr>
          <a:xfrm>
            <a:off x="517870" y="978409"/>
            <a:ext cx="6065810" cy="918972"/>
          </a:xfrm>
        </p:spPr>
        <p:txBody>
          <a:bodyPr>
            <a:normAutofit fontScale="90000"/>
          </a:bodyPr>
          <a:lstStyle/>
          <a:p>
            <a:r>
              <a:rPr lang="en-US" sz="2800" dirty="0">
                <a:solidFill>
                  <a:schemeClr val="tx2"/>
                </a:solidFill>
              </a:rPr>
              <a:t>Transmission</a:t>
            </a:r>
            <a:br>
              <a:rPr lang="en-US" sz="1000" dirty="0"/>
            </a:br>
            <a:br>
              <a:rPr lang="en-US" sz="2500" dirty="0"/>
            </a:br>
            <a:br>
              <a:rPr lang="en-US" sz="2800" dirty="0"/>
            </a:br>
            <a:br>
              <a:rPr lang="en-US" sz="2500" dirty="0"/>
            </a:br>
            <a:br>
              <a:rPr lang="en-US" dirty="0"/>
            </a:br>
            <a:endParaRPr lang="en-US" dirty="0"/>
          </a:p>
        </p:txBody>
      </p:sp>
      <p:sp>
        <p:nvSpPr>
          <p:cNvPr id="3" name="Content Placeholder 2">
            <a:extLst>
              <a:ext uri="{FF2B5EF4-FFF2-40B4-BE49-F238E27FC236}">
                <a16:creationId xmlns:a16="http://schemas.microsoft.com/office/drawing/2014/main" id="{B8E30FC0-6705-4444-ACAE-505501591F3C}"/>
              </a:ext>
            </a:extLst>
          </p:cNvPr>
          <p:cNvSpPr>
            <a:spLocks noGrp="1"/>
          </p:cNvSpPr>
          <p:nvPr>
            <p:ph idx="1"/>
          </p:nvPr>
        </p:nvSpPr>
        <p:spPr>
          <a:xfrm>
            <a:off x="623887" y="1790700"/>
            <a:ext cx="10944225" cy="4693920"/>
          </a:xfrm>
        </p:spPr>
        <p:txBody>
          <a:bodyPr>
            <a:noAutofit/>
          </a:bodyPr>
          <a:lstStyle/>
          <a:p>
            <a:r>
              <a:rPr lang="en-US" sz="1800" b="1" dirty="0"/>
              <a:t>Queue Transmission</a:t>
            </a:r>
          </a:p>
          <a:p>
            <a:pPr marL="285750" indent="-285750">
              <a:buFont typeface="Wingdings" panose="05000000000000000000" pitchFamily="2" charset="2"/>
              <a:buChar char="Ø"/>
            </a:pPr>
            <a:r>
              <a:rPr lang="en-US" sz="1800" dirty="0"/>
              <a:t>Each enabled TX Queue for a specific channel consists of 3 to 32 TX Message Buffers, which are accessed via one access window.</a:t>
            </a:r>
          </a:p>
          <a:p>
            <a:pPr marL="285750" indent="-285750">
              <a:buFont typeface="Wingdings" panose="05000000000000000000" pitchFamily="2" charset="2"/>
              <a:buChar char="Ø"/>
            </a:pPr>
            <a:r>
              <a:rPr lang="en-US" sz="1800" dirty="0"/>
              <a:t>As access window TX Message Buffer No.63 (TXQ3) or </a:t>
            </a:r>
            <a:r>
              <a:rPr lang="en-US" sz="1800" dirty="0" err="1"/>
              <a:t>TXMessage</a:t>
            </a:r>
            <a:r>
              <a:rPr lang="en-US" sz="1800" dirty="0"/>
              <a:t> Buffer No.32 (TXQ2) or TX Message Buffer No.31 (TXQ1) or TX Message Buffer No.0 (TXQ0) is used, refer to related access registers TX Message Buffer ID Registers (TMID[m]), TX Message Buffer Pointer Registers (TMPTR[m]), TX Message Buffer Data Field 0 Registers and TX Message Buffer Data Field 1 Registers (TMDF[0:1][m]).</a:t>
            </a:r>
          </a:p>
          <a:p>
            <a:pPr marL="285750" indent="-285750">
              <a:buFont typeface="Wingdings" panose="05000000000000000000" pitchFamily="2" charset="2"/>
              <a:buChar char="Ø"/>
            </a:pPr>
            <a:r>
              <a:rPr lang="en-US" sz="1800" dirty="0"/>
              <a:t>When CFDGAFLP0r.GAFLSRD </a:t>
            </a:r>
            <a:r>
              <a:rPr lang="en-US" sz="1800" dirty="0" err="1"/>
              <a:t>i</a:t>
            </a:r>
            <a:r>
              <a:rPr lang="en-US" sz="1800" dirty="0"/>
              <a:t> (</a:t>
            </a:r>
            <a:r>
              <a:rPr lang="en-US" sz="1800" dirty="0" err="1"/>
              <a:t>i</a:t>
            </a:r>
            <a:r>
              <a:rPr lang="en-US" sz="1800" dirty="0"/>
              <a:t>=0to2) is set and the </a:t>
            </a:r>
            <a:r>
              <a:rPr lang="en-US" sz="1800" dirty="0" err="1"/>
              <a:t>CFDTXQCCin.TXQGWE</a:t>
            </a:r>
            <a:r>
              <a:rPr lang="en-US" sz="1800" dirty="0"/>
              <a:t> (</a:t>
            </a:r>
            <a:r>
              <a:rPr lang="en-US" sz="1800" dirty="0" err="1"/>
              <a:t>i</a:t>
            </a:r>
            <a:r>
              <a:rPr lang="en-US" sz="1800" dirty="0"/>
              <a:t>=0to2, n=0to7) is also set, a receiving frame is stored in the target TXQ as send data by routing.</a:t>
            </a:r>
          </a:p>
          <a:p>
            <a:pPr marL="285750" indent="-285750">
              <a:buFont typeface="Wingdings" panose="05000000000000000000" pitchFamily="2" charset="2"/>
              <a:buChar char="Ø"/>
            </a:pPr>
            <a:r>
              <a:rPr lang="en-US" sz="1800" dirty="0"/>
              <a:t>When </a:t>
            </a:r>
            <a:r>
              <a:rPr lang="en-US" sz="1800" dirty="0" err="1"/>
              <a:t>CFDTXQCCn.TXQOWE</a:t>
            </a:r>
            <a:r>
              <a:rPr lang="en-US" sz="1800" dirty="0"/>
              <a:t> bit is 1’b1, the TX queue is in TX queue overwrite mode. If the message of the same ID is stored in TX Queue when a frame is received and it is stored in TX Queue, an old message will be overwritten by a new message.</a:t>
            </a:r>
          </a:p>
        </p:txBody>
      </p:sp>
    </p:spTree>
    <p:extLst>
      <p:ext uri="{BB962C8B-B14F-4D97-AF65-F5344CB8AC3E}">
        <p14:creationId xmlns:p14="http://schemas.microsoft.com/office/powerpoint/2010/main" val="40968956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3"/>
          <p:cNvSpPr txBox="1">
            <a:spLocks noGrp="1"/>
          </p:cNvSpPr>
          <p:nvPr>
            <p:ph type="title"/>
          </p:nvPr>
        </p:nvSpPr>
        <p:spPr>
          <a:xfrm>
            <a:off x="1157844" y="3429000"/>
            <a:ext cx="9876312" cy="1179501"/>
          </a:xfrm>
          <a:prstGeom prst="rect">
            <a:avLst/>
          </a:prstGeom>
          <a:noFill/>
          <a:ln>
            <a:noFill/>
          </a:ln>
        </p:spPr>
        <p:txBody>
          <a:bodyPr spcFirstLastPara="1" wrap="square" lIns="91433" tIns="45700" rIns="91433"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lnSpc>
                <a:spcPct val="90000"/>
              </a:lnSpc>
              <a:spcBef>
                <a:spcPts val="0"/>
              </a:spcBef>
              <a:spcAft>
                <a:spcPts val="0"/>
              </a:spcAft>
              <a:buSzPts val="6000"/>
              <a:buNone/>
            </a:pPr>
            <a:r>
              <a:rPr lang="en-US" sz="5867" dirty="0">
                <a:solidFill>
                  <a:schemeClr val="bg1"/>
                </a:solidFill>
                <a:latin typeface="Arial" panose="020B0604020202020204" pitchFamily="34" charset="0"/>
                <a:cs typeface="Arial" panose="020B0604020202020204" pitchFamily="34" charset="0"/>
              </a:rPr>
              <a:t>Thank You For Your Attendance</a:t>
            </a:r>
            <a:endParaRPr sz="5867"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34383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1A2BB-6B50-45F7-B997-CA99182AF6B9}"/>
              </a:ext>
            </a:extLst>
          </p:cNvPr>
          <p:cNvSpPr>
            <a:spLocks noGrp="1"/>
          </p:cNvSpPr>
          <p:nvPr>
            <p:ph type="title"/>
          </p:nvPr>
        </p:nvSpPr>
        <p:spPr>
          <a:xfrm>
            <a:off x="517870" y="978408"/>
            <a:ext cx="5021182" cy="928973"/>
          </a:xfrm>
        </p:spPr>
        <p:txBody>
          <a:bodyPr>
            <a:normAutofit fontScale="90000"/>
          </a:bodyPr>
          <a:lstStyle/>
          <a:p>
            <a:r>
              <a:rPr lang="en-US" sz="2800" dirty="0"/>
              <a:t>CAN User Benefits</a:t>
            </a:r>
            <a:br>
              <a:rPr lang="en-US" dirty="0"/>
            </a:br>
            <a:endParaRPr lang="en-US" dirty="0"/>
          </a:p>
        </p:txBody>
      </p:sp>
      <p:sp>
        <p:nvSpPr>
          <p:cNvPr id="3" name="Content Placeholder 2">
            <a:extLst>
              <a:ext uri="{FF2B5EF4-FFF2-40B4-BE49-F238E27FC236}">
                <a16:creationId xmlns:a16="http://schemas.microsoft.com/office/drawing/2014/main" id="{BCC4C003-088A-4EFE-A422-4F18E136837A}"/>
              </a:ext>
            </a:extLst>
          </p:cNvPr>
          <p:cNvSpPr>
            <a:spLocks noGrp="1"/>
          </p:cNvSpPr>
          <p:nvPr>
            <p:ph idx="1"/>
          </p:nvPr>
        </p:nvSpPr>
        <p:spPr>
          <a:xfrm>
            <a:off x="592931" y="1614488"/>
            <a:ext cx="11090419" cy="4225233"/>
          </a:xfrm>
        </p:spPr>
        <p:txBody>
          <a:bodyPr>
            <a:normAutofit fontScale="70000" lnSpcReduction="20000"/>
          </a:bodyPr>
          <a:lstStyle/>
          <a:p>
            <a:pPr marL="342900" indent="-342900">
              <a:buFont typeface="Arial" panose="020B0604020202020204" pitchFamily="34" charset="0"/>
              <a:buChar char="•"/>
            </a:pPr>
            <a:r>
              <a:rPr lang="en-US" dirty="0"/>
              <a:t>CAN is low cost</a:t>
            </a:r>
          </a:p>
          <a:p>
            <a:r>
              <a:rPr lang="en-US" dirty="0"/>
              <a:t>CAN bus has only 2 wires, making it easier to connect control modules together when compared to the traditional way. Accompanied by many benefits of ease of installation and ease of repair and maintenance when there is a problem. </a:t>
            </a:r>
          </a:p>
          <a:p>
            <a:pPr marL="342900" indent="-342900">
              <a:buFont typeface="Arial" panose="020B0604020202020204" pitchFamily="34" charset="0"/>
              <a:buChar char="•"/>
            </a:pPr>
            <a:r>
              <a:rPr lang="en-US" dirty="0"/>
              <a:t>CAN means real-time</a:t>
            </a:r>
          </a:p>
          <a:p>
            <a:r>
              <a:rPr lang="en-US" dirty="0"/>
              <a:t>Maximum data rate is 1 </a:t>
            </a:r>
            <a:r>
              <a:rPr lang="en-US" dirty="0" err="1"/>
              <a:t>Mbits</a:t>
            </a:r>
            <a:r>
              <a:rPr lang="en-US" dirty="0"/>
              <a:t>/s</a:t>
            </a:r>
          </a:p>
          <a:p>
            <a:r>
              <a:rPr lang="en-US" dirty="0"/>
              <a:t>Short message length ( &lt;= 8 data bytes/message)</a:t>
            </a:r>
          </a:p>
          <a:p>
            <a:pPr marL="342900" indent="-342900">
              <a:buFont typeface="Arial" panose="020B0604020202020204" pitchFamily="34" charset="0"/>
              <a:buChar char="•"/>
            </a:pPr>
            <a:r>
              <a:rPr lang="en-US" dirty="0"/>
              <a:t>CAN is flexible</a:t>
            </a:r>
          </a:p>
          <a:p>
            <a:r>
              <a:rPr lang="en-US" dirty="0"/>
              <a:t>CAN allows Multi-Master Operation (every CAN node is able to access the bus individually)</a:t>
            </a:r>
          </a:p>
          <a:p>
            <a:r>
              <a:rPr lang="en-US" dirty="0"/>
              <a:t>CAN Nodes can easily be connected/disconnected</a:t>
            </a:r>
          </a:p>
          <a:p>
            <a:r>
              <a:rPr lang="en-US" dirty="0"/>
              <a:t>Number of nodes not limited</a:t>
            </a:r>
          </a:p>
          <a:p>
            <a:pPr marL="342900" indent="-342900">
              <a:buFont typeface="Arial" panose="020B0604020202020204" pitchFamily="34" charset="0"/>
              <a:buChar char="•"/>
            </a:pPr>
            <a:r>
              <a:rPr lang="en-US" dirty="0"/>
              <a:t>CAN is standardized</a:t>
            </a:r>
          </a:p>
          <a:p>
            <a:r>
              <a:rPr lang="en-US" dirty="0"/>
              <a:t>ISO-11898</a:t>
            </a:r>
          </a:p>
          <a:p>
            <a:r>
              <a:rPr lang="en-US" dirty="0"/>
              <a:t>ISO-11519-2</a:t>
            </a:r>
          </a:p>
          <a:p>
            <a:endParaRPr lang="en-US" dirty="0"/>
          </a:p>
        </p:txBody>
      </p:sp>
    </p:spTree>
    <p:extLst>
      <p:ext uri="{BB962C8B-B14F-4D97-AF65-F5344CB8AC3E}">
        <p14:creationId xmlns:p14="http://schemas.microsoft.com/office/powerpoint/2010/main" val="3970010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C8A5D-78D7-4AFF-9E22-4CBACE6B5212}"/>
              </a:ext>
            </a:extLst>
          </p:cNvPr>
          <p:cNvSpPr>
            <a:spLocks noGrp="1"/>
          </p:cNvSpPr>
          <p:nvPr>
            <p:ph type="title"/>
          </p:nvPr>
        </p:nvSpPr>
        <p:spPr>
          <a:xfrm>
            <a:off x="517870" y="978408"/>
            <a:ext cx="5021182" cy="1464755"/>
          </a:xfrm>
        </p:spPr>
        <p:txBody>
          <a:bodyPr>
            <a:normAutofit fontScale="90000"/>
          </a:bodyPr>
          <a:lstStyle/>
          <a:p>
            <a:r>
              <a:rPr lang="en-US" sz="2800" dirty="0"/>
              <a:t>Basic Concepts</a:t>
            </a:r>
            <a:br>
              <a:rPr lang="en-US" sz="2500" dirty="0"/>
            </a:br>
            <a:br>
              <a:rPr lang="en-US" dirty="0"/>
            </a:br>
            <a:endParaRPr lang="en-US" dirty="0"/>
          </a:p>
        </p:txBody>
      </p:sp>
      <p:sp>
        <p:nvSpPr>
          <p:cNvPr id="3" name="Content Placeholder 2">
            <a:extLst>
              <a:ext uri="{FF2B5EF4-FFF2-40B4-BE49-F238E27FC236}">
                <a16:creationId xmlns:a16="http://schemas.microsoft.com/office/drawing/2014/main" id="{B8E30FC0-6705-4444-ACAE-505501591F3C}"/>
              </a:ext>
            </a:extLst>
          </p:cNvPr>
          <p:cNvSpPr>
            <a:spLocks noGrp="1"/>
          </p:cNvSpPr>
          <p:nvPr>
            <p:ph idx="1"/>
          </p:nvPr>
        </p:nvSpPr>
        <p:spPr>
          <a:xfrm>
            <a:off x="600075" y="1750220"/>
            <a:ext cx="11083275" cy="4089502"/>
          </a:xfrm>
        </p:spPr>
        <p:txBody>
          <a:bodyPr/>
          <a:lstStyle/>
          <a:p>
            <a:r>
              <a:rPr lang="en-US" dirty="0"/>
              <a:t>Message: Data is encapsulated and transmitted in the network under a common convention.</a:t>
            </a:r>
          </a:p>
          <a:p>
            <a:r>
              <a:rPr lang="en-US" dirty="0"/>
              <a:t>Information Routing: The data message transmitted from any node on the CAN bus does not contain the address of the transmitting node or of any expected receiving node. Instead, the content of the message is labeled with an identifier (ID) that is unique across the network. All other nodes on the network receive the message, and each node performs an acceptance check on the ID to determine if the message is relevant to that node. If the message is relevant, it will be processed; otherwise it is ignored.</a:t>
            </a:r>
          </a:p>
          <a:p>
            <a:r>
              <a:rPr lang="en-US" dirty="0"/>
              <a:t>Bitrate: The bitrate can be different in different system but must unify in a specific system. Bit rates up to 1 Mbit/s are possible at network lengths below 40 m.</a:t>
            </a:r>
          </a:p>
          <a:p>
            <a:r>
              <a:rPr lang="en-US" dirty="0"/>
              <a:t>Priorities: The CAN INDENTIFIER defines a static message priority during bus access.</a:t>
            </a:r>
          </a:p>
          <a:p>
            <a:endParaRPr lang="en-US" dirty="0"/>
          </a:p>
        </p:txBody>
      </p:sp>
    </p:spTree>
    <p:extLst>
      <p:ext uri="{BB962C8B-B14F-4D97-AF65-F5344CB8AC3E}">
        <p14:creationId xmlns:p14="http://schemas.microsoft.com/office/powerpoint/2010/main" val="561247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C8A5D-78D7-4AFF-9E22-4CBACE6B5212}"/>
              </a:ext>
            </a:extLst>
          </p:cNvPr>
          <p:cNvSpPr>
            <a:spLocks noGrp="1"/>
          </p:cNvSpPr>
          <p:nvPr>
            <p:ph type="title"/>
          </p:nvPr>
        </p:nvSpPr>
        <p:spPr>
          <a:xfrm>
            <a:off x="517870" y="978408"/>
            <a:ext cx="5021182" cy="1464755"/>
          </a:xfrm>
        </p:spPr>
        <p:txBody>
          <a:bodyPr>
            <a:normAutofit fontScale="90000"/>
          </a:bodyPr>
          <a:lstStyle/>
          <a:p>
            <a:r>
              <a:rPr lang="en-US" sz="2800" dirty="0"/>
              <a:t>Basic Concepts</a:t>
            </a:r>
            <a:br>
              <a:rPr lang="en-US" sz="2500" dirty="0"/>
            </a:br>
            <a:br>
              <a:rPr lang="en-US" dirty="0"/>
            </a:br>
            <a:endParaRPr lang="en-US" dirty="0"/>
          </a:p>
        </p:txBody>
      </p:sp>
      <p:sp>
        <p:nvSpPr>
          <p:cNvPr id="3" name="Content Placeholder 2">
            <a:extLst>
              <a:ext uri="{FF2B5EF4-FFF2-40B4-BE49-F238E27FC236}">
                <a16:creationId xmlns:a16="http://schemas.microsoft.com/office/drawing/2014/main" id="{B8E30FC0-6705-4444-ACAE-505501591F3C}"/>
              </a:ext>
            </a:extLst>
          </p:cNvPr>
          <p:cNvSpPr>
            <a:spLocks noGrp="1"/>
          </p:cNvSpPr>
          <p:nvPr>
            <p:ph idx="1"/>
          </p:nvPr>
        </p:nvSpPr>
        <p:spPr>
          <a:xfrm>
            <a:off x="600075" y="1750220"/>
            <a:ext cx="11083275" cy="4089502"/>
          </a:xfrm>
        </p:spPr>
        <p:txBody>
          <a:bodyPr/>
          <a:lstStyle/>
          <a:p>
            <a:r>
              <a:rPr lang="en-US" dirty="0"/>
              <a:t>Arbitration: if two or more nodes start transmitting message at the same time, the arbitration mechanism is applied to guarantee that one of these message can be sent successfully according the priority.</a:t>
            </a:r>
          </a:p>
          <a:p>
            <a:r>
              <a:rPr lang="en-US" dirty="0"/>
              <a:t>Connection: CAN nodes can easily be connected/disconnected, and not limited</a:t>
            </a:r>
          </a:p>
          <a:p>
            <a:r>
              <a:rPr lang="en-US" dirty="0"/>
              <a:t>Bus values: the bus has one of these values:</a:t>
            </a:r>
          </a:p>
          <a:p>
            <a:pPr lvl="1"/>
            <a:r>
              <a:rPr lang="en-US" dirty="0"/>
              <a:t>“dominant bit” is a logical 0</a:t>
            </a:r>
          </a:p>
          <a:p>
            <a:pPr lvl="1"/>
            <a:r>
              <a:rPr lang="en-US" dirty="0"/>
              <a:t>“recessive bit” is a logical 1</a:t>
            </a:r>
          </a:p>
          <a:p>
            <a:endParaRPr lang="en-US" dirty="0"/>
          </a:p>
        </p:txBody>
      </p:sp>
    </p:spTree>
    <p:extLst>
      <p:ext uri="{BB962C8B-B14F-4D97-AF65-F5344CB8AC3E}">
        <p14:creationId xmlns:p14="http://schemas.microsoft.com/office/powerpoint/2010/main" val="3489089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C8A5D-78D7-4AFF-9E22-4CBACE6B5212}"/>
              </a:ext>
            </a:extLst>
          </p:cNvPr>
          <p:cNvSpPr>
            <a:spLocks noGrp="1"/>
          </p:cNvSpPr>
          <p:nvPr>
            <p:ph type="title"/>
          </p:nvPr>
        </p:nvSpPr>
        <p:spPr>
          <a:xfrm>
            <a:off x="517870" y="978408"/>
            <a:ext cx="5578130" cy="1464755"/>
          </a:xfrm>
        </p:spPr>
        <p:txBody>
          <a:bodyPr>
            <a:normAutofit/>
          </a:bodyPr>
          <a:lstStyle/>
          <a:p>
            <a:r>
              <a:rPr lang="en-US" sz="2800"/>
              <a:t>CAN Electrical  Characteristics</a:t>
            </a:r>
            <a:endParaRPr lang="en-US" sz="2800" dirty="0"/>
          </a:p>
        </p:txBody>
      </p:sp>
      <p:pic>
        <p:nvPicPr>
          <p:cNvPr id="3074" name="Picture 2">
            <a:extLst>
              <a:ext uri="{FF2B5EF4-FFF2-40B4-BE49-F238E27FC236}">
                <a16:creationId xmlns:a16="http://schemas.microsoft.com/office/drawing/2014/main" id="{6D1EF972-16FD-499F-B48E-094F8FE7A8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168" y="1503998"/>
            <a:ext cx="10597132" cy="4335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0686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C8A5D-78D7-4AFF-9E22-4CBACE6B5212}"/>
              </a:ext>
            </a:extLst>
          </p:cNvPr>
          <p:cNvSpPr>
            <a:spLocks noGrp="1"/>
          </p:cNvSpPr>
          <p:nvPr>
            <p:ph type="title"/>
          </p:nvPr>
        </p:nvSpPr>
        <p:spPr>
          <a:xfrm>
            <a:off x="517870" y="978408"/>
            <a:ext cx="5578130" cy="1464755"/>
          </a:xfrm>
        </p:spPr>
        <p:txBody>
          <a:bodyPr>
            <a:normAutofit/>
          </a:bodyPr>
          <a:lstStyle/>
          <a:p>
            <a:r>
              <a:rPr lang="en-US" sz="2800"/>
              <a:t>CAN Electrical  Characteristics</a:t>
            </a:r>
            <a:endParaRPr lang="en-US" sz="2800" dirty="0"/>
          </a:p>
        </p:txBody>
      </p:sp>
      <p:pic>
        <p:nvPicPr>
          <p:cNvPr id="4098" name="Picture 2">
            <a:extLst>
              <a:ext uri="{FF2B5EF4-FFF2-40B4-BE49-F238E27FC236}">
                <a16:creationId xmlns:a16="http://schemas.microsoft.com/office/drawing/2014/main" id="{69F93F8B-813A-4F0C-832B-3558F3C0A1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 y="1760219"/>
            <a:ext cx="11026430" cy="4509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4393331"/>
      </p:ext>
    </p:extLst>
  </p:cSld>
  <p:clrMapOvr>
    <a:masterClrMapping/>
  </p:clrMapOvr>
</p:sld>
</file>

<file path=ppt/theme/theme1.xml><?xml version="1.0" encoding="utf-8"?>
<a:theme xmlns:a="http://schemas.openxmlformats.org/drawingml/2006/main" name="GestaltVTI">
  <a:themeElements>
    <a:clrScheme name="AnalogousFromDarkSeedLeftStep">
      <a:dk1>
        <a:srgbClr val="000000"/>
      </a:dk1>
      <a:lt1>
        <a:srgbClr val="FFFFFF"/>
      </a:lt1>
      <a:dk2>
        <a:srgbClr val="1B2C2F"/>
      </a:dk2>
      <a:lt2>
        <a:srgbClr val="F1F3F0"/>
      </a:lt2>
      <a:accent1>
        <a:srgbClr val="974DC3"/>
      </a:accent1>
      <a:accent2>
        <a:srgbClr val="5C44B5"/>
      </a:accent2>
      <a:accent3>
        <a:srgbClr val="4D65C3"/>
      </a:accent3>
      <a:accent4>
        <a:srgbClr val="3B85B1"/>
      </a:accent4>
      <a:accent5>
        <a:srgbClr val="4BBEB9"/>
      </a:accent5>
      <a:accent6>
        <a:srgbClr val="3BB17B"/>
      </a:accent6>
      <a:hlink>
        <a:srgbClr val="3798A6"/>
      </a:hlink>
      <a:folHlink>
        <a:srgbClr val="7F7F7F"/>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904</TotalTime>
  <Words>3883</Words>
  <Application>Microsoft Office PowerPoint</Application>
  <PresentationFormat>Widescreen</PresentationFormat>
  <Paragraphs>209</Paragraphs>
  <Slides>47</Slides>
  <Notes>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47</vt:i4>
      </vt:variant>
    </vt:vector>
  </HeadingPairs>
  <TitlesOfParts>
    <vt:vector size="58" baseType="lpstr">
      <vt:lpstr>Arial</vt:lpstr>
      <vt:lpstr>Arial-BoldMT</vt:lpstr>
      <vt:lpstr>ArialMT</vt:lpstr>
      <vt:lpstr>Bierstadt</vt:lpstr>
      <vt:lpstr>Bierstadt (Body)</vt:lpstr>
      <vt:lpstr>Calibri</vt:lpstr>
      <vt:lpstr>Roboto Condensed</vt:lpstr>
      <vt:lpstr>TimesNewRomanPSMT</vt:lpstr>
      <vt:lpstr>Wingdings</vt:lpstr>
      <vt:lpstr>GestaltVTI</vt:lpstr>
      <vt:lpstr>Office Theme</vt:lpstr>
      <vt:lpstr>CAN MODULE KNOWLEDGE</vt:lpstr>
      <vt:lpstr>CAN MODULE KNOWLEDGE</vt:lpstr>
      <vt:lpstr>1. Overview Controller Area Network (CAN) </vt:lpstr>
      <vt:lpstr>History of CAN</vt:lpstr>
      <vt:lpstr>CAN User Benefits </vt:lpstr>
      <vt:lpstr>Basic Concepts  </vt:lpstr>
      <vt:lpstr>Basic Concepts  </vt:lpstr>
      <vt:lpstr>CAN Electrical  Characteristics</vt:lpstr>
      <vt:lpstr>CAN Electrical  Characteristics</vt:lpstr>
      <vt:lpstr>Data-Frame  </vt:lpstr>
      <vt:lpstr>Data-Frame  </vt:lpstr>
      <vt:lpstr>Data-Frame  </vt:lpstr>
      <vt:lpstr>Data-Frame  </vt:lpstr>
      <vt:lpstr>Arbitration mechanism   </vt:lpstr>
      <vt:lpstr>2. CAN FD – CAN with Flexible Data Rate (V4H) </vt:lpstr>
      <vt:lpstr>Features of CAN FD  </vt:lpstr>
      <vt:lpstr>Interface Modes  </vt:lpstr>
      <vt:lpstr>Block Diagram  </vt:lpstr>
      <vt:lpstr>Block Diagram    </vt:lpstr>
      <vt:lpstr>Block Diagram    </vt:lpstr>
      <vt:lpstr>Modes of operation    </vt:lpstr>
      <vt:lpstr>Modes of operation    </vt:lpstr>
      <vt:lpstr>Initialisation    </vt:lpstr>
      <vt:lpstr>Initialisation -&gt; Clock setting     </vt:lpstr>
      <vt:lpstr>Initialisation -&gt; Clock setting     </vt:lpstr>
      <vt:lpstr>Initialisation -&gt; Clock setting     </vt:lpstr>
      <vt:lpstr>Initialisation -&gt; Clock setting     </vt:lpstr>
      <vt:lpstr>Initialisation -&gt; Clock setting     </vt:lpstr>
      <vt:lpstr>Initialisation -&gt; AFL setting     </vt:lpstr>
      <vt:lpstr>Initialisation -&gt; AFL setting     </vt:lpstr>
      <vt:lpstr>Initialisation -&gt; AFL setting     </vt:lpstr>
      <vt:lpstr>Initialisation -&gt; AFL setting     </vt:lpstr>
      <vt:lpstr>Initialisation -&gt; AFL setting     </vt:lpstr>
      <vt:lpstr>Initialisation -&gt; AFL setting     </vt:lpstr>
      <vt:lpstr>Normal MB and FIFO Buffers Congfiguration     </vt:lpstr>
      <vt:lpstr>Normal MB and FIFO Buffers Congfiguration     </vt:lpstr>
      <vt:lpstr>Normal MB and FIFO Buffers Congfiguration     </vt:lpstr>
      <vt:lpstr>Normal MB and FIFO Buffers Congfiguration     </vt:lpstr>
      <vt:lpstr>Reception     </vt:lpstr>
      <vt:lpstr>Reception     </vt:lpstr>
      <vt:lpstr>Transmission     </vt:lpstr>
      <vt:lpstr>Transmission     </vt:lpstr>
      <vt:lpstr>Transmission     </vt:lpstr>
      <vt:lpstr>Transmission     </vt:lpstr>
      <vt:lpstr>Transmission     </vt:lpstr>
      <vt:lpstr>Transmission     </vt:lpstr>
      <vt:lpstr>Thank You For Your Attendance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 MODULE KNOWLEDGE</dc:title>
  <dc:creator>ES DEV 010</dc:creator>
  <cp:lastModifiedBy>ES DEV 037</cp:lastModifiedBy>
  <cp:revision>23</cp:revision>
  <dcterms:created xsi:type="dcterms:W3CDTF">2022-04-28T07:48:32Z</dcterms:created>
  <dcterms:modified xsi:type="dcterms:W3CDTF">2023-03-20T04:47:32Z</dcterms:modified>
</cp:coreProperties>
</file>