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5" r:id="rId2"/>
    <p:sldId id="378" r:id="rId3"/>
    <p:sldId id="340" r:id="rId4"/>
    <p:sldId id="377" r:id="rId5"/>
    <p:sldId id="380" r:id="rId6"/>
    <p:sldId id="379" r:id="rId7"/>
    <p:sldId id="382" r:id="rId8"/>
    <p:sldId id="393" r:id="rId9"/>
    <p:sldId id="381" r:id="rId10"/>
    <p:sldId id="383" r:id="rId11"/>
    <p:sldId id="384" r:id="rId12"/>
    <p:sldId id="385" r:id="rId13"/>
    <p:sldId id="386" r:id="rId14"/>
    <p:sldId id="387" r:id="rId15"/>
    <p:sldId id="388" r:id="rId16"/>
    <p:sldId id="389" r:id="rId17"/>
    <p:sldId id="391" r:id="rId18"/>
    <p:sldId id="390" r:id="rId19"/>
    <p:sldId id="392" r:id="rId20"/>
    <p:sldId id="394" r:id="rId21"/>
    <p:sldId id="3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19A0E6DB-5188-4DD2-9CBD-2774C1D769A1}">
          <p14:sldIdLst>
            <p14:sldId id="295"/>
            <p14:sldId id="378"/>
          </p14:sldIdLst>
        </p14:section>
        <p14:section name="Core G4MH" id="{6787E7B8-F987-44B1-A387-9189BE34A2D5}">
          <p14:sldIdLst>
            <p14:sldId id="340"/>
            <p14:sldId id="377"/>
            <p14:sldId id="380"/>
            <p14:sldId id="379"/>
            <p14:sldId id="382"/>
            <p14:sldId id="393"/>
            <p14:sldId id="381"/>
            <p14:sldId id="383"/>
            <p14:sldId id="384"/>
            <p14:sldId id="385"/>
            <p14:sldId id="386"/>
            <p14:sldId id="387"/>
            <p14:sldId id="388"/>
            <p14:sldId id="389"/>
            <p14:sldId id="391"/>
            <p14:sldId id="390"/>
            <p14:sldId id="392"/>
            <p14:sldId id="394"/>
          </p14:sldIdLst>
        </p14:section>
        <p14:section name="End" id="{BA345B56-9AF7-44DB-A2AE-3E2772E8B35B}">
          <p14:sldIdLst>
            <p14:sldId id="3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yton Linh" initials="C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2EFE4"/>
    <a:srgbClr val="F9C303"/>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74667" autoAdjust="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7F975-785E-4422-8167-623494B57FB0}"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9265D-0477-42D7-BE88-82688DC693F4}" type="slidenum">
              <a:rPr lang="en-US" smtClean="0"/>
              <a:t>‹#›</a:t>
            </a:fld>
            <a:endParaRPr lang="en-US"/>
          </a:p>
        </p:txBody>
      </p:sp>
    </p:spTree>
    <p:extLst>
      <p:ext uri="{BB962C8B-B14F-4D97-AF65-F5344CB8AC3E}">
        <p14:creationId xmlns:p14="http://schemas.microsoft.com/office/powerpoint/2010/main" val="1777763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by Hai Phan on Sep 5</a:t>
            </a:r>
            <a:r>
              <a:rPr lang="en-US" baseline="30000" dirty="0"/>
              <a:t>th</a:t>
            </a:r>
            <a:r>
              <a:rPr lang="en-US" dirty="0"/>
              <a:t> 2018. This slide is used to help understand fundamental features and properties of Git ( a distributed version control system).</a:t>
            </a:r>
          </a:p>
        </p:txBody>
      </p:sp>
      <p:sp>
        <p:nvSpPr>
          <p:cNvPr id="4" name="Slide Number Placeholder 3"/>
          <p:cNvSpPr>
            <a:spLocks noGrp="1"/>
          </p:cNvSpPr>
          <p:nvPr>
            <p:ph type="sldNum" sz="quarter" idx="10"/>
          </p:nvPr>
        </p:nvSpPr>
        <p:spPr/>
        <p:txBody>
          <a:bodyPr/>
          <a:lstStyle/>
          <a:p>
            <a:fld id="{CE69265D-0477-42D7-BE88-82688DC693F4}" type="slidenum">
              <a:rPr lang="en-US" smtClean="0"/>
              <a:t>1</a:t>
            </a:fld>
            <a:endParaRPr lang="en-US"/>
          </a:p>
        </p:txBody>
      </p:sp>
    </p:spTree>
    <p:extLst>
      <p:ext uri="{BB962C8B-B14F-4D97-AF65-F5344CB8AC3E}">
        <p14:creationId xmlns:p14="http://schemas.microsoft.com/office/powerpoint/2010/main" val="169900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69265D-0477-42D7-BE88-82688DC693F4}" type="slidenum">
              <a:rPr lang="en-US" smtClean="0"/>
              <a:t>21</a:t>
            </a:fld>
            <a:endParaRPr lang="en-US"/>
          </a:p>
        </p:txBody>
      </p:sp>
    </p:spTree>
    <p:extLst>
      <p:ext uri="{BB962C8B-B14F-4D97-AF65-F5344CB8AC3E}">
        <p14:creationId xmlns:p14="http://schemas.microsoft.com/office/powerpoint/2010/main" val="537920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03B3-4080-431A-AFCA-DC696E698A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5BC48B-ECBD-41AB-B21B-9E1B06282D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3180D2-0082-4A85-B3B2-682F6F2ADAB3}"/>
              </a:ext>
            </a:extLst>
          </p:cNvPr>
          <p:cNvSpPr>
            <a:spLocks noGrp="1"/>
          </p:cNvSpPr>
          <p:nvPr>
            <p:ph type="dt" sz="half" idx="10"/>
          </p:nvPr>
        </p:nvSpPr>
        <p:spPr/>
        <p:txBody>
          <a:bodyPr/>
          <a:lstStyle/>
          <a:p>
            <a:fld id="{4CE8D0B1-3CE5-4E00-95CD-AB2D6EA50807}" type="datetimeFigureOut">
              <a:rPr lang="en-US" smtClean="0"/>
              <a:t>3/13/2023</a:t>
            </a:fld>
            <a:endParaRPr lang="en-US"/>
          </a:p>
        </p:txBody>
      </p:sp>
      <p:sp>
        <p:nvSpPr>
          <p:cNvPr id="5" name="Footer Placeholder 4">
            <a:extLst>
              <a:ext uri="{FF2B5EF4-FFF2-40B4-BE49-F238E27FC236}">
                <a16:creationId xmlns:a16="http://schemas.microsoft.com/office/drawing/2014/main" id="{A391B948-FADE-4C2B-BE71-9A2191B7D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D61C7-1A05-41F9-85E3-FAD865DB9BB4}"/>
              </a:ext>
            </a:extLst>
          </p:cNvPr>
          <p:cNvSpPr>
            <a:spLocks noGrp="1"/>
          </p:cNvSpPr>
          <p:nvPr>
            <p:ph type="sldNum" sz="quarter" idx="12"/>
          </p:nvPr>
        </p:nvSpPr>
        <p:spPr/>
        <p:txBody>
          <a:bodyPr/>
          <a:lstStyle/>
          <a:p>
            <a:fld id="{170060F6-7912-4AC3-A45D-AB56880B5344}" type="slidenum">
              <a:rPr lang="en-US" smtClean="0"/>
              <a:t>‹#›</a:t>
            </a:fld>
            <a:endParaRPr lang="en-US"/>
          </a:p>
        </p:txBody>
      </p:sp>
      <p:sp>
        <p:nvSpPr>
          <p:cNvPr id="7" name="Rectangle 11">
            <a:extLst>
              <a:ext uri="{FF2B5EF4-FFF2-40B4-BE49-F238E27FC236}">
                <a16:creationId xmlns:a16="http://schemas.microsoft.com/office/drawing/2014/main" id="{9AFC6B12-434B-40A0-9022-05093D6D4AE5}"/>
              </a:ext>
            </a:extLst>
          </p:cNvPr>
          <p:cNvSpPr/>
          <p:nvPr userDrawn="1"/>
        </p:nvSpPr>
        <p:spPr>
          <a:xfrm flipV="1">
            <a:off x="1" y="-6"/>
            <a:ext cx="10579394" cy="646329"/>
          </a:xfrm>
          <a:custGeom>
            <a:avLst/>
            <a:gdLst>
              <a:gd name="connsiteX0" fmla="*/ 0 w 11133667"/>
              <a:gd name="connsiteY0" fmla="*/ 0 h 1100667"/>
              <a:gd name="connsiteX1" fmla="*/ 11133667 w 11133667"/>
              <a:gd name="connsiteY1" fmla="*/ 0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470444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541000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3667" h="1100667">
                <a:moveTo>
                  <a:pt x="0" y="0"/>
                </a:moveTo>
                <a:lnTo>
                  <a:pt x="10541000" y="28223"/>
                </a:lnTo>
                <a:lnTo>
                  <a:pt x="11133667" y="1100667"/>
                </a:lnTo>
                <a:lnTo>
                  <a:pt x="0" y="1100667"/>
                </a:lnTo>
                <a:lnTo>
                  <a:pt x="0" y="0"/>
                </a:lnTo>
                <a:close/>
              </a:path>
            </a:pathLst>
          </a:custGeom>
          <a:solidFill>
            <a:srgbClr val="F9C303"/>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8" name="Picture 7">
            <a:extLst>
              <a:ext uri="{FF2B5EF4-FFF2-40B4-BE49-F238E27FC236}">
                <a16:creationId xmlns:a16="http://schemas.microsoft.com/office/drawing/2014/main" id="{91E2E181-599E-4E5F-9D47-DE446E6CECE2}"/>
              </a:ext>
            </a:extLst>
          </p:cNvPr>
          <p:cNvPicPr>
            <a:picLocks noChangeAspect="1"/>
          </p:cNvPicPr>
          <p:nvPr userDrawn="1"/>
        </p:nvPicPr>
        <p:blipFill>
          <a:blip r:embed="rId2"/>
          <a:stretch>
            <a:fillRect/>
          </a:stretch>
        </p:blipFill>
        <p:spPr>
          <a:xfrm>
            <a:off x="462279" y="6310427"/>
            <a:ext cx="11729721" cy="475529"/>
          </a:xfrm>
          <a:prstGeom prst="rect">
            <a:avLst/>
          </a:prstGeom>
        </p:spPr>
      </p:pic>
      <p:sp>
        <p:nvSpPr>
          <p:cNvPr id="10" name="TextBox 9">
            <a:extLst>
              <a:ext uri="{FF2B5EF4-FFF2-40B4-BE49-F238E27FC236}">
                <a16:creationId xmlns:a16="http://schemas.microsoft.com/office/drawing/2014/main" id="{6FB0CF5A-AC05-4576-A803-F669BE528504}"/>
              </a:ext>
            </a:extLst>
          </p:cNvPr>
          <p:cNvSpPr txBox="1"/>
          <p:nvPr userDrawn="1"/>
        </p:nvSpPr>
        <p:spPr>
          <a:xfrm>
            <a:off x="238416" y="108811"/>
            <a:ext cx="5074417" cy="769441"/>
          </a:xfrm>
          <a:prstGeom prst="rect">
            <a:avLst/>
          </a:prstGeom>
          <a:noFill/>
        </p:spPr>
        <p:txBody>
          <a:bodyPr wrap="square" rtlCol="0">
            <a:spAutoFit/>
          </a:bodyPr>
          <a:lstStyle/>
          <a:p>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82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03B3-4080-431A-AFCA-DC696E698A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5BC48B-ECBD-41AB-B21B-9E1B06282D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3180D2-0082-4A85-B3B2-682F6F2ADAB3}"/>
              </a:ext>
            </a:extLst>
          </p:cNvPr>
          <p:cNvSpPr>
            <a:spLocks noGrp="1"/>
          </p:cNvSpPr>
          <p:nvPr>
            <p:ph type="dt" sz="half" idx="10"/>
          </p:nvPr>
        </p:nvSpPr>
        <p:spPr/>
        <p:txBody>
          <a:bodyPr/>
          <a:lstStyle/>
          <a:p>
            <a:fld id="{4CE8D0B1-3CE5-4E00-95CD-AB2D6EA50807}" type="datetimeFigureOut">
              <a:rPr lang="en-US" smtClean="0"/>
              <a:t>3/13/2023</a:t>
            </a:fld>
            <a:endParaRPr lang="en-US"/>
          </a:p>
        </p:txBody>
      </p:sp>
      <p:sp>
        <p:nvSpPr>
          <p:cNvPr id="5" name="Footer Placeholder 4">
            <a:extLst>
              <a:ext uri="{FF2B5EF4-FFF2-40B4-BE49-F238E27FC236}">
                <a16:creationId xmlns:a16="http://schemas.microsoft.com/office/drawing/2014/main" id="{A391B948-FADE-4C2B-BE71-9A2191B7D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D61C7-1A05-41F9-85E3-FAD865DB9BB4}"/>
              </a:ext>
            </a:extLst>
          </p:cNvPr>
          <p:cNvSpPr>
            <a:spLocks noGrp="1"/>
          </p:cNvSpPr>
          <p:nvPr>
            <p:ph type="sldNum" sz="quarter" idx="12"/>
          </p:nvPr>
        </p:nvSpPr>
        <p:spPr/>
        <p:txBody>
          <a:bodyPr/>
          <a:lstStyle/>
          <a:p>
            <a:fld id="{170060F6-7912-4AC3-A45D-AB56880B5344}" type="slidenum">
              <a:rPr lang="en-US" smtClean="0"/>
              <a:t>‹#›</a:t>
            </a:fld>
            <a:endParaRPr lang="en-US"/>
          </a:p>
        </p:txBody>
      </p:sp>
      <p:sp>
        <p:nvSpPr>
          <p:cNvPr id="7" name="Rectangle 11">
            <a:extLst>
              <a:ext uri="{FF2B5EF4-FFF2-40B4-BE49-F238E27FC236}">
                <a16:creationId xmlns:a16="http://schemas.microsoft.com/office/drawing/2014/main" id="{9AFC6B12-434B-40A0-9022-05093D6D4AE5}"/>
              </a:ext>
            </a:extLst>
          </p:cNvPr>
          <p:cNvSpPr/>
          <p:nvPr userDrawn="1"/>
        </p:nvSpPr>
        <p:spPr>
          <a:xfrm flipV="1">
            <a:off x="0" y="-4"/>
            <a:ext cx="10625667" cy="646329"/>
          </a:xfrm>
          <a:custGeom>
            <a:avLst/>
            <a:gdLst>
              <a:gd name="connsiteX0" fmla="*/ 0 w 11133667"/>
              <a:gd name="connsiteY0" fmla="*/ 0 h 1100667"/>
              <a:gd name="connsiteX1" fmla="*/ 11133667 w 11133667"/>
              <a:gd name="connsiteY1" fmla="*/ 0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470444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541000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3667" h="1100667">
                <a:moveTo>
                  <a:pt x="0" y="0"/>
                </a:moveTo>
                <a:lnTo>
                  <a:pt x="10541000" y="28223"/>
                </a:lnTo>
                <a:lnTo>
                  <a:pt x="11133667" y="1100667"/>
                </a:lnTo>
                <a:lnTo>
                  <a:pt x="0" y="1100667"/>
                </a:lnTo>
                <a:lnTo>
                  <a:pt x="0" y="0"/>
                </a:lnTo>
                <a:close/>
              </a:path>
            </a:pathLst>
          </a:custGeom>
          <a:solidFill>
            <a:srgbClr val="F9C303"/>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8" name="Picture 7">
            <a:extLst>
              <a:ext uri="{FF2B5EF4-FFF2-40B4-BE49-F238E27FC236}">
                <a16:creationId xmlns:a16="http://schemas.microsoft.com/office/drawing/2014/main" id="{91E2E181-599E-4E5F-9D47-DE446E6CECE2}"/>
              </a:ext>
            </a:extLst>
          </p:cNvPr>
          <p:cNvPicPr>
            <a:picLocks noChangeAspect="1"/>
          </p:cNvPicPr>
          <p:nvPr userDrawn="1"/>
        </p:nvPicPr>
        <p:blipFill>
          <a:blip r:embed="rId2"/>
          <a:stretch>
            <a:fillRect/>
          </a:stretch>
        </p:blipFill>
        <p:spPr>
          <a:xfrm>
            <a:off x="462279" y="6310427"/>
            <a:ext cx="11729721" cy="475529"/>
          </a:xfrm>
          <a:prstGeom prst="rect">
            <a:avLst/>
          </a:prstGeom>
        </p:spPr>
      </p:pic>
    </p:spTree>
    <p:extLst>
      <p:ext uri="{BB962C8B-B14F-4D97-AF65-F5344CB8AC3E}">
        <p14:creationId xmlns:p14="http://schemas.microsoft.com/office/powerpoint/2010/main" val="2682270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 name="Title Text"/>
          <p:cNvSpPr txBox="1">
            <a:spLocks noGrp="1"/>
          </p:cNvSpPr>
          <p:nvPr>
            <p:ph type="title"/>
          </p:nvPr>
        </p:nvSpPr>
        <p:spPr>
          <a:xfrm>
            <a:off x="4493623" y="4868088"/>
            <a:ext cx="6903319" cy="581744"/>
          </a:xfrm>
          <a:prstGeom prst="rect">
            <a:avLst/>
          </a:prstGeom>
        </p:spPr>
        <p:txBody>
          <a:bodyPr anchor="ctr"/>
          <a:lstStyle>
            <a:lvl1pPr algn="ctr">
              <a:defRPr sz="2400" b="1" spc="800"/>
            </a:lvl1pPr>
          </a:lstStyle>
          <a:p>
            <a:r>
              <a:t>Title Text</a:t>
            </a:r>
          </a:p>
        </p:txBody>
      </p:sp>
      <p:sp>
        <p:nvSpPr>
          <p:cNvPr id="19" name="Body Level One…"/>
          <p:cNvSpPr txBox="1">
            <a:spLocks noGrp="1"/>
          </p:cNvSpPr>
          <p:nvPr>
            <p:ph type="body" sz="quarter" idx="1"/>
          </p:nvPr>
        </p:nvSpPr>
        <p:spPr>
          <a:xfrm>
            <a:off x="4146627" y="5467589"/>
            <a:ext cx="7933102" cy="236523"/>
          </a:xfrm>
          <a:prstGeom prst="rect">
            <a:avLst/>
          </a:prstGeom>
        </p:spPr>
        <p:txBody>
          <a:bodyPr/>
          <a:lstStyle>
            <a:lvl1pPr marL="0" indent="0">
              <a:lnSpc>
                <a:spcPct val="100000"/>
              </a:lnSpc>
              <a:buClrTx/>
              <a:buSzTx/>
              <a:buFontTx/>
              <a:buNone/>
              <a:defRPr sz="1200" cap="all" spc="400">
                <a:solidFill>
                  <a:srgbClr val="2A1A00"/>
                </a:solidFill>
              </a:defRPr>
            </a:lvl1pPr>
            <a:lvl2pPr marL="0" indent="0">
              <a:lnSpc>
                <a:spcPct val="100000"/>
              </a:lnSpc>
              <a:buClrTx/>
              <a:buSzTx/>
              <a:buFontTx/>
              <a:buNone/>
              <a:defRPr sz="1200" cap="all" spc="400">
                <a:solidFill>
                  <a:srgbClr val="2A1A00"/>
                </a:solidFill>
              </a:defRPr>
            </a:lvl2pPr>
            <a:lvl3pPr marL="0" indent="0">
              <a:lnSpc>
                <a:spcPct val="100000"/>
              </a:lnSpc>
              <a:buClrTx/>
              <a:buSzTx/>
              <a:buFontTx/>
              <a:buNone/>
              <a:defRPr sz="1200" cap="all" spc="400">
                <a:solidFill>
                  <a:srgbClr val="2A1A00"/>
                </a:solidFill>
              </a:defRPr>
            </a:lvl3pPr>
            <a:lvl4pPr marL="0" indent="0">
              <a:lnSpc>
                <a:spcPct val="100000"/>
              </a:lnSpc>
              <a:buClrTx/>
              <a:buSzTx/>
              <a:buFontTx/>
              <a:buNone/>
              <a:defRPr sz="1200" cap="all" spc="400">
                <a:solidFill>
                  <a:srgbClr val="2A1A00"/>
                </a:solidFill>
              </a:defRPr>
            </a:lvl4pPr>
            <a:lvl5pPr marL="0" indent="0">
              <a:lnSpc>
                <a:spcPct val="100000"/>
              </a:lnSpc>
              <a:buClrTx/>
              <a:buSzTx/>
              <a:buFontTx/>
              <a:buNone/>
              <a:defRPr sz="1200" cap="all" spc="400">
                <a:solidFill>
                  <a:srgbClr val="2A1A00"/>
                </a:solidFill>
              </a:defRPr>
            </a:lvl5pPr>
          </a:lstStyle>
          <a:p>
            <a:r>
              <a:t>Body Level One</a:t>
            </a:r>
          </a:p>
          <a:p>
            <a:pPr lvl="1"/>
            <a:r>
              <a:t>Body Level Two</a:t>
            </a:r>
          </a:p>
          <a:p>
            <a:pPr lvl="2"/>
            <a:r>
              <a:t>Body Level Three</a:t>
            </a:r>
          </a:p>
          <a:p>
            <a:pPr lvl="3"/>
            <a:r>
              <a:t>Body Level Four</a:t>
            </a:r>
          </a:p>
          <a:p>
            <a:pPr lvl="4"/>
            <a:r>
              <a:t>Body Level Five</a:t>
            </a:r>
          </a:p>
        </p:txBody>
      </p:sp>
      <p:sp>
        <p:nvSpPr>
          <p:cNvPr id="20" name="Text Placeholder 6"/>
          <p:cNvSpPr>
            <a:spLocks noGrp="1"/>
          </p:cNvSpPr>
          <p:nvPr>
            <p:ph type="body" sz="quarter" idx="13"/>
          </p:nvPr>
        </p:nvSpPr>
        <p:spPr>
          <a:xfrm>
            <a:off x="4146548" y="5712907"/>
            <a:ext cx="7933103" cy="236523"/>
          </a:xfrm>
          <a:prstGeom prst="rect">
            <a:avLst/>
          </a:prstGeom>
        </p:spPr>
        <p:txBody>
          <a:bodyPr/>
          <a:lstStyle/>
          <a:p>
            <a:pPr marL="123444" indent="-123444" defTabSz="493776">
              <a:spcBef>
                <a:spcPts val="300"/>
              </a:spcBef>
              <a:defRPr sz="1080"/>
            </a:pPr>
            <a:endParaRPr/>
          </a:p>
        </p:txBody>
      </p:sp>
      <p:sp>
        <p:nvSpPr>
          <p:cNvPr id="21" name="Slide Number"/>
          <p:cNvSpPr txBox="1">
            <a:spLocks noGrp="1"/>
          </p:cNvSpPr>
          <p:nvPr>
            <p:ph type="sldNum" sz="quarter" idx="2"/>
          </p:nvPr>
        </p:nvSpPr>
        <p:spPr>
          <a:xfrm>
            <a:off x="8463946" y="6221731"/>
            <a:ext cx="273654" cy="269239"/>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3416194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B5BEC9-996C-435E-99A2-F19779034E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C3F218-E2DB-428B-B477-8240C6C82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40A86-4460-491C-960F-7C2D8507D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8D0B1-3CE5-4E00-95CD-AB2D6EA50807}" type="datetimeFigureOut">
              <a:rPr lang="en-US" smtClean="0"/>
              <a:t>3/13/2023</a:t>
            </a:fld>
            <a:endParaRPr lang="en-US"/>
          </a:p>
        </p:txBody>
      </p:sp>
      <p:sp>
        <p:nvSpPr>
          <p:cNvPr id="5" name="Footer Placeholder 4">
            <a:extLst>
              <a:ext uri="{FF2B5EF4-FFF2-40B4-BE49-F238E27FC236}">
                <a16:creationId xmlns:a16="http://schemas.microsoft.com/office/drawing/2014/main" id="{C96F0492-0665-44D8-9D79-8AFF47C20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76F63E-9524-4F7C-80E3-1109647945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060F6-7912-4AC3-A45D-AB56880B5344}" type="slidenum">
              <a:rPr lang="en-US" smtClean="0"/>
              <a:t>‹#›</a:t>
            </a:fld>
            <a:endParaRPr lang="en-US"/>
          </a:p>
        </p:txBody>
      </p:sp>
    </p:spTree>
    <p:extLst>
      <p:ext uri="{BB962C8B-B14F-4D97-AF65-F5344CB8AC3E}">
        <p14:creationId xmlns:p14="http://schemas.microsoft.com/office/powerpoint/2010/main" val="385125298"/>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p:cNvSpPr txBox="1">
            <a:spLocks noGrp="1"/>
          </p:cNvSpPr>
          <p:nvPr>
            <p:ph type="ctrTitle"/>
          </p:nvPr>
        </p:nvSpPr>
        <p:spPr>
          <a:xfrm>
            <a:off x="4550773" y="4957765"/>
            <a:ext cx="7367031" cy="720673"/>
          </a:xfrm>
          <a:prstGeom prst="rect">
            <a:avLst/>
          </a:prstGeom>
        </p:spPr>
        <p:txBody>
          <a:bodyPr>
            <a:normAutofit/>
          </a:bodyPr>
          <a:lstStyle>
            <a:lvl1pPr algn="l">
              <a:defRPr spc="0"/>
            </a:lvl1pPr>
          </a:lstStyle>
          <a:p>
            <a:pPr algn="ctr"/>
            <a:r>
              <a:rPr lang="en-US" sz="3600" dirty="0">
                <a:latin typeface="Arial Black" panose="020B0A04020102020204" pitchFamily="34" charset="0"/>
              </a:rPr>
              <a:t>MATLAB R-CarS4 CPU</a:t>
            </a:r>
            <a:endParaRPr sz="3600" dirty="0">
              <a:latin typeface="Arial Black" panose="020B0A04020102020204" pitchFamily="34" charset="0"/>
            </a:endParaRPr>
          </a:p>
        </p:txBody>
      </p:sp>
      <p:sp>
        <p:nvSpPr>
          <p:cNvPr id="92" name="Subtitle 2"/>
          <p:cNvSpPr txBox="1">
            <a:spLocks noGrp="1"/>
          </p:cNvSpPr>
          <p:nvPr>
            <p:ph type="subTitle" sz="quarter" idx="1"/>
          </p:nvPr>
        </p:nvSpPr>
        <p:spPr>
          <a:xfrm>
            <a:off x="4550773" y="5581892"/>
            <a:ext cx="7586107" cy="361707"/>
          </a:xfrm>
          <a:prstGeom prst="rect">
            <a:avLst/>
          </a:prstGeom>
        </p:spPr>
        <p:txBody>
          <a:bodyPr>
            <a:normAutofit/>
          </a:bodyPr>
          <a:lstStyle>
            <a:lvl1pPr defTabSz="896111">
              <a:lnSpc>
                <a:spcPct val="80000"/>
              </a:lnSpc>
              <a:spcBef>
                <a:spcPts val="600"/>
              </a:spcBef>
              <a:defRPr sz="1000" spc="0"/>
            </a:lvl1pPr>
          </a:lstStyle>
          <a:p>
            <a:pPr algn="ctr"/>
            <a:r>
              <a:rPr lang="en-US" sz="2000" dirty="0">
                <a:latin typeface="Baskerville Old Face" panose="02020602080505020303" pitchFamily="18" charset="0"/>
              </a:rPr>
              <a:t>Mar 2023</a:t>
            </a:r>
            <a:endParaRPr lang="vi-VN" sz="2000" dirty="0">
              <a:latin typeface="Baskerville Old Face" panose="02020602080505020303" pitchFamily="18" charset="0"/>
            </a:endParaRPr>
          </a:p>
          <a:p>
            <a:pPr algn="ctr"/>
            <a:endParaRPr sz="2000" dirty="0">
              <a:latin typeface="Baskerville Old Face" panose="02020602080505020303" pitchFamily="18" charset="0"/>
            </a:endParaRPr>
          </a:p>
        </p:txBody>
      </p:sp>
    </p:spTree>
    <p:extLst>
      <p:ext uri="{BB962C8B-B14F-4D97-AF65-F5344CB8AC3E}">
        <p14:creationId xmlns:p14="http://schemas.microsoft.com/office/powerpoint/2010/main" val="408468033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dirty="0">
                <a:solidFill>
                  <a:srgbClr val="000000"/>
                </a:solidFill>
                <a:latin typeface="Arial-BoldMT"/>
              </a:rPr>
              <a:t>Address Space</a:t>
            </a:r>
            <a:r>
              <a:rPr lang="en-US" sz="4000" dirty="0"/>
              <a:t> </a:t>
            </a:r>
            <a:endParaRPr lang="en-US" sz="4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400051" y="762001"/>
            <a:ext cx="10001250" cy="1438274"/>
          </a:xfrm>
        </p:spPr>
        <p:txBody>
          <a:bodyPr>
            <a:noAutofit/>
          </a:bodyPr>
          <a:lstStyle/>
          <a:p>
            <a:pPr algn="l"/>
            <a:r>
              <a:rPr lang="en-US" sz="1800" b="0" i="0" dirty="0">
                <a:solidFill>
                  <a:srgbClr val="000000"/>
                </a:solidFill>
                <a:effectLst/>
                <a:latin typeface="TimesNewRomanPSMT"/>
              </a:rPr>
              <a:t>This CPU is 32-bit architecture and supports a linear address space of up to 4 </a:t>
            </a:r>
            <a:r>
              <a:rPr lang="en-US" sz="1800" b="0" i="0" dirty="0" err="1">
                <a:solidFill>
                  <a:srgbClr val="000000"/>
                </a:solidFill>
                <a:effectLst/>
                <a:latin typeface="TimesNewRomanPSMT"/>
              </a:rPr>
              <a:t>Gbytes</a:t>
            </a:r>
            <a:r>
              <a:rPr lang="en-US" sz="1800" b="0" i="0" dirty="0">
                <a:solidFill>
                  <a:srgbClr val="000000"/>
                </a:solidFill>
                <a:effectLst/>
                <a:latin typeface="TimesNewRomanPSMT"/>
              </a:rPr>
              <a:t>. The whole range</a:t>
            </a:r>
            <a:br>
              <a:rPr lang="en-US" sz="1800" b="0" i="0" dirty="0">
                <a:solidFill>
                  <a:srgbClr val="000000"/>
                </a:solidFill>
                <a:effectLst/>
                <a:latin typeface="TimesNewRomanPSMT"/>
              </a:rPr>
            </a:br>
            <a:r>
              <a:rPr lang="en-US" sz="1800" b="0" i="0" dirty="0">
                <a:solidFill>
                  <a:srgbClr val="000000"/>
                </a:solidFill>
                <a:effectLst/>
                <a:latin typeface="TimesNewRomanPSMT"/>
              </a:rPr>
              <a:t>of this 4-Gbyte address space can be addressed by instruction addressing (instruction fetch access) and</a:t>
            </a:r>
            <a:br>
              <a:rPr lang="en-US" sz="1800" b="0" i="0" dirty="0">
                <a:solidFill>
                  <a:srgbClr val="000000"/>
                </a:solidFill>
                <a:effectLst/>
                <a:latin typeface="TimesNewRomanPSMT"/>
              </a:rPr>
            </a:br>
            <a:r>
              <a:rPr lang="en-US" sz="1800" b="0" i="0" dirty="0">
                <a:solidFill>
                  <a:srgbClr val="000000"/>
                </a:solidFill>
                <a:effectLst/>
                <a:latin typeface="TimesNewRomanPSMT"/>
              </a:rPr>
              <a:t>data addressing (data access)</a:t>
            </a:r>
            <a:r>
              <a:rPr lang="en-US" sz="1800" dirty="0"/>
              <a:t> </a:t>
            </a:r>
            <a:br>
              <a:rPr lang="en-US" sz="800" dirty="0"/>
            </a:br>
            <a:br>
              <a:rPr lang="en-US" sz="1800" dirty="0">
                <a:latin typeface="Arial-BoldMT"/>
              </a:rPr>
            </a:br>
            <a:endParaRPr lang="en-US" sz="1800" dirty="0">
              <a:latin typeface="Arial-BoldMT"/>
              <a:cs typeface="Arial" panose="020B0604020202020204" pitchFamily="34" charset="0"/>
            </a:endParaRPr>
          </a:p>
        </p:txBody>
      </p:sp>
      <p:pic>
        <p:nvPicPr>
          <p:cNvPr id="3" name="Picture 2">
            <a:extLst>
              <a:ext uri="{FF2B5EF4-FFF2-40B4-BE49-F238E27FC236}">
                <a16:creationId xmlns:a16="http://schemas.microsoft.com/office/drawing/2014/main" id="{400F9041-2A34-D317-A524-3D33A16B9140}"/>
              </a:ext>
            </a:extLst>
          </p:cNvPr>
          <p:cNvPicPr>
            <a:picLocks noChangeAspect="1"/>
          </p:cNvPicPr>
          <p:nvPr/>
        </p:nvPicPr>
        <p:blipFill>
          <a:blip r:embed="rId2"/>
          <a:stretch>
            <a:fillRect/>
          </a:stretch>
        </p:blipFill>
        <p:spPr>
          <a:xfrm>
            <a:off x="238416" y="1730587"/>
            <a:ext cx="4733634" cy="4596626"/>
          </a:xfrm>
          <a:prstGeom prst="rect">
            <a:avLst/>
          </a:prstGeom>
        </p:spPr>
      </p:pic>
      <p:pic>
        <p:nvPicPr>
          <p:cNvPr id="6" name="Picture 5">
            <a:extLst>
              <a:ext uri="{FF2B5EF4-FFF2-40B4-BE49-F238E27FC236}">
                <a16:creationId xmlns:a16="http://schemas.microsoft.com/office/drawing/2014/main" id="{7F3CD1FD-20D0-1510-3368-8E9CEE9D2DB5}"/>
              </a:ext>
            </a:extLst>
          </p:cNvPr>
          <p:cNvPicPr>
            <a:picLocks noChangeAspect="1"/>
          </p:cNvPicPr>
          <p:nvPr/>
        </p:nvPicPr>
        <p:blipFill>
          <a:blip r:embed="rId3"/>
          <a:stretch>
            <a:fillRect/>
          </a:stretch>
        </p:blipFill>
        <p:spPr>
          <a:xfrm>
            <a:off x="5353005" y="1672175"/>
            <a:ext cx="5209931" cy="4569312"/>
          </a:xfrm>
          <a:prstGeom prst="rect">
            <a:avLst/>
          </a:prstGeom>
        </p:spPr>
      </p:pic>
    </p:spTree>
    <p:extLst>
      <p:ext uri="{BB962C8B-B14F-4D97-AF65-F5344CB8AC3E}">
        <p14:creationId xmlns:p14="http://schemas.microsoft.com/office/powerpoint/2010/main" val="249080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dirty="0">
                <a:solidFill>
                  <a:srgbClr val="000000"/>
                </a:solidFill>
                <a:latin typeface="Arial-BoldMT"/>
              </a:rPr>
              <a:t>Address Space</a:t>
            </a:r>
            <a:r>
              <a:rPr lang="en-US" sz="4000" dirty="0"/>
              <a:t> </a:t>
            </a:r>
            <a:endParaRPr lang="en-US" sz="4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400051" y="762000"/>
            <a:ext cx="10525124" cy="5657849"/>
          </a:xfrm>
        </p:spPr>
        <p:txBody>
          <a:bodyPr>
            <a:noAutofit/>
          </a:bodyPr>
          <a:lstStyle/>
          <a:p>
            <a:pPr algn="l"/>
            <a:r>
              <a:rPr lang="en-US" sz="1800" b="1" i="0" dirty="0">
                <a:solidFill>
                  <a:srgbClr val="000000"/>
                </a:solidFill>
                <a:effectLst/>
                <a:latin typeface="Arial-BoldMT"/>
              </a:rPr>
              <a:t>Instruction Addressing</a:t>
            </a:r>
            <a:r>
              <a:rPr lang="en-US" sz="1800" dirty="0">
                <a:latin typeface="Arial-BoldMT"/>
              </a:rPr>
              <a:t> </a:t>
            </a:r>
            <a:br>
              <a:rPr lang="en-US" sz="1800" dirty="0">
                <a:latin typeface="Arial-BoldMT"/>
              </a:rPr>
            </a:br>
            <a:r>
              <a:rPr lang="en-US" sz="1800" dirty="0">
                <a:latin typeface="Arial-BoldMT"/>
              </a:rPr>
              <a:t>The instruction address is determined based on the contents of the program counter (PC), and is automatically incremented according to the number of bytes in the executed instruction. When a branch instruction is executed, the addressing shown below is used to set the branch destination address to the PC.</a:t>
            </a:r>
            <a:br>
              <a:rPr lang="en-US" sz="1800" dirty="0">
                <a:latin typeface="Arial-BoldMT"/>
              </a:rPr>
            </a:br>
            <a:br>
              <a:rPr lang="en-US" sz="1800" dirty="0">
                <a:latin typeface="Arial-BoldMT"/>
              </a:rPr>
            </a:br>
            <a:r>
              <a:rPr lang="en-US" sz="1800" dirty="0">
                <a:latin typeface="Arial-BoldMT"/>
              </a:rPr>
              <a:t>a. </a:t>
            </a:r>
            <a:r>
              <a:rPr lang="en-US" sz="1800" b="0" i="0" dirty="0">
                <a:effectLst/>
                <a:latin typeface="Arial-BoldMT"/>
              </a:rPr>
              <a:t>Relative addressing (PC Relative)</a:t>
            </a:r>
            <a:br>
              <a:rPr lang="en-US" sz="1800" b="0" i="0" dirty="0">
                <a:effectLst/>
                <a:latin typeface="Arial-BoldMT"/>
              </a:rPr>
            </a:br>
            <a:br>
              <a:rPr lang="en-US" sz="1800" b="0" i="0" dirty="0">
                <a:effectLst/>
                <a:latin typeface="Söhne"/>
              </a:rPr>
            </a:br>
            <a:r>
              <a:rPr lang="en-US" sz="1800" b="0" i="0" dirty="0">
                <a:effectLst/>
                <a:latin typeface="Söhne"/>
              </a:rPr>
              <a:t>- </a:t>
            </a:r>
            <a:r>
              <a:rPr lang="en-US" sz="1800" b="0" i="0" dirty="0">
                <a:effectLst/>
                <a:latin typeface="Arial-BoldMT"/>
              </a:rPr>
              <a:t>Relative addressing is a type of addressing mode used in CPUs. In relative addressing, the address of an operand is calculated as an offset from the current value of the program counter. The offset value is usually specified in the instruction itself. When a CPU executes an instruction using relative addressing, it adds the offset value specified in the instruction to the current value of the program counter to calculate the address of the operand. This allows the CPU to access data that is located at a fixed distance from the current instruction.</a:t>
            </a:r>
            <a:br>
              <a:rPr lang="en-US" sz="1800" b="0" i="0" dirty="0">
                <a:effectLst/>
                <a:latin typeface="Arial-BoldMT"/>
              </a:rPr>
            </a:br>
            <a:r>
              <a:rPr lang="en-US" sz="1800" b="0" i="0" dirty="0">
                <a:effectLst/>
                <a:latin typeface="Arial-BoldMT"/>
              </a:rPr>
              <a:t>- </a:t>
            </a:r>
            <a:r>
              <a:rPr lang="en-US" sz="1800" b="0" i="0" dirty="0">
                <a:solidFill>
                  <a:srgbClr val="000000"/>
                </a:solidFill>
                <a:effectLst/>
                <a:latin typeface="TimesNewRomanPSMT"/>
              </a:rPr>
              <a:t>The JARL, JR, and </a:t>
            </a:r>
            <a:r>
              <a:rPr lang="en-US" sz="1800" b="0" i="0" dirty="0" err="1">
                <a:solidFill>
                  <a:srgbClr val="000000"/>
                </a:solidFill>
                <a:effectLst/>
                <a:latin typeface="TimesNewRomanPSMT"/>
              </a:rPr>
              <a:t>Bcond</a:t>
            </a:r>
            <a:r>
              <a:rPr lang="en-US" sz="1800" b="0" i="0" dirty="0">
                <a:solidFill>
                  <a:srgbClr val="000000"/>
                </a:solidFill>
                <a:effectLst/>
                <a:latin typeface="TimesNewRomanPSMT"/>
              </a:rPr>
              <a:t> instructions are used with this type of addressing.</a:t>
            </a:r>
            <a:r>
              <a:rPr lang="en-US" sz="800" dirty="0"/>
              <a:t> </a:t>
            </a:r>
            <a:br>
              <a:rPr lang="en-US" sz="800" dirty="0"/>
            </a:br>
            <a:br>
              <a:rPr lang="en-US" sz="800" dirty="0"/>
            </a:br>
            <a:br>
              <a:rPr lang="en-US" sz="1800" b="0" i="0" dirty="0">
                <a:effectLst/>
                <a:latin typeface="Söhne"/>
              </a:rPr>
            </a:br>
            <a:br>
              <a:rPr lang="en-US" sz="1800" dirty="0">
                <a:latin typeface="Arial-BoldMT"/>
              </a:rPr>
            </a:br>
            <a:br>
              <a:rPr lang="en-US" sz="1800" dirty="0">
                <a:latin typeface="Arial-BoldMT"/>
              </a:rPr>
            </a:br>
            <a:br>
              <a:rPr lang="en-US" sz="1800" dirty="0">
                <a:latin typeface="Arial-BoldMT"/>
              </a:rPr>
            </a:br>
            <a:endParaRPr lang="en-US" sz="1800" dirty="0">
              <a:latin typeface="Arial-BoldMT"/>
              <a:cs typeface="Arial" panose="020B0604020202020204" pitchFamily="34" charset="0"/>
            </a:endParaRPr>
          </a:p>
        </p:txBody>
      </p:sp>
    </p:spTree>
    <p:extLst>
      <p:ext uri="{BB962C8B-B14F-4D97-AF65-F5344CB8AC3E}">
        <p14:creationId xmlns:p14="http://schemas.microsoft.com/office/powerpoint/2010/main" val="180801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dirty="0">
                <a:solidFill>
                  <a:srgbClr val="000000"/>
                </a:solidFill>
                <a:latin typeface="Arial-BoldMT"/>
              </a:rPr>
              <a:t>Address Space</a:t>
            </a:r>
            <a:r>
              <a:rPr lang="en-US" sz="4000" dirty="0"/>
              <a:t> </a:t>
            </a:r>
            <a:endParaRPr lang="en-US" sz="4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238417" y="762001"/>
            <a:ext cx="10448634" cy="2038349"/>
          </a:xfrm>
        </p:spPr>
        <p:txBody>
          <a:bodyPr>
            <a:noAutofit/>
          </a:bodyPr>
          <a:lstStyle/>
          <a:p>
            <a:pPr algn="l"/>
            <a:r>
              <a:rPr lang="en-US" sz="1800" b="1" i="0" dirty="0">
                <a:solidFill>
                  <a:srgbClr val="000000"/>
                </a:solidFill>
                <a:effectLst/>
                <a:latin typeface="Arial-BoldMT"/>
              </a:rPr>
              <a:t>Instruction Addressing</a:t>
            </a:r>
            <a:r>
              <a:rPr lang="en-US" sz="1800" dirty="0">
                <a:latin typeface="Arial-BoldMT"/>
              </a:rPr>
              <a:t> </a:t>
            </a:r>
            <a:br>
              <a:rPr lang="en-US" sz="1800" dirty="0">
                <a:latin typeface="Arial-BoldMT"/>
              </a:rPr>
            </a:br>
            <a:br>
              <a:rPr lang="en-US" sz="1800" dirty="0">
                <a:latin typeface="Arial-BoldMT"/>
              </a:rPr>
            </a:br>
            <a:r>
              <a:rPr lang="en-US" sz="1800" dirty="0">
                <a:latin typeface="Arial-BoldMT"/>
              </a:rPr>
              <a:t>b.</a:t>
            </a:r>
            <a:r>
              <a:rPr lang="en-US" sz="1800" b="0" i="0" dirty="0">
                <a:solidFill>
                  <a:srgbClr val="000000"/>
                </a:solidFill>
                <a:effectLst/>
                <a:latin typeface="Arial-BoldMT"/>
              </a:rPr>
              <a:t> Register Addressing (Register Indirect)</a:t>
            </a:r>
            <a:r>
              <a:rPr lang="en-US" sz="1800" dirty="0">
                <a:latin typeface="Arial-BoldMT"/>
              </a:rPr>
              <a:t> </a:t>
            </a:r>
            <a:br>
              <a:rPr lang="en-US" sz="1800" dirty="0">
                <a:latin typeface="Arial-BoldMT"/>
              </a:rPr>
            </a:br>
            <a:r>
              <a:rPr lang="en-US" sz="1800" dirty="0">
                <a:latin typeface="Arial-BoldMT"/>
              </a:rPr>
              <a:t>- T</a:t>
            </a:r>
            <a:r>
              <a:rPr lang="en-US" sz="1800" b="0" i="0" dirty="0">
                <a:effectLst/>
                <a:latin typeface="Arial-BoldMT"/>
              </a:rPr>
              <a:t>he memory address of an operand is stored in a register, and the CPU accesses the operand by using the register's value as the memory address.</a:t>
            </a:r>
            <a:br>
              <a:rPr lang="en-US" sz="1800" b="0" i="0" dirty="0">
                <a:effectLst/>
                <a:latin typeface="Arial-BoldMT"/>
              </a:rPr>
            </a:br>
            <a:r>
              <a:rPr lang="en-US" sz="1800" b="0" i="0" dirty="0">
                <a:effectLst/>
                <a:latin typeface="Arial-BoldMT"/>
              </a:rPr>
              <a:t>- </a:t>
            </a:r>
            <a:r>
              <a:rPr lang="en-US" sz="1800" b="0" i="0" dirty="0">
                <a:solidFill>
                  <a:srgbClr val="000000"/>
                </a:solidFill>
                <a:effectLst/>
                <a:latin typeface="Arial-BoldMT"/>
              </a:rPr>
              <a:t>The JMP, CTRET, EIRET, FERET, and DISPOSE instructions are used with this type of addressing</a:t>
            </a:r>
            <a:r>
              <a:rPr lang="en-US" sz="1800" dirty="0">
                <a:latin typeface="Arial-BoldMT"/>
              </a:rPr>
              <a:t> </a:t>
            </a:r>
            <a:br>
              <a:rPr lang="en-US" sz="1800" dirty="0">
                <a:latin typeface="Arial-BoldMT"/>
              </a:rPr>
            </a:br>
            <a:br>
              <a:rPr lang="en-US" sz="1800" dirty="0">
                <a:latin typeface="Arial-BoldMT"/>
              </a:rPr>
            </a:br>
            <a:endParaRPr lang="en-US" sz="1800" dirty="0">
              <a:latin typeface="Arial-BoldMT"/>
              <a:cs typeface="Arial" panose="020B0604020202020204" pitchFamily="34" charset="0"/>
            </a:endParaRPr>
          </a:p>
        </p:txBody>
      </p:sp>
      <p:pic>
        <p:nvPicPr>
          <p:cNvPr id="3" name="Picture 2">
            <a:extLst>
              <a:ext uri="{FF2B5EF4-FFF2-40B4-BE49-F238E27FC236}">
                <a16:creationId xmlns:a16="http://schemas.microsoft.com/office/drawing/2014/main" id="{B607D706-8E6A-0DE7-5B42-D56688E355DE}"/>
              </a:ext>
            </a:extLst>
          </p:cNvPr>
          <p:cNvPicPr>
            <a:picLocks noChangeAspect="1"/>
          </p:cNvPicPr>
          <p:nvPr/>
        </p:nvPicPr>
        <p:blipFill>
          <a:blip r:embed="rId2"/>
          <a:stretch>
            <a:fillRect/>
          </a:stretch>
        </p:blipFill>
        <p:spPr>
          <a:xfrm>
            <a:off x="2311075" y="2925909"/>
            <a:ext cx="8042600" cy="2993634"/>
          </a:xfrm>
          <a:prstGeom prst="rect">
            <a:avLst/>
          </a:prstGeom>
        </p:spPr>
      </p:pic>
    </p:spTree>
    <p:extLst>
      <p:ext uri="{BB962C8B-B14F-4D97-AF65-F5344CB8AC3E}">
        <p14:creationId xmlns:p14="http://schemas.microsoft.com/office/powerpoint/2010/main" val="251753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dirty="0">
                <a:solidFill>
                  <a:srgbClr val="000000"/>
                </a:solidFill>
                <a:latin typeface="Arial-BoldMT"/>
              </a:rPr>
              <a:t>Address Space</a:t>
            </a:r>
            <a:r>
              <a:rPr lang="en-US" sz="4000" dirty="0"/>
              <a:t> </a:t>
            </a:r>
            <a:endParaRPr lang="en-US" sz="4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238417" y="762001"/>
            <a:ext cx="10448634" cy="2038349"/>
          </a:xfrm>
        </p:spPr>
        <p:txBody>
          <a:bodyPr>
            <a:noAutofit/>
          </a:bodyPr>
          <a:lstStyle/>
          <a:p>
            <a:pPr algn="l"/>
            <a:r>
              <a:rPr lang="en-US" sz="1800" b="1" i="0" dirty="0">
                <a:solidFill>
                  <a:srgbClr val="000000"/>
                </a:solidFill>
                <a:effectLst/>
                <a:latin typeface="Arial-BoldMT"/>
              </a:rPr>
              <a:t>Instruction Addressing</a:t>
            </a:r>
            <a:r>
              <a:rPr lang="en-US" sz="1800" dirty="0">
                <a:latin typeface="Arial-BoldMT"/>
              </a:rPr>
              <a:t> </a:t>
            </a:r>
            <a:br>
              <a:rPr lang="en-US" sz="1800" dirty="0">
                <a:latin typeface="Arial-BoldMT"/>
              </a:rPr>
            </a:br>
            <a:br>
              <a:rPr lang="en-US" sz="1800" dirty="0">
                <a:latin typeface="Arial-BoldMT"/>
              </a:rPr>
            </a:br>
            <a:r>
              <a:rPr lang="en-US" sz="1800" dirty="0">
                <a:latin typeface="Arial-BoldMT"/>
              </a:rPr>
              <a:t>c.</a:t>
            </a:r>
            <a:r>
              <a:rPr lang="en-US" sz="1800" b="0" i="0" dirty="0">
                <a:solidFill>
                  <a:srgbClr val="000000"/>
                </a:solidFill>
                <a:effectLst/>
                <a:latin typeface="Arial-BoldMT"/>
              </a:rPr>
              <a:t> Based Addressing</a:t>
            </a:r>
            <a:r>
              <a:rPr lang="en-US" sz="1800" dirty="0">
                <a:latin typeface="Arial-BoldMT"/>
              </a:rPr>
              <a:t>  </a:t>
            </a:r>
            <a:r>
              <a:rPr lang="en-US" sz="1800" b="0" i="0" dirty="0">
                <a:solidFill>
                  <a:srgbClr val="000000"/>
                </a:solidFill>
                <a:effectLst/>
                <a:latin typeface="Arial-BoldMT"/>
              </a:rPr>
              <a:t>(Register Indirect)</a:t>
            </a:r>
            <a:r>
              <a:rPr lang="en-US" sz="1800" dirty="0">
                <a:latin typeface="Arial-BoldMT"/>
              </a:rPr>
              <a:t> </a:t>
            </a:r>
            <a:br>
              <a:rPr lang="en-US" sz="1800" dirty="0">
                <a:latin typeface="Arial-BoldMT"/>
              </a:rPr>
            </a:br>
            <a:r>
              <a:rPr lang="en-US" sz="1800" dirty="0">
                <a:latin typeface="Arial-BoldMT"/>
              </a:rPr>
              <a:t>- Uses a pointer register to store the fixed address of the beginning of a data segment or program, called the base address. When the CPU needs to access a data element or instruction, it calculates the relative address of that element by adding the element's offset to the base address.</a:t>
            </a:r>
            <a:br>
              <a:rPr lang="en-US" sz="1800" b="0" i="0" dirty="0">
                <a:effectLst/>
                <a:latin typeface="Arial-BoldMT"/>
              </a:rPr>
            </a:br>
            <a:r>
              <a:rPr lang="en-US" sz="1800" b="0" i="0" dirty="0">
                <a:effectLst/>
                <a:latin typeface="Arial-BoldMT"/>
              </a:rPr>
              <a:t>- </a:t>
            </a:r>
            <a:r>
              <a:rPr lang="en-US" sz="1800" b="0" i="0" dirty="0">
                <a:solidFill>
                  <a:srgbClr val="000000"/>
                </a:solidFill>
                <a:effectLst/>
                <a:latin typeface="Arial-BoldMT"/>
              </a:rPr>
              <a:t>The JMP instruction is used with this type of addressing.</a:t>
            </a:r>
            <a:br>
              <a:rPr lang="en-US" sz="1800" dirty="0">
                <a:latin typeface="Arial-BoldMT"/>
              </a:rPr>
            </a:br>
            <a:endParaRPr lang="en-US" sz="1800" dirty="0">
              <a:latin typeface="Arial-BoldMT"/>
              <a:cs typeface="Arial" panose="020B0604020202020204" pitchFamily="34" charset="0"/>
            </a:endParaRPr>
          </a:p>
        </p:txBody>
      </p:sp>
      <p:pic>
        <p:nvPicPr>
          <p:cNvPr id="5" name="Picture 4">
            <a:extLst>
              <a:ext uri="{FF2B5EF4-FFF2-40B4-BE49-F238E27FC236}">
                <a16:creationId xmlns:a16="http://schemas.microsoft.com/office/drawing/2014/main" id="{1DBC1025-4E57-B10D-FAAF-4BDDC221BC3C}"/>
              </a:ext>
            </a:extLst>
          </p:cNvPr>
          <p:cNvPicPr>
            <a:picLocks noChangeAspect="1"/>
          </p:cNvPicPr>
          <p:nvPr/>
        </p:nvPicPr>
        <p:blipFill>
          <a:blip r:embed="rId2"/>
          <a:stretch>
            <a:fillRect/>
          </a:stretch>
        </p:blipFill>
        <p:spPr>
          <a:xfrm>
            <a:off x="1738312" y="2647949"/>
            <a:ext cx="7644104" cy="3450827"/>
          </a:xfrm>
          <a:prstGeom prst="rect">
            <a:avLst/>
          </a:prstGeom>
        </p:spPr>
      </p:pic>
    </p:spTree>
    <p:extLst>
      <p:ext uri="{BB962C8B-B14F-4D97-AF65-F5344CB8AC3E}">
        <p14:creationId xmlns:p14="http://schemas.microsoft.com/office/powerpoint/2010/main" val="70671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dirty="0">
                <a:solidFill>
                  <a:srgbClr val="000000"/>
                </a:solidFill>
                <a:latin typeface="Arial-BoldMT"/>
              </a:rPr>
              <a:t>Registers</a:t>
            </a:r>
            <a:r>
              <a:rPr lang="en-US" sz="4000" dirty="0"/>
              <a:t> </a:t>
            </a:r>
            <a:endParaRPr lang="en-US" sz="4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238417" y="762001"/>
            <a:ext cx="10143833" cy="1504949"/>
          </a:xfrm>
        </p:spPr>
        <p:txBody>
          <a:bodyPr>
            <a:noAutofit/>
          </a:bodyPr>
          <a:lstStyle/>
          <a:p>
            <a:pPr algn="l"/>
            <a:r>
              <a:rPr lang="en-US" sz="1800" b="1" i="0" dirty="0">
                <a:solidFill>
                  <a:srgbClr val="000000"/>
                </a:solidFill>
                <a:effectLst/>
                <a:latin typeface="Arial-BoldMT"/>
              </a:rPr>
              <a:t>Program Registers</a:t>
            </a:r>
            <a:r>
              <a:rPr lang="en-US" sz="1800" dirty="0">
                <a:latin typeface="Arial-BoldMT"/>
              </a:rPr>
              <a:t> </a:t>
            </a:r>
            <a:br>
              <a:rPr lang="en-US" sz="1800" dirty="0">
                <a:latin typeface="Arial-BoldMT"/>
              </a:rPr>
            </a:br>
            <a:r>
              <a:rPr lang="en-US" sz="1800" b="0" i="0" dirty="0">
                <a:solidFill>
                  <a:srgbClr val="000000"/>
                </a:solidFill>
                <a:effectLst/>
                <a:latin typeface="Arial-BoldMT"/>
              </a:rPr>
              <a:t>Program registers includes general-purpose registers (r0 to r31) and the program counter (PC). r0</a:t>
            </a:r>
            <a:br>
              <a:rPr lang="en-US" sz="1800" b="0" i="0" dirty="0">
                <a:solidFill>
                  <a:srgbClr val="000000"/>
                </a:solidFill>
                <a:effectLst/>
                <a:latin typeface="Arial-BoldMT"/>
              </a:rPr>
            </a:br>
            <a:r>
              <a:rPr lang="en-US" sz="1800" b="0" i="0" dirty="0">
                <a:solidFill>
                  <a:srgbClr val="000000"/>
                </a:solidFill>
                <a:effectLst/>
                <a:latin typeface="Arial-BoldMT"/>
              </a:rPr>
              <a:t>always retains 0. The values of the general-purpose registers r1 to r31 after a reset are undefined. The value of the PC after a reset is the value of RBASE register.</a:t>
            </a:r>
            <a:r>
              <a:rPr lang="en-US" sz="1800" dirty="0">
                <a:latin typeface="Arial-BoldMT"/>
              </a:rPr>
              <a:t> </a:t>
            </a:r>
            <a:br>
              <a:rPr lang="en-US" sz="1800" dirty="0">
                <a:latin typeface="Arial-BoldMT"/>
              </a:rPr>
            </a:br>
            <a:endParaRPr lang="en-US" sz="1800" dirty="0">
              <a:latin typeface="Arial-BoldMT"/>
              <a:cs typeface="Arial" panose="020B0604020202020204" pitchFamily="34" charset="0"/>
            </a:endParaRPr>
          </a:p>
        </p:txBody>
      </p:sp>
      <p:pic>
        <p:nvPicPr>
          <p:cNvPr id="3" name="Picture 2">
            <a:extLst>
              <a:ext uri="{FF2B5EF4-FFF2-40B4-BE49-F238E27FC236}">
                <a16:creationId xmlns:a16="http://schemas.microsoft.com/office/drawing/2014/main" id="{842C9155-114A-4F7A-72B8-567F53505713}"/>
              </a:ext>
            </a:extLst>
          </p:cNvPr>
          <p:cNvPicPr>
            <a:picLocks noChangeAspect="1"/>
          </p:cNvPicPr>
          <p:nvPr/>
        </p:nvPicPr>
        <p:blipFill>
          <a:blip r:embed="rId2"/>
          <a:stretch>
            <a:fillRect/>
          </a:stretch>
        </p:blipFill>
        <p:spPr>
          <a:xfrm>
            <a:off x="1809750" y="2266950"/>
            <a:ext cx="8029575" cy="3962400"/>
          </a:xfrm>
          <a:prstGeom prst="rect">
            <a:avLst/>
          </a:prstGeom>
        </p:spPr>
      </p:pic>
    </p:spTree>
    <p:extLst>
      <p:ext uri="{BB962C8B-B14F-4D97-AF65-F5344CB8AC3E}">
        <p14:creationId xmlns:p14="http://schemas.microsoft.com/office/powerpoint/2010/main" val="1316937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dirty="0">
                <a:solidFill>
                  <a:srgbClr val="000000"/>
                </a:solidFill>
                <a:latin typeface="Arial-BoldMT"/>
              </a:rPr>
              <a:t>Registers</a:t>
            </a:r>
            <a:r>
              <a:rPr lang="en-US" sz="4000" dirty="0"/>
              <a:t> </a:t>
            </a:r>
            <a:endParaRPr lang="en-US" sz="4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238417" y="762002"/>
            <a:ext cx="10124783" cy="1133474"/>
          </a:xfrm>
        </p:spPr>
        <p:txBody>
          <a:bodyPr>
            <a:noAutofit/>
          </a:bodyPr>
          <a:lstStyle/>
          <a:p>
            <a:pPr algn="l"/>
            <a:r>
              <a:rPr lang="en-US" sz="1800" b="1" i="0" dirty="0">
                <a:solidFill>
                  <a:srgbClr val="000000"/>
                </a:solidFill>
                <a:effectLst/>
                <a:latin typeface="Arial-BoldMT"/>
              </a:rPr>
              <a:t>Program Registers</a:t>
            </a:r>
            <a:r>
              <a:rPr lang="en-US" sz="1800" dirty="0">
                <a:latin typeface="Arial-BoldMT"/>
              </a:rPr>
              <a:t> </a:t>
            </a:r>
            <a:br>
              <a:rPr lang="en-US" sz="1800" dirty="0">
                <a:latin typeface="Arial-BoldMT"/>
              </a:rPr>
            </a:br>
            <a:r>
              <a:rPr lang="en-US" sz="1800" i="0" dirty="0">
                <a:solidFill>
                  <a:srgbClr val="000000"/>
                </a:solidFill>
                <a:effectLst/>
                <a:latin typeface="Arial-BoldMT"/>
              </a:rPr>
              <a:t>Program Counter</a:t>
            </a:r>
            <a:r>
              <a:rPr lang="en-US" sz="1800" dirty="0">
                <a:latin typeface="Arial-BoldMT"/>
              </a:rPr>
              <a:t> (</a:t>
            </a:r>
            <a:r>
              <a:rPr lang="en-US" sz="1800" b="0" i="0" dirty="0">
                <a:solidFill>
                  <a:srgbClr val="000000"/>
                </a:solidFill>
                <a:effectLst/>
                <a:latin typeface="Arial-BoldMT"/>
              </a:rPr>
              <a:t>PC) retains the address of the instruction being executed.</a:t>
            </a:r>
            <a:r>
              <a:rPr lang="en-US" sz="1800" dirty="0">
                <a:latin typeface="Arial-BoldMT"/>
              </a:rPr>
              <a:t> </a:t>
            </a:r>
            <a:br>
              <a:rPr lang="en-US" sz="1800" dirty="0">
                <a:latin typeface="Arial-BoldMT"/>
              </a:rPr>
            </a:br>
            <a:br>
              <a:rPr lang="en-US" sz="1800" dirty="0">
                <a:latin typeface="Arial-BoldMT"/>
              </a:rPr>
            </a:br>
            <a:endParaRPr lang="en-US" sz="1800" dirty="0">
              <a:latin typeface="Arial-BoldMT"/>
              <a:cs typeface="Arial" panose="020B0604020202020204" pitchFamily="34" charset="0"/>
            </a:endParaRPr>
          </a:p>
        </p:txBody>
      </p:sp>
      <p:pic>
        <p:nvPicPr>
          <p:cNvPr id="5" name="Picture 4">
            <a:extLst>
              <a:ext uri="{FF2B5EF4-FFF2-40B4-BE49-F238E27FC236}">
                <a16:creationId xmlns:a16="http://schemas.microsoft.com/office/drawing/2014/main" id="{30AB5FE1-8953-8D6D-DBC7-117CF2D75F83}"/>
              </a:ext>
            </a:extLst>
          </p:cNvPr>
          <p:cNvPicPr>
            <a:picLocks noChangeAspect="1"/>
          </p:cNvPicPr>
          <p:nvPr/>
        </p:nvPicPr>
        <p:blipFill>
          <a:blip r:embed="rId2"/>
          <a:stretch>
            <a:fillRect/>
          </a:stretch>
        </p:blipFill>
        <p:spPr>
          <a:xfrm>
            <a:off x="1404937" y="2166937"/>
            <a:ext cx="8162925" cy="2371725"/>
          </a:xfrm>
          <a:prstGeom prst="rect">
            <a:avLst/>
          </a:prstGeom>
        </p:spPr>
      </p:pic>
    </p:spTree>
    <p:extLst>
      <p:ext uri="{BB962C8B-B14F-4D97-AF65-F5344CB8AC3E}">
        <p14:creationId xmlns:p14="http://schemas.microsoft.com/office/powerpoint/2010/main" val="3965405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dirty="0">
                <a:solidFill>
                  <a:srgbClr val="000000"/>
                </a:solidFill>
                <a:latin typeface="Arial-BoldMT"/>
              </a:rPr>
              <a:t>Registers</a:t>
            </a:r>
            <a:r>
              <a:rPr lang="en-US" sz="4000" dirty="0"/>
              <a:t> </a:t>
            </a:r>
            <a:endParaRPr lang="en-US" sz="4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238417" y="762002"/>
            <a:ext cx="10181933" cy="1104898"/>
          </a:xfrm>
        </p:spPr>
        <p:txBody>
          <a:bodyPr>
            <a:noAutofit/>
          </a:bodyPr>
          <a:lstStyle/>
          <a:p>
            <a:pPr algn="l"/>
            <a:r>
              <a:rPr lang="en-US" sz="1800" b="1" i="0" dirty="0">
                <a:solidFill>
                  <a:srgbClr val="000000"/>
                </a:solidFill>
                <a:effectLst/>
                <a:latin typeface="Arial-BoldMT"/>
              </a:rPr>
              <a:t>Basic System Registers</a:t>
            </a:r>
            <a:r>
              <a:rPr lang="en-US" sz="800" dirty="0"/>
              <a:t> </a:t>
            </a:r>
            <a:br>
              <a:rPr lang="en-US" sz="1800" dirty="0">
                <a:latin typeface="Arial-BoldMT"/>
              </a:rPr>
            </a:br>
            <a:r>
              <a:rPr lang="en-US" sz="1800" i="0" dirty="0">
                <a:solidFill>
                  <a:srgbClr val="000000"/>
                </a:solidFill>
                <a:effectLst/>
                <a:latin typeface="Arial-BoldMT"/>
              </a:rPr>
              <a:t>The basic system registers are used to control CPU status and to retain exception information. The basic system registers are read from or written to by using the LDSR and STSR instructions and specifying the system register number, which is made up of a register number and selection ID.</a:t>
            </a:r>
            <a:endParaRPr lang="en-US" sz="1800" dirty="0">
              <a:latin typeface="Arial-BoldMT"/>
              <a:cs typeface="Arial" panose="020B0604020202020204" pitchFamily="34" charset="0"/>
            </a:endParaRPr>
          </a:p>
        </p:txBody>
      </p:sp>
      <p:pic>
        <p:nvPicPr>
          <p:cNvPr id="3" name="Picture 2">
            <a:extLst>
              <a:ext uri="{FF2B5EF4-FFF2-40B4-BE49-F238E27FC236}">
                <a16:creationId xmlns:a16="http://schemas.microsoft.com/office/drawing/2014/main" id="{1DBA0052-AED9-F813-D2C8-FB073F622982}"/>
              </a:ext>
            </a:extLst>
          </p:cNvPr>
          <p:cNvPicPr>
            <a:picLocks noChangeAspect="1"/>
          </p:cNvPicPr>
          <p:nvPr/>
        </p:nvPicPr>
        <p:blipFill>
          <a:blip r:embed="rId2"/>
          <a:stretch>
            <a:fillRect/>
          </a:stretch>
        </p:blipFill>
        <p:spPr>
          <a:xfrm>
            <a:off x="3543301" y="1866900"/>
            <a:ext cx="3867150" cy="4261123"/>
          </a:xfrm>
          <a:prstGeom prst="rect">
            <a:avLst/>
          </a:prstGeom>
        </p:spPr>
      </p:pic>
    </p:spTree>
    <p:extLst>
      <p:ext uri="{BB962C8B-B14F-4D97-AF65-F5344CB8AC3E}">
        <p14:creationId xmlns:p14="http://schemas.microsoft.com/office/powerpoint/2010/main" val="1882082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dirty="0">
                <a:solidFill>
                  <a:srgbClr val="000000"/>
                </a:solidFill>
                <a:latin typeface="Arial-BoldMT"/>
              </a:rPr>
              <a:t>Registers</a:t>
            </a:r>
            <a:r>
              <a:rPr lang="en-US" sz="4000" dirty="0"/>
              <a:t> </a:t>
            </a:r>
            <a:endParaRPr lang="en-US" sz="4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238416" y="636442"/>
            <a:ext cx="10496259" cy="1382858"/>
          </a:xfrm>
        </p:spPr>
        <p:txBody>
          <a:bodyPr>
            <a:noAutofit/>
          </a:bodyPr>
          <a:lstStyle/>
          <a:p>
            <a:pPr algn="l"/>
            <a:r>
              <a:rPr lang="en-US" sz="1800" b="1" i="0" dirty="0">
                <a:solidFill>
                  <a:srgbClr val="000000"/>
                </a:solidFill>
                <a:effectLst/>
                <a:latin typeface="Arial-BoldMT"/>
              </a:rPr>
              <a:t>Interrupt Function Registers</a:t>
            </a:r>
            <a:r>
              <a:rPr lang="en-US" sz="800" dirty="0">
                <a:latin typeface="Arial-BoldMT"/>
              </a:rPr>
              <a:t> </a:t>
            </a:r>
            <a:br>
              <a:rPr lang="en-US" sz="1800" dirty="0">
                <a:latin typeface="Arial-BoldMT"/>
              </a:rPr>
            </a:br>
            <a:r>
              <a:rPr lang="en-US" sz="1800" b="0" i="0" dirty="0">
                <a:solidFill>
                  <a:srgbClr val="000000"/>
                </a:solidFill>
                <a:effectLst/>
                <a:latin typeface="Arial-BoldMT"/>
              </a:rPr>
              <a:t>Interrupt function system registers used to manage interrupt requests from various sources and are read from or written to by using the LDSR and STSR instructions and specifying the system register number, which is made up of a register number and</a:t>
            </a:r>
            <a:br>
              <a:rPr lang="en-US" sz="1800" b="0" i="0" dirty="0">
                <a:solidFill>
                  <a:srgbClr val="000000"/>
                </a:solidFill>
                <a:effectLst/>
                <a:latin typeface="Arial-BoldMT"/>
              </a:rPr>
            </a:br>
            <a:r>
              <a:rPr lang="en-US" sz="1800" b="0" i="0" dirty="0">
                <a:solidFill>
                  <a:srgbClr val="000000"/>
                </a:solidFill>
                <a:effectLst/>
                <a:latin typeface="Arial-BoldMT"/>
              </a:rPr>
              <a:t>selection ID.</a:t>
            </a:r>
            <a:r>
              <a:rPr lang="en-US" sz="800" dirty="0">
                <a:latin typeface="Arial-BoldMT"/>
              </a:rPr>
              <a:t> </a:t>
            </a:r>
            <a:endParaRPr lang="en-US" sz="1800" dirty="0">
              <a:latin typeface="Arial-BoldMT"/>
              <a:cs typeface="Arial" panose="020B0604020202020204" pitchFamily="34" charset="0"/>
            </a:endParaRPr>
          </a:p>
        </p:txBody>
      </p:sp>
      <p:pic>
        <p:nvPicPr>
          <p:cNvPr id="5" name="Picture 4">
            <a:extLst>
              <a:ext uri="{FF2B5EF4-FFF2-40B4-BE49-F238E27FC236}">
                <a16:creationId xmlns:a16="http://schemas.microsoft.com/office/drawing/2014/main" id="{31B1A25C-8EDE-EA93-E193-96FCC7F1248B}"/>
              </a:ext>
            </a:extLst>
          </p:cNvPr>
          <p:cNvPicPr>
            <a:picLocks noChangeAspect="1"/>
          </p:cNvPicPr>
          <p:nvPr/>
        </p:nvPicPr>
        <p:blipFill>
          <a:blip r:embed="rId2"/>
          <a:stretch>
            <a:fillRect/>
          </a:stretch>
        </p:blipFill>
        <p:spPr>
          <a:xfrm>
            <a:off x="1731906" y="2137493"/>
            <a:ext cx="8728187" cy="2964009"/>
          </a:xfrm>
          <a:prstGeom prst="rect">
            <a:avLst/>
          </a:prstGeom>
        </p:spPr>
      </p:pic>
    </p:spTree>
    <p:extLst>
      <p:ext uri="{BB962C8B-B14F-4D97-AF65-F5344CB8AC3E}">
        <p14:creationId xmlns:p14="http://schemas.microsoft.com/office/powerpoint/2010/main" val="414606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dirty="0">
                <a:solidFill>
                  <a:srgbClr val="000000"/>
                </a:solidFill>
                <a:latin typeface="Arial-BoldMT"/>
              </a:rPr>
              <a:t>Registers</a:t>
            </a:r>
            <a:r>
              <a:rPr lang="en-US" sz="4000" dirty="0"/>
              <a:t> </a:t>
            </a:r>
            <a:endParaRPr lang="en-US" sz="4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238418" y="636442"/>
            <a:ext cx="10172408" cy="1821008"/>
          </a:xfrm>
        </p:spPr>
        <p:txBody>
          <a:bodyPr>
            <a:noAutofit/>
          </a:bodyPr>
          <a:lstStyle/>
          <a:p>
            <a:pPr algn="l"/>
            <a:r>
              <a:rPr lang="en-US" sz="1800" b="1" i="0" dirty="0">
                <a:effectLst/>
                <a:latin typeface="Arial-BoldMT"/>
              </a:rPr>
              <a:t>FPU Function Registers</a:t>
            </a:r>
            <a:r>
              <a:rPr lang="en-US" sz="1800" dirty="0">
                <a:latin typeface="Arial-BoldMT"/>
              </a:rPr>
              <a:t> </a:t>
            </a:r>
            <a:br>
              <a:rPr lang="en-US" sz="1800" dirty="0">
                <a:latin typeface="Arial-BoldMT"/>
              </a:rPr>
            </a:br>
            <a:r>
              <a:rPr lang="en-US" sz="1800" i="0" dirty="0">
                <a:effectLst/>
                <a:latin typeface="Arial-BoldMT"/>
              </a:rPr>
              <a:t>FPU Function Registers</a:t>
            </a:r>
            <a:r>
              <a:rPr lang="en-US" sz="1800" dirty="0">
                <a:latin typeface="Arial-BoldMT"/>
              </a:rPr>
              <a:t> </a:t>
            </a:r>
            <a:r>
              <a:rPr lang="en-US" sz="1800" i="0" dirty="0">
                <a:effectLst/>
                <a:latin typeface="Arial-BoldMT"/>
              </a:rPr>
              <a:t>are </a:t>
            </a:r>
            <a:r>
              <a:rPr lang="en-US" sz="1800" b="0" i="0" dirty="0">
                <a:effectLst/>
                <a:latin typeface="Arial-BoldMT"/>
              </a:rPr>
              <a:t>a set of registers used by the FPU to perform floating-point arithmetic operations in the CPU. These registers are used to store floating-point values, constants, computation results, and FPU status.</a:t>
            </a:r>
            <a:r>
              <a:rPr lang="en-US" sz="1800" b="0" i="0" dirty="0">
                <a:solidFill>
                  <a:srgbClr val="000000"/>
                </a:solidFill>
                <a:effectLst/>
                <a:latin typeface="Arial-BoldMT"/>
              </a:rPr>
              <a:t> The FPU can use the following system registers to control floating-point operations. Floating-point</a:t>
            </a:r>
            <a:r>
              <a:rPr lang="en-US" sz="1800" dirty="0">
                <a:solidFill>
                  <a:srgbClr val="000000"/>
                </a:solidFill>
                <a:latin typeface="Arial-BoldMT"/>
              </a:rPr>
              <a:t> </a:t>
            </a:r>
            <a:r>
              <a:rPr lang="en-US" sz="1800" b="0" i="0" dirty="0">
                <a:solidFill>
                  <a:srgbClr val="000000"/>
                </a:solidFill>
                <a:effectLst/>
                <a:latin typeface="Arial-BoldMT"/>
              </a:rPr>
              <a:t>function system registers are read from or written to by using the LDSR and STSR instructions and specifying the system register number, which is made up of a register number and selection ID</a:t>
            </a:r>
            <a:r>
              <a:rPr lang="en-US" sz="1800" dirty="0">
                <a:latin typeface="Arial-BoldMT"/>
              </a:rPr>
              <a:t> .</a:t>
            </a:r>
            <a:endParaRPr lang="en-US" sz="1800" dirty="0">
              <a:latin typeface="Arial-BoldMT"/>
              <a:cs typeface="Arial" panose="020B0604020202020204" pitchFamily="34" charset="0"/>
            </a:endParaRPr>
          </a:p>
        </p:txBody>
      </p:sp>
      <p:pic>
        <p:nvPicPr>
          <p:cNvPr id="5" name="Picture 4">
            <a:extLst>
              <a:ext uri="{FF2B5EF4-FFF2-40B4-BE49-F238E27FC236}">
                <a16:creationId xmlns:a16="http://schemas.microsoft.com/office/drawing/2014/main" id="{EF7679AE-7DD3-5061-48B0-2F693282AC71}"/>
              </a:ext>
            </a:extLst>
          </p:cNvPr>
          <p:cNvPicPr>
            <a:picLocks noChangeAspect="1"/>
          </p:cNvPicPr>
          <p:nvPr/>
        </p:nvPicPr>
        <p:blipFill>
          <a:blip r:embed="rId2"/>
          <a:stretch>
            <a:fillRect/>
          </a:stretch>
        </p:blipFill>
        <p:spPr>
          <a:xfrm>
            <a:off x="1052512" y="2781301"/>
            <a:ext cx="9098280" cy="3124200"/>
          </a:xfrm>
          <a:prstGeom prst="rect">
            <a:avLst/>
          </a:prstGeom>
        </p:spPr>
      </p:pic>
    </p:spTree>
    <p:extLst>
      <p:ext uri="{BB962C8B-B14F-4D97-AF65-F5344CB8AC3E}">
        <p14:creationId xmlns:p14="http://schemas.microsoft.com/office/powerpoint/2010/main" val="840606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dirty="0">
                <a:solidFill>
                  <a:srgbClr val="000000"/>
                </a:solidFill>
                <a:latin typeface="Arial-BoldMT"/>
              </a:rPr>
              <a:t>Registers</a:t>
            </a:r>
            <a:r>
              <a:rPr lang="en-US" sz="4000" dirty="0"/>
              <a:t> </a:t>
            </a:r>
            <a:endParaRPr lang="en-US" sz="4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238416" y="636441"/>
            <a:ext cx="10581984" cy="1601933"/>
          </a:xfrm>
        </p:spPr>
        <p:txBody>
          <a:bodyPr>
            <a:noAutofit/>
          </a:bodyPr>
          <a:lstStyle/>
          <a:p>
            <a:pPr algn="l"/>
            <a:r>
              <a:rPr lang="en-US" sz="1800" b="1" i="0" dirty="0">
                <a:effectLst/>
                <a:latin typeface="Arial-BoldMT"/>
              </a:rPr>
              <a:t>FXU Function Registers</a:t>
            </a:r>
            <a:r>
              <a:rPr lang="en-US" sz="1800" dirty="0">
                <a:latin typeface="Arial-BoldMT"/>
              </a:rPr>
              <a:t> </a:t>
            </a:r>
            <a:br>
              <a:rPr lang="en-US" sz="1800" dirty="0">
                <a:latin typeface="Arial-BoldMT"/>
              </a:rPr>
            </a:br>
            <a:r>
              <a:rPr lang="en-US" sz="1800" b="0" i="0" dirty="0">
                <a:effectLst/>
                <a:latin typeface="Arial-BoldMT"/>
              </a:rPr>
              <a:t>The FXU </a:t>
            </a:r>
            <a:r>
              <a:rPr lang="en-US" sz="1800" i="0" dirty="0">
                <a:effectLst/>
                <a:latin typeface="Arial-BoldMT"/>
              </a:rPr>
              <a:t>Function Registers</a:t>
            </a:r>
            <a:r>
              <a:rPr lang="en-US" sz="1800" dirty="0">
                <a:latin typeface="Arial-BoldMT"/>
              </a:rPr>
              <a:t> are</a:t>
            </a:r>
            <a:r>
              <a:rPr lang="en-US" sz="1800" b="0" i="0" dirty="0">
                <a:effectLst/>
                <a:latin typeface="Arial-BoldMT"/>
              </a:rPr>
              <a:t> responsible for performing arithmetic operations that do not involve floating-point numbers. Its can use the following system registers to control arithmetic operations. Extended floating point function system registers are read from or written to by using the LDSR and STSR instructions and specifying the system register number, which is made up of a register number and selection ID.</a:t>
            </a:r>
            <a:endParaRPr lang="en-US" sz="1800" dirty="0">
              <a:latin typeface="Arial-BoldMT"/>
              <a:cs typeface="Arial" panose="020B0604020202020204" pitchFamily="34" charset="0"/>
            </a:endParaRPr>
          </a:p>
        </p:txBody>
      </p:sp>
      <p:pic>
        <p:nvPicPr>
          <p:cNvPr id="3" name="Picture 2">
            <a:extLst>
              <a:ext uri="{FF2B5EF4-FFF2-40B4-BE49-F238E27FC236}">
                <a16:creationId xmlns:a16="http://schemas.microsoft.com/office/drawing/2014/main" id="{BAE33978-594F-9164-74E3-26DD12CD4112}"/>
              </a:ext>
            </a:extLst>
          </p:cNvPr>
          <p:cNvPicPr>
            <a:picLocks noChangeAspect="1"/>
          </p:cNvPicPr>
          <p:nvPr/>
        </p:nvPicPr>
        <p:blipFill>
          <a:blip r:embed="rId2"/>
          <a:stretch>
            <a:fillRect/>
          </a:stretch>
        </p:blipFill>
        <p:spPr>
          <a:xfrm>
            <a:off x="1804987" y="2238374"/>
            <a:ext cx="8191128" cy="3333750"/>
          </a:xfrm>
          <a:prstGeom prst="rect">
            <a:avLst/>
          </a:prstGeom>
        </p:spPr>
      </p:pic>
    </p:spTree>
    <p:extLst>
      <p:ext uri="{BB962C8B-B14F-4D97-AF65-F5344CB8AC3E}">
        <p14:creationId xmlns:p14="http://schemas.microsoft.com/office/powerpoint/2010/main" val="409537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11AAC9-0FFA-B7BB-3294-DA34E5CB5693}"/>
              </a:ext>
            </a:extLst>
          </p:cNvPr>
          <p:cNvSpPr>
            <a:spLocks noGrp="1"/>
          </p:cNvSpPr>
          <p:nvPr>
            <p:ph type="ctrTitle"/>
          </p:nvPr>
        </p:nvSpPr>
        <p:spPr>
          <a:xfrm>
            <a:off x="0" y="0"/>
            <a:ext cx="6629400" cy="658812"/>
          </a:xfrm>
        </p:spPr>
        <p:txBody>
          <a:bodyPr>
            <a:normAutofit/>
          </a:bodyPr>
          <a:lstStyle/>
          <a:p>
            <a:pPr algn="l"/>
            <a:r>
              <a:rPr lang="en-US" sz="4000" dirty="0">
                <a:latin typeface="Arial Black" panose="020B0A04020102020204" pitchFamily="34" charset="0"/>
              </a:rPr>
              <a:t>R-CarS4 CPU</a:t>
            </a:r>
            <a:endParaRPr lang="en-US" sz="4000" dirty="0"/>
          </a:p>
        </p:txBody>
      </p:sp>
      <p:pic>
        <p:nvPicPr>
          <p:cNvPr id="8" name="Picture 7">
            <a:extLst>
              <a:ext uri="{FF2B5EF4-FFF2-40B4-BE49-F238E27FC236}">
                <a16:creationId xmlns:a16="http://schemas.microsoft.com/office/drawing/2014/main" id="{8A93CDBC-1947-2AB0-DA64-F84674B152AF}"/>
              </a:ext>
            </a:extLst>
          </p:cNvPr>
          <p:cNvPicPr>
            <a:picLocks noChangeAspect="1"/>
          </p:cNvPicPr>
          <p:nvPr/>
        </p:nvPicPr>
        <p:blipFill>
          <a:blip r:embed="rId2"/>
          <a:stretch>
            <a:fillRect/>
          </a:stretch>
        </p:blipFill>
        <p:spPr>
          <a:xfrm>
            <a:off x="1138238" y="754063"/>
            <a:ext cx="6415088" cy="5542826"/>
          </a:xfrm>
          <a:prstGeom prst="rect">
            <a:avLst/>
          </a:prstGeom>
        </p:spPr>
      </p:pic>
    </p:spTree>
    <p:extLst>
      <p:ext uri="{BB962C8B-B14F-4D97-AF65-F5344CB8AC3E}">
        <p14:creationId xmlns:p14="http://schemas.microsoft.com/office/powerpoint/2010/main" val="237498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dirty="0">
                <a:solidFill>
                  <a:srgbClr val="000000"/>
                </a:solidFill>
                <a:latin typeface="Arial-BoldMT"/>
              </a:rPr>
              <a:t>Registers</a:t>
            </a:r>
            <a:r>
              <a:rPr lang="en-US" sz="4000" dirty="0"/>
              <a:t> </a:t>
            </a:r>
            <a:endParaRPr lang="en-US" sz="4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238416" y="636441"/>
            <a:ext cx="10581984" cy="1601933"/>
          </a:xfrm>
        </p:spPr>
        <p:txBody>
          <a:bodyPr>
            <a:noAutofit/>
          </a:bodyPr>
          <a:lstStyle/>
          <a:p>
            <a:pPr algn="l"/>
            <a:r>
              <a:rPr lang="en-US" sz="1800" b="1" i="0" dirty="0">
                <a:effectLst/>
                <a:latin typeface="Arial-BoldMT"/>
              </a:rPr>
              <a:t>MPU Function Registers</a:t>
            </a:r>
            <a:r>
              <a:rPr lang="en-US" sz="1800" dirty="0">
                <a:latin typeface="Arial-BoldMT"/>
              </a:rPr>
              <a:t> </a:t>
            </a:r>
            <a:br>
              <a:rPr lang="en-US" sz="1800" dirty="0">
                <a:latin typeface="Arial-BoldMT"/>
              </a:rPr>
            </a:br>
            <a:r>
              <a:rPr lang="en-US" sz="1800" b="0" i="0" dirty="0">
                <a:effectLst/>
                <a:latin typeface="Arial-BoldMT"/>
              </a:rPr>
              <a:t>The MPU </a:t>
            </a:r>
            <a:r>
              <a:rPr lang="en-US" sz="1800" i="0" dirty="0">
                <a:effectLst/>
                <a:latin typeface="Arial-BoldMT"/>
              </a:rPr>
              <a:t>Function Registers</a:t>
            </a:r>
            <a:r>
              <a:rPr lang="en-US" sz="1800" dirty="0">
                <a:latin typeface="Arial-BoldMT"/>
              </a:rPr>
              <a:t> </a:t>
            </a:r>
            <a:r>
              <a:rPr lang="en-US" sz="1800" b="0" i="0" dirty="0">
                <a:effectLst/>
                <a:latin typeface="Arial-BoldMT"/>
              </a:rPr>
              <a:t>provides memory protection by dividing the memory into regions and assigning access permissions to those regions. By configuring these registers, the MPU can be set up to protect specific memory regions from unauthorized access or modification, improving the security and reliability of embedded systems.</a:t>
            </a:r>
            <a:endParaRPr lang="en-US" sz="1800" dirty="0">
              <a:latin typeface="Arial-BoldMT"/>
              <a:cs typeface="Arial" panose="020B0604020202020204" pitchFamily="34" charset="0"/>
            </a:endParaRPr>
          </a:p>
        </p:txBody>
      </p:sp>
      <p:pic>
        <p:nvPicPr>
          <p:cNvPr id="5" name="Picture 4">
            <a:extLst>
              <a:ext uri="{FF2B5EF4-FFF2-40B4-BE49-F238E27FC236}">
                <a16:creationId xmlns:a16="http://schemas.microsoft.com/office/drawing/2014/main" id="{79E6025B-2992-A4FE-7DAF-1731ACB1815C}"/>
              </a:ext>
            </a:extLst>
          </p:cNvPr>
          <p:cNvPicPr>
            <a:picLocks noChangeAspect="1"/>
          </p:cNvPicPr>
          <p:nvPr/>
        </p:nvPicPr>
        <p:blipFill>
          <a:blip r:embed="rId2"/>
          <a:stretch>
            <a:fillRect/>
          </a:stretch>
        </p:blipFill>
        <p:spPr>
          <a:xfrm>
            <a:off x="3210666" y="2238374"/>
            <a:ext cx="4866083" cy="4067174"/>
          </a:xfrm>
          <a:prstGeom prst="rect">
            <a:avLst/>
          </a:prstGeom>
        </p:spPr>
      </p:pic>
    </p:spTree>
    <p:extLst>
      <p:ext uri="{BB962C8B-B14F-4D97-AF65-F5344CB8AC3E}">
        <p14:creationId xmlns:p14="http://schemas.microsoft.com/office/powerpoint/2010/main" val="584538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p:cNvSpPr txBox="1">
            <a:spLocks noGrp="1"/>
          </p:cNvSpPr>
          <p:nvPr>
            <p:ph type="ctrTitle"/>
          </p:nvPr>
        </p:nvSpPr>
        <p:spPr>
          <a:xfrm>
            <a:off x="6738531" y="4003412"/>
            <a:ext cx="4159841" cy="2938323"/>
          </a:xfrm>
          <a:prstGeom prst="rect">
            <a:avLst/>
          </a:prstGeom>
        </p:spPr>
        <p:txBody>
          <a:bodyPr>
            <a:normAutofit/>
          </a:bodyPr>
          <a:lstStyle>
            <a:lvl1pPr algn="l">
              <a:defRPr spc="0"/>
            </a:lvl1pPr>
          </a:lstStyle>
          <a:p>
            <a:r>
              <a:rPr lang="en-US" sz="4800" dirty="0"/>
              <a:t>THANK YOU!</a:t>
            </a:r>
            <a:endParaRPr sz="4800" dirty="0"/>
          </a:p>
        </p:txBody>
      </p:sp>
    </p:spTree>
    <p:extLst>
      <p:ext uri="{BB962C8B-B14F-4D97-AF65-F5344CB8AC3E}">
        <p14:creationId xmlns:p14="http://schemas.microsoft.com/office/powerpoint/2010/main" val="346231458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A800-2496-6564-D9C9-B9BFDDC47FB1}"/>
              </a:ext>
            </a:extLst>
          </p:cNvPr>
          <p:cNvSpPr>
            <a:spLocks noGrp="1"/>
          </p:cNvSpPr>
          <p:nvPr>
            <p:ph type="ctrTitle"/>
          </p:nvPr>
        </p:nvSpPr>
        <p:spPr>
          <a:xfrm>
            <a:off x="157163" y="863302"/>
            <a:ext cx="11644312" cy="1633744"/>
          </a:xfrm>
        </p:spPr>
        <p:txBody>
          <a:bodyPr>
            <a:normAutofit/>
          </a:bodyPr>
          <a:lstStyle/>
          <a:p>
            <a:pPr algn="l"/>
            <a:r>
              <a:rPr lang="en-US" sz="2000" dirty="0">
                <a:latin typeface="Arial" panose="020B0604020202020204" pitchFamily="34" charset="0"/>
                <a:cs typeface="Arial" panose="020B0604020202020204" pitchFamily="34" charset="0"/>
              </a:rPr>
              <a:t>The G4MH core is included as the main CPU. It ensures that the executed instructions on the CPU are executed in the correct order and in the correct time cycle. It also manages resources, including memory and system bandwidth, to ensure that other CPUs operate efficiently. The CPUs also include a checker core for safety assurance (ICUMHB, Local RAM, Cluster RAM, P-Bus and H-Bus and I-Bus, Code-SRAM, INTC1, INTC2, DMA)</a:t>
            </a:r>
          </a:p>
        </p:txBody>
      </p:sp>
      <p:sp>
        <p:nvSpPr>
          <p:cNvPr id="4" name="TextBox 3">
            <a:extLst>
              <a:ext uri="{FF2B5EF4-FFF2-40B4-BE49-F238E27FC236}">
                <a16:creationId xmlns:a16="http://schemas.microsoft.com/office/drawing/2014/main" id="{65FD0B8E-33FE-FF30-A705-425D35169837}"/>
              </a:ext>
            </a:extLst>
          </p:cNvPr>
          <p:cNvSpPr txBox="1"/>
          <p:nvPr/>
        </p:nvSpPr>
        <p:spPr>
          <a:xfrm>
            <a:off x="238416" y="-71444"/>
            <a:ext cx="5074417"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Overview</a:t>
            </a:r>
          </a:p>
        </p:txBody>
      </p:sp>
      <p:pic>
        <p:nvPicPr>
          <p:cNvPr id="6" name="Picture 5">
            <a:extLst>
              <a:ext uri="{FF2B5EF4-FFF2-40B4-BE49-F238E27FC236}">
                <a16:creationId xmlns:a16="http://schemas.microsoft.com/office/drawing/2014/main" id="{52BB5C3C-7C7E-8420-106A-7D283CDF93B5}"/>
              </a:ext>
            </a:extLst>
          </p:cNvPr>
          <p:cNvPicPr>
            <a:picLocks noChangeAspect="1"/>
          </p:cNvPicPr>
          <p:nvPr/>
        </p:nvPicPr>
        <p:blipFill>
          <a:blip r:embed="rId2"/>
          <a:stretch>
            <a:fillRect/>
          </a:stretch>
        </p:blipFill>
        <p:spPr>
          <a:xfrm>
            <a:off x="2586037" y="2497046"/>
            <a:ext cx="7491413" cy="3896312"/>
          </a:xfrm>
          <a:prstGeom prst="rect">
            <a:avLst/>
          </a:prstGeom>
        </p:spPr>
      </p:pic>
    </p:spTree>
    <p:extLst>
      <p:ext uri="{BB962C8B-B14F-4D97-AF65-F5344CB8AC3E}">
        <p14:creationId xmlns:p14="http://schemas.microsoft.com/office/powerpoint/2010/main" val="249808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i="0" dirty="0">
                <a:solidFill>
                  <a:srgbClr val="000000"/>
                </a:solidFill>
                <a:effectLst/>
                <a:latin typeface="Arial-BoldMT"/>
              </a:rPr>
              <a:t>CPU Operating Modes</a:t>
            </a:r>
            <a:r>
              <a:rPr lang="en-US" sz="4000" dirty="0"/>
              <a:t> </a:t>
            </a:r>
            <a:endParaRPr lang="en-US" sz="4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F291756-930A-9551-F8F7-9E7CA674AD5E}"/>
              </a:ext>
            </a:extLst>
          </p:cNvPr>
          <p:cNvPicPr>
            <a:picLocks noChangeAspect="1"/>
          </p:cNvPicPr>
          <p:nvPr/>
        </p:nvPicPr>
        <p:blipFill>
          <a:blip r:embed="rId2"/>
          <a:stretch>
            <a:fillRect/>
          </a:stretch>
        </p:blipFill>
        <p:spPr>
          <a:xfrm>
            <a:off x="0" y="2514601"/>
            <a:ext cx="6162675" cy="3909758"/>
          </a:xfrm>
          <a:prstGeom prst="rect">
            <a:avLst/>
          </a:prstGeom>
        </p:spPr>
      </p:pic>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361950" y="722022"/>
            <a:ext cx="10801349" cy="1820862"/>
          </a:xfrm>
        </p:spPr>
        <p:txBody>
          <a:bodyPr>
            <a:noAutofit/>
          </a:bodyPr>
          <a:lstStyle/>
          <a:p>
            <a:pPr algn="l"/>
            <a:r>
              <a:rPr lang="en-US" sz="2000" dirty="0">
                <a:latin typeface="Arial" panose="020B0604020202020204" pitchFamily="34" charset="0"/>
                <a:cs typeface="Arial" panose="020B0604020202020204" pitchFamily="34" charset="0"/>
              </a:rPr>
              <a:t>(a) Supervisor Mode (SV): All hardware functions can be managed or used in this mode. The system always starts up in supervisor mode after a reset.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(b) User Mode (UM): This operating mode makes up a pair with the supervisor mode. In user mode, address spaces to which access is permitted by the supervisor and the system registers defined as user resources can be used. Supervisor-privileged instructions cannot be executed and result in exceptions.</a:t>
            </a:r>
          </a:p>
        </p:txBody>
      </p:sp>
      <p:pic>
        <p:nvPicPr>
          <p:cNvPr id="9" name="Picture 8">
            <a:extLst>
              <a:ext uri="{FF2B5EF4-FFF2-40B4-BE49-F238E27FC236}">
                <a16:creationId xmlns:a16="http://schemas.microsoft.com/office/drawing/2014/main" id="{9FD616B6-1717-75B5-9A5D-A68D0FF83596}"/>
              </a:ext>
            </a:extLst>
          </p:cNvPr>
          <p:cNvPicPr>
            <a:picLocks noChangeAspect="1"/>
          </p:cNvPicPr>
          <p:nvPr/>
        </p:nvPicPr>
        <p:blipFill>
          <a:blip r:embed="rId3"/>
          <a:stretch>
            <a:fillRect/>
          </a:stretch>
        </p:blipFill>
        <p:spPr>
          <a:xfrm>
            <a:off x="6096000" y="2628464"/>
            <a:ext cx="5953124" cy="2646638"/>
          </a:xfrm>
          <a:prstGeom prst="rect">
            <a:avLst/>
          </a:prstGeom>
        </p:spPr>
      </p:pic>
    </p:spTree>
    <p:extLst>
      <p:ext uri="{BB962C8B-B14F-4D97-AF65-F5344CB8AC3E}">
        <p14:creationId xmlns:p14="http://schemas.microsoft.com/office/powerpoint/2010/main" val="67985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i="0" dirty="0">
                <a:solidFill>
                  <a:srgbClr val="000000"/>
                </a:solidFill>
                <a:effectLst/>
                <a:latin typeface="Arial-BoldMT"/>
              </a:rPr>
              <a:t>CPU Operating Modes</a:t>
            </a:r>
            <a:r>
              <a:rPr lang="en-US" sz="4000" dirty="0"/>
              <a:t> </a:t>
            </a:r>
            <a:endParaRPr lang="en-US" sz="4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361950" y="722021"/>
            <a:ext cx="10239375" cy="821029"/>
          </a:xfrm>
        </p:spPr>
        <p:txBody>
          <a:bodyPr>
            <a:noAutofit/>
          </a:bodyPr>
          <a:lstStyle/>
          <a:p>
            <a:pPr algn="l"/>
            <a:r>
              <a:rPr lang="en-US" sz="2000" dirty="0">
                <a:latin typeface="Arial" panose="020B0604020202020204" pitchFamily="34" charset="0"/>
                <a:cs typeface="Arial" panose="020B0604020202020204" pitchFamily="34" charset="0"/>
              </a:rPr>
              <a:t>(c) SV privilege: Privilege necessary for important system resources operation, fatal error processing, and user-mode program execution management</a:t>
            </a:r>
          </a:p>
        </p:txBody>
      </p:sp>
      <p:pic>
        <p:nvPicPr>
          <p:cNvPr id="3" name="Picture 2">
            <a:extLst>
              <a:ext uri="{FF2B5EF4-FFF2-40B4-BE49-F238E27FC236}">
                <a16:creationId xmlns:a16="http://schemas.microsoft.com/office/drawing/2014/main" id="{27899605-F9E5-544E-B6B6-785EDEACF912}"/>
              </a:ext>
            </a:extLst>
          </p:cNvPr>
          <p:cNvPicPr>
            <a:picLocks noChangeAspect="1"/>
          </p:cNvPicPr>
          <p:nvPr/>
        </p:nvPicPr>
        <p:blipFill>
          <a:blip r:embed="rId2"/>
          <a:stretch>
            <a:fillRect/>
          </a:stretch>
        </p:blipFill>
        <p:spPr>
          <a:xfrm>
            <a:off x="5200651" y="1719262"/>
            <a:ext cx="6991350" cy="3611359"/>
          </a:xfrm>
          <a:prstGeom prst="rect">
            <a:avLst/>
          </a:prstGeom>
        </p:spPr>
      </p:pic>
      <p:pic>
        <p:nvPicPr>
          <p:cNvPr id="5" name="Picture 4">
            <a:extLst>
              <a:ext uri="{FF2B5EF4-FFF2-40B4-BE49-F238E27FC236}">
                <a16:creationId xmlns:a16="http://schemas.microsoft.com/office/drawing/2014/main" id="{13983FB7-B44A-A2D6-99CA-FD89089CB953}"/>
              </a:ext>
            </a:extLst>
          </p:cNvPr>
          <p:cNvPicPr>
            <a:picLocks noChangeAspect="1"/>
          </p:cNvPicPr>
          <p:nvPr/>
        </p:nvPicPr>
        <p:blipFill>
          <a:blip r:embed="rId3"/>
          <a:stretch>
            <a:fillRect/>
          </a:stretch>
        </p:blipFill>
        <p:spPr>
          <a:xfrm>
            <a:off x="0" y="1835949"/>
            <a:ext cx="5324475" cy="3377983"/>
          </a:xfrm>
          <a:prstGeom prst="rect">
            <a:avLst/>
          </a:prstGeom>
        </p:spPr>
      </p:pic>
    </p:spTree>
    <p:extLst>
      <p:ext uri="{BB962C8B-B14F-4D97-AF65-F5344CB8AC3E}">
        <p14:creationId xmlns:p14="http://schemas.microsoft.com/office/powerpoint/2010/main" val="103962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i="0" dirty="0">
                <a:solidFill>
                  <a:srgbClr val="000000"/>
                </a:solidFill>
                <a:effectLst/>
                <a:latin typeface="Arial-BoldMT"/>
              </a:rPr>
              <a:t>CPU Operating Modes</a:t>
            </a:r>
            <a:r>
              <a:rPr lang="en-US" sz="4000" dirty="0"/>
              <a:t> </a:t>
            </a:r>
            <a:endParaRPr lang="en-US" sz="4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5092CB-4E46-EF9E-6101-287DF6E98FF4}"/>
              </a:ext>
            </a:extLst>
          </p:cNvPr>
          <p:cNvPicPr>
            <a:picLocks noChangeAspect="1"/>
          </p:cNvPicPr>
          <p:nvPr/>
        </p:nvPicPr>
        <p:blipFill>
          <a:blip r:embed="rId2"/>
          <a:stretch>
            <a:fillRect/>
          </a:stretch>
        </p:blipFill>
        <p:spPr>
          <a:xfrm>
            <a:off x="1295399" y="941762"/>
            <a:ext cx="6362700" cy="4974475"/>
          </a:xfrm>
          <a:prstGeom prst="rect">
            <a:avLst/>
          </a:prstGeom>
        </p:spPr>
      </p:pic>
    </p:spTree>
    <p:extLst>
      <p:ext uri="{BB962C8B-B14F-4D97-AF65-F5344CB8AC3E}">
        <p14:creationId xmlns:p14="http://schemas.microsoft.com/office/powerpoint/2010/main" val="419890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i="0" dirty="0">
                <a:solidFill>
                  <a:srgbClr val="000000"/>
                </a:solidFill>
                <a:effectLst/>
                <a:latin typeface="Arial-BoldMT"/>
              </a:rPr>
              <a:t>CPU Operating Modes</a:t>
            </a:r>
            <a:r>
              <a:rPr lang="en-US" sz="4000" dirty="0"/>
              <a:t> </a:t>
            </a:r>
            <a:endParaRPr lang="en-US" sz="4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400050" y="762001"/>
            <a:ext cx="10315575" cy="4829174"/>
          </a:xfrm>
        </p:spPr>
        <p:txBody>
          <a:bodyPr>
            <a:noAutofit/>
          </a:bodyPr>
          <a:lstStyle/>
          <a:p>
            <a:pPr algn="l"/>
            <a:r>
              <a:rPr lang="en-US" sz="1800" b="1" i="0" dirty="0">
                <a:solidFill>
                  <a:srgbClr val="000000"/>
                </a:solidFill>
                <a:effectLst/>
                <a:latin typeface="Arial-BoldMT"/>
              </a:rPr>
              <a:t>Exceptions</a:t>
            </a:r>
            <a:r>
              <a:rPr lang="en-US" sz="1800" dirty="0">
                <a:latin typeface="Arial-BoldMT"/>
              </a:rPr>
              <a:t> </a:t>
            </a:r>
            <a:br>
              <a:rPr lang="en-US" sz="1800" dirty="0">
                <a:latin typeface="Arial-BoldMT"/>
              </a:rPr>
            </a:br>
            <a:br>
              <a:rPr lang="en-US" sz="1800" dirty="0">
                <a:latin typeface="Arial-BoldMT"/>
              </a:rPr>
            </a:br>
            <a:r>
              <a:rPr lang="en-US" sz="1800" b="1" dirty="0">
                <a:latin typeface="Arial-BoldMT"/>
              </a:rPr>
              <a:t>1.</a:t>
            </a:r>
            <a:r>
              <a:rPr lang="en-US" sz="1800" b="1" i="0" dirty="0">
                <a:solidFill>
                  <a:srgbClr val="000000"/>
                </a:solidFill>
                <a:effectLst/>
                <a:latin typeface="Arial-BoldMT"/>
              </a:rPr>
              <a:t>Types of Exceptions</a:t>
            </a:r>
            <a:r>
              <a:rPr lang="en-US" sz="1800" dirty="0">
                <a:latin typeface="Arial-BoldMT"/>
              </a:rPr>
              <a:t> </a:t>
            </a:r>
            <a:br>
              <a:rPr lang="en-US" sz="1800" dirty="0">
                <a:latin typeface="Arial-BoldMT"/>
              </a:rPr>
            </a:br>
            <a:r>
              <a:rPr lang="en-US" sz="1800" b="0" i="0" dirty="0">
                <a:solidFill>
                  <a:srgbClr val="000000"/>
                </a:solidFill>
                <a:effectLst/>
                <a:latin typeface="Arial-BoldMT"/>
              </a:rPr>
              <a:t>The exceptions of this CPU are divided into the following three types according to the purpose of the exceptions:</a:t>
            </a:r>
            <a:br>
              <a:rPr lang="en-US" sz="1800" b="0" i="0" dirty="0">
                <a:solidFill>
                  <a:srgbClr val="000000"/>
                </a:solidFill>
                <a:effectLst/>
                <a:latin typeface="Arial-BoldMT"/>
              </a:rPr>
            </a:br>
            <a:r>
              <a:rPr lang="en-US" sz="1800" b="0" i="0" dirty="0">
                <a:solidFill>
                  <a:srgbClr val="000000"/>
                </a:solidFill>
                <a:effectLst/>
                <a:latin typeface="Arial-BoldMT"/>
              </a:rPr>
              <a:t>• Terminating exception</a:t>
            </a:r>
            <a:br>
              <a:rPr lang="en-US" sz="1800" b="0" i="0" dirty="0">
                <a:solidFill>
                  <a:srgbClr val="000000"/>
                </a:solidFill>
                <a:effectLst/>
                <a:latin typeface="Arial-BoldMT"/>
              </a:rPr>
            </a:br>
            <a:r>
              <a:rPr lang="en-US" sz="1800" b="0" i="0" dirty="0">
                <a:solidFill>
                  <a:srgbClr val="000000"/>
                </a:solidFill>
                <a:effectLst/>
                <a:latin typeface="Arial-BoldMT"/>
              </a:rPr>
              <a:t>• Resumable exception</a:t>
            </a:r>
            <a:br>
              <a:rPr lang="en-US" sz="1800" b="0" i="0" dirty="0">
                <a:solidFill>
                  <a:srgbClr val="000000"/>
                </a:solidFill>
                <a:effectLst/>
                <a:latin typeface="Arial-BoldMT"/>
              </a:rPr>
            </a:br>
            <a:r>
              <a:rPr lang="en-US" sz="1800" b="0" i="0" dirty="0">
                <a:solidFill>
                  <a:srgbClr val="000000"/>
                </a:solidFill>
                <a:effectLst/>
                <a:latin typeface="Arial-BoldMT"/>
              </a:rPr>
              <a:t>• Pending exception</a:t>
            </a:r>
            <a:br>
              <a:rPr lang="en-US" sz="1800" b="0" i="0" dirty="0">
                <a:solidFill>
                  <a:srgbClr val="000000"/>
                </a:solidFill>
                <a:effectLst/>
                <a:latin typeface="Arial-BoldMT"/>
              </a:rPr>
            </a:br>
            <a:br>
              <a:rPr lang="en-US" sz="1800" b="0" i="0" dirty="0">
                <a:solidFill>
                  <a:srgbClr val="000000"/>
                </a:solidFill>
                <a:effectLst/>
                <a:latin typeface="Arial-BoldMT"/>
              </a:rPr>
            </a:br>
            <a:r>
              <a:rPr lang="en-US" sz="1800" b="1" i="0" dirty="0">
                <a:solidFill>
                  <a:srgbClr val="000000"/>
                </a:solidFill>
                <a:effectLst/>
                <a:latin typeface="Arial-BoldMT"/>
              </a:rPr>
              <a:t>2. Exception Level</a:t>
            </a:r>
            <a:r>
              <a:rPr lang="en-US" sz="1800" b="1" dirty="0">
                <a:latin typeface="Arial-BoldMT"/>
              </a:rPr>
              <a:t> </a:t>
            </a:r>
            <a:br>
              <a:rPr lang="en-US" sz="1800" b="1" dirty="0">
                <a:latin typeface="Arial-BoldMT"/>
              </a:rPr>
            </a:br>
            <a:r>
              <a:rPr lang="en-US" sz="1800" b="0" i="0" dirty="0">
                <a:solidFill>
                  <a:srgbClr val="000000"/>
                </a:solidFill>
                <a:effectLst/>
                <a:latin typeface="Arial-BoldMT"/>
              </a:rPr>
              <a:t>• </a:t>
            </a:r>
            <a:r>
              <a:rPr lang="en-US" sz="1800" dirty="0">
                <a:latin typeface="Arial-BoldMT"/>
              </a:rPr>
              <a:t>EI level exception</a:t>
            </a:r>
            <a:br>
              <a:rPr lang="en-US" sz="1800" dirty="0">
                <a:latin typeface="Arial-BoldMT"/>
              </a:rPr>
            </a:br>
            <a:r>
              <a:rPr lang="en-US" sz="1800" b="0" i="0" dirty="0">
                <a:solidFill>
                  <a:srgbClr val="000000"/>
                </a:solidFill>
                <a:effectLst/>
                <a:latin typeface="Arial-BoldMT"/>
              </a:rPr>
              <a:t>• </a:t>
            </a:r>
            <a:r>
              <a:rPr lang="en-US" sz="1800" dirty="0">
                <a:latin typeface="Arial-BoldMT"/>
              </a:rPr>
              <a:t>FE level exception</a:t>
            </a:r>
            <a:br>
              <a:rPr lang="en-US" sz="1800" dirty="0">
                <a:latin typeface="Arial-BoldMT"/>
              </a:rPr>
            </a:br>
            <a:br>
              <a:rPr lang="en-US" sz="1800" dirty="0">
                <a:latin typeface="Arial-BoldMT"/>
              </a:rPr>
            </a:br>
            <a:r>
              <a:rPr lang="en-US" sz="1800" dirty="0">
                <a:latin typeface="Arial-BoldMT"/>
              </a:rPr>
              <a:t>Note: </a:t>
            </a:r>
            <a:r>
              <a:rPr lang="en-US" sz="1800" b="0" i="0" dirty="0">
                <a:solidFill>
                  <a:srgbClr val="000000"/>
                </a:solidFill>
                <a:effectLst/>
                <a:latin typeface="Arial-BoldMT"/>
              </a:rPr>
              <a:t>EI level exceptions are used for processing such as regular user processing, interrupt servicing, and OS processing. FE level exceptions are used to enable interrupts with a high degree of urgency for the system or exceptions from the memory management function that might occur during OS processing to be acknowledged even while an EI level exception is being processed.</a:t>
            </a:r>
            <a:r>
              <a:rPr lang="en-US" sz="1800" dirty="0">
                <a:latin typeface="Arial-BoldMT"/>
              </a:rPr>
              <a:t> </a:t>
            </a:r>
            <a:br>
              <a:rPr lang="en-US" sz="1800" dirty="0">
                <a:latin typeface="Arial-BoldMT"/>
              </a:rPr>
            </a:br>
            <a:br>
              <a:rPr lang="en-US" sz="1800" dirty="0">
                <a:latin typeface="Arial-BoldMT"/>
              </a:rPr>
            </a:br>
            <a:endParaRPr lang="en-US" sz="1800" dirty="0">
              <a:latin typeface="Arial-BoldMT"/>
              <a:cs typeface="Arial" panose="020B0604020202020204" pitchFamily="34" charset="0"/>
            </a:endParaRPr>
          </a:p>
        </p:txBody>
      </p:sp>
    </p:spTree>
    <p:extLst>
      <p:ext uri="{BB962C8B-B14F-4D97-AF65-F5344CB8AC3E}">
        <p14:creationId xmlns:p14="http://schemas.microsoft.com/office/powerpoint/2010/main" val="216253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4000" cy="707886"/>
          </a:xfrm>
          <a:prstGeom prst="rect">
            <a:avLst/>
          </a:prstGeom>
          <a:noFill/>
        </p:spPr>
        <p:txBody>
          <a:bodyPr wrap="square" rtlCol="0">
            <a:spAutoFit/>
          </a:bodyPr>
          <a:lstStyle/>
          <a:p>
            <a:r>
              <a:rPr lang="en-US" sz="4000" b="1" i="0" dirty="0">
                <a:solidFill>
                  <a:srgbClr val="000000"/>
                </a:solidFill>
                <a:effectLst/>
                <a:latin typeface="Arial-BoldMT"/>
              </a:rPr>
              <a:t>CPU Operating Modes</a:t>
            </a:r>
            <a:r>
              <a:rPr lang="en-US" sz="4000" dirty="0"/>
              <a:t> </a:t>
            </a:r>
            <a:endParaRPr lang="en-US" sz="4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400050" y="762001"/>
            <a:ext cx="9477375" cy="590549"/>
          </a:xfrm>
        </p:spPr>
        <p:txBody>
          <a:bodyPr>
            <a:noAutofit/>
          </a:bodyPr>
          <a:lstStyle/>
          <a:p>
            <a:pPr algn="l"/>
            <a:r>
              <a:rPr lang="en-US" sz="1800" b="1" i="0" dirty="0">
                <a:solidFill>
                  <a:srgbClr val="000000"/>
                </a:solidFill>
                <a:effectLst/>
                <a:latin typeface="Arial-BoldMT"/>
              </a:rPr>
              <a:t>Exceptions</a:t>
            </a:r>
            <a:br>
              <a:rPr lang="en-US" sz="1800" dirty="0">
                <a:latin typeface="Arial-BoldMT"/>
              </a:rPr>
            </a:br>
            <a:endParaRPr lang="en-US" sz="1800" dirty="0">
              <a:latin typeface="Arial-BoldMT"/>
              <a:cs typeface="Arial" panose="020B0604020202020204" pitchFamily="34" charset="0"/>
            </a:endParaRPr>
          </a:p>
        </p:txBody>
      </p:sp>
      <p:pic>
        <p:nvPicPr>
          <p:cNvPr id="3" name="Picture 2">
            <a:extLst>
              <a:ext uri="{FF2B5EF4-FFF2-40B4-BE49-F238E27FC236}">
                <a16:creationId xmlns:a16="http://schemas.microsoft.com/office/drawing/2014/main" id="{8EDE5A9D-04E7-09B2-7B6A-CDB566A67D08}"/>
              </a:ext>
            </a:extLst>
          </p:cNvPr>
          <p:cNvPicPr>
            <a:picLocks noChangeAspect="1"/>
          </p:cNvPicPr>
          <p:nvPr/>
        </p:nvPicPr>
        <p:blipFill>
          <a:blip r:embed="rId2"/>
          <a:stretch>
            <a:fillRect/>
          </a:stretch>
        </p:blipFill>
        <p:spPr>
          <a:xfrm>
            <a:off x="504824" y="1157287"/>
            <a:ext cx="9553575" cy="4776788"/>
          </a:xfrm>
          <a:prstGeom prst="rect">
            <a:avLst/>
          </a:prstGeom>
        </p:spPr>
      </p:pic>
    </p:spTree>
    <p:extLst>
      <p:ext uri="{BB962C8B-B14F-4D97-AF65-F5344CB8AC3E}">
        <p14:creationId xmlns:p14="http://schemas.microsoft.com/office/powerpoint/2010/main" val="178400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0AC73-D67D-7257-4BA1-FF60AC1D150A}"/>
              </a:ext>
            </a:extLst>
          </p:cNvPr>
          <p:cNvSpPr txBox="1"/>
          <p:nvPr/>
        </p:nvSpPr>
        <p:spPr>
          <a:xfrm>
            <a:off x="238416" y="-71444"/>
            <a:ext cx="9143709" cy="707886"/>
          </a:xfrm>
          <a:prstGeom prst="rect">
            <a:avLst/>
          </a:prstGeom>
          <a:noFill/>
        </p:spPr>
        <p:txBody>
          <a:bodyPr wrap="square" rtlCol="0">
            <a:spAutoFit/>
          </a:bodyPr>
          <a:lstStyle/>
          <a:p>
            <a:r>
              <a:rPr lang="en-US" sz="4000" b="1" i="0" dirty="0">
                <a:solidFill>
                  <a:srgbClr val="000000"/>
                </a:solidFill>
                <a:effectLst/>
                <a:latin typeface="Arial-BoldMT"/>
              </a:rPr>
              <a:t>CPU Operating Modes</a:t>
            </a:r>
            <a:r>
              <a:rPr lang="en-US" sz="4000" dirty="0"/>
              <a:t> </a:t>
            </a:r>
            <a:endParaRPr lang="en-US" sz="4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D697E35-82BB-C1C3-54FC-5B205EF4A67E}"/>
              </a:ext>
            </a:extLst>
          </p:cNvPr>
          <p:cNvSpPr>
            <a:spLocks noGrp="1"/>
          </p:cNvSpPr>
          <p:nvPr>
            <p:ph type="ctrTitle"/>
          </p:nvPr>
        </p:nvSpPr>
        <p:spPr>
          <a:xfrm>
            <a:off x="361950" y="636442"/>
            <a:ext cx="10077449" cy="658958"/>
          </a:xfrm>
        </p:spPr>
        <p:txBody>
          <a:bodyPr>
            <a:noAutofit/>
          </a:bodyPr>
          <a:lstStyle/>
          <a:p>
            <a:pPr algn="l"/>
            <a:br>
              <a:rPr lang="en-US" sz="1800" b="1" i="0" dirty="0">
                <a:solidFill>
                  <a:srgbClr val="000000"/>
                </a:solidFill>
                <a:effectLst/>
                <a:latin typeface="Arial-BoldMT"/>
              </a:rPr>
            </a:br>
            <a:r>
              <a:rPr lang="en-US" sz="1800" b="1" i="0" dirty="0">
                <a:solidFill>
                  <a:srgbClr val="000000"/>
                </a:solidFill>
                <a:effectLst/>
                <a:latin typeface="Arial-BoldMT"/>
              </a:rPr>
              <a:t>Instruction Execution</a:t>
            </a:r>
            <a:br>
              <a:rPr lang="en-US" sz="1800" b="1" i="0" dirty="0">
                <a:solidFill>
                  <a:srgbClr val="000000"/>
                </a:solidFill>
                <a:effectLst/>
                <a:latin typeface="Arial-BoldMT"/>
              </a:rPr>
            </a:br>
            <a:r>
              <a:rPr lang="en-US" sz="1800" b="0" i="0" dirty="0">
                <a:solidFill>
                  <a:srgbClr val="000000"/>
                </a:solidFill>
                <a:effectLst/>
                <a:latin typeface="TimesNewRomanPSMT"/>
              </a:rPr>
              <a:t>The instruction execution flow of this CPU is shown below.</a:t>
            </a:r>
            <a:r>
              <a:rPr lang="en-US" sz="800" dirty="0"/>
              <a:t> </a:t>
            </a:r>
            <a:br>
              <a:rPr lang="en-US" sz="800" dirty="0"/>
            </a:br>
            <a:r>
              <a:rPr lang="en-US" sz="800" dirty="0"/>
              <a:t> </a:t>
            </a:r>
            <a:endParaRPr lang="en-US"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3349127-064F-0C98-4412-7DEBADF96FD6}"/>
              </a:ext>
            </a:extLst>
          </p:cNvPr>
          <p:cNvPicPr>
            <a:picLocks noChangeAspect="1"/>
          </p:cNvPicPr>
          <p:nvPr/>
        </p:nvPicPr>
        <p:blipFill>
          <a:blip r:embed="rId2"/>
          <a:stretch>
            <a:fillRect/>
          </a:stretch>
        </p:blipFill>
        <p:spPr>
          <a:xfrm>
            <a:off x="3838866" y="1134194"/>
            <a:ext cx="4762209" cy="5211570"/>
          </a:xfrm>
          <a:prstGeom prst="rect">
            <a:avLst/>
          </a:prstGeom>
        </p:spPr>
      </p:pic>
    </p:spTree>
    <p:extLst>
      <p:ext uri="{BB962C8B-B14F-4D97-AF65-F5344CB8AC3E}">
        <p14:creationId xmlns:p14="http://schemas.microsoft.com/office/powerpoint/2010/main" val="321170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27497</TotalTime>
  <Words>1205</Words>
  <Application>Microsoft Office PowerPoint</Application>
  <PresentationFormat>Widescreen</PresentationFormat>
  <Paragraphs>42</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Black</vt:lpstr>
      <vt:lpstr>Arial-BoldMT</vt:lpstr>
      <vt:lpstr>Baskerville Old Face</vt:lpstr>
      <vt:lpstr>Calibri</vt:lpstr>
      <vt:lpstr>Calibri Light</vt:lpstr>
      <vt:lpstr>Söhne</vt:lpstr>
      <vt:lpstr>Times New Roman</vt:lpstr>
      <vt:lpstr>TimesNewRomanPSMT</vt:lpstr>
      <vt:lpstr>Office Theme</vt:lpstr>
      <vt:lpstr>MATLAB R-CarS4 CPU</vt:lpstr>
      <vt:lpstr>R-CarS4 CPU</vt:lpstr>
      <vt:lpstr>The G4MH core is included as the main CPU. It ensures that the executed instructions on the CPU are executed in the correct order and in the correct time cycle. It also manages resources, including memory and system bandwidth, to ensure that other CPUs operate efficiently. The CPUs also include a checker core for safety assurance (ICUMHB, Local RAM, Cluster RAM, P-Bus and H-Bus and I-Bus, Code-SRAM, INTC1, INTC2, DMA)</vt:lpstr>
      <vt:lpstr>(a) Supervisor Mode (SV): All hardware functions can be managed or used in this mode. The system always starts up in supervisor mode after a reset. (b) User Mode (UM): This operating mode makes up a pair with the supervisor mode. In user mode, address spaces to which access is permitted by the supervisor and the system registers defined as user resources can be used. Supervisor-privileged instructions cannot be executed and result in exceptions.</vt:lpstr>
      <vt:lpstr>(c) SV privilege: Privilege necessary for important system resources operation, fatal error processing, and user-mode program execution management</vt:lpstr>
      <vt:lpstr>PowerPoint Presentation</vt:lpstr>
      <vt:lpstr>Exceptions   1.Types of Exceptions  The exceptions of this CPU are divided into the following three types according to the purpose of the exceptions: • Terminating exception • Resumable exception • Pending exception  2. Exception Level  • EI level exception • FE level exception  Note: EI level exceptions are used for processing such as regular user processing, interrupt servicing, and OS processing. FE level exceptions are used to enable interrupts with a high degree of urgency for the system or exceptions from the memory management function that might occur during OS processing to be acknowledged even while an EI level exception is being processed.   </vt:lpstr>
      <vt:lpstr>Exceptions </vt:lpstr>
      <vt:lpstr> Instruction Execution The instruction execution flow of this CPU is shown below.   </vt:lpstr>
      <vt:lpstr>This CPU is 32-bit architecture and supports a linear address space of up to 4 Gbytes. The whole range of this 4-Gbyte address space can be addressed by instruction addressing (instruction fetch access) and data addressing (data access)   </vt:lpstr>
      <vt:lpstr>Instruction Addressing  The instruction address is determined based on the contents of the program counter (PC), and is automatically incremented according to the number of bytes in the executed instruction. When a branch instruction is executed, the addressing shown below is used to set the branch destination address to the PC.  a. Relative addressing (PC Relative)  - Relative addressing is a type of addressing mode used in CPUs. In relative addressing, the address of an operand is calculated as an offset from the current value of the program counter. The offset value is usually specified in the instruction itself. When a CPU executes an instruction using relative addressing, it adds the offset value specified in the instruction to the current value of the program counter to calculate the address of the operand. This allows the CPU to access data that is located at a fixed distance from the current instruction. - The JARL, JR, and Bcond instructions are used with this type of addressing.       </vt:lpstr>
      <vt:lpstr>Instruction Addressing   b. Register Addressing (Register Indirect)  - The memory address of an operand is stored in a register, and the CPU accesses the operand by using the register's value as the memory address. - The JMP, CTRET, EIRET, FERET, and DISPOSE instructions are used with this type of addressing   </vt:lpstr>
      <vt:lpstr>Instruction Addressing   c. Based Addressing  (Register Indirect)  - Uses a pointer register to store the fixed address of the beginning of a data segment or program, called the base address. When the CPU needs to access a data element or instruction, it calculates the relative address of that element by adding the element's offset to the base address. - The JMP instruction is used with this type of addressing. </vt:lpstr>
      <vt:lpstr>Program Registers  Program registers includes general-purpose registers (r0 to r31) and the program counter (PC). r0 always retains 0. The values of the general-purpose registers r1 to r31 after a reset are undefined. The value of the PC after a reset is the value of RBASE register.  </vt:lpstr>
      <vt:lpstr>Program Registers  Program Counter (PC) retains the address of the instruction being executed.   </vt:lpstr>
      <vt:lpstr>Basic System Registers  The basic system registers are used to control CPU status and to retain exception information. The basic system registers are read from or written to by using the LDSR and STSR instructions and specifying the system register number, which is made up of a register number and selection ID.</vt:lpstr>
      <vt:lpstr>Interrupt Function Registers  Interrupt function system registers used to manage interrupt requests from various sources and are read from or written to by using the LDSR and STSR instructions and specifying the system register number, which is made up of a register number and selection ID. </vt:lpstr>
      <vt:lpstr>FPU Function Registers  FPU Function Registers are a set of registers used by the FPU to perform floating-point arithmetic operations in the CPU. These registers are used to store floating-point values, constants, computation results, and FPU status. The FPU can use the following system registers to control floating-point operations. Floating-point function system registers are read from or written to by using the LDSR and STSR instructions and specifying the system register number, which is made up of a register number and selection ID .</vt:lpstr>
      <vt:lpstr>FXU Function Registers  The FXU Function Registers are responsible for performing arithmetic operations that do not involve floating-point numbers. Its can use the following system registers to control arithmetic operations. Extended floating point function system registers are read from or written to by using the LDSR and STSR instructions and specifying the system register number, which is made up of a register number and selection ID.</vt:lpstr>
      <vt:lpstr>MPU Function Registers  The MPU Function Registers provides memory protection by dividing the memory into regions and assigning access permissions to those regions. By configuring these registers, the MPU can be set up to protect specific memory regions from unauthorized access or modification, improving the security and reliability of embedded systems.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Clayton Linh</dc:creator>
  <cp:lastModifiedBy>Le Van Vinh</cp:lastModifiedBy>
  <cp:revision>619</cp:revision>
  <dcterms:created xsi:type="dcterms:W3CDTF">2017-09-15T01:56:34Z</dcterms:created>
  <dcterms:modified xsi:type="dcterms:W3CDTF">2023-03-13T08:17:36Z</dcterms:modified>
</cp:coreProperties>
</file>