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5" r:id="rId2"/>
    <p:sldId id="350" r:id="rId3"/>
    <p:sldId id="351" r:id="rId4"/>
    <p:sldId id="352" r:id="rId5"/>
    <p:sldId id="353" r:id="rId6"/>
    <p:sldId id="354" r:id="rId7"/>
    <p:sldId id="355" r:id="rId8"/>
    <p:sldId id="356" r:id="rId9"/>
    <p:sldId id="357" r:id="rId10"/>
    <p:sldId id="358" r:id="rId11"/>
    <p:sldId id="374" r:id="rId12"/>
    <p:sldId id="375" r:id="rId13"/>
    <p:sldId id="3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19A0E6DB-5188-4DD2-9CBD-2774C1D769A1}">
          <p14:sldIdLst>
            <p14:sldId id="295"/>
          </p14:sldIdLst>
        </p14:section>
        <p14:section name="Core R52" id="{69491CC8-BA71-4AC1-9EA8-007E5913475C}">
          <p14:sldIdLst>
            <p14:sldId id="350"/>
            <p14:sldId id="351"/>
            <p14:sldId id="352"/>
            <p14:sldId id="353"/>
            <p14:sldId id="354"/>
            <p14:sldId id="355"/>
            <p14:sldId id="356"/>
            <p14:sldId id="357"/>
            <p14:sldId id="358"/>
            <p14:sldId id="374"/>
            <p14:sldId id="375"/>
          </p14:sldIdLst>
        </p14:section>
        <p14:section name="End" id="{BA345B56-9AF7-44DB-A2AE-3E2772E8B35B}">
          <p14:sldIdLst>
            <p14:sldId id="3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yton Linh" initials="C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2EFE4"/>
    <a:srgbClr val="F9C303"/>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4667" autoAdjust="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7F975-785E-4422-8167-623494B57FB0}"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9265D-0477-42D7-BE88-82688DC693F4}" type="slidenum">
              <a:rPr lang="en-US" smtClean="0"/>
              <a:t>‹#›</a:t>
            </a:fld>
            <a:endParaRPr lang="en-US"/>
          </a:p>
        </p:txBody>
      </p:sp>
    </p:spTree>
    <p:extLst>
      <p:ext uri="{BB962C8B-B14F-4D97-AF65-F5344CB8AC3E}">
        <p14:creationId xmlns:p14="http://schemas.microsoft.com/office/powerpoint/2010/main" val="1777763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Hai Phan on Sep 5</a:t>
            </a:r>
            <a:r>
              <a:rPr lang="en-US" baseline="30000" dirty="0"/>
              <a:t>th</a:t>
            </a:r>
            <a:r>
              <a:rPr lang="en-US" dirty="0"/>
              <a:t> 2018. This slide is used to help understand fundamental features and properties of Git ( a distributed version control system).</a:t>
            </a:r>
          </a:p>
        </p:txBody>
      </p:sp>
      <p:sp>
        <p:nvSpPr>
          <p:cNvPr id="4" name="Slide Number Placeholder 3"/>
          <p:cNvSpPr>
            <a:spLocks noGrp="1"/>
          </p:cNvSpPr>
          <p:nvPr>
            <p:ph type="sldNum" sz="quarter" idx="10"/>
          </p:nvPr>
        </p:nvSpPr>
        <p:spPr/>
        <p:txBody>
          <a:bodyPr/>
          <a:lstStyle/>
          <a:p>
            <a:fld id="{CE69265D-0477-42D7-BE88-82688DC693F4}" type="slidenum">
              <a:rPr lang="en-US" smtClean="0"/>
              <a:t>1</a:t>
            </a:fld>
            <a:endParaRPr lang="en-US"/>
          </a:p>
        </p:txBody>
      </p:sp>
    </p:spTree>
    <p:extLst>
      <p:ext uri="{BB962C8B-B14F-4D97-AF65-F5344CB8AC3E}">
        <p14:creationId xmlns:p14="http://schemas.microsoft.com/office/powerpoint/2010/main" val="169900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10</a:t>
            </a:fld>
            <a:endParaRPr lang="en-US"/>
          </a:p>
        </p:txBody>
      </p:sp>
    </p:spTree>
    <p:extLst>
      <p:ext uri="{BB962C8B-B14F-4D97-AF65-F5344CB8AC3E}">
        <p14:creationId xmlns:p14="http://schemas.microsoft.com/office/powerpoint/2010/main" val="27242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11</a:t>
            </a:fld>
            <a:endParaRPr lang="en-US"/>
          </a:p>
        </p:txBody>
      </p:sp>
    </p:spTree>
    <p:extLst>
      <p:ext uri="{BB962C8B-B14F-4D97-AF65-F5344CB8AC3E}">
        <p14:creationId xmlns:p14="http://schemas.microsoft.com/office/powerpoint/2010/main" val="189373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12</a:t>
            </a:fld>
            <a:endParaRPr lang="en-US"/>
          </a:p>
        </p:txBody>
      </p:sp>
    </p:spTree>
    <p:extLst>
      <p:ext uri="{BB962C8B-B14F-4D97-AF65-F5344CB8AC3E}">
        <p14:creationId xmlns:p14="http://schemas.microsoft.com/office/powerpoint/2010/main" val="3786790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13</a:t>
            </a:fld>
            <a:endParaRPr lang="en-US"/>
          </a:p>
        </p:txBody>
      </p:sp>
    </p:spTree>
    <p:extLst>
      <p:ext uri="{BB962C8B-B14F-4D97-AF65-F5344CB8AC3E}">
        <p14:creationId xmlns:p14="http://schemas.microsoft.com/office/powerpoint/2010/main" val="53792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2</a:t>
            </a:fld>
            <a:endParaRPr lang="en-US"/>
          </a:p>
        </p:txBody>
      </p:sp>
    </p:spTree>
    <p:extLst>
      <p:ext uri="{BB962C8B-B14F-4D97-AF65-F5344CB8AC3E}">
        <p14:creationId xmlns:p14="http://schemas.microsoft.com/office/powerpoint/2010/main" val="146671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3</a:t>
            </a:fld>
            <a:endParaRPr lang="en-US"/>
          </a:p>
        </p:txBody>
      </p:sp>
    </p:spTree>
    <p:extLst>
      <p:ext uri="{BB962C8B-B14F-4D97-AF65-F5344CB8AC3E}">
        <p14:creationId xmlns:p14="http://schemas.microsoft.com/office/powerpoint/2010/main" val="184132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4</a:t>
            </a:fld>
            <a:endParaRPr lang="en-US"/>
          </a:p>
        </p:txBody>
      </p:sp>
    </p:spTree>
    <p:extLst>
      <p:ext uri="{BB962C8B-B14F-4D97-AF65-F5344CB8AC3E}">
        <p14:creationId xmlns:p14="http://schemas.microsoft.com/office/powerpoint/2010/main" val="142988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5</a:t>
            </a:fld>
            <a:endParaRPr lang="en-US"/>
          </a:p>
        </p:txBody>
      </p:sp>
    </p:spTree>
    <p:extLst>
      <p:ext uri="{BB962C8B-B14F-4D97-AF65-F5344CB8AC3E}">
        <p14:creationId xmlns:p14="http://schemas.microsoft.com/office/powerpoint/2010/main" val="317605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6</a:t>
            </a:fld>
            <a:endParaRPr lang="en-US"/>
          </a:p>
        </p:txBody>
      </p:sp>
    </p:spTree>
    <p:extLst>
      <p:ext uri="{BB962C8B-B14F-4D97-AF65-F5344CB8AC3E}">
        <p14:creationId xmlns:p14="http://schemas.microsoft.com/office/powerpoint/2010/main" val="111802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7</a:t>
            </a:fld>
            <a:endParaRPr lang="en-US"/>
          </a:p>
        </p:txBody>
      </p:sp>
    </p:spTree>
    <p:extLst>
      <p:ext uri="{BB962C8B-B14F-4D97-AF65-F5344CB8AC3E}">
        <p14:creationId xmlns:p14="http://schemas.microsoft.com/office/powerpoint/2010/main" val="151107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8</a:t>
            </a:fld>
            <a:endParaRPr lang="en-US"/>
          </a:p>
        </p:txBody>
      </p:sp>
    </p:spTree>
    <p:extLst>
      <p:ext uri="{BB962C8B-B14F-4D97-AF65-F5344CB8AC3E}">
        <p14:creationId xmlns:p14="http://schemas.microsoft.com/office/powerpoint/2010/main" val="4255721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69265D-0477-42D7-BE88-82688DC693F4}" type="slidenum">
              <a:rPr lang="en-US" smtClean="0"/>
              <a:t>9</a:t>
            </a:fld>
            <a:endParaRPr lang="en-US"/>
          </a:p>
        </p:txBody>
      </p:sp>
    </p:spTree>
    <p:extLst>
      <p:ext uri="{BB962C8B-B14F-4D97-AF65-F5344CB8AC3E}">
        <p14:creationId xmlns:p14="http://schemas.microsoft.com/office/powerpoint/2010/main" val="732123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03B3-4080-431A-AFCA-DC696E698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BC48B-ECBD-41AB-B21B-9E1B06282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3180D2-0082-4A85-B3B2-682F6F2ADAB3}"/>
              </a:ext>
            </a:extLst>
          </p:cNvPr>
          <p:cNvSpPr>
            <a:spLocks noGrp="1"/>
          </p:cNvSpPr>
          <p:nvPr>
            <p:ph type="dt" sz="half" idx="10"/>
          </p:nvPr>
        </p:nvSpPr>
        <p:spPr/>
        <p:txBody>
          <a:bodyPr/>
          <a:lstStyle/>
          <a:p>
            <a:fld id="{4CE8D0B1-3CE5-4E00-95CD-AB2D6EA50807}" type="datetimeFigureOut">
              <a:rPr lang="en-US" smtClean="0"/>
              <a:t>3/8/2023</a:t>
            </a:fld>
            <a:endParaRPr lang="en-US"/>
          </a:p>
        </p:txBody>
      </p:sp>
      <p:sp>
        <p:nvSpPr>
          <p:cNvPr id="5" name="Footer Placeholder 4">
            <a:extLst>
              <a:ext uri="{FF2B5EF4-FFF2-40B4-BE49-F238E27FC236}">
                <a16:creationId xmlns:a16="http://schemas.microsoft.com/office/drawing/2014/main" id="{A391B948-FADE-4C2B-BE71-9A2191B7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61C7-1A05-41F9-85E3-FAD865DB9BB4}"/>
              </a:ext>
            </a:extLst>
          </p:cNvPr>
          <p:cNvSpPr>
            <a:spLocks noGrp="1"/>
          </p:cNvSpPr>
          <p:nvPr>
            <p:ph type="sldNum" sz="quarter" idx="12"/>
          </p:nvPr>
        </p:nvSpPr>
        <p:spPr/>
        <p:txBody>
          <a:bodyPr/>
          <a:lstStyle/>
          <a:p>
            <a:fld id="{170060F6-7912-4AC3-A45D-AB56880B5344}" type="slidenum">
              <a:rPr lang="en-US" smtClean="0"/>
              <a:t>‹#›</a:t>
            </a:fld>
            <a:endParaRPr lang="en-US"/>
          </a:p>
        </p:txBody>
      </p:sp>
      <p:sp>
        <p:nvSpPr>
          <p:cNvPr id="7" name="Rectangle 11">
            <a:extLst>
              <a:ext uri="{FF2B5EF4-FFF2-40B4-BE49-F238E27FC236}">
                <a16:creationId xmlns:a16="http://schemas.microsoft.com/office/drawing/2014/main" id="{9AFC6B12-434B-40A0-9022-05093D6D4AE5}"/>
              </a:ext>
            </a:extLst>
          </p:cNvPr>
          <p:cNvSpPr/>
          <p:nvPr userDrawn="1"/>
        </p:nvSpPr>
        <p:spPr>
          <a:xfrm flipV="1">
            <a:off x="1" y="-6"/>
            <a:ext cx="10579394"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8" name="Picture 7">
            <a:extLst>
              <a:ext uri="{FF2B5EF4-FFF2-40B4-BE49-F238E27FC236}">
                <a16:creationId xmlns:a16="http://schemas.microsoft.com/office/drawing/2014/main" id="{91E2E181-599E-4E5F-9D47-DE446E6CECE2}"/>
              </a:ext>
            </a:extLst>
          </p:cNvPr>
          <p:cNvPicPr>
            <a:picLocks noChangeAspect="1"/>
          </p:cNvPicPr>
          <p:nvPr userDrawn="1"/>
        </p:nvPicPr>
        <p:blipFill>
          <a:blip r:embed="rId2"/>
          <a:stretch>
            <a:fillRect/>
          </a:stretch>
        </p:blipFill>
        <p:spPr>
          <a:xfrm>
            <a:off x="462279" y="6310427"/>
            <a:ext cx="11729721" cy="475529"/>
          </a:xfrm>
          <a:prstGeom prst="rect">
            <a:avLst/>
          </a:prstGeom>
        </p:spPr>
      </p:pic>
      <p:sp>
        <p:nvSpPr>
          <p:cNvPr id="10" name="TextBox 9">
            <a:extLst>
              <a:ext uri="{FF2B5EF4-FFF2-40B4-BE49-F238E27FC236}">
                <a16:creationId xmlns:a16="http://schemas.microsoft.com/office/drawing/2014/main" id="{6FB0CF5A-AC05-4576-A803-F669BE528504}"/>
              </a:ext>
            </a:extLst>
          </p:cNvPr>
          <p:cNvSpPr txBox="1"/>
          <p:nvPr userDrawn="1"/>
        </p:nvSpPr>
        <p:spPr>
          <a:xfrm>
            <a:off x="238416" y="108811"/>
            <a:ext cx="5074417" cy="769441"/>
          </a:xfrm>
          <a:prstGeom prst="rect">
            <a:avLst/>
          </a:prstGeom>
          <a:noFill/>
        </p:spPr>
        <p:txBody>
          <a:bodyPr wrap="square" rtlCol="0">
            <a:spAutoFit/>
          </a:bodyPr>
          <a:lstStyle/>
          <a:p>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82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03B3-4080-431A-AFCA-DC696E698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BC48B-ECBD-41AB-B21B-9E1B06282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3180D2-0082-4A85-B3B2-682F6F2ADAB3}"/>
              </a:ext>
            </a:extLst>
          </p:cNvPr>
          <p:cNvSpPr>
            <a:spLocks noGrp="1"/>
          </p:cNvSpPr>
          <p:nvPr>
            <p:ph type="dt" sz="half" idx="10"/>
          </p:nvPr>
        </p:nvSpPr>
        <p:spPr/>
        <p:txBody>
          <a:bodyPr/>
          <a:lstStyle/>
          <a:p>
            <a:fld id="{4CE8D0B1-3CE5-4E00-95CD-AB2D6EA50807}" type="datetimeFigureOut">
              <a:rPr lang="en-US" smtClean="0"/>
              <a:t>3/8/2023</a:t>
            </a:fld>
            <a:endParaRPr lang="en-US"/>
          </a:p>
        </p:txBody>
      </p:sp>
      <p:sp>
        <p:nvSpPr>
          <p:cNvPr id="5" name="Footer Placeholder 4">
            <a:extLst>
              <a:ext uri="{FF2B5EF4-FFF2-40B4-BE49-F238E27FC236}">
                <a16:creationId xmlns:a16="http://schemas.microsoft.com/office/drawing/2014/main" id="{A391B948-FADE-4C2B-BE71-9A2191B7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61C7-1A05-41F9-85E3-FAD865DB9BB4}"/>
              </a:ext>
            </a:extLst>
          </p:cNvPr>
          <p:cNvSpPr>
            <a:spLocks noGrp="1"/>
          </p:cNvSpPr>
          <p:nvPr>
            <p:ph type="sldNum" sz="quarter" idx="12"/>
          </p:nvPr>
        </p:nvSpPr>
        <p:spPr/>
        <p:txBody>
          <a:bodyPr/>
          <a:lstStyle/>
          <a:p>
            <a:fld id="{170060F6-7912-4AC3-A45D-AB56880B5344}" type="slidenum">
              <a:rPr lang="en-US" smtClean="0"/>
              <a:t>‹#›</a:t>
            </a:fld>
            <a:endParaRPr lang="en-US"/>
          </a:p>
        </p:txBody>
      </p:sp>
      <p:sp>
        <p:nvSpPr>
          <p:cNvPr id="7" name="Rectangle 11">
            <a:extLst>
              <a:ext uri="{FF2B5EF4-FFF2-40B4-BE49-F238E27FC236}">
                <a16:creationId xmlns:a16="http://schemas.microsoft.com/office/drawing/2014/main" id="{9AFC6B12-434B-40A0-9022-05093D6D4AE5}"/>
              </a:ext>
            </a:extLst>
          </p:cNvPr>
          <p:cNvSpPr/>
          <p:nvPr userDrawn="1"/>
        </p:nvSpPr>
        <p:spPr>
          <a:xfrm flipV="1">
            <a:off x="0" y="-4"/>
            <a:ext cx="10625667"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8" name="Picture 7">
            <a:extLst>
              <a:ext uri="{FF2B5EF4-FFF2-40B4-BE49-F238E27FC236}">
                <a16:creationId xmlns:a16="http://schemas.microsoft.com/office/drawing/2014/main" id="{91E2E181-599E-4E5F-9D47-DE446E6CECE2}"/>
              </a:ext>
            </a:extLst>
          </p:cNvPr>
          <p:cNvPicPr>
            <a:picLocks noChangeAspect="1"/>
          </p:cNvPicPr>
          <p:nvPr userDrawn="1"/>
        </p:nvPicPr>
        <p:blipFill>
          <a:blip r:embed="rId2"/>
          <a:stretch>
            <a:fillRect/>
          </a:stretch>
        </p:blipFill>
        <p:spPr>
          <a:xfrm>
            <a:off x="462279" y="6310427"/>
            <a:ext cx="11729721" cy="475529"/>
          </a:xfrm>
          <a:prstGeom prst="rect">
            <a:avLst/>
          </a:prstGeom>
        </p:spPr>
      </p:pic>
    </p:spTree>
    <p:extLst>
      <p:ext uri="{BB962C8B-B14F-4D97-AF65-F5344CB8AC3E}">
        <p14:creationId xmlns:p14="http://schemas.microsoft.com/office/powerpoint/2010/main" val="268227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Text"/>
          <p:cNvSpPr txBox="1">
            <a:spLocks noGrp="1"/>
          </p:cNvSpPr>
          <p:nvPr>
            <p:ph type="title"/>
          </p:nvPr>
        </p:nvSpPr>
        <p:spPr>
          <a:xfrm>
            <a:off x="4493623" y="4868088"/>
            <a:ext cx="6903319" cy="581744"/>
          </a:xfrm>
          <a:prstGeom prst="rect">
            <a:avLst/>
          </a:prstGeom>
        </p:spPr>
        <p:txBody>
          <a:bodyPr anchor="ctr"/>
          <a:lstStyle>
            <a:lvl1pPr algn="ctr">
              <a:defRPr sz="2400" b="1" spc="800"/>
            </a:lvl1pPr>
          </a:lstStyle>
          <a:p>
            <a:r>
              <a:t>Title Text</a:t>
            </a:r>
          </a:p>
        </p:txBody>
      </p:sp>
      <p:sp>
        <p:nvSpPr>
          <p:cNvPr id="19" name="Body Level One…"/>
          <p:cNvSpPr txBox="1">
            <a:spLocks noGrp="1"/>
          </p:cNvSpPr>
          <p:nvPr>
            <p:ph type="body" sz="quarter" idx="1"/>
          </p:nvPr>
        </p:nvSpPr>
        <p:spPr>
          <a:xfrm>
            <a:off x="4146627" y="5467589"/>
            <a:ext cx="7933102" cy="236523"/>
          </a:xfrm>
          <a:prstGeom prst="rect">
            <a:avLst/>
          </a:prstGeom>
        </p:spPr>
        <p:txBody>
          <a:bodyPr/>
          <a:lstStyle>
            <a:lvl1pPr marL="0" indent="0">
              <a:lnSpc>
                <a:spcPct val="100000"/>
              </a:lnSpc>
              <a:buClrTx/>
              <a:buSzTx/>
              <a:buFontTx/>
              <a:buNone/>
              <a:defRPr sz="1200" cap="all" spc="400">
                <a:solidFill>
                  <a:srgbClr val="2A1A00"/>
                </a:solidFill>
              </a:defRPr>
            </a:lvl1pPr>
            <a:lvl2pPr marL="0" indent="0">
              <a:lnSpc>
                <a:spcPct val="100000"/>
              </a:lnSpc>
              <a:buClrTx/>
              <a:buSzTx/>
              <a:buFontTx/>
              <a:buNone/>
              <a:defRPr sz="1200" cap="all" spc="400">
                <a:solidFill>
                  <a:srgbClr val="2A1A00"/>
                </a:solidFill>
              </a:defRPr>
            </a:lvl2pPr>
            <a:lvl3pPr marL="0" indent="0">
              <a:lnSpc>
                <a:spcPct val="100000"/>
              </a:lnSpc>
              <a:buClrTx/>
              <a:buSzTx/>
              <a:buFontTx/>
              <a:buNone/>
              <a:defRPr sz="1200" cap="all" spc="400">
                <a:solidFill>
                  <a:srgbClr val="2A1A00"/>
                </a:solidFill>
              </a:defRPr>
            </a:lvl3pPr>
            <a:lvl4pPr marL="0" indent="0">
              <a:lnSpc>
                <a:spcPct val="100000"/>
              </a:lnSpc>
              <a:buClrTx/>
              <a:buSzTx/>
              <a:buFontTx/>
              <a:buNone/>
              <a:defRPr sz="1200" cap="all" spc="400">
                <a:solidFill>
                  <a:srgbClr val="2A1A00"/>
                </a:solidFill>
              </a:defRPr>
            </a:lvl4pPr>
            <a:lvl5pPr marL="0" indent="0">
              <a:lnSpc>
                <a:spcPct val="100000"/>
              </a:lnSpc>
              <a:buClrTx/>
              <a:buSzTx/>
              <a:buFontTx/>
              <a:buNone/>
              <a:defRPr sz="1200" cap="all" spc="400">
                <a:solidFill>
                  <a:srgbClr val="2A1A00"/>
                </a:solidFill>
              </a:defRPr>
            </a:lvl5pPr>
          </a:lstStyle>
          <a:p>
            <a:r>
              <a:t>Body Level One</a:t>
            </a:r>
          </a:p>
          <a:p>
            <a:pPr lvl="1"/>
            <a:r>
              <a:t>Body Level Two</a:t>
            </a:r>
          </a:p>
          <a:p>
            <a:pPr lvl="2"/>
            <a:r>
              <a:t>Body Level Three</a:t>
            </a:r>
          </a:p>
          <a:p>
            <a:pPr lvl="3"/>
            <a:r>
              <a:t>Body Level Four</a:t>
            </a:r>
          </a:p>
          <a:p>
            <a:pPr lvl="4"/>
            <a:r>
              <a:t>Body Level Five</a:t>
            </a:r>
          </a:p>
        </p:txBody>
      </p:sp>
      <p:sp>
        <p:nvSpPr>
          <p:cNvPr id="20" name="Text Placeholder 6"/>
          <p:cNvSpPr>
            <a:spLocks noGrp="1"/>
          </p:cNvSpPr>
          <p:nvPr>
            <p:ph type="body" sz="quarter" idx="13"/>
          </p:nvPr>
        </p:nvSpPr>
        <p:spPr>
          <a:xfrm>
            <a:off x="4146548" y="5712907"/>
            <a:ext cx="7933103" cy="236523"/>
          </a:xfrm>
          <a:prstGeom prst="rect">
            <a:avLst/>
          </a:prstGeom>
        </p:spPr>
        <p:txBody>
          <a:bodyPr/>
          <a:lstStyle/>
          <a:p>
            <a:pPr marL="123444" indent="-123444" defTabSz="493776">
              <a:spcBef>
                <a:spcPts val="300"/>
              </a:spcBef>
              <a:defRPr sz="1080"/>
            </a:pPr>
            <a:endParaRPr/>
          </a:p>
        </p:txBody>
      </p:sp>
      <p:sp>
        <p:nvSpPr>
          <p:cNvPr id="21" name="Slide Number"/>
          <p:cNvSpPr txBox="1">
            <a:spLocks noGrp="1"/>
          </p:cNvSpPr>
          <p:nvPr>
            <p:ph type="sldNum" sz="quarter" idx="2"/>
          </p:nvPr>
        </p:nvSpPr>
        <p:spPr>
          <a:xfrm>
            <a:off x="8463946" y="6221731"/>
            <a:ext cx="273654" cy="26923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341619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5BEC9-996C-435E-99A2-F19779034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3F218-E2DB-428B-B477-8240C6C82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40A86-4460-491C-960F-7C2D8507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8D0B1-3CE5-4E00-95CD-AB2D6EA50807}" type="datetimeFigureOut">
              <a:rPr lang="en-US" smtClean="0"/>
              <a:t>3/8/2023</a:t>
            </a:fld>
            <a:endParaRPr lang="en-US"/>
          </a:p>
        </p:txBody>
      </p:sp>
      <p:sp>
        <p:nvSpPr>
          <p:cNvPr id="5" name="Footer Placeholder 4">
            <a:extLst>
              <a:ext uri="{FF2B5EF4-FFF2-40B4-BE49-F238E27FC236}">
                <a16:creationId xmlns:a16="http://schemas.microsoft.com/office/drawing/2014/main" id="{C96F0492-0665-44D8-9D79-8AFF47C20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76F63E-9524-4F7C-80E3-110964794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060F6-7912-4AC3-A45D-AB56880B5344}" type="slidenum">
              <a:rPr lang="en-US" smtClean="0"/>
              <a:t>‹#›</a:t>
            </a:fld>
            <a:endParaRPr lang="en-US"/>
          </a:p>
        </p:txBody>
      </p:sp>
    </p:spTree>
    <p:extLst>
      <p:ext uri="{BB962C8B-B14F-4D97-AF65-F5344CB8AC3E}">
        <p14:creationId xmlns:p14="http://schemas.microsoft.com/office/powerpoint/2010/main" val="38512529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noGrp="1"/>
          </p:cNvSpPr>
          <p:nvPr>
            <p:ph type="ctrTitle"/>
          </p:nvPr>
        </p:nvSpPr>
        <p:spPr>
          <a:xfrm>
            <a:off x="4550773" y="4957765"/>
            <a:ext cx="7367031" cy="720673"/>
          </a:xfrm>
          <a:prstGeom prst="rect">
            <a:avLst/>
          </a:prstGeom>
        </p:spPr>
        <p:txBody>
          <a:bodyPr>
            <a:normAutofit/>
          </a:bodyPr>
          <a:lstStyle>
            <a:lvl1pPr algn="l">
              <a:defRPr spc="0"/>
            </a:lvl1pPr>
          </a:lstStyle>
          <a:p>
            <a:pPr algn="ctr"/>
            <a:r>
              <a:rPr lang="en-US" sz="3600" dirty="0">
                <a:latin typeface="Arial Black" panose="020B0A04020102020204" pitchFamily="34" charset="0"/>
              </a:rPr>
              <a:t>MATLAB </a:t>
            </a:r>
            <a:r>
              <a:rPr lang="en-US" sz="3600">
                <a:latin typeface="Arial Black" panose="020B0A04020102020204" pitchFamily="34" charset="0"/>
              </a:rPr>
              <a:t>R-CarS4 R52</a:t>
            </a:r>
            <a:endParaRPr sz="3600" dirty="0">
              <a:latin typeface="Arial Black" panose="020B0A04020102020204" pitchFamily="34" charset="0"/>
            </a:endParaRPr>
          </a:p>
        </p:txBody>
      </p:sp>
      <p:sp>
        <p:nvSpPr>
          <p:cNvPr id="92" name="Subtitle 2"/>
          <p:cNvSpPr txBox="1">
            <a:spLocks noGrp="1"/>
          </p:cNvSpPr>
          <p:nvPr>
            <p:ph type="subTitle" sz="quarter" idx="1"/>
          </p:nvPr>
        </p:nvSpPr>
        <p:spPr>
          <a:xfrm>
            <a:off x="4550773" y="5581892"/>
            <a:ext cx="7586107" cy="361707"/>
          </a:xfrm>
          <a:prstGeom prst="rect">
            <a:avLst/>
          </a:prstGeom>
        </p:spPr>
        <p:txBody>
          <a:bodyPr>
            <a:normAutofit/>
          </a:bodyPr>
          <a:lstStyle>
            <a:lvl1pPr defTabSz="896111">
              <a:lnSpc>
                <a:spcPct val="80000"/>
              </a:lnSpc>
              <a:spcBef>
                <a:spcPts val="600"/>
              </a:spcBef>
              <a:defRPr sz="1000" spc="0"/>
            </a:lvl1pPr>
          </a:lstStyle>
          <a:p>
            <a:pPr algn="ctr"/>
            <a:r>
              <a:rPr lang="en-US" sz="2000" dirty="0">
                <a:latin typeface="Baskerville Old Face" panose="02020602080505020303" pitchFamily="18" charset="0"/>
              </a:rPr>
              <a:t>Mar 2023</a:t>
            </a:r>
            <a:endParaRPr lang="vi-VN" sz="2000" dirty="0">
              <a:latin typeface="Baskerville Old Face" panose="02020602080505020303" pitchFamily="18" charset="0"/>
            </a:endParaRPr>
          </a:p>
          <a:p>
            <a:pPr algn="ctr"/>
            <a:endParaRPr sz="2000" dirty="0">
              <a:latin typeface="Baskerville Old Face" panose="02020602080505020303" pitchFamily="18" charset="0"/>
            </a:endParaRPr>
          </a:p>
        </p:txBody>
      </p:sp>
    </p:spTree>
    <p:extLst>
      <p:ext uri="{BB962C8B-B14F-4D97-AF65-F5344CB8AC3E}">
        <p14:creationId xmlns:p14="http://schemas.microsoft.com/office/powerpoint/2010/main" val="408468033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73740" y="769436"/>
            <a:ext cx="11206320" cy="4093428"/>
          </a:xfrm>
          <a:prstGeom prst="rect">
            <a:avLst/>
          </a:prstGeom>
          <a:noFill/>
        </p:spPr>
        <p:txBody>
          <a:bodyPr wrap="square" rtlCol="0">
            <a:spAutoFit/>
          </a:bodyPr>
          <a:lstStyle/>
          <a:p>
            <a:pPr algn="l"/>
            <a:r>
              <a:rPr lang="en-US" sz="2000" b="0" i="0" dirty="0">
                <a:solidFill>
                  <a:srgbClr val="374151"/>
                </a:solidFill>
                <a:effectLst/>
                <a:latin typeface="Söhne"/>
              </a:rPr>
              <a:t>-Write buffer: </a:t>
            </a:r>
          </a:p>
          <a:p>
            <a:pPr algn="l"/>
            <a:r>
              <a:rPr lang="en-US" sz="2000" b="0" i="0" dirty="0">
                <a:solidFill>
                  <a:srgbClr val="374151"/>
                </a:solidFill>
                <a:effectLst/>
                <a:latin typeface="Söhne"/>
              </a:rPr>
              <a:t>+Core R52 supports the use of a write buffer to optimize read/write operations on the core. When a write request is sent, if the addresses are consecutive, these write requests can be merged into the write buffer instead of sending each write request individually, which helps to increase the data write speed to memory. The write buffer on the R52 core has three merge slots, each merge slot can store up to 128 bytes of data. </a:t>
            </a:r>
          </a:p>
          <a:p>
            <a:pPr algn="l"/>
            <a:r>
              <a:rPr lang="en-US" sz="2000" b="0" i="0" dirty="0">
                <a:solidFill>
                  <a:srgbClr val="374151"/>
                </a:solidFill>
                <a:effectLst/>
                <a:latin typeface="Söhne"/>
              </a:rPr>
              <a:t>+After the data is stored in the write buffer, the write response is returned to the Realtime core master interface before receiving responses from the target modules. When the corresponding responses from the target modules are returned with a bus error attribute (DECERR/SLVERR), the related interrupt for this error can be acknowledged and reported to the ECM. </a:t>
            </a:r>
          </a:p>
          <a:p>
            <a:pPr algn="l"/>
            <a:r>
              <a:rPr lang="en-US" sz="2000" b="0" i="0" dirty="0">
                <a:solidFill>
                  <a:srgbClr val="374151"/>
                </a:solidFill>
                <a:effectLst/>
                <a:latin typeface="Söhne"/>
              </a:rPr>
              <a:t>+To complete write transactions when the write buffer is used, the operation of flushing data from the write buffer is also required. </a:t>
            </a:r>
          </a:p>
          <a:p>
            <a:pPr algn="l"/>
            <a:r>
              <a:rPr lang="en-US" sz="2000" b="0" i="0" dirty="0">
                <a:solidFill>
                  <a:srgbClr val="374151"/>
                </a:solidFill>
                <a:effectLst/>
                <a:latin typeface="Söhne"/>
              </a:rPr>
              <a:t>+The condition for using the write buffer is AWCACHE [1] = B'1 and AWLOCK = B'0.</a:t>
            </a:r>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t>
            </a:r>
          </a:p>
        </p:txBody>
      </p:sp>
    </p:spTree>
    <p:extLst>
      <p:ext uri="{BB962C8B-B14F-4D97-AF65-F5344CB8AC3E}">
        <p14:creationId xmlns:p14="http://schemas.microsoft.com/office/powerpoint/2010/main" val="122387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73740" y="769436"/>
            <a:ext cx="11206320" cy="2554545"/>
          </a:xfrm>
          <a:prstGeom prst="rect">
            <a:avLst/>
          </a:prstGeom>
          <a:noFill/>
        </p:spPr>
        <p:txBody>
          <a:bodyPr wrap="square" rtlCol="0">
            <a:spAutoFit/>
          </a:bodyPr>
          <a:lstStyle/>
          <a:p>
            <a:pPr algn="l"/>
            <a:r>
              <a:rPr lang="en-US" sz="2000" b="0" i="0" dirty="0">
                <a:solidFill>
                  <a:srgbClr val="374151"/>
                </a:solidFill>
                <a:effectLst/>
                <a:latin typeface="Söhne"/>
              </a:rPr>
              <a:t>-Private Peripheral Modules: </a:t>
            </a:r>
          </a:p>
          <a:p>
            <a:pPr algn="l"/>
            <a:r>
              <a:rPr lang="en-US" sz="2000" b="0" i="0" dirty="0">
                <a:solidFill>
                  <a:srgbClr val="374151"/>
                </a:solidFill>
                <a:effectLst/>
                <a:latin typeface="Söhne"/>
              </a:rPr>
              <a:t>+Peripheral modules that operate in </a:t>
            </a:r>
            <a:r>
              <a:rPr lang="en-US" sz="2000" b="0" i="0" dirty="0" err="1">
                <a:solidFill>
                  <a:srgbClr val="374151"/>
                </a:solidFill>
                <a:effectLst/>
                <a:latin typeface="Söhne"/>
              </a:rPr>
              <a:t>ZRϕ</a:t>
            </a:r>
            <a:r>
              <a:rPr lang="en-US" sz="2000" b="0" i="0" dirty="0">
                <a:solidFill>
                  <a:srgbClr val="374151"/>
                </a:solidFill>
                <a:effectLst/>
                <a:latin typeface="Söhne"/>
              </a:rPr>
              <a:t> mode are referred to as "private peripheral modules". </a:t>
            </a:r>
          </a:p>
          <a:p>
            <a:pPr algn="l"/>
            <a:r>
              <a:rPr lang="en-US" sz="2000" b="0" i="0" dirty="0">
                <a:solidFill>
                  <a:srgbClr val="374151"/>
                </a:solidFill>
                <a:effectLst/>
                <a:latin typeface="Söhne"/>
              </a:rPr>
              <a:t>+"</a:t>
            </a:r>
            <a:r>
              <a:rPr lang="en-US" sz="2000" b="0" i="0" dirty="0" err="1">
                <a:solidFill>
                  <a:srgbClr val="374151"/>
                </a:solidFill>
                <a:effectLst/>
                <a:latin typeface="Söhne"/>
              </a:rPr>
              <a:t>ZRϕ</a:t>
            </a:r>
            <a:r>
              <a:rPr lang="en-US" sz="2000" b="0" i="0" dirty="0">
                <a:solidFill>
                  <a:srgbClr val="374151"/>
                </a:solidFill>
                <a:effectLst/>
                <a:latin typeface="Söhne"/>
              </a:rPr>
              <a:t>" is an operation mode of the R52 core. This mode is commonly used when the Realtime Core works with its own peripheral modules. In this mode, the peripheral modules are controlled by a frequency-defined clock and can be configured to operate at different voltage levels. This means that these support modules are not dependent on the system's main clock but are controlled and processed by the Realtime Core itself. </a:t>
            </a:r>
          </a:p>
          <a:p>
            <a:pPr algn="l"/>
            <a:r>
              <a:rPr lang="en-US" sz="2000" b="0" i="0" dirty="0">
                <a:solidFill>
                  <a:srgbClr val="374151"/>
                </a:solidFill>
                <a:effectLst/>
                <a:latin typeface="Söhne"/>
              </a:rPr>
              <a:t>+The base address of private peripheral modules in R-Car S4 products is "H’F000 0000".</a:t>
            </a:r>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t>
            </a:r>
          </a:p>
        </p:txBody>
      </p:sp>
    </p:spTree>
    <p:extLst>
      <p:ext uri="{BB962C8B-B14F-4D97-AF65-F5344CB8AC3E}">
        <p14:creationId xmlns:p14="http://schemas.microsoft.com/office/powerpoint/2010/main" val="145274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73740" y="769436"/>
            <a:ext cx="11206320" cy="707886"/>
          </a:xfrm>
          <a:prstGeom prst="rect">
            <a:avLst/>
          </a:prstGeom>
          <a:noFill/>
        </p:spPr>
        <p:txBody>
          <a:bodyPr wrap="square" rtlCol="0">
            <a:spAutoFit/>
          </a:bodyPr>
          <a:lstStyle/>
          <a:p>
            <a:pPr algn="l"/>
            <a:r>
              <a:rPr lang="vi-VN" sz="2000" b="0" i="0" dirty="0">
                <a:solidFill>
                  <a:srgbClr val="444444"/>
                </a:solidFill>
                <a:effectLst/>
                <a:latin typeface="Calibri" panose="020F0502020204030204" pitchFamily="34" charset="0"/>
              </a:rPr>
              <a:t>-</a:t>
            </a:r>
            <a:r>
              <a:rPr lang="en-US" sz="2000" dirty="0"/>
              <a:t>Configuration Signals Setting:</a:t>
            </a:r>
          </a:p>
          <a:p>
            <a:pPr algn="l"/>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t>
            </a:r>
          </a:p>
        </p:txBody>
      </p:sp>
      <p:pic>
        <p:nvPicPr>
          <p:cNvPr id="4" name="Picture 3">
            <a:extLst>
              <a:ext uri="{FF2B5EF4-FFF2-40B4-BE49-F238E27FC236}">
                <a16:creationId xmlns:a16="http://schemas.microsoft.com/office/drawing/2014/main" id="{AA4CEE50-CBB1-7B65-2671-714EF55E48E4}"/>
              </a:ext>
            </a:extLst>
          </p:cNvPr>
          <p:cNvPicPr>
            <a:picLocks noChangeAspect="1"/>
          </p:cNvPicPr>
          <p:nvPr/>
        </p:nvPicPr>
        <p:blipFill>
          <a:blip r:embed="rId4"/>
          <a:stretch>
            <a:fillRect/>
          </a:stretch>
        </p:blipFill>
        <p:spPr>
          <a:xfrm>
            <a:off x="2905125" y="1275980"/>
            <a:ext cx="5648325" cy="4948607"/>
          </a:xfrm>
          <a:prstGeom prst="rect">
            <a:avLst/>
          </a:prstGeom>
        </p:spPr>
      </p:pic>
    </p:spTree>
    <p:extLst>
      <p:ext uri="{BB962C8B-B14F-4D97-AF65-F5344CB8AC3E}">
        <p14:creationId xmlns:p14="http://schemas.microsoft.com/office/powerpoint/2010/main" val="178607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noGrp="1"/>
          </p:cNvSpPr>
          <p:nvPr>
            <p:ph type="ctrTitle"/>
          </p:nvPr>
        </p:nvSpPr>
        <p:spPr>
          <a:xfrm>
            <a:off x="6738531" y="4003412"/>
            <a:ext cx="4159841" cy="2938323"/>
          </a:xfrm>
          <a:prstGeom prst="rect">
            <a:avLst/>
          </a:prstGeom>
        </p:spPr>
        <p:txBody>
          <a:bodyPr>
            <a:normAutofit/>
          </a:bodyPr>
          <a:lstStyle>
            <a:lvl1pPr algn="l">
              <a:defRPr spc="0"/>
            </a:lvl1pPr>
          </a:lstStyle>
          <a:p>
            <a:r>
              <a:rPr lang="en-US" sz="4800" dirty="0"/>
              <a:t>THANK YOU!</a:t>
            </a:r>
            <a:endParaRPr sz="4800" dirty="0"/>
          </a:p>
        </p:txBody>
      </p:sp>
    </p:spTree>
    <p:extLst>
      <p:ext uri="{BB962C8B-B14F-4D97-AF65-F5344CB8AC3E}">
        <p14:creationId xmlns:p14="http://schemas.microsoft.com/office/powerpoint/2010/main" val="34623145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5312833"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4" name="TextBox 3">
            <a:extLst>
              <a:ext uri="{FF2B5EF4-FFF2-40B4-BE49-F238E27FC236}">
                <a16:creationId xmlns:a16="http://schemas.microsoft.com/office/drawing/2014/main" id="{E1DC5795-5E89-4DDC-8EE3-2EE1E5A0A1A4}"/>
              </a:ext>
            </a:extLst>
          </p:cNvPr>
          <p:cNvSpPr txBox="1"/>
          <p:nvPr/>
        </p:nvSpPr>
        <p:spPr>
          <a:xfrm>
            <a:off x="238416" y="-71444"/>
            <a:ext cx="507441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Overview</a:t>
            </a:r>
          </a:p>
        </p:txBody>
      </p:sp>
      <p:sp>
        <p:nvSpPr>
          <p:cNvPr id="8" name="TextBox 7">
            <a:extLst>
              <a:ext uri="{FF2B5EF4-FFF2-40B4-BE49-F238E27FC236}">
                <a16:creationId xmlns:a16="http://schemas.microsoft.com/office/drawing/2014/main" id="{3A22A230-B57E-4053-AB92-956E5E07F7E8}"/>
              </a:ext>
            </a:extLst>
          </p:cNvPr>
          <p:cNvSpPr txBox="1"/>
          <p:nvPr/>
        </p:nvSpPr>
        <p:spPr>
          <a:xfrm>
            <a:off x="395604" y="769436"/>
            <a:ext cx="11249966" cy="1015663"/>
          </a:xfrm>
          <a:prstGeom prst="rect">
            <a:avLst/>
          </a:prstGeom>
          <a:noFill/>
        </p:spPr>
        <p:txBody>
          <a:bodyPr wrap="square" rtlCol="0">
            <a:spAutoFit/>
          </a:bodyPr>
          <a:lstStyle/>
          <a:p>
            <a:r>
              <a:rPr lang="en-US" sz="2000" b="0" i="0" dirty="0">
                <a:solidFill>
                  <a:srgbClr val="374151"/>
                </a:solidFill>
                <a:effectLst/>
                <a:latin typeface="Söhne"/>
              </a:rPr>
              <a:t>Cortex R-52 is a Realtime Core used to process real-time tasks and control peripheral devices, responsible for tasks related to monitoring, controlling, and securing important tasks such as protection and secure boot initialization.</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CA873A0-0035-4EFC-056B-874FCCA9AF22}"/>
              </a:ext>
            </a:extLst>
          </p:cNvPr>
          <p:cNvPicPr>
            <a:picLocks noChangeAspect="1"/>
          </p:cNvPicPr>
          <p:nvPr/>
        </p:nvPicPr>
        <p:blipFill>
          <a:blip r:embed="rId4"/>
          <a:stretch>
            <a:fillRect/>
          </a:stretch>
        </p:blipFill>
        <p:spPr>
          <a:xfrm>
            <a:off x="959908" y="2598564"/>
            <a:ext cx="4352925" cy="3543300"/>
          </a:xfrm>
          <a:prstGeom prst="rect">
            <a:avLst/>
          </a:prstGeom>
        </p:spPr>
      </p:pic>
      <p:pic>
        <p:nvPicPr>
          <p:cNvPr id="3" name="Picture 2">
            <a:extLst>
              <a:ext uri="{FF2B5EF4-FFF2-40B4-BE49-F238E27FC236}">
                <a16:creationId xmlns:a16="http://schemas.microsoft.com/office/drawing/2014/main" id="{335BFBB9-FEED-7723-DF8E-4DBCEBFB1EB7}"/>
              </a:ext>
            </a:extLst>
          </p:cNvPr>
          <p:cNvPicPr>
            <a:picLocks noChangeAspect="1"/>
          </p:cNvPicPr>
          <p:nvPr/>
        </p:nvPicPr>
        <p:blipFill>
          <a:blip r:embed="rId5"/>
          <a:stretch>
            <a:fillRect/>
          </a:stretch>
        </p:blipFill>
        <p:spPr>
          <a:xfrm>
            <a:off x="5648326" y="2623402"/>
            <a:ext cx="4914900" cy="3602743"/>
          </a:xfrm>
          <a:prstGeom prst="rect">
            <a:avLst/>
          </a:prstGeom>
        </p:spPr>
      </p:pic>
    </p:spTree>
    <p:extLst>
      <p:ext uri="{BB962C8B-B14F-4D97-AF65-F5344CB8AC3E}">
        <p14:creationId xmlns:p14="http://schemas.microsoft.com/office/powerpoint/2010/main" val="320603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5312833"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4" name="TextBox 3">
            <a:extLst>
              <a:ext uri="{FF2B5EF4-FFF2-40B4-BE49-F238E27FC236}">
                <a16:creationId xmlns:a16="http://schemas.microsoft.com/office/drawing/2014/main" id="{E1DC5795-5E89-4DDC-8EE3-2EE1E5A0A1A4}"/>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Register Configuration</a:t>
            </a:r>
          </a:p>
        </p:txBody>
      </p:sp>
      <p:pic>
        <p:nvPicPr>
          <p:cNvPr id="3" name="Picture 2">
            <a:extLst>
              <a:ext uri="{FF2B5EF4-FFF2-40B4-BE49-F238E27FC236}">
                <a16:creationId xmlns:a16="http://schemas.microsoft.com/office/drawing/2014/main" id="{0B6A1E34-FEDF-C567-EAFB-86BCA9031006}"/>
              </a:ext>
            </a:extLst>
          </p:cNvPr>
          <p:cNvPicPr>
            <a:picLocks noChangeAspect="1"/>
          </p:cNvPicPr>
          <p:nvPr/>
        </p:nvPicPr>
        <p:blipFill>
          <a:blip r:embed="rId4"/>
          <a:stretch>
            <a:fillRect/>
          </a:stretch>
        </p:blipFill>
        <p:spPr>
          <a:xfrm>
            <a:off x="1600199" y="883736"/>
            <a:ext cx="8265161" cy="4593139"/>
          </a:xfrm>
          <a:prstGeom prst="rect">
            <a:avLst/>
          </a:prstGeom>
        </p:spPr>
      </p:pic>
    </p:spTree>
    <p:extLst>
      <p:ext uri="{BB962C8B-B14F-4D97-AF65-F5344CB8AC3E}">
        <p14:creationId xmlns:p14="http://schemas.microsoft.com/office/powerpoint/2010/main" val="313010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0" y="599647"/>
            <a:ext cx="12192000" cy="5016758"/>
          </a:xfrm>
          <a:prstGeom prst="rect">
            <a:avLst/>
          </a:prstGeom>
          <a:noFill/>
        </p:spPr>
        <p:txBody>
          <a:bodyPr wrap="square" rtlCol="0">
            <a:spAutoFit/>
          </a:bodyPr>
          <a:lstStyle/>
          <a:p>
            <a:pPr algn="l"/>
            <a:r>
              <a:rPr lang="en-US" sz="2000" b="0" i="0" dirty="0">
                <a:solidFill>
                  <a:srgbClr val="374151"/>
                </a:solidFill>
                <a:effectLst/>
                <a:latin typeface="Söhne"/>
              </a:rPr>
              <a:t>-WBCTLR is a register used to activate the write buffer function on the core. </a:t>
            </a:r>
          </a:p>
          <a:p>
            <a:pPr algn="l"/>
            <a:r>
              <a:rPr lang="en-US" sz="2000" b="0" i="0" dirty="0">
                <a:solidFill>
                  <a:srgbClr val="374151"/>
                </a:solidFill>
                <a:effectLst/>
                <a:latin typeface="Söhne"/>
              </a:rPr>
              <a:t>-WBIMSKR is a register that allows enabling interrupt mode when a bus error occurs. When a bus error occurs, the write buffer may not operate correctly, leading to data write transactions not being performed or being performed incorrectly. Enabling interrupt mode when a bus error occurs can help detect this error early and handle it in a timely manner to ensure system stability and reliability. </a:t>
            </a:r>
          </a:p>
          <a:p>
            <a:pPr algn="l"/>
            <a:r>
              <a:rPr lang="en-US" sz="2000" b="0" i="0" dirty="0">
                <a:solidFill>
                  <a:srgbClr val="374151"/>
                </a:solidFill>
                <a:effectLst/>
                <a:latin typeface="Söhne"/>
              </a:rPr>
              <a:t>-WBIMSKSTSR is a register that holds the error status after it has been masked by WBIMSKR. In the event of a bus error, the system will store this error status in the WBIMSKSTSR register to allow for later error handling. When a system developer wants to review a past error, they can access the WBIMSKSTSR register to check and analyze detailed information related to the bus error. </a:t>
            </a:r>
          </a:p>
          <a:p>
            <a:pPr algn="l"/>
            <a:r>
              <a:rPr lang="en-US" sz="2000" b="0" i="0" dirty="0">
                <a:solidFill>
                  <a:srgbClr val="374151"/>
                </a:solidFill>
                <a:effectLst/>
                <a:latin typeface="Söhne"/>
              </a:rPr>
              <a:t>-WBERRSTSR is a register that holds the error status before it is masked by WBIMSKR. When a bus error occurs, the system will store this error status in the WBERRSTSR register to allow for later error handling. After being stored, it will be transferred to WBIMSKSTSR for further processing. Holding the error status before being masked will help system developers analyze and troubleshoot errors more effectively. </a:t>
            </a:r>
          </a:p>
          <a:p>
            <a:pPr algn="l"/>
            <a:r>
              <a:rPr lang="en-US" sz="2000" b="0" i="0" dirty="0">
                <a:solidFill>
                  <a:srgbClr val="374151"/>
                </a:solidFill>
                <a:effectLst/>
                <a:latin typeface="Söhne"/>
              </a:rPr>
              <a:t>-WBICLRR is a register used to clear error status. </a:t>
            </a:r>
          </a:p>
          <a:p>
            <a:pPr algn="l"/>
            <a:r>
              <a:rPr lang="en-US" sz="2000" b="0" i="0" dirty="0">
                <a:solidFill>
                  <a:srgbClr val="374151"/>
                </a:solidFill>
                <a:effectLst/>
                <a:latin typeface="Söhne"/>
              </a:rPr>
              <a:t>-WBDERRADDR is a register that holds the DECERR address, and its value is valid only when the DECERRSTS bit in WBERRSTSR is set to 1.</a:t>
            </a:r>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Register Configuration</a:t>
            </a:r>
          </a:p>
        </p:txBody>
      </p:sp>
    </p:spTree>
    <p:extLst>
      <p:ext uri="{BB962C8B-B14F-4D97-AF65-F5344CB8AC3E}">
        <p14:creationId xmlns:p14="http://schemas.microsoft.com/office/powerpoint/2010/main" val="6419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0" y="608103"/>
            <a:ext cx="12287250" cy="5940088"/>
          </a:xfrm>
          <a:prstGeom prst="rect">
            <a:avLst/>
          </a:prstGeom>
          <a:noFill/>
        </p:spPr>
        <p:txBody>
          <a:bodyPr wrap="square" rtlCol="0">
            <a:spAutoFit/>
          </a:bodyPr>
          <a:lstStyle/>
          <a:p>
            <a:pPr algn="l"/>
            <a:r>
              <a:rPr lang="en-US" sz="2000" b="0" i="0" dirty="0">
                <a:solidFill>
                  <a:srgbClr val="374151"/>
                </a:solidFill>
                <a:effectLst/>
                <a:latin typeface="Söhne"/>
              </a:rPr>
              <a:t>-WBSERRADDR is a register that holds the address of the SLVERR error detected, and its value is valid only when the SLVERRSTS bit in WBERRSTSR is set to 1.</a:t>
            </a:r>
          </a:p>
          <a:p>
            <a:pPr algn="l"/>
            <a:r>
              <a:rPr lang="en-US" sz="2000" b="0" i="0" dirty="0">
                <a:solidFill>
                  <a:srgbClr val="374151"/>
                </a:solidFill>
                <a:effectLst/>
                <a:latin typeface="Söhne"/>
              </a:rPr>
              <a:t>+DECERR (Decode Error): An error that occurs when a message on the bus cannot be decoded correctly, usually due to an error in determining the access address or transfer command.</a:t>
            </a:r>
          </a:p>
          <a:p>
            <a:pPr algn="l"/>
            <a:r>
              <a:rPr lang="en-US" sz="2000" b="0" i="0" dirty="0">
                <a:solidFill>
                  <a:srgbClr val="374151"/>
                </a:solidFill>
                <a:effectLst/>
                <a:latin typeface="Söhne"/>
              </a:rPr>
              <a:t>+SLVERR (Slave Error): An error that occurs when a device on the bus cannot access and process commands from the master or cannot transmit data back to the master.</a:t>
            </a:r>
          </a:p>
          <a:p>
            <a:pPr algn="l"/>
            <a:r>
              <a:rPr lang="en-US" sz="2000" b="0" i="0" dirty="0">
                <a:solidFill>
                  <a:srgbClr val="374151"/>
                </a:solidFill>
                <a:effectLst/>
                <a:latin typeface="Söhne"/>
              </a:rPr>
              <a:t>-WBSYNCR is a register used to perform a memory barrier operation combined with flushing the data from the write buffer. This register is used to ensure that all data stored in the write buffer has been flushed before any further operations are performed, to avoid inconsistency between the data in the write buffer and the main memory. When this register is written, the controller performs a memory synchronization operation and flushes all data in the write buffer before any subsequent write operations are performed. After the responses from the target module are returned, this register is automatically cleared by the hardware. Using WBSYNCR ensures the consistency of data in the system, especially when modules access the same memory area managed by the write buffer.</a:t>
            </a:r>
          </a:p>
          <a:p>
            <a:pPr algn="l"/>
            <a:r>
              <a:rPr lang="en-US" sz="2000" b="0" i="0" dirty="0">
                <a:solidFill>
                  <a:srgbClr val="374151"/>
                </a:solidFill>
                <a:effectLst/>
                <a:latin typeface="Söhne"/>
              </a:rPr>
              <a:t>-WBPWRCTLR is a register used to control the function of pausing dynamic modules in processing data stored in the write buffer. It is used to configure the conditions for pausing the dynamic modules before the write buffer overflows. When the write buffer is full, the dynamic modules will be paused to ensure that no data is lost. WBPWRCTLR is used to configure the pause conditions and control the activation or deactivation of the pause function for dynamic modules.</a:t>
            </a:r>
          </a:p>
          <a:p>
            <a:pPr algn="l"/>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Register Configuration</a:t>
            </a:r>
          </a:p>
        </p:txBody>
      </p:sp>
    </p:spTree>
    <p:extLst>
      <p:ext uri="{BB962C8B-B14F-4D97-AF65-F5344CB8AC3E}">
        <p14:creationId xmlns:p14="http://schemas.microsoft.com/office/powerpoint/2010/main" val="325701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Connected Module</a:t>
            </a:r>
          </a:p>
        </p:txBody>
      </p:sp>
      <p:pic>
        <p:nvPicPr>
          <p:cNvPr id="4" name="Picture 3">
            <a:extLst>
              <a:ext uri="{FF2B5EF4-FFF2-40B4-BE49-F238E27FC236}">
                <a16:creationId xmlns:a16="http://schemas.microsoft.com/office/drawing/2014/main" id="{866C2536-ADB2-23DC-DAAD-CB985A85FA1D}"/>
              </a:ext>
            </a:extLst>
          </p:cNvPr>
          <p:cNvPicPr>
            <a:picLocks noChangeAspect="1"/>
          </p:cNvPicPr>
          <p:nvPr/>
        </p:nvPicPr>
        <p:blipFill>
          <a:blip r:embed="rId4"/>
          <a:stretch>
            <a:fillRect/>
          </a:stretch>
        </p:blipFill>
        <p:spPr>
          <a:xfrm>
            <a:off x="913823" y="1360700"/>
            <a:ext cx="10364353" cy="3911388"/>
          </a:xfrm>
          <a:prstGeom prst="rect">
            <a:avLst/>
          </a:prstGeom>
        </p:spPr>
      </p:pic>
    </p:spTree>
    <p:extLst>
      <p:ext uri="{BB962C8B-B14F-4D97-AF65-F5344CB8AC3E}">
        <p14:creationId xmlns:p14="http://schemas.microsoft.com/office/powerpoint/2010/main" val="43070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73740" y="769436"/>
            <a:ext cx="11206320" cy="1323439"/>
          </a:xfrm>
          <a:prstGeom prst="rect">
            <a:avLst/>
          </a:prstGeom>
          <a:noFill/>
        </p:spPr>
        <p:txBody>
          <a:bodyPr wrap="square" rtlCol="0">
            <a:spAutoFit/>
          </a:bodyPr>
          <a:lstStyle/>
          <a:p>
            <a:pPr algn="l"/>
            <a:r>
              <a:rPr lang="en-US" sz="2000" b="0" i="0" dirty="0">
                <a:solidFill>
                  <a:srgbClr val="374151"/>
                </a:solidFill>
                <a:effectLst/>
                <a:latin typeface="Söhne"/>
              </a:rPr>
              <a:t>-Boot Address Setting: The boot address is determined by the value of the Boot Address Register (CR52BAR). Additionally, APMU supports the Reset Vector Base Address Register (CR52RVBAR) to change the boot address. However, in the R-Car S4 product, this register should not be used to avoid conflicts with the CR52BAR register.</a:t>
            </a:r>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t>
            </a:r>
          </a:p>
        </p:txBody>
      </p:sp>
      <p:pic>
        <p:nvPicPr>
          <p:cNvPr id="4" name="Picture 3">
            <a:extLst>
              <a:ext uri="{FF2B5EF4-FFF2-40B4-BE49-F238E27FC236}">
                <a16:creationId xmlns:a16="http://schemas.microsoft.com/office/drawing/2014/main" id="{5FDBC2C1-616A-D1EE-4482-22C7D3ACE53C}"/>
              </a:ext>
            </a:extLst>
          </p:cNvPr>
          <p:cNvPicPr>
            <a:picLocks noChangeAspect="1"/>
          </p:cNvPicPr>
          <p:nvPr/>
        </p:nvPicPr>
        <p:blipFill>
          <a:blip r:embed="rId4"/>
          <a:stretch>
            <a:fillRect/>
          </a:stretch>
        </p:blipFill>
        <p:spPr>
          <a:xfrm>
            <a:off x="6200775" y="2142964"/>
            <a:ext cx="3505200" cy="3905250"/>
          </a:xfrm>
          <a:prstGeom prst="rect">
            <a:avLst/>
          </a:prstGeom>
        </p:spPr>
      </p:pic>
      <p:pic>
        <p:nvPicPr>
          <p:cNvPr id="9" name="Picture 8">
            <a:extLst>
              <a:ext uri="{FF2B5EF4-FFF2-40B4-BE49-F238E27FC236}">
                <a16:creationId xmlns:a16="http://schemas.microsoft.com/office/drawing/2014/main" id="{F912D81E-AE8D-151A-D96E-F4E837AA82D8}"/>
              </a:ext>
            </a:extLst>
          </p:cNvPr>
          <p:cNvPicPr>
            <a:picLocks noChangeAspect="1"/>
          </p:cNvPicPr>
          <p:nvPr/>
        </p:nvPicPr>
        <p:blipFill>
          <a:blip r:embed="rId5"/>
          <a:stretch>
            <a:fillRect/>
          </a:stretch>
        </p:blipFill>
        <p:spPr>
          <a:xfrm>
            <a:off x="1854915" y="2142964"/>
            <a:ext cx="4241085" cy="3945600"/>
          </a:xfrm>
          <a:prstGeom prst="rect">
            <a:avLst/>
          </a:prstGeom>
        </p:spPr>
      </p:pic>
    </p:spTree>
    <p:extLst>
      <p:ext uri="{BB962C8B-B14F-4D97-AF65-F5344CB8AC3E}">
        <p14:creationId xmlns:p14="http://schemas.microsoft.com/office/powerpoint/2010/main" val="81348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73740" y="769436"/>
            <a:ext cx="11206320" cy="1015663"/>
          </a:xfrm>
          <a:prstGeom prst="rect">
            <a:avLst/>
          </a:prstGeom>
          <a:noFill/>
        </p:spPr>
        <p:txBody>
          <a:bodyPr wrap="square" rtlCol="0">
            <a:spAutoFit/>
          </a:bodyPr>
          <a:lstStyle/>
          <a:p>
            <a:pPr algn="l"/>
            <a:r>
              <a:rPr lang="vi-VN" sz="2000" b="0" i="0" dirty="0">
                <a:solidFill>
                  <a:srgbClr val="444444"/>
                </a:solidFill>
                <a:effectLst/>
                <a:latin typeface="Calibri" panose="020F0502020204030204" pitchFamily="34" charset="0"/>
              </a:rPr>
              <a:t>-</a:t>
            </a:r>
            <a:r>
              <a:rPr lang="en-US" sz="2000" b="0" i="0" dirty="0">
                <a:solidFill>
                  <a:srgbClr val="444444"/>
                </a:solidFill>
                <a:effectLst/>
                <a:latin typeface="Calibri" panose="020F0502020204030204" pitchFamily="34" charset="0"/>
              </a:rPr>
              <a:t>MPU(Memory Protection Unit) Setting: In case of  boot from R-52, MPU is set by the code in mask ROM</a:t>
            </a:r>
          </a:p>
          <a:p>
            <a:pPr algn="l"/>
            <a:endParaRPr lang="en-US" sz="2000" b="0" i="0" dirty="0">
              <a:solidFill>
                <a:srgbClr val="444444"/>
              </a:solidFill>
              <a:effectLst/>
              <a:latin typeface="Calibri" panose="020F0502020204030204" pitchFamily="34" charset="0"/>
            </a:endParaRPr>
          </a:p>
          <a:p>
            <a:pPr algn="l"/>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t>
            </a:r>
          </a:p>
        </p:txBody>
      </p:sp>
      <p:pic>
        <p:nvPicPr>
          <p:cNvPr id="7" name="Picture 6">
            <a:extLst>
              <a:ext uri="{FF2B5EF4-FFF2-40B4-BE49-F238E27FC236}">
                <a16:creationId xmlns:a16="http://schemas.microsoft.com/office/drawing/2014/main" id="{1BE99D05-6483-8C84-F2DC-3D194FC93C1B}"/>
              </a:ext>
            </a:extLst>
          </p:cNvPr>
          <p:cNvPicPr>
            <a:picLocks noChangeAspect="1"/>
          </p:cNvPicPr>
          <p:nvPr/>
        </p:nvPicPr>
        <p:blipFill>
          <a:blip r:embed="rId4"/>
          <a:stretch>
            <a:fillRect/>
          </a:stretch>
        </p:blipFill>
        <p:spPr>
          <a:xfrm>
            <a:off x="2400300" y="1356790"/>
            <a:ext cx="6305550" cy="4853148"/>
          </a:xfrm>
          <a:prstGeom prst="rect">
            <a:avLst/>
          </a:prstGeom>
        </p:spPr>
      </p:pic>
    </p:spTree>
    <p:extLst>
      <p:ext uri="{BB962C8B-B14F-4D97-AF65-F5344CB8AC3E}">
        <p14:creationId xmlns:p14="http://schemas.microsoft.com/office/powerpoint/2010/main" val="345860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B961D38-1D4A-4445-9CDC-AFF271196A6B}"/>
              </a:ext>
            </a:extLst>
          </p:cNvPr>
          <p:cNvSpPr/>
          <p:nvPr/>
        </p:nvSpPr>
        <p:spPr>
          <a:xfrm flipV="1">
            <a:off x="0" y="-5"/>
            <a:ext cx="2615609" cy="646329"/>
          </a:xfrm>
          <a:custGeom>
            <a:avLst/>
            <a:gdLst>
              <a:gd name="connsiteX0" fmla="*/ 0 w 11133667"/>
              <a:gd name="connsiteY0" fmla="*/ 0 h 1100667"/>
              <a:gd name="connsiteX1" fmla="*/ 11133667 w 11133667"/>
              <a:gd name="connsiteY1" fmla="*/ 0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470444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 name="connsiteX0" fmla="*/ 0 w 11133667"/>
              <a:gd name="connsiteY0" fmla="*/ 0 h 1100667"/>
              <a:gd name="connsiteX1" fmla="*/ 10541000 w 11133667"/>
              <a:gd name="connsiteY1" fmla="*/ 28223 h 1100667"/>
              <a:gd name="connsiteX2" fmla="*/ 11133667 w 11133667"/>
              <a:gd name="connsiteY2" fmla="*/ 1100667 h 1100667"/>
              <a:gd name="connsiteX3" fmla="*/ 0 w 11133667"/>
              <a:gd name="connsiteY3" fmla="*/ 1100667 h 1100667"/>
              <a:gd name="connsiteX4" fmla="*/ 0 w 11133667"/>
              <a:gd name="connsiteY4" fmla="*/ 0 h 1100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3667" h="1100667">
                <a:moveTo>
                  <a:pt x="0" y="0"/>
                </a:moveTo>
                <a:lnTo>
                  <a:pt x="10541000" y="28223"/>
                </a:lnTo>
                <a:lnTo>
                  <a:pt x="11133667" y="1100667"/>
                </a:lnTo>
                <a:lnTo>
                  <a:pt x="0" y="1100667"/>
                </a:lnTo>
                <a:lnTo>
                  <a:pt x="0" y="0"/>
                </a:lnTo>
                <a:close/>
              </a:path>
            </a:pathLst>
          </a:custGeom>
          <a:solidFill>
            <a:srgbClr val="F9C303"/>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6" name="Picture 5">
            <a:extLst>
              <a:ext uri="{FF2B5EF4-FFF2-40B4-BE49-F238E27FC236}">
                <a16:creationId xmlns:a16="http://schemas.microsoft.com/office/drawing/2014/main" id="{346E7CF5-AB33-4829-9619-0EE0877B5337}"/>
              </a:ext>
            </a:extLst>
          </p:cNvPr>
          <p:cNvPicPr>
            <a:picLocks noChangeAspect="1"/>
          </p:cNvPicPr>
          <p:nvPr/>
        </p:nvPicPr>
        <p:blipFill>
          <a:blip r:embed="rId3"/>
          <a:stretch>
            <a:fillRect/>
          </a:stretch>
        </p:blipFill>
        <p:spPr>
          <a:xfrm>
            <a:off x="462279" y="6310427"/>
            <a:ext cx="11729721" cy="475529"/>
          </a:xfrm>
          <a:prstGeom prst="rect">
            <a:avLst/>
          </a:prstGeom>
        </p:spPr>
      </p:pic>
      <p:sp>
        <p:nvSpPr>
          <p:cNvPr id="8" name="TextBox 7">
            <a:extLst>
              <a:ext uri="{FF2B5EF4-FFF2-40B4-BE49-F238E27FC236}">
                <a16:creationId xmlns:a16="http://schemas.microsoft.com/office/drawing/2014/main" id="{3A22A230-B57E-4053-AB92-956E5E07F7E8}"/>
              </a:ext>
            </a:extLst>
          </p:cNvPr>
          <p:cNvSpPr txBox="1"/>
          <p:nvPr/>
        </p:nvSpPr>
        <p:spPr>
          <a:xfrm>
            <a:off x="73739" y="769436"/>
            <a:ext cx="11975385" cy="3170099"/>
          </a:xfrm>
          <a:prstGeom prst="rect">
            <a:avLst/>
          </a:prstGeom>
          <a:noFill/>
        </p:spPr>
        <p:txBody>
          <a:bodyPr wrap="square" rtlCol="0">
            <a:spAutoFit/>
          </a:bodyPr>
          <a:lstStyle/>
          <a:p>
            <a:pPr algn="l"/>
            <a:r>
              <a:rPr lang="en-US" sz="2000" b="0" i="0" dirty="0">
                <a:solidFill>
                  <a:srgbClr val="374151"/>
                </a:solidFill>
                <a:effectLst/>
                <a:latin typeface="Söhne"/>
              </a:rPr>
              <a:t>-Power-Up/Down Mechanism: The power modes supported by the Realtime Core include: </a:t>
            </a:r>
          </a:p>
          <a:p>
            <a:pPr algn="l"/>
            <a:r>
              <a:rPr lang="en-US" sz="2000" b="0" i="0" dirty="0">
                <a:solidFill>
                  <a:srgbClr val="374151"/>
                </a:solidFill>
                <a:effectLst/>
                <a:latin typeface="Söhne"/>
              </a:rPr>
              <a:t>+Core Standby mode: In this mode, the boot address is determined by the Boot Address register (CR52BAR) value and the Realtime Core is in a reset state with no activity occurring during ICUMX boot. The Realtime Core exits this mode when the CPU is activated by ICUMX. However, after exiting this mode, it cannot return to this mode while the chip power mode is in Full Run mode to avoid conflicts with the CR52BAR register. </a:t>
            </a:r>
          </a:p>
          <a:p>
            <a:pPr algn="l"/>
            <a:r>
              <a:rPr lang="en-US" sz="2000" b="0" i="0" dirty="0">
                <a:solidFill>
                  <a:srgbClr val="374151"/>
                </a:solidFill>
                <a:effectLst/>
                <a:latin typeface="Söhne"/>
              </a:rPr>
              <a:t>+Sleep mode (clock stop): This is an energy-saving mode when the CPU executes the WFI instruction. The CPU clock stops to save power until the CPU receives a wake-up request. </a:t>
            </a:r>
          </a:p>
          <a:p>
            <a:pPr algn="l"/>
            <a:r>
              <a:rPr lang="en-US" sz="2000" b="0" i="0" dirty="0">
                <a:solidFill>
                  <a:srgbClr val="374151"/>
                </a:solidFill>
                <a:effectLst/>
                <a:latin typeface="Söhne"/>
              </a:rPr>
              <a:t>+Normal operation mode: This is the normal operating mode of the Realtime Core. </a:t>
            </a:r>
          </a:p>
          <a:p>
            <a:pPr algn="l"/>
            <a:r>
              <a:rPr lang="en-US" sz="2000" b="0" i="0" dirty="0">
                <a:solidFill>
                  <a:srgbClr val="374151"/>
                </a:solidFill>
                <a:effectLst/>
                <a:latin typeface="Söhne"/>
              </a:rPr>
              <a:t>In addition, before the chip power mode switches from Full Run mode to Deep Stop or Cyclic Run mode, the Realtime Core enters the Core Standby mode.</a:t>
            </a:r>
            <a:endParaRPr lang="vi-VN" sz="2000" b="0" i="0" dirty="0">
              <a:solidFill>
                <a:srgbClr val="444444"/>
              </a:solidFill>
              <a:effectLst/>
              <a:latin typeface="Calibri" panose="020F0502020204030204" pitchFamily="34" charset="0"/>
            </a:endParaRPr>
          </a:p>
        </p:txBody>
      </p:sp>
      <p:sp>
        <p:nvSpPr>
          <p:cNvPr id="3" name="TextBox 2">
            <a:extLst>
              <a:ext uri="{FF2B5EF4-FFF2-40B4-BE49-F238E27FC236}">
                <a16:creationId xmlns:a16="http://schemas.microsoft.com/office/drawing/2014/main" id="{4971E01A-2A51-2D34-23E6-00B07166CC6C}"/>
              </a:ext>
            </a:extLst>
          </p:cNvPr>
          <p:cNvSpPr txBox="1"/>
          <p:nvPr/>
        </p:nvSpPr>
        <p:spPr>
          <a:xfrm>
            <a:off x="238416" y="-71444"/>
            <a:ext cx="603855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t>
            </a:r>
          </a:p>
        </p:txBody>
      </p:sp>
    </p:spTree>
    <p:extLst>
      <p:ext uri="{BB962C8B-B14F-4D97-AF65-F5344CB8AC3E}">
        <p14:creationId xmlns:p14="http://schemas.microsoft.com/office/powerpoint/2010/main" val="71478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25958</TotalTime>
  <Words>1282</Words>
  <Application>Microsoft Office PowerPoint</Application>
  <PresentationFormat>Widescreen</PresentationFormat>
  <Paragraphs>57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Baskerville Old Face</vt:lpstr>
      <vt:lpstr>Calibri</vt:lpstr>
      <vt:lpstr>Calibri Light</vt:lpstr>
      <vt:lpstr>Söhne</vt:lpstr>
      <vt:lpstr>Times New Roman</vt:lpstr>
      <vt:lpstr>Office Theme</vt:lpstr>
      <vt:lpstr>MATLAB R-CarS4 R52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Clayton Linh</dc:creator>
  <cp:lastModifiedBy>ES DEV 034</cp:lastModifiedBy>
  <cp:revision>613</cp:revision>
  <dcterms:created xsi:type="dcterms:W3CDTF">2017-09-15T01:56:34Z</dcterms:created>
  <dcterms:modified xsi:type="dcterms:W3CDTF">2023-03-08T04:38:55Z</dcterms:modified>
</cp:coreProperties>
</file>