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7" r:id="rId4"/>
    <p:sldMasterId id="2147483923" r:id="rId5"/>
  </p:sldMasterIdLst>
  <p:notesMasterIdLst>
    <p:notesMasterId r:id="rId7"/>
  </p:notesMasterIdLst>
  <p:sldIdLst>
    <p:sldId id="1460" r:id="rId6"/>
  </p:sldIdLst>
  <p:sldSz cx="12192000" cy="6858000"/>
  <p:notesSz cx="6807200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76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18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成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1A9"/>
    <a:srgbClr val="CCFFFF"/>
    <a:srgbClr val="00FF00"/>
    <a:srgbClr val="99FF66"/>
    <a:srgbClr val="F2FFEC"/>
    <a:srgbClr val="66FF33"/>
    <a:srgbClr val="66FF66"/>
    <a:srgbClr val="DADADA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5995" autoAdjust="0"/>
  </p:normalViewPr>
  <p:slideViewPr>
    <p:cSldViewPr snapToGrid="0" showGuides="1">
      <p:cViewPr>
        <p:scale>
          <a:sx n="125" d="100"/>
          <a:sy n="125" d="100"/>
        </p:scale>
        <p:origin x="-2620" y="-1496"/>
      </p:cViewPr>
      <p:guideLst>
        <p:guide pos="3976"/>
        <p:guide orient="horz" pos="210"/>
        <p:guide orient="horz" pos="1865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7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24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54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1"/>
            <a:ext cx="5040000" cy="585115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4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540"/>
              </a:spcBef>
              <a:spcAft>
                <a:spcPts val="0"/>
              </a:spcAft>
              <a:buNone/>
              <a:defRPr sz="144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024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69892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1"/>
            <a:ext cx="1728000" cy="1115382"/>
          </a:xfrm>
        </p:spPr>
        <p:txBody>
          <a:bodyPr/>
          <a:lstStyle>
            <a:lvl1pPr>
              <a:defRPr sz="1260"/>
            </a:lvl1pPr>
            <a:lvl2pPr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120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1"/>
            <a:ext cx="1728000" cy="1115382"/>
          </a:xfrm>
        </p:spPr>
        <p:txBody>
          <a:bodyPr/>
          <a:lstStyle>
            <a:lvl1pPr>
              <a:defRPr sz="1260"/>
            </a:lvl1pPr>
            <a:lvl2pPr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0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1"/>
            <a:ext cx="1728000" cy="1115382"/>
          </a:xfrm>
        </p:spPr>
        <p:txBody>
          <a:bodyPr/>
          <a:lstStyle>
            <a:lvl1pPr>
              <a:defRPr sz="1260"/>
            </a:lvl1pPr>
            <a:lvl2pPr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1"/>
            <a:ext cx="8100000" cy="2659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35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83988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24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815855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1383988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24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3868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2"/>
            <a:ext cx="5280000" cy="29915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62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990" b="1" cap="all" baseline="0">
                <a:latin typeface="+mj-lt"/>
              </a:defRPr>
            </a:lvl2pPr>
            <a:lvl3pPr>
              <a:defRPr sz="990" b="1" cap="all" baseline="0">
                <a:latin typeface="+mj-lt"/>
              </a:defRPr>
            </a:lvl3pPr>
            <a:lvl4pPr>
              <a:defRPr sz="990" b="1" cap="all" baseline="0">
                <a:latin typeface="+mj-lt"/>
              </a:defRPr>
            </a:lvl4pPr>
            <a:lvl5pPr>
              <a:defRPr sz="99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58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W_02-(0;00;03;02)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r="21832"/>
          <a:stretch/>
        </p:blipFill>
        <p:spPr>
          <a:xfrm>
            <a:off x="-1" y="0"/>
            <a:ext cx="12192001" cy="6944344"/>
          </a:xfrm>
          <a:prstGeom prst="rect">
            <a:avLst/>
          </a:prstGeom>
        </p:spPr>
      </p:pic>
      <p:pic>
        <p:nvPicPr>
          <p:cNvPr id="3" name="Picture 17" descr="Rene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44480"/>
            <a:ext cx="25193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202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1" y="6533751"/>
            <a:ext cx="672075" cy="110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00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59258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24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54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1"/>
            <a:ext cx="5040000" cy="585115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4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540"/>
              </a:spcBef>
              <a:spcAft>
                <a:spcPts val="0"/>
              </a:spcAft>
              <a:buNone/>
              <a:defRPr sz="144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6314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88446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24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54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1"/>
            <a:ext cx="5040000" cy="585115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4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540"/>
              </a:spcBef>
              <a:spcAft>
                <a:spcPts val="0"/>
              </a:spcAft>
              <a:buNone/>
              <a:defRPr sz="144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7949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24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54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1"/>
            <a:ext cx="5040000" cy="585115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4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540"/>
              </a:spcBef>
              <a:spcAft>
                <a:spcPts val="0"/>
              </a:spcAft>
              <a:buNone/>
              <a:defRPr sz="144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0436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54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2384" y="448984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69892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720"/>
              </a:spcAft>
              <a:defRPr sz="144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720"/>
              </a:spcAft>
              <a:defRPr sz="144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720"/>
              </a:spcAft>
              <a:defRPr sz="144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720"/>
              </a:spcAft>
              <a:defRPr sz="144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720"/>
              </a:spcAft>
              <a:defRPr sz="144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552384" y="980664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71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69892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69892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94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69892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0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69892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2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1"/>
            <a:ext cx="1728000" cy="1115382"/>
          </a:xfrm>
        </p:spPr>
        <p:txBody>
          <a:bodyPr/>
          <a:lstStyle>
            <a:lvl1pPr>
              <a:defRPr sz="1260"/>
            </a:lvl1pPr>
            <a:lvl2pPr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46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1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55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69892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1"/>
            <a:ext cx="1728000" cy="1115382"/>
          </a:xfrm>
        </p:spPr>
        <p:txBody>
          <a:bodyPr/>
          <a:lstStyle>
            <a:lvl1pPr>
              <a:defRPr sz="1260"/>
            </a:lvl1pPr>
            <a:lvl2pPr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2211581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1"/>
            <a:ext cx="1728000" cy="1115382"/>
          </a:xfrm>
        </p:spPr>
        <p:txBody>
          <a:bodyPr/>
          <a:lstStyle>
            <a:lvl1pPr>
              <a:defRPr sz="1260"/>
            </a:lvl1pPr>
            <a:lvl2pPr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29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1"/>
            <a:ext cx="1728000" cy="1115382"/>
          </a:xfrm>
        </p:spPr>
        <p:txBody>
          <a:bodyPr/>
          <a:lstStyle>
            <a:lvl1pPr>
              <a:defRPr sz="1260"/>
            </a:lvl1pPr>
            <a:lvl2pPr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1"/>
            <a:ext cx="8100000" cy="2659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6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83988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24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418215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1383988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24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9747430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2"/>
            <a:ext cx="5280000" cy="29915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62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990" b="1" cap="all" baseline="0">
                <a:latin typeface="+mj-lt"/>
              </a:defRPr>
            </a:lvl2pPr>
            <a:lvl3pPr>
              <a:defRPr sz="990" b="1" cap="all" baseline="0">
                <a:latin typeface="+mj-lt"/>
              </a:defRPr>
            </a:lvl3pPr>
            <a:lvl4pPr>
              <a:defRPr sz="990" b="1" cap="all" baseline="0">
                <a:latin typeface="+mj-lt"/>
              </a:defRPr>
            </a:lvl4pPr>
            <a:lvl5pPr>
              <a:defRPr sz="99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787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W_02-(0;00;03;02)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r="21832"/>
          <a:stretch/>
        </p:blipFill>
        <p:spPr>
          <a:xfrm>
            <a:off x="-1" y="0"/>
            <a:ext cx="12192001" cy="6944344"/>
          </a:xfrm>
          <a:prstGeom prst="rect">
            <a:avLst/>
          </a:prstGeom>
        </p:spPr>
      </p:pic>
      <p:pic>
        <p:nvPicPr>
          <p:cNvPr id="3" name="Picture 17" descr="Rene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44480"/>
            <a:ext cx="25193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627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257609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191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2384" y="448984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69892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720"/>
              </a:spcAft>
              <a:defRPr sz="144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720"/>
              </a:spcAft>
              <a:defRPr sz="144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720"/>
              </a:spcAft>
              <a:defRPr sz="144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720"/>
              </a:spcAft>
              <a:defRPr sz="144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720"/>
              </a:spcAft>
              <a:defRPr sz="144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552384" y="980664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69892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69892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0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69892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7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69892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1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1"/>
            <a:ext cx="1728000" cy="1115382"/>
          </a:xfrm>
        </p:spPr>
        <p:txBody>
          <a:bodyPr/>
          <a:lstStyle>
            <a:lvl1pPr>
              <a:defRPr sz="1260"/>
            </a:lvl1pPr>
            <a:lvl2pPr>
              <a:defRPr sz="126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9000000" cy="39887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9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8520000" cy="39887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69892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1" y="6533751"/>
            <a:ext cx="672075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2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 defTabSz="822960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 defTabSz="822960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 userDrawn="1"/>
        </p:nvSpPr>
        <p:spPr>
          <a:xfrm>
            <a:off x="468001" y="6527594"/>
            <a:ext cx="2240998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" b="1" dirty="0">
                <a:solidFill>
                  <a:srgbClr val="06418C"/>
                </a:solidFill>
                <a:latin typeface="Arial Narrow"/>
              </a:rPr>
              <a:t>© 20</a:t>
            </a:r>
            <a:r>
              <a:rPr lang="en-US" altLang="ja-JP" sz="720" b="1" dirty="0">
                <a:solidFill>
                  <a:srgbClr val="06418C"/>
                </a:solidFill>
                <a:latin typeface="Arial Narrow"/>
              </a:rPr>
              <a:t>20</a:t>
            </a:r>
            <a:r>
              <a:rPr lang="en-US" sz="720" b="1" dirty="0">
                <a:solidFill>
                  <a:srgbClr val="06418C"/>
                </a:solidFill>
                <a:latin typeface="Arial Narrow"/>
              </a:rPr>
              <a:t> Renesas Electronics Corporation. All rights reserved. </a:t>
            </a:r>
            <a:endParaRPr lang="en-US" sz="72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4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922" r:id="rId20"/>
  </p:sldLayoutIdLst>
  <p:hf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288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822960" rtl="0" eaLnBrk="1" latinLnBrk="0" hangingPunct="1">
        <a:lnSpc>
          <a:spcPct val="120000"/>
        </a:lnSpc>
        <a:spcBef>
          <a:spcPts val="0"/>
        </a:spcBef>
        <a:spcAft>
          <a:spcPts val="720"/>
        </a:spcAft>
        <a:buFont typeface="Arial" panose="020B0604020202020204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indent="-160020" algn="l" defTabSz="822960" rtl="0" eaLnBrk="1" latinLnBrk="0" hangingPunct="1">
        <a:lnSpc>
          <a:spcPct val="120000"/>
        </a:lnSpc>
        <a:spcBef>
          <a:spcPts val="0"/>
        </a:spcBef>
        <a:spcAft>
          <a:spcPts val="720"/>
        </a:spcAft>
        <a:buClr>
          <a:schemeClr val="tx2"/>
        </a:buClr>
        <a:buFont typeface="Wingdings" panose="05000000000000000000" pitchFamily="2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indent="-160020" algn="l" defTabSz="822960" rtl="0" eaLnBrk="1" latinLnBrk="0" hangingPunct="1">
        <a:lnSpc>
          <a:spcPct val="120000"/>
        </a:lnSpc>
        <a:spcBef>
          <a:spcPts val="0"/>
        </a:spcBef>
        <a:spcAft>
          <a:spcPts val="720"/>
        </a:spcAft>
        <a:buClr>
          <a:schemeClr val="tx2"/>
        </a:buClr>
        <a:buFont typeface="Wingdings" panose="05000000000000000000" pitchFamily="2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485776" indent="-165736" algn="l" defTabSz="822960" rtl="0" eaLnBrk="1" latinLnBrk="0" hangingPunct="1">
        <a:lnSpc>
          <a:spcPct val="120000"/>
        </a:lnSpc>
        <a:spcBef>
          <a:spcPts val="0"/>
        </a:spcBef>
        <a:spcAft>
          <a:spcPts val="720"/>
        </a:spcAft>
        <a:buFont typeface="Symbol" panose="05050102010706020507" pitchFamily="18" charset="2"/>
        <a:buChar char="-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647225" indent="-161449" algn="l" defTabSz="822960" rtl="0" eaLnBrk="1" latinLnBrk="0" hangingPunct="1">
        <a:lnSpc>
          <a:spcPct val="120000"/>
        </a:lnSpc>
        <a:spcBef>
          <a:spcPts val="0"/>
        </a:spcBef>
        <a:spcAft>
          <a:spcPts val="720"/>
        </a:spcAft>
        <a:buFont typeface="Symbol" panose="05050102010706020507" pitchFamily="18" charset="2"/>
        <a:buChar char="-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80320"/>
            <a:ext cx="8520000" cy="39887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69892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1" y="6533751"/>
            <a:ext cx="672075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2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 defTabSz="822960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 defTabSz="822960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 userDrawn="1"/>
        </p:nvSpPr>
        <p:spPr>
          <a:xfrm>
            <a:off x="468001" y="6527594"/>
            <a:ext cx="2199320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" b="1" dirty="0">
                <a:solidFill>
                  <a:srgbClr val="06418C"/>
                </a:solidFill>
                <a:latin typeface="Arial Narrow"/>
              </a:rPr>
              <a:t>© 2015 Renesas Electronics Corporation. All rights reserved. </a:t>
            </a:r>
            <a:endParaRPr lang="en-US" sz="72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2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</p:sldLayoutIdLst>
  <p:hf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288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822960" rtl="0" eaLnBrk="1" latinLnBrk="0" hangingPunct="1">
        <a:lnSpc>
          <a:spcPct val="120000"/>
        </a:lnSpc>
        <a:spcBef>
          <a:spcPts val="0"/>
        </a:spcBef>
        <a:spcAft>
          <a:spcPts val="720"/>
        </a:spcAft>
        <a:buFont typeface="Arial" panose="020B0604020202020204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indent="-160020" algn="l" defTabSz="822960" rtl="0" eaLnBrk="1" latinLnBrk="0" hangingPunct="1">
        <a:lnSpc>
          <a:spcPct val="120000"/>
        </a:lnSpc>
        <a:spcBef>
          <a:spcPts val="0"/>
        </a:spcBef>
        <a:spcAft>
          <a:spcPts val="720"/>
        </a:spcAft>
        <a:buClr>
          <a:schemeClr val="tx2"/>
        </a:buClr>
        <a:buFont typeface="Wingdings" panose="05000000000000000000" pitchFamily="2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indent="-160020" algn="l" defTabSz="822960" rtl="0" eaLnBrk="1" latinLnBrk="0" hangingPunct="1">
        <a:lnSpc>
          <a:spcPct val="120000"/>
        </a:lnSpc>
        <a:spcBef>
          <a:spcPts val="0"/>
        </a:spcBef>
        <a:spcAft>
          <a:spcPts val="720"/>
        </a:spcAft>
        <a:buClr>
          <a:schemeClr val="tx2"/>
        </a:buClr>
        <a:buFont typeface="Wingdings" panose="05000000000000000000" pitchFamily="2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485776" indent="-165736" algn="l" defTabSz="822960" rtl="0" eaLnBrk="1" latinLnBrk="0" hangingPunct="1">
        <a:lnSpc>
          <a:spcPct val="120000"/>
        </a:lnSpc>
        <a:spcBef>
          <a:spcPts val="0"/>
        </a:spcBef>
        <a:spcAft>
          <a:spcPts val="720"/>
        </a:spcAft>
        <a:buFont typeface="Symbol" panose="05050102010706020507" pitchFamily="18" charset="2"/>
        <a:buChar char="-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647225" indent="-161449" algn="l" defTabSz="822960" rtl="0" eaLnBrk="1" latinLnBrk="0" hangingPunct="1">
        <a:lnSpc>
          <a:spcPct val="120000"/>
        </a:lnSpc>
        <a:spcBef>
          <a:spcPts val="0"/>
        </a:spcBef>
        <a:spcAft>
          <a:spcPts val="720"/>
        </a:spcAft>
        <a:buFont typeface="Symbol" panose="05050102010706020507" pitchFamily="18" charset="2"/>
        <a:buChar char="-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174">
            <a:extLst>
              <a:ext uri="{FF2B5EF4-FFF2-40B4-BE49-F238E27FC236}">
                <a16:creationId xmlns:a16="http://schemas.microsoft.com/office/drawing/2014/main" id="{25FD8610-6633-4F97-A542-A64CB806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30" y="1982130"/>
            <a:ext cx="252000" cy="6120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ARM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CR52</a:t>
            </a: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C744B1F8-6989-415B-BC44-82D404986128}"/>
              </a:ext>
            </a:extLst>
          </p:cNvPr>
          <p:cNvSpPr/>
          <p:nvPr/>
        </p:nvSpPr>
        <p:spPr>
          <a:xfrm>
            <a:off x="8432917" y="2516524"/>
            <a:ext cx="514055" cy="5140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G4MH</a:t>
            </a:r>
          </a:p>
          <a:p>
            <a:pPr algn="ctr"/>
            <a:r>
              <a:rPr kumimoji="1" lang="en-US" altLang="ja-JP" sz="800" dirty="0"/>
              <a:t>(LRAM</a:t>
            </a:r>
          </a:p>
          <a:p>
            <a:pPr algn="ctr"/>
            <a:r>
              <a:rPr kumimoji="1" lang="en-US" altLang="ja-JP" sz="800" dirty="0"/>
              <a:t>64KB)</a:t>
            </a:r>
            <a:endParaRPr kumimoji="1" lang="ja-JP" altLang="en-US" sz="800" dirty="0"/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1858AC5C-66B3-4A1C-AB84-9CF1360445FB}"/>
              </a:ext>
            </a:extLst>
          </p:cNvPr>
          <p:cNvSpPr/>
          <p:nvPr/>
        </p:nvSpPr>
        <p:spPr>
          <a:xfrm>
            <a:off x="7054153" y="2513470"/>
            <a:ext cx="514055" cy="5140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G4MH</a:t>
            </a:r>
          </a:p>
          <a:p>
            <a:pPr algn="ctr"/>
            <a:r>
              <a:rPr kumimoji="1" lang="en-US" altLang="ja-JP" sz="800" dirty="0"/>
              <a:t>(LRAM</a:t>
            </a:r>
          </a:p>
          <a:p>
            <a:pPr algn="ctr"/>
            <a:r>
              <a:rPr kumimoji="1" lang="en-US" altLang="ja-JP" sz="800" dirty="0"/>
              <a:t>64KB)</a:t>
            </a:r>
            <a:endParaRPr kumimoji="1" lang="ja-JP" altLang="en-US" sz="800" dirty="0"/>
          </a:p>
        </p:txBody>
      </p:sp>
      <p:sp>
        <p:nvSpPr>
          <p:cNvPr id="209" name="左右矢印 234">
            <a:extLst>
              <a:ext uri="{FF2B5EF4-FFF2-40B4-BE49-F238E27FC236}">
                <a16:creationId xmlns:a16="http://schemas.microsoft.com/office/drawing/2014/main" id="{7C344D3D-C2EF-4FCC-879A-BAA4F2B0452C}"/>
              </a:ext>
            </a:extLst>
          </p:cNvPr>
          <p:cNvSpPr/>
          <p:nvPr/>
        </p:nvSpPr>
        <p:spPr>
          <a:xfrm rot="16200000">
            <a:off x="1450701" y="4117750"/>
            <a:ext cx="1889474" cy="13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ja-JP" altLang="en-US" sz="700"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1B2AED9-BFE7-4370-8198-300CEB341FDB}"/>
              </a:ext>
            </a:extLst>
          </p:cNvPr>
          <p:cNvSpPr txBox="1">
            <a:spLocks/>
          </p:cNvSpPr>
          <p:nvPr/>
        </p:nvSpPr>
        <p:spPr bwMode="auto">
          <a:xfrm>
            <a:off x="246904" y="149514"/>
            <a:ext cx="9001125" cy="455509"/>
          </a:xfrm>
          <a:prstGeom prst="rect">
            <a:avLst/>
          </a:prstGeom>
        </p:spPr>
        <p:txBody>
          <a:bodyPr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cap="none" dirty="0"/>
              <a:t>R-Car S4 </a:t>
            </a:r>
            <a:r>
              <a:rPr lang="en-US" altLang="ja-JP" cap="none"/>
              <a:t>Bus Architecture</a:t>
            </a:r>
            <a:endParaRPr lang="ja-JP" altLang="en-US" cap="none" dirty="0">
              <a:ea typeface="ＭＳ Ｐゴシック" panose="020B0600070205080204" pitchFamily="50" charset="-128"/>
            </a:endParaRPr>
          </a:p>
        </p:txBody>
      </p:sp>
      <p:sp>
        <p:nvSpPr>
          <p:cNvPr id="7" name="左右矢印 7">
            <a:extLst>
              <a:ext uri="{FF2B5EF4-FFF2-40B4-BE49-F238E27FC236}">
                <a16:creationId xmlns:a16="http://schemas.microsoft.com/office/drawing/2014/main" id="{91406C6D-F1D7-4856-B2EE-2D6F801329CD}"/>
              </a:ext>
            </a:extLst>
          </p:cNvPr>
          <p:cNvSpPr/>
          <p:nvPr/>
        </p:nvSpPr>
        <p:spPr>
          <a:xfrm>
            <a:off x="267093" y="5124450"/>
            <a:ext cx="4231199" cy="12382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>
              <a:defRPr/>
            </a:pPr>
            <a:r>
              <a:rPr kumimoji="1" lang="en-US" altLang="ja-JP" sz="700" dirty="0">
                <a:latin typeface="Verdana" panose="020B0604030504040204" pitchFamily="34" charset="0"/>
                <a:ea typeface="ＭＳ Ｐゴシック" panose="020B0600070205080204" pitchFamily="50" charset="-128"/>
              </a:rPr>
              <a:t>Slave access BUS (64bits/400MHz)</a:t>
            </a:r>
            <a:endParaRPr kumimoji="1" lang="ja-JP" altLang="en-US" sz="700" dirty="0"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左右矢印 8">
            <a:extLst>
              <a:ext uri="{FF2B5EF4-FFF2-40B4-BE49-F238E27FC236}">
                <a16:creationId xmlns:a16="http://schemas.microsoft.com/office/drawing/2014/main" id="{AF4153CF-0ACB-42A5-A0A9-44E217A18C6F}"/>
              </a:ext>
            </a:extLst>
          </p:cNvPr>
          <p:cNvSpPr/>
          <p:nvPr/>
        </p:nvSpPr>
        <p:spPr>
          <a:xfrm>
            <a:off x="451051" y="5330825"/>
            <a:ext cx="5433218" cy="177801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Main memory AXI BUS  512bits/400MHz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左右矢印 9">
            <a:extLst>
              <a:ext uri="{FF2B5EF4-FFF2-40B4-BE49-F238E27FC236}">
                <a16:creationId xmlns:a16="http://schemas.microsoft.com/office/drawing/2014/main" id="{FFDDCF35-8A02-406E-8443-1E8E02BC6068}"/>
              </a:ext>
            </a:extLst>
          </p:cNvPr>
          <p:cNvSpPr/>
          <p:nvPr/>
        </p:nvSpPr>
        <p:spPr>
          <a:xfrm>
            <a:off x="3032794" y="4170336"/>
            <a:ext cx="2605202" cy="271488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CCI(Cache Coherent Interconnect)-500 128bits/800Mhz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" name="左右矢印 17">
            <a:extLst>
              <a:ext uri="{FF2B5EF4-FFF2-40B4-BE49-F238E27FC236}">
                <a16:creationId xmlns:a16="http://schemas.microsoft.com/office/drawing/2014/main" id="{E385942C-0EE0-4F6C-B8F6-60B044DC59EE}"/>
              </a:ext>
            </a:extLst>
          </p:cNvPr>
          <p:cNvSpPr/>
          <p:nvPr/>
        </p:nvSpPr>
        <p:spPr>
          <a:xfrm>
            <a:off x="267093" y="3114482"/>
            <a:ext cx="2309562" cy="12593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HSC-BUS(High speed)  256bits/400MHz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" name="左右矢印 18">
            <a:extLst>
              <a:ext uri="{FF2B5EF4-FFF2-40B4-BE49-F238E27FC236}">
                <a16:creationId xmlns:a16="http://schemas.microsoft.com/office/drawing/2014/main" id="{FC240E58-6816-4470-986F-2578F55851FA}"/>
              </a:ext>
            </a:extLst>
          </p:cNvPr>
          <p:cNvSpPr/>
          <p:nvPr/>
        </p:nvSpPr>
        <p:spPr>
          <a:xfrm rot="16200000">
            <a:off x="4315443" y="4802187"/>
            <a:ext cx="885826" cy="180975"/>
          </a:xfrm>
          <a:prstGeom prst="leftRightArrow">
            <a:avLst>
              <a:gd name="adj1" fmla="val 100000"/>
              <a:gd name="adj2" fmla="val 2141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lnSpc>
                <a:spcPts val="700"/>
              </a:lnSpc>
              <a:defRPr/>
            </a:pPr>
            <a:r>
              <a:rPr kumimoji="1" lang="en-US" altLang="ja-JP" sz="6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AXI </a:t>
            </a: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BUS</a:t>
            </a:r>
          </a:p>
          <a:p>
            <a:pPr algn="ctr">
              <a:lnSpc>
                <a:spcPts val="700"/>
              </a:lnSpc>
              <a:defRPr/>
            </a:pPr>
            <a:r>
              <a:rPr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256bits/400Mhz</a:t>
            </a:r>
            <a:endParaRPr kumimoji="1" lang="en-US" altLang="ja-JP" sz="6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" name="Rectangle 155">
            <a:extLst>
              <a:ext uri="{FF2B5EF4-FFF2-40B4-BE49-F238E27FC236}">
                <a16:creationId xmlns:a16="http://schemas.microsoft.com/office/drawing/2014/main" id="{B94684EF-D84F-4E06-ABA3-CBA03999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31" y="4014692"/>
            <a:ext cx="649290" cy="136786"/>
          </a:xfrm>
          <a:prstGeom prst="rect">
            <a:avLst/>
          </a:prstGeom>
          <a:solidFill>
            <a:srgbClr val="3398C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L3 Cache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2" name="Rectangle 174">
            <a:extLst>
              <a:ext uri="{FF2B5EF4-FFF2-40B4-BE49-F238E27FC236}">
                <a16:creationId xmlns:a16="http://schemas.microsoft.com/office/drawing/2014/main" id="{9C3DFCB8-36A7-4A2C-A86C-A418AD49E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94" y="2018864"/>
            <a:ext cx="252000" cy="6120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ARM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CR52</a:t>
            </a:r>
          </a:p>
        </p:txBody>
      </p:sp>
      <p:sp>
        <p:nvSpPr>
          <p:cNvPr id="36" name="左右矢印 105">
            <a:extLst>
              <a:ext uri="{FF2B5EF4-FFF2-40B4-BE49-F238E27FC236}">
                <a16:creationId xmlns:a16="http://schemas.microsoft.com/office/drawing/2014/main" id="{4F441832-E525-416E-86D5-CD879EC31C92}"/>
              </a:ext>
            </a:extLst>
          </p:cNvPr>
          <p:cNvSpPr/>
          <p:nvPr/>
        </p:nvSpPr>
        <p:spPr>
          <a:xfrm>
            <a:off x="164465" y="3972740"/>
            <a:ext cx="1910607" cy="197596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Peri</a:t>
            </a:r>
            <a:r>
              <a:rPr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0-</a:t>
            </a: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BUS(Low</a:t>
            </a:r>
            <a:r>
              <a:rPr kumimoji="1" lang="ja-JP" altLang="en-US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 </a:t>
            </a: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speed)  256bits/266MHz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7" name="左右矢印 108">
            <a:extLst>
              <a:ext uri="{FF2B5EF4-FFF2-40B4-BE49-F238E27FC236}">
                <a16:creationId xmlns:a16="http://schemas.microsoft.com/office/drawing/2014/main" id="{63A43FFA-8A68-429E-AAEE-DCD8B03D254A}"/>
              </a:ext>
            </a:extLst>
          </p:cNvPr>
          <p:cNvSpPr/>
          <p:nvPr/>
        </p:nvSpPr>
        <p:spPr>
          <a:xfrm rot="16200000">
            <a:off x="1722555" y="3875304"/>
            <a:ext cx="2382799" cy="8862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ja-JP" altLang="en-US" sz="700"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" name="Rectangle 159">
            <a:extLst>
              <a:ext uri="{FF2B5EF4-FFF2-40B4-BE49-F238E27FC236}">
                <a16:creationId xmlns:a16="http://schemas.microsoft.com/office/drawing/2014/main" id="{4CC57EC5-92D4-4471-912C-D6473E278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9" y="3385635"/>
            <a:ext cx="285999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SYS </a:t>
            </a:r>
          </a:p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DMAC</a:t>
            </a:r>
          </a:p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16chx2</a:t>
            </a:r>
          </a:p>
        </p:txBody>
      </p:sp>
      <p:sp>
        <p:nvSpPr>
          <p:cNvPr id="45" name="Rectangle 156">
            <a:extLst>
              <a:ext uri="{FF2B5EF4-FFF2-40B4-BE49-F238E27FC236}">
                <a16:creationId xmlns:a16="http://schemas.microsoft.com/office/drawing/2014/main" id="{68EF18B9-005E-4EA1-AAC0-77C921DC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603" y="5900738"/>
            <a:ext cx="1200150" cy="171450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12700">
            <a:solidFill>
              <a:srgbClr val="000000"/>
            </a:solidFill>
          </a:ln>
        </p:spPr>
        <p:txBody>
          <a:bodyPr wrap="none" anchor="ctr"/>
          <a:lstStyle/>
          <a:p>
            <a:pPr algn="ctr"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38" kern="0" dirty="0">
                <a:solidFill>
                  <a:srgbClr val="FFFFFF"/>
                </a:solidFill>
                <a:latin typeface="Verdana"/>
                <a:ea typeface="Verdana"/>
              </a:rPr>
              <a:t>LPDDR4x-3200 32bit </a:t>
            </a:r>
            <a:r>
              <a:rPr lang="en-US" altLang="ja-JP" sz="738" kern="0" dirty="0" err="1">
                <a:solidFill>
                  <a:srgbClr val="FFFFFF"/>
                </a:solidFill>
                <a:latin typeface="Verdana"/>
                <a:ea typeface="Verdana"/>
              </a:rPr>
              <a:t>Phy</a:t>
            </a:r>
            <a:endParaRPr lang="en-US" altLang="ja-JP" sz="738" kern="0" dirty="0">
              <a:solidFill>
                <a:srgbClr val="FFFFFF"/>
              </a:solidFill>
              <a:latin typeface="Verdana"/>
              <a:ea typeface="Verdana"/>
            </a:endParaRPr>
          </a:p>
        </p:txBody>
      </p:sp>
      <p:sp>
        <p:nvSpPr>
          <p:cNvPr id="46" name="Rectangle 156">
            <a:extLst>
              <a:ext uri="{FF2B5EF4-FFF2-40B4-BE49-F238E27FC236}">
                <a16:creationId xmlns:a16="http://schemas.microsoft.com/office/drawing/2014/main" id="{5AB2C134-6935-49CA-8EAC-E09027AF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469" y="5535613"/>
            <a:ext cx="2446337" cy="346075"/>
          </a:xfrm>
          <a:prstGeom prst="rect">
            <a:avLst/>
          </a:prstGeom>
          <a:solidFill>
            <a:srgbClr val="666666"/>
          </a:solidFill>
          <a:ln w="28575">
            <a:solidFill>
              <a:srgbClr val="3398C3"/>
            </a:solidFill>
            <a:miter lim="800000"/>
            <a:headEnd/>
            <a:tailEnd/>
          </a:ln>
        </p:spPr>
        <p:txBody>
          <a:bodyPr wrap="none" anchor="t" anchorCtr="0"/>
          <a:lstStyle>
            <a:lvl1pPr defTabSz="842963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 defTabSz="842963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 defTabSz="842963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 defTabSz="842963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 defTabSz="842963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defTabSz="842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defTabSz="842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defTabSz="842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defTabSz="842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 eaLnBrk="1" hangingPunct="1"/>
            <a:r>
              <a:rPr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Memory Controller (DBSC4)</a:t>
            </a:r>
          </a:p>
        </p:txBody>
      </p:sp>
      <p:sp>
        <p:nvSpPr>
          <p:cNvPr id="52" name="Rectangle 157">
            <a:extLst>
              <a:ext uri="{FF2B5EF4-FFF2-40B4-BE49-F238E27FC236}">
                <a16:creationId xmlns:a16="http://schemas.microsoft.com/office/drawing/2014/main" id="{DA85527A-0C01-4472-8764-EA0CB392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40" y="2018864"/>
            <a:ext cx="252000" cy="612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GB" altLang="ja-JP" sz="600" dirty="0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</a:rPr>
              <a:t>INTC</a:t>
            </a:r>
          </a:p>
          <a:p>
            <a:pPr algn="ctr">
              <a:defRPr/>
            </a:pPr>
            <a:r>
              <a:rPr kumimoji="1" lang="en-GB" altLang="ja-JP" sz="600" dirty="0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</a:rPr>
              <a:t>ARM</a:t>
            </a:r>
          </a:p>
          <a:p>
            <a:pPr algn="ctr">
              <a:defRPr/>
            </a:pPr>
            <a:r>
              <a:rPr kumimoji="1" lang="en-GB" altLang="ja-JP" sz="600" dirty="0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</a:rPr>
              <a:t>GIC</a:t>
            </a:r>
          </a:p>
          <a:p>
            <a:pPr algn="ctr">
              <a:defRPr/>
            </a:pPr>
            <a:r>
              <a:rPr kumimoji="1" lang="en-GB" altLang="ja-JP" sz="600" dirty="0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</a:rPr>
              <a:t>CA,CR</a:t>
            </a:r>
          </a:p>
        </p:txBody>
      </p:sp>
      <p:sp>
        <p:nvSpPr>
          <p:cNvPr id="53" name="Rectangle 157">
            <a:extLst>
              <a:ext uri="{FF2B5EF4-FFF2-40B4-BE49-F238E27FC236}">
                <a16:creationId xmlns:a16="http://schemas.microsoft.com/office/drawing/2014/main" id="{91DDB2C4-C08C-483C-9C25-47CF74B3B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786" y="2018864"/>
            <a:ext cx="396000" cy="612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GB" altLang="ja-JP" sz="600" dirty="0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</a:rPr>
              <a:t>Debug</a:t>
            </a:r>
          </a:p>
          <a:p>
            <a:pPr algn="ctr">
              <a:defRPr/>
            </a:pPr>
            <a:r>
              <a:rPr kumimoji="1" lang="en-GB" altLang="ja-JP" sz="600" dirty="0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</a:rPr>
              <a:t>&amp; </a:t>
            </a:r>
          </a:p>
          <a:p>
            <a:pPr algn="ctr">
              <a:defRPr/>
            </a:pPr>
            <a:r>
              <a:rPr kumimoji="1" lang="en-GB" altLang="ja-JP" sz="600" dirty="0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</a:rPr>
              <a:t>Trace</a:t>
            </a:r>
          </a:p>
          <a:p>
            <a:pPr algn="ctr">
              <a:defRPr/>
            </a:pPr>
            <a:r>
              <a:rPr kumimoji="1" lang="en-GB" altLang="ja-JP" sz="600" dirty="0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</a:rPr>
              <a:t>ARM</a:t>
            </a:r>
          </a:p>
          <a:p>
            <a:pPr algn="ctr">
              <a:defRPr/>
            </a:pPr>
            <a:r>
              <a:rPr kumimoji="1" lang="en-GB" altLang="ja-JP" sz="600" dirty="0" err="1">
                <a:solidFill>
                  <a:schemeClr val="tx1">
                    <a:lumMod val="50000"/>
                  </a:schemeClr>
                </a:solidFill>
                <a:latin typeface="Verdana"/>
                <a:ea typeface="Verdana"/>
              </a:rPr>
              <a:t>CoreSight</a:t>
            </a:r>
            <a:endParaRPr kumimoji="1" lang="en-GB" altLang="ja-JP" sz="738" dirty="0">
              <a:solidFill>
                <a:schemeClr val="tx1">
                  <a:lumMod val="50000"/>
                </a:schemeClr>
              </a:solidFill>
              <a:latin typeface="Verdana"/>
              <a:ea typeface="Verdana"/>
            </a:endParaRPr>
          </a:p>
        </p:txBody>
      </p:sp>
      <p:sp>
        <p:nvSpPr>
          <p:cNvPr id="54" name="Rectangle 157">
            <a:extLst>
              <a:ext uri="{FF2B5EF4-FFF2-40B4-BE49-F238E27FC236}">
                <a16:creationId xmlns:a16="http://schemas.microsoft.com/office/drawing/2014/main" id="{7F649516-803C-4277-9AB6-4F984073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060" y="2018864"/>
            <a:ext cx="288000" cy="612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GB" altLang="ja-JP" sz="600" dirty="0">
                <a:solidFill>
                  <a:srgbClr val="1E1E1D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ROM</a:t>
            </a:r>
          </a:p>
          <a:p>
            <a:pPr algn="ctr"/>
            <a:r>
              <a:rPr kumimoji="1" lang="en-GB" altLang="ja-JP" sz="600" dirty="0">
                <a:solidFill>
                  <a:srgbClr val="1E1E1D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for</a:t>
            </a:r>
          </a:p>
          <a:p>
            <a:pPr algn="ctr"/>
            <a:r>
              <a:rPr kumimoji="1" lang="en-GB" altLang="ja-JP" sz="600" dirty="0">
                <a:solidFill>
                  <a:srgbClr val="1E1E1D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BOOT</a:t>
            </a:r>
          </a:p>
        </p:txBody>
      </p:sp>
      <p:sp>
        <p:nvSpPr>
          <p:cNvPr id="55" name="Rectangle 157">
            <a:extLst>
              <a:ext uri="{FF2B5EF4-FFF2-40B4-BE49-F238E27FC236}">
                <a16:creationId xmlns:a16="http://schemas.microsoft.com/office/drawing/2014/main" id="{EAC6FCDB-584C-4D64-874A-BB275758C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332" y="2018864"/>
            <a:ext cx="396000" cy="612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GB" altLang="ja-JP" sz="600" dirty="0">
                <a:solidFill>
                  <a:srgbClr val="1E1E1D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RT</a:t>
            </a:r>
          </a:p>
          <a:p>
            <a:pPr algn="ctr"/>
            <a:r>
              <a:rPr kumimoji="1" lang="en-GB" altLang="ja-JP" sz="600" dirty="0">
                <a:solidFill>
                  <a:srgbClr val="1E1E1D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DMAC</a:t>
            </a:r>
          </a:p>
          <a:p>
            <a:pPr algn="ctr"/>
            <a:r>
              <a:rPr kumimoji="1" lang="en-GB" altLang="ja-JP" sz="600" dirty="0">
                <a:solidFill>
                  <a:srgbClr val="1E1E1D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16ch X 4</a:t>
            </a:r>
          </a:p>
        </p:txBody>
      </p:sp>
      <p:sp>
        <p:nvSpPr>
          <p:cNvPr id="65" name="左右矢印 230">
            <a:extLst>
              <a:ext uri="{FF2B5EF4-FFF2-40B4-BE49-F238E27FC236}">
                <a16:creationId xmlns:a16="http://schemas.microsoft.com/office/drawing/2014/main" id="{3C9CA31B-7018-433F-8248-7672BDD8AB32}"/>
              </a:ext>
            </a:extLst>
          </p:cNvPr>
          <p:cNvSpPr/>
          <p:nvPr/>
        </p:nvSpPr>
        <p:spPr>
          <a:xfrm rot="16200000">
            <a:off x="1166637" y="3762513"/>
            <a:ext cx="2985470" cy="151152"/>
          </a:xfrm>
          <a:prstGeom prst="leftRightArrow">
            <a:avLst>
              <a:gd name="adj1" fmla="val 100000"/>
              <a:gd name="adj2" fmla="val 2141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lnSpc>
                <a:spcPts val="700"/>
              </a:lnSpc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AXI BUS  512bits/400MHz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7" name="左右矢印 232">
            <a:extLst>
              <a:ext uri="{FF2B5EF4-FFF2-40B4-BE49-F238E27FC236}">
                <a16:creationId xmlns:a16="http://schemas.microsoft.com/office/drawing/2014/main" id="{3F889E6A-E971-495F-9719-61BF2E54E2C6}"/>
              </a:ext>
            </a:extLst>
          </p:cNvPr>
          <p:cNvSpPr/>
          <p:nvPr/>
        </p:nvSpPr>
        <p:spPr>
          <a:xfrm rot="16200000">
            <a:off x="1203101" y="4300972"/>
            <a:ext cx="1893572" cy="149628"/>
          </a:xfrm>
          <a:prstGeom prst="leftRightArrow">
            <a:avLst>
              <a:gd name="adj1" fmla="val 100000"/>
              <a:gd name="adj2" fmla="val 2141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lnSpc>
                <a:spcPts val="700"/>
              </a:lnSpc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AXI BUS   512bits/266MHz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5" name="左右矢印 249">
            <a:extLst>
              <a:ext uri="{FF2B5EF4-FFF2-40B4-BE49-F238E27FC236}">
                <a16:creationId xmlns:a16="http://schemas.microsoft.com/office/drawing/2014/main" id="{9CDDC6FF-06C0-4BFD-93CD-F7EDD62FFF3A}"/>
              </a:ext>
            </a:extLst>
          </p:cNvPr>
          <p:cNvSpPr/>
          <p:nvPr/>
        </p:nvSpPr>
        <p:spPr>
          <a:xfrm rot="16200000">
            <a:off x="4031631" y="4727427"/>
            <a:ext cx="682628" cy="127296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ja-JP" altLang="en-US" sz="700"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左右矢印 109">
            <a:extLst>
              <a:ext uri="{FF2B5EF4-FFF2-40B4-BE49-F238E27FC236}">
                <a16:creationId xmlns:a16="http://schemas.microsoft.com/office/drawing/2014/main" id="{C1FC8B0E-8304-4EB7-A873-81D25310A223}"/>
              </a:ext>
            </a:extLst>
          </p:cNvPr>
          <p:cNvSpPr/>
          <p:nvPr/>
        </p:nvSpPr>
        <p:spPr>
          <a:xfrm>
            <a:off x="2738442" y="2625843"/>
            <a:ext cx="3320079" cy="11877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RT(Real Time CPU)-BUS  256bits/400MHz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79" name="Rectangle 255">
            <a:extLst>
              <a:ext uri="{FF2B5EF4-FFF2-40B4-BE49-F238E27FC236}">
                <a16:creationId xmlns:a16="http://schemas.microsoft.com/office/drawing/2014/main" id="{F9FFF1E7-73F0-4B0C-88B6-18CEFCD7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30" y="3447633"/>
            <a:ext cx="649291" cy="542535"/>
          </a:xfrm>
          <a:prstGeom prst="rect">
            <a:avLst/>
          </a:prstGeom>
          <a:solidFill>
            <a:srgbClr val="CCECFF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en-US" altLang="ja-JP" sz="700" b="1" u="sng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1" name="Rectangle 143">
            <a:extLst>
              <a:ext uri="{FF2B5EF4-FFF2-40B4-BE49-F238E27FC236}">
                <a16:creationId xmlns:a16="http://schemas.microsoft.com/office/drawing/2014/main" id="{884DF8E9-8933-4504-A37B-2072D72A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794" y="3493671"/>
            <a:ext cx="279400" cy="234950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</a:t>
            </a:r>
          </a:p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CA55</a:t>
            </a:r>
          </a:p>
        </p:txBody>
      </p:sp>
      <p:sp>
        <p:nvSpPr>
          <p:cNvPr id="22" name="Rectangle 149">
            <a:extLst>
              <a:ext uri="{FF2B5EF4-FFF2-40B4-BE49-F238E27FC236}">
                <a16:creationId xmlns:a16="http://schemas.microsoft.com/office/drawing/2014/main" id="{6B070607-F016-4467-804B-EBEC79339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794" y="3750846"/>
            <a:ext cx="128587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I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3" name="Rectangle 149">
            <a:extLst>
              <a:ext uri="{FF2B5EF4-FFF2-40B4-BE49-F238E27FC236}">
                <a16:creationId xmlns:a16="http://schemas.microsoft.com/office/drawing/2014/main" id="{2E9CD9DE-90C5-4D8D-AE0A-7985DDA1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544" y="3750846"/>
            <a:ext cx="120650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D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6" name="Rectangle 143">
            <a:extLst>
              <a:ext uri="{FF2B5EF4-FFF2-40B4-BE49-F238E27FC236}">
                <a16:creationId xmlns:a16="http://schemas.microsoft.com/office/drawing/2014/main" id="{50D1D886-2055-488D-87C9-E736A0C22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357" y="3493671"/>
            <a:ext cx="279400" cy="234950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</a:t>
            </a:r>
          </a:p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CA55</a:t>
            </a:r>
          </a:p>
        </p:txBody>
      </p:sp>
      <p:sp>
        <p:nvSpPr>
          <p:cNvPr id="187" name="Rectangle 149">
            <a:extLst>
              <a:ext uri="{FF2B5EF4-FFF2-40B4-BE49-F238E27FC236}">
                <a16:creationId xmlns:a16="http://schemas.microsoft.com/office/drawing/2014/main" id="{624254A7-FEB2-415E-9EDE-E50D5803E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357" y="3750846"/>
            <a:ext cx="128587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I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8" name="Rectangle 149">
            <a:extLst>
              <a:ext uri="{FF2B5EF4-FFF2-40B4-BE49-F238E27FC236}">
                <a16:creationId xmlns:a16="http://schemas.microsoft.com/office/drawing/2014/main" id="{66D3E704-450F-4957-92B2-3750A7663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107" y="3750846"/>
            <a:ext cx="120650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D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25" name="左右矢印 109">
            <a:extLst>
              <a:ext uri="{FF2B5EF4-FFF2-40B4-BE49-F238E27FC236}">
                <a16:creationId xmlns:a16="http://schemas.microsoft.com/office/drawing/2014/main" id="{ECD950E0-1463-4A20-8551-335C86CF9D58}"/>
              </a:ext>
            </a:extLst>
          </p:cNvPr>
          <p:cNvSpPr/>
          <p:nvPr/>
        </p:nvSpPr>
        <p:spPr>
          <a:xfrm>
            <a:off x="6052276" y="2606482"/>
            <a:ext cx="620043" cy="16707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5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Bridge 128bits</a:t>
            </a:r>
            <a:endParaRPr kumimoji="1" lang="ja-JP" altLang="en-US" sz="5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26" name="左右矢印 109">
            <a:extLst>
              <a:ext uri="{FF2B5EF4-FFF2-40B4-BE49-F238E27FC236}">
                <a16:creationId xmlns:a16="http://schemas.microsoft.com/office/drawing/2014/main" id="{2A5F6CFE-4627-4483-BCEB-5EA9F6151302}"/>
              </a:ext>
            </a:extLst>
          </p:cNvPr>
          <p:cNvSpPr/>
          <p:nvPr/>
        </p:nvSpPr>
        <p:spPr>
          <a:xfrm>
            <a:off x="6824794" y="3376118"/>
            <a:ext cx="4002635" cy="136347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G4MH System-BUS  64bits/200MHz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27" name="Rectangle 157">
            <a:extLst>
              <a:ext uri="{FF2B5EF4-FFF2-40B4-BE49-F238E27FC236}">
                <a16:creationId xmlns:a16="http://schemas.microsoft.com/office/drawing/2014/main" id="{CBB87C16-2D97-4A55-BABD-CE3A001D46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875878" y="2252864"/>
            <a:ext cx="612000" cy="144000"/>
          </a:xfrm>
          <a:prstGeom prst="rect">
            <a:avLst/>
          </a:prstGeom>
          <a:solidFill>
            <a:srgbClr val="465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solidFill>
                  <a:srgbClr val="FFFFFF"/>
                </a:solidFill>
                <a:latin typeface="Verdana"/>
                <a:ea typeface="Verdana"/>
              </a:rPr>
              <a:t>ICU MX</a:t>
            </a:r>
          </a:p>
        </p:txBody>
      </p:sp>
      <p:sp>
        <p:nvSpPr>
          <p:cNvPr id="230" name="Rectangle 157">
            <a:extLst>
              <a:ext uri="{FF2B5EF4-FFF2-40B4-BE49-F238E27FC236}">
                <a16:creationId xmlns:a16="http://schemas.microsoft.com/office/drawing/2014/main" id="{6AE64B38-EC99-4BD7-923E-CA5CFAB711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001982" y="3728534"/>
            <a:ext cx="612056" cy="212707"/>
          </a:xfrm>
          <a:prstGeom prst="rect">
            <a:avLst/>
          </a:prstGeom>
          <a:solidFill>
            <a:srgbClr val="465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solidFill>
                  <a:srgbClr val="FFFFFF"/>
                </a:solidFill>
                <a:latin typeface="Verdana"/>
                <a:ea typeface="Verdana"/>
              </a:rPr>
              <a:t>ICU MH</a:t>
            </a:r>
          </a:p>
        </p:txBody>
      </p:sp>
      <p:sp>
        <p:nvSpPr>
          <p:cNvPr id="231" name="左右矢印 109">
            <a:extLst>
              <a:ext uri="{FF2B5EF4-FFF2-40B4-BE49-F238E27FC236}">
                <a16:creationId xmlns:a16="http://schemas.microsoft.com/office/drawing/2014/main" id="{F51817B4-C91B-4628-9C0C-F57752554146}"/>
              </a:ext>
            </a:extLst>
          </p:cNvPr>
          <p:cNvSpPr/>
          <p:nvPr/>
        </p:nvSpPr>
        <p:spPr>
          <a:xfrm>
            <a:off x="7728452" y="5155170"/>
            <a:ext cx="3098974" cy="136347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G4MH Peripheral-BUS  32bits/100MHz</a:t>
            </a:r>
            <a:r>
              <a:rPr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, </a:t>
            </a: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80MHz, 40MHz    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47" name="Rectangle 159">
            <a:extLst>
              <a:ext uri="{FF2B5EF4-FFF2-40B4-BE49-F238E27FC236}">
                <a16:creationId xmlns:a16="http://schemas.microsoft.com/office/drawing/2014/main" id="{90BC6F36-2DC4-4727-9C88-D89E80D2F5B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04970" y="2234864"/>
            <a:ext cx="612000" cy="180000"/>
          </a:xfrm>
          <a:prstGeom prst="rect">
            <a:avLst/>
          </a:prstGeom>
          <a:solidFill>
            <a:srgbClr val="465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solidFill>
                  <a:schemeClr val="bg1"/>
                </a:solidFill>
                <a:latin typeface="Verdana"/>
                <a:ea typeface="Verdana"/>
              </a:rPr>
              <a:t>SHIP-S</a:t>
            </a:r>
          </a:p>
        </p:txBody>
      </p:sp>
      <p:sp>
        <p:nvSpPr>
          <p:cNvPr id="294" name="Rectangle 159">
            <a:extLst>
              <a:ext uri="{FF2B5EF4-FFF2-40B4-BE49-F238E27FC236}">
                <a16:creationId xmlns:a16="http://schemas.microsoft.com/office/drawing/2014/main" id="{3DA411D1-DAE2-4D49-8670-6A964185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311" y="3528861"/>
            <a:ext cx="356070" cy="612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500" dirty="0">
                <a:latin typeface="Verdana"/>
                <a:ea typeface="Verdana"/>
              </a:rPr>
              <a:t>SDMAC</a:t>
            </a:r>
          </a:p>
          <a:p>
            <a:pPr algn="ctr">
              <a:defRPr/>
            </a:pPr>
            <a:r>
              <a:rPr kumimoji="1" lang="en-US" altLang="ja-JP" sz="500" dirty="0">
                <a:latin typeface="Verdana"/>
                <a:ea typeface="Verdana"/>
              </a:rPr>
              <a:t>16chx2</a:t>
            </a:r>
          </a:p>
        </p:txBody>
      </p:sp>
      <p:sp>
        <p:nvSpPr>
          <p:cNvPr id="295" name="Rectangle 159">
            <a:extLst>
              <a:ext uri="{FF2B5EF4-FFF2-40B4-BE49-F238E27FC236}">
                <a16:creationId xmlns:a16="http://schemas.microsoft.com/office/drawing/2014/main" id="{F8F2D311-3145-4C13-B737-1759D0BC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8091" y="3528861"/>
            <a:ext cx="356070" cy="612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500" dirty="0">
                <a:latin typeface="Verdana"/>
                <a:ea typeface="Verdana"/>
              </a:rPr>
              <a:t>DTS</a:t>
            </a:r>
          </a:p>
          <a:p>
            <a:pPr algn="ctr">
              <a:defRPr/>
            </a:pPr>
            <a:r>
              <a:rPr kumimoji="1" lang="en-US" altLang="ja-JP" sz="500" dirty="0">
                <a:latin typeface="Verdana"/>
                <a:ea typeface="Verdana"/>
              </a:rPr>
              <a:t>128ch</a:t>
            </a:r>
          </a:p>
        </p:txBody>
      </p:sp>
      <p:sp>
        <p:nvSpPr>
          <p:cNvPr id="144" name="左右矢印 109">
            <a:extLst>
              <a:ext uri="{FF2B5EF4-FFF2-40B4-BE49-F238E27FC236}">
                <a16:creationId xmlns:a16="http://schemas.microsoft.com/office/drawing/2014/main" id="{3B6E3BE1-4A40-476E-A41B-F102CD2B3B06}"/>
              </a:ext>
            </a:extLst>
          </p:cNvPr>
          <p:cNvSpPr/>
          <p:nvPr/>
        </p:nvSpPr>
        <p:spPr>
          <a:xfrm>
            <a:off x="7368425" y="2051338"/>
            <a:ext cx="3459010" cy="136347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lvl="0" algn="ctr"/>
            <a:r>
              <a:rPr kumimoji="1" lang="en-US" altLang="ja-JP" sz="6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 memory bus  128bits/400MHz</a:t>
            </a:r>
            <a:endParaRPr kumimoji="1" lang="ja-JP" altLang="en-US" sz="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Rectangle 159">
            <a:extLst>
              <a:ext uri="{FF2B5EF4-FFF2-40B4-BE49-F238E27FC236}">
                <a16:creationId xmlns:a16="http://schemas.microsoft.com/office/drawing/2014/main" id="{96B0DB5A-D9DD-4B29-9781-7573F811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379" y="1563191"/>
            <a:ext cx="699672" cy="41636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>
                <a:latin typeface="Verdana"/>
                <a:ea typeface="Verdana"/>
              </a:rPr>
              <a:t>Code-SRAM</a:t>
            </a:r>
            <a:endParaRPr kumimoji="1" lang="en-US" altLang="ja-JP" sz="600" dirty="0">
              <a:latin typeface="Verdana"/>
              <a:ea typeface="Verdana"/>
            </a:endParaRPr>
          </a:p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instead of Flash</a:t>
            </a:r>
          </a:p>
          <a:p>
            <a:pPr algn="ctr">
              <a:defRPr/>
            </a:pPr>
            <a:r>
              <a:rPr lang="en-US" altLang="ja-JP" sz="600" dirty="0">
                <a:latin typeface="Verdana"/>
                <a:ea typeface="Verdana"/>
              </a:rPr>
              <a:t>6</a:t>
            </a:r>
            <a:r>
              <a:rPr kumimoji="1" lang="en-US" altLang="ja-JP" sz="600" dirty="0">
                <a:latin typeface="Verdana"/>
                <a:ea typeface="Verdana"/>
              </a:rPr>
              <a:t>MB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41A8A4-9F23-45C8-880F-90D16D36E3FD}"/>
              </a:ext>
            </a:extLst>
          </p:cNvPr>
          <p:cNvSpPr/>
          <p:nvPr/>
        </p:nvSpPr>
        <p:spPr>
          <a:xfrm>
            <a:off x="6365500" y="908720"/>
            <a:ext cx="4697354" cy="5256584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683E4875-216B-4F89-AEC2-64F37B5CC53D}"/>
              </a:ext>
            </a:extLst>
          </p:cNvPr>
          <p:cNvSpPr/>
          <p:nvPr/>
        </p:nvSpPr>
        <p:spPr>
          <a:xfrm>
            <a:off x="146050" y="908720"/>
            <a:ext cx="6142625" cy="525658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6DEAC4-79E7-4EB3-9804-74CE1BCAA43F}"/>
              </a:ext>
            </a:extLst>
          </p:cNvPr>
          <p:cNvSpPr txBox="1"/>
          <p:nvPr/>
        </p:nvSpPr>
        <p:spPr>
          <a:xfrm>
            <a:off x="2417602" y="779473"/>
            <a:ext cx="16979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Application domain</a:t>
            </a:r>
            <a:endParaRPr kumimoji="1" lang="ja-JP" altLang="en-US" sz="1400" dirty="0"/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8C75411A-A2D5-4F21-B4C9-B56DAC2B37B5}"/>
              </a:ext>
            </a:extLst>
          </p:cNvPr>
          <p:cNvSpPr txBox="1"/>
          <p:nvPr/>
        </p:nvSpPr>
        <p:spPr>
          <a:xfrm>
            <a:off x="8304249" y="728473"/>
            <a:ext cx="14494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Control </a:t>
            </a:r>
            <a:r>
              <a:rPr kumimoji="1" lang="en-US" altLang="ja-JP" sz="1400" dirty="0"/>
              <a:t>domain</a:t>
            </a:r>
            <a:endParaRPr kumimoji="1" lang="ja-JP" altLang="en-US" sz="1400" dirty="0"/>
          </a:p>
        </p:txBody>
      </p:sp>
      <p:sp>
        <p:nvSpPr>
          <p:cNvPr id="91" name="左右矢印 108">
            <a:extLst>
              <a:ext uri="{FF2B5EF4-FFF2-40B4-BE49-F238E27FC236}">
                <a16:creationId xmlns:a16="http://schemas.microsoft.com/office/drawing/2014/main" id="{3A9444D3-ABD8-499D-89F5-3CA987093A09}"/>
              </a:ext>
            </a:extLst>
          </p:cNvPr>
          <p:cNvSpPr/>
          <p:nvPr/>
        </p:nvSpPr>
        <p:spPr>
          <a:xfrm rot="16200000">
            <a:off x="1441160" y="4575134"/>
            <a:ext cx="960964" cy="15137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ja-JP" altLang="en-US" sz="700"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2" name="Rectangle 155">
            <a:extLst>
              <a:ext uri="{FF2B5EF4-FFF2-40B4-BE49-F238E27FC236}">
                <a16:creationId xmlns:a16="http://schemas.microsoft.com/office/drawing/2014/main" id="{80AFC442-0047-4274-846F-6D8183E82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216" y="4014692"/>
            <a:ext cx="649290" cy="136786"/>
          </a:xfrm>
          <a:prstGeom prst="rect">
            <a:avLst/>
          </a:prstGeom>
          <a:solidFill>
            <a:srgbClr val="3398C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L3 Cache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3" name="Rectangle 255">
            <a:extLst>
              <a:ext uri="{FF2B5EF4-FFF2-40B4-BE49-F238E27FC236}">
                <a16:creationId xmlns:a16="http://schemas.microsoft.com/office/drawing/2014/main" id="{2026781D-4A09-4F0E-8A1E-2A504ECA6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215" y="3447633"/>
            <a:ext cx="649291" cy="542535"/>
          </a:xfrm>
          <a:prstGeom prst="rect">
            <a:avLst/>
          </a:prstGeom>
          <a:solidFill>
            <a:srgbClr val="CCECFF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en-US" altLang="ja-JP" sz="700" b="1" u="sng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4" name="Rectangle 143">
            <a:extLst>
              <a:ext uri="{FF2B5EF4-FFF2-40B4-BE49-F238E27FC236}">
                <a16:creationId xmlns:a16="http://schemas.microsoft.com/office/drawing/2014/main" id="{F21F1DF6-D148-4F7F-99CC-0A3307E4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379" y="3493671"/>
            <a:ext cx="279400" cy="234950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</a:t>
            </a:r>
          </a:p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CA55</a:t>
            </a:r>
          </a:p>
        </p:txBody>
      </p:sp>
      <p:sp>
        <p:nvSpPr>
          <p:cNvPr id="105" name="Rectangle 149">
            <a:extLst>
              <a:ext uri="{FF2B5EF4-FFF2-40B4-BE49-F238E27FC236}">
                <a16:creationId xmlns:a16="http://schemas.microsoft.com/office/drawing/2014/main" id="{4CD61310-76ED-479F-B644-A8C70B83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379" y="3750846"/>
            <a:ext cx="128587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I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Rectangle 149">
            <a:extLst>
              <a:ext uri="{FF2B5EF4-FFF2-40B4-BE49-F238E27FC236}">
                <a16:creationId xmlns:a16="http://schemas.microsoft.com/office/drawing/2014/main" id="{75CBA759-4338-46D6-9741-6E65407A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129" y="3750846"/>
            <a:ext cx="120650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D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Rectangle 143">
            <a:extLst>
              <a:ext uri="{FF2B5EF4-FFF2-40B4-BE49-F238E27FC236}">
                <a16:creationId xmlns:a16="http://schemas.microsoft.com/office/drawing/2014/main" id="{67D27310-3471-48B0-BBA6-50E78D3C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942" y="3493671"/>
            <a:ext cx="279400" cy="234950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</a:t>
            </a:r>
          </a:p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CA55</a:t>
            </a:r>
          </a:p>
        </p:txBody>
      </p:sp>
      <p:sp>
        <p:nvSpPr>
          <p:cNvPr id="108" name="Rectangle 149">
            <a:extLst>
              <a:ext uri="{FF2B5EF4-FFF2-40B4-BE49-F238E27FC236}">
                <a16:creationId xmlns:a16="http://schemas.microsoft.com/office/drawing/2014/main" id="{2E4967F7-0E72-4B23-BD97-FAC8F9287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942" y="3750846"/>
            <a:ext cx="128587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I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9" name="Rectangle 149">
            <a:extLst>
              <a:ext uri="{FF2B5EF4-FFF2-40B4-BE49-F238E27FC236}">
                <a16:creationId xmlns:a16="http://schemas.microsoft.com/office/drawing/2014/main" id="{366B5AE5-5A28-4DA1-BDEC-3A6CDD0D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692" y="3750846"/>
            <a:ext cx="120650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D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0" name="Rectangle 155">
            <a:extLst>
              <a:ext uri="{FF2B5EF4-FFF2-40B4-BE49-F238E27FC236}">
                <a16:creationId xmlns:a16="http://schemas.microsoft.com/office/drawing/2014/main" id="{8D26D8B5-E860-424A-B634-D557C47B4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727" y="4014692"/>
            <a:ext cx="649290" cy="136786"/>
          </a:xfrm>
          <a:prstGeom prst="rect">
            <a:avLst/>
          </a:prstGeom>
          <a:solidFill>
            <a:srgbClr val="3398C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L3 Cache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1" name="Rectangle 255">
            <a:extLst>
              <a:ext uri="{FF2B5EF4-FFF2-40B4-BE49-F238E27FC236}">
                <a16:creationId xmlns:a16="http://schemas.microsoft.com/office/drawing/2014/main" id="{EDCDF4D6-A33F-47C2-BAFC-A64D1FC9C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726" y="3447633"/>
            <a:ext cx="649291" cy="542535"/>
          </a:xfrm>
          <a:prstGeom prst="rect">
            <a:avLst/>
          </a:prstGeom>
          <a:solidFill>
            <a:srgbClr val="CCECFF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en-US" altLang="ja-JP" sz="700" b="1" u="sng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2" name="Rectangle 143">
            <a:extLst>
              <a:ext uri="{FF2B5EF4-FFF2-40B4-BE49-F238E27FC236}">
                <a16:creationId xmlns:a16="http://schemas.microsoft.com/office/drawing/2014/main" id="{02472802-E432-4CFA-A472-D42640EC8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890" y="3493671"/>
            <a:ext cx="279400" cy="234950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</a:t>
            </a:r>
          </a:p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CA55</a:t>
            </a:r>
          </a:p>
        </p:txBody>
      </p:sp>
      <p:sp>
        <p:nvSpPr>
          <p:cNvPr id="113" name="Rectangle 149">
            <a:extLst>
              <a:ext uri="{FF2B5EF4-FFF2-40B4-BE49-F238E27FC236}">
                <a16:creationId xmlns:a16="http://schemas.microsoft.com/office/drawing/2014/main" id="{BED95D08-AD5C-4B29-9920-DB9DB3C5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890" y="3750846"/>
            <a:ext cx="128587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I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4" name="Rectangle 149">
            <a:extLst>
              <a:ext uri="{FF2B5EF4-FFF2-40B4-BE49-F238E27FC236}">
                <a16:creationId xmlns:a16="http://schemas.microsoft.com/office/drawing/2014/main" id="{291A48D3-25A2-4A66-BF45-2CE66387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640" y="3750846"/>
            <a:ext cx="120650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D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5" name="Rectangle 143">
            <a:extLst>
              <a:ext uri="{FF2B5EF4-FFF2-40B4-BE49-F238E27FC236}">
                <a16:creationId xmlns:a16="http://schemas.microsoft.com/office/drawing/2014/main" id="{41B75F90-3A85-4817-8389-7722DB26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453" y="3493671"/>
            <a:ext cx="279400" cy="234950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</a:t>
            </a:r>
          </a:p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CA55</a:t>
            </a:r>
          </a:p>
        </p:txBody>
      </p:sp>
      <p:sp>
        <p:nvSpPr>
          <p:cNvPr id="116" name="Rectangle 149">
            <a:extLst>
              <a:ext uri="{FF2B5EF4-FFF2-40B4-BE49-F238E27FC236}">
                <a16:creationId xmlns:a16="http://schemas.microsoft.com/office/drawing/2014/main" id="{6908F7B3-F41E-4B5D-B8C0-B9D93B3D6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453" y="3750846"/>
            <a:ext cx="128587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I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Rectangle 149">
            <a:extLst>
              <a:ext uri="{FF2B5EF4-FFF2-40B4-BE49-F238E27FC236}">
                <a16:creationId xmlns:a16="http://schemas.microsoft.com/office/drawing/2014/main" id="{F61A544E-E16E-4138-AA9F-D3AC9A92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203" y="3750846"/>
            <a:ext cx="120650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D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Rectangle 155">
            <a:extLst>
              <a:ext uri="{FF2B5EF4-FFF2-40B4-BE49-F238E27FC236}">
                <a16:creationId xmlns:a16="http://schemas.microsoft.com/office/drawing/2014/main" id="{D5FB8858-B632-4B97-B310-A97F18010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12" y="4014692"/>
            <a:ext cx="649290" cy="136786"/>
          </a:xfrm>
          <a:prstGeom prst="rect">
            <a:avLst/>
          </a:prstGeom>
          <a:solidFill>
            <a:srgbClr val="3398C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L3 Cache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9" name="Rectangle 255">
            <a:extLst>
              <a:ext uri="{FF2B5EF4-FFF2-40B4-BE49-F238E27FC236}">
                <a16:creationId xmlns:a16="http://schemas.microsoft.com/office/drawing/2014/main" id="{0706A31B-CA55-4E99-A8ED-9D0C445B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11" y="3447633"/>
            <a:ext cx="649291" cy="542535"/>
          </a:xfrm>
          <a:prstGeom prst="rect">
            <a:avLst/>
          </a:prstGeom>
          <a:solidFill>
            <a:srgbClr val="CCECFF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en-US" altLang="ja-JP" sz="700" b="1" u="sng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0" name="Rectangle 143">
            <a:extLst>
              <a:ext uri="{FF2B5EF4-FFF2-40B4-BE49-F238E27FC236}">
                <a16:creationId xmlns:a16="http://schemas.microsoft.com/office/drawing/2014/main" id="{CC0CABEE-4688-41C6-8E22-AB225301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475" y="3493671"/>
            <a:ext cx="279400" cy="234950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</a:t>
            </a:r>
          </a:p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CA55</a:t>
            </a:r>
          </a:p>
        </p:txBody>
      </p:sp>
      <p:sp>
        <p:nvSpPr>
          <p:cNvPr id="121" name="Rectangle 149">
            <a:extLst>
              <a:ext uri="{FF2B5EF4-FFF2-40B4-BE49-F238E27FC236}">
                <a16:creationId xmlns:a16="http://schemas.microsoft.com/office/drawing/2014/main" id="{B6A3BCFA-D542-4740-A953-156E7071F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475" y="3750846"/>
            <a:ext cx="128587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I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2" name="Rectangle 149">
            <a:extLst>
              <a:ext uri="{FF2B5EF4-FFF2-40B4-BE49-F238E27FC236}">
                <a16:creationId xmlns:a16="http://schemas.microsoft.com/office/drawing/2014/main" id="{526AE009-3AA4-46F0-B322-695CFB4DA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225" y="3750846"/>
            <a:ext cx="120650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D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3" name="Rectangle 143">
            <a:extLst>
              <a:ext uri="{FF2B5EF4-FFF2-40B4-BE49-F238E27FC236}">
                <a16:creationId xmlns:a16="http://schemas.microsoft.com/office/drawing/2014/main" id="{CD1BB7A1-84D3-494C-A9BC-D31A5E8A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38" y="3493671"/>
            <a:ext cx="279400" cy="234950"/>
          </a:xfrm>
          <a:prstGeom prst="rect">
            <a:avLst/>
          </a:prstGeom>
          <a:solidFill>
            <a:schemeClr val="accent2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</a:t>
            </a:r>
          </a:p>
          <a:p>
            <a:pPr algn="ctr">
              <a:defRPr/>
            </a:pPr>
            <a:r>
              <a:rPr kumimoji="1" lang="en-US" altLang="ja-JP" sz="7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CA55</a:t>
            </a:r>
          </a:p>
        </p:txBody>
      </p:sp>
      <p:sp>
        <p:nvSpPr>
          <p:cNvPr id="124" name="Rectangle 149">
            <a:extLst>
              <a:ext uri="{FF2B5EF4-FFF2-40B4-BE49-F238E27FC236}">
                <a16:creationId xmlns:a16="http://schemas.microsoft.com/office/drawing/2014/main" id="{72D58B5E-CA22-4865-BD28-B903299F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38" y="3750846"/>
            <a:ext cx="128587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I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5" name="Rectangle 149">
            <a:extLst>
              <a:ext uri="{FF2B5EF4-FFF2-40B4-BE49-F238E27FC236}">
                <a16:creationId xmlns:a16="http://schemas.microsoft.com/office/drawing/2014/main" id="{4C37040E-934E-4F91-97F3-8C304D0BA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788" y="3750846"/>
            <a:ext cx="120650" cy="217487"/>
          </a:xfrm>
          <a:prstGeom prst="rect">
            <a:avLst/>
          </a:prstGeom>
          <a:solidFill>
            <a:srgbClr val="3398C3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D</a:t>
            </a:r>
          </a:p>
          <a:p>
            <a:pPr algn="ctr"/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$</a:t>
            </a:r>
            <a:endParaRPr kumimoji="1" lang="en-GB" altLang="ja-JP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321F033C-F409-4B90-9D9C-158DFA046E19}"/>
              </a:ext>
            </a:extLst>
          </p:cNvPr>
          <p:cNvSpPr/>
          <p:nvPr/>
        </p:nvSpPr>
        <p:spPr>
          <a:xfrm>
            <a:off x="8408849" y="2539681"/>
            <a:ext cx="514055" cy="5140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G4MH</a:t>
            </a:r>
          </a:p>
          <a:p>
            <a:pPr algn="ctr"/>
            <a:r>
              <a:rPr kumimoji="1" lang="en-US" altLang="ja-JP" sz="800" dirty="0"/>
              <a:t>(LRAM</a:t>
            </a:r>
          </a:p>
          <a:p>
            <a:pPr algn="ctr"/>
            <a:r>
              <a:rPr kumimoji="1" lang="en-US" altLang="ja-JP" sz="800" dirty="0"/>
              <a:t>64KB)</a:t>
            </a:r>
            <a:endParaRPr kumimoji="1" lang="ja-JP" altLang="en-US" sz="800" dirty="0"/>
          </a:p>
        </p:txBody>
      </p:sp>
      <p:sp>
        <p:nvSpPr>
          <p:cNvPr id="127" name="左右矢印 109">
            <a:extLst>
              <a:ext uri="{FF2B5EF4-FFF2-40B4-BE49-F238E27FC236}">
                <a16:creationId xmlns:a16="http://schemas.microsoft.com/office/drawing/2014/main" id="{9A05981C-FD22-4C2B-9EB1-C0D7214E125C}"/>
              </a:ext>
            </a:extLst>
          </p:cNvPr>
          <p:cNvSpPr/>
          <p:nvPr/>
        </p:nvSpPr>
        <p:spPr>
          <a:xfrm>
            <a:off x="6962291" y="2288130"/>
            <a:ext cx="2061511" cy="14440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lvl="0" algn="ctr"/>
            <a:r>
              <a:rPr kumimoji="1" lang="en-US" altLang="ja-JP" sz="6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Flash bus  128bits/400MHz</a:t>
            </a:r>
            <a:endParaRPr kumimoji="1" lang="ja-JP" altLang="en-US" sz="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526FDBE-DC7D-442D-B252-3D606B97F176}"/>
              </a:ext>
            </a:extLst>
          </p:cNvPr>
          <p:cNvSpPr/>
          <p:nvPr/>
        </p:nvSpPr>
        <p:spPr>
          <a:xfrm>
            <a:off x="6934458" y="2227948"/>
            <a:ext cx="2110345" cy="11073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786145F-7996-4297-B7A0-F5C6C3514FE6}"/>
              </a:ext>
            </a:extLst>
          </p:cNvPr>
          <p:cNvSpPr/>
          <p:nvPr/>
        </p:nvSpPr>
        <p:spPr>
          <a:xfrm>
            <a:off x="7016106" y="2539681"/>
            <a:ext cx="514055" cy="5140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G4MH</a:t>
            </a:r>
          </a:p>
          <a:p>
            <a:pPr algn="ctr"/>
            <a:r>
              <a:rPr kumimoji="1" lang="en-US" altLang="ja-JP" sz="800" dirty="0"/>
              <a:t>(LRAM</a:t>
            </a:r>
          </a:p>
          <a:p>
            <a:pPr algn="ctr"/>
            <a:r>
              <a:rPr kumimoji="1" lang="en-US" altLang="ja-JP" sz="800" dirty="0"/>
              <a:t>64KB)</a:t>
            </a:r>
            <a:endParaRPr kumimoji="1" lang="ja-JP" altLang="en-US" sz="800" dirty="0"/>
          </a:p>
        </p:txBody>
      </p:sp>
      <p:sp>
        <p:nvSpPr>
          <p:cNvPr id="131" name="Rectangle 159">
            <a:extLst>
              <a:ext uri="{FF2B5EF4-FFF2-40B4-BE49-F238E27FC236}">
                <a16:creationId xmlns:a16="http://schemas.microsoft.com/office/drawing/2014/main" id="{C2DD5B65-3F56-4492-B997-CB82E131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369" y="2544098"/>
            <a:ext cx="533825" cy="1958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CRAMC</a:t>
            </a: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363707F-F0FD-4CAE-A336-16728A57BFD0}"/>
              </a:ext>
            </a:extLst>
          </p:cNvPr>
          <p:cNvCxnSpPr>
            <a:cxnSpLocks/>
          </p:cNvCxnSpPr>
          <p:nvPr/>
        </p:nvCxnSpPr>
        <p:spPr>
          <a:xfrm flipH="1">
            <a:off x="7526021" y="2615736"/>
            <a:ext cx="17915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左右矢印 109">
            <a:extLst>
              <a:ext uri="{FF2B5EF4-FFF2-40B4-BE49-F238E27FC236}">
                <a16:creationId xmlns:a16="http://schemas.microsoft.com/office/drawing/2014/main" id="{A76ADDB0-F844-4B12-B8CD-C6C8F1126DDD}"/>
              </a:ext>
            </a:extLst>
          </p:cNvPr>
          <p:cNvSpPr/>
          <p:nvPr/>
        </p:nvSpPr>
        <p:spPr>
          <a:xfrm>
            <a:off x="6955019" y="3138705"/>
            <a:ext cx="2061511" cy="144402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lvl="0" algn="ctr"/>
            <a:r>
              <a:rPr kumimoji="1" lang="en-US" altLang="ja-JP" sz="6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bus  64bits/400Mhz</a:t>
            </a:r>
            <a:endParaRPr kumimoji="1" lang="ja-JP" altLang="en-US" sz="6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2031F659-E1DF-4805-8A3F-E6A3768B6A18}"/>
              </a:ext>
            </a:extLst>
          </p:cNvPr>
          <p:cNvCxnSpPr>
            <a:cxnSpLocks/>
          </p:cNvCxnSpPr>
          <p:nvPr/>
        </p:nvCxnSpPr>
        <p:spPr>
          <a:xfrm>
            <a:off x="7300761" y="3001314"/>
            <a:ext cx="0" cy="1671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57">
            <a:extLst>
              <a:ext uri="{FF2B5EF4-FFF2-40B4-BE49-F238E27FC236}">
                <a16:creationId xmlns:a16="http://schemas.microsoft.com/office/drawing/2014/main" id="{EFA7B9D0-7C6F-49A7-AE04-9A76F6C0CC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64228" y="2930055"/>
            <a:ext cx="587829" cy="21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GB" altLang="ja-JP" sz="600" dirty="0">
                <a:solidFill>
                  <a:srgbClr val="1E1E1D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RT-VRAM</a:t>
            </a:r>
          </a:p>
          <a:p>
            <a:pPr algn="ctr"/>
            <a:r>
              <a:rPr lang="en-GB" altLang="ja-JP" sz="600" dirty="0">
                <a:solidFill>
                  <a:srgbClr val="1E1E1D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1MB</a:t>
            </a:r>
            <a:endParaRPr kumimoji="1" lang="en-GB" altLang="ja-JP" sz="600" dirty="0">
              <a:solidFill>
                <a:srgbClr val="1E1E1D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AED6454-774A-4F7E-A5A1-2F1CB0699B7D}"/>
              </a:ext>
            </a:extLst>
          </p:cNvPr>
          <p:cNvSpPr/>
          <p:nvPr/>
        </p:nvSpPr>
        <p:spPr>
          <a:xfrm>
            <a:off x="9930595" y="2227948"/>
            <a:ext cx="691061" cy="11073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Rectangle 159">
            <a:extLst>
              <a:ext uri="{FF2B5EF4-FFF2-40B4-BE49-F238E27FC236}">
                <a16:creationId xmlns:a16="http://schemas.microsoft.com/office/drawing/2014/main" id="{BAE45223-E23B-460C-89A3-89ADE95AE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3916" y="2739962"/>
            <a:ext cx="594608" cy="1958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>
                <a:latin typeface="Verdana"/>
                <a:ea typeface="Verdana"/>
              </a:rPr>
              <a:t>Retention RAM</a:t>
            </a:r>
          </a:p>
          <a:p>
            <a:pPr algn="ctr">
              <a:defRPr/>
            </a:pPr>
            <a:r>
              <a:rPr lang="en-US" altLang="ja-JP" sz="600">
                <a:latin typeface="Verdana"/>
                <a:ea typeface="Verdana"/>
              </a:rPr>
              <a:t>128KB</a:t>
            </a:r>
            <a:endParaRPr kumimoji="1" lang="en-US" altLang="ja-JP" sz="600" dirty="0">
              <a:latin typeface="Verdana"/>
              <a:ea typeface="Verdana"/>
            </a:endParaRPr>
          </a:p>
        </p:txBody>
      </p:sp>
      <p:sp>
        <p:nvSpPr>
          <p:cNvPr id="145" name="Rectangle 159">
            <a:extLst>
              <a:ext uri="{FF2B5EF4-FFF2-40B4-BE49-F238E27FC236}">
                <a16:creationId xmlns:a16="http://schemas.microsoft.com/office/drawing/2014/main" id="{1B0D5239-7157-4B85-827B-35F7F24F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412" y="2736228"/>
            <a:ext cx="533782" cy="31463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>
                <a:latin typeface="Verdana"/>
                <a:ea typeface="Verdana"/>
              </a:rPr>
              <a:t>Cluster RAM</a:t>
            </a:r>
          </a:p>
          <a:p>
            <a:pPr algn="ctr">
              <a:defRPr/>
            </a:pPr>
            <a:r>
              <a:rPr lang="en-US" altLang="ja-JP" sz="600">
                <a:latin typeface="Verdana"/>
                <a:ea typeface="Verdana"/>
              </a:rPr>
              <a:t>512KB</a:t>
            </a:r>
            <a:endParaRPr kumimoji="1" lang="en-US" altLang="ja-JP" sz="600" dirty="0">
              <a:latin typeface="Verdana"/>
              <a:ea typeface="Verdana"/>
            </a:endParaRPr>
          </a:p>
        </p:txBody>
      </p:sp>
      <p:sp>
        <p:nvSpPr>
          <p:cNvPr id="146" name="Rectangle 159">
            <a:extLst>
              <a:ext uri="{FF2B5EF4-FFF2-40B4-BE49-F238E27FC236}">
                <a16:creationId xmlns:a16="http://schemas.microsoft.com/office/drawing/2014/main" id="{B19AFB76-9554-4026-8F59-EC412ED3D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844" y="2544098"/>
            <a:ext cx="594608" cy="1958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CRAMC</a:t>
            </a: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CCB5C784-1F84-4682-9DF9-114B1ACF7A67}"/>
              </a:ext>
            </a:extLst>
          </p:cNvPr>
          <p:cNvCxnSpPr>
            <a:cxnSpLocks/>
          </p:cNvCxnSpPr>
          <p:nvPr/>
        </p:nvCxnSpPr>
        <p:spPr>
          <a:xfrm>
            <a:off x="10694549" y="2187685"/>
            <a:ext cx="0" cy="119711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8EED2F18-F108-4C43-993F-5ADCF6264476}"/>
              </a:ext>
            </a:extLst>
          </p:cNvPr>
          <p:cNvCxnSpPr>
            <a:cxnSpLocks/>
          </p:cNvCxnSpPr>
          <p:nvPr/>
        </p:nvCxnSpPr>
        <p:spPr>
          <a:xfrm>
            <a:off x="10693692" y="3511264"/>
            <a:ext cx="0" cy="7536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左右矢印 109">
            <a:extLst>
              <a:ext uri="{FF2B5EF4-FFF2-40B4-BE49-F238E27FC236}">
                <a16:creationId xmlns:a16="http://schemas.microsoft.com/office/drawing/2014/main" id="{709DE19C-69FD-44D3-ABF2-09855D165DE5}"/>
              </a:ext>
            </a:extLst>
          </p:cNvPr>
          <p:cNvSpPr/>
          <p:nvPr/>
        </p:nvSpPr>
        <p:spPr>
          <a:xfrm>
            <a:off x="9490531" y="4264919"/>
            <a:ext cx="1336896" cy="184841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700" dirty="0">
                <a:latin typeface="Verdana" panose="020B0604030504040204" pitchFamily="34" charset="0"/>
                <a:ea typeface="ＭＳ Ｐゴシック" panose="020B0600070205080204" pitchFamily="50" charset="-128"/>
              </a:rPr>
              <a:t>G4MH H-BUS 64bits/100MHz</a:t>
            </a:r>
            <a:endParaRPr kumimoji="1" lang="ja-JP" altLang="en-US" sz="700" dirty="0"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00790F37-EA76-43BA-BB1F-D1730ACC370A}"/>
              </a:ext>
            </a:extLst>
          </p:cNvPr>
          <p:cNvCxnSpPr>
            <a:cxnSpLocks/>
          </p:cNvCxnSpPr>
          <p:nvPr/>
        </p:nvCxnSpPr>
        <p:spPr>
          <a:xfrm>
            <a:off x="7866068" y="3283107"/>
            <a:ext cx="0" cy="187752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4320F250-F42A-40F7-9E2F-7D08B58E1D63}"/>
              </a:ext>
            </a:extLst>
          </p:cNvPr>
          <p:cNvCxnSpPr>
            <a:cxnSpLocks/>
          </p:cNvCxnSpPr>
          <p:nvPr/>
        </p:nvCxnSpPr>
        <p:spPr>
          <a:xfrm>
            <a:off x="7461084" y="3283107"/>
            <a:ext cx="0" cy="1108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4763B8D0-47D7-4736-A29E-EED77BC92B9A}"/>
              </a:ext>
            </a:extLst>
          </p:cNvPr>
          <p:cNvCxnSpPr>
            <a:cxnSpLocks/>
          </p:cNvCxnSpPr>
          <p:nvPr/>
        </p:nvCxnSpPr>
        <p:spPr>
          <a:xfrm>
            <a:off x="7965937" y="2187685"/>
            <a:ext cx="0" cy="35823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06BDA399-6EE7-4DDC-BF30-649510D3EEC0}"/>
              </a:ext>
            </a:extLst>
          </p:cNvPr>
          <p:cNvCxnSpPr>
            <a:cxnSpLocks/>
          </p:cNvCxnSpPr>
          <p:nvPr/>
        </p:nvCxnSpPr>
        <p:spPr>
          <a:xfrm>
            <a:off x="7866068" y="1979558"/>
            <a:ext cx="0" cy="3085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98A5FD0-A03F-44D4-AC97-78E6B63AA9E8}"/>
              </a:ext>
            </a:extLst>
          </p:cNvPr>
          <p:cNvCxnSpPr>
            <a:cxnSpLocks/>
          </p:cNvCxnSpPr>
          <p:nvPr/>
        </p:nvCxnSpPr>
        <p:spPr>
          <a:xfrm>
            <a:off x="10265238" y="2187685"/>
            <a:ext cx="0" cy="35823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左右矢印 230">
            <a:extLst>
              <a:ext uri="{FF2B5EF4-FFF2-40B4-BE49-F238E27FC236}">
                <a16:creationId xmlns:a16="http://schemas.microsoft.com/office/drawing/2014/main" id="{69B60C9D-D0E0-475F-A0F8-064038A85E50}"/>
              </a:ext>
            </a:extLst>
          </p:cNvPr>
          <p:cNvSpPr/>
          <p:nvPr/>
        </p:nvSpPr>
        <p:spPr>
          <a:xfrm rot="16200000">
            <a:off x="5596551" y="2376872"/>
            <a:ext cx="2307843" cy="151152"/>
          </a:xfrm>
          <a:prstGeom prst="leftRightArrow">
            <a:avLst>
              <a:gd name="adj1" fmla="val 100000"/>
              <a:gd name="adj2" fmla="val 39063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lnSpc>
                <a:spcPts val="700"/>
              </a:lnSpc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MCU-AXI BUS  256bits/400MHz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AC82C01-61A9-45B4-8DCC-759E726C2A6C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6826049" y="1771375"/>
            <a:ext cx="683330" cy="24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1B8FA008-0093-4D4D-8D4F-98CF9C7F2798}"/>
              </a:ext>
            </a:extLst>
          </p:cNvPr>
          <p:cNvCxnSpPr>
            <a:cxnSpLocks/>
          </p:cNvCxnSpPr>
          <p:nvPr/>
        </p:nvCxnSpPr>
        <p:spPr>
          <a:xfrm>
            <a:off x="8665876" y="3000535"/>
            <a:ext cx="0" cy="1671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D1B43306-4119-47F7-9691-133AC517E768}"/>
              </a:ext>
            </a:extLst>
          </p:cNvPr>
          <p:cNvCxnSpPr>
            <a:cxnSpLocks/>
          </p:cNvCxnSpPr>
          <p:nvPr/>
        </p:nvCxnSpPr>
        <p:spPr>
          <a:xfrm>
            <a:off x="8665876" y="2388465"/>
            <a:ext cx="0" cy="1671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E54F42B-0E25-4341-A22A-ECE540F9BC16}"/>
              </a:ext>
            </a:extLst>
          </p:cNvPr>
          <p:cNvCxnSpPr>
            <a:cxnSpLocks/>
          </p:cNvCxnSpPr>
          <p:nvPr/>
        </p:nvCxnSpPr>
        <p:spPr>
          <a:xfrm>
            <a:off x="7292153" y="2389244"/>
            <a:ext cx="0" cy="1671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2E33935F-6EC3-4B3F-B51B-5CB17DD339DD}"/>
              </a:ext>
            </a:extLst>
          </p:cNvPr>
          <p:cNvCxnSpPr>
            <a:cxnSpLocks/>
          </p:cNvCxnSpPr>
          <p:nvPr/>
        </p:nvCxnSpPr>
        <p:spPr>
          <a:xfrm flipH="1">
            <a:off x="8229694" y="2615736"/>
            <a:ext cx="17915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D6B73C47-A90D-4500-8126-50B490555DEE}"/>
              </a:ext>
            </a:extLst>
          </p:cNvPr>
          <p:cNvSpPr/>
          <p:nvPr/>
        </p:nvSpPr>
        <p:spPr>
          <a:xfrm>
            <a:off x="9150156" y="2227948"/>
            <a:ext cx="691061" cy="11073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Rectangle 159">
            <a:extLst>
              <a:ext uri="{FF2B5EF4-FFF2-40B4-BE49-F238E27FC236}">
                <a16:creationId xmlns:a16="http://schemas.microsoft.com/office/drawing/2014/main" id="{1A19092C-87D4-4CF1-9993-7E37CD3D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405" y="2736070"/>
            <a:ext cx="594608" cy="31494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>
                <a:latin typeface="Verdana"/>
                <a:ea typeface="Verdana"/>
              </a:rPr>
              <a:t>Claster RAM</a:t>
            </a:r>
          </a:p>
          <a:p>
            <a:pPr algn="ctr">
              <a:defRPr/>
            </a:pPr>
            <a:r>
              <a:rPr lang="en-US" altLang="ja-JP" sz="600">
                <a:latin typeface="Verdana"/>
                <a:ea typeface="Verdana"/>
              </a:rPr>
              <a:t>512KB</a:t>
            </a:r>
            <a:endParaRPr kumimoji="1" lang="en-US" altLang="ja-JP" sz="600" dirty="0">
              <a:latin typeface="Verdana"/>
              <a:ea typeface="Verdana"/>
            </a:endParaRPr>
          </a:p>
        </p:txBody>
      </p:sp>
      <p:sp>
        <p:nvSpPr>
          <p:cNvPr id="152" name="Rectangle 159">
            <a:extLst>
              <a:ext uri="{FF2B5EF4-FFF2-40B4-BE49-F238E27FC236}">
                <a16:creationId xmlns:a16="http://schemas.microsoft.com/office/drawing/2014/main" id="{354D67E7-C577-4792-A453-1F73CA3DA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405" y="2544098"/>
            <a:ext cx="594608" cy="1958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CRAMC</a:t>
            </a: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12FA8E4D-2F4B-4F3E-B877-4E4216F8C5F8}"/>
              </a:ext>
            </a:extLst>
          </p:cNvPr>
          <p:cNvCxnSpPr>
            <a:cxnSpLocks/>
          </p:cNvCxnSpPr>
          <p:nvPr/>
        </p:nvCxnSpPr>
        <p:spPr>
          <a:xfrm>
            <a:off x="9490531" y="2187685"/>
            <a:ext cx="0" cy="35823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59">
            <a:extLst>
              <a:ext uri="{FF2B5EF4-FFF2-40B4-BE49-F238E27FC236}">
                <a16:creationId xmlns:a16="http://schemas.microsoft.com/office/drawing/2014/main" id="{5AB30897-2F00-400F-B16B-514889DD1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379" y="1298527"/>
            <a:ext cx="699672" cy="22984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>
                <a:latin typeface="Verdana"/>
                <a:ea typeface="Verdana"/>
              </a:rPr>
              <a:t>Data-SRAM</a:t>
            </a:r>
          </a:p>
          <a:p>
            <a:pPr algn="ctr">
              <a:defRPr/>
            </a:pPr>
            <a:r>
              <a:rPr lang="en-US" altLang="ja-JP" sz="600">
                <a:latin typeface="Verdana"/>
                <a:ea typeface="Verdana"/>
              </a:rPr>
              <a:t>256K</a:t>
            </a:r>
            <a:r>
              <a:rPr kumimoji="1" lang="en-US" altLang="ja-JP" sz="600">
                <a:latin typeface="Verdana"/>
                <a:ea typeface="Verdana"/>
              </a:rPr>
              <a:t>B</a:t>
            </a:r>
            <a:endParaRPr kumimoji="1" lang="en-US" altLang="ja-JP" sz="600" dirty="0">
              <a:latin typeface="Verdana"/>
              <a:ea typeface="Verdana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2598CF0-7CBA-4E34-97E7-03C28B3C0037}"/>
              </a:ext>
            </a:extLst>
          </p:cNvPr>
          <p:cNvCxnSpPr>
            <a:cxnSpLocks/>
          </p:cNvCxnSpPr>
          <p:nvPr/>
        </p:nvCxnSpPr>
        <p:spPr>
          <a:xfrm flipV="1">
            <a:off x="6826049" y="1417067"/>
            <a:ext cx="683330" cy="24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9">
            <a:extLst>
              <a:ext uri="{FF2B5EF4-FFF2-40B4-BE49-F238E27FC236}">
                <a16:creationId xmlns:a16="http://schemas.microsoft.com/office/drawing/2014/main" id="{8D7F2699-56DB-40C9-8AA5-1DAA3E0F5D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790429" y="3893980"/>
            <a:ext cx="536298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 err="1">
                <a:ea typeface="Meiryo UI" panose="020B0604030504040204" pitchFamily="50" charset="-128"/>
              </a:rPr>
              <a:t>Flexray</a:t>
            </a:r>
            <a:r>
              <a:rPr kumimoji="1" lang="en-US" altLang="ja-JP" sz="600" dirty="0">
                <a:ea typeface="Meiryo UI" panose="020B0604030504040204" pitchFamily="50" charset="-128"/>
              </a:rPr>
              <a:t> A/</a:t>
            </a:r>
            <a:r>
              <a:rPr kumimoji="1" lang="en-US" altLang="ja-JP" sz="600">
                <a:ea typeface="Meiryo UI" panose="020B0604030504040204" pitchFamily="50" charset="-128"/>
              </a:rPr>
              <a:t>B 1ch</a:t>
            </a:r>
            <a:endParaRPr kumimoji="1" lang="en-US" altLang="ja-JP" sz="600" dirty="0">
              <a:ea typeface="Meiryo UI" panose="020B0604030504040204" pitchFamily="50" charset="-128"/>
            </a:endParaRPr>
          </a:p>
        </p:txBody>
      </p:sp>
      <p:sp>
        <p:nvSpPr>
          <p:cNvPr id="161" name="Rectangle 159">
            <a:extLst>
              <a:ext uri="{FF2B5EF4-FFF2-40B4-BE49-F238E27FC236}">
                <a16:creationId xmlns:a16="http://schemas.microsoft.com/office/drawing/2014/main" id="{876AE2BC-AFA8-4B99-AE6F-59C10E2845F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997307" y="3893980"/>
            <a:ext cx="536298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Ether AVB 1ch</a:t>
            </a:r>
          </a:p>
        </p:txBody>
      </p:sp>
      <p:sp>
        <p:nvSpPr>
          <p:cNvPr id="169" name="Rectangle 159">
            <a:extLst>
              <a:ext uri="{FF2B5EF4-FFF2-40B4-BE49-F238E27FC236}">
                <a16:creationId xmlns:a16="http://schemas.microsoft.com/office/drawing/2014/main" id="{9E6272EE-C7F3-4CFD-AADB-AD3670A2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958" y="3528861"/>
            <a:ext cx="258095" cy="612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500">
                <a:latin typeface="Verdana"/>
                <a:ea typeface="Verdana"/>
              </a:rPr>
              <a:t>INTC2</a:t>
            </a:r>
            <a:endParaRPr kumimoji="1" lang="en-US" altLang="ja-JP" sz="500" dirty="0">
              <a:latin typeface="Verdana"/>
              <a:ea typeface="Verdana"/>
            </a:endParaRPr>
          </a:p>
        </p:txBody>
      </p:sp>
      <p:sp>
        <p:nvSpPr>
          <p:cNvPr id="170" name="Rectangle 159">
            <a:extLst>
              <a:ext uri="{FF2B5EF4-FFF2-40B4-BE49-F238E27FC236}">
                <a16:creationId xmlns:a16="http://schemas.microsoft.com/office/drawing/2014/main" id="{644B34AE-927C-4DB0-B5E8-1AB4E52918A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87311" y="4829455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RLIN 16ch</a:t>
            </a:r>
          </a:p>
        </p:txBody>
      </p:sp>
      <p:sp>
        <p:nvSpPr>
          <p:cNvPr id="171" name="Rectangle 159">
            <a:extLst>
              <a:ext uri="{FF2B5EF4-FFF2-40B4-BE49-F238E27FC236}">
                <a16:creationId xmlns:a16="http://schemas.microsoft.com/office/drawing/2014/main" id="{E914B7A8-C69A-485A-8809-601D49993E2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870399" y="4830944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MSPI 6ch</a:t>
            </a:r>
          </a:p>
        </p:txBody>
      </p:sp>
      <p:sp>
        <p:nvSpPr>
          <p:cNvPr id="172" name="Rectangle 159">
            <a:extLst>
              <a:ext uri="{FF2B5EF4-FFF2-40B4-BE49-F238E27FC236}">
                <a16:creationId xmlns:a16="http://schemas.microsoft.com/office/drawing/2014/main" id="{F28F90AD-C40C-44BF-8F47-93D65D34F89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23407" y="4830944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RIIC 1ch</a:t>
            </a:r>
          </a:p>
        </p:txBody>
      </p:sp>
      <p:sp>
        <p:nvSpPr>
          <p:cNvPr id="173" name="Rectangle 159">
            <a:extLst>
              <a:ext uri="{FF2B5EF4-FFF2-40B4-BE49-F238E27FC236}">
                <a16:creationId xmlns:a16="http://schemas.microsoft.com/office/drawing/2014/main" id="{F37ED861-718A-44A9-88DB-67972EF227C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40319" y="4829455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RSENT 10ch</a:t>
            </a:r>
          </a:p>
        </p:txBody>
      </p:sp>
      <p:sp>
        <p:nvSpPr>
          <p:cNvPr id="174" name="Rectangle 159">
            <a:extLst>
              <a:ext uri="{FF2B5EF4-FFF2-40B4-BE49-F238E27FC236}">
                <a16:creationId xmlns:a16="http://schemas.microsoft.com/office/drawing/2014/main" id="{9E8A59BB-DF36-483D-863D-384A734B8D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3327" y="4829628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OSTM 8ch</a:t>
            </a:r>
          </a:p>
        </p:txBody>
      </p:sp>
      <p:sp>
        <p:nvSpPr>
          <p:cNvPr id="175" name="Rectangle 159">
            <a:extLst>
              <a:ext uri="{FF2B5EF4-FFF2-40B4-BE49-F238E27FC236}">
                <a16:creationId xmlns:a16="http://schemas.microsoft.com/office/drawing/2014/main" id="{682E5EC1-F61C-452F-8FEE-C682DA1E14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99343" y="4829628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WDTB 2ch</a:t>
            </a:r>
          </a:p>
        </p:txBody>
      </p:sp>
      <p:sp>
        <p:nvSpPr>
          <p:cNvPr id="176" name="Rectangle 159">
            <a:extLst>
              <a:ext uri="{FF2B5EF4-FFF2-40B4-BE49-F238E27FC236}">
                <a16:creationId xmlns:a16="http://schemas.microsoft.com/office/drawing/2014/main" id="{4CF1612C-8D48-45C4-96E7-B62994ADAC5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46335" y="4829628"/>
            <a:ext cx="504000" cy="125956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solidFill>
                  <a:schemeClr val="bg1"/>
                </a:solidFill>
                <a:ea typeface="Meiryo UI" panose="020B0604030504040204" pitchFamily="50" charset="-128"/>
              </a:rPr>
              <a:t>SWDT</a:t>
            </a:r>
            <a:r>
              <a:rPr kumimoji="1" lang="en-US" altLang="ja-JP" sz="600" dirty="0">
                <a:ea typeface="Meiryo UI" panose="020B0604030504040204" pitchFamily="50" charset="-128"/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  <a:ea typeface="Meiryo UI" panose="020B0604030504040204" pitchFamily="50" charset="-128"/>
              </a:rPr>
              <a:t>1ch</a:t>
            </a:r>
          </a:p>
        </p:txBody>
      </p:sp>
      <p:sp>
        <p:nvSpPr>
          <p:cNvPr id="177" name="Rectangle 159">
            <a:extLst>
              <a:ext uri="{FF2B5EF4-FFF2-40B4-BE49-F238E27FC236}">
                <a16:creationId xmlns:a16="http://schemas.microsoft.com/office/drawing/2014/main" id="{A8BEC5AB-F864-4056-9718-19AAEE600ED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564383" y="4829628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RTC 1ch</a:t>
            </a:r>
          </a:p>
        </p:txBody>
      </p:sp>
      <p:sp>
        <p:nvSpPr>
          <p:cNvPr id="178" name="Rectangle 159">
            <a:extLst>
              <a:ext uri="{FF2B5EF4-FFF2-40B4-BE49-F238E27FC236}">
                <a16:creationId xmlns:a16="http://schemas.microsoft.com/office/drawing/2014/main" id="{C2DBC8FD-533F-4397-9686-D5912190266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52351" y="4829628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TAUD0/1 32ch </a:t>
            </a:r>
          </a:p>
        </p:txBody>
      </p:sp>
      <p:sp>
        <p:nvSpPr>
          <p:cNvPr id="180" name="Rectangle 159">
            <a:extLst>
              <a:ext uri="{FF2B5EF4-FFF2-40B4-BE49-F238E27FC236}">
                <a16:creationId xmlns:a16="http://schemas.microsoft.com/office/drawing/2014/main" id="{5E3FE008-88F7-46BB-BFD3-0FF95E8833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105359" y="4829628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>
                <a:ea typeface="Meiryo UI" panose="020B0604030504040204" pitchFamily="50" charset="-128"/>
              </a:rPr>
              <a:t>TAUJ1/3 </a:t>
            </a:r>
            <a:r>
              <a:rPr kumimoji="1" lang="en-US" altLang="ja-JP" sz="600" dirty="0">
                <a:ea typeface="Meiryo UI" panose="020B0604030504040204" pitchFamily="50" charset="-128"/>
              </a:rPr>
              <a:t>8ch</a:t>
            </a:r>
          </a:p>
        </p:txBody>
      </p:sp>
      <p:sp>
        <p:nvSpPr>
          <p:cNvPr id="181" name="Rectangle 159">
            <a:extLst>
              <a:ext uri="{FF2B5EF4-FFF2-40B4-BE49-F238E27FC236}">
                <a16:creationId xmlns:a16="http://schemas.microsoft.com/office/drawing/2014/main" id="{BCD1F3B3-132F-4DE5-A9AF-2DF14897061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76416" y="4829628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Debug</a:t>
            </a:r>
          </a:p>
        </p:txBody>
      </p:sp>
      <p:sp>
        <p:nvSpPr>
          <p:cNvPr id="182" name="Rectangle 159">
            <a:extLst>
              <a:ext uri="{FF2B5EF4-FFF2-40B4-BE49-F238E27FC236}">
                <a16:creationId xmlns:a16="http://schemas.microsoft.com/office/drawing/2014/main" id="{10DF93A9-7C42-4A42-A832-54BCB8D2C9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717391" y="4829628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PIC</a:t>
            </a:r>
          </a:p>
        </p:txBody>
      </p:sp>
      <p:sp>
        <p:nvSpPr>
          <p:cNvPr id="183" name="Rectangle 159">
            <a:extLst>
              <a:ext uri="{FF2B5EF4-FFF2-40B4-BE49-F238E27FC236}">
                <a16:creationId xmlns:a16="http://schemas.microsoft.com/office/drawing/2014/main" id="{B6781FB8-8727-4E7A-AC61-700995F6D55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58367" y="4829628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KCRC</a:t>
            </a:r>
          </a:p>
        </p:txBody>
      </p:sp>
      <p:sp>
        <p:nvSpPr>
          <p:cNvPr id="184" name="Rectangle 159">
            <a:extLst>
              <a:ext uri="{FF2B5EF4-FFF2-40B4-BE49-F238E27FC236}">
                <a16:creationId xmlns:a16="http://schemas.microsoft.com/office/drawing/2014/main" id="{62DDA0EF-2C68-4511-9199-1F875CAC1A2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11375" y="4829628"/>
            <a:ext cx="504000" cy="125956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ECM</a:t>
            </a:r>
          </a:p>
        </p:txBody>
      </p:sp>
      <p:sp>
        <p:nvSpPr>
          <p:cNvPr id="185" name="Rectangle 159">
            <a:extLst>
              <a:ext uri="{FF2B5EF4-FFF2-40B4-BE49-F238E27FC236}">
                <a16:creationId xmlns:a16="http://schemas.microsoft.com/office/drawing/2014/main" id="{9A45949E-B637-44A7-A8E2-661C9164D53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49385" y="5527841"/>
            <a:ext cx="721868" cy="269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RSCANFD </a:t>
            </a:r>
          </a:p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v4.1 8ch</a:t>
            </a:r>
          </a:p>
        </p:txBody>
      </p:sp>
      <p:sp>
        <p:nvSpPr>
          <p:cNvPr id="189" name="Rectangle 159">
            <a:extLst>
              <a:ext uri="{FF2B5EF4-FFF2-40B4-BE49-F238E27FC236}">
                <a16:creationId xmlns:a16="http://schemas.microsoft.com/office/drawing/2014/main" id="{60D20F4C-28A3-4A06-8B55-3F3546FC124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86452" y="5434812"/>
            <a:ext cx="452243" cy="18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Standby </a:t>
            </a:r>
          </a:p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190" name="Rectangle 159">
            <a:extLst>
              <a:ext uri="{FF2B5EF4-FFF2-40B4-BE49-F238E27FC236}">
                <a16:creationId xmlns:a16="http://schemas.microsoft.com/office/drawing/2014/main" id="{830A50BE-9A05-4B67-9D9F-3B06FBE60B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981094" y="5434812"/>
            <a:ext cx="452243" cy="18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Voltage</a:t>
            </a:r>
          </a:p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monitor</a:t>
            </a:r>
          </a:p>
        </p:txBody>
      </p:sp>
      <p:sp>
        <p:nvSpPr>
          <p:cNvPr id="191" name="Rectangle 159">
            <a:extLst>
              <a:ext uri="{FF2B5EF4-FFF2-40B4-BE49-F238E27FC236}">
                <a16:creationId xmlns:a16="http://schemas.microsoft.com/office/drawing/2014/main" id="{C7E6ED97-B39C-4156-BFA6-D0364B5D658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782880" y="5434812"/>
            <a:ext cx="452243" cy="18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Clock</a:t>
            </a:r>
          </a:p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192" name="Rectangle 159">
            <a:extLst>
              <a:ext uri="{FF2B5EF4-FFF2-40B4-BE49-F238E27FC236}">
                <a16:creationId xmlns:a16="http://schemas.microsoft.com/office/drawing/2014/main" id="{AD15AE2D-B801-4F45-BEE0-7492CC5F3F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584666" y="5434812"/>
            <a:ext cx="452243" cy="18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Reset</a:t>
            </a:r>
          </a:p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193" name="Rectangle 159">
            <a:extLst>
              <a:ext uri="{FF2B5EF4-FFF2-40B4-BE49-F238E27FC236}">
                <a16:creationId xmlns:a16="http://schemas.microsoft.com/office/drawing/2014/main" id="{408D16E3-B378-407D-BA7C-D6F209BE8F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188238" y="5434812"/>
            <a:ext cx="452243" cy="18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Clock</a:t>
            </a:r>
          </a:p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Monitor</a:t>
            </a:r>
          </a:p>
        </p:txBody>
      </p:sp>
      <p:sp>
        <p:nvSpPr>
          <p:cNvPr id="194" name="Rectangle 159">
            <a:extLst>
              <a:ext uri="{FF2B5EF4-FFF2-40B4-BE49-F238E27FC236}">
                <a16:creationId xmlns:a16="http://schemas.microsoft.com/office/drawing/2014/main" id="{22DF3B28-908A-486F-B9D8-52805ED596E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179308" y="5434812"/>
            <a:ext cx="452243" cy="18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WAKE UP</a:t>
            </a:r>
          </a:p>
        </p:txBody>
      </p:sp>
      <p:sp>
        <p:nvSpPr>
          <p:cNvPr id="195" name="Rectangle 159">
            <a:extLst>
              <a:ext uri="{FF2B5EF4-FFF2-40B4-BE49-F238E27FC236}">
                <a16:creationId xmlns:a16="http://schemas.microsoft.com/office/drawing/2014/main" id="{E3BDBD97-CEE0-4180-9EEB-EF7C95B64A8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899957" y="5524880"/>
            <a:ext cx="650590" cy="1982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PFC</a:t>
            </a:r>
          </a:p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(GP4-7/System1)</a:t>
            </a:r>
          </a:p>
        </p:txBody>
      </p:sp>
      <p:sp>
        <p:nvSpPr>
          <p:cNvPr id="196" name="Rectangle 159">
            <a:extLst>
              <a:ext uri="{FF2B5EF4-FFF2-40B4-BE49-F238E27FC236}">
                <a16:creationId xmlns:a16="http://schemas.microsoft.com/office/drawing/2014/main" id="{96F740CA-E354-4C5D-84E0-081C172F57A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88906" y="5434814"/>
            <a:ext cx="452243" cy="18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TEST</a:t>
            </a:r>
          </a:p>
        </p:txBody>
      </p:sp>
      <p:sp>
        <p:nvSpPr>
          <p:cNvPr id="197" name="Rectangle 159">
            <a:extLst>
              <a:ext uri="{FF2B5EF4-FFF2-40B4-BE49-F238E27FC236}">
                <a16:creationId xmlns:a16="http://schemas.microsoft.com/office/drawing/2014/main" id="{621386F3-9175-43C3-B6E7-36BC4638AC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91969" y="5434816"/>
            <a:ext cx="452243" cy="18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ECON</a:t>
            </a:r>
          </a:p>
        </p:txBody>
      </p:sp>
      <p:sp>
        <p:nvSpPr>
          <p:cNvPr id="156" name="Rectangle 159">
            <a:extLst>
              <a:ext uri="{FF2B5EF4-FFF2-40B4-BE49-F238E27FC236}">
                <a16:creationId xmlns:a16="http://schemas.microsoft.com/office/drawing/2014/main" id="{8076DDF9-1B49-48A7-B6B9-5309EC4A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72" y="3385635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SDHI 1ch</a:t>
            </a:r>
          </a:p>
        </p:txBody>
      </p:sp>
      <p:sp>
        <p:nvSpPr>
          <p:cNvPr id="157" name="Rectangle 159">
            <a:extLst>
              <a:ext uri="{FF2B5EF4-FFF2-40B4-BE49-F238E27FC236}">
                <a16:creationId xmlns:a16="http://schemas.microsoft.com/office/drawing/2014/main" id="{5EF01DEF-85C7-48F2-B534-425EDCCC8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26" y="3385635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FSO 9ch</a:t>
            </a:r>
          </a:p>
        </p:txBody>
      </p:sp>
      <p:sp>
        <p:nvSpPr>
          <p:cNvPr id="158" name="Rectangle 159">
            <a:extLst>
              <a:ext uri="{FF2B5EF4-FFF2-40B4-BE49-F238E27FC236}">
                <a16:creationId xmlns:a16="http://schemas.microsoft.com/office/drawing/2014/main" id="{5BFA1032-576A-426D-A52F-D3B7B3EA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80" y="3385635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I2C 6ch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0CEE0BD-455A-40B0-B847-D0ECD529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36" y="2527011"/>
            <a:ext cx="223676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PCIE</a:t>
            </a:r>
          </a:p>
        </p:txBody>
      </p:sp>
      <p:sp>
        <p:nvSpPr>
          <p:cNvPr id="198" name="Rectangle 159">
            <a:extLst>
              <a:ext uri="{FF2B5EF4-FFF2-40B4-BE49-F238E27FC236}">
                <a16:creationId xmlns:a16="http://schemas.microsoft.com/office/drawing/2014/main" id="{2ABDB391-59CD-493C-967E-3E1DE89E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61" y="2527011"/>
            <a:ext cx="223676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PCIE</a:t>
            </a:r>
          </a:p>
        </p:txBody>
      </p:sp>
      <p:sp>
        <p:nvSpPr>
          <p:cNvPr id="199" name="Rectangle 159">
            <a:extLst>
              <a:ext uri="{FF2B5EF4-FFF2-40B4-BE49-F238E27FC236}">
                <a16:creationId xmlns:a16="http://schemas.microsoft.com/office/drawing/2014/main" id="{CD9F9547-2618-4F0C-B7E5-5DB01227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86" y="2527011"/>
            <a:ext cx="223676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UFS</a:t>
            </a:r>
          </a:p>
        </p:txBody>
      </p:sp>
      <p:sp>
        <p:nvSpPr>
          <p:cNvPr id="201" name="Rectangle 159">
            <a:extLst>
              <a:ext uri="{FF2B5EF4-FFF2-40B4-BE49-F238E27FC236}">
                <a16:creationId xmlns:a16="http://schemas.microsoft.com/office/drawing/2014/main" id="{EB6296B7-583D-4907-B8CF-DB490B07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88" y="3385635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MSIOF 4ch</a:t>
            </a:r>
          </a:p>
        </p:txBody>
      </p:sp>
      <p:sp>
        <p:nvSpPr>
          <p:cNvPr id="202" name="Rectangle 159">
            <a:extLst>
              <a:ext uri="{FF2B5EF4-FFF2-40B4-BE49-F238E27FC236}">
                <a16:creationId xmlns:a16="http://schemas.microsoft.com/office/drawing/2014/main" id="{BF60F383-BF73-4DC7-BF59-CBA0BBC5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342" y="3385635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TMU 4ch</a:t>
            </a:r>
          </a:p>
        </p:txBody>
      </p:sp>
      <p:sp>
        <p:nvSpPr>
          <p:cNvPr id="203" name="Rectangle 159">
            <a:extLst>
              <a:ext uri="{FF2B5EF4-FFF2-40B4-BE49-F238E27FC236}">
                <a16:creationId xmlns:a16="http://schemas.microsoft.com/office/drawing/2014/main" id="{9BB615DF-B76A-4751-B219-12A82D9A1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296" y="3385635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SCIF 4ch</a:t>
            </a:r>
          </a:p>
        </p:txBody>
      </p:sp>
      <p:sp>
        <p:nvSpPr>
          <p:cNvPr id="204" name="Rectangle 159">
            <a:extLst>
              <a:ext uri="{FF2B5EF4-FFF2-40B4-BE49-F238E27FC236}">
                <a16:creationId xmlns:a16="http://schemas.microsoft.com/office/drawing/2014/main" id="{BF4C2A53-6693-4A39-AC98-91FC7893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50" y="3385635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HSCIF 4ch</a:t>
            </a:r>
          </a:p>
        </p:txBody>
      </p:sp>
      <p:sp>
        <p:nvSpPr>
          <p:cNvPr id="205" name="Rectangle 159">
            <a:extLst>
              <a:ext uri="{FF2B5EF4-FFF2-40B4-BE49-F238E27FC236}">
                <a16:creationId xmlns:a16="http://schemas.microsoft.com/office/drawing/2014/main" id="{BD16FC76-2DDB-4704-AAC5-CFE4A4D2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04" y="3385635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RPC</a:t>
            </a:r>
          </a:p>
        </p:txBody>
      </p:sp>
      <p:sp>
        <p:nvSpPr>
          <p:cNvPr id="206" name="左右矢印 232">
            <a:extLst>
              <a:ext uri="{FF2B5EF4-FFF2-40B4-BE49-F238E27FC236}">
                <a16:creationId xmlns:a16="http://schemas.microsoft.com/office/drawing/2014/main" id="{B570E78E-7AAC-4A0F-88A3-CE4A2EF78A86}"/>
              </a:ext>
            </a:extLst>
          </p:cNvPr>
          <p:cNvSpPr/>
          <p:nvPr/>
        </p:nvSpPr>
        <p:spPr>
          <a:xfrm rot="16200000">
            <a:off x="4748457" y="4271507"/>
            <a:ext cx="1997968" cy="120662"/>
          </a:xfrm>
          <a:prstGeom prst="leftRightArrow">
            <a:avLst>
              <a:gd name="adj1" fmla="val 100000"/>
              <a:gd name="adj2" fmla="val 2141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lnSpc>
                <a:spcPts val="700"/>
              </a:lnSpc>
              <a:defRPr/>
            </a:pP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AXI BUS  512bits/400MHz</a:t>
            </a:r>
            <a:endParaRPr kumimoji="1" lang="ja-JP" altLang="en-US" sz="7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07" name="Rectangle 159">
            <a:extLst>
              <a:ext uri="{FF2B5EF4-FFF2-40B4-BE49-F238E27FC236}">
                <a16:creationId xmlns:a16="http://schemas.microsoft.com/office/drawing/2014/main" id="{FD1B8EA4-F9C5-469E-A990-D84435422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505" y="2745847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MFIS</a:t>
            </a:r>
          </a:p>
        </p:txBody>
      </p:sp>
      <p:sp>
        <p:nvSpPr>
          <p:cNvPr id="208" name="Rectangle 159">
            <a:extLst>
              <a:ext uri="{FF2B5EF4-FFF2-40B4-BE49-F238E27FC236}">
                <a16:creationId xmlns:a16="http://schemas.microsoft.com/office/drawing/2014/main" id="{5FAAD804-1F72-4AE3-BE65-824BCFB49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69" y="2745847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CRC</a:t>
            </a:r>
          </a:p>
        </p:txBody>
      </p:sp>
      <p:sp>
        <p:nvSpPr>
          <p:cNvPr id="210" name="Rectangle 159">
            <a:extLst>
              <a:ext uri="{FF2B5EF4-FFF2-40B4-BE49-F238E27FC236}">
                <a16:creationId xmlns:a16="http://schemas.microsoft.com/office/drawing/2014/main" id="{1EB43CA4-794F-4CBB-8B9B-F73F6627A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633" y="2745847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 err="1">
                <a:latin typeface="Verdana"/>
                <a:ea typeface="Verdana"/>
              </a:rPr>
              <a:t>Lifec</a:t>
            </a:r>
            <a:endParaRPr kumimoji="1" lang="en-US" altLang="ja-JP" sz="600" dirty="0">
              <a:latin typeface="Verdana"/>
              <a:ea typeface="Verdana"/>
            </a:endParaRPr>
          </a:p>
        </p:txBody>
      </p:sp>
      <p:sp>
        <p:nvSpPr>
          <p:cNvPr id="211" name="Rectangle 159">
            <a:extLst>
              <a:ext uri="{FF2B5EF4-FFF2-40B4-BE49-F238E27FC236}">
                <a16:creationId xmlns:a16="http://schemas.microsoft.com/office/drawing/2014/main" id="{A02F06AA-D718-4F55-BCB5-D338B0DA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697" y="2745847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WDT</a:t>
            </a:r>
          </a:p>
        </p:txBody>
      </p:sp>
      <p:sp>
        <p:nvSpPr>
          <p:cNvPr id="212" name="Rectangle 159">
            <a:extLst>
              <a:ext uri="{FF2B5EF4-FFF2-40B4-BE49-F238E27FC236}">
                <a16:creationId xmlns:a16="http://schemas.microsoft.com/office/drawing/2014/main" id="{3335FF99-A1E4-48C1-87F9-9D86C479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61" y="2745847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WWDT 10ch</a:t>
            </a:r>
          </a:p>
        </p:txBody>
      </p:sp>
      <p:sp>
        <p:nvSpPr>
          <p:cNvPr id="213" name="Rectangle 159">
            <a:extLst>
              <a:ext uri="{FF2B5EF4-FFF2-40B4-BE49-F238E27FC236}">
                <a16:creationId xmlns:a16="http://schemas.microsoft.com/office/drawing/2014/main" id="{123D61A9-C21E-4012-A6C9-D8438A3F1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825" y="2745847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SWDT</a:t>
            </a:r>
          </a:p>
        </p:txBody>
      </p:sp>
      <p:sp>
        <p:nvSpPr>
          <p:cNvPr id="214" name="Rectangle 159">
            <a:extLst>
              <a:ext uri="{FF2B5EF4-FFF2-40B4-BE49-F238E27FC236}">
                <a16:creationId xmlns:a16="http://schemas.microsoft.com/office/drawing/2014/main" id="{7B373E80-0C1F-42DB-B79B-A0B330CC2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889" y="2745847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TMU 1ch</a:t>
            </a:r>
          </a:p>
        </p:txBody>
      </p:sp>
      <p:sp>
        <p:nvSpPr>
          <p:cNvPr id="215" name="Rectangle 159">
            <a:extLst>
              <a:ext uri="{FF2B5EF4-FFF2-40B4-BE49-F238E27FC236}">
                <a16:creationId xmlns:a16="http://schemas.microsoft.com/office/drawing/2014/main" id="{D9621BA6-C367-4C11-A109-7F6F0166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950" y="2745847"/>
            <a:ext cx="178838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lang="en-US" altLang="ja-JP" sz="600" dirty="0">
                <a:latin typeface="Verdana"/>
                <a:ea typeface="Verdana"/>
              </a:rPr>
              <a:t>ARMGC</a:t>
            </a:r>
            <a:endParaRPr kumimoji="1" lang="en-US" altLang="ja-JP" sz="600" dirty="0">
              <a:latin typeface="Verdana"/>
              <a:ea typeface="Verdana"/>
            </a:endParaRPr>
          </a:p>
        </p:txBody>
      </p:sp>
      <p:sp>
        <p:nvSpPr>
          <p:cNvPr id="217" name="Rectangle 159">
            <a:extLst>
              <a:ext uri="{FF2B5EF4-FFF2-40B4-BE49-F238E27FC236}">
                <a16:creationId xmlns:a16="http://schemas.microsoft.com/office/drawing/2014/main" id="{61E9E7CA-B0DB-4480-8F28-E9137221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31" y="4535076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CPG</a:t>
            </a:r>
          </a:p>
        </p:txBody>
      </p:sp>
      <p:sp>
        <p:nvSpPr>
          <p:cNvPr id="218" name="Rectangle 159">
            <a:extLst>
              <a:ext uri="{FF2B5EF4-FFF2-40B4-BE49-F238E27FC236}">
                <a16:creationId xmlns:a16="http://schemas.microsoft.com/office/drawing/2014/main" id="{E90F8FA5-5C9F-447C-8DBE-6123E253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38" y="4535076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RESET</a:t>
            </a:r>
          </a:p>
        </p:txBody>
      </p:sp>
      <p:sp>
        <p:nvSpPr>
          <p:cNvPr id="219" name="Rectangle 159">
            <a:extLst>
              <a:ext uri="{FF2B5EF4-FFF2-40B4-BE49-F238E27FC236}">
                <a16:creationId xmlns:a16="http://schemas.microsoft.com/office/drawing/2014/main" id="{333B5217-1F79-4627-8D2C-BA289F89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45" y="4535076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SYSC</a:t>
            </a:r>
          </a:p>
        </p:txBody>
      </p:sp>
      <p:sp>
        <p:nvSpPr>
          <p:cNvPr id="221" name="Rectangle 159">
            <a:extLst>
              <a:ext uri="{FF2B5EF4-FFF2-40B4-BE49-F238E27FC236}">
                <a16:creationId xmlns:a16="http://schemas.microsoft.com/office/drawing/2014/main" id="{FCD50BC8-C43F-44CE-925F-14B5F14E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52" y="4535076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CMT</a:t>
            </a:r>
          </a:p>
        </p:txBody>
      </p:sp>
      <p:sp>
        <p:nvSpPr>
          <p:cNvPr id="222" name="Rectangle 159">
            <a:extLst>
              <a:ext uri="{FF2B5EF4-FFF2-40B4-BE49-F238E27FC236}">
                <a16:creationId xmlns:a16="http://schemas.microsoft.com/office/drawing/2014/main" id="{0D2C8275-CD68-4DFD-8837-461483608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8" y="4374696"/>
            <a:ext cx="208387" cy="74820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PFC </a:t>
            </a:r>
          </a:p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(GP0-3/System0)</a:t>
            </a:r>
          </a:p>
        </p:txBody>
      </p:sp>
      <p:sp>
        <p:nvSpPr>
          <p:cNvPr id="223" name="Rectangle 159">
            <a:extLst>
              <a:ext uri="{FF2B5EF4-FFF2-40B4-BE49-F238E27FC236}">
                <a16:creationId xmlns:a16="http://schemas.microsoft.com/office/drawing/2014/main" id="{C7137791-20CC-4EFD-B86B-6D8B8DFBB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06" y="4535076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TSC</a:t>
            </a:r>
          </a:p>
        </p:txBody>
      </p:sp>
      <p:sp>
        <p:nvSpPr>
          <p:cNvPr id="224" name="Rectangle 159">
            <a:extLst>
              <a:ext uri="{FF2B5EF4-FFF2-40B4-BE49-F238E27FC236}">
                <a16:creationId xmlns:a16="http://schemas.microsoft.com/office/drawing/2014/main" id="{A78D9B9C-74A8-4227-B926-9D8094D5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992" y="5504329"/>
            <a:ext cx="144000" cy="58782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IPMMU</a:t>
            </a:r>
          </a:p>
        </p:txBody>
      </p:sp>
      <p:sp>
        <p:nvSpPr>
          <p:cNvPr id="232" name="左右矢印 18">
            <a:extLst>
              <a:ext uri="{FF2B5EF4-FFF2-40B4-BE49-F238E27FC236}">
                <a16:creationId xmlns:a16="http://schemas.microsoft.com/office/drawing/2014/main" id="{C05D1695-9BD4-4F74-A329-607682992898}"/>
              </a:ext>
            </a:extLst>
          </p:cNvPr>
          <p:cNvSpPr/>
          <p:nvPr/>
        </p:nvSpPr>
        <p:spPr>
          <a:xfrm rot="16200000">
            <a:off x="4628537" y="4797256"/>
            <a:ext cx="885826" cy="180975"/>
          </a:xfrm>
          <a:prstGeom prst="leftRightArrow">
            <a:avLst>
              <a:gd name="adj1" fmla="val 100000"/>
              <a:gd name="adj2" fmla="val 2141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lnSpc>
                <a:spcPts val="700"/>
              </a:lnSpc>
              <a:defRPr/>
            </a:pPr>
            <a:r>
              <a:rPr kumimoji="1" lang="en-US" altLang="ja-JP" sz="6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AXI </a:t>
            </a:r>
            <a:r>
              <a:rPr kumimoji="1"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BUS</a:t>
            </a:r>
          </a:p>
          <a:p>
            <a:pPr algn="ctr">
              <a:lnSpc>
                <a:spcPts val="700"/>
              </a:lnSpc>
              <a:defRPr/>
            </a:pPr>
            <a:r>
              <a:rPr lang="en-US" altLang="ja-JP" sz="7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256bits/400Mhz</a:t>
            </a:r>
            <a:endParaRPr kumimoji="1" lang="en-US" altLang="ja-JP" sz="6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34" name="Rectangle 159">
            <a:extLst>
              <a:ext uri="{FF2B5EF4-FFF2-40B4-BE49-F238E27FC236}">
                <a16:creationId xmlns:a16="http://schemas.microsoft.com/office/drawing/2014/main" id="{39A72C60-B38C-4D60-A167-C061CE8FF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651" y="4535076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APMU</a:t>
            </a:r>
          </a:p>
        </p:txBody>
      </p:sp>
      <p:sp>
        <p:nvSpPr>
          <p:cNvPr id="235" name="Rectangle 159">
            <a:extLst>
              <a:ext uri="{FF2B5EF4-FFF2-40B4-BE49-F238E27FC236}">
                <a16:creationId xmlns:a16="http://schemas.microsoft.com/office/drawing/2014/main" id="{87947596-FA5D-455A-B554-174000A4F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951" y="4535076"/>
            <a:ext cx="144000" cy="5878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pPr algn="ctr">
              <a:defRPr/>
            </a:pPr>
            <a:r>
              <a:rPr kumimoji="1" lang="en-US" altLang="ja-JP" sz="600" dirty="0">
                <a:latin typeface="Verdana"/>
                <a:ea typeface="Verdana"/>
              </a:rPr>
              <a:t>IRQC</a:t>
            </a:r>
          </a:p>
        </p:txBody>
      </p:sp>
      <p:sp>
        <p:nvSpPr>
          <p:cNvPr id="236" name="左右矢印 109">
            <a:extLst>
              <a:ext uri="{FF2B5EF4-FFF2-40B4-BE49-F238E27FC236}">
                <a16:creationId xmlns:a16="http://schemas.microsoft.com/office/drawing/2014/main" id="{33D856EA-BAAA-4A3E-9E1C-9160691D15EE}"/>
              </a:ext>
            </a:extLst>
          </p:cNvPr>
          <p:cNvSpPr/>
          <p:nvPr/>
        </p:nvSpPr>
        <p:spPr>
          <a:xfrm rot="5400000">
            <a:off x="5683839" y="2935542"/>
            <a:ext cx="526995" cy="117345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ja-JP" altLang="en-US" sz="5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37" name="左右矢印 109">
            <a:extLst>
              <a:ext uri="{FF2B5EF4-FFF2-40B4-BE49-F238E27FC236}">
                <a16:creationId xmlns:a16="http://schemas.microsoft.com/office/drawing/2014/main" id="{14F02093-6EF4-4CE4-8295-EB422008CB14}"/>
              </a:ext>
            </a:extLst>
          </p:cNvPr>
          <p:cNvSpPr/>
          <p:nvPr/>
        </p:nvSpPr>
        <p:spPr>
          <a:xfrm>
            <a:off x="6006009" y="3089328"/>
            <a:ext cx="571399" cy="174095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5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Bridge</a:t>
            </a:r>
          </a:p>
          <a:p>
            <a:pPr algn="ctr">
              <a:defRPr/>
            </a:pPr>
            <a:r>
              <a:rPr lang="en-US" altLang="ja-JP" sz="500" dirty="0">
                <a:solidFill>
                  <a:srgbClr val="FFFFFF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64bits</a:t>
            </a:r>
            <a:endParaRPr kumimoji="1" lang="ja-JP" altLang="en-US" sz="5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38" name="左右矢印 109">
            <a:extLst>
              <a:ext uri="{FF2B5EF4-FFF2-40B4-BE49-F238E27FC236}">
                <a16:creationId xmlns:a16="http://schemas.microsoft.com/office/drawing/2014/main" id="{115BEF05-CA4E-4AC2-9F8C-4C5A36CAA055}"/>
              </a:ext>
            </a:extLst>
          </p:cNvPr>
          <p:cNvSpPr/>
          <p:nvPr/>
        </p:nvSpPr>
        <p:spPr>
          <a:xfrm rot="5400000">
            <a:off x="6246464" y="3316000"/>
            <a:ext cx="714742" cy="110499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ja-JP" altLang="en-US" sz="5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39" name="左右矢印 109">
            <a:extLst>
              <a:ext uri="{FF2B5EF4-FFF2-40B4-BE49-F238E27FC236}">
                <a16:creationId xmlns:a16="http://schemas.microsoft.com/office/drawing/2014/main" id="{4936A490-B839-4F8F-AC23-D0218CA1D759}"/>
              </a:ext>
            </a:extLst>
          </p:cNvPr>
          <p:cNvSpPr/>
          <p:nvPr/>
        </p:nvSpPr>
        <p:spPr>
          <a:xfrm>
            <a:off x="6500279" y="3717516"/>
            <a:ext cx="712776" cy="131858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ja-JP" altLang="en-US" sz="5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40" name="左右矢印 109">
            <a:extLst>
              <a:ext uri="{FF2B5EF4-FFF2-40B4-BE49-F238E27FC236}">
                <a16:creationId xmlns:a16="http://schemas.microsoft.com/office/drawing/2014/main" id="{CEA930A1-722C-403A-A0BB-B74C389EC02A}"/>
              </a:ext>
            </a:extLst>
          </p:cNvPr>
          <p:cNvSpPr/>
          <p:nvPr/>
        </p:nvSpPr>
        <p:spPr>
          <a:xfrm rot="5400000">
            <a:off x="7063660" y="3637007"/>
            <a:ext cx="384460" cy="132976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endParaRPr kumimoji="1" lang="ja-JP" altLang="en-US" sz="500" dirty="0">
              <a:solidFill>
                <a:srgbClr val="FFFFFF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20" name="Rectangle 157">
            <a:extLst>
              <a:ext uri="{FF2B5EF4-FFF2-40B4-BE49-F238E27FC236}">
                <a16:creationId xmlns:a16="http://schemas.microsoft.com/office/drawing/2014/main" id="{F956656D-0926-4436-987D-AF98B2FCCC9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39996" y="2211842"/>
            <a:ext cx="612000" cy="21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/>
            <a:r>
              <a:rPr kumimoji="1" lang="en-GB" altLang="ja-JP" sz="600" dirty="0">
                <a:solidFill>
                  <a:srgbClr val="1E1E1D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RT-SRAM</a:t>
            </a:r>
          </a:p>
          <a:p>
            <a:pPr algn="ctr"/>
            <a:r>
              <a:rPr lang="en-GB" altLang="ja-JP" sz="600" dirty="0">
                <a:solidFill>
                  <a:srgbClr val="1E1E1D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1MB</a:t>
            </a:r>
            <a:endParaRPr kumimoji="1" lang="en-GB" altLang="ja-JP" sz="600" dirty="0">
              <a:solidFill>
                <a:srgbClr val="1E1E1D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28" name="Rectangle 159">
            <a:extLst>
              <a:ext uri="{FF2B5EF4-FFF2-40B4-BE49-F238E27FC236}">
                <a16:creationId xmlns:a16="http://schemas.microsoft.com/office/drawing/2014/main" id="{41077DFB-28FE-4C7B-8D5B-57A62483317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92516" y="2234864"/>
            <a:ext cx="612000" cy="180000"/>
          </a:xfrm>
          <a:prstGeom prst="rect">
            <a:avLst/>
          </a:prstGeom>
          <a:solidFill>
            <a:srgbClr val="465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solidFill>
                  <a:schemeClr val="bg1"/>
                </a:solidFill>
                <a:latin typeface="Verdana"/>
                <a:ea typeface="Verdana"/>
              </a:rPr>
              <a:t>AES-acc</a:t>
            </a: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8ED4C0E8-D076-4AC6-AAA9-3B666416065E}"/>
              </a:ext>
            </a:extLst>
          </p:cNvPr>
          <p:cNvSpPr/>
          <p:nvPr/>
        </p:nvSpPr>
        <p:spPr>
          <a:xfrm>
            <a:off x="2479093" y="5721641"/>
            <a:ext cx="1512000" cy="144000"/>
          </a:xfrm>
          <a:prstGeom prst="rect">
            <a:avLst/>
          </a:prstGeom>
          <a:solidFill>
            <a:schemeClr val="accent5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>
              <a:defRPr/>
            </a:pPr>
            <a:r>
              <a:rPr kumimoji="1" lang="en-US" altLang="ja-JP" sz="700" dirty="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50" charset="-128"/>
              </a:rPr>
              <a:t>System RAM  384KB</a:t>
            </a:r>
            <a:endParaRPr kumimoji="1" lang="ja-JP" altLang="en-US" sz="700" dirty="0">
              <a:solidFill>
                <a:schemeClr val="bg1"/>
              </a:solidFill>
              <a:latin typeface="Verdana" panose="020B060403050404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2F7EF9-21ED-47C1-B49D-793C337538A2}"/>
              </a:ext>
            </a:extLst>
          </p:cNvPr>
          <p:cNvGrpSpPr/>
          <p:nvPr/>
        </p:nvGrpSpPr>
        <p:grpSpPr>
          <a:xfrm>
            <a:off x="1687810" y="2524864"/>
            <a:ext cx="493402" cy="589976"/>
            <a:chOff x="1687810" y="2524864"/>
            <a:chExt cx="493402" cy="589976"/>
          </a:xfrm>
          <a:solidFill>
            <a:schemeClr val="bg1"/>
          </a:solidFill>
        </p:grpSpPr>
        <p:sp>
          <p:nvSpPr>
            <p:cNvPr id="200" name="Rectangle 159">
              <a:extLst>
                <a:ext uri="{FF2B5EF4-FFF2-40B4-BE49-F238E27FC236}">
                  <a16:creationId xmlns:a16="http://schemas.microsoft.com/office/drawing/2014/main" id="{846B8AF8-C397-4739-B007-977999E6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811" y="2527011"/>
              <a:ext cx="223676" cy="58782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vert270" wrap="none" anchor="ctr"/>
            <a:lstStyle/>
            <a:p>
              <a:pPr algn="ctr">
                <a:defRPr/>
              </a:pPr>
              <a:r>
                <a:rPr kumimoji="1" lang="en-US" altLang="ja-JP" sz="600" dirty="0">
                  <a:latin typeface="Verdana"/>
                  <a:ea typeface="Verdana"/>
                </a:rPr>
                <a:t>R-Switch2</a:t>
              </a:r>
            </a:p>
          </p:txBody>
        </p:sp>
        <p:sp>
          <p:nvSpPr>
            <p:cNvPr id="242" name="Rectangle 159">
              <a:extLst>
                <a:ext uri="{FF2B5EF4-FFF2-40B4-BE49-F238E27FC236}">
                  <a16:creationId xmlns:a16="http://schemas.microsoft.com/office/drawing/2014/main" id="{04962FF0-470F-409A-A6CF-99FB6DCD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36" y="2525837"/>
              <a:ext cx="223676" cy="58782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vert270" wrap="none" anchor="ctr"/>
            <a:lstStyle/>
            <a:p>
              <a:pPr algn="ctr">
                <a:defRPr/>
              </a:pPr>
              <a:r>
                <a:rPr kumimoji="1" lang="en-US" altLang="ja-JP" sz="600" dirty="0">
                  <a:latin typeface="Verdana"/>
                  <a:ea typeface="Verdana"/>
                </a:rPr>
                <a:t>R-Switch2</a:t>
              </a:r>
            </a:p>
          </p:txBody>
        </p:sp>
        <p:sp>
          <p:nvSpPr>
            <p:cNvPr id="243" name="Rectangle 159">
              <a:extLst>
                <a:ext uri="{FF2B5EF4-FFF2-40B4-BE49-F238E27FC236}">
                  <a16:creationId xmlns:a16="http://schemas.microsoft.com/office/drawing/2014/main" id="{FFB8F57E-0719-421D-B0BD-5BB39C04C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810" y="2524864"/>
              <a:ext cx="493401" cy="50555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vert270" wrap="none" anchor="ctr"/>
            <a:lstStyle/>
            <a:p>
              <a:pPr algn="ctr">
                <a:defRPr/>
              </a:pPr>
              <a:r>
                <a:rPr kumimoji="1" lang="en-US" altLang="ja-JP" sz="600" dirty="0">
                  <a:latin typeface="Verdana"/>
                  <a:ea typeface="Verdana"/>
                </a:rPr>
                <a:t>R-Switch2</a:t>
              </a:r>
            </a:p>
          </p:txBody>
        </p:sp>
      </p:grpSp>
      <p:sp>
        <p:nvSpPr>
          <p:cNvPr id="33" name="Rectangle 157">
            <a:extLst>
              <a:ext uri="{FF2B5EF4-FFF2-40B4-BE49-F238E27FC236}">
                <a16:creationId xmlns:a16="http://schemas.microsoft.com/office/drawing/2014/main" id="{02189D30-EDB8-4FBD-B96A-4B5F2F66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424" y="2018864"/>
            <a:ext cx="252000" cy="612000"/>
          </a:xfrm>
          <a:prstGeom prst="rect">
            <a:avLst/>
          </a:prstGeom>
          <a:solidFill>
            <a:srgbClr val="465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500" dirty="0">
                <a:solidFill>
                  <a:srgbClr val="FFFFFF"/>
                </a:solidFill>
                <a:latin typeface="Verdana"/>
                <a:ea typeface="Verdana"/>
              </a:rPr>
              <a:t>Secure</a:t>
            </a:r>
          </a:p>
          <a:p>
            <a:pPr algn="ctr">
              <a:defRPr/>
            </a:pPr>
            <a:r>
              <a:rPr kumimoji="1" lang="en-US" altLang="ja-JP" sz="500" dirty="0">
                <a:solidFill>
                  <a:srgbClr val="FFFFFF"/>
                </a:solidFill>
                <a:latin typeface="Verdana"/>
                <a:ea typeface="Verdana"/>
              </a:rPr>
              <a:t>Engine</a:t>
            </a:r>
          </a:p>
        </p:txBody>
      </p:sp>
      <p:sp>
        <p:nvSpPr>
          <p:cNvPr id="244" name="Rectangle 159">
            <a:extLst>
              <a:ext uri="{FF2B5EF4-FFF2-40B4-BE49-F238E27FC236}">
                <a16:creationId xmlns:a16="http://schemas.microsoft.com/office/drawing/2014/main" id="{A01A28F0-D805-4DB5-85FB-61A61EF4F7F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8343" y="5527841"/>
            <a:ext cx="721868" cy="269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RSCANFD </a:t>
            </a:r>
          </a:p>
          <a:p>
            <a:pPr algn="ctr">
              <a:defRPr/>
            </a:pPr>
            <a:r>
              <a:rPr kumimoji="1" lang="en-US" altLang="ja-JP" sz="600" dirty="0">
                <a:ea typeface="Meiryo UI" panose="020B0604030504040204" pitchFamily="50" charset="-128"/>
              </a:rPr>
              <a:t>v4.1 8ch</a:t>
            </a:r>
          </a:p>
        </p:txBody>
      </p:sp>
      <p:cxnSp>
        <p:nvCxnSpPr>
          <p:cNvPr id="241" name="直線矢印コネクタ 240">
            <a:extLst>
              <a:ext uri="{FF2B5EF4-FFF2-40B4-BE49-F238E27FC236}">
                <a16:creationId xmlns:a16="http://schemas.microsoft.com/office/drawing/2014/main" id="{E8C29A21-ECCE-4E85-B5CB-11685242B4F5}"/>
              </a:ext>
            </a:extLst>
          </p:cNvPr>
          <p:cNvCxnSpPr>
            <a:cxnSpLocks/>
          </p:cNvCxnSpPr>
          <p:nvPr/>
        </p:nvCxnSpPr>
        <p:spPr>
          <a:xfrm>
            <a:off x="7965937" y="3511264"/>
            <a:ext cx="0" cy="164390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9189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1_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3D08664F8A75489549E5E002B2FC08" ma:contentTypeVersion="17" ma:contentTypeDescription="Create a new document." ma:contentTypeScope="" ma:versionID="b5129112f9e8dfcff5ca76b517b74de2">
  <xsd:schema xmlns:xsd="http://www.w3.org/2001/XMLSchema" xmlns:xs="http://www.w3.org/2001/XMLSchema" xmlns:p="http://schemas.microsoft.com/office/2006/metadata/properties" xmlns:ns2="7fa62e60-49c2-4be8-922e-81e2baaed9f6" xmlns:ns3="c33e965d-f635-4fa3-b1d6-8afb121e2d98" xmlns:ns4="http://schemas.microsoft.com/sharepoint/v4" xmlns:ns5="c24288ec-b664-4237-bfbf-b4d897279037" targetNamespace="http://schemas.microsoft.com/office/2006/metadata/properties" ma:root="true" ma:fieldsID="da5e5b15cf62bc75acea0e508284f695" ns2:_="" ns3:_="" ns4:_="" ns5:_="">
    <xsd:import namespace="7fa62e60-49c2-4be8-922e-81e2baaed9f6"/>
    <xsd:import namespace="c33e965d-f635-4fa3-b1d6-8afb121e2d98"/>
    <xsd:import namespace="http://schemas.microsoft.com/sharepoint/v4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_Flow_SignoffStatu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4:IconOverlay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5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a62e60-49c2-4be8-922e-81e2baaed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14" nillable="true" ma:displayName="Sign-off status" ma:internalName="Sign_x002d_off_x0020_status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e965d-f635-4fa3-b1d6-8afb121e2d9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bfbb7d79-93af-4ec9-814a-24e5f7d850bd}" ma:internalName="TaxCatchAll" ma:showField="CatchAllData" ma:web="c33e965d-f635-4fa3-b1d6-8afb121e2d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fa62e60-49c2-4be8-922e-81e2baaed9f6" xsi:nil="true"/>
    <IconOverlay xmlns="http://schemas.microsoft.com/sharepoint/v4" xsi:nil="true"/>
    <lcf76f155ced4ddcb4097134ff3c332f xmlns="7fa62e60-49c2-4be8-922e-81e2baaed9f6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Props1.xml><?xml version="1.0" encoding="utf-8"?>
<ds:datastoreItem xmlns:ds="http://schemas.openxmlformats.org/officeDocument/2006/customXml" ds:itemID="{6861A66F-88C0-4BF3-AE65-37BC8B871F4C}"/>
</file>

<file path=customXml/itemProps2.xml><?xml version="1.0" encoding="utf-8"?>
<ds:datastoreItem xmlns:ds="http://schemas.openxmlformats.org/officeDocument/2006/customXml" ds:itemID="{3000AC24-1EF0-4E91-BFF8-70F45F24F7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6D516F-FE04-47EE-8AFD-A5FCCEE15574}">
  <ds:schemaRefs>
    <ds:schemaRef ds:uri="http://schemas.microsoft.com/office/infopath/2007/PartnerControls"/>
    <ds:schemaRef ds:uri="http://schemas.microsoft.com/office/2006/documentManagement/types"/>
    <ds:schemaRef ds:uri="c33e965d-f635-4fa3-b1d6-8afb121e2d98"/>
    <ds:schemaRef ds:uri="http://schemas.microsoft.com/office/2006/metadata/properties"/>
    <ds:schemaRef ds:uri="http://purl.org/dc/elements/1.1/"/>
    <ds:schemaRef ds:uri="7fa62e60-49c2-4be8-922e-81e2baaed9f6"/>
    <ds:schemaRef ds:uri="http://schemas.microsoft.com/sharepoint/v4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0</TotalTime>
  <Words>382</Words>
  <Application>Microsoft Office PowerPoint</Application>
  <PresentationFormat>ワイド画面</PresentationFormat>
  <Paragraphs>212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Calibri</vt:lpstr>
      <vt:lpstr>Segoe UI</vt:lpstr>
      <vt:lpstr>Symbol</vt:lpstr>
      <vt:lpstr>Verdana</vt:lpstr>
      <vt:lpstr>Wingdings</vt:lpstr>
      <vt:lpstr>Renesas 2015</vt:lpstr>
      <vt:lpstr>1_Renesas 2015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</cp:revision>
  <dcterms:created xsi:type="dcterms:W3CDTF">2015-09-22T17:46:14Z</dcterms:created>
  <dcterms:modified xsi:type="dcterms:W3CDTF">2022-01-25T06:46:02Z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0x0101003C3D08664F8A75489549E5E002B2FC08</vt:lpwstr>
  </property>
  <property fmtid="{D5CDD505-2E9C-101B-9397-08002B2CF9AE}" pid="3" name="Order">
    <vt:r8>4878500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_CopySource">
    <vt:lpwstr>https://renesasgroup.sharepoint.com/sites/ext_9439_265/Shared Documents/02_specification/022_target specification/R-CarS4_TS/Attachment/Bus_Arch_Fig/R-CarS4_Bus Architecture.pptx</vt:lpwstr>
  </property>
  <property fmtid="{D5CDD505-2E9C-101B-9397-08002B2CF9AE}" pid="9" name="MediaServiceImageTags">
    <vt:lpwstr/>
  </property>
</Properties>
</file>