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380" r:id="rId3"/>
    <p:sldId id="350" r:id="rId4"/>
    <p:sldId id="374" r:id="rId5"/>
    <p:sldId id="379" r:id="rId6"/>
    <p:sldId id="375" r:id="rId7"/>
    <p:sldId id="381" r:id="rId8"/>
    <p:sldId id="376" r:id="rId9"/>
    <p:sldId id="377" r:id="rId10"/>
    <p:sldId id="383" r:id="rId11"/>
    <p:sldId id="382" r:id="rId12"/>
    <p:sldId id="384" r:id="rId13"/>
    <p:sldId id="386" r:id="rId14"/>
    <p:sldId id="385" r:id="rId15"/>
    <p:sldId id="378" r:id="rId16"/>
    <p:sldId id="387" r:id="rId17"/>
    <p:sldId id="388" r:id="rId18"/>
    <p:sldId id="3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EFE4"/>
    <a:srgbClr val="F9C30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466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Hai Phan on Sep 5</a:t>
            </a:r>
            <a:r>
              <a:rPr lang="en-US" baseline="30000" dirty="0"/>
              <a:t>th</a:t>
            </a:r>
            <a:r>
              <a:rPr lang="en-US" dirty="0"/>
              <a:t> 2018. This slide is used to help understand fundamental features and properties of Git ( a distributed version control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1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1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4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1" y="-6"/>
            <a:ext cx="10579394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0CF5A-AC05-4576-A803-F669BE528504}"/>
              </a:ext>
            </a:extLst>
          </p:cNvPr>
          <p:cNvSpPr txBox="1"/>
          <p:nvPr userDrawn="1"/>
        </p:nvSpPr>
        <p:spPr>
          <a:xfrm>
            <a:off x="238416" y="108811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1619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4550773" y="4957765"/>
            <a:ext cx="7367031" cy="7206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pPr algn="ctr"/>
            <a:r>
              <a:rPr lang="en-US" sz="3600" dirty="0">
                <a:latin typeface="Arial Black" panose="020B0A04020102020204" pitchFamily="34" charset="0"/>
              </a:rPr>
              <a:t>MATLAB CAN Protocol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550773" y="5581892"/>
            <a:ext cx="7586107" cy="36170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Mar 2023</a:t>
            </a:r>
            <a:endParaRPr lang="vi-VN" sz="2000" dirty="0">
              <a:latin typeface="Baskerville Old Face" panose="02020602080505020303" pitchFamily="18" charset="0"/>
            </a:endParaRPr>
          </a:p>
          <a:p>
            <a:pPr algn="ctr"/>
            <a:endParaRPr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53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– 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four bits of the control field are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length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 how many bytes of data will be transmitted in this message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indicated in the DLC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between zero and 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traditional CAN, as the maximum number of bytes that can be transmitted.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2 bytes (0010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data will follow this field, which indicates that two bytes of data will be transmitted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96D13-F842-CD46-D9DB-089E4BC5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69" y="3429000"/>
            <a:ext cx="6044691" cy="24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2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53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– Data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data field byte follows the DLC is transmitted immediately.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all CAN data transmitted most significant bit (MSB) first (“big-endian form”)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data fields are transmitted in 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7261F9-247B-27E6-23A6-03F9E4A0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845" y="1548761"/>
            <a:ext cx="5187976" cy="164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730E6-B59E-DCA9-8D94-E06FDE284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845" y="4127564"/>
            <a:ext cx="5187976" cy="14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3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53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– CRC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of our data has been transmitted properly, a 15-bit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redundancy check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sent, which is used as a means of error detection.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CRC is calculated using all of the bits transmitted in the message so far. If the receiver receives a CRC that does not match what is has calculated, this indicates an error condition.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recessive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delimiter bit (CRC-D)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15-bit CRC.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51211-E421-9BC5-7A35-44FBE314E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08" y="2520801"/>
            <a:ext cx="8549357" cy="1816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25931-68EC-7784-6338-272F01DC5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92" y="4832076"/>
            <a:ext cx="2000388" cy="15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8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53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– 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2" y="769436"/>
            <a:ext cx="11243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transmitter has finished sending its data and redundancy check, the receiver must indicate that it has received the transmitter’s message without error. This occur immediately following the CRC-D meaning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acknowledgement slot (ACK).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slot, the receiver asserts a dominant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to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acquisition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a receiving node detect an error and  the sending node repeats the message after re-arbitration.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slot is immediately followed by a recessive delimiter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(ACK-D)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038D3-7A6B-AE58-F6BE-13C8FE24F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58" y="1541598"/>
            <a:ext cx="2760598" cy="1720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EEBDB7-8412-5D22-852F-7FBD38EA1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64" y="4584684"/>
            <a:ext cx="2119002" cy="16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53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– EOF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2" y="769436"/>
            <a:ext cx="11243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acknowledgment, the transmitter sends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 which marks the end of a CAN message.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field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sequential recessive 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After the EOF, the bus will become free, and another message can be sent over the bus after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seven-bit inter-frame spacing (IFS)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ADA234-B962-65BC-DD49-99AF279C0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435" y="2509482"/>
            <a:ext cx="7750101" cy="30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stuffing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of opposite polarity is inserted after five consecutive identical bits: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0111111010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become 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011111</a:t>
            </a:r>
            <a:r>
              <a:rPr lang="en-US" sz="200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1010000011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become 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10100000</a:t>
            </a:r>
            <a:r>
              <a:rPr lang="en-US" sz="200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0000011110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become 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000001111100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Stuffed data is destuffed by the receiver: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data:</a:t>
            </a:r>
          </a:p>
          <a:p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00001101001</a:t>
            </a:r>
            <a:r>
              <a:rPr lang="en-US" sz="2000" spc="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1001010100010010010101010000111011011111111</a:t>
            </a:r>
          </a:p>
          <a:p>
            <a:endParaRPr lang="en-US" sz="2000" spc="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Stuffed data:</a:t>
            </a:r>
          </a:p>
          <a:p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00001101001</a:t>
            </a:r>
            <a:r>
              <a:rPr lang="en-US" sz="2000" spc="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00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pc="3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100101010001001001010101000011101</a:t>
            </a:r>
            <a:r>
              <a:rPr lang="en-US" sz="2000" spc="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1011111111</a:t>
            </a:r>
          </a:p>
          <a:p>
            <a:endParaRPr lang="en-US" sz="2000" spc="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stuffing deactivated after the last bit of the 15-bit CRC, so the ACK slot, its surrounding delimiters and the end of frame field are fixed size and are not subject to bit stuffing.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stuffed data frame contains the same information as the original data frame. Transmitting six consecutive identical bits in a frame is an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2772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frame is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to transmit date over the bus.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frames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 data transmission from other nodes. It contains no data, nodes targeted by the request frames can respond with a data frame.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 error in the transmission or reception of a message or if any other error condition occurs at a node, that node transmits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frame is a special message that violates the formatting rules of a CAN message by deliberately sending at least six consecutive dominant bits which would override all signals on the bus. The original transmitter will then automatically retransmit the original message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type of frame is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frame is similar to an error frame, but it is sent between frames or during inter-frame spacing rather than during a frame. This is transmitted by a node that becomes too busy, and it provides extra delay between messages by ensuring that the bus is held up until the overload condition is cleared</a:t>
            </a:r>
          </a:p>
        </p:txBody>
      </p:sp>
    </p:spTree>
    <p:extLst>
      <p:ext uri="{BB962C8B-B14F-4D97-AF65-F5344CB8AC3E}">
        <p14:creationId xmlns:p14="http://schemas.microsoft.com/office/powerpoint/2010/main" val="135037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with flexible data rate known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enhancement to the traditional CAN protocol.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FD allows for usable bandwidths of up to 5 megabits per second.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the bandwidth, CAN FD can transmit more data at the same time compared with traditional CAN protocol.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CAN FD can transmit up to 64 bytes of data frame compared with 8 bytes of data frame in traditional CAN protocol.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DDD9-1C75-8151-90FA-7DB84A2F5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326" y="3324993"/>
            <a:ext cx="4449348" cy="28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6738531" y="4003412"/>
            <a:ext cx="4159841" cy="29383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4623145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BE050-1EB7-1B47-47AC-9F7C04B5CBDE}"/>
              </a:ext>
            </a:extLst>
          </p:cNvPr>
          <p:cNvSpPr txBox="1"/>
          <p:nvPr/>
        </p:nvSpPr>
        <p:spPr>
          <a:xfrm>
            <a:off x="395604" y="769436"/>
            <a:ext cx="11249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is a multi-master serial bus standard for connecting electronic control units (ECUs) also known as nodes (automotive electronics is a major application domain). Two or more nodes are required on the CAN network to communicate.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bus uses differential wired-AND signals. Two signals,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high (CANH)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low (CANL)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either driven to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"dominant"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CANH &gt; CANL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not driven and pulled by passive resistors to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"recessive"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CANH ≤ CANL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data bit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dominant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data bit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recessive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a wired-AND convention, which gives nodes with lower ID numbers priority on the bus.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95465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Physical organization - Overview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F9A1EB97-123B-2D04-9A6D-FE8D0EEB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5" y="3703197"/>
            <a:ext cx="5131313" cy="1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B8AB983D-6EE6-E6F7-C2CA-D2D1F1F7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984" y="3714894"/>
            <a:ext cx="5131313" cy="1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5DB8F-D308-8A93-2C74-4FDE62907B4C}"/>
              </a:ext>
            </a:extLst>
          </p:cNvPr>
          <p:cNvCxnSpPr>
            <a:cxnSpLocks/>
          </p:cNvCxnSpPr>
          <p:nvPr/>
        </p:nvCxnSpPr>
        <p:spPr>
          <a:xfrm>
            <a:off x="6096000" y="3714894"/>
            <a:ext cx="0" cy="221341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F2996D-8277-795F-EA4B-A34C7990ED62}"/>
              </a:ext>
            </a:extLst>
          </p:cNvPr>
          <p:cNvSpPr txBox="1"/>
          <p:nvPr/>
        </p:nvSpPr>
        <p:spPr>
          <a:xfrm>
            <a:off x="1207537" y="5727123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High-speed CAN signaling. ISO 11898-2 (Wikipedia)</a:t>
            </a:r>
            <a:endParaRPr lang="en-US" sz="1400" i="1" dirty="0"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1A059-2C97-9A66-2AB4-6F51429C962D}"/>
              </a:ext>
            </a:extLst>
          </p:cNvPr>
          <p:cNvSpPr txBox="1"/>
          <p:nvPr/>
        </p:nvSpPr>
        <p:spPr>
          <a:xfrm>
            <a:off x="7224729" y="5724801"/>
            <a:ext cx="386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Low-speed CAN signaling. ISO 11898-3 (Wikipedia)</a:t>
            </a:r>
            <a:endParaRPr lang="en-US" sz="14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6042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frame -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5EBE92-832C-B540-7330-B9BCE18E46C0}"/>
              </a:ext>
            </a:extLst>
          </p:cNvPr>
          <p:cNvGrpSpPr/>
          <p:nvPr/>
        </p:nvGrpSpPr>
        <p:grpSpPr>
          <a:xfrm>
            <a:off x="1479172" y="1292658"/>
            <a:ext cx="9233656" cy="4487772"/>
            <a:chOff x="1479172" y="1292658"/>
            <a:chExt cx="9233656" cy="44877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BAF8D5-316E-83A6-DE23-F0A7FEF0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9172" y="1292658"/>
              <a:ext cx="9233656" cy="41799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F4D7E-AB47-A9FF-0045-AB26F38A4BE0}"/>
                </a:ext>
              </a:extLst>
            </p:cNvPr>
            <p:cNvSpPr txBox="1"/>
            <p:nvPr/>
          </p:nvSpPr>
          <p:spPr>
            <a:xfrm>
              <a:off x="2630852" y="5472653"/>
              <a:ext cx="693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u="sng" dirty="0"/>
                <a:t>Note</a:t>
              </a:r>
              <a:r>
                <a:rPr lang="en-US" sz="1400" i="1" dirty="0"/>
                <a:t>: All entries in </a:t>
              </a:r>
              <a:r>
                <a:rPr lang="en-US" sz="1400" b="1" i="1" dirty="0"/>
                <a:t>CAN frame </a:t>
              </a:r>
              <a:r>
                <a:rPr lang="en-US" sz="1400" i="1" dirty="0"/>
                <a:t>section are referenced from the Texas Instrument video tutorial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0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6410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frame - Arbitration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the arbitration value, the higher the priority.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higher priority because of the lower arbitration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3214B-3CA9-947C-A529-C67A2242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30" y="1425135"/>
            <a:ext cx="10024940" cy="31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657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frame - Arbitration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that we have three nodes that access the same single CAN or CANFD bus and each simultaneously begins to send a message with message identifiers shown here in gray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wins arbitration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reattempt to transmit their lower priority messages after the next interframe spacing, which will be at the end of node A’s transmission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28C69-F9A5-F8E5-D12F-8FB8AC0C61EE}"/>
              </a:ext>
            </a:extLst>
          </p:cNvPr>
          <p:cNvGrpSpPr/>
          <p:nvPr/>
        </p:nvGrpSpPr>
        <p:grpSpPr>
          <a:xfrm>
            <a:off x="2384330" y="1548761"/>
            <a:ext cx="7272514" cy="3332225"/>
            <a:chOff x="1676576" y="1026130"/>
            <a:chExt cx="7272514" cy="33322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A381D2-B152-DECD-6939-F67347CA4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576" y="1149242"/>
              <a:ext cx="7272514" cy="32091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C9586B-CCB5-BAD6-E58C-271CBEBA3361}"/>
                </a:ext>
              </a:extLst>
            </p:cNvPr>
            <p:cNvSpPr txBox="1"/>
            <p:nvPr/>
          </p:nvSpPr>
          <p:spPr>
            <a:xfrm>
              <a:off x="2794475" y="12582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3F40AF-4BB1-5A21-557F-99EAF689DAB8}"/>
                </a:ext>
              </a:extLst>
            </p:cNvPr>
            <p:cNvSpPr txBox="1"/>
            <p:nvPr/>
          </p:nvSpPr>
          <p:spPr>
            <a:xfrm>
              <a:off x="3357074" y="1026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FC41D3-0E83-08BF-5652-2E0710EDDAE1}"/>
                </a:ext>
              </a:extLst>
            </p:cNvPr>
            <p:cNvSpPr txBox="1"/>
            <p:nvPr/>
          </p:nvSpPr>
          <p:spPr>
            <a:xfrm>
              <a:off x="3869644" y="10261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04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650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- SOF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no device is transmitting, the bus remains idle.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device begins transmission, it sends a single dominant bit to indicate it will begin transmitting. This bit is called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 of frame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or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 is always dominant representing a logic zero. This bit is used to synchronize the nodes on a bus after being idle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80F281-90E5-02CC-17C1-7E0F00F75A5B}"/>
              </a:ext>
            </a:extLst>
          </p:cNvPr>
          <p:cNvGrpSpPr/>
          <p:nvPr/>
        </p:nvGrpSpPr>
        <p:grpSpPr>
          <a:xfrm>
            <a:off x="2574314" y="1935135"/>
            <a:ext cx="5477037" cy="2151693"/>
            <a:chOff x="2574314" y="1935135"/>
            <a:chExt cx="5477037" cy="21516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9DBE8D-C28D-D736-D2F2-DBBD123C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4314" y="1935135"/>
              <a:ext cx="5477037" cy="215169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50E92-3368-6942-19BD-0CC9D74DD7E6}"/>
                </a:ext>
              </a:extLst>
            </p:cNvPr>
            <p:cNvSpPr txBox="1"/>
            <p:nvPr/>
          </p:nvSpPr>
          <p:spPr>
            <a:xfrm>
              <a:off x="4435266" y="2580830"/>
              <a:ext cx="615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idle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02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650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-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after the SOF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identifier field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11-bit ID establishes the priority of the message and can indicate the target of the message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occurs. As we mention earlier, the lower the binary value, the higher the higher the message priority. This message has a binary value of 210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9D3B1C-8E68-EABD-B637-570445C4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13" y="1497798"/>
            <a:ext cx="7357640" cy="19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7640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- RTR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remote transmission request (RTR)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this is transmitting data packets or requesting data from another device: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Dominant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frames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Recessive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frames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C3696-AD50-27FA-7DC0-9CE2E35D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362" y="2423871"/>
            <a:ext cx="6366941" cy="24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5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8538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frame – 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95604" y="769436"/>
            <a:ext cx="11249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field contains IDE and DLC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extension bit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indicates the length of the identifier being used in the message: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Dominant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this message contains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11-bit identifier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Recessive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this message contains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29-bit extended CAN identifier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would feature 18 additional identifier bits after the IDE bit.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IDE value is 0 so the next bit is a reserved bit saved for possible use in a future CAN standard.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DAB6B-ED4A-C9C1-6BEC-1996120B6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531" y="3549117"/>
            <a:ext cx="5138604" cy="26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2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26312</TotalTime>
  <Words>1370</Words>
  <Application>Microsoft Office PowerPoint</Application>
  <PresentationFormat>Widescreen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Baskerville Old Face</vt:lpstr>
      <vt:lpstr>Calibri</vt:lpstr>
      <vt:lpstr>Calibri Light</vt:lpstr>
      <vt:lpstr>Times New Roman</vt:lpstr>
      <vt:lpstr>Office Theme</vt:lpstr>
      <vt:lpstr>MATLAB CAN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Nguyen Thanh Trung 2</cp:lastModifiedBy>
  <cp:revision>616</cp:revision>
  <dcterms:created xsi:type="dcterms:W3CDTF">2017-09-15T01:56:34Z</dcterms:created>
  <dcterms:modified xsi:type="dcterms:W3CDTF">2023-03-13T09:37:52Z</dcterms:modified>
</cp:coreProperties>
</file>