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95" r:id="rId2"/>
    <p:sldId id="380" r:id="rId3"/>
    <p:sldId id="381" r:id="rId4"/>
    <p:sldId id="382" r:id="rId5"/>
    <p:sldId id="383" r:id="rId6"/>
    <p:sldId id="384" r:id="rId7"/>
    <p:sldId id="385" r:id="rId8"/>
    <p:sldId id="386" r:id="rId9"/>
    <p:sldId id="387" r:id="rId10"/>
    <p:sldId id="388" r:id="rId11"/>
    <p:sldId id="389" r:id="rId12"/>
    <p:sldId id="390" r:id="rId13"/>
    <p:sldId id="391" r:id="rId14"/>
    <p:sldId id="392" r:id="rId15"/>
    <p:sldId id="393" r:id="rId16"/>
    <p:sldId id="398" r:id="rId17"/>
    <p:sldId id="402" r:id="rId18"/>
    <p:sldId id="406" r:id="rId19"/>
    <p:sldId id="407" r:id="rId20"/>
    <p:sldId id="3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ayton Linh" initials="C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F2EFE4"/>
    <a:srgbClr val="F9C303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74667" autoAdjust="0"/>
  </p:normalViewPr>
  <p:slideViewPr>
    <p:cSldViewPr snapToGrid="0">
      <p:cViewPr varScale="1">
        <p:scale>
          <a:sx n="64" d="100"/>
          <a:sy n="64" d="100"/>
        </p:scale>
        <p:origin x="748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7F975-785E-4422-8167-623494B57FB0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69265D-0477-42D7-BE88-82688DC69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63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Created by Hai Phan on Sep 5</a:t>
            </a:r>
            <a:r>
              <a:rPr lang="en-US" baseline="30000" dirty="0"/>
              <a:t>th</a:t>
            </a:r>
            <a:r>
              <a:rPr lang="en-US" dirty="0"/>
              <a:t> 2018. This slide is used to help understand fundamental features and properties of Git ( a distributed version control system).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0082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243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550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867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6029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144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204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935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4914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711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91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9111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920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18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11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166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62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793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407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303B3-4080-431A-AFCA-DC696E698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5BC48B-ECBD-41AB-B21B-9E1B06282D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180D2-0082-4A85-B3B2-682F6F2AD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D0B1-3CE5-4E00-95CD-AB2D6EA50807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1B948-FADE-4C2B-BE71-9A2191B7D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D61C7-1A05-41F9-85E3-FAD865DB9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60F6-7912-4AC3-A45D-AB56880B534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9AFC6B12-434B-40A0-9022-05093D6D4AE5}"/>
              </a:ext>
            </a:extLst>
          </p:cNvPr>
          <p:cNvSpPr/>
          <p:nvPr userDrawn="1"/>
        </p:nvSpPr>
        <p:spPr>
          <a:xfrm flipV="1">
            <a:off x="1" y="-6"/>
            <a:ext cx="10579394" cy="64632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E2E181-599E-4E5F-9D47-DE446E6CEC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B0CF5A-AC05-4576-A803-F669BE528504}"/>
              </a:ext>
            </a:extLst>
          </p:cNvPr>
          <p:cNvSpPr txBox="1"/>
          <p:nvPr userDrawn="1"/>
        </p:nvSpPr>
        <p:spPr>
          <a:xfrm>
            <a:off x="238416" y="108811"/>
            <a:ext cx="50744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82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303B3-4080-431A-AFCA-DC696E698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5BC48B-ECBD-41AB-B21B-9E1B06282D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180D2-0082-4A85-B3B2-682F6F2AD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D0B1-3CE5-4E00-95CD-AB2D6EA50807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1B948-FADE-4C2B-BE71-9A2191B7D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D61C7-1A05-41F9-85E3-FAD865DB9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60F6-7912-4AC3-A45D-AB56880B534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9AFC6B12-434B-40A0-9022-05093D6D4AE5}"/>
              </a:ext>
            </a:extLst>
          </p:cNvPr>
          <p:cNvSpPr/>
          <p:nvPr userDrawn="1"/>
        </p:nvSpPr>
        <p:spPr>
          <a:xfrm flipV="1">
            <a:off x="0" y="-4"/>
            <a:ext cx="10625667" cy="64632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E2E181-599E-4E5F-9D47-DE446E6CEC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270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Text"/>
          <p:cNvSpPr txBox="1">
            <a:spLocks noGrp="1"/>
          </p:cNvSpPr>
          <p:nvPr>
            <p:ph type="title"/>
          </p:nvPr>
        </p:nvSpPr>
        <p:spPr>
          <a:xfrm>
            <a:off x="4493623" y="4868088"/>
            <a:ext cx="6903319" cy="581744"/>
          </a:xfrm>
          <a:prstGeom prst="rect">
            <a:avLst/>
          </a:prstGeom>
        </p:spPr>
        <p:txBody>
          <a:bodyPr anchor="ctr"/>
          <a:lstStyle>
            <a:lvl1pPr algn="ctr">
              <a:defRPr sz="2400" b="1" spc="800"/>
            </a:lvl1pPr>
          </a:lstStyle>
          <a:p>
            <a:r>
              <a:t>Title Text</a:t>
            </a:r>
          </a:p>
        </p:txBody>
      </p:sp>
      <p:sp>
        <p:nvSpPr>
          <p:cNvPr id="1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146627" y="5467589"/>
            <a:ext cx="7933102" cy="2365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ClrTx/>
              <a:buSzTx/>
              <a:buFontTx/>
              <a:buNone/>
              <a:defRPr sz="1200" cap="all" spc="400">
                <a:solidFill>
                  <a:srgbClr val="2A1A00"/>
                </a:solidFill>
              </a:defRPr>
            </a:lvl1pPr>
            <a:lvl2pPr marL="0" indent="0">
              <a:lnSpc>
                <a:spcPct val="100000"/>
              </a:lnSpc>
              <a:buClrTx/>
              <a:buSzTx/>
              <a:buFontTx/>
              <a:buNone/>
              <a:defRPr sz="1200" cap="all" spc="400">
                <a:solidFill>
                  <a:srgbClr val="2A1A00"/>
                </a:solidFill>
              </a:defRPr>
            </a:lvl2pPr>
            <a:lvl3pPr marL="0" indent="0">
              <a:lnSpc>
                <a:spcPct val="100000"/>
              </a:lnSpc>
              <a:buClrTx/>
              <a:buSzTx/>
              <a:buFontTx/>
              <a:buNone/>
              <a:defRPr sz="1200" cap="all" spc="400">
                <a:solidFill>
                  <a:srgbClr val="2A1A00"/>
                </a:solidFill>
              </a:defRPr>
            </a:lvl3pPr>
            <a:lvl4pPr marL="0" indent="0">
              <a:lnSpc>
                <a:spcPct val="100000"/>
              </a:lnSpc>
              <a:buClrTx/>
              <a:buSzTx/>
              <a:buFontTx/>
              <a:buNone/>
              <a:defRPr sz="1200" cap="all" spc="400">
                <a:solidFill>
                  <a:srgbClr val="2A1A00"/>
                </a:solidFill>
              </a:defRPr>
            </a:lvl4pPr>
            <a:lvl5pPr marL="0" indent="0">
              <a:lnSpc>
                <a:spcPct val="100000"/>
              </a:lnSpc>
              <a:buClrTx/>
              <a:buSzTx/>
              <a:buFontTx/>
              <a:buNone/>
              <a:defRPr sz="1200" cap="all" spc="400">
                <a:solidFill>
                  <a:srgbClr val="2A1A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146548" y="5712907"/>
            <a:ext cx="7933103" cy="236523"/>
          </a:xfrm>
          <a:prstGeom prst="rect">
            <a:avLst/>
          </a:prstGeom>
        </p:spPr>
        <p:txBody>
          <a:bodyPr/>
          <a:lstStyle/>
          <a:p>
            <a:pPr marL="123444" indent="-123444" defTabSz="493776">
              <a:spcBef>
                <a:spcPts val="300"/>
              </a:spcBef>
              <a:defRPr sz="1080"/>
            </a:pPr>
            <a:endParaRPr/>
          </a:p>
        </p:txBody>
      </p:sp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63946" y="6221731"/>
            <a:ext cx="273654" cy="269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4161949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B5BEC9-996C-435E-99A2-F19779034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3F218-E2DB-428B-B477-8240C6C82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40A86-4460-491C-960F-7C2D8507D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8D0B1-3CE5-4E00-95CD-AB2D6EA50807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F0492-0665-44D8-9D79-8AFF47C201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6F63E-9524-4F7C-80E3-110964794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060F6-7912-4AC3-A45D-AB56880B5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25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1"/>
          <p:cNvSpPr txBox="1">
            <a:spLocks noGrp="1"/>
          </p:cNvSpPr>
          <p:nvPr>
            <p:ph type="ctrTitle"/>
          </p:nvPr>
        </p:nvSpPr>
        <p:spPr>
          <a:xfrm>
            <a:off x="4550773" y="4957765"/>
            <a:ext cx="7367031" cy="72067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pPr algn="ctr"/>
            <a:r>
              <a:rPr lang="en-US" sz="3600" dirty="0">
                <a:latin typeface="Arial Black" panose="020B0A04020102020204" pitchFamily="34" charset="0"/>
              </a:rPr>
              <a:t>MATLAB CAN U2B</a:t>
            </a:r>
            <a:endParaRPr sz="3600" dirty="0">
              <a:latin typeface="Arial Black" panose="020B0A04020102020204" pitchFamily="34" charset="0"/>
            </a:endParaRPr>
          </a:p>
        </p:txBody>
      </p:sp>
      <p:sp>
        <p:nvSpPr>
          <p:cNvPr id="92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4550773" y="5581892"/>
            <a:ext cx="7586107" cy="361707"/>
          </a:xfrm>
          <a:prstGeom prst="rect">
            <a:avLst/>
          </a:prstGeom>
        </p:spPr>
        <p:txBody>
          <a:bodyPr>
            <a:normAutofit/>
          </a:bodyPr>
          <a:lstStyle>
            <a:lvl1pPr defTabSz="896111">
              <a:lnSpc>
                <a:spcPct val="80000"/>
              </a:lnSpc>
              <a:spcBef>
                <a:spcPts val="600"/>
              </a:spcBef>
              <a:defRPr sz="1000" spc="0"/>
            </a:lvl1pPr>
          </a:lstStyle>
          <a:p>
            <a:pPr algn="ctr"/>
            <a:r>
              <a:rPr lang="en-US" sz="2000" dirty="0">
                <a:latin typeface="Baskerville Old Face" panose="02020602080505020303" pitchFamily="18" charset="0"/>
              </a:rPr>
              <a:t>Mar 2023</a:t>
            </a:r>
            <a:endParaRPr lang="vi-VN" sz="2000" dirty="0">
              <a:latin typeface="Baskerville Old Face" panose="02020602080505020303" pitchFamily="18" charset="0"/>
            </a:endParaRPr>
          </a:p>
          <a:p>
            <a:pPr algn="ctr"/>
            <a:endParaRPr sz="20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68033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3BE050-1EB7-1B47-47AC-9F7C04B5CBDE}"/>
              </a:ext>
            </a:extLst>
          </p:cNvPr>
          <p:cNvSpPr txBox="1"/>
          <p:nvPr/>
        </p:nvSpPr>
        <p:spPr>
          <a:xfrm>
            <a:off x="395604" y="1950536"/>
            <a:ext cx="115677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ways to enter this mode: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Release the hardware reset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Setting and clearing 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RSCFDnCFDGRSTC.SRST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the related Channel Sleep Mode Request bit is set while the CAN channel is in Channel Reset Mode.</a:t>
            </a:r>
          </a:p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uring Channel Sleep Mode, users cannot write to channel related registers. Read operation is still possible.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5"/>
            <a:ext cx="5312833" cy="64632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DC5795-5E89-4DDC-8EE3-2EE1E5A0A1A4}"/>
              </a:ext>
            </a:extLst>
          </p:cNvPr>
          <p:cNvSpPr txBox="1"/>
          <p:nvPr/>
        </p:nvSpPr>
        <p:spPr>
          <a:xfrm>
            <a:off x="238416" y="-71444"/>
            <a:ext cx="95465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 mode - Sleep</a:t>
            </a:r>
          </a:p>
        </p:txBody>
      </p:sp>
    </p:spTree>
    <p:extLst>
      <p:ext uri="{BB962C8B-B14F-4D97-AF65-F5344CB8AC3E}">
        <p14:creationId xmlns:p14="http://schemas.microsoft.com/office/powerpoint/2010/main" val="1078373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3BE050-1EB7-1B47-47AC-9F7C04B5CBDE}"/>
              </a:ext>
            </a:extLst>
          </p:cNvPr>
          <p:cNvSpPr txBox="1"/>
          <p:nvPr/>
        </p:nvSpPr>
        <p:spPr>
          <a:xfrm>
            <a:off x="395603" y="1750511"/>
            <a:ext cx="1148207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RS-CANFD CAN channel enters this mode in the following ways: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Channel Mode Control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RSCFDnCFDCmCTR.CHMDC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Channel Control Registers is configured for Channel Reset Mode while the related CAN channel is in Channel Halt Mode or Channel Operation Mode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Channel Sleep Mode request bit is cleared while the related CAN channel is in Channel Sleep Mode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Global Mode Control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RSCFDnCFDGCTR.GMDC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set to Global Reset Mode and CAN channel is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in Channel Sleep Mode or Channel Reset Mode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onfiguration registers (except the Channel Test Mode registers) are not initialized in this mode and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RS-CANFD module CAN channel can be configured for communication.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5"/>
            <a:ext cx="5312833" cy="64632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DC5795-5E89-4DDC-8EE3-2EE1E5A0A1A4}"/>
              </a:ext>
            </a:extLst>
          </p:cNvPr>
          <p:cNvSpPr txBox="1"/>
          <p:nvPr/>
        </p:nvSpPr>
        <p:spPr>
          <a:xfrm>
            <a:off x="238416" y="-71444"/>
            <a:ext cx="95465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 mode - Reset</a:t>
            </a:r>
          </a:p>
        </p:txBody>
      </p:sp>
    </p:spTree>
    <p:extLst>
      <p:ext uri="{BB962C8B-B14F-4D97-AF65-F5344CB8AC3E}">
        <p14:creationId xmlns:p14="http://schemas.microsoft.com/office/powerpoint/2010/main" val="2976563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3BE050-1EB7-1B47-47AC-9F7C04B5CBDE}"/>
              </a:ext>
            </a:extLst>
          </p:cNvPr>
          <p:cNvSpPr txBox="1"/>
          <p:nvPr/>
        </p:nvSpPr>
        <p:spPr>
          <a:xfrm>
            <a:off x="395604" y="1664786"/>
            <a:ext cx="114745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RS-CANFD  CAN channel enters this mode in the following ways: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Channel Mode Control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RSCFDnCFDCmCTR.CHMDC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Channel Control Registers is configured for Channel Halt Mode while the related CAN channel is in Channel Reset Mode or Channel Operation Mode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Global Mode Control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RSCFDnCFDGCTR.GMDC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set to Global Halt Mode and CAN channel is in Channel Operation Mode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addition, the channel test mode configuration and control registers are not initialized in this mode.</a:t>
            </a:r>
          </a:p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Channel Halt Mode should be used to configure channel test modes.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5"/>
            <a:ext cx="5312833" cy="64632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DC5795-5E89-4DDC-8EE3-2EE1E5A0A1A4}"/>
              </a:ext>
            </a:extLst>
          </p:cNvPr>
          <p:cNvSpPr txBox="1"/>
          <p:nvPr/>
        </p:nvSpPr>
        <p:spPr>
          <a:xfrm>
            <a:off x="238416" y="-71444"/>
            <a:ext cx="95465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 mode - Halt</a:t>
            </a:r>
          </a:p>
        </p:txBody>
      </p:sp>
    </p:spTree>
    <p:extLst>
      <p:ext uri="{BB962C8B-B14F-4D97-AF65-F5344CB8AC3E}">
        <p14:creationId xmlns:p14="http://schemas.microsoft.com/office/powerpoint/2010/main" val="3478358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3BE050-1EB7-1B47-47AC-9F7C04B5CBDE}"/>
              </a:ext>
            </a:extLst>
          </p:cNvPr>
          <p:cNvSpPr txBox="1"/>
          <p:nvPr/>
        </p:nvSpPr>
        <p:spPr>
          <a:xfrm>
            <a:off x="395604" y="769436"/>
            <a:ext cx="1147450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Channel Operation Mode is activated by setting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RSCFDnCFDCmCTR.CHMDC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bits to 2'b00.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11 consecutive recessive bits are detected after entering the CAN Operation Mode, then the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RSCFDnCFDCmSTS.COMSTS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 is set and the CAN channel.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ithin the CAN channel Operation Mode, the channel may be in four different sub-modes, depending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which type of communication functions are performed: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Channel idle: The CAN channel is neither receiving nor transmitting.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Channel receives: The channel is receiving a CAN message sent by another CAN node.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Channel transmits: The channel is transmitting a CAN message.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Channel is in Bus-Off state: The CAN channel is cut-off from CAN Bus communication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5"/>
            <a:ext cx="5312833" cy="64632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DC5795-5E89-4DDC-8EE3-2EE1E5A0A1A4}"/>
              </a:ext>
            </a:extLst>
          </p:cNvPr>
          <p:cNvSpPr txBox="1"/>
          <p:nvPr/>
        </p:nvSpPr>
        <p:spPr>
          <a:xfrm>
            <a:off x="238416" y="-71444"/>
            <a:ext cx="95465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 mode - Operation</a:t>
            </a:r>
          </a:p>
        </p:txBody>
      </p:sp>
    </p:spTree>
    <p:extLst>
      <p:ext uri="{BB962C8B-B14F-4D97-AF65-F5344CB8AC3E}">
        <p14:creationId xmlns:p14="http://schemas.microsoft.com/office/powerpoint/2010/main" val="2569754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5"/>
            <a:ext cx="5312833" cy="64632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DC5795-5E89-4DDC-8EE3-2EE1E5A0A1A4}"/>
              </a:ext>
            </a:extLst>
          </p:cNvPr>
          <p:cNvSpPr txBox="1"/>
          <p:nvPr/>
        </p:nvSpPr>
        <p:spPr>
          <a:xfrm>
            <a:off x="238416" y="-71444"/>
            <a:ext cx="95465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 mode - Operation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92BDE3-2351-7AB9-9412-8D75A570FB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0064" y="1100138"/>
            <a:ext cx="6205538" cy="41216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2AD2B3E-4583-DB16-4DD7-C66E9A76AFF7}"/>
              </a:ext>
            </a:extLst>
          </p:cNvPr>
          <p:cNvSpPr txBox="1">
            <a:spLocks/>
          </p:cNvSpPr>
          <p:nvPr/>
        </p:nvSpPr>
        <p:spPr>
          <a:xfrm>
            <a:off x="3676107" y="5221776"/>
            <a:ext cx="48397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i="1" dirty="0"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Sub-Modes of CAN channel Operation Mode (only BOM = 2’b00)</a:t>
            </a:r>
            <a:endParaRPr lang="en-US" sz="1400" i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633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5"/>
            <a:ext cx="5312833" cy="64632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DC5795-5E89-4DDC-8EE3-2EE1E5A0A1A4}"/>
              </a:ext>
            </a:extLst>
          </p:cNvPr>
          <p:cNvSpPr txBox="1"/>
          <p:nvPr/>
        </p:nvSpPr>
        <p:spPr>
          <a:xfrm>
            <a:off x="238416" y="-71444"/>
            <a:ext cx="138331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- Channel mode interactions summary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DBC028-246F-1557-3D8B-32DA8A841B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865" y="1574411"/>
            <a:ext cx="5009997" cy="33242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9DF01F-838C-CC68-CFFD-8688719239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7139" y="2090349"/>
            <a:ext cx="5656712" cy="22923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E8CF55-4AD8-CE20-6F87-B1C1AC6CD26A}"/>
              </a:ext>
            </a:extLst>
          </p:cNvPr>
          <p:cNvSpPr txBox="1">
            <a:spLocks/>
          </p:cNvSpPr>
          <p:nvPr/>
        </p:nvSpPr>
        <p:spPr>
          <a:xfrm>
            <a:off x="4368827" y="5036770"/>
            <a:ext cx="34543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0" i="1" dirty="0"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Global – Channel mode transition interaction</a:t>
            </a:r>
            <a:endParaRPr lang="en-US" sz="1400" i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07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5"/>
            <a:ext cx="5312833" cy="64632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DC5795-5E89-4DDC-8EE3-2EE1E5A0A1A4}"/>
              </a:ext>
            </a:extLst>
          </p:cNvPr>
          <p:cNvSpPr txBox="1"/>
          <p:nvPr/>
        </p:nvSpPr>
        <p:spPr>
          <a:xfrm>
            <a:off x="238416" y="-71444"/>
            <a:ext cx="138331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Initialization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F0D4F5-BDDA-63F7-96B2-1EE230B98D54}"/>
              </a:ext>
            </a:extLst>
          </p:cNvPr>
          <p:cNvSpPr txBox="1"/>
          <p:nvPr/>
        </p:nvSpPr>
        <p:spPr>
          <a:xfrm>
            <a:off x="395604" y="2041644"/>
            <a:ext cx="885772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efore joining CAN communications the following shall be configured: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Clock setting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Bit timing setting (nominal and data rate)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Baud Rate setting (nominal and data rate)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CANFD setting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Acceptance Filter setting (configuration of Global Acceptance Filter List)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Reception-, Transmission- and GW-FIFO setting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CAN Operation Mode setting</a:t>
            </a:r>
          </a:p>
          <a:p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this all required CAN channels have to be released from channel Sleep Mode and have to be configured for communication in channel Reset Mode (Configuration Mode).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9B1620F-EEC9-1483-A6AE-76A896905BB0}"/>
              </a:ext>
            </a:extLst>
          </p:cNvPr>
          <p:cNvGrpSpPr/>
          <p:nvPr/>
        </p:nvGrpSpPr>
        <p:grpSpPr>
          <a:xfrm>
            <a:off x="8676625" y="693094"/>
            <a:ext cx="3171894" cy="5710733"/>
            <a:chOff x="8676625" y="693094"/>
            <a:chExt cx="3171894" cy="571073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D9B7267-0EFC-CA10-0E46-C2E8C903A6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34669" y="693094"/>
              <a:ext cx="2455807" cy="546916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DA8C0EB-6B06-05B7-580D-C2CE7E03334B}"/>
                </a:ext>
              </a:extLst>
            </p:cNvPr>
            <p:cNvSpPr txBox="1">
              <a:spLocks/>
            </p:cNvSpPr>
            <p:nvPr/>
          </p:nvSpPr>
          <p:spPr>
            <a:xfrm>
              <a:off x="8676625" y="6096050"/>
              <a:ext cx="31718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0" i="1" dirty="0">
                  <a:solidFill>
                    <a:srgbClr val="202122"/>
                  </a:solidFill>
                  <a:effectLst/>
                  <a:cs typeface="Arial" panose="020B0604020202020204" pitchFamily="34" charset="0"/>
                </a:rPr>
                <a:t>Configuration procedure after H/W Reset</a:t>
              </a:r>
              <a:endParaRPr lang="en-US" sz="1400" i="1" dirty="0"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8531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5"/>
            <a:ext cx="5312833" cy="64632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DC5795-5E89-4DDC-8EE3-2EE1E5A0A1A4}"/>
              </a:ext>
            </a:extLst>
          </p:cNvPr>
          <p:cNvSpPr txBox="1"/>
          <p:nvPr/>
        </p:nvSpPr>
        <p:spPr>
          <a:xfrm>
            <a:off x="238416" y="-71444"/>
            <a:ext cx="138331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Initialization – Bit timing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F0D4F5-BDDA-63F7-96B2-1EE230B98D54}"/>
              </a:ext>
            </a:extLst>
          </p:cNvPr>
          <p:cNvSpPr txBox="1"/>
          <p:nvPr/>
        </p:nvSpPr>
        <p:spPr>
          <a:xfrm>
            <a:off x="395604" y="769436"/>
            <a:ext cx="112499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bit timing is the time at which each bit on the CAN Bus is sampled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the CAN protocol, each bit in a communication frame is composed of three segments (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TSEG1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TSEG2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which can be configured individually for each channel via the related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RSCFDnCFDCmNCFG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RSCFDnCFDCmDCFG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registers.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797924-8625-080E-8E52-D427170970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1519" y="2351711"/>
            <a:ext cx="6768962" cy="29801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777D4A-9130-156C-186B-86A2EE9128D3}"/>
              </a:ext>
            </a:extLst>
          </p:cNvPr>
          <p:cNvSpPr txBox="1">
            <a:spLocks/>
          </p:cNvSpPr>
          <p:nvPr/>
        </p:nvSpPr>
        <p:spPr>
          <a:xfrm>
            <a:off x="4149858" y="5331880"/>
            <a:ext cx="38922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i="1" dirty="0"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Segment composition of a bit and the sample point</a:t>
            </a:r>
            <a:endParaRPr lang="en-US" sz="1400" i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955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5"/>
            <a:ext cx="5312833" cy="64632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DC5795-5E89-4DDC-8EE3-2EE1E5A0A1A4}"/>
              </a:ext>
            </a:extLst>
          </p:cNvPr>
          <p:cNvSpPr txBox="1"/>
          <p:nvPr/>
        </p:nvSpPr>
        <p:spPr>
          <a:xfrm>
            <a:off x="238416" y="-71444"/>
            <a:ext cx="138331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Initialization – Bit timing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F0D4F5-BDDA-63F7-96B2-1EE230B98D54}"/>
              </a:ext>
            </a:extLst>
          </p:cNvPr>
          <p:cNvSpPr txBox="1"/>
          <p:nvPr/>
        </p:nvSpPr>
        <p:spPr>
          <a:xfrm>
            <a:off x="395604" y="769436"/>
            <a:ext cx="1124996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 = Fixed to 1 TQ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TSEG1 = Refer to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RSCFDnCFDCmNCFG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RSCFDnCFDCmDCFG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TSEG2 = Refer to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RSCFDnCFDCmNCFG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RSCFDnCFDCmDCFG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SJW = Refer to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RSCFDnCFDCmNCFG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RSCFDnCFDCmDCFG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 + TSEG1 + TSEG2 = 5 to 49 TQs for Data Bit Rate and 8 to 385 for Nominal Bit Rate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Which: (*1)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TQ: Time Quantum - The minimum resolution for the bit timing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SS: Synchronization Segment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TSEG1: Time Segment 1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TSEG2: Time Segment 2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SJW: Resynchronization Jump Width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TSEG1(*2) &gt; TSEG2(*2) ≥ SJW(*2)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TSEG1(*3) ≥ TSEG2(*3) ≥ SJW(*3)</a:t>
            </a:r>
          </a:p>
          <a:p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Note1: Section 24.6.1.2 - CAN Bit Timing</a:t>
            </a:r>
          </a:p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Note2: Nominal mode	Note3: Data rate mode</a:t>
            </a:r>
          </a:p>
        </p:txBody>
      </p:sp>
    </p:spTree>
    <p:extLst>
      <p:ext uri="{BB962C8B-B14F-4D97-AF65-F5344CB8AC3E}">
        <p14:creationId xmlns:p14="http://schemas.microsoft.com/office/powerpoint/2010/main" val="2978080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5"/>
            <a:ext cx="5312833" cy="64632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DC5795-5E89-4DDC-8EE3-2EE1E5A0A1A4}"/>
              </a:ext>
            </a:extLst>
          </p:cNvPr>
          <p:cNvSpPr txBox="1"/>
          <p:nvPr/>
        </p:nvSpPr>
        <p:spPr>
          <a:xfrm>
            <a:off x="238416" y="-71444"/>
            <a:ext cx="138331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Initialization – Baud rate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F0D4F5-BDDA-63F7-96B2-1EE230B98D54}"/>
              </a:ext>
            </a:extLst>
          </p:cNvPr>
          <p:cNvSpPr txBox="1"/>
          <p:nvPr/>
        </p:nvSpPr>
        <p:spPr>
          <a:xfrm>
            <a:off x="395604" y="4099036"/>
            <a:ext cx="112499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To reach Nominal baud rate at 500Kbps and Data baud rate at 2Mbps, DLL Clock at 40MHz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Nominal: 160 TQs per bit, Baud Rate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Prescaler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Data: 40 TQs per bit, Baud Rate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Presscaler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1E8DA3-46DD-771D-6C96-E78475440077}"/>
              </a:ext>
            </a:extLst>
          </p:cNvPr>
          <p:cNvSpPr txBox="1">
            <a:spLocks/>
          </p:cNvSpPr>
          <p:nvPr/>
        </p:nvSpPr>
        <p:spPr>
          <a:xfrm>
            <a:off x="1903245" y="3706631"/>
            <a:ext cx="8385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i="1" dirty="0"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Baud Rate calculation example for nominal and data bitrate CAN communication configurations</a:t>
            </a:r>
            <a:endParaRPr lang="en-US" sz="1400" i="1" dirty="0"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D9ECF4D-4419-A7BD-BE9A-26194DFADF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757"/>
          <a:stretch/>
        </p:blipFill>
        <p:spPr>
          <a:xfrm>
            <a:off x="1296187" y="812521"/>
            <a:ext cx="9448800" cy="29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637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3BE050-1EB7-1B47-47AC-9F7C04B5CBDE}"/>
              </a:ext>
            </a:extLst>
          </p:cNvPr>
          <p:cNvSpPr txBox="1"/>
          <p:nvPr/>
        </p:nvSpPr>
        <p:spPr>
          <a:xfrm>
            <a:off x="395604" y="769436"/>
            <a:ext cx="1124996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2B family devices have up to 10 CAN channels (CAN0 - CAN9), each of them consisting of 2 wires platform (TX - RX)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(24.1.1 Number of Units and Channels)</a:t>
            </a:r>
          </a:p>
          <a:p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hroughout this section, the individual channels of RS-CANFD units are generically indicated by the index “m” (m = 0 to 7 for n = 0; m = 0 to 1 for n = 1 (U2B24) for example,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RSCFDnCFDCmSTS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channel m status register.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5"/>
            <a:ext cx="5312833" cy="64632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DC5795-5E89-4DDC-8EE3-2EE1E5A0A1A4}"/>
              </a:ext>
            </a:extLst>
          </p:cNvPr>
          <p:cNvSpPr txBox="1"/>
          <p:nvPr/>
        </p:nvSpPr>
        <p:spPr>
          <a:xfrm>
            <a:off x="238416" y="-71444"/>
            <a:ext cx="95465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Physical organization - Overview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BD7D09-B713-C06E-16AC-DC48A93950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278" y="1714132"/>
            <a:ext cx="5281597" cy="24391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2D3C15-E7CE-3A90-0AFB-6886B76CE7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5501" y="1722680"/>
            <a:ext cx="5612974" cy="243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854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1"/>
          <p:cNvSpPr txBox="1">
            <a:spLocks noGrp="1"/>
          </p:cNvSpPr>
          <p:nvPr>
            <p:ph type="ctrTitle"/>
          </p:nvPr>
        </p:nvSpPr>
        <p:spPr>
          <a:xfrm>
            <a:off x="6738531" y="4003412"/>
            <a:ext cx="4159841" cy="293832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rPr lang="en-US" sz="4800" dirty="0"/>
              <a:t>THANK YOU!</a:t>
            </a:r>
            <a:endParaRPr sz="4800" dirty="0"/>
          </a:p>
        </p:txBody>
      </p:sp>
    </p:spTree>
    <p:extLst>
      <p:ext uri="{BB962C8B-B14F-4D97-AF65-F5344CB8AC3E}">
        <p14:creationId xmlns:p14="http://schemas.microsoft.com/office/powerpoint/2010/main" val="346231458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3BE050-1EB7-1B47-47AC-9F7C04B5CBDE}"/>
              </a:ext>
            </a:extLst>
          </p:cNvPr>
          <p:cNvSpPr txBox="1"/>
          <p:nvPr/>
        </p:nvSpPr>
        <p:spPr>
          <a:xfrm>
            <a:off x="395604" y="769436"/>
            <a:ext cx="1124996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modes of the RS-CANFD module can be classified into 2 groups: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Global modes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Channel modes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modes: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These modes are applicable for the complete RS-CANFD module and hence are called “global” modes.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global modes of the RS-CANFD module are: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Global Sleep Mode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Global Reset Mode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Global Halt Mode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Global Operation Mode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 modes: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Each CAN channel can be in one of the following four channel modes: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Reset Mode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Halt Mode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Operation Mode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Sleep Mode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5"/>
            <a:ext cx="5312833" cy="64632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DC5795-5E89-4DDC-8EE3-2EE1E5A0A1A4}"/>
              </a:ext>
            </a:extLst>
          </p:cNvPr>
          <p:cNvSpPr txBox="1"/>
          <p:nvPr/>
        </p:nvSpPr>
        <p:spPr>
          <a:xfrm>
            <a:off x="238416" y="-71444"/>
            <a:ext cx="95465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Modes of operation</a:t>
            </a:r>
          </a:p>
        </p:txBody>
      </p:sp>
    </p:spTree>
    <p:extLst>
      <p:ext uri="{BB962C8B-B14F-4D97-AF65-F5344CB8AC3E}">
        <p14:creationId xmlns:p14="http://schemas.microsoft.com/office/powerpoint/2010/main" val="3956119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5"/>
            <a:ext cx="5312833" cy="64632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DC5795-5E89-4DDC-8EE3-2EE1E5A0A1A4}"/>
              </a:ext>
            </a:extLst>
          </p:cNvPr>
          <p:cNvSpPr txBox="1"/>
          <p:nvPr/>
        </p:nvSpPr>
        <p:spPr>
          <a:xfrm>
            <a:off x="238416" y="-71444"/>
            <a:ext cx="95465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modes - Overview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4FF318D-5A7D-93AF-F065-A4524F791801}"/>
              </a:ext>
            </a:extLst>
          </p:cNvPr>
          <p:cNvGrpSpPr/>
          <p:nvPr/>
        </p:nvGrpSpPr>
        <p:grpSpPr>
          <a:xfrm>
            <a:off x="2114972" y="646324"/>
            <a:ext cx="6503248" cy="5440795"/>
            <a:chOff x="2114972" y="646324"/>
            <a:chExt cx="6503248" cy="5440795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04DB1B9-AA13-5917-699C-BDC071F6BBB3}"/>
                </a:ext>
              </a:extLst>
            </p:cNvPr>
            <p:cNvGrpSpPr/>
            <p:nvPr/>
          </p:nvGrpSpPr>
          <p:grpSpPr>
            <a:xfrm>
              <a:off x="2114972" y="646324"/>
              <a:ext cx="6503248" cy="5216412"/>
              <a:chOff x="2114972" y="646324"/>
              <a:chExt cx="6503248" cy="5216412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A81385C5-9426-3CDB-FA87-96C87BDCF5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14972" y="646324"/>
                <a:ext cx="6395721" cy="2547014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9A0D988C-BC37-F527-63A6-A3657DDE9B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33007" y="3434963"/>
                <a:ext cx="5086950" cy="2427773"/>
              </a:xfrm>
              <a:prstGeom prst="rect">
                <a:avLst/>
              </a:prstGeom>
            </p:spPr>
          </p:pic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CCE566A7-47CE-7AC5-57CD-171288BC2A7F}"/>
                  </a:ext>
                </a:extLst>
              </p:cNvPr>
              <p:cNvSpPr/>
              <p:nvPr/>
            </p:nvSpPr>
            <p:spPr>
              <a:xfrm>
                <a:off x="7734300" y="1927194"/>
                <a:ext cx="883920" cy="490586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9FC90C0-4A70-8FBD-DBCE-3EBD486BF872}"/>
                  </a:ext>
                </a:extLst>
              </p:cNvPr>
              <p:cNvSpPr/>
              <p:nvPr/>
            </p:nvSpPr>
            <p:spPr>
              <a:xfrm>
                <a:off x="6880860" y="4876799"/>
                <a:ext cx="1139097" cy="46150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Connector: Curved 29">
                <a:extLst>
                  <a:ext uri="{FF2B5EF4-FFF2-40B4-BE49-F238E27FC236}">
                    <a16:creationId xmlns:a16="http://schemas.microsoft.com/office/drawing/2014/main" id="{2E0D8A48-3A3F-A1C9-1487-44149CCB6F0A}"/>
                  </a:ext>
                </a:extLst>
              </p:cNvPr>
              <p:cNvCxnSpPr>
                <a:stCxn id="12" idx="6"/>
                <a:endCxn id="28" idx="3"/>
              </p:cNvCxnSpPr>
              <p:nvPr/>
            </p:nvCxnSpPr>
            <p:spPr>
              <a:xfrm flipH="1">
                <a:off x="8019957" y="2172487"/>
                <a:ext cx="598263" cy="2935065"/>
              </a:xfrm>
              <a:prstGeom prst="curvedConnector3">
                <a:avLst>
                  <a:gd name="adj1" fmla="val -38211"/>
                </a:avLst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FBF3CFC-0867-EF41-7A02-59B54946B77D}"/>
                </a:ext>
              </a:extLst>
            </p:cNvPr>
            <p:cNvSpPr txBox="1"/>
            <p:nvPr/>
          </p:nvSpPr>
          <p:spPr>
            <a:xfrm>
              <a:off x="3104727" y="5779342"/>
              <a:ext cx="44162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0" i="1" dirty="0">
                  <a:solidFill>
                    <a:srgbClr val="202122"/>
                  </a:solidFill>
                  <a:effectLst/>
                  <a:cs typeface="Arial" panose="020B0604020202020204" pitchFamily="34" charset="0"/>
                </a:rPr>
                <a:t>Possible CAN channel Modes versus Global Module Modes</a:t>
              </a:r>
              <a:endParaRPr lang="en-US" sz="1400" i="1" dirty="0">
                <a:cs typeface="Arial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0A4E221-6FD5-8AF0-44B2-D0504A60994A}"/>
                </a:ext>
              </a:extLst>
            </p:cNvPr>
            <p:cNvSpPr txBox="1"/>
            <p:nvPr/>
          </p:nvSpPr>
          <p:spPr>
            <a:xfrm>
              <a:off x="3520690" y="2783296"/>
              <a:ext cx="29819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0" i="1" dirty="0">
                  <a:solidFill>
                    <a:srgbClr val="202122"/>
                  </a:solidFill>
                  <a:effectLst/>
                  <a:cs typeface="Arial" panose="020B0604020202020204" pitchFamily="34" charset="0"/>
                </a:rPr>
                <a:t>Transition between CAN Global Modes</a:t>
              </a:r>
              <a:endParaRPr lang="en-US" sz="1400" i="1" dirty="0"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1168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3BE050-1EB7-1B47-47AC-9F7C04B5CBDE}"/>
              </a:ext>
            </a:extLst>
          </p:cNvPr>
          <p:cNvSpPr txBox="1"/>
          <p:nvPr/>
        </p:nvSpPr>
        <p:spPr>
          <a:xfrm>
            <a:off x="395604" y="769436"/>
            <a:ext cx="111258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ways to enter this mode: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Release the hardware reset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Setting and clearing 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RSCFDnCFDGRSTC.SRST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The Global Sleep Request bit is set while it is in Global Reset Mode</a:t>
            </a:r>
          </a:p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etting the Global Sleep Request bit will set all Channel Sleep Request bits and force all channels into the Channel Sleep Mode.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5"/>
            <a:ext cx="5312833" cy="64632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DC5795-5E89-4DDC-8EE3-2EE1E5A0A1A4}"/>
              </a:ext>
            </a:extLst>
          </p:cNvPr>
          <p:cNvSpPr txBox="1"/>
          <p:nvPr/>
        </p:nvSpPr>
        <p:spPr>
          <a:xfrm>
            <a:off x="238416" y="-71444"/>
            <a:ext cx="95465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mode - Sleep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3B10E86-51F1-38BE-3FA3-D1A5E9A1AA9F}"/>
              </a:ext>
            </a:extLst>
          </p:cNvPr>
          <p:cNvGrpSpPr/>
          <p:nvPr/>
        </p:nvGrpSpPr>
        <p:grpSpPr>
          <a:xfrm>
            <a:off x="3196165" y="2570395"/>
            <a:ext cx="5865707" cy="3732317"/>
            <a:chOff x="2115098" y="1152785"/>
            <a:chExt cx="6764211" cy="438808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FF8D79D-82AA-6675-8B92-3E988946E7B6}"/>
                </a:ext>
              </a:extLst>
            </p:cNvPr>
            <p:cNvGrpSpPr/>
            <p:nvPr/>
          </p:nvGrpSpPr>
          <p:grpSpPr>
            <a:xfrm>
              <a:off x="2115098" y="1169546"/>
              <a:ext cx="3197735" cy="4371325"/>
              <a:chOff x="487584" y="1203558"/>
              <a:chExt cx="3197735" cy="4371325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9246DCD7-0C15-BA9A-E225-35150EA721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93483" y="1203558"/>
                <a:ext cx="1785937" cy="4063548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42F77E-CAFE-907C-6B7A-4CBF442EA194}"/>
                  </a:ext>
                </a:extLst>
              </p:cNvPr>
              <p:cNvSpPr txBox="1"/>
              <p:nvPr/>
            </p:nvSpPr>
            <p:spPr>
              <a:xfrm>
                <a:off x="487584" y="5267106"/>
                <a:ext cx="31977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0" i="1" dirty="0">
                    <a:solidFill>
                      <a:srgbClr val="202122"/>
                    </a:solidFill>
                    <a:effectLst/>
                    <a:cs typeface="Arial" panose="020B0604020202020204" pitchFamily="34" charset="0"/>
                  </a:rPr>
                  <a:t>Procedure for entering global Sleep Mode</a:t>
                </a:r>
                <a:endParaRPr lang="en-US" sz="1400" i="1" dirty="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579C3A4-867A-DFBF-F90D-E488189D3789}"/>
                </a:ext>
              </a:extLst>
            </p:cNvPr>
            <p:cNvGrpSpPr/>
            <p:nvPr/>
          </p:nvGrpSpPr>
          <p:grpSpPr>
            <a:xfrm>
              <a:off x="5800196" y="1152785"/>
              <a:ext cx="3079113" cy="3153971"/>
              <a:chOff x="6856483" y="1169546"/>
              <a:chExt cx="3079113" cy="3153971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7622FC4A-57A7-9183-6E93-5575D19E10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34275" y="1169546"/>
                <a:ext cx="1723529" cy="2846194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F1B20A6-0397-2859-EA47-7AF7CD6A43F1}"/>
                  </a:ext>
                </a:extLst>
              </p:cNvPr>
              <p:cNvSpPr txBox="1"/>
              <p:nvPr/>
            </p:nvSpPr>
            <p:spPr>
              <a:xfrm>
                <a:off x="6856483" y="4015740"/>
                <a:ext cx="30791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0" i="1" dirty="0">
                    <a:solidFill>
                      <a:srgbClr val="202122"/>
                    </a:solidFill>
                    <a:effectLst/>
                    <a:cs typeface="Arial" panose="020B0604020202020204" pitchFamily="34" charset="0"/>
                  </a:rPr>
                  <a:t>Procedure for exiting global Sleep Mode</a:t>
                </a:r>
                <a:endParaRPr lang="en-US" sz="1400" i="1" dirty="0"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02530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3BE050-1EB7-1B47-47AC-9F7C04B5CBDE}"/>
              </a:ext>
            </a:extLst>
          </p:cNvPr>
          <p:cNvSpPr txBox="1"/>
          <p:nvPr/>
        </p:nvSpPr>
        <p:spPr>
          <a:xfrm>
            <a:off x="395604" y="769436"/>
            <a:ext cx="1124996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RS-CANFD module enters this mode in the following ways: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Global Mode Control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RSCFDnCFDGCTR.GMDC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Global Control Register is configured for Global Reset Mode while the RS-CANFD module is in Global Halt Mode or Global Operation Mode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Global Sleep Mode request bit is cleared while RS-CANFD module is in Global Sleep Mode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etting the global mode to Reset by setting the Global Mode Control bits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RSCFDnCFDGCTR.GMDC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Global Control Register to 2'b01 will set all Channel Mode Control bits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RSCFDnCFDCmCTR.CHMDC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Channel Control Registers to 2’b01 and force all channels into the Channel Reset Mode.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5"/>
            <a:ext cx="5312833" cy="64632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DC5795-5E89-4DDC-8EE3-2EE1E5A0A1A4}"/>
              </a:ext>
            </a:extLst>
          </p:cNvPr>
          <p:cNvSpPr txBox="1"/>
          <p:nvPr/>
        </p:nvSpPr>
        <p:spPr>
          <a:xfrm>
            <a:off x="238416" y="-71444"/>
            <a:ext cx="95465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mode - Reset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C67D508-98F3-7206-D6F1-4CECE96E34A9}"/>
              </a:ext>
            </a:extLst>
          </p:cNvPr>
          <p:cNvGrpSpPr/>
          <p:nvPr/>
        </p:nvGrpSpPr>
        <p:grpSpPr>
          <a:xfrm>
            <a:off x="2303237" y="3323981"/>
            <a:ext cx="7016982" cy="2941469"/>
            <a:chOff x="2303237" y="3323981"/>
            <a:chExt cx="7016982" cy="2941469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0986D25-CEC8-5C0C-79CC-6F283921EAFD}"/>
                </a:ext>
              </a:extLst>
            </p:cNvPr>
            <p:cNvGrpSpPr/>
            <p:nvPr/>
          </p:nvGrpSpPr>
          <p:grpSpPr>
            <a:xfrm>
              <a:off x="2303237" y="3323981"/>
              <a:ext cx="3206455" cy="2941469"/>
              <a:chOff x="1642077" y="3323981"/>
              <a:chExt cx="3206455" cy="2941469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0DC9A17C-2E06-7230-39B3-443064609C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21255" y="3323981"/>
                <a:ext cx="1648099" cy="2634859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AC54C27-485A-21B4-D8E9-4958E95EFC20}"/>
                  </a:ext>
                </a:extLst>
              </p:cNvPr>
              <p:cNvSpPr txBox="1"/>
              <p:nvPr/>
            </p:nvSpPr>
            <p:spPr>
              <a:xfrm>
                <a:off x="1642077" y="5957673"/>
                <a:ext cx="32064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0" i="1" dirty="0">
                    <a:solidFill>
                      <a:srgbClr val="202122"/>
                    </a:solidFill>
                    <a:effectLst/>
                    <a:cs typeface="Arial" panose="020B0604020202020204" pitchFamily="34" charset="0"/>
                  </a:rPr>
                  <a:t>Procedure for entering global Reset Mode</a:t>
                </a:r>
                <a:endParaRPr lang="en-US" sz="1400" i="1" dirty="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C643B72-8853-164D-6B48-B3DAD4F31D4C}"/>
                </a:ext>
              </a:extLst>
            </p:cNvPr>
            <p:cNvGrpSpPr/>
            <p:nvPr/>
          </p:nvGrpSpPr>
          <p:grpSpPr>
            <a:xfrm>
              <a:off x="6113764" y="3329069"/>
              <a:ext cx="3206455" cy="2921537"/>
              <a:chOff x="7424404" y="3323981"/>
              <a:chExt cx="3206455" cy="2921537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0F19DBEC-7C40-F324-AC94-2F4E5DCFB3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31480" y="3323981"/>
                <a:ext cx="1889760" cy="2673581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9B2D8D5-CE41-8595-91C4-D7CE020B383B}"/>
                  </a:ext>
                </a:extLst>
              </p:cNvPr>
              <p:cNvSpPr txBox="1"/>
              <p:nvPr/>
            </p:nvSpPr>
            <p:spPr>
              <a:xfrm>
                <a:off x="7424404" y="5937741"/>
                <a:ext cx="32064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0" i="1" dirty="0">
                    <a:solidFill>
                      <a:srgbClr val="202122"/>
                    </a:solidFill>
                    <a:effectLst/>
                    <a:cs typeface="Arial" panose="020B0604020202020204" pitchFamily="34" charset="0"/>
                  </a:rPr>
                  <a:t>Procedure for entering global Reset Mode</a:t>
                </a:r>
                <a:endParaRPr lang="en-US" sz="1400" i="1" dirty="0"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42811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3BE050-1EB7-1B47-47AC-9F7C04B5CBDE}"/>
              </a:ext>
            </a:extLst>
          </p:cNvPr>
          <p:cNvSpPr txBox="1"/>
          <p:nvPr/>
        </p:nvSpPr>
        <p:spPr>
          <a:xfrm>
            <a:off x="395604" y="769436"/>
            <a:ext cx="1147450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RS-CANFD module enters this mode in the following ways: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Global Mode Control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RSCFDnCFDGCTR.GMDC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Global Control Register is configured for Global Halt Mode while the RS-CANFD module is in Global Reset Mode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Global Mode Control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RSCFDnCFDGCTR.GMDC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Global Control Register is configured for Global Halt Mode while the RS-CANFD module is in Global Operation Mode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etting the global mode to Halt by setting the Global Mode Control bits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RSCFDnCFDGCTR.GMDC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Global Control Register to 2’b10 will set all Channel Mode Control bits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RSCFDnCFDCmCTR.CHMDC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Channel Control Registers to 2’b10 for the channels that are in Channel Operation Mode and force these channels into the Channel Halt Mode.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5"/>
            <a:ext cx="5312833" cy="64632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DC5795-5E89-4DDC-8EE3-2EE1E5A0A1A4}"/>
              </a:ext>
            </a:extLst>
          </p:cNvPr>
          <p:cNvSpPr txBox="1"/>
          <p:nvPr/>
        </p:nvSpPr>
        <p:spPr>
          <a:xfrm>
            <a:off x="238416" y="-71444"/>
            <a:ext cx="95465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mode - Halt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DED0EE4-EF4E-F910-210C-F84746341CC7}"/>
              </a:ext>
            </a:extLst>
          </p:cNvPr>
          <p:cNvGrpSpPr/>
          <p:nvPr/>
        </p:nvGrpSpPr>
        <p:grpSpPr>
          <a:xfrm>
            <a:off x="2351238" y="3809847"/>
            <a:ext cx="6914644" cy="2554377"/>
            <a:chOff x="2351238" y="3809847"/>
            <a:chExt cx="6914644" cy="255437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508E1F1-9F6A-E3E1-81EF-FFDB7AC06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08866" y="3809847"/>
              <a:ext cx="1482478" cy="230039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7B150ED-CD98-10A2-694D-2D4146AB9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88564" y="3809847"/>
              <a:ext cx="1756901" cy="230799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C16D188-865A-9AE2-A316-2F37F765100F}"/>
                </a:ext>
              </a:extLst>
            </p:cNvPr>
            <p:cNvSpPr txBox="1"/>
            <p:nvPr/>
          </p:nvSpPr>
          <p:spPr>
            <a:xfrm>
              <a:off x="2351238" y="6056447"/>
              <a:ext cx="31977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0" i="1" dirty="0">
                  <a:solidFill>
                    <a:srgbClr val="202122"/>
                  </a:solidFill>
                  <a:effectLst/>
                  <a:cs typeface="Arial" panose="020B0604020202020204" pitchFamily="34" charset="0"/>
                </a:rPr>
                <a:t>Procedure for entering global Sleep Mode</a:t>
              </a:r>
              <a:endParaRPr lang="en-US" sz="1400" i="1" dirty="0"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A480147-0F3B-33FE-026C-57F13C26ABF3}"/>
                </a:ext>
              </a:extLst>
            </p:cNvPr>
            <p:cNvSpPr txBox="1"/>
            <p:nvPr/>
          </p:nvSpPr>
          <p:spPr>
            <a:xfrm>
              <a:off x="6068147" y="6053410"/>
              <a:ext cx="31977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0" i="1" dirty="0">
                  <a:solidFill>
                    <a:srgbClr val="202122"/>
                  </a:solidFill>
                  <a:effectLst/>
                  <a:cs typeface="Arial" panose="020B0604020202020204" pitchFamily="34" charset="0"/>
                </a:rPr>
                <a:t>Procedure for entering global Sleep Mode</a:t>
              </a:r>
              <a:endParaRPr lang="en-US" sz="1400" i="1" dirty="0"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2491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3BE050-1EB7-1B47-47AC-9F7C04B5CBDE}"/>
              </a:ext>
            </a:extLst>
          </p:cNvPr>
          <p:cNvSpPr txBox="1"/>
          <p:nvPr/>
        </p:nvSpPr>
        <p:spPr>
          <a:xfrm>
            <a:off x="395604" y="769436"/>
            <a:ext cx="114745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RS-CANFD module enters this mode when the Global Mode Configuration bits are set to Global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 Mode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channels can only be set to Channel Operation Mode and start CAN communication when RSCANFD is in Global Operation Mode.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5"/>
            <a:ext cx="5312833" cy="64632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DC5795-5E89-4DDC-8EE3-2EE1E5A0A1A4}"/>
              </a:ext>
            </a:extLst>
          </p:cNvPr>
          <p:cNvSpPr txBox="1"/>
          <p:nvPr/>
        </p:nvSpPr>
        <p:spPr>
          <a:xfrm>
            <a:off x="238416" y="-71444"/>
            <a:ext cx="95465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mode - Operation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C898DD7-20A0-6AC1-1372-1AC12B147C0D}"/>
              </a:ext>
            </a:extLst>
          </p:cNvPr>
          <p:cNvGrpSpPr/>
          <p:nvPr/>
        </p:nvGrpSpPr>
        <p:grpSpPr>
          <a:xfrm>
            <a:off x="2424162" y="2357087"/>
            <a:ext cx="7264099" cy="3549937"/>
            <a:chOff x="2176512" y="2814287"/>
            <a:chExt cx="7264099" cy="3549937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DED0EE4-EF4E-F910-210C-F84746341CC7}"/>
                </a:ext>
              </a:extLst>
            </p:cNvPr>
            <p:cNvGrpSpPr/>
            <p:nvPr/>
          </p:nvGrpSpPr>
          <p:grpSpPr>
            <a:xfrm>
              <a:off x="2176512" y="6053410"/>
              <a:ext cx="7264099" cy="310814"/>
              <a:chOff x="2176512" y="6053410"/>
              <a:chExt cx="7264099" cy="310814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16D188-865A-9AE2-A316-2F37F765100F}"/>
                  </a:ext>
                </a:extLst>
              </p:cNvPr>
              <p:cNvSpPr txBox="1"/>
              <p:nvPr/>
            </p:nvSpPr>
            <p:spPr>
              <a:xfrm>
                <a:off x="2176512" y="6056447"/>
                <a:ext cx="35471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0" i="1" dirty="0">
                    <a:solidFill>
                      <a:srgbClr val="202122"/>
                    </a:solidFill>
                    <a:effectLst/>
                    <a:cs typeface="Arial" panose="020B0604020202020204" pitchFamily="34" charset="0"/>
                  </a:rPr>
                  <a:t>Procedure for entering global Operation Mode</a:t>
                </a:r>
                <a:endParaRPr lang="en-US" sz="1400" i="1" dirty="0">
                  <a:cs typeface="Arial" panose="020B0604020202020204" pitchFamily="34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480147-0F3B-33FE-026C-57F13C26ABF3}"/>
                  </a:ext>
                </a:extLst>
              </p:cNvPr>
              <p:cNvSpPr txBox="1"/>
              <p:nvPr/>
            </p:nvSpPr>
            <p:spPr>
              <a:xfrm>
                <a:off x="5893421" y="6053410"/>
                <a:ext cx="35471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0" i="1" dirty="0">
                    <a:solidFill>
                      <a:srgbClr val="202122"/>
                    </a:solidFill>
                    <a:effectLst/>
                    <a:cs typeface="Arial" panose="020B0604020202020204" pitchFamily="34" charset="0"/>
                  </a:rPr>
                  <a:t>Procedure for entering global Operation Mode</a:t>
                </a:r>
                <a:endParaRPr lang="en-US" sz="1400" i="1" dirty="0"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8E94D32-9A00-B059-80AC-0A19931021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15451" y="2831913"/>
              <a:ext cx="2102212" cy="3221497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4A06A13-DFE0-7CCB-7E0D-737C1910F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58000" y="2814287"/>
              <a:ext cx="2190750" cy="32861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06250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5"/>
            <a:ext cx="5312833" cy="64632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DC5795-5E89-4DDC-8EE3-2EE1E5A0A1A4}"/>
              </a:ext>
            </a:extLst>
          </p:cNvPr>
          <p:cNvSpPr txBox="1"/>
          <p:nvPr/>
        </p:nvSpPr>
        <p:spPr>
          <a:xfrm>
            <a:off x="238416" y="-71444"/>
            <a:ext cx="95465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 modes - Overview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40E4D75-5EC6-167F-2F05-CF64DB508BD0}"/>
              </a:ext>
            </a:extLst>
          </p:cNvPr>
          <p:cNvGrpSpPr/>
          <p:nvPr/>
        </p:nvGrpSpPr>
        <p:grpSpPr>
          <a:xfrm>
            <a:off x="2009774" y="1206426"/>
            <a:ext cx="8660111" cy="3995712"/>
            <a:chOff x="2009774" y="1206426"/>
            <a:chExt cx="8660111" cy="399571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BA6B04D-AC6F-0557-8508-429BB8677B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09774" y="1206426"/>
              <a:ext cx="8660111" cy="384182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FBF3CFC-0867-EF41-7A02-59B54946B77D}"/>
                </a:ext>
              </a:extLst>
            </p:cNvPr>
            <p:cNvSpPr txBox="1">
              <a:spLocks/>
            </p:cNvSpPr>
            <p:nvPr/>
          </p:nvSpPr>
          <p:spPr>
            <a:xfrm>
              <a:off x="4488286" y="4894361"/>
              <a:ext cx="30701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0" i="1" dirty="0">
                  <a:solidFill>
                    <a:srgbClr val="202122"/>
                  </a:solidFill>
                  <a:effectLst/>
                  <a:cs typeface="Arial" panose="020B0604020202020204" pitchFamily="34" charset="0"/>
                </a:rPr>
                <a:t>Transition between CAN channel modes</a:t>
              </a:r>
              <a:endParaRPr lang="en-US" sz="1400" i="1" dirty="0"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2781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26958</TotalTime>
  <Words>1529</Words>
  <Application>Microsoft Office PowerPoint</Application>
  <PresentationFormat>Widescreen</PresentationFormat>
  <Paragraphs>173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Arial Black</vt:lpstr>
      <vt:lpstr>Baskerville Old Face</vt:lpstr>
      <vt:lpstr>Calibri</vt:lpstr>
      <vt:lpstr>Calibri Light</vt:lpstr>
      <vt:lpstr>Times New Roman</vt:lpstr>
      <vt:lpstr>Office Theme</vt:lpstr>
      <vt:lpstr>MATLAB CAN U2B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Clayton Linh</dc:creator>
  <cp:lastModifiedBy>Nguyen Thanh Trung 2</cp:lastModifiedBy>
  <cp:revision>628</cp:revision>
  <dcterms:created xsi:type="dcterms:W3CDTF">2017-09-15T01:56:34Z</dcterms:created>
  <dcterms:modified xsi:type="dcterms:W3CDTF">2023-03-21T04:44:57Z</dcterms:modified>
</cp:coreProperties>
</file>