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13716000" cx="2438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Helvetica Neue"/>
      <p:regular r:id="rId27"/>
      <p:bold r:id="rId28"/>
      <p:italic r:id="rId29"/>
      <p:boldItalic r:id="rId30"/>
    </p:embeddedFont>
    <p:embeddedFont>
      <p:font typeface="Helvetica Neue Light"/>
      <p:regular r:id="rId31"/>
      <p:bold r:id="rId32"/>
      <p:italic r:id="rId33"/>
      <p:boldItalic r:id="rId34"/>
    </p:embeddedFont>
    <p:embeddedFont>
      <p:font typeface="Merriweather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Light-regular.fnt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7.xml"/><Relationship Id="rId33" Type="http://schemas.openxmlformats.org/officeDocument/2006/relationships/font" Target="fonts/HelveticaNeueLight-italic.fntdata"/><Relationship Id="rId10" Type="http://schemas.openxmlformats.org/officeDocument/2006/relationships/slide" Target="slides/slide6.xml"/><Relationship Id="rId32" Type="http://schemas.openxmlformats.org/officeDocument/2006/relationships/font" Target="fonts/HelveticaNeueLight-bold.fntdata"/><Relationship Id="rId13" Type="http://schemas.openxmlformats.org/officeDocument/2006/relationships/slide" Target="slides/slide9.xml"/><Relationship Id="rId35" Type="http://schemas.openxmlformats.org/officeDocument/2006/relationships/font" Target="fonts/Merriweather-regular.fntdata"/><Relationship Id="rId12" Type="http://schemas.openxmlformats.org/officeDocument/2006/relationships/slide" Target="slides/slide8.xml"/><Relationship Id="rId34" Type="http://schemas.openxmlformats.org/officeDocument/2006/relationships/font" Target="fonts/HelveticaNeueLight-boldItalic.fntdata"/><Relationship Id="rId15" Type="http://schemas.openxmlformats.org/officeDocument/2006/relationships/slide" Target="slides/slide11.xml"/><Relationship Id="rId37" Type="http://schemas.openxmlformats.org/officeDocument/2006/relationships/font" Target="fonts/Merriweather-italic.fntdata"/><Relationship Id="rId14" Type="http://schemas.openxmlformats.org/officeDocument/2006/relationships/slide" Target="slides/slide10.xml"/><Relationship Id="rId36" Type="http://schemas.openxmlformats.org/officeDocument/2006/relationships/font" Target="fonts/Merriweather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Merriweather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333" y="0"/>
            <a:ext cx="24384971" cy="11728413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831200" y="1439267"/>
            <a:ext cx="22721700" cy="34200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831200" y="5009494"/>
            <a:ext cx="11313600" cy="19689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831333" y="2216467"/>
            <a:ext cx="14226300" cy="3319200"/>
          </a:xfrm>
          <a:prstGeom prst="rect">
            <a:avLst/>
          </a:prstGeom>
        </p:spPr>
        <p:txBody>
          <a:bodyPr anchorCtr="0" anchor="b" bIns="243800" lIns="243800" spcFirstLastPara="1" rIns="243800" wrap="square" tIns="243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831200" y="5657133"/>
            <a:ext cx="14226300" cy="25137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508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Char char="●"/>
              <a:defRPr>
                <a:solidFill>
                  <a:schemeClr val="accent2"/>
                </a:solidFill>
              </a:defRPr>
            </a:lvl1pPr>
            <a:lvl2pPr indent="-412750" lvl="1" marL="91440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○"/>
              <a:defRPr>
                <a:solidFill>
                  <a:schemeClr val="accent2"/>
                </a:solidFill>
              </a:defRPr>
            </a:lvl2pPr>
            <a:lvl3pPr indent="-412750" lvl="2" marL="137160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■"/>
              <a:defRPr>
                <a:solidFill>
                  <a:schemeClr val="accent2"/>
                </a:solidFill>
              </a:defRPr>
            </a:lvl3pPr>
            <a:lvl4pPr indent="-412750" lvl="3" marL="182880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4pPr>
            <a:lvl5pPr indent="-412750" lvl="4" marL="228600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○"/>
              <a:defRPr>
                <a:solidFill>
                  <a:schemeClr val="accent2"/>
                </a:solidFill>
              </a:defRPr>
            </a:lvl5pPr>
            <a:lvl6pPr indent="-412750" lvl="5" marL="274320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■"/>
              <a:defRPr>
                <a:solidFill>
                  <a:schemeClr val="accent2"/>
                </a:solidFill>
              </a:defRPr>
            </a:lvl6pPr>
            <a:lvl7pPr indent="-412750" lvl="6" marL="320040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7pPr>
            <a:lvl8pPr indent="-412750" lvl="7" marL="365760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○"/>
              <a:defRPr>
                <a:solidFill>
                  <a:schemeClr val="accent2"/>
                </a:solidFill>
              </a:defRPr>
            </a:lvl8pPr>
            <a:lvl9pPr indent="-412750" lvl="8" marL="4114800">
              <a:spcBef>
                <a:spcPts val="4300"/>
              </a:spcBef>
              <a:spcAft>
                <a:spcPts val="4300"/>
              </a:spcAft>
              <a:buClr>
                <a:schemeClr val="accent2"/>
              </a:buClr>
              <a:buSzPts val="29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Title">
  <p:cSld name="TITLE_AND_BODY_1">
    <p:bg>
      <p:bgPr>
        <a:solidFill>
          <a:srgbClr val="0747A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4381243" y="5407024"/>
            <a:ext cx="15621600" cy="18795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800" lIns="243800" spcFirstLastPara="1" rIns="243800" wrap="square" tIns="2438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Helvetica Neue"/>
              <a:buNone/>
              <a:defRPr b="1" i="0" sz="1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2" type="body"/>
          </p:nvPr>
        </p:nvSpPr>
        <p:spPr>
          <a:xfrm>
            <a:off x="4381243" y="7241381"/>
            <a:ext cx="156216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Helvetica Neue"/>
              <a:buNone/>
              <a:defRPr b="0" i="0" sz="4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11987441" y="11525250"/>
            <a:ext cx="3996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Area with Supporting Text">
  <p:cSld name="Chart Area with Supporting Text"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711021" y="3306937"/>
            <a:ext cx="7716300" cy="19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1711021" y="1035446"/>
            <a:ext cx="20828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SzPts val="3500"/>
              <a:buFont typeface="Helvetica Neue"/>
              <a:buNone/>
              <a:defRPr b="1" i="0" sz="4800" u="none" cap="none" strike="noStrik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cxnSp>
        <p:nvCxnSpPr>
          <p:cNvPr id="67" name="Google Shape;67;p14"/>
          <p:cNvCxnSpPr/>
          <p:nvPr/>
        </p:nvCxnSpPr>
        <p:spPr>
          <a:xfrm>
            <a:off x="1775024" y="2544916"/>
            <a:ext cx="2541600" cy="0"/>
          </a:xfrm>
          <a:prstGeom prst="straightConnector1">
            <a:avLst/>
          </a:prstGeom>
          <a:noFill/>
          <a:ln cap="flat" cmpd="sng" w="101600">
            <a:solidFill>
              <a:srgbClr val="FFAB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8" name="Google Shape;68;p14"/>
          <p:cNvSpPr txBox="1"/>
          <p:nvPr>
            <p:ph idx="3" type="body"/>
          </p:nvPr>
        </p:nvSpPr>
        <p:spPr>
          <a:xfrm>
            <a:off x="1711021" y="6157988"/>
            <a:ext cx="7933200" cy="19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4" type="body"/>
          </p:nvPr>
        </p:nvSpPr>
        <p:spPr>
          <a:xfrm>
            <a:off x="1711021" y="9076670"/>
            <a:ext cx="77163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11959031" y="13081000"/>
            <a:ext cx="453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icons_White">
  <p:cSld name="3 icons_White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378808" y="6474415"/>
            <a:ext cx="4380900" cy="24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9917810" y="6474415"/>
            <a:ext cx="40953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3" type="body"/>
          </p:nvPr>
        </p:nvSpPr>
        <p:spPr>
          <a:xfrm>
            <a:off x="15466339" y="6474415"/>
            <a:ext cx="4524300" cy="24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5" name="Google Shape;75;p15"/>
          <p:cNvSpPr/>
          <p:nvPr>
            <p:ph idx="4" type="pic"/>
          </p:nvPr>
        </p:nvSpPr>
        <p:spPr>
          <a:xfrm>
            <a:off x="9984486" y="5772149"/>
            <a:ext cx="4572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635000" lvl="0" marL="63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35000" lvl="1" marL="127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35000" lvl="2" marL="190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35000" lvl="3" marL="254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35000" lvl="4" marL="317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3500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3500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3500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3500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6" name="Google Shape;76;p15"/>
          <p:cNvSpPr/>
          <p:nvPr>
            <p:ph idx="5" type="pic"/>
          </p:nvPr>
        </p:nvSpPr>
        <p:spPr>
          <a:xfrm>
            <a:off x="4426433" y="5835519"/>
            <a:ext cx="5553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635000" lvl="0" marL="63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35000" lvl="1" marL="127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35000" lvl="2" marL="190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35000" lvl="3" marL="254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35000" lvl="4" marL="317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3500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3500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3500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3500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7" name="Google Shape;77;p15"/>
          <p:cNvSpPr/>
          <p:nvPr>
            <p:ph idx="6" type="pic"/>
          </p:nvPr>
        </p:nvSpPr>
        <p:spPr>
          <a:xfrm>
            <a:off x="15513964" y="5755622"/>
            <a:ext cx="41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635000" lvl="0" marL="63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35000" lvl="1" marL="127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35000" lvl="2" marL="190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35000" lvl="3" marL="254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35000" lvl="4" marL="317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3500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3500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3500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3500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7" type="body"/>
          </p:nvPr>
        </p:nvSpPr>
        <p:spPr>
          <a:xfrm>
            <a:off x="4381499" y="3051600"/>
            <a:ext cx="156210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Clr>
                <a:srgbClr val="253858"/>
              </a:buClr>
              <a:buSzPts val="3500"/>
              <a:buFont typeface="Helvetica Neue"/>
              <a:buNone/>
              <a:defRPr b="1" i="0" sz="7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11987441" y="11525250"/>
            <a:ext cx="3996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128265"/>
            <a:ext cx="24384971" cy="11728413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24384971" cy="11728413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831200" y="1439267"/>
            <a:ext cx="22721700" cy="34200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11504100" cy="1371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117667"/>
            <a:ext cx="11503144" cy="11731813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333" y="0"/>
            <a:ext cx="11511877" cy="11721747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831267" y="1335800"/>
            <a:ext cx="9884100" cy="66903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2385800" y="1335800"/>
            <a:ext cx="11110500" cy="109296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50850" lvl="0" marL="45720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indent="-412750" lvl="1" marL="91440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2pPr>
            <a:lvl3pPr indent="-412750" lvl="2" marL="137160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3pPr>
            <a:lvl4pPr indent="-412750" lvl="3" marL="182880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4pPr>
            <a:lvl5pPr indent="-412750" lvl="4" marL="228600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5pPr>
            <a:lvl6pPr indent="-412750" lvl="5" marL="274320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6pPr>
            <a:lvl7pPr indent="-412750" lvl="6" marL="320040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7pPr>
            <a:lvl8pPr indent="-412750" lvl="7" marL="365760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8pPr>
            <a:lvl9pPr indent="-412750" lvl="8" marL="4114800">
              <a:spcBef>
                <a:spcPts val="4300"/>
              </a:spcBef>
              <a:spcAft>
                <a:spcPts val="4300"/>
              </a:spcAft>
              <a:buSzPts val="2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24384000" cy="340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831267" y="1335800"/>
            <a:ext cx="22721700" cy="16632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200" y="4015200"/>
            <a:ext cx="10666500" cy="82032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50850" lvl="0" marL="45720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indent="-412750" lvl="1" marL="91440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2pPr>
            <a:lvl3pPr indent="-412750" lvl="2" marL="137160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3pPr>
            <a:lvl4pPr indent="-412750" lvl="3" marL="182880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4pPr>
            <a:lvl5pPr indent="-412750" lvl="4" marL="228600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5pPr>
            <a:lvl6pPr indent="-412750" lvl="5" marL="274320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6pPr>
            <a:lvl7pPr indent="-412750" lvl="6" marL="320040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7pPr>
            <a:lvl8pPr indent="-412750" lvl="7" marL="365760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8pPr>
            <a:lvl9pPr indent="-412750" lvl="8" marL="4114800">
              <a:spcBef>
                <a:spcPts val="4300"/>
              </a:spcBef>
              <a:spcAft>
                <a:spcPts val="4300"/>
              </a:spcAft>
              <a:buSzPts val="29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12886400" y="4015200"/>
            <a:ext cx="10666500" cy="82032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50850" lvl="0" marL="45720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indent="-412750" lvl="1" marL="91440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2pPr>
            <a:lvl3pPr indent="-412750" lvl="2" marL="137160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3pPr>
            <a:lvl4pPr indent="-412750" lvl="3" marL="182880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4pPr>
            <a:lvl5pPr indent="-412750" lvl="4" marL="228600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5pPr>
            <a:lvl6pPr indent="-412750" lvl="5" marL="274320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6pPr>
            <a:lvl7pPr indent="-412750" lvl="6" marL="320040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7pPr>
            <a:lvl8pPr indent="-412750" lvl="7" marL="365760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8pPr>
            <a:lvl9pPr indent="-412750" lvl="8" marL="4114800">
              <a:spcBef>
                <a:spcPts val="4300"/>
              </a:spcBef>
              <a:spcAft>
                <a:spcPts val="4300"/>
              </a:spcAft>
              <a:buSzPts val="29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24384000" cy="340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831267" y="1335800"/>
            <a:ext cx="22721700" cy="16632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10038300" cy="1371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1267" y="1335800"/>
            <a:ext cx="8340000" cy="48777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1200" y="6375067"/>
            <a:ext cx="8340000" cy="61281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508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Char char="●"/>
              <a:defRPr>
                <a:solidFill>
                  <a:schemeClr val="accent2"/>
                </a:solidFill>
              </a:defRPr>
            </a:lvl1pPr>
            <a:lvl2pPr indent="-412750" lvl="1" marL="91440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○"/>
              <a:defRPr>
                <a:solidFill>
                  <a:schemeClr val="accent2"/>
                </a:solidFill>
              </a:defRPr>
            </a:lvl2pPr>
            <a:lvl3pPr indent="-412750" lvl="2" marL="137160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■"/>
              <a:defRPr>
                <a:solidFill>
                  <a:schemeClr val="accent2"/>
                </a:solidFill>
              </a:defRPr>
            </a:lvl3pPr>
            <a:lvl4pPr indent="-412750" lvl="3" marL="182880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4pPr>
            <a:lvl5pPr indent="-412750" lvl="4" marL="228600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○"/>
              <a:defRPr>
                <a:solidFill>
                  <a:schemeClr val="accent2"/>
                </a:solidFill>
              </a:defRPr>
            </a:lvl5pPr>
            <a:lvl6pPr indent="-412750" lvl="5" marL="274320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■"/>
              <a:defRPr>
                <a:solidFill>
                  <a:schemeClr val="accent2"/>
                </a:solidFill>
              </a:defRPr>
            </a:lvl6pPr>
            <a:lvl7pPr indent="-412750" lvl="6" marL="320040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7pPr>
            <a:lvl8pPr indent="-412750" lvl="7" marL="365760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○"/>
              <a:defRPr>
                <a:solidFill>
                  <a:schemeClr val="accent2"/>
                </a:solidFill>
              </a:defRPr>
            </a:lvl8pPr>
            <a:lvl9pPr indent="-412750" lvl="8" marL="4114800">
              <a:spcBef>
                <a:spcPts val="4300"/>
              </a:spcBef>
              <a:spcAft>
                <a:spcPts val="4300"/>
              </a:spcAft>
              <a:buClr>
                <a:schemeClr val="accent2"/>
              </a:buClr>
              <a:buSzPts val="29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831133" y="2129600"/>
            <a:ext cx="16660800" cy="9456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12192000" cy="1371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830133" y="1335800"/>
            <a:ext cx="9878400" cy="54657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812800" y="7004600"/>
            <a:ext cx="9878400" cy="24711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3010733" y="1335800"/>
            <a:ext cx="10544100" cy="109641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50850" lvl="0" marL="45720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indent="-412750" lvl="1" marL="91440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2pPr>
            <a:lvl3pPr indent="-412750" lvl="2" marL="137160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3pPr>
            <a:lvl4pPr indent="-412750" lvl="3" marL="182880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4pPr>
            <a:lvl5pPr indent="-412750" lvl="4" marL="228600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5pPr>
            <a:lvl6pPr indent="-412750" lvl="5" marL="274320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6pPr>
            <a:lvl7pPr indent="-412750" lvl="6" marL="320040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7pPr>
            <a:lvl8pPr indent="-412750" lvl="7" marL="365760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8pPr>
            <a:lvl9pPr indent="-412750" lvl="8" marL="4114800">
              <a:spcBef>
                <a:spcPts val="4300"/>
              </a:spcBef>
              <a:spcAft>
                <a:spcPts val="4300"/>
              </a:spcAft>
              <a:buSzPts val="29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11650667"/>
            <a:ext cx="24384000" cy="206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831200" y="12057067"/>
            <a:ext cx="21278400" cy="1227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1200" y="3073267"/>
            <a:ext cx="22721700" cy="9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508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oboto"/>
              <a:buChar char="●"/>
              <a:defRPr sz="3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412750" lvl="1" marL="91440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○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12750" lvl="2" marL="137160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■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412750" lvl="3" marL="182880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●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412750" lvl="4" marL="228600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○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12750" lvl="5" marL="274320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■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412750" lvl="6" marL="320040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●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412750" lvl="7" marL="365760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○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412750" lvl="8" marL="4114800">
              <a:lnSpc>
                <a:spcPct val="115000"/>
              </a:lnSpc>
              <a:spcBef>
                <a:spcPts val="4300"/>
              </a:spcBef>
              <a:spcAft>
                <a:spcPts val="4300"/>
              </a:spcAft>
              <a:buClr>
                <a:schemeClr val="dk2"/>
              </a:buClr>
              <a:buSzPts val="2900"/>
              <a:buFont typeface="Roboto"/>
              <a:buChar char="■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-scm.com" TargetMode="External"/><Relationship Id="rId4" Type="http://schemas.openxmlformats.org/officeDocument/2006/relationships/hyperlink" Target="https://guides.github.com" TargetMode="External"/><Relationship Id="rId5" Type="http://schemas.openxmlformats.org/officeDocument/2006/relationships/hyperlink" Target="https://learngitbranching.js.org/" TargetMode="External"/><Relationship Id="rId6" Type="http://schemas.openxmlformats.org/officeDocument/2006/relationships/hyperlink" Target="https://codeaholicguy.com/2015/11/06/github-mang-lai-cho-developer-nhung-gi/" TargetMode="External"/><Relationship Id="rId7" Type="http://schemas.openxmlformats.org/officeDocument/2006/relationships/hyperlink" Target="https://toidicodedao.com/2015/08/04/tutorial-huong-dan-tich-hop-visual-studio-voi-github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-scm.com/download/mac" TargetMode="External"/><Relationship Id="rId4" Type="http://schemas.openxmlformats.org/officeDocument/2006/relationships/hyperlink" Target="https://git-scm.com/download/win" TargetMode="External"/><Relationship Id="rId5" Type="http://schemas.openxmlformats.org/officeDocument/2006/relationships/hyperlink" Target="https://git-scm.com/download/linux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conanak99/codedao-tv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1682825" y="3729699"/>
            <a:ext cx="20793300" cy="282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1" i="0" lang="en-US" sz="1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Từ gà đến pro Git &amp; Github </a:t>
            </a:r>
            <a:endParaRPr/>
          </a:p>
        </p:txBody>
      </p:sp>
      <p:pic>
        <p:nvPicPr>
          <p:cNvPr descr="HoangNguyen.jpg" id="85" name="Google Shape;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3189" y="7862721"/>
            <a:ext cx="2433219" cy="2433218"/>
          </a:xfrm>
          <a:custGeom>
            <a:rect b="b" l="l" r="r" t="t"/>
            <a:pathLst>
              <a:path extrusionOk="0" h="120000" w="120000">
                <a:moveTo>
                  <a:pt x="59988" y="0"/>
                </a:moveTo>
                <a:cubicBezTo>
                  <a:pt x="26855" y="0"/>
                  <a:pt x="0" y="26855"/>
                  <a:pt x="0" y="59988"/>
                </a:cubicBezTo>
                <a:cubicBezTo>
                  <a:pt x="0" y="93127"/>
                  <a:pt x="26855" y="120000"/>
                  <a:pt x="59988" y="120000"/>
                </a:cubicBezTo>
                <a:cubicBezTo>
                  <a:pt x="93127" y="120000"/>
                  <a:pt x="120000" y="93127"/>
                  <a:pt x="120000" y="59988"/>
                </a:cubicBezTo>
                <a:cubicBezTo>
                  <a:pt x="120000" y="26855"/>
                  <a:pt x="93127" y="0"/>
                  <a:pt x="59988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descr="av.jpg" id="86" name="Google Shape;86;p16"/>
          <p:cNvPicPr preferRelativeResize="0"/>
          <p:nvPr/>
        </p:nvPicPr>
        <p:blipFill rotWithShape="1">
          <a:blip r:embed="rId4">
            <a:alphaModFix/>
          </a:blip>
          <a:srcRect b="5" l="0" r="5" t="0"/>
          <a:stretch/>
        </p:blipFill>
        <p:spPr>
          <a:xfrm>
            <a:off x="9428103" y="7862969"/>
            <a:ext cx="2432845" cy="2432845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2" type="body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b="1" i="0" lang="en-US" sz="4800" u="none" cap="none" strike="noStrik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CÁC LỆNH CƠ BẢN</a:t>
            </a:r>
            <a:endParaRPr/>
          </a:p>
        </p:txBody>
      </p:sp>
      <p:sp>
        <p:nvSpPr>
          <p:cNvPr id="142" name="Google Shape;142;p25"/>
          <p:cNvSpPr/>
          <p:nvPr/>
        </p:nvSpPr>
        <p:spPr>
          <a:xfrm>
            <a:off x="1711021" y="3306937"/>
            <a:ext cx="20828000" cy="89408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init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clone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pull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r>
              <a:t/>
            </a:r>
            <a:endParaRPr b="0" i="0" sz="4800" u="none" cap="none" strike="noStrike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add và git add .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commit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push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r>
              <a:t/>
            </a:r>
            <a:endParaRPr b="0" i="0" sz="4800" u="none" cap="none" strike="noStrike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log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log —decorate —graph —oneline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r>
              <a:t/>
            </a:r>
            <a:endParaRPr b="0" i="0" sz="4800" u="none" cap="none" strike="noStrike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sic-remote-workflow.png" id="147" name="Google Shape;14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2731" y="787608"/>
            <a:ext cx="13900686" cy="11715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4381243" y="5407024"/>
            <a:ext cx="15621514" cy="1879601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1" i="0" lang="en-US" sz="1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Cơ bản</a:t>
            </a:r>
            <a:endParaRPr/>
          </a:p>
        </p:txBody>
      </p:sp>
      <p:sp>
        <p:nvSpPr>
          <p:cNvPr id="153" name="Google Shape;153;p27"/>
          <p:cNvSpPr txBox="1"/>
          <p:nvPr>
            <p:ph idx="2" type="body"/>
          </p:nvPr>
        </p:nvSpPr>
        <p:spPr>
          <a:xfrm>
            <a:off x="4381243" y="7241381"/>
            <a:ext cx="15621514" cy="77470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-US" sz="4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Đưa code có sẵn lên Github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4381243" y="5407024"/>
            <a:ext cx="15621514" cy="1879601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1" i="0" lang="en-US" sz="1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Nâng cao</a:t>
            </a:r>
            <a:endParaRPr/>
          </a:p>
        </p:txBody>
      </p:sp>
      <p:sp>
        <p:nvSpPr>
          <p:cNvPr id="159" name="Google Shape;159;p28"/>
          <p:cNvSpPr txBox="1"/>
          <p:nvPr>
            <p:ph idx="2" type="body"/>
          </p:nvPr>
        </p:nvSpPr>
        <p:spPr>
          <a:xfrm>
            <a:off x="4381243" y="7241381"/>
            <a:ext cx="15621514" cy="77470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-US" sz="4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 &amp; Merge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idx="2" type="body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b="1" i="0" lang="en-US" sz="4800" u="none" cap="none" strike="noStrik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CÁC LỆNH CƠ BẢN</a:t>
            </a:r>
            <a:endParaRPr/>
          </a:p>
        </p:txBody>
      </p:sp>
      <p:sp>
        <p:nvSpPr>
          <p:cNvPr id="165" name="Google Shape;165;p29"/>
          <p:cNvSpPr/>
          <p:nvPr/>
        </p:nvSpPr>
        <p:spPr>
          <a:xfrm>
            <a:off x="1711021" y="3306937"/>
            <a:ext cx="20828000" cy="37846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branch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checkout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merge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r>
              <a:t/>
            </a:r>
            <a:endParaRPr sz="4800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r>
              <a:rPr lang="en-US" sz="480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Nâng cao</a:t>
            </a:r>
            <a:endParaRPr sz="4800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rebase</a:t>
            </a:r>
            <a:endParaRPr b="0" i="0" sz="4800" u="none" cap="none" strike="noStrike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588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4800"/>
              <a:buFont typeface="Helvetica Neue"/>
              <a:buChar char="•"/>
            </a:pPr>
            <a:r>
              <a:rPr lang="en-US" sz="480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cherry-pick</a:t>
            </a:r>
            <a:endParaRPr sz="4800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unitygitdiagram.png" id="166" name="Google Shape;16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4608" y="4904413"/>
            <a:ext cx="15097120" cy="6661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4381243" y="5407024"/>
            <a:ext cx="15621514" cy="1879601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1" i="0" lang="en-US" sz="1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Nâng cao</a:t>
            </a:r>
            <a:endParaRPr/>
          </a:p>
        </p:txBody>
      </p:sp>
      <p:sp>
        <p:nvSpPr>
          <p:cNvPr id="172" name="Google Shape;172;p30"/>
          <p:cNvSpPr txBox="1"/>
          <p:nvPr>
            <p:ph idx="2" type="body"/>
          </p:nvPr>
        </p:nvSpPr>
        <p:spPr>
          <a:xfrm>
            <a:off x="4381243" y="7241381"/>
            <a:ext cx="15621514" cy="77470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-US" sz="4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Resolving &amp; Pull Request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idx="2" type="body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b="1" i="0" lang="en-US" sz="4800" u="none" cap="none" strike="noStrik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PULL REQUEST</a:t>
            </a:r>
            <a:endParaRPr/>
          </a:p>
        </p:txBody>
      </p:sp>
      <p:sp>
        <p:nvSpPr>
          <p:cNvPr id="178" name="Google Shape;178;p31"/>
          <p:cNvSpPr/>
          <p:nvPr/>
        </p:nvSpPr>
        <p:spPr>
          <a:xfrm>
            <a:off x="1711021" y="3306937"/>
            <a:ext cx="20828000" cy="23114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Đơn giản chỉ là: Ê code nè, merge giùm đi!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Giúp commit ngắn gọn hơn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Hỗ trợ code review, ngăn code ẩu</a:t>
            </a:r>
            <a:endParaRPr/>
          </a:p>
        </p:txBody>
      </p:sp>
      <p:pic>
        <p:nvPicPr>
          <p:cNvPr descr="pasted-image.tiff" id="179" name="Google Shape;17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71875" y="6329557"/>
            <a:ext cx="11396820" cy="6751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1711021" y="3306937"/>
            <a:ext cx="20828000" cy="13843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r>
              <a:rPr b="1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Official git site and tutorial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Font typeface="Helvetica Neue"/>
              <a:buNone/>
            </a:pPr>
            <a:r>
              <a:rPr b="0" i="0" lang="en-US" sz="3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https://git-scm.com</a:t>
            </a:r>
            <a:endParaRPr/>
          </a:p>
        </p:txBody>
      </p:sp>
      <p:sp>
        <p:nvSpPr>
          <p:cNvPr id="185" name="Google Shape;185;p32"/>
          <p:cNvSpPr txBox="1"/>
          <p:nvPr>
            <p:ph idx="2" type="body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b="1" i="0" lang="en-US" sz="4800" u="none" cap="none" strike="noStrik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ADDITIONAL RESOURCES </a:t>
            </a:r>
            <a:endParaRPr/>
          </a:p>
        </p:txBody>
      </p:sp>
      <p:sp>
        <p:nvSpPr>
          <p:cNvPr id="186" name="Google Shape;186;p32"/>
          <p:cNvSpPr txBox="1"/>
          <p:nvPr>
            <p:ph idx="3" type="body"/>
          </p:nvPr>
        </p:nvSpPr>
        <p:spPr>
          <a:xfrm>
            <a:off x="1711025" y="6158008"/>
            <a:ext cx="20828100" cy="23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r>
              <a:rPr b="1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 guides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Font typeface="Helvetica Neue"/>
              <a:buNone/>
            </a:pPr>
            <a:r>
              <a:rPr lang="en-US" sz="3600" u="sng">
                <a:solidFill>
                  <a:schemeClr val="hlink"/>
                </a:solidFill>
                <a:hlinkClick r:id="rId4"/>
              </a:rPr>
              <a:t>https://guides.github.com</a:t>
            </a:r>
            <a:endParaRPr sz="3600" u="sng">
              <a:solidFill>
                <a:schemeClr val="hlink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Font typeface="Helvetica Neue"/>
              <a:buNone/>
            </a:pPr>
            <a:r>
              <a:rPr lang="en-US" sz="3600" u="sng">
                <a:solidFill>
                  <a:schemeClr val="hlink"/>
                </a:solidFill>
                <a:hlinkClick r:id="rId5"/>
              </a:rPr>
              <a:t>https://learngitbranching.js.org</a:t>
            </a:r>
            <a:endParaRPr/>
          </a:p>
        </p:txBody>
      </p:sp>
      <p:sp>
        <p:nvSpPr>
          <p:cNvPr id="187" name="Google Shape;187;p32"/>
          <p:cNvSpPr txBox="1"/>
          <p:nvPr>
            <p:ph idx="4" type="body"/>
          </p:nvPr>
        </p:nvSpPr>
        <p:spPr>
          <a:xfrm>
            <a:off x="1711021" y="9076670"/>
            <a:ext cx="20828000" cy="19304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r>
              <a:rPr b="1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Blogs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Font typeface="Helvetica Neue"/>
              <a:buNone/>
            </a:pPr>
            <a:r>
              <a:rPr b="0" i="0" lang="en-US" sz="3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https://codeaholicguy.com/2015/11/06/github-mang-lai-cho-developer-nhung-gi/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Font typeface="Helvetica Neue"/>
              <a:buNone/>
            </a:pPr>
            <a:r>
              <a:rPr b="0" i="0" lang="en-US" sz="3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https://toidicodedao.com/2015/08/04/tutorial-huong-dan-tich-hop-visual-studio-voi-github/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/>
          <p:nvPr/>
        </p:nvSpPr>
        <p:spPr>
          <a:xfrm>
            <a:off x="18905" y="5533094"/>
            <a:ext cx="24255052" cy="1879601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1" i="0" lang="en-US" sz="1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Cảm ơn các tềnh iu &lt;3</a:t>
            </a:r>
            <a:endParaRPr/>
          </a:p>
        </p:txBody>
      </p:sp>
      <p:pic>
        <p:nvPicPr>
          <p:cNvPr descr="HoangNguyen.jpg" id="193" name="Google Shape;19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3189" y="7862721"/>
            <a:ext cx="2433219" cy="2433218"/>
          </a:xfrm>
          <a:custGeom>
            <a:rect b="b" l="l" r="r" t="t"/>
            <a:pathLst>
              <a:path extrusionOk="0" h="120000" w="120000">
                <a:moveTo>
                  <a:pt x="59988" y="0"/>
                </a:moveTo>
                <a:cubicBezTo>
                  <a:pt x="26855" y="0"/>
                  <a:pt x="0" y="26855"/>
                  <a:pt x="0" y="59988"/>
                </a:cubicBezTo>
                <a:cubicBezTo>
                  <a:pt x="0" y="93127"/>
                  <a:pt x="26855" y="120000"/>
                  <a:pt x="59988" y="120000"/>
                </a:cubicBezTo>
                <a:cubicBezTo>
                  <a:pt x="93127" y="120000"/>
                  <a:pt x="120000" y="93127"/>
                  <a:pt x="120000" y="59988"/>
                </a:cubicBezTo>
                <a:cubicBezTo>
                  <a:pt x="120000" y="26855"/>
                  <a:pt x="93127" y="0"/>
                  <a:pt x="59988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descr="av.jpg" id="194" name="Google Shape;194;p33"/>
          <p:cNvPicPr preferRelativeResize="0"/>
          <p:nvPr/>
        </p:nvPicPr>
        <p:blipFill rotWithShape="1">
          <a:blip r:embed="rId4">
            <a:alphaModFix/>
          </a:blip>
          <a:srcRect b="5" l="0" r="5" t="0"/>
          <a:stretch/>
        </p:blipFill>
        <p:spPr>
          <a:xfrm>
            <a:off x="9428103" y="7862969"/>
            <a:ext cx="2432845" cy="2432845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1711025" y="3306926"/>
            <a:ext cx="20828100" cy="79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Tìm hiểu sơ về Version Control, Git &amp; Github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Cài đặt Git trên máy</a:t>
            </a:r>
            <a:endParaRPr/>
          </a:p>
          <a:p>
            <a:pPr indent="-254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None/>
            </a:pPr>
            <a:r>
              <a:t/>
            </a:r>
            <a:endParaRPr b="0" i="0" sz="4800" u="none" cap="none" strike="noStrike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Cơ bản: Tạo Github Repository &amp; Clone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Pull &amp; Push </a:t>
            </a:r>
            <a:endParaRPr/>
          </a:p>
          <a:p>
            <a:pPr indent="-254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None/>
            </a:pPr>
            <a:r>
              <a:t/>
            </a:r>
            <a:endParaRPr b="0" i="0" sz="4800" u="none" cap="none" strike="noStrike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Nâng cao: Branch, Merge  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Resolving, Pull Request</a:t>
            </a:r>
            <a:endParaRPr/>
          </a:p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b="1" i="0" lang="en-US" sz="4800" u="none" cap="none" strike="noStrik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HÔM NAY CHÚNG TA LÀM GÌ?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381243" y="5407024"/>
            <a:ext cx="15621514" cy="1879601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1" i="0" lang="en-US" sz="1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là cái vẹo gì?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1711021" y="3306937"/>
            <a:ext cx="20828001" cy="3048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Hệ thống giúp lưu trữ mọi thay đổi của source code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Hỗ trợ nhiều người làm việc cùng lúc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Xem đứa nào thay đổi code (Rất tiện khi cần tìm thằng đổ tội)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Revert các thay đổi, đưa code về version cũ hơn, không lo mất code</a:t>
            </a:r>
            <a:endParaRPr/>
          </a:p>
        </p:txBody>
      </p:sp>
      <p:sp>
        <p:nvSpPr>
          <p:cNvPr id="103" name="Google Shape;103;p19"/>
          <p:cNvSpPr txBox="1"/>
          <p:nvPr>
            <p:ph idx="2" type="body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lang="en-US"/>
              <a:t>SOURCE CONTROL/</a:t>
            </a:r>
            <a:r>
              <a:rPr b="1" i="0" lang="en-US" sz="4800" u="none" cap="none" strike="noStrik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VERSION CONTROL LÀ VẸO GÌ?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1711021" y="3306937"/>
            <a:ext cx="20828001" cy="23114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 đời năm 2005 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Tác giả Linus Torvald, hỗ trợ viết Linux kernel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Toàn bộ code và history được lưu trữ trên máy người dùng</a:t>
            </a:r>
            <a:endParaRPr>
              <a:solidFill>
                <a:srgbClr val="253858"/>
              </a:solidFill>
            </a:endParaRPr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>
                <a:solidFill>
                  <a:srgbClr val="253858"/>
                </a:solidFill>
              </a:rPr>
              <a:t>3 khái niệm quan trọng: repo, commit, branch</a:t>
            </a:r>
            <a:endParaRPr>
              <a:solidFill>
                <a:srgbClr val="253858"/>
              </a:solidFill>
            </a:endParaRPr>
          </a:p>
        </p:txBody>
      </p:sp>
      <p:sp>
        <p:nvSpPr>
          <p:cNvPr id="109" name="Google Shape;109;p20"/>
          <p:cNvSpPr txBox="1"/>
          <p:nvPr>
            <p:ph idx="2" type="body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b="1" i="0" lang="en-US" sz="4800" u="none" cap="none" strike="noStrik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LÀ GÌ?</a:t>
            </a:r>
            <a:endParaRPr/>
          </a:p>
        </p:txBody>
      </p:sp>
      <p:pic>
        <p:nvPicPr>
          <p:cNvPr descr="basic-remote-workflow.png"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1020" y="7679377"/>
            <a:ext cx="6580200" cy="55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1711021" y="3306937"/>
            <a:ext cx="20828000" cy="13843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r>
              <a:rPr b="1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Font typeface="Helvetica Neue"/>
              <a:buNone/>
            </a:pPr>
            <a:r>
              <a:rPr b="0" i="0" lang="en-US" sz="3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https://git-scm.com/download/mac</a:t>
            </a:r>
            <a:endParaRPr/>
          </a:p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b="1" i="0" lang="en-US" sz="4800" u="none" cap="none" strike="noStrik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INSTALL GIT</a:t>
            </a:r>
            <a:endParaRPr/>
          </a:p>
        </p:txBody>
      </p:sp>
      <p:sp>
        <p:nvSpPr>
          <p:cNvPr id="117" name="Google Shape;117;p21"/>
          <p:cNvSpPr txBox="1"/>
          <p:nvPr>
            <p:ph idx="3" type="body"/>
          </p:nvPr>
        </p:nvSpPr>
        <p:spPr>
          <a:xfrm>
            <a:off x="1711021" y="6157988"/>
            <a:ext cx="20828001" cy="13843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r>
              <a:rPr b="1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Window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Font typeface="Helvetica Neue"/>
              <a:buNone/>
            </a:pPr>
            <a:r>
              <a:rPr b="0" i="0" lang="en-US" sz="3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https://git-scm.com/download/win</a:t>
            </a:r>
            <a:endParaRPr/>
          </a:p>
        </p:txBody>
      </p:sp>
      <p:sp>
        <p:nvSpPr>
          <p:cNvPr id="118" name="Google Shape;118;p21"/>
          <p:cNvSpPr txBox="1"/>
          <p:nvPr>
            <p:ph idx="4" type="body"/>
          </p:nvPr>
        </p:nvSpPr>
        <p:spPr>
          <a:xfrm>
            <a:off x="1711021" y="9076670"/>
            <a:ext cx="20828000" cy="13843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r>
              <a:rPr b="1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Linux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Font typeface="Helvetica Neue"/>
              <a:buNone/>
            </a:pPr>
            <a:r>
              <a:rPr b="0" i="0" lang="en-US" sz="3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https://git-scm.com/download/linux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83095" y="5407024"/>
            <a:ext cx="24217810" cy="1879601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1" i="0" lang="en-US" sz="1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 là gì? Ăn được không?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1711025" y="3306925"/>
            <a:ext cx="21692700" cy="3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635000" lvl="0" marL="635000" rtl="0" algn="l"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>
                <a:solidFill>
                  <a:srgbClr val="253858"/>
                </a:solidFill>
              </a:rPr>
              <a:t>Dịch vụ lưu trữ Git Repository lớn nhất vịnh Bắc Bộ</a:t>
            </a:r>
            <a:endParaRPr>
              <a:solidFill>
                <a:schemeClr val="lt1"/>
              </a:solidFill>
            </a:endParaRPr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Biểu tượng là con bạch tuộc thần thánh trong phim h****i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chung chạ với mọi anh em trên thế giới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Thêm một số tính năng cho Git.</a:t>
            </a:r>
            <a:r>
              <a:rPr lang="en-US">
                <a:solidFill>
                  <a:srgbClr val="253858"/>
                </a:solidFill>
              </a:rPr>
              <a:t>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https://github.com/conanak99/codedao-tv</a:t>
            </a:r>
            <a:r>
              <a:rPr lang="en-US">
                <a:solidFill>
                  <a:srgbClr val="253858"/>
                </a:solidFill>
              </a:rPr>
              <a:t> </a:t>
            </a:r>
            <a:endParaRPr>
              <a:solidFill>
                <a:srgbClr val="253858"/>
              </a:solidFill>
            </a:endParaRPr>
          </a:p>
        </p:txBody>
      </p:sp>
      <p:sp>
        <p:nvSpPr>
          <p:cNvPr id="129" name="Google Shape;129;p23"/>
          <p:cNvSpPr txBox="1"/>
          <p:nvPr>
            <p:ph idx="2" type="body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b="1" i="0" lang="en-US" sz="4800" u="none" cap="none" strike="noStrik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 L</a:t>
            </a:r>
            <a:r>
              <a:rPr lang="en-US"/>
              <a:t>À CÁI CHI CHI</a:t>
            </a:r>
            <a:r>
              <a:rPr b="1" i="0" lang="en-US" sz="4800" u="none" cap="none" strike="noStrik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 (</a:t>
            </a:r>
            <a:r>
              <a:rPr lang="en-US"/>
              <a:t>github.com)</a:t>
            </a:r>
            <a:endParaRPr/>
          </a:p>
        </p:txBody>
      </p:sp>
      <p:pic>
        <p:nvPicPr>
          <p:cNvPr descr="github-octocat.png" id="130" name="Google Shape;130;p23"/>
          <p:cNvPicPr preferRelativeResize="0"/>
          <p:nvPr/>
        </p:nvPicPr>
        <p:blipFill rotWithShape="1">
          <a:blip r:embed="rId4">
            <a:alphaModFix/>
          </a:blip>
          <a:srcRect b="0" l="23793" r="23588" t="0"/>
          <a:stretch/>
        </p:blipFill>
        <p:spPr>
          <a:xfrm>
            <a:off x="1711025" y="7303450"/>
            <a:ext cx="6057900" cy="60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4381243" y="5407024"/>
            <a:ext cx="15621514" cy="1879601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1" i="0" lang="en-US" sz="1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Cơ bản</a:t>
            </a:r>
            <a:endParaRPr/>
          </a:p>
        </p:txBody>
      </p:sp>
      <p:sp>
        <p:nvSpPr>
          <p:cNvPr id="136" name="Google Shape;136;p24"/>
          <p:cNvSpPr txBox="1"/>
          <p:nvPr>
            <p:ph idx="2" type="body"/>
          </p:nvPr>
        </p:nvSpPr>
        <p:spPr>
          <a:xfrm>
            <a:off x="4381243" y="7241381"/>
            <a:ext cx="15621514" cy="77470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-US" sz="4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Bắt đầu dự án với Github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