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Century Gothic" panose="020B0502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E1u0Nx4nMOZclUxt2tt0a47vV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4E9B38-42F3-40E2-945E-3C898A2243BF}" v="199" dt="2022-10-22T19:47:14.357"/>
  </p1510:revLst>
</p1510:revInfo>
</file>

<file path=ppt/tableStyles.xml><?xml version="1.0" encoding="utf-8"?>
<a:tblStyleLst xmlns:a="http://schemas.openxmlformats.org/drawingml/2006/main" def="{111663C2-A93E-4501-8DA6-DC60066E7EAC}">
  <a:tblStyle styleId="{111663C2-A93E-4501-8DA6-DC60066E7EA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mira Nurbayeva" userId="16c4b4bbffc7bc34" providerId="LiveId" clId="{CE4E9B38-42F3-40E2-945E-3C898A2243BF}"/>
    <pc:docChg chg="undo custSel delSld modSld">
      <pc:chgData name="Elmira Nurbayeva" userId="16c4b4bbffc7bc34" providerId="LiveId" clId="{CE4E9B38-42F3-40E2-945E-3C898A2243BF}" dt="2022-10-22T19:50:21.622" v="1438" actId="27636"/>
      <pc:docMkLst>
        <pc:docMk/>
      </pc:docMkLst>
      <pc:sldChg chg="modAnim">
        <pc:chgData name="Elmira Nurbayeva" userId="16c4b4bbffc7bc34" providerId="LiveId" clId="{CE4E9B38-42F3-40E2-945E-3C898A2243BF}" dt="2022-10-22T19:03:45.414" v="4"/>
        <pc:sldMkLst>
          <pc:docMk/>
          <pc:sldMk cId="0" sldId="257"/>
        </pc:sldMkLst>
      </pc:sldChg>
      <pc:sldChg chg="modAnim">
        <pc:chgData name="Elmira Nurbayeva" userId="16c4b4bbffc7bc34" providerId="LiveId" clId="{CE4E9B38-42F3-40E2-945E-3C898A2243BF}" dt="2022-10-22T19:03:50.877" v="9"/>
        <pc:sldMkLst>
          <pc:docMk/>
          <pc:sldMk cId="0" sldId="259"/>
        </pc:sldMkLst>
      </pc:sldChg>
      <pc:sldChg chg="modAnim">
        <pc:chgData name="Elmira Nurbayeva" userId="16c4b4bbffc7bc34" providerId="LiveId" clId="{CE4E9B38-42F3-40E2-945E-3C898A2243BF}" dt="2022-10-22T19:03:54.500" v="12"/>
        <pc:sldMkLst>
          <pc:docMk/>
          <pc:sldMk cId="0" sldId="260"/>
        </pc:sldMkLst>
      </pc:sldChg>
      <pc:sldChg chg="modAnim">
        <pc:chgData name="Elmira Nurbayeva" userId="16c4b4bbffc7bc34" providerId="LiveId" clId="{CE4E9B38-42F3-40E2-945E-3C898A2243BF}" dt="2022-10-22T19:04:04.026" v="16"/>
        <pc:sldMkLst>
          <pc:docMk/>
          <pc:sldMk cId="0" sldId="261"/>
        </pc:sldMkLst>
      </pc:sldChg>
      <pc:sldChg chg="modAnim">
        <pc:chgData name="Elmira Nurbayeva" userId="16c4b4bbffc7bc34" providerId="LiveId" clId="{CE4E9B38-42F3-40E2-945E-3C898A2243BF}" dt="2022-10-22T19:04:09.335" v="25"/>
        <pc:sldMkLst>
          <pc:docMk/>
          <pc:sldMk cId="0" sldId="262"/>
        </pc:sldMkLst>
      </pc:sldChg>
      <pc:sldChg chg="addSp delSp modSp mod modAnim">
        <pc:chgData name="Elmira Nurbayeva" userId="16c4b4bbffc7bc34" providerId="LiveId" clId="{CE4E9B38-42F3-40E2-945E-3C898A2243BF}" dt="2022-10-22T19:21:36.121" v="647" actId="123"/>
        <pc:sldMkLst>
          <pc:docMk/>
          <pc:sldMk cId="0" sldId="263"/>
        </pc:sldMkLst>
        <pc:spChg chg="add mod">
          <ac:chgData name="Elmira Nurbayeva" userId="16c4b4bbffc7bc34" providerId="LiveId" clId="{CE4E9B38-42F3-40E2-945E-3C898A2243BF}" dt="2022-10-22T19:10:13.053" v="114" actId="1037"/>
          <ac:spMkLst>
            <pc:docMk/>
            <pc:sldMk cId="0" sldId="263"/>
            <ac:spMk id="2" creationId="{2D854FB8-3E26-843A-0FD2-97B8BC82DEA0}"/>
          </ac:spMkLst>
        </pc:spChg>
        <pc:spChg chg="add mod ord">
          <ac:chgData name="Elmira Nurbayeva" userId="16c4b4bbffc7bc34" providerId="LiveId" clId="{CE4E9B38-42F3-40E2-945E-3C898A2243BF}" dt="2022-10-22T19:21:30.763" v="646" actId="123"/>
          <ac:spMkLst>
            <pc:docMk/>
            <pc:sldMk cId="0" sldId="263"/>
            <ac:spMk id="17" creationId="{DFBAF2BF-04C8-0D6D-0BD7-B207271B628F}"/>
          </ac:spMkLst>
        </pc:spChg>
        <pc:spChg chg="add mod">
          <ac:chgData name="Elmira Nurbayeva" userId="16c4b4bbffc7bc34" providerId="LiveId" clId="{CE4E9B38-42F3-40E2-945E-3C898A2243BF}" dt="2022-10-22T19:14:54.213" v="393" actId="13822"/>
          <ac:spMkLst>
            <pc:docMk/>
            <pc:sldMk cId="0" sldId="263"/>
            <ac:spMk id="18" creationId="{554CDDA6-749F-C1EC-0DA2-2970E68B9FBF}"/>
          </ac:spMkLst>
        </pc:spChg>
        <pc:spChg chg="add mod">
          <ac:chgData name="Elmira Nurbayeva" userId="16c4b4bbffc7bc34" providerId="LiveId" clId="{CE4E9B38-42F3-40E2-945E-3C898A2243BF}" dt="2022-10-22T19:15:57.236" v="398" actId="1076"/>
          <ac:spMkLst>
            <pc:docMk/>
            <pc:sldMk cId="0" sldId="263"/>
            <ac:spMk id="19" creationId="{0295DE88-1A1B-DF9F-4B78-DEA69FD5A18D}"/>
          </ac:spMkLst>
        </pc:spChg>
        <pc:spChg chg="add mod">
          <ac:chgData name="Elmira Nurbayeva" userId="16c4b4bbffc7bc34" providerId="LiveId" clId="{CE4E9B38-42F3-40E2-945E-3C898A2243BF}" dt="2022-10-22T19:21:36.121" v="647" actId="123"/>
          <ac:spMkLst>
            <pc:docMk/>
            <pc:sldMk cId="0" sldId="263"/>
            <ac:spMk id="20" creationId="{A5E70247-DDD8-6EC2-01DA-BBEBE6020C10}"/>
          </ac:spMkLst>
        </pc:spChg>
        <pc:spChg chg="add mod">
          <ac:chgData name="Elmira Nurbayeva" userId="16c4b4bbffc7bc34" providerId="LiveId" clId="{CE4E9B38-42F3-40E2-945E-3C898A2243BF}" dt="2022-10-22T19:20:38.381" v="631" actId="1076"/>
          <ac:spMkLst>
            <pc:docMk/>
            <pc:sldMk cId="0" sldId="263"/>
            <ac:spMk id="21" creationId="{26ADDFEB-ADE5-13A9-1D81-A5D133E384F9}"/>
          </ac:spMkLst>
        </pc:spChg>
        <pc:spChg chg="mod">
          <ac:chgData name="Elmira Nurbayeva" userId="16c4b4bbffc7bc34" providerId="LiveId" clId="{CE4E9B38-42F3-40E2-945E-3C898A2243BF}" dt="2022-10-22T19:05:04.040" v="44" actId="27636"/>
          <ac:spMkLst>
            <pc:docMk/>
            <pc:sldMk cId="0" sldId="263"/>
            <ac:spMk id="173" creationId="{00000000-0000-0000-0000-000000000000}"/>
          </ac:spMkLst>
        </pc:spChg>
        <pc:spChg chg="mod">
          <ac:chgData name="Elmira Nurbayeva" userId="16c4b4bbffc7bc34" providerId="LiveId" clId="{CE4E9B38-42F3-40E2-945E-3C898A2243BF}" dt="2022-10-22T19:10:00.466" v="97" actId="404"/>
          <ac:spMkLst>
            <pc:docMk/>
            <pc:sldMk cId="0" sldId="263"/>
            <ac:spMk id="176" creationId="{00000000-0000-0000-0000-000000000000}"/>
          </ac:spMkLst>
        </pc:spChg>
        <pc:spChg chg="del mod">
          <ac:chgData name="Elmira Nurbayeva" userId="16c4b4bbffc7bc34" providerId="LiveId" clId="{CE4E9B38-42F3-40E2-945E-3C898A2243BF}" dt="2022-10-22T19:05:16.466" v="52" actId="478"/>
          <ac:spMkLst>
            <pc:docMk/>
            <pc:sldMk cId="0" sldId="263"/>
            <ac:spMk id="177" creationId="{00000000-0000-0000-0000-000000000000}"/>
          </ac:spMkLst>
        </pc:spChg>
        <pc:spChg chg="mod">
          <ac:chgData name="Elmira Nurbayeva" userId="16c4b4bbffc7bc34" providerId="LiveId" clId="{CE4E9B38-42F3-40E2-945E-3C898A2243BF}" dt="2022-10-22T19:10:13.053" v="114" actId="1037"/>
          <ac:spMkLst>
            <pc:docMk/>
            <pc:sldMk cId="0" sldId="263"/>
            <ac:spMk id="178" creationId="{00000000-0000-0000-0000-000000000000}"/>
          </ac:spMkLst>
        </pc:spChg>
        <pc:spChg chg="mod">
          <ac:chgData name="Elmira Nurbayeva" userId="16c4b4bbffc7bc34" providerId="LiveId" clId="{CE4E9B38-42F3-40E2-945E-3C898A2243BF}" dt="2022-10-22T19:20:12.516" v="623" actId="14100"/>
          <ac:spMkLst>
            <pc:docMk/>
            <pc:sldMk cId="0" sldId="263"/>
            <ac:spMk id="179" creationId="{00000000-0000-0000-0000-000000000000}"/>
          </ac:spMkLst>
        </pc:spChg>
        <pc:picChg chg="add mod">
          <ac:chgData name="Elmira Nurbayeva" userId="16c4b4bbffc7bc34" providerId="LiveId" clId="{CE4E9B38-42F3-40E2-945E-3C898A2243BF}" dt="2022-10-22T19:10:22.830" v="159" actId="1037"/>
          <ac:picMkLst>
            <pc:docMk/>
            <pc:sldMk cId="0" sldId="263"/>
            <ac:picMk id="11" creationId="{48107387-106F-9596-33B8-EE91BE6B5624}"/>
          </ac:picMkLst>
        </pc:picChg>
        <pc:picChg chg="add mod">
          <ac:chgData name="Elmira Nurbayeva" userId="16c4b4bbffc7bc34" providerId="LiveId" clId="{CE4E9B38-42F3-40E2-945E-3C898A2243BF}" dt="2022-10-22T19:10:27.537" v="178" actId="1037"/>
          <ac:picMkLst>
            <pc:docMk/>
            <pc:sldMk cId="0" sldId="263"/>
            <ac:picMk id="13" creationId="{1F72681E-E6E7-0C39-F557-B74A63154E2D}"/>
          </ac:picMkLst>
        </pc:picChg>
        <pc:picChg chg="mod">
          <ac:chgData name="Elmira Nurbayeva" userId="16c4b4bbffc7bc34" providerId="LiveId" clId="{CE4E9B38-42F3-40E2-945E-3C898A2243BF}" dt="2022-10-22T19:10:22.830" v="159" actId="1037"/>
          <ac:picMkLst>
            <pc:docMk/>
            <pc:sldMk cId="0" sldId="263"/>
            <ac:picMk id="180" creationId="{00000000-0000-0000-0000-000000000000}"/>
          </ac:picMkLst>
        </pc:picChg>
        <pc:picChg chg="mod">
          <ac:chgData name="Elmira Nurbayeva" userId="16c4b4bbffc7bc34" providerId="LiveId" clId="{CE4E9B38-42F3-40E2-945E-3C898A2243BF}" dt="2022-10-22T19:10:27.537" v="178" actId="1037"/>
          <ac:picMkLst>
            <pc:docMk/>
            <pc:sldMk cId="0" sldId="263"/>
            <ac:picMk id="181" creationId="{00000000-0000-0000-0000-000000000000}"/>
          </ac:picMkLst>
        </pc:picChg>
        <pc:picChg chg="mod">
          <ac:chgData name="Elmira Nurbayeva" userId="16c4b4bbffc7bc34" providerId="LiveId" clId="{CE4E9B38-42F3-40E2-945E-3C898A2243BF}" dt="2022-10-22T19:10:22.830" v="159" actId="1037"/>
          <ac:picMkLst>
            <pc:docMk/>
            <pc:sldMk cId="0" sldId="263"/>
            <ac:picMk id="182" creationId="{00000000-0000-0000-0000-000000000000}"/>
          </ac:picMkLst>
        </pc:picChg>
        <pc:picChg chg="mod">
          <ac:chgData name="Elmira Nurbayeva" userId="16c4b4bbffc7bc34" providerId="LiveId" clId="{CE4E9B38-42F3-40E2-945E-3C898A2243BF}" dt="2022-10-22T19:10:27.537" v="178" actId="1037"/>
          <ac:picMkLst>
            <pc:docMk/>
            <pc:sldMk cId="0" sldId="263"/>
            <ac:picMk id="183" creationId="{00000000-0000-0000-0000-000000000000}"/>
          </ac:picMkLst>
        </pc:picChg>
        <pc:cxnChg chg="add mod">
          <ac:chgData name="Elmira Nurbayeva" userId="16c4b4bbffc7bc34" providerId="LiveId" clId="{CE4E9B38-42F3-40E2-945E-3C898A2243BF}" dt="2022-10-22T19:10:13.053" v="114" actId="1037"/>
          <ac:cxnSpMkLst>
            <pc:docMk/>
            <pc:sldMk cId="0" sldId="263"/>
            <ac:cxnSpMk id="4" creationId="{65014029-ADDC-DBD2-686B-2AE20186D53C}"/>
          </ac:cxnSpMkLst>
        </pc:cxnChg>
        <pc:cxnChg chg="add mod">
          <ac:chgData name="Elmira Nurbayeva" userId="16c4b4bbffc7bc34" providerId="LiveId" clId="{CE4E9B38-42F3-40E2-945E-3C898A2243BF}" dt="2022-10-22T19:10:13.053" v="114" actId="1037"/>
          <ac:cxnSpMkLst>
            <pc:docMk/>
            <pc:sldMk cId="0" sldId="263"/>
            <ac:cxnSpMk id="6" creationId="{9FA4AD0C-1966-551B-5573-F2F1F8B8ABDF}"/>
          </ac:cxnSpMkLst>
        </pc:cxnChg>
        <pc:cxnChg chg="add mod">
          <ac:chgData name="Elmira Nurbayeva" userId="16c4b4bbffc7bc34" providerId="LiveId" clId="{CE4E9B38-42F3-40E2-945E-3C898A2243BF}" dt="2022-10-22T19:20:38.381" v="631" actId="1076"/>
          <ac:cxnSpMkLst>
            <pc:docMk/>
            <pc:sldMk cId="0" sldId="263"/>
            <ac:cxnSpMk id="22" creationId="{D07085D0-2C36-8DDE-0E1D-DB2CC3DE6CF1}"/>
          </ac:cxnSpMkLst>
        </pc:cxnChg>
      </pc:sldChg>
      <pc:sldChg chg="del">
        <pc:chgData name="Elmira Nurbayeva" userId="16c4b4bbffc7bc34" providerId="LiveId" clId="{CE4E9B38-42F3-40E2-945E-3C898A2243BF}" dt="2022-10-22T19:09:34.993" v="93" actId="47"/>
        <pc:sldMkLst>
          <pc:docMk/>
          <pc:sldMk cId="0" sldId="264"/>
        </pc:sldMkLst>
      </pc:sldChg>
      <pc:sldChg chg="modSp mod">
        <pc:chgData name="Elmira Nurbayeva" userId="16c4b4bbffc7bc34" providerId="LiveId" clId="{CE4E9B38-42F3-40E2-945E-3C898A2243BF}" dt="2022-10-22T19:23:21.217" v="697" actId="20577"/>
        <pc:sldMkLst>
          <pc:docMk/>
          <pc:sldMk cId="0" sldId="265"/>
        </pc:sldMkLst>
        <pc:spChg chg="mod">
          <ac:chgData name="Elmira Nurbayeva" userId="16c4b4bbffc7bc34" providerId="LiveId" clId="{CE4E9B38-42F3-40E2-945E-3C898A2243BF}" dt="2022-10-22T19:23:21.217" v="697" actId="20577"/>
          <ac:spMkLst>
            <pc:docMk/>
            <pc:sldMk cId="0" sldId="265"/>
            <ac:spMk id="208" creationId="{00000000-0000-0000-0000-000000000000}"/>
          </ac:spMkLst>
        </pc:spChg>
        <pc:picChg chg="mod">
          <ac:chgData name="Elmira Nurbayeva" userId="16c4b4bbffc7bc34" providerId="LiveId" clId="{CE4E9B38-42F3-40E2-945E-3C898A2243BF}" dt="2022-10-22T19:22:39.850" v="665" actId="1038"/>
          <ac:picMkLst>
            <pc:docMk/>
            <pc:sldMk cId="0" sldId="265"/>
            <ac:picMk id="209" creationId="{00000000-0000-0000-0000-000000000000}"/>
          </ac:picMkLst>
        </pc:picChg>
      </pc:sldChg>
      <pc:sldChg chg="addSp delSp modSp mod">
        <pc:chgData name="Elmira Nurbayeva" userId="16c4b4bbffc7bc34" providerId="LiveId" clId="{CE4E9B38-42F3-40E2-945E-3C898A2243BF}" dt="2022-10-22T19:34:49.875" v="972" actId="1076"/>
        <pc:sldMkLst>
          <pc:docMk/>
          <pc:sldMk cId="0" sldId="266"/>
        </pc:sldMkLst>
        <pc:spChg chg="add del mod">
          <ac:chgData name="Elmira Nurbayeva" userId="16c4b4bbffc7bc34" providerId="LiveId" clId="{CE4E9B38-42F3-40E2-945E-3C898A2243BF}" dt="2022-10-22T19:27:27.594" v="837" actId="478"/>
          <ac:spMkLst>
            <pc:docMk/>
            <pc:sldMk cId="0" sldId="266"/>
            <ac:spMk id="3" creationId="{D12C9D66-453E-35AB-0CCF-157824245E74}"/>
          </ac:spMkLst>
        </pc:spChg>
        <pc:spChg chg="add mod">
          <ac:chgData name="Elmira Nurbayeva" userId="16c4b4bbffc7bc34" providerId="LiveId" clId="{CE4E9B38-42F3-40E2-945E-3C898A2243BF}" dt="2022-10-22T19:34:49.875" v="972" actId="1076"/>
          <ac:spMkLst>
            <pc:docMk/>
            <pc:sldMk cId="0" sldId="266"/>
            <ac:spMk id="6" creationId="{CCE287F0-04CA-8C9E-850B-6C5584020D53}"/>
          </ac:spMkLst>
        </pc:spChg>
        <pc:spChg chg="mod">
          <ac:chgData name="Elmira Nurbayeva" userId="16c4b4bbffc7bc34" providerId="LiveId" clId="{CE4E9B38-42F3-40E2-945E-3C898A2243BF}" dt="2022-10-22T19:27:31.738" v="838" actId="1076"/>
          <ac:spMkLst>
            <pc:docMk/>
            <pc:sldMk cId="0" sldId="266"/>
            <ac:spMk id="216" creationId="{00000000-0000-0000-0000-000000000000}"/>
          </ac:spMkLst>
        </pc:spChg>
        <pc:spChg chg="mod">
          <ac:chgData name="Elmira Nurbayeva" userId="16c4b4bbffc7bc34" providerId="LiveId" clId="{CE4E9B38-42F3-40E2-945E-3C898A2243BF}" dt="2022-10-22T19:27:17.752" v="836"/>
          <ac:spMkLst>
            <pc:docMk/>
            <pc:sldMk cId="0" sldId="266"/>
            <ac:spMk id="217" creationId="{00000000-0000-0000-0000-000000000000}"/>
          </ac:spMkLst>
        </pc:spChg>
        <pc:graphicFrameChg chg="add mod modGraphic">
          <ac:chgData name="Elmira Nurbayeva" userId="16c4b4bbffc7bc34" providerId="LiveId" clId="{CE4E9B38-42F3-40E2-945E-3C898A2243BF}" dt="2022-10-22T19:33:13.959" v="856" actId="1076"/>
          <ac:graphicFrameMkLst>
            <pc:docMk/>
            <pc:sldMk cId="0" sldId="266"/>
            <ac:graphicFrameMk id="4" creationId="{76A55C02-1BE4-C350-9FE7-F61BADAFF4C1}"/>
          </ac:graphicFrameMkLst>
        </pc:graphicFrameChg>
      </pc:sldChg>
      <pc:sldChg chg="addSp delSp modSp mod">
        <pc:chgData name="Elmira Nurbayeva" userId="16c4b4bbffc7bc34" providerId="LiveId" clId="{CE4E9B38-42F3-40E2-945E-3C898A2243BF}" dt="2022-10-22T19:49:20.035" v="1403" actId="1076"/>
        <pc:sldMkLst>
          <pc:docMk/>
          <pc:sldMk cId="0" sldId="267"/>
        </pc:sldMkLst>
        <pc:spChg chg="add mod">
          <ac:chgData name="Elmira Nurbayeva" userId="16c4b4bbffc7bc34" providerId="LiveId" clId="{CE4E9B38-42F3-40E2-945E-3C898A2243BF}" dt="2022-10-22T19:39:50.285" v="1170" actId="20577"/>
          <ac:spMkLst>
            <pc:docMk/>
            <pc:sldMk cId="0" sldId="267"/>
            <ac:spMk id="3" creationId="{03C4EF0A-5F2D-7EAF-817B-629B2116D1A1}"/>
          </ac:spMkLst>
        </pc:spChg>
        <pc:spChg chg="mod">
          <ac:chgData name="Elmira Nurbayeva" userId="16c4b4bbffc7bc34" providerId="LiveId" clId="{CE4E9B38-42F3-40E2-945E-3C898A2243BF}" dt="2022-10-22T19:49:20.035" v="1403" actId="1076"/>
          <ac:spMkLst>
            <pc:docMk/>
            <pc:sldMk cId="0" sldId="267"/>
            <ac:spMk id="223" creationId="{00000000-0000-0000-0000-000000000000}"/>
          </ac:spMkLst>
        </pc:spChg>
        <pc:spChg chg="del">
          <ac:chgData name="Elmira Nurbayeva" userId="16c4b4bbffc7bc34" providerId="LiveId" clId="{CE4E9B38-42F3-40E2-945E-3C898A2243BF}" dt="2022-10-22T19:35:34.526" v="975" actId="478"/>
          <ac:spMkLst>
            <pc:docMk/>
            <pc:sldMk cId="0" sldId="267"/>
            <ac:spMk id="224" creationId="{00000000-0000-0000-0000-000000000000}"/>
          </ac:spMkLst>
        </pc:spChg>
        <pc:picChg chg="mod">
          <ac:chgData name="Elmira Nurbayeva" userId="16c4b4bbffc7bc34" providerId="LiveId" clId="{CE4E9B38-42F3-40E2-945E-3C898A2243BF}" dt="2022-10-22T19:35:32.496" v="974" actId="1076"/>
          <ac:picMkLst>
            <pc:docMk/>
            <pc:sldMk cId="0" sldId="267"/>
            <ac:picMk id="226" creationId="{00000000-0000-0000-0000-000000000000}"/>
          </ac:picMkLst>
        </pc:picChg>
      </pc:sldChg>
      <pc:sldChg chg="modSp modAnim">
        <pc:chgData name="Elmira Nurbayeva" userId="16c4b4bbffc7bc34" providerId="LiveId" clId="{CE4E9B38-42F3-40E2-945E-3C898A2243BF}" dt="2022-10-22T19:46:38.179" v="1314" actId="6549"/>
        <pc:sldMkLst>
          <pc:docMk/>
          <pc:sldMk cId="0" sldId="268"/>
        </pc:sldMkLst>
        <pc:spChg chg="mod">
          <ac:chgData name="Elmira Nurbayeva" userId="16c4b4bbffc7bc34" providerId="LiveId" clId="{CE4E9B38-42F3-40E2-945E-3C898A2243BF}" dt="2022-10-22T19:46:38.179" v="1314" actId="6549"/>
          <ac:spMkLst>
            <pc:docMk/>
            <pc:sldMk cId="0" sldId="268"/>
            <ac:spMk id="234" creationId="{00000000-0000-0000-0000-000000000000}"/>
          </ac:spMkLst>
        </pc:spChg>
      </pc:sldChg>
      <pc:sldChg chg="modSp modAnim">
        <pc:chgData name="Elmira Nurbayeva" userId="16c4b4bbffc7bc34" providerId="LiveId" clId="{CE4E9B38-42F3-40E2-945E-3C898A2243BF}" dt="2022-10-22T19:47:14.357" v="1320" actId="6549"/>
        <pc:sldMkLst>
          <pc:docMk/>
          <pc:sldMk cId="0" sldId="269"/>
        </pc:sldMkLst>
        <pc:spChg chg="mod">
          <ac:chgData name="Elmira Nurbayeva" userId="16c4b4bbffc7bc34" providerId="LiveId" clId="{CE4E9B38-42F3-40E2-945E-3C898A2243BF}" dt="2022-10-22T19:47:14.357" v="1320" actId="6549"/>
          <ac:spMkLst>
            <pc:docMk/>
            <pc:sldMk cId="0" sldId="269"/>
            <ac:spMk id="242" creationId="{00000000-0000-0000-0000-000000000000}"/>
          </ac:spMkLst>
        </pc:spChg>
      </pc:sldChg>
      <pc:sldChg chg="modSp mod">
        <pc:chgData name="Elmira Nurbayeva" userId="16c4b4bbffc7bc34" providerId="LiveId" clId="{CE4E9B38-42F3-40E2-945E-3C898A2243BF}" dt="2022-10-22T19:50:21.622" v="1438" actId="27636"/>
        <pc:sldMkLst>
          <pc:docMk/>
          <pc:sldMk cId="0" sldId="270"/>
        </pc:sldMkLst>
        <pc:spChg chg="mod">
          <ac:chgData name="Elmira Nurbayeva" userId="16c4b4bbffc7bc34" providerId="LiveId" clId="{CE4E9B38-42F3-40E2-945E-3C898A2243BF}" dt="2022-10-22T19:50:21.622" v="1438" actId="27636"/>
          <ac:spMkLst>
            <pc:docMk/>
            <pc:sldMk cId="0" sldId="270"/>
            <ac:spMk id="24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i-FI"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718e23b346_4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718e23b346_4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i-FI"/>
              <a:t>93700, 86630, 29597,11650,05113</a:t>
            </a:r>
            <a:endParaRPr/>
          </a:p>
        </p:txBody>
      </p:sp>
      <p:sp>
        <p:nvSpPr>
          <p:cNvPr id="221" name="Google Shape;221;g1718e23b346_4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i-FI"/>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718e23b346_6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718e23b346_6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g1718e23b346_6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i-FI"/>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i-F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5"/>
          <p:cNvSpPr>
            <a:spLocks noGrp="1"/>
          </p:cNvSpPr>
          <p:nvPr>
            <p:ph type="pic" idx="2"/>
          </p:nvPr>
        </p:nvSpPr>
        <p:spPr>
          <a:xfrm>
            <a:off x="5183188" y="987425"/>
            <a:ext cx="6172200" cy="4873625"/>
          </a:xfrm>
          <a:prstGeom prst="rect">
            <a:avLst/>
          </a:prstGeom>
          <a:noFill/>
          <a:ln>
            <a:noFill/>
          </a:ln>
        </p:spPr>
      </p:sp>
      <p:sp>
        <p:nvSpPr>
          <p:cNvPr id="72" name="Google Shape;72;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i-F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i-F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i-F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i-F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lnSpc>
                <a:spcPct val="90000"/>
              </a:lnSpc>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18"/>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gn="l">
              <a:lnSpc>
                <a:spcPct val="90000"/>
              </a:lnSpc>
              <a:spcBef>
                <a:spcPts val="0"/>
              </a:spcBef>
              <a:spcAft>
                <a:spcPts val="0"/>
              </a:spcAft>
              <a:buClr>
                <a:schemeClr val="dk1"/>
              </a:buClr>
              <a:buSzPts val="1800"/>
              <a:buChar char="●"/>
              <a:defRPr/>
            </a:lvl1pPr>
            <a:lvl2pPr marL="914400" lvl="1" indent="-317500" algn="l">
              <a:lnSpc>
                <a:spcPct val="90000"/>
              </a:lnSpc>
              <a:spcBef>
                <a:spcPts val="0"/>
              </a:spcBef>
              <a:spcAft>
                <a:spcPts val="0"/>
              </a:spcAft>
              <a:buClr>
                <a:schemeClr val="dk1"/>
              </a:buClr>
              <a:buSzPts val="1400"/>
              <a:buChar char="○"/>
              <a:defRPr/>
            </a:lvl2pPr>
            <a:lvl3pPr marL="1371600" lvl="2" indent="-317500" algn="l">
              <a:lnSpc>
                <a:spcPct val="90000"/>
              </a:lnSpc>
              <a:spcBef>
                <a:spcPts val="0"/>
              </a:spcBef>
              <a:spcAft>
                <a:spcPts val="0"/>
              </a:spcAft>
              <a:buClr>
                <a:schemeClr val="dk1"/>
              </a:buClr>
              <a:buSzPts val="1400"/>
              <a:buChar char="■"/>
              <a:defRPr/>
            </a:lvl3pPr>
            <a:lvl4pPr marL="1828800" lvl="3" indent="-317500" algn="l">
              <a:lnSpc>
                <a:spcPct val="90000"/>
              </a:lnSpc>
              <a:spcBef>
                <a:spcPts val="0"/>
              </a:spcBef>
              <a:spcAft>
                <a:spcPts val="0"/>
              </a:spcAft>
              <a:buClr>
                <a:schemeClr val="dk1"/>
              </a:buClr>
              <a:buSzPts val="1400"/>
              <a:buChar char="●"/>
              <a:defRPr/>
            </a:lvl4pPr>
            <a:lvl5pPr marL="2286000" lvl="4" indent="-317500" algn="l">
              <a:lnSpc>
                <a:spcPct val="90000"/>
              </a:lnSpc>
              <a:spcBef>
                <a:spcPts val="0"/>
              </a:spcBef>
              <a:spcAft>
                <a:spcPts val="0"/>
              </a:spcAft>
              <a:buClr>
                <a:schemeClr val="dk1"/>
              </a:buClr>
              <a:buSzPts val="1400"/>
              <a:buChar char="○"/>
              <a:defRPr/>
            </a:lvl5pPr>
            <a:lvl6pPr marL="2743200" lvl="5" indent="-317500" algn="l">
              <a:lnSpc>
                <a:spcPct val="90000"/>
              </a:lnSpc>
              <a:spcBef>
                <a:spcPts val="0"/>
              </a:spcBef>
              <a:spcAft>
                <a:spcPts val="0"/>
              </a:spcAft>
              <a:buClr>
                <a:schemeClr val="dk1"/>
              </a:buClr>
              <a:buSzPts val="1400"/>
              <a:buChar char="■"/>
              <a:defRPr/>
            </a:lvl6pPr>
            <a:lvl7pPr marL="3200400" lvl="6" indent="-317500" algn="l">
              <a:lnSpc>
                <a:spcPct val="90000"/>
              </a:lnSpc>
              <a:spcBef>
                <a:spcPts val="0"/>
              </a:spcBef>
              <a:spcAft>
                <a:spcPts val="0"/>
              </a:spcAft>
              <a:buClr>
                <a:schemeClr val="dk1"/>
              </a:buClr>
              <a:buSzPts val="1400"/>
              <a:buChar char="●"/>
              <a:defRPr/>
            </a:lvl7pPr>
            <a:lvl8pPr marL="3657600" lvl="7" indent="-317500" algn="l">
              <a:lnSpc>
                <a:spcPct val="90000"/>
              </a:lnSpc>
              <a:spcBef>
                <a:spcPts val="0"/>
              </a:spcBef>
              <a:spcAft>
                <a:spcPts val="0"/>
              </a:spcAft>
              <a:buClr>
                <a:schemeClr val="dk1"/>
              </a:buClr>
              <a:buSzPts val="1400"/>
              <a:buChar char="○"/>
              <a:defRPr/>
            </a:lvl8pPr>
            <a:lvl9pPr marL="4114800" lvl="8" indent="-317500" algn="l">
              <a:lnSpc>
                <a:spcPct val="90000"/>
              </a:lnSpc>
              <a:spcBef>
                <a:spcPts val="0"/>
              </a:spcBef>
              <a:spcAft>
                <a:spcPts val="0"/>
              </a:spcAft>
              <a:buClr>
                <a:schemeClr val="dk1"/>
              </a:buClr>
              <a:buSzPts val="1400"/>
              <a:buChar char="■"/>
              <a:defRPr/>
            </a:lvl9pPr>
          </a:lstStyle>
          <a:p>
            <a:endParaRPr/>
          </a:p>
        </p:txBody>
      </p:sp>
      <p:sp>
        <p:nvSpPr>
          <p:cNvPr id="30" name="Google Shape;30;p1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i-F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i-F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i-F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i-F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i-F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i-F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i-F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i-FI"/>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524000" y="1346662"/>
            <a:ext cx="9144000" cy="1708120"/>
          </a:xfrm>
          <a:prstGeom prst="rect">
            <a:avLst/>
          </a:prstGeom>
          <a:solidFill>
            <a:srgbClr val="262626"/>
          </a:solidFill>
          <a:ln w="9525" cap="flat" cmpd="sng">
            <a:solidFill>
              <a:schemeClr val="lt1"/>
            </a:solidFill>
            <a:prstDash val="solid"/>
            <a:round/>
            <a:headEnd type="none" w="sm" len="sm"/>
            <a:tailEnd type="none" w="sm" len="sm"/>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lt1"/>
              </a:buClr>
              <a:buSzPct val="100000"/>
              <a:buFont typeface="Calibri"/>
              <a:buNone/>
            </a:pPr>
            <a:r>
              <a:rPr lang="fi-FI" sz="7200" b="1">
                <a:solidFill>
                  <a:schemeClr val="lt1"/>
                </a:solidFill>
              </a:rPr>
              <a:t>Loan default prediction</a:t>
            </a:r>
            <a:br>
              <a:rPr lang="fi-FI" sz="7200" b="1">
                <a:solidFill>
                  <a:schemeClr val="lt1"/>
                </a:solidFill>
              </a:rPr>
            </a:br>
            <a:r>
              <a:rPr lang="fi-FI" sz="5300">
                <a:solidFill>
                  <a:schemeClr val="lt1"/>
                </a:solidFill>
              </a:rPr>
              <a:t>Data from Lending Club</a:t>
            </a:r>
            <a:endParaRPr sz="7200" b="1">
              <a:solidFill>
                <a:schemeClr val="lt1"/>
              </a:solidFill>
            </a:endParaRPr>
          </a:p>
        </p:txBody>
      </p:sp>
      <p:sp>
        <p:nvSpPr>
          <p:cNvPr id="93" name="Google Shape;93;p1"/>
          <p:cNvSpPr txBox="1"/>
          <p:nvPr/>
        </p:nvSpPr>
        <p:spPr>
          <a:xfrm>
            <a:off x="9060873" y="4060767"/>
            <a:ext cx="2962101" cy="2394065"/>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r" rtl="0">
              <a:lnSpc>
                <a:spcPct val="90000"/>
              </a:lnSpc>
              <a:spcBef>
                <a:spcPts val="0"/>
              </a:spcBef>
              <a:spcAft>
                <a:spcPts val="0"/>
              </a:spcAft>
              <a:buClr>
                <a:schemeClr val="lt1"/>
              </a:buClr>
              <a:buSzPct val="100000"/>
              <a:buFont typeface="Arial"/>
              <a:buNone/>
            </a:pPr>
            <a:r>
              <a:rPr lang="fi-FI" sz="2800" b="0" i="0" u="none" strike="noStrike" cap="none">
                <a:solidFill>
                  <a:schemeClr val="lt1"/>
                </a:solidFill>
                <a:latin typeface="Calibri"/>
                <a:ea typeface="Calibri"/>
                <a:cs typeface="Calibri"/>
                <a:sym typeface="Calibri"/>
              </a:rPr>
              <a:t>Group 17:</a:t>
            </a:r>
            <a:endParaRPr/>
          </a:p>
          <a:p>
            <a:pPr marL="0" marR="0" lvl="0" indent="0" algn="r" rtl="0">
              <a:lnSpc>
                <a:spcPct val="90000"/>
              </a:lnSpc>
              <a:spcBef>
                <a:spcPts val="1000"/>
              </a:spcBef>
              <a:spcAft>
                <a:spcPts val="0"/>
              </a:spcAft>
              <a:buClr>
                <a:schemeClr val="lt1"/>
              </a:buClr>
              <a:buSzPct val="100000"/>
              <a:buFont typeface="Arial"/>
              <a:buNone/>
            </a:pPr>
            <a:r>
              <a:rPr lang="fi-FI" sz="2400" b="0" i="0" u="none" strike="noStrike" cap="none">
                <a:solidFill>
                  <a:schemeClr val="lt1"/>
                </a:solidFill>
                <a:latin typeface="Calibri"/>
                <a:ea typeface="Calibri"/>
                <a:cs typeface="Calibri"/>
                <a:sym typeface="Calibri"/>
              </a:rPr>
              <a:t>Elmira Nurbayeva</a:t>
            </a:r>
            <a:endParaRPr/>
          </a:p>
          <a:p>
            <a:pPr marL="0" marR="0" lvl="0" indent="0" algn="r" rtl="0">
              <a:lnSpc>
                <a:spcPct val="90000"/>
              </a:lnSpc>
              <a:spcBef>
                <a:spcPts val="1000"/>
              </a:spcBef>
              <a:spcAft>
                <a:spcPts val="0"/>
              </a:spcAft>
              <a:buClr>
                <a:schemeClr val="lt1"/>
              </a:buClr>
              <a:buSzPct val="100000"/>
              <a:buFont typeface="Arial"/>
              <a:buNone/>
            </a:pPr>
            <a:r>
              <a:rPr lang="fi-FI" sz="2400" b="0" i="0" u="none" strike="noStrike" cap="none">
                <a:solidFill>
                  <a:schemeClr val="lt1"/>
                </a:solidFill>
                <a:latin typeface="Calibri"/>
                <a:ea typeface="Calibri"/>
                <a:cs typeface="Calibri"/>
                <a:sym typeface="Calibri"/>
              </a:rPr>
              <a:t>Xuân Tran</a:t>
            </a:r>
            <a:endParaRPr sz="2400" b="0" i="0" u="none" strike="noStrike" cap="none">
              <a:solidFill>
                <a:schemeClr val="lt1"/>
              </a:solidFill>
              <a:latin typeface="Calibri"/>
              <a:ea typeface="Calibri"/>
              <a:cs typeface="Calibri"/>
              <a:sym typeface="Calibri"/>
            </a:endParaRPr>
          </a:p>
          <a:p>
            <a:pPr marL="0" marR="0" lvl="0" indent="0" algn="r" rtl="0">
              <a:lnSpc>
                <a:spcPct val="90000"/>
              </a:lnSpc>
              <a:spcBef>
                <a:spcPts val="1000"/>
              </a:spcBef>
              <a:spcAft>
                <a:spcPts val="0"/>
              </a:spcAft>
              <a:buClr>
                <a:schemeClr val="lt1"/>
              </a:buClr>
              <a:buSzPct val="100000"/>
              <a:buFont typeface="Arial"/>
              <a:buNone/>
            </a:pPr>
            <a:r>
              <a:rPr lang="fi-FI" sz="2400" b="0" i="0" u="none" strike="noStrike" cap="none">
                <a:solidFill>
                  <a:schemeClr val="lt1"/>
                </a:solidFill>
                <a:latin typeface="Calibri"/>
                <a:ea typeface="Calibri"/>
                <a:cs typeface="Calibri"/>
                <a:sym typeface="Calibri"/>
              </a:rPr>
              <a:t>Shradha Khanal</a:t>
            </a:r>
            <a:endParaRPr sz="2400" b="0" i="0" u="none" strike="noStrike" cap="none">
              <a:solidFill>
                <a:schemeClr val="lt1"/>
              </a:solidFill>
              <a:latin typeface="Calibri"/>
              <a:ea typeface="Calibri"/>
              <a:cs typeface="Calibri"/>
              <a:sym typeface="Calibri"/>
            </a:endParaRPr>
          </a:p>
          <a:p>
            <a:pPr marL="0" marR="0" lvl="0" indent="0" algn="r" rtl="0">
              <a:lnSpc>
                <a:spcPct val="90000"/>
              </a:lnSpc>
              <a:spcBef>
                <a:spcPts val="1000"/>
              </a:spcBef>
              <a:spcAft>
                <a:spcPts val="0"/>
              </a:spcAft>
              <a:buClr>
                <a:schemeClr val="lt1"/>
              </a:buClr>
              <a:buSzPct val="100000"/>
              <a:buFont typeface="Arial"/>
              <a:buNone/>
            </a:pPr>
            <a:r>
              <a:rPr lang="fi-FI" sz="2400" b="0" i="0" u="none" strike="noStrike" cap="none">
                <a:solidFill>
                  <a:schemeClr val="lt1"/>
                </a:solidFill>
                <a:latin typeface="Calibri"/>
                <a:ea typeface="Calibri"/>
                <a:cs typeface="Calibri"/>
                <a:sym typeface="Calibri"/>
              </a:rPr>
              <a:t>Anastasia Hirvonen</a:t>
            </a:r>
            <a:endParaRPr/>
          </a:p>
          <a:p>
            <a:pPr marL="0" marR="0" lvl="0" indent="0" algn="r" rtl="0">
              <a:lnSpc>
                <a:spcPct val="90000"/>
              </a:lnSpc>
              <a:spcBef>
                <a:spcPts val="1000"/>
              </a:spcBef>
              <a:spcAft>
                <a:spcPts val="0"/>
              </a:spcAft>
              <a:buClr>
                <a:schemeClr val="lt1"/>
              </a:buClr>
              <a:buSzPct val="100000"/>
              <a:buFont typeface="Arial"/>
              <a:buNone/>
            </a:pPr>
            <a:r>
              <a:rPr lang="fi-FI" sz="2400" b="0" i="0" u="none" strike="noStrike" cap="none">
                <a:solidFill>
                  <a:schemeClr val="lt1"/>
                </a:solidFill>
                <a:latin typeface="Calibri"/>
                <a:ea typeface="Calibri"/>
                <a:cs typeface="Calibri"/>
                <a:sym typeface="Calibri"/>
              </a:rPr>
              <a:t>Nguyet Nguyen</a:t>
            </a:r>
            <a:endParaRPr sz="2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1"/>
          <p:cNvSpPr txBox="1">
            <a:spLocks noGrp="1"/>
          </p:cNvSpPr>
          <p:nvPr>
            <p:ph type="title"/>
          </p:nvPr>
        </p:nvSpPr>
        <p:spPr>
          <a:xfrm>
            <a:off x="415600" y="292650"/>
            <a:ext cx="11360700" cy="6249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90000"/>
              </a:lnSpc>
              <a:spcBef>
                <a:spcPts val="0"/>
              </a:spcBef>
              <a:spcAft>
                <a:spcPts val="0"/>
              </a:spcAft>
              <a:buClr>
                <a:schemeClr val="dk1"/>
              </a:buClr>
              <a:buSzPct val="91503"/>
              <a:buFont typeface="Calibri"/>
              <a:buNone/>
            </a:pPr>
            <a:r>
              <a:rPr lang="fi-FI" sz="3400" b="1"/>
              <a:t>Expected Benefit</a:t>
            </a:r>
            <a:endParaRPr sz="3400" b="1"/>
          </a:p>
        </p:txBody>
      </p:sp>
      <p:sp>
        <p:nvSpPr>
          <p:cNvPr id="215" name="Google Shape;215;p11"/>
          <p:cNvSpPr txBox="1">
            <a:spLocks noGrp="1"/>
          </p:cNvSpPr>
          <p:nvPr>
            <p:ph type="sldNum" idx="12"/>
          </p:nvPr>
        </p:nvSpPr>
        <p:spPr>
          <a:xfrm>
            <a:off x="11296611" y="6217623"/>
            <a:ext cx="731600" cy="524800"/>
          </a:xfrm>
          <a:prstGeom prst="rect">
            <a:avLst/>
          </a:prstGeom>
          <a:noFill/>
          <a:ln>
            <a:noFill/>
          </a:ln>
        </p:spPr>
        <p:txBody>
          <a:bodyPr spcFirstLastPara="1" wrap="square" lIns="121900" tIns="121900" rIns="121900" bIns="121900" anchor="ctr" anchorCtr="0">
            <a:normAutofit/>
          </a:bodyPr>
          <a:lstStyle/>
          <a:p>
            <a:pPr marL="0" lvl="0" indent="0" algn="r" rtl="0">
              <a:spcBef>
                <a:spcPts val="0"/>
              </a:spcBef>
              <a:spcAft>
                <a:spcPts val="0"/>
              </a:spcAft>
              <a:buClr>
                <a:srgbClr val="888888"/>
              </a:buClr>
              <a:buSzPts val="1200"/>
              <a:buFont typeface="Calibri"/>
              <a:buNone/>
            </a:pPr>
            <a:fld id="{00000000-1234-1234-1234-123412341234}" type="slidenum">
              <a:rPr lang="fi-FI"/>
              <a:t>10</a:t>
            </a:fld>
            <a:endParaRPr/>
          </a:p>
        </p:txBody>
      </p:sp>
      <p:sp>
        <p:nvSpPr>
          <p:cNvPr id="216" name="Google Shape;216;p11"/>
          <p:cNvSpPr txBox="1"/>
          <p:nvPr/>
        </p:nvSpPr>
        <p:spPr>
          <a:xfrm>
            <a:off x="582874" y="2721567"/>
            <a:ext cx="4545900" cy="615600"/>
          </a:xfrm>
          <a:prstGeom prst="rect">
            <a:avLst/>
          </a:prstGeom>
          <a:noFill/>
          <a:ln>
            <a:noFill/>
          </a:ln>
        </p:spPr>
        <p:txBody>
          <a:bodyPr spcFirstLastPara="1" wrap="square" lIns="121900" tIns="121900" rIns="121900" bIns="121900" anchor="t" anchorCtr="0">
            <a:spAutoFit/>
          </a:bodyPr>
          <a:lstStyle/>
          <a:p>
            <a:pPr marL="0" marR="0" lvl="0" indent="0" algn="l" rtl="0">
              <a:spcBef>
                <a:spcPts val="0"/>
              </a:spcBef>
              <a:spcAft>
                <a:spcPts val="0"/>
              </a:spcAft>
              <a:buNone/>
            </a:pPr>
            <a:r>
              <a:rPr lang="fi-FI" sz="2400" b="1" dirty="0" err="1">
                <a:solidFill>
                  <a:schemeClr val="dk1"/>
                </a:solidFill>
                <a:latin typeface="Calibri"/>
                <a:ea typeface="Calibri"/>
                <a:cs typeface="Calibri"/>
                <a:sym typeface="Calibri"/>
              </a:rPr>
              <a:t>Expected</a:t>
            </a:r>
            <a:r>
              <a:rPr lang="fi-FI" sz="2400" b="1" dirty="0">
                <a:solidFill>
                  <a:schemeClr val="dk1"/>
                </a:solidFill>
                <a:latin typeface="Calibri"/>
                <a:ea typeface="Calibri"/>
                <a:cs typeface="Calibri"/>
                <a:sym typeface="Calibri"/>
              </a:rPr>
              <a:t> </a:t>
            </a:r>
            <a:r>
              <a:rPr lang="fi-FI" sz="2400" b="1" dirty="0" err="1">
                <a:solidFill>
                  <a:schemeClr val="dk1"/>
                </a:solidFill>
                <a:latin typeface="Calibri"/>
                <a:ea typeface="Calibri"/>
                <a:cs typeface="Calibri"/>
                <a:sym typeface="Calibri"/>
              </a:rPr>
              <a:t>benefit</a:t>
            </a:r>
            <a:r>
              <a:rPr lang="fi-FI" sz="2400" b="1" dirty="0">
                <a:solidFill>
                  <a:schemeClr val="dk1"/>
                </a:solidFill>
                <a:latin typeface="Calibri"/>
                <a:ea typeface="Calibri"/>
                <a:cs typeface="Calibri"/>
                <a:sym typeface="Calibri"/>
              </a:rPr>
              <a:t>:</a:t>
            </a:r>
            <a:endParaRPr sz="2400" b="1" dirty="0">
              <a:solidFill>
                <a:schemeClr val="dk1"/>
              </a:solidFill>
              <a:latin typeface="Calibri"/>
              <a:ea typeface="Calibri"/>
              <a:cs typeface="Calibri"/>
              <a:sym typeface="Calibri"/>
            </a:endParaRPr>
          </a:p>
        </p:txBody>
      </p:sp>
      <p:sp>
        <p:nvSpPr>
          <p:cNvPr id="217" name="Google Shape;217;p11"/>
          <p:cNvSpPr txBox="1"/>
          <p:nvPr/>
        </p:nvSpPr>
        <p:spPr>
          <a:xfrm>
            <a:off x="582874" y="1156350"/>
            <a:ext cx="11064295" cy="1261854"/>
          </a:xfrm>
          <a:prstGeom prst="rect">
            <a:avLst/>
          </a:prstGeom>
          <a:noFill/>
          <a:ln w="9525" cap="flat" cmpd="sng">
            <a:solidFill>
              <a:srgbClr val="073763"/>
            </a:solidFill>
            <a:prstDash val="solid"/>
            <a:round/>
            <a:headEnd type="none" w="sm" len="sm"/>
            <a:tailEnd type="none" w="sm" len="sm"/>
          </a:ln>
        </p:spPr>
        <p:txBody>
          <a:bodyPr spcFirstLastPara="1" wrap="square" lIns="91425" tIns="91425" rIns="91425" bIns="91425" anchor="t" anchorCtr="0">
            <a:spAutoFit/>
          </a:bodyPr>
          <a:lstStyle/>
          <a:p>
            <a:r>
              <a:rPr lang="fi-FI" dirty="0" err="1">
                <a:latin typeface="Calibri"/>
                <a:ea typeface="Calibri"/>
                <a:cs typeface="Calibri"/>
                <a:sym typeface="Calibri"/>
              </a:rPr>
              <a:t>The</a:t>
            </a:r>
            <a:r>
              <a:rPr lang="fi-FI" dirty="0">
                <a:latin typeface="Calibri"/>
                <a:ea typeface="Calibri"/>
                <a:cs typeface="Calibri"/>
                <a:sym typeface="Calibri"/>
              </a:rPr>
              <a:t> </a:t>
            </a:r>
            <a:r>
              <a:rPr lang="fi-FI" dirty="0" err="1">
                <a:latin typeface="Calibri"/>
                <a:ea typeface="Calibri"/>
                <a:cs typeface="Calibri"/>
                <a:sym typeface="Calibri"/>
              </a:rPr>
              <a:t>expected</a:t>
            </a:r>
            <a:r>
              <a:rPr lang="fi-FI" dirty="0">
                <a:latin typeface="Calibri"/>
                <a:ea typeface="Calibri"/>
                <a:cs typeface="Calibri"/>
                <a:sym typeface="Calibri"/>
              </a:rPr>
              <a:t> </a:t>
            </a:r>
            <a:r>
              <a:rPr lang="fi-FI" dirty="0" err="1">
                <a:latin typeface="Calibri"/>
                <a:ea typeface="Calibri"/>
                <a:cs typeface="Calibri"/>
                <a:sym typeface="Calibri"/>
              </a:rPr>
              <a:t>benefit</a:t>
            </a:r>
            <a:r>
              <a:rPr lang="fi-FI" dirty="0">
                <a:latin typeface="Calibri"/>
                <a:ea typeface="Calibri"/>
                <a:cs typeface="Calibri"/>
                <a:sym typeface="Calibri"/>
              </a:rPr>
              <a:t> </a:t>
            </a:r>
            <a:r>
              <a:rPr lang="fi-FI" dirty="0" err="1">
                <a:latin typeface="Calibri"/>
                <a:ea typeface="Calibri"/>
                <a:cs typeface="Calibri"/>
                <a:sym typeface="Calibri"/>
              </a:rPr>
              <a:t>was</a:t>
            </a:r>
            <a:r>
              <a:rPr lang="fi-FI" dirty="0">
                <a:latin typeface="Calibri"/>
                <a:ea typeface="Calibri"/>
                <a:cs typeface="Calibri"/>
                <a:sym typeface="Calibri"/>
              </a:rPr>
              <a:t> </a:t>
            </a:r>
            <a:r>
              <a:rPr lang="fi-FI" dirty="0" err="1">
                <a:latin typeface="Calibri"/>
                <a:ea typeface="Calibri"/>
                <a:cs typeface="Calibri"/>
                <a:sym typeface="Calibri"/>
              </a:rPr>
              <a:t>calculated</a:t>
            </a:r>
            <a:r>
              <a:rPr lang="fi-FI" dirty="0">
                <a:latin typeface="Calibri"/>
                <a:ea typeface="Calibri"/>
                <a:cs typeface="Calibri"/>
                <a:sym typeface="Calibri"/>
              </a:rPr>
              <a:t> on an </a:t>
            </a:r>
            <a:r>
              <a:rPr lang="fi-FI" dirty="0" err="1">
                <a:latin typeface="Calibri"/>
                <a:ea typeface="Calibri"/>
                <a:cs typeface="Calibri"/>
                <a:sym typeface="Calibri"/>
              </a:rPr>
              <a:t>individual</a:t>
            </a:r>
            <a:r>
              <a:rPr lang="fi-FI" dirty="0">
                <a:latin typeface="Calibri"/>
                <a:ea typeface="Calibri"/>
                <a:cs typeface="Calibri"/>
                <a:sym typeface="Calibri"/>
              </a:rPr>
              <a:t> </a:t>
            </a:r>
            <a:r>
              <a:rPr lang="fi-FI" dirty="0" err="1">
                <a:latin typeface="Calibri"/>
                <a:ea typeface="Calibri"/>
                <a:cs typeface="Calibri"/>
                <a:sym typeface="Calibri"/>
              </a:rPr>
              <a:t>level</a:t>
            </a:r>
            <a:r>
              <a:rPr lang="fi-FI" dirty="0">
                <a:latin typeface="Calibri"/>
                <a:ea typeface="Calibri"/>
                <a:cs typeface="Calibri"/>
                <a:sym typeface="Calibri"/>
              </a:rPr>
              <a:t>.</a:t>
            </a:r>
            <a:endParaRPr lang="en-FI" dirty="0"/>
          </a:p>
          <a:p>
            <a:pPr marL="0" lvl="0" indent="0" algn="l" rtl="0">
              <a:spcBef>
                <a:spcPts val="0"/>
              </a:spcBef>
              <a:spcAft>
                <a:spcPts val="0"/>
              </a:spcAft>
              <a:buNone/>
            </a:pPr>
            <a:endParaRPr lang="fi-FI" dirty="0">
              <a:latin typeface="Calibri"/>
              <a:ea typeface="Calibri"/>
              <a:cs typeface="Calibri"/>
              <a:sym typeface="Calibri"/>
            </a:endParaRPr>
          </a:p>
          <a:p>
            <a:pPr marL="0" lvl="0" indent="0" algn="l" rtl="0">
              <a:spcBef>
                <a:spcPts val="0"/>
              </a:spcBef>
              <a:spcAft>
                <a:spcPts val="0"/>
              </a:spcAft>
              <a:buNone/>
            </a:pPr>
            <a:r>
              <a:rPr lang="fi-FI" dirty="0">
                <a:latin typeface="Calibri"/>
                <a:ea typeface="Calibri"/>
                <a:cs typeface="Calibri"/>
                <a:sym typeface="Calibri"/>
              </a:rPr>
              <a:t>Idea: </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fi-FI" dirty="0">
                <a:latin typeface="Calibri"/>
                <a:ea typeface="Calibri"/>
                <a:cs typeface="Calibri"/>
                <a:sym typeface="Calibri"/>
              </a:rPr>
              <a:t>If </a:t>
            </a:r>
            <a:r>
              <a:rPr lang="fi-FI" dirty="0" err="1">
                <a:latin typeface="Calibri"/>
                <a:ea typeface="Calibri"/>
                <a:cs typeface="Calibri"/>
                <a:sym typeface="Calibri"/>
              </a:rPr>
              <a:t>the</a:t>
            </a:r>
            <a:r>
              <a:rPr lang="fi-FI" dirty="0">
                <a:latin typeface="Calibri"/>
                <a:ea typeface="Calibri"/>
                <a:cs typeface="Calibri"/>
                <a:sym typeface="Calibri"/>
              </a:rPr>
              <a:t> </a:t>
            </a:r>
            <a:r>
              <a:rPr lang="fi-FI" dirty="0" err="1">
                <a:latin typeface="Calibri"/>
                <a:ea typeface="Calibri"/>
                <a:cs typeface="Calibri"/>
                <a:sym typeface="Calibri"/>
              </a:rPr>
              <a:t>model</a:t>
            </a:r>
            <a:r>
              <a:rPr lang="fi-FI" dirty="0">
                <a:latin typeface="Calibri"/>
                <a:ea typeface="Calibri"/>
                <a:cs typeface="Calibri"/>
                <a:sym typeface="Calibri"/>
              </a:rPr>
              <a:t> </a:t>
            </a:r>
            <a:r>
              <a:rPr lang="fi-FI" dirty="0" err="1">
                <a:latin typeface="Calibri"/>
                <a:ea typeface="Calibri"/>
                <a:cs typeface="Calibri"/>
                <a:sym typeface="Calibri"/>
              </a:rPr>
              <a:t>correctly</a:t>
            </a:r>
            <a:r>
              <a:rPr lang="fi-FI" dirty="0">
                <a:latin typeface="Calibri"/>
                <a:ea typeface="Calibri"/>
                <a:cs typeface="Calibri"/>
                <a:sym typeface="Calibri"/>
              </a:rPr>
              <a:t> </a:t>
            </a:r>
            <a:r>
              <a:rPr lang="fi-FI" dirty="0" err="1">
                <a:latin typeface="Calibri"/>
                <a:ea typeface="Calibri"/>
                <a:cs typeface="Calibri"/>
                <a:sym typeface="Calibri"/>
              </a:rPr>
              <a:t>predict</a:t>
            </a:r>
            <a:r>
              <a:rPr lang="fi-FI" dirty="0">
                <a:latin typeface="Calibri"/>
                <a:ea typeface="Calibri"/>
                <a:cs typeface="Calibri"/>
                <a:sym typeface="Calibri"/>
              </a:rPr>
              <a:t> </a:t>
            </a:r>
            <a:r>
              <a:rPr lang="fi-FI" dirty="0" err="1">
                <a:latin typeface="Calibri"/>
                <a:ea typeface="Calibri"/>
                <a:cs typeface="Calibri"/>
                <a:sym typeface="Calibri"/>
              </a:rPr>
              <a:t>that</a:t>
            </a:r>
            <a:r>
              <a:rPr lang="fi-FI" dirty="0">
                <a:latin typeface="Calibri"/>
                <a:ea typeface="Calibri"/>
                <a:cs typeface="Calibri"/>
                <a:sym typeface="Calibri"/>
              </a:rPr>
              <a:t> </a:t>
            </a:r>
            <a:r>
              <a:rPr lang="fi-FI" dirty="0" err="1">
                <a:latin typeface="Calibri"/>
                <a:ea typeface="Calibri"/>
                <a:cs typeface="Calibri"/>
                <a:sym typeface="Calibri"/>
              </a:rPr>
              <a:t>the</a:t>
            </a:r>
            <a:r>
              <a:rPr lang="fi-FI" dirty="0">
                <a:latin typeface="Calibri"/>
                <a:ea typeface="Calibri"/>
                <a:cs typeface="Calibri"/>
                <a:sym typeface="Calibri"/>
              </a:rPr>
              <a:t> loan </a:t>
            </a:r>
            <a:r>
              <a:rPr lang="fi-FI" dirty="0" err="1">
                <a:latin typeface="Calibri"/>
                <a:ea typeface="Calibri"/>
                <a:cs typeface="Calibri"/>
                <a:sym typeface="Calibri"/>
              </a:rPr>
              <a:t>will</a:t>
            </a:r>
            <a:r>
              <a:rPr lang="fi-FI" dirty="0">
                <a:latin typeface="Calibri"/>
                <a:ea typeface="Calibri"/>
                <a:cs typeface="Calibri"/>
                <a:sym typeface="Calibri"/>
              </a:rPr>
              <a:t> </a:t>
            </a:r>
            <a:r>
              <a:rPr lang="fi-FI" dirty="0" err="1">
                <a:latin typeface="Calibri"/>
                <a:ea typeface="Calibri"/>
                <a:cs typeface="Calibri"/>
                <a:sym typeface="Calibri"/>
              </a:rPr>
              <a:t>be</a:t>
            </a:r>
            <a:r>
              <a:rPr lang="fi-FI" dirty="0">
                <a:latin typeface="Calibri"/>
                <a:ea typeface="Calibri"/>
                <a:cs typeface="Calibri"/>
                <a:sym typeface="Calibri"/>
              </a:rPr>
              <a:t> </a:t>
            </a:r>
            <a:r>
              <a:rPr lang="fi-FI" dirty="0" err="1">
                <a:latin typeface="Calibri"/>
                <a:ea typeface="Calibri"/>
                <a:cs typeface="Calibri"/>
                <a:sym typeface="Calibri"/>
              </a:rPr>
              <a:t>returned</a:t>
            </a:r>
            <a:r>
              <a:rPr lang="fi-FI" dirty="0">
                <a:latin typeface="Calibri"/>
                <a:ea typeface="Calibri"/>
                <a:cs typeface="Calibri"/>
                <a:sym typeface="Calibri"/>
              </a:rPr>
              <a:t> (TN), </a:t>
            </a:r>
            <a:r>
              <a:rPr lang="fi-FI" dirty="0" err="1">
                <a:latin typeface="Calibri"/>
                <a:ea typeface="Calibri"/>
                <a:cs typeface="Calibri"/>
                <a:sym typeface="Calibri"/>
              </a:rPr>
              <a:t>then</a:t>
            </a:r>
            <a:r>
              <a:rPr lang="fi-FI" dirty="0">
                <a:latin typeface="Calibri"/>
                <a:ea typeface="Calibri"/>
                <a:cs typeface="Calibri"/>
                <a:sym typeface="Calibri"/>
              </a:rPr>
              <a:t> </a:t>
            </a:r>
            <a:r>
              <a:rPr lang="fi-FI" dirty="0" err="1">
                <a:latin typeface="Calibri"/>
                <a:ea typeface="Calibri"/>
                <a:cs typeface="Calibri"/>
                <a:sym typeface="Calibri"/>
              </a:rPr>
              <a:t>the</a:t>
            </a:r>
            <a:r>
              <a:rPr lang="fi-FI" dirty="0">
                <a:latin typeface="Calibri"/>
                <a:ea typeface="Calibri"/>
                <a:cs typeface="Calibri"/>
                <a:sym typeface="Calibri"/>
              </a:rPr>
              <a:t> </a:t>
            </a:r>
            <a:r>
              <a:rPr lang="fi-FI" dirty="0" err="1">
                <a:latin typeface="Calibri"/>
                <a:ea typeface="Calibri"/>
                <a:cs typeface="Calibri"/>
                <a:sym typeface="Calibri"/>
              </a:rPr>
              <a:t>benefit</a:t>
            </a:r>
            <a:r>
              <a:rPr lang="fi-FI" dirty="0">
                <a:latin typeface="Calibri"/>
                <a:ea typeface="Calibri"/>
                <a:cs typeface="Calibri"/>
                <a:sym typeface="Calibri"/>
              </a:rPr>
              <a:t> is </a:t>
            </a:r>
            <a:r>
              <a:rPr lang="fi-FI" dirty="0" err="1">
                <a:latin typeface="Calibri"/>
                <a:ea typeface="Calibri"/>
                <a:cs typeface="Calibri"/>
                <a:sym typeface="Calibri"/>
              </a:rPr>
              <a:t>the</a:t>
            </a:r>
            <a:r>
              <a:rPr lang="fi-FI" dirty="0">
                <a:latin typeface="Calibri"/>
                <a:ea typeface="Calibri"/>
                <a:cs typeface="Calibri"/>
                <a:sym typeface="Calibri"/>
              </a:rPr>
              <a:t> </a:t>
            </a:r>
            <a:r>
              <a:rPr lang="fi-FI" dirty="0" err="1">
                <a:solidFill>
                  <a:srgbClr val="00B050"/>
                </a:solidFill>
                <a:latin typeface="Calibri"/>
                <a:ea typeface="Calibri"/>
                <a:cs typeface="Calibri"/>
                <a:sym typeface="Calibri"/>
              </a:rPr>
              <a:t>Gained</a:t>
            </a:r>
            <a:r>
              <a:rPr lang="fi-FI" dirty="0">
                <a:solidFill>
                  <a:srgbClr val="00B050"/>
                </a:solidFill>
                <a:latin typeface="Calibri"/>
                <a:ea typeface="Calibri"/>
                <a:cs typeface="Calibri"/>
                <a:sym typeface="Calibri"/>
              </a:rPr>
              <a:t> </a:t>
            </a:r>
            <a:r>
              <a:rPr lang="fi-FI" dirty="0" err="1">
                <a:solidFill>
                  <a:srgbClr val="00B050"/>
                </a:solidFill>
                <a:latin typeface="Calibri"/>
                <a:ea typeface="Calibri"/>
                <a:cs typeface="Calibri"/>
                <a:sym typeface="Calibri"/>
              </a:rPr>
              <a:t>interest</a:t>
            </a:r>
            <a:r>
              <a:rPr lang="fi-FI" dirty="0">
                <a:solidFill>
                  <a:srgbClr val="00B050"/>
                </a:solidFill>
                <a:latin typeface="Calibri"/>
                <a:ea typeface="Calibri"/>
                <a:cs typeface="Calibri"/>
                <a:sym typeface="Calibri"/>
              </a:rPr>
              <a:t> = Loan </a:t>
            </a:r>
            <a:r>
              <a:rPr lang="fi-FI" dirty="0" err="1">
                <a:solidFill>
                  <a:srgbClr val="00B050"/>
                </a:solidFill>
                <a:latin typeface="Calibri"/>
                <a:ea typeface="Calibri"/>
                <a:cs typeface="Calibri"/>
                <a:sym typeface="Calibri"/>
              </a:rPr>
              <a:t>amount</a:t>
            </a:r>
            <a:r>
              <a:rPr lang="fi-FI" dirty="0">
                <a:solidFill>
                  <a:srgbClr val="00B050"/>
                </a:solidFill>
                <a:latin typeface="Calibri"/>
                <a:ea typeface="Calibri"/>
                <a:cs typeface="Calibri"/>
                <a:sym typeface="Calibri"/>
              </a:rPr>
              <a:t> X </a:t>
            </a:r>
            <a:r>
              <a:rPr lang="fi-FI" dirty="0" err="1">
                <a:solidFill>
                  <a:srgbClr val="00B050"/>
                </a:solidFill>
                <a:latin typeface="Calibri"/>
                <a:ea typeface="Calibri"/>
                <a:cs typeface="Calibri"/>
                <a:sym typeface="Calibri"/>
              </a:rPr>
              <a:t>Interest</a:t>
            </a:r>
            <a:r>
              <a:rPr lang="fi-FI" dirty="0">
                <a:solidFill>
                  <a:srgbClr val="00B050"/>
                </a:solidFill>
                <a:latin typeface="Calibri"/>
                <a:ea typeface="Calibri"/>
                <a:cs typeface="Calibri"/>
                <a:sym typeface="Calibri"/>
              </a:rPr>
              <a:t> </a:t>
            </a:r>
            <a:r>
              <a:rPr lang="fi-FI" dirty="0" err="1">
                <a:solidFill>
                  <a:srgbClr val="00B050"/>
                </a:solidFill>
                <a:latin typeface="Calibri"/>
                <a:ea typeface="Calibri"/>
                <a:cs typeface="Calibri"/>
                <a:sym typeface="Calibri"/>
              </a:rPr>
              <a:t>rate</a:t>
            </a:r>
            <a:endParaRPr dirty="0">
              <a:solidFill>
                <a:srgbClr val="00B050"/>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fi-FI" dirty="0">
                <a:latin typeface="Calibri"/>
                <a:ea typeface="Calibri"/>
                <a:cs typeface="Calibri"/>
                <a:sym typeface="Calibri"/>
              </a:rPr>
              <a:t>If </a:t>
            </a:r>
            <a:r>
              <a:rPr lang="fi-FI" dirty="0" err="1">
                <a:latin typeface="Calibri"/>
                <a:ea typeface="Calibri"/>
                <a:cs typeface="Calibri"/>
                <a:sym typeface="Calibri"/>
              </a:rPr>
              <a:t>the</a:t>
            </a:r>
            <a:r>
              <a:rPr lang="fi-FI" dirty="0">
                <a:latin typeface="Calibri"/>
                <a:ea typeface="Calibri"/>
                <a:cs typeface="Calibri"/>
                <a:sym typeface="Calibri"/>
              </a:rPr>
              <a:t> </a:t>
            </a:r>
            <a:r>
              <a:rPr lang="fi-FI" dirty="0" err="1">
                <a:latin typeface="Calibri"/>
                <a:ea typeface="Calibri"/>
                <a:cs typeface="Calibri"/>
                <a:sym typeface="Calibri"/>
              </a:rPr>
              <a:t>model</a:t>
            </a:r>
            <a:r>
              <a:rPr lang="fi-FI" dirty="0">
                <a:latin typeface="Calibri"/>
                <a:ea typeface="Calibri"/>
                <a:cs typeface="Calibri"/>
                <a:sym typeface="Calibri"/>
              </a:rPr>
              <a:t> </a:t>
            </a:r>
            <a:r>
              <a:rPr lang="fi-FI" dirty="0" err="1">
                <a:latin typeface="Calibri"/>
                <a:ea typeface="Calibri"/>
                <a:cs typeface="Calibri"/>
                <a:sym typeface="Calibri"/>
              </a:rPr>
              <a:t>wrongly</a:t>
            </a:r>
            <a:r>
              <a:rPr lang="fi-FI" dirty="0">
                <a:latin typeface="Calibri"/>
                <a:ea typeface="Calibri"/>
                <a:cs typeface="Calibri"/>
                <a:sym typeface="Calibri"/>
              </a:rPr>
              <a:t> </a:t>
            </a:r>
            <a:r>
              <a:rPr lang="fi-FI" dirty="0" err="1">
                <a:latin typeface="Calibri"/>
                <a:ea typeface="Calibri"/>
                <a:cs typeface="Calibri"/>
                <a:sym typeface="Calibri"/>
              </a:rPr>
              <a:t>predict</a:t>
            </a:r>
            <a:r>
              <a:rPr lang="fi-FI" dirty="0">
                <a:latin typeface="Calibri"/>
                <a:ea typeface="Calibri"/>
                <a:cs typeface="Calibri"/>
                <a:sym typeface="Calibri"/>
              </a:rPr>
              <a:t> </a:t>
            </a:r>
            <a:r>
              <a:rPr lang="fi-FI" dirty="0" err="1">
                <a:latin typeface="Calibri"/>
                <a:ea typeface="Calibri"/>
                <a:cs typeface="Calibri"/>
                <a:sym typeface="Calibri"/>
              </a:rPr>
              <a:t>that</a:t>
            </a:r>
            <a:r>
              <a:rPr lang="fi-FI" dirty="0">
                <a:latin typeface="Calibri"/>
                <a:ea typeface="Calibri"/>
                <a:cs typeface="Calibri"/>
                <a:sym typeface="Calibri"/>
              </a:rPr>
              <a:t> </a:t>
            </a:r>
            <a:r>
              <a:rPr lang="fi-FI" dirty="0" err="1">
                <a:latin typeface="Calibri"/>
                <a:ea typeface="Calibri"/>
                <a:cs typeface="Calibri"/>
                <a:sym typeface="Calibri"/>
              </a:rPr>
              <a:t>the</a:t>
            </a:r>
            <a:r>
              <a:rPr lang="fi-FI" dirty="0">
                <a:latin typeface="Calibri"/>
                <a:ea typeface="Calibri"/>
                <a:cs typeface="Calibri"/>
                <a:sym typeface="Calibri"/>
              </a:rPr>
              <a:t> loan </a:t>
            </a:r>
            <a:r>
              <a:rPr lang="fi-FI" dirty="0" err="1">
                <a:latin typeface="Calibri"/>
                <a:ea typeface="Calibri"/>
                <a:cs typeface="Calibri"/>
                <a:sym typeface="Calibri"/>
              </a:rPr>
              <a:t>will</a:t>
            </a:r>
            <a:r>
              <a:rPr lang="fi-FI" dirty="0">
                <a:latin typeface="Calibri"/>
                <a:ea typeface="Calibri"/>
                <a:cs typeface="Calibri"/>
                <a:sym typeface="Calibri"/>
              </a:rPr>
              <a:t> </a:t>
            </a:r>
            <a:r>
              <a:rPr lang="fi-FI" dirty="0" err="1">
                <a:latin typeface="Calibri"/>
                <a:ea typeface="Calibri"/>
                <a:cs typeface="Calibri"/>
                <a:sym typeface="Calibri"/>
              </a:rPr>
              <a:t>be</a:t>
            </a:r>
            <a:r>
              <a:rPr lang="fi-FI" dirty="0">
                <a:latin typeface="Calibri"/>
                <a:ea typeface="Calibri"/>
                <a:cs typeface="Calibri"/>
                <a:sym typeface="Calibri"/>
              </a:rPr>
              <a:t> </a:t>
            </a:r>
            <a:r>
              <a:rPr lang="fi-FI" dirty="0" err="1">
                <a:latin typeface="Calibri"/>
                <a:ea typeface="Calibri"/>
                <a:cs typeface="Calibri"/>
                <a:sym typeface="Calibri"/>
              </a:rPr>
              <a:t>returned</a:t>
            </a:r>
            <a:r>
              <a:rPr lang="fi-FI" dirty="0">
                <a:latin typeface="Calibri"/>
                <a:ea typeface="Calibri"/>
                <a:cs typeface="Calibri"/>
                <a:sym typeface="Calibri"/>
              </a:rPr>
              <a:t> </a:t>
            </a:r>
            <a:r>
              <a:rPr lang="fi-FI" dirty="0" err="1">
                <a:latin typeface="Calibri"/>
                <a:ea typeface="Calibri"/>
                <a:cs typeface="Calibri"/>
                <a:sym typeface="Calibri"/>
              </a:rPr>
              <a:t>when</a:t>
            </a:r>
            <a:r>
              <a:rPr lang="fi-FI" dirty="0">
                <a:latin typeface="Calibri"/>
                <a:ea typeface="Calibri"/>
                <a:cs typeface="Calibri"/>
                <a:sym typeface="Calibri"/>
              </a:rPr>
              <a:t> in </a:t>
            </a:r>
            <a:r>
              <a:rPr lang="fi-FI" dirty="0" err="1">
                <a:latin typeface="Calibri"/>
                <a:ea typeface="Calibri"/>
                <a:cs typeface="Calibri"/>
                <a:sym typeface="Calibri"/>
              </a:rPr>
              <a:t>fact</a:t>
            </a:r>
            <a:r>
              <a:rPr lang="fi-FI" dirty="0">
                <a:latin typeface="Calibri"/>
                <a:ea typeface="Calibri"/>
                <a:cs typeface="Calibri"/>
                <a:sym typeface="Calibri"/>
              </a:rPr>
              <a:t> it is </a:t>
            </a:r>
            <a:r>
              <a:rPr lang="fi-FI" dirty="0" err="1">
                <a:latin typeface="Calibri"/>
                <a:ea typeface="Calibri"/>
                <a:cs typeface="Calibri"/>
                <a:sym typeface="Calibri"/>
              </a:rPr>
              <a:t>not</a:t>
            </a:r>
            <a:r>
              <a:rPr lang="fi-FI" dirty="0">
                <a:latin typeface="Calibri"/>
                <a:ea typeface="Calibri"/>
                <a:cs typeface="Calibri"/>
                <a:sym typeface="Calibri"/>
              </a:rPr>
              <a:t> (FN), </a:t>
            </a:r>
            <a:r>
              <a:rPr lang="fi-FI" dirty="0" err="1">
                <a:latin typeface="Calibri"/>
                <a:ea typeface="Calibri"/>
                <a:cs typeface="Calibri"/>
                <a:sym typeface="Calibri"/>
              </a:rPr>
              <a:t>then</a:t>
            </a:r>
            <a:r>
              <a:rPr lang="fi-FI" dirty="0">
                <a:latin typeface="Calibri"/>
                <a:ea typeface="Calibri"/>
                <a:cs typeface="Calibri"/>
                <a:sym typeface="Calibri"/>
              </a:rPr>
              <a:t> </a:t>
            </a:r>
            <a:r>
              <a:rPr lang="fi-FI" dirty="0" err="1">
                <a:latin typeface="Calibri"/>
                <a:ea typeface="Calibri"/>
                <a:cs typeface="Calibri"/>
                <a:sym typeface="Calibri"/>
              </a:rPr>
              <a:t>the</a:t>
            </a:r>
            <a:r>
              <a:rPr lang="fi-FI" dirty="0">
                <a:latin typeface="Calibri"/>
                <a:ea typeface="Calibri"/>
                <a:cs typeface="Calibri"/>
                <a:sym typeface="Calibri"/>
              </a:rPr>
              <a:t> </a:t>
            </a:r>
            <a:r>
              <a:rPr lang="fi-FI" dirty="0" err="1">
                <a:latin typeface="Calibri"/>
                <a:ea typeface="Calibri"/>
                <a:cs typeface="Calibri"/>
                <a:sym typeface="Calibri"/>
              </a:rPr>
              <a:t>loss</a:t>
            </a:r>
            <a:r>
              <a:rPr lang="fi-FI" dirty="0">
                <a:latin typeface="Calibri"/>
                <a:ea typeface="Calibri"/>
                <a:cs typeface="Calibri"/>
                <a:sym typeface="Calibri"/>
              </a:rPr>
              <a:t> is </a:t>
            </a:r>
            <a:r>
              <a:rPr lang="fi-FI" dirty="0" err="1">
                <a:latin typeface="Calibri"/>
                <a:ea typeface="Calibri"/>
                <a:cs typeface="Calibri"/>
                <a:sym typeface="Calibri"/>
              </a:rPr>
              <a:t>the</a:t>
            </a:r>
            <a:r>
              <a:rPr lang="fi-FI" dirty="0">
                <a:latin typeface="Calibri"/>
                <a:ea typeface="Calibri"/>
                <a:cs typeface="Calibri"/>
                <a:sym typeface="Calibri"/>
              </a:rPr>
              <a:t> </a:t>
            </a:r>
            <a:r>
              <a:rPr lang="fi-FI" dirty="0" err="1">
                <a:solidFill>
                  <a:srgbClr val="FF0000"/>
                </a:solidFill>
                <a:latin typeface="Calibri"/>
                <a:ea typeface="Calibri"/>
                <a:cs typeface="Calibri"/>
                <a:sym typeface="Calibri"/>
              </a:rPr>
              <a:t>Amount</a:t>
            </a:r>
            <a:r>
              <a:rPr lang="fi-FI" dirty="0">
                <a:solidFill>
                  <a:srgbClr val="FF0000"/>
                </a:solidFill>
                <a:latin typeface="Calibri"/>
                <a:ea typeface="Calibri"/>
                <a:cs typeface="Calibri"/>
                <a:sym typeface="Calibri"/>
              </a:rPr>
              <a:t> of </a:t>
            </a:r>
            <a:r>
              <a:rPr lang="fi-FI" dirty="0" err="1">
                <a:solidFill>
                  <a:srgbClr val="FF0000"/>
                </a:solidFill>
                <a:latin typeface="Calibri"/>
                <a:ea typeface="Calibri"/>
                <a:cs typeface="Calibri"/>
                <a:sym typeface="Calibri"/>
              </a:rPr>
              <a:t>the</a:t>
            </a:r>
            <a:r>
              <a:rPr lang="fi-FI" dirty="0">
                <a:solidFill>
                  <a:srgbClr val="FF0000"/>
                </a:solidFill>
                <a:latin typeface="Calibri"/>
                <a:ea typeface="Calibri"/>
                <a:cs typeface="Calibri"/>
                <a:sym typeface="Calibri"/>
              </a:rPr>
              <a:t> loan</a:t>
            </a:r>
            <a:r>
              <a:rPr lang="fi-FI" dirty="0">
                <a:latin typeface="Calibri"/>
                <a:ea typeface="Calibri"/>
                <a:cs typeface="Calibri"/>
                <a:sym typeface="Calibri"/>
              </a:rPr>
              <a:t>.</a:t>
            </a:r>
            <a:endParaRPr dirty="0">
              <a:latin typeface="Calibri"/>
              <a:ea typeface="Calibri"/>
              <a:cs typeface="Calibri"/>
              <a:sym typeface="Calibri"/>
            </a:endParaRPr>
          </a:p>
        </p:txBody>
      </p:sp>
      <p:graphicFrame>
        <p:nvGraphicFramePr>
          <p:cNvPr id="4" name="Table 3">
            <a:extLst>
              <a:ext uri="{FF2B5EF4-FFF2-40B4-BE49-F238E27FC236}">
                <a16:creationId xmlns:a16="http://schemas.microsoft.com/office/drawing/2014/main" id="{76A55C02-1BE4-C350-9FE7-F61BADAFF4C1}"/>
              </a:ext>
            </a:extLst>
          </p:cNvPr>
          <p:cNvGraphicFramePr>
            <a:graphicFrameLocks noGrp="1"/>
          </p:cNvGraphicFramePr>
          <p:nvPr>
            <p:extLst>
              <p:ext uri="{D42A27DB-BD31-4B8C-83A1-F6EECF244321}">
                <p14:modId xmlns:p14="http://schemas.microsoft.com/office/powerpoint/2010/main" val="1929570795"/>
              </p:ext>
            </p:extLst>
          </p:nvPr>
        </p:nvGraphicFramePr>
        <p:xfrm>
          <a:off x="1936750" y="3520834"/>
          <a:ext cx="8144510" cy="1683226"/>
        </p:xfrm>
        <a:graphic>
          <a:graphicData uri="http://schemas.openxmlformats.org/drawingml/2006/table">
            <a:tbl>
              <a:tblPr>
                <a:tableStyleId>{111663C2-A93E-4501-8DA6-DC60066E7EAC}</a:tableStyleId>
              </a:tblPr>
              <a:tblGrid>
                <a:gridCol w="3347059">
                  <a:extLst>
                    <a:ext uri="{9D8B030D-6E8A-4147-A177-3AD203B41FA5}">
                      <a16:colId xmlns:a16="http://schemas.microsoft.com/office/drawing/2014/main" val="1411471351"/>
                    </a:ext>
                  </a:extLst>
                </a:gridCol>
                <a:gridCol w="1322885">
                  <a:extLst>
                    <a:ext uri="{9D8B030D-6E8A-4147-A177-3AD203B41FA5}">
                      <a16:colId xmlns:a16="http://schemas.microsoft.com/office/drawing/2014/main" val="509483288"/>
                    </a:ext>
                  </a:extLst>
                </a:gridCol>
                <a:gridCol w="1322885">
                  <a:extLst>
                    <a:ext uri="{9D8B030D-6E8A-4147-A177-3AD203B41FA5}">
                      <a16:colId xmlns:a16="http://schemas.microsoft.com/office/drawing/2014/main" val="2599687080"/>
                    </a:ext>
                  </a:extLst>
                </a:gridCol>
                <a:gridCol w="2151681">
                  <a:extLst>
                    <a:ext uri="{9D8B030D-6E8A-4147-A177-3AD203B41FA5}">
                      <a16:colId xmlns:a16="http://schemas.microsoft.com/office/drawing/2014/main" val="2228702322"/>
                    </a:ext>
                  </a:extLst>
                </a:gridCol>
              </a:tblGrid>
              <a:tr h="633397">
                <a:tc>
                  <a:txBody>
                    <a:bodyPr/>
                    <a:lstStyle/>
                    <a:p>
                      <a:pPr algn="l" fontAlgn="b">
                        <a:lnSpc>
                          <a:spcPct val="112000"/>
                        </a:lnSpc>
                        <a:spcBef>
                          <a:spcPts val="600"/>
                        </a:spcBef>
                        <a:spcAft>
                          <a:spcPts val="600"/>
                        </a:spcAft>
                      </a:pPr>
                      <a:endParaRPr lang="en-FI"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lnSpc>
                          <a:spcPct val="112000"/>
                        </a:lnSpc>
                        <a:spcBef>
                          <a:spcPts val="600"/>
                        </a:spcBef>
                        <a:spcAft>
                          <a:spcPts val="600"/>
                        </a:spcAft>
                      </a:pPr>
                      <a:r>
                        <a:rPr lang="fi-FI" sz="1200" u="none" strike="noStrike" dirty="0" err="1">
                          <a:solidFill>
                            <a:srgbClr val="00B050"/>
                          </a:solidFill>
                          <a:effectLst/>
                        </a:rPr>
                        <a:t>Benefit</a:t>
                      </a:r>
                      <a:r>
                        <a:rPr lang="fi-FI" sz="1200" u="none" strike="noStrike" dirty="0">
                          <a:solidFill>
                            <a:srgbClr val="00B050"/>
                          </a:solidFill>
                          <a:effectLst/>
                        </a:rPr>
                        <a:t> (1)</a:t>
                      </a:r>
                      <a:endParaRPr lang="fi-FI" sz="1200" b="0" i="0" u="none" strike="noStrike" dirty="0">
                        <a:solidFill>
                          <a:srgbClr val="00B050"/>
                        </a:solidFill>
                        <a:effectLst/>
                        <a:latin typeface="Calibri" panose="020F0502020204030204" pitchFamily="34" charset="0"/>
                      </a:endParaRPr>
                    </a:p>
                  </a:txBody>
                  <a:tcPr marL="9525" marR="9525" marT="9525" marB="0" anchor="b"/>
                </a:tc>
                <a:tc>
                  <a:txBody>
                    <a:bodyPr/>
                    <a:lstStyle/>
                    <a:p>
                      <a:pPr algn="ctr" fontAlgn="b">
                        <a:lnSpc>
                          <a:spcPct val="112000"/>
                        </a:lnSpc>
                        <a:spcBef>
                          <a:spcPts val="600"/>
                        </a:spcBef>
                        <a:spcAft>
                          <a:spcPts val="600"/>
                        </a:spcAft>
                      </a:pPr>
                      <a:r>
                        <a:rPr lang="fi-FI" sz="1200" u="none" strike="noStrike" dirty="0" err="1">
                          <a:solidFill>
                            <a:srgbClr val="FF0000"/>
                          </a:solidFill>
                          <a:effectLst/>
                        </a:rPr>
                        <a:t>Losses</a:t>
                      </a:r>
                      <a:r>
                        <a:rPr lang="fi-FI" sz="1200" u="none" strike="noStrike" dirty="0">
                          <a:solidFill>
                            <a:srgbClr val="FF0000"/>
                          </a:solidFill>
                          <a:effectLst/>
                        </a:rPr>
                        <a:t> (2)</a:t>
                      </a:r>
                      <a:endParaRPr lang="fi-FI" sz="12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lnSpc>
                          <a:spcPct val="112000"/>
                        </a:lnSpc>
                        <a:spcBef>
                          <a:spcPts val="600"/>
                        </a:spcBef>
                        <a:spcAft>
                          <a:spcPts val="600"/>
                        </a:spcAft>
                      </a:pPr>
                      <a:r>
                        <a:rPr lang="en-GB" sz="1200" u="none" strike="noStrike" dirty="0">
                          <a:solidFill>
                            <a:srgbClr val="00B050"/>
                          </a:solidFill>
                          <a:effectLst/>
                        </a:rPr>
                        <a:t>Expected Benefit (3)=(1)-(2</a:t>
                      </a:r>
                      <a:r>
                        <a:rPr lang="en-GB" sz="1200" u="none" strike="noStrike" dirty="0">
                          <a:effectLst/>
                        </a:rPr>
                        <a:t>)</a:t>
                      </a:r>
                      <a:endParaRPr lang="en-GB"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3562673"/>
                  </a:ext>
                </a:extLst>
              </a:tr>
              <a:tr h="349943">
                <a:tc>
                  <a:txBody>
                    <a:bodyPr/>
                    <a:lstStyle/>
                    <a:p>
                      <a:pPr algn="l" fontAlgn="b">
                        <a:lnSpc>
                          <a:spcPct val="112000"/>
                        </a:lnSpc>
                        <a:spcBef>
                          <a:spcPts val="600"/>
                        </a:spcBef>
                        <a:spcAft>
                          <a:spcPts val="600"/>
                        </a:spcAft>
                      </a:pPr>
                      <a:r>
                        <a:rPr lang="en-GB" sz="1200" u="none" strike="noStrike">
                          <a:effectLst/>
                        </a:rPr>
                        <a:t>Logistic regression with imbalanced data</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lnSpc>
                          <a:spcPct val="112000"/>
                        </a:lnSpc>
                        <a:spcBef>
                          <a:spcPts val="600"/>
                        </a:spcBef>
                        <a:spcAft>
                          <a:spcPts val="600"/>
                        </a:spcAft>
                      </a:pPr>
                      <a:r>
                        <a:rPr lang="en-FI" sz="1200" u="none" strike="noStrike" dirty="0">
                          <a:solidFill>
                            <a:srgbClr val="00B050"/>
                          </a:solidFill>
                          <a:effectLst/>
                        </a:rPr>
                        <a:t>144 413 142.74</a:t>
                      </a:r>
                      <a:endParaRPr lang="en-FI" sz="1200" b="0" i="0" u="none" strike="noStrike" dirty="0">
                        <a:solidFill>
                          <a:srgbClr val="00B050"/>
                        </a:solidFill>
                        <a:effectLst/>
                        <a:latin typeface="Calibri" panose="020F0502020204030204" pitchFamily="34" charset="0"/>
                      </a:endParaRPr>
                    </a:p>
                  </a:txBody>
                  <a:tcPr marL="9525" marR="9525" marT="9525" marB="0" anchor="b"/>
                </a:tc>
                <a:tc>
                  <a:txBody>
                    <a:bodyPr/>
                    <a:lstStyle/>
                    <a:p>
                      <a:pPr algn="r" fontAlgn="b">
                        <a:lnSpc>
                          <a:spcPct val="112000"/>
                        </a:lnSpc>
                        <a:spcBef>
                          <a:spcPts val="600"/>
                        </a:spcBef>
                        <a:spcAft>
                          <a:spcPts val="600"/>
                        </a:spcAft>
                      </a:pPr>
                      <a:r>
                        <a:rPr lang="en-GB" sz="1200" u="none" strike="noStrike" dirty="0">
                          <a:solidFill>
                            <a:srgbClr val="FF0000"/>
                          </a:solidFill>
                          <a:effectLst/>
                        </a:rPr>
                        <a:t>-</a:t>
                      </a:r>
                      <a:r>
                        <a:rPr lang="en-FI" sz="1200" u="none" strike="noStrike" dirty="0">
                          <a:solidFill>
                            <a:srgbClr val="FF0000"/>
                          </a:solidFill>
                          <a:effectLst/>
                        </a:rPr>
                        <a:t>151 237 375.00</a:t>
                      </a:r>
                      <a:endParaRPr lang="en-FI" sz="1200" b="0"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lnSpc>
                          <a:spcPct val="112000"/>
                        </a:lnSpc>
                        <a:spcBef>
                          <a:spcPts val="600"/>
                        </a:spcBef>
                        <a:spcAft>
                          <a:spcPts val="600"/>
                        </a:spcAft>
                      </a:pPr>
                      <a:r>
                        <a:rPr lang="en-FI" sz="1200" u="none" strike="noStrike" dirty="0">
                          <a:solidFill>
                            <a:srgbClr val="FF0000"/>
                          </a:solidFill>
                          <a:effectLst/>
                        </a:rPr>
                        <a:t>-6 824 232.26</a:t>
                      </a:r>
                      <a:endParaRPr lang="en-FI" sz="12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2858670"/>
                  </a:ext>
                </a:extLst>
              </a:tr>
              <a:tr h="349943">
                <a:tc>
                  <a:txBody>
                    <a:bodyPr/>
                    <a:lstStyle/>
                    <a:p>
                      <a:pPr algn="l" fontAlgn="b">
                        <a:lnSpc>
                          <a:spcPct val="112000"/>
                        </a:lnSpc>
                        <a:spcBef>
                          <a:spcPts val="600"/>
                        </a:spcBef>
                        <a:spcAft>
                          <a:spcPts val="600"/>
                        </a:spcAft>
                      </a:pPr>
                      <a:r>
                        <a:rPr lang="en-GB" sz="1200" u="none" strike="noStrike" dirty="0">
                          <a:effectLst/>
                        </a:rPr>
                        <a:t>Logistic regression with balanced data</a:t>
                      </a:r>
                      <a:endParaRPr lang="en-GB"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lnSpc>
                          <a:spcPct val="112000"/>
                        </a:lnSpc>
                        <a:spcBef>
                          <a:spcPts val="600"/>
                        </a:spcBef>
                        <a:spcAft>
                          <a:spcPts val="600"/>
                        </a:spcAft>
                      </a:pPr>
                      <a:r>
                        <a:rPr lang="en-FI" sz="1200" u="none" strike="noStrike" dirty="0">
                          <a:solidFill>
                            <a:srgbClr val="00B050"/>
                          </a:solidFill>
                          <a:effectLst/>
                        </a:rPr>
                        <a:t>109 992 974.19</a:t>
                      </a:r>
                      <a:endParaRPr lang="en-FI" sz="1200" b="0" i="0" u="none" strike="noStrike" dirty="0">
                        <a:solidFill>
                          <a:srgbClr val="00B050"/>
                        </a:solidFill>
                        <a:effectLst/>
                        <a:latin typeface="Calibri" panose="020F0502020204030204" pitchFamily="34" charset="0"/>
                      </a:endParaRPr>
                    </a:p>
                  </a:txBody>
                  <a:tcPr marL="9525" marR="9525" marT="9525" marB="0" anchor="b"/>
                </a:tc>
                <a:tc>
                  <a:txBody>
                    <a:bodyPr/>
                    <a:lstStyle/>
                    <a:p>
                      <a:pPr algn="r" fontAlgn="b">
                        <a:lnSpc>
                          <a:spcPct val="112000"/>
                        </a:lnSpc>
                        <a:spcBef>
                          <a:spcPts val="600"/>
                        </a:spcBef>
                        <a:spcAft>
                          <a:spcPts val="600"/>
                        </a:spcAft>
                      </a:pPr>
                      <a:r>
                        <a:rPr lang="en-GB" sz="1200" u="none" strike="noStrike" dirty="0">
                          <a:solidFill>
                            <a:srgbClr val="FF0000"/>
                          </a:solidFill>
                          <a:effectLst/>
                        </a:rPr>
                        <a:t>-</a:t>
                      </a:r>
                      <a:r>
                        <a:rPr lang="en-FI" sz="1200" u="none" strike="noStrike" dirty="0">
                          <a:solidFill>
                            <a:srgbClr val="FF0000"/>
                          </a:solidFill>
                          <a:effectLst/>
                        </a:rPr>
                        <a:t>90 245 200.00</a:t>
                      </a:r>
                      <a:endParaRPr lang="en-FI" sz="1200" b="0"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lnSpc>
                          <a:spcPct val="112000"/>
                        </a:lnSpc>
                        <a:spcBef>
                          <a:spcPts val="600"/>
                        </a:spcBef>
                        <a:spcAft>
                          <a:spcPts val="600"/>
                        </a:spcAft>
                      </a:pPr>
                      <a:r>
                        <a:rPr lang="en-FI" sz="1200" u="none" strike="noStrike" dirty="0">
                          <a:solidFill>
                            <a:srgbClr val="00B050"/>
                          </a:solidFill>
                          <a:effectLst/>
                        </a:rPr>
                        <a:t>19 747 774.19</a:t>
                      </a:r>
                      <a:endParaRPr lang="en-FI" sz="1200" b="0" i="0" u="none" strike="noStrike" dirty="0">
                        <a:solidFill>
                          <a:srgbClr val="00B05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35289042"/>
                  </a:ext>
                </a:extLst>
              </a:tr>
              <a:tr h="349943">
                <a:tc>
                  <a:txBody>
                    <a:bodyPr/>
                    <a:lstStyle/>
                    <a:p>
                      <a:pPr algn="l" fontAlgn="b">
                        <a:lnSpc>
                          <a:spcPct val="112000"/>
                        </a:lnSpc>
                        <a:spcBef>
                          <a:spcPts val="600"/>
                        </a:spcBef>
                        <a:spcAft>
                          <a:spcPts val="600"/>
                        </a:spcAft>
                      </a:pPr>
                      <a:r>
                        <a:rPr lang="en-GB" sz="1200" u="none" strike="noStrike" dirty="0">
                          <a:effectLst/>
                        </a:rPr>
                        <a:t>Decision tree with balanced data</a:t>
                      </a:r>
                      <a:endParaRPr lang="en-GB"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lnSpc>
                          <a:spcPct val="112000"/>
                        </a:lnSpc>
                        <a:spcBef>
                          <a:spcPts val="600"/>
                        </a:spcBef>
                        <a:spcAft>
                          <a:spcPts val="600"/>
                        </a:spcAft>
                      </a:pPr>
                      <a:r>
                        <a:rPr lang="en-FI" sz="1200" u="none" strike="noStrike" dirty="0">
                          <a:solidFill>
                            <a:srgbClr val="00B050"/>
                          </a:solidFill>
                          <a:effectLst/>
                        </a:rPr>
                        <a:t>81 962 631.14</a:t>
                      </a:r>
                      <a:endParaRPr lang="en-FI" sz="1200" b="0" i="0" u="none" strike="noStrike" dirty="0">
                        <a:solidFill>
                          <a:srgbClr val="00B050"/>
                        </a:solidFill>
                        <a:effectLst/>
                        <a:latin typeface="Calibri" panose="020F0502020204030204" pitchFamily="34" charset="0"/>
                      </a:endParaRPr>
                    </a:p>
                  </a:txBody>
                  <a:tcPr marL="9525" marR="9525" marT="9525" marB="0" anchor="b"/>
                </a:tc>
                <a:tc>
                  <a:txBody>
                    <a:bodyPr/>
                    <a:lstStyle/>
                    <a:p>
                      <a:pPr algn="r" fontAlgn="b">
                        <a:lnSpc>
                          <a:spcPct val="112000"/>
                        </a:lnSpc>
                        <a:spcBef>
                          <a:spcPts val="600"/>
                        </a:spcBef>
                        <a:spcAft>
                          <a:spcPts val="600"/>
                        </a:spcAft>
                      </a:pPr>
                      <a:r>
                        <a:rPr lang="en-GB" sz="1200" u="none" strike="noStrike" dirty="0">
                          <a:solidFill>
                            <a:srgbClr val="FF0000"/>
                          </a:solidFill>
                          <a:effectLst/>
                        </a:rPr>
                        <a:t>-</a:t>
                      </a:r>
                      <a:r>
                        <a:rPr lang="en-FI" sz="1200" u="none" strike="noStrike" dirty="0">
                          <a:solidFill>
                            <a:srgbClr val="FF0000"/>
                          </a:solidFill>
                          <a:effectLst/>
                        </a:rPr>
                        <a:t>65 159 300.00</a:t>
                      </a:r>
                      <a:endParaRPr lang="en-FI" sz="1200" b="0"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lnSpc>
                          <a:spcPct val="112000"/>
                        </a:lnSpc>
                        <a:spcBef>
                          <a:spcPts val="600"/>
                        </a:spcBef>
                        <a:spcAft>
                          <a:spcPts val="600"/>
                        </a:spcAft>
                      </a:pPr>
                      <a:r>
                        <a:rPr lang="en-FI" sz="1200" u="none" strike="noStrike" dirty="0">
                          <a:solidFill>
                            <a:srgbClr val="00B050"/>
                          </a:solidFill>
                          <a:effectLst/>
                        </a:rPr>
                        <a:t>16 803 331.14</a:t>
                      </a:r>
                      <a:endParaRPr lang="en-FI" sz="1200" b="0" i="0" u="none" strike="noStrike" dirty="0">
                        <a:solidFill>
                          <a:srgbClr val="00B05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85086412"/>
                  </a:ext>
                </a:extLst>
              </a:tr>
            </a:tbl>
          </a:graphicData>
        </a:graphic>
      </p:graphicFrame>
      <p:sp>
        <p:nvSpPr>
          <p:cNvPr id="6" name="TextBox 5">
            <a:extLst>
              <a:ext uri="{FF2B5EF4-FFF2-40B4-BE49-F238E27FC236}">
                <a16:creationId xmlns:a16="http://schemas.microsoft.com/office/drawing/2014/main" id="{CCE287F0-04CA-8C9E-850B-6C5584020D53}"/>
              </a:ext>
            </a:extLst>
          </p:cNvPr>
          <p:cNvSpPr txBox="1"/>
          <p:nvPr/>
        </p:nvSpPr>
        <p:spPr>
          <a:xfrm>
            <a:off x="2749239" y="5694403"/>
            <a:ext cx="6693421"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n-GB" sz="1400" dirty="0"/>
              <a:t>According to the Expected benefit of the models, </a:t>
            </a:r>
            <a:r>
              <a:rPr lang="en-GB" sz="1400" u="none" strike="noStrike" dirty="0">
                <a:effectLst/>
              </a:rPr>
              <a:t>Logistic regression with balanced data preform better compared to the Decision tree </a:t>
            </a:r>
            <a:r>
              <a:rPr lang="en-GB" dirty="0"/>
              <a:t>model </a:t>
            </a:r>
            <a:r>
              <a:rPr lang="en-GB" sz="1400" u="none" strike="noStrike" dirty="0">
                <a:effectLst/>
              </a:rPr>
              <a:t>with balanced data</a:t>
            </a:r>
            <a:r>
              <a:rPr lang="en-GB" sz="1400" dirty="0"/>
              <a:t> </a:t>
            </a:r>
            <a:endParaRPr lang="en-FI"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1718e23b346_4_3"/>
          <p:cNvSpPr txBox="1">
            <a:spLocks noGrp="1"/>
          </p:cNvSpPr>
          <p:nvPr>
            <p:ph type="title"/>
          </p:nvPr>
        </p:nvSpPr>
        <p:spPr>
          <a:xfrm>
            <a:off x="354645" y="170047"/>
            <a:ext cx="113607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i-FI" sz="2300" dirty="0" err="1"/>
              <a:t>Coefficients</a:t>
            </a:r>
            <a:r>
              <a:rPr lang="fi-FI" sz="2300" dirty="0"/>
              <a:t> of </a:t>
            </a:r>
            <a:r>
              <a:rPr lang="fi-FI" sz="2300" dirty="0" err="1"/>
              <a:t>Logistic</a:t>
            </a:r>
            <a:r>
              <a:rPr lang="fi-FI" sz="2300" dirty="0"/>
              <a:t> Regression </a:t>
            </a:r>
            <a:r>
              <a:rPr lang="fi-FI" sz="2300" dirty="0" err="1"/>
              <a:t>with</a:t>
            </a:r>
            <a:r>
              <a:rPr lang="fi-FI" sz="2300" dirty="0"/>
              <a:t> </a:t>
            </a:r>
            <a:r>
              <a:rPr lang="fi-FI" sz="2300" dirty="0" err="1"/>
              <a:t>Balanced</a:t>
            </a:r>
            <a:r>
              <a:rPr lang="fi-FI" sz="2300" dirty="0"/>
              <a:t> Data</a:t>
            </a:r>
            <a:endParaRPr sz="2300" dirty="0"/>
          </a:p>
        </p:txBody>
      </p:sp>
      <p:sp>
        <p:nvSpPr>
          <p:cNvPr id="225" name="Google Shape;225;g1718e23b346_4_3"/>
          <p:cNvSpPr txBox="1">
            <a:spLocks noGrp="1"/>
          </p:cNvSpPr>
          <p:nvPr>
            <p:ph type="sldNum" idx="12"/>
          </p:nvPr>
        </p:nvSpPr>
        <p:spPr>
          <a:xfrm>
            <a:off x="11296611" y="6217623"/>
            <a:ext cx="731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888888"/>
              </a:buClr>
              <a:buSzPts val="1200"/>
              <a:buFont typeface="Calibri"/>
              <a:buNone/>
            </a:pPr>
            <a:fld id="{00000000-1234-1234-1234-123412341234}" type="slidenum">
              <a:rPr lang="fi-FI"/>
              <a:t>11</a:t>
            </a:fld>
            <a:endParaRPr/>
          </a:p>
        </p:txBody>
      </p:sp>
      <p:pic>
        <p:nvPicPr>
          <p:cNvPr id="226" name="Google Shape;226;g1718e23b346_4_3"/>
          <p:cNvPicPr preferRelativeResize="0"/>
          <p:nvPr/>
        </p:nvPicPr>
        <p:blipFill>
          <a:blip r:embed="rId3">
            <a:alphaModFix/>
          </a:blip>
          <a:stretch>
            <a:fillRect/>
          </a:stretch>
        </p:blipFill>
        <p:spPr>
          <a:xfrm>
            <a:off x="594360" y="656125"/>
            <a:ext cx="10584180" cy="5435708"/>
          </a:xfrm>
          <a:prstGeom prst="rect">
            <a:avLst/>
          </a:prstGeom>
          <a:noFill/>
          <a:ln>
            <a:noFill/>
          </a:ln>
        </p:spPr>
      </p:pic>
      <p:sp>
        <p:nvSpPr>
          <p:cNvPr id="3" name="TextBox 2">
            <a:extLst>
              <a:ext uri="{FF2B5EF4-FFF2-40B4-BE49-F238E27FC236}">
                <a16:creationId xmlns:a16="http://schemas.microsoft.com/office/drawing/2014/main" id="{03C4EF0A-5F2D-7EAF-817B-629B2116D1A1}"/>
              </a:ext>
            </a:extLst>
          </p:cNvPr>
          <p:cNvSpPr txBox="1"/>
          <p:nvPr/>
        </p:nvSpPr>
        <p:spPr>
          <a:xfrm>
            <a:off x="921543" y="6201875"/>
            <a:ext cx="10628471" cy="442622"/>
          </a:xfrm>
          <a:prstGeom prst="rect">
            <a:avLst/>
          </a:prstGeom>
          <a:noFill/>
        </p:spPr>
        <p:txBody>
          <a:bodyPr wrap="square">
            <a:spAutoFit/>
          </a:bodyPr>
          <a:lstStyle/>
          <a:p>
            <a:pPr algn="l" fontAlgn="b">
              <a:lnSpc>
                <a:spcPct val="112000"/>
              </a:lnSpc>
              <a:spcBef>
                <a:spcPts val="600"/>
              </a:spcBef>
              <a:spcAft>
                <a:spcPts val="600"/>
              </a:spcAft>
            </a:pPr>
            <a:r>
              <a:rPr lang="en-GB" sz="1100" u="none" strike="noStrike" dirty="0">
                <a:effectLst/>
              </a:rPr>
              <a:t>We extracted the results of the Logistic regression with balanced data. According to the model (that use </a:t>
            </a:r>
            <a:r>
              <a:rPr lang="fi-FI" sz="1100" dirty="0"/>
              <a:t>Lasso </a:t>
            </a:r>
            <a:r>
              <a:rPr lang="fi-FI" sz="1100" dirty="0" err="1"/>
              <a:t>Regularization</a:t>
            </a:r>
            <a:r>
              <a:rPr lang="fi-FI" sz="1100" dirty="0"/>
              <a:t> Method</a:t>
            </a:r>
            <a:r>
              <a:rPr lang="en-GB" sz="1100" u="none" strike="noStrike" dirty="0">
                <a:effectLst/>
              </a:rPr>
              <a:t>) </a:t>
            </a:r>
            <a:r>
              <a:rPr lang="en-GB" sz="1100" u="none" strike="noStrike" dirty="0" err="1">
                <a:effectLst/>
              </a:rPr>
              <a:t>zipcodes</a:t>
            </a:r>
            <a:r>
              <a:rPr lang="en-GB" sz="1100" u="none" strike="noStrike" dirty="0">
                <a:effectLst/>
              </a:rPr>
              <a:t> of an applicant have a great effect in predicting the loan status.   </a:t>
            </a:r>
            <a:endParaRPr lang="en-GB" sz="1100" b="0" i="0" u="none" strike="noStrike" dirty="0">
              <a:solidFill>
                <a:srgbClr val="000000"/>
              </a:solidFill>
              <a:effectLst/>
              <a:latin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2"/>
          <p:cNvSpPr txBox="1">
            <a:spLocks noGrp="1"/>
          </p:cNvSpPr>
          <p:nvPr>
            <p:ph type="title"/>
          </p:nvPr>
        </p:nvSpPr>
        <p:spPr>
          <a:xfrm>
            <a:off x="560367" y="602433"/>
            <a:ext cx="11360800" cy="763600"/>
          </a:xfrm>
          <a:prstGeom prst="rect">
            <a:avLst/>
          </a:prstGeom>
          <a:noFill/>
          <a:ln>
            <a:noFill/>
          </a:ln>
        </p:spPr>
        <p:txBody>
          <a:bodyPr spcFirstLastPara="1" wrap="square" lIns="121900" tIns="121900" rIns="121900" bIns="121900" anchor="t" anchorCtr="0">
            <a:normAutofit/>
          </a:bodyPr>
          <a:lstStyle/>
          <a:p>
            <a:pPr marL="0" lvl="0" indent="0" algn="l" rtl="0">
              <a:lnSpc>
                <a:spcPct val="90000"/>
              </a:lnSpc>
              <a:spcBef>
                <a:spcPts val="0"/>
              </a:spcBef>
              <a:spcAft>
                <a:spcPts val="0"/>
              </a:spcAft>
              <a:buClr>
                <a:schemeClr val="dk1"/>
              </a:buClr>
              <a:buSzPts val="2800"/>
              <a:buFont typeface="Calibri"/>
              <a:buNone/>
            </a:pPr>
            <a:r>
              <a:rPr lang="fi-FI" sz="3100" b="1"/>
              <a:t>Model selection</a:t>
            </a:r>
            <a:endParaRPr sz="3100" b="1"/>
          </a:p>
        </p:txBody>
      </p:sp>
      <p:sp>
        <p:nvSpPr>
          <p:cNvPr id="232" name="Google Shape;232;p12"/>
          <p:cNvSpPr txBox="1">
            <a:spLocks noGrp="1"/>
          </p:cNvSpPr>
          <p:nvPr>
            <p:ph type="body" idx="1"/>
          </p:nvPr>
        </p:nvSpPr>
        <p:spPr>
          <a:xfrm>
            <a:off x="507654" y="1543833"/>
            <a:ext cx="11360800" cy="1148567"/>
          </a:xfrm>
          <a:prstGeom prst="rect">
            <a:avLst/>
          </a:prstGeom>
          <a:noFill/>
          <a:ln>
            <a:noFill/>
          </a:ln>
        </p:spPr>
        <p:txBody>
          <a:bodyPr spcFirstLastPara="1" wrap="square" lIns="121900" tIns="121900" rIns="121900" bIns="121900" anchor="t" anchorCtr="0">
            <a:normAutofit/>
          </a:bodyPr>
          <a:lstStyle/>
          <a:p>
            <a:pPr marL="0" lvl="0" indent="0" algn="l" rtl="0">
              <a:lnSpc>
                <a:spcPct val="90000"/>
              </a:lnSpc>
              <a:spcBef>
                <a:spcPts val="0"/>
              </a:spcBef>
              <a:spcAft>
                <a:spcPts val="0"/>
              </a:spcAft>
              <a:buClr>
                <a:schemeClr val="dk1"/>
              </a:buClr>
              <a:buSzPts val="1800"/>
              <a:buNone/>
            </a:pPr>
            <a:r>
              <a:rPr lang="fi-FI" sz="2400">
                <a:solidFill>
                  <a:schemeClr val="dk1"/>
                </a:solidFill>
              </a:rPr>
              <a:t>Based on Expected Benefit, AUC area, and classification reports, the </a:t>
            </a:r>
            <a:r>
              <a:rPr lang="fi-FI" sz="2400">
                <a:solidFill>
                  <a:srgbClr val="00B050"/>
                </a:solidFill>
              </a:rPr>
              <a:t>Logistic Regression with Balanced Data </a:t>
            </a:r>
            <a:r>
              <a:rPr lang="fi-FI" sz="2400">
                <a:solidFill>
                  <a:schemeClr val="dk1"/>
                </a:solidFill>
              </a:rPr>
              <a:t>is chosen for the following reasons: </a:t>
            </a:r>
            <a:endParaRPr sz="2400">
              <a:solidFill>
                <a:schemeClr val="dk1"/>
              </a:solidFill>
            </a:endParaRPr>
          </a:p>
        </p:txBody>
      </p:sp>
      <p:sp>
        <p:nvSpPr>
          <p:cNvPr id="233" name="Google Shape;233;p12"/>
          <p:cNvSpPr txBox="1">
            <a:spLocks noGrp="1"/>
          </p:cNvSpPr>
          <p:nvPr>
            <p:ph type="sldNum" idx="12"/>
          </p:nvPr>
        </p:nvSpPr>
        <p:spPr>
          <a:xfrm>
            <a:off x="11296611" y="6217623"/>
            <a:ext cx="731600" cy="524800"/>
          </a:xfrm>
          <a:prstGeom prst="rect">
            <a:avLst/>
          </a:prstGeom>
          <a:noFill/>
          <a:ln>
            <a:noFill/>
          </a:ln>
        </p:spPr>
        <p:txBody>
          <a:bodyPr spcFirstLastPara="1" wrap="square" lIns="121900" tIns="121900" rIns="121900" bIns="121900" anchor="ctr" anchorCtr="0">
            <a:normAutofit/>
          </a:bodyPr>
          <a:lstStyle/>
          <a:p>
            <a:pPr marL="0" lvl="0" indent="0" algn="r" rtl="0">
              <a:spcBef>
                <a:spcPts val="0"/>
              </a:spcBef>
              <a:spcAft>
                <a:spcPts val="0"/>
              </a:spcAft>
              <a:buClr>
                <a:srgbClr val="888888"/>
              </a:buClr>
              <a:buSzPts val="1200"/>
              <a:buFont typeface="Calibri"/>
              <a:buNone/>
            </a:pPr>
            <a:fld id="{00000000-1234-1234-1234-123412341234}" type="slidenum">
              <a:rPr lang="fi-FI"/>
              <a:t>12</a:t>
            </a:fld>
            <a:endParaRPr/>
          </a:p>
        </p:txBody>
      </p:sp>
      <p:sp>
        <p:nvSpPr>
          <p:cNvPr id="234" name="Google Shape;234;p12"/>
          <p:cNvSpPr txBox="1"/>
          <p:nvPr/>
        </p:nvSpPr>
        <p:spPr>
          <a:xfrm>
            <a:off x="1132211" y="2884656"/>
            <a:ext cx="10217100" cy="1477287"/>
          </a:xfrm>
          <a:prstGeom prst="rect">
            <a:avLst/>
          </a:prstGeom>
          <a:solidFill>
            <a:srgbClr val="F2F2F2"/>
          </a:solidFill>
          <a:ln w="9525"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B050"/>
              </a:buClr>
              <a:buSzPts val="1500"/>
              <a:buFont typeface="Noto Sans Symbols"/>
              <a:buChar char="⮚"/>
            </a:pPr>
            <a:r>
              <a:rPr lang="fi-FI" sz="2000" dirty="0">
                <a:solidFill>
                  <a:schemeClr val="dk1"/>
                </a:solidFill>
                <a:latin typeface="Calibri"/>
                <a:ea typeface="Calibri"/>
                <a:cs typeface="Calibri"/>
                <a:sym typeface="Calibri"/>
              </a:rPr>
              <a:t>On </a:t>
            </a:r>
            <a:r>
              <a:rPr lang="fi-FI" sz="2000" dirty="0" err="1">
                <a:solidFill>
                  <a:schemeClr val="dk1"/>
                </a:solidFill>
                <a:latin typeface="Calibri"/>
                <a:ea typeface="Calibri"/>
                <a:cs typeface="Calibri"/>
                <a:sym typeface="Calibri"/>
              </a:rPr>
              <a:t>average</a:t>
            </a:r>
            <a:r>
              <a:rPr lang="fi-FI" sz="2000" dirty="0">
                <a:solidFill>
                  <a:schemeClr val="dk1"/>
                </a:solidFill>
                <a:latin typeface="Calibri"/>
                <a:ea typeface="Calibri"/>
                <a:cs typeface="Calibri"/>
                <a:sym typeface="Calibri"/>
              </a:rPr>
              <a:t>, </a:t>
            </a:r>
            <a:r>
              <a:rPr lang="fi-FI" sz="2000" dirty="0" err="1">
                <a:solidFill>
                  <a:schemeClr val="dk1"/>
                </a:solidFill>
                <a:latin typeface="Calibri"/>
                <a:ea typeface="Calibri"/>
                <a:cs typeface="Calibri"/>
                <a:sym typeface="Calibri"/>
              </a:rPr>
              <a:t>the</a:t>
            </a:r>
            <a:r>
              <a:rPr lang="fi-FI" sz="2000" dirty="0">
                <a:solidFill>
                  <a:schemeClr val="dk1"/>
                </a:solidFill>
                <a:latin typeface="Calibri"/>
                <a:ea typeface="Calibri"/>
                <a:cs typeface="Calibri"/>
                <a:sym typeface="Calibri"/>
              </a:rPr>
              <a:t> </a:t>
            </a:r>
            <a:r>
              <a:rPr lang="fi-FI" sz="2000" dirty="0" err="1">
                <a:solidFill>
                  <a:schemeClr val="dk1"/>
                </a:solidFill>
                <a:latin typeface="Calibri"/>
                <a:ea typeface="Calibri"/>
                <a:cs typeface="Calibri"/>
                <a:sym typeface="Calibri"/>
              </a:rPr>
              <a:t>company</a:t>
            </a:r>
            <a:r>
              <a:rPr lang="fi-FI" sz="2000" dirty="0">
                <a:solidFill>
                  <a:schemeClr val="dk1"/>
                </a:solidFill>
                <a:latin typeface="Calibri"/>
                <a:ea typeface="Calibri"/>
                <a:cs typeface="Calibri"/>
                <a:sym typeface="Calibri"/>
              </a:rPr>
              <a:t> </a:t>
            </a:r>
            <a:r>
              <a:rPr lang="fi-FI" sz="2000" dirty="0" err="1">
                <a:solidFill>
                  <a:schemeClr val="dk1"/>
                </a:solidFill>
                <a:latin typeface="Calibri"/>
                <a:ea typeface="Calibri"/>
                <a:cs typeface="Calibri"/>
                <a:sym typeface="Calibri"/>
              </a:rPr>
              <a:t>earns</a:t>
            </a:r>
            <a:r>
              <a:rPr lang="fi-FI" sz="2000" dirty="0">
                <a:solidFill>
                  <a:schemeClr val="dk1"/>
                </a:solidFill>
                <a:latin typeface="Calibri"/>
                <a:ea typeface="Calibri"/>
                <a:cs typeface="Calibri"/>
                <a:sym typeface="Calibri"/>
              </a:rPr>
              <a:t> $ 19.7 </a:t>
            </a:r>
            <a:r>
              <a:rPr lang="fi-FI" sz="2000" dirty="0" err="1">
                <a:solidFill>
                  <a:schemeClr val="dk1"/>
                </a:solidFill>
                <a:latin typeface="Calibri"/>
                <a:ea typeface="Calibri"/>
                <a:cs typeface="Calibri"/>
                <a:sym typeface="Calibri"/>
              </a:rPr>
              <a:t>million</a:t>
            </a:r>
            <a:r>
              <a:rPr lang="fi-FI" sz="2000" dirty="0">
                <a:solidFill>
                  <a:schemeClr val="dk1"/>
                </a:solidFill>
                <a:latin typeface="Calibri"/>
                <a:ea typeface="Calibri"/>
                <a:cs typeface="Calibri"/>
                <a:sym typeface="Calibri"/>
              </a:rPr>
              <a:t>, </a:t>
            </a:r>
            <a:r>
              <a:rPr lang="fi-FI" sz="2000" dirty="0" err="1">
                <a:solidFill>
                  <a:schemeClr val="dk1"/>
                </a:solidFill>
                <a:latin typeface="Calibri"/>
                <a:ea typeface="Calibri"/>
                <a:cs typeface="Calibri"/>
                <a:sym typeface="Calibri"/>
              </a:rPr>
              <a:t>the</a:t>
            </a:r>
            <a:r>
              <a:rPr lang="fi-FI" sz="2000" dirty="0">
                <a:solidFill>
                  <a:schemeClr val="dk1"/>
                </a:solidFill>
                <a:latin typeface="Calibri"/>
                <a:ea typeface="Calibri"/>
                <a:cs typeface="Calibri"/>
                <a:sym typeface="Calibri"/>
              </a:rPr>
              <a:t> </a:t>
            </a:r>
            <a:r>
              <a:rPr lang="fi-FI" sz="2000" dirty="0" err="1">
                <a:solidFill>
                  <a:schemeClr val="dk1"/>
                </a:solidFill>
                <a:latin typeface="Calibri"/>
                <a:ea typeface="Calibri"/>
                <a:cs typeface="Calibri"/>
                <a:sym typeface="Calibri"/>
              </a:rPr>
              <a:t>highest</a:t>
            </a:r>
            <a:r>
              <a:rPr lang="fi-FI" sz="2000" dirty="0">
                <a:solidFill>
                  <a:schemeClr val="dk1"/>
                </a:solidFill>
                <a:latin typeface="Calibri"/>
                <a:ea typeface="Calibri"/>
                <a:cs typeface="Calibri"/>
                <a:sym typeface="Calibri"/>
              </a:rPr>
              <a:t> </a:t>
            </a:r>
            <a:r>
              <a:rPr lang="fi-FI" sz="2000" dirty="0" err="1">
                <a:solidFill>
                  <a:schemeClr val="dk1"/>
                </a:solidFill>
                <a:latin typeface="Calibri"/>
                <a:ea typeface="Calibri"/>
                <a:cs typeface="Calibri"/>
                <a:sym typeface="Calibri"/>
              </a:rPr>
              <a:t>expected</a:t>
            </a:r>
            <a:r>
              <a:rPr lang="fi-FI" sz="2000" dirty="0">
                <a:solidFill>
                  <a:schemeClr val="dk1"/>
                </a:solidFill>
                <a:latin typeface="Calibri"/>
                <a:ea typeface="Calibri"/>
                <a:cs typeface="Calibri"/>
                <a:sym typeface="Calibri"/>
              </a:rPr>
              <a:t> </a:t>
            </a:r>
            <a:r>
              <a:rPr lang="fi-FI" sz="2000" dirty="0" err="1">
                <a:solidFill>
                  <a:schemeClr val="dk1"/>
                </a:solidFill>
                <a:latin typeface="Calibri"/>
                <a:ea typeface="Calibri"/>
                <a:cs typeface="Calibri"/>
                <a:sym typeface="Calibri"/>
              </a:rPr>
              <a:t>benefit</a:t>
            </a:r>
            <a:r>
              <a:rPr lang="fi-FI" sz="2000" dirty="0">
                <a:solidFill>
                  <a:schemeClr val="dk1"/>
                </a:solidFill>
                <a:latin typeface="Calibri"/>
                <a:ea typeface="Calibri"/>
                <a:cs typeface="Calibri"/>
                <a:sym typeface="Calibri"/>
              </a:rPr>
              <a:t> </a:t>
            </a:r>
            <a:r>
              <a:rPr lang="fi-FI" sz="2000" dirty="0" err="1">
                <a:solidFill>
                  <a:schemeClr val="dk1"/>
                </a:solidFill>
                <a:latin typeface="Calibri"/>
                <a:ea typeface="Calibri"/>
                <a:cs typeface="Calibri"/>
                <a:sym typeface="Calibri"/>
              </a:rPr>
              <a:t>among</a:t>
            </a:r>
            <a:r>
              <a:rPr lang="fi-FI" sz="2000" dirty="0">
                <a:solidFill>
                  <a:schemeClr val="dk1"/>
                </a:solidFill>
                <a:latin typeface="Calibri"/>
                <a:ea typeface="Calibri"/>
                <a:cs typeface="Calibri"/>
                <a:sym typeface="Calibri"/>
              </a:rPr>
              <a:t> </a:t>
            </a:r>
            <a:r>
              <a:rPr lang="fi-FI" sz="2000" dirty="0" err="1">
                <a:solidFill>
                  <a:schemeClr val="dk1"/>
                </a:solidFill>
                <a:latin typeface="Calibri"/>
                <a:ea typeface="Calibri"/>
                <a:cs typeface="Calibri"/>
                <a:sym typeface="Calibri"/>
              </a:rPr>
              <a:t>all</a:t>
            </a:r>
            <a:r>
              <a:rPr lang="fi-FI" sz="2000" dirty="0">
                <a:solidFill>
                  <a:schemeClr val="dk1"/>
                </a:solidFill>
                <a:latin typeface="Calibri"/>
                <a:ea typeface="Calibri"/>
                <a:cs typeface="Calibri"/>
                <a:sym typeface="Calibri"/>
              </a:rPr>
              <a:t> </a:t>
            </a:r>
            <a:r>
              <a:rPr lang="fi-FI" sz="2000" dirty="0" err="1">
                <a:solidFill>
                  <a:schemeClr val="dk1"/>
                </a:solidFill>
                <a:latin typeface="Calibri"/>
                <a:ea typeface="Calibri"/>
                <a:cs typeface="Calibri"/>
                <a:sym typeface="Calibri"/>
              </a:rPr>
              <a:t>models</a:t>
            </a:r>
            <a:r>
              <a:rPr lang="fi-FI" sz="2000" dirty="0">
                <a:solidFill>
                  <a:schemeClr val="dk1"/>
                </a:solidFill>
                <a:latin typeface="Calibri"/>
                <a:ea typeface="Calibri"/>
                <a:cs typeface="Calibri"/>
                <a:sym typeface="Calibri"/>
              </a:rPr>
              <a:t>.</a:t>
            </a:r>
            <a:endParaRPr dirty="0"/>
          </a:p>
          <a:p>
            <a:pPr marL="0" marR="0" lvl="0" indent="0" algn="l" rtl="0">
              <a:lnSpc>
                <a:spcPct val="150000"/>
              </a:lnSpc>
              <a:spcBef>
                <a:spcPts val="0"/>
              </a:spcBef>
              <a:spcAft>
                <a:spcPts val="0"/>
              </a:spcAft>
              <a:buClr>
                <a:srgbClr val="00B050"/>
              </a:buClr>
              <a:buSzPts val="1500"/>
              <a:buFont typeface="Noto Sans Symbols"/>
              <a:buChar char="⮚"/>
            </a:pPr>
            <a:r>
              <a:rPr lang="fi-FI" sz="2000" dirty="0">
                <a:solidFill>
                  <a:schemeClr val="dk1"/>
                </a:solidFill>
                <a:latin typeface="Calibri"/>
                <a:ea typeface="Calibri"/>
                <a:cs typeface="Calibri"/>
                <a:sym typeface="Calibri"/>
              </a:rPr>
              <a:t>AUC </a:t>
            </a:r>
            <a:r>
              <a:rPr lang="fi-FI" sz="2000" dirty="0" err="1">
                <a:solidFill>
                  <a:schemeClr val="dk1"/>
                </a:solidFill>
                <a:latin typeface="Calibri"/>
                <a:ea typeface="Calibri"/>
                <a:cs typeface="Calibri"/>
                <a:sym typeface="Calibri"/>
              </a:rPr>
              <a:t>area</a:t>
            </a:r>
            <a:r>
              <a:rPr lang="fi-FI" sz="2000" dirty="0">
                <a:solidFill>
                  <a:schemeClr val="dk1"/>
                </a:solidFill>
                <a:latin typeface="Calibri"/>
                <a:ea typeface="Calibri"/>
                <a:cs typeface="Calibri"/>
                <a:sym typeface="Calibri"/>
              </a:rPr>
              <a:t> </a:t>
            </a:r>
            <a:r>
              <a:rPr lang="fi-FI" sz="2000" dirty="0" err="1">
                <a:solidFill>
                  <a:schemeClr val="dk1"/>
                </a:solidFill>
                <a:latin typeface="Calibri"/>
                <a:ea typeface="Calibri"/>
                <a:cs typeface="Calibri"/>
                <a:sym typeface="Calibri"/>
              </a:rPr>
              <a:t>has</a:t>
            </a:r>
            <a:r>
              <a:rPr lang="fi-FI" sz="2000" dirty="0">
                <a:solidFill>
                  <a:schemeClr val="dk1"/>
                </a:solidFill>
                <a:latin typeface="Calibri"/>
                <a:ea typeface="Calibri"/>
                <a:cs typeface="Calibri"/>
                <a:sym typeface="Calibri"/>
              </a:rPr>
              <a:t> a </a:t>
            </a:r>
            <a:r>
              <a:rPr lang="fi-FI" sz="2000" dirty="0" err="1">
                <a:solidFill>
                  <a:schemeClr val="dk1"/>
                </a:solidFill>
                <a:latin typeface="Calibri"/>
                <a:ea typeface="Calibri"/>
                <a:cs typeface="Calibri"/>
                <a:sym typeface="Calibri"/>
              </a:rPr>
              <a:t>high</a:t>
            </a:r>
            <a:r>
              <a:rPr lang="fi-FI" sz="2000" dirty="0">
                <a:solidFill>
                  <a:schemeClr val="dk1"/>
                </a:solidFill>
                <a:latin typeface="Calibri"/>
                <a:ea typeface="Calibri"/>
                <a:cs typeface="Calibri"/>
                <a:sym typeface="Calibri"/>
              </a:rPr>
              <a:t> </a:t>
            </a:r>
            <a:r>
              <a:rPr lang="fi-FI" sz="2000" dirty="0" err="1">
                <a:solidFill>
                  <a:schemeClr val="dk1"/>
                </a:solidFill>
                <a:latin typeface="Calibri"/>
                <a:ea typeface="Calibri"/>
                <a:cs typeface="Calibri"/>
                <a:sym typeface="Calibri"/>
              </a:rPr>
              <a:t>value</a:t>
            </a:r>
            <a:r>
              <a:rPr lang="fi-FI" sz="2000" dirty="0">
                <a:solidFill>
                  <a:schemeClr val="dk1"/>
                </a:solidFill>
                <a:latin typeface="Calibri"/>
                <a:ea typeface="Calibri"/>
                <a:cs typeface="Calibri"/>
                <a:sym typeface="Calibri"/>
              </a:rPr>
              <a:t> of 0.847, </a:t>
            </a:r>
            <a:r>
              <a:rPr lang="fi-FI" sz="2000" dirty="0" err="1">
                <a:solidFill>
                  <a:schemeClr val="dk1"/>
                </a:solidFill>
                <a:latin typeface="Calibri"/>
                <a:ea typeface="Calibri"/>
                <a:cs typeface="Calibri"/>
                <a:sym typeface="Calibri"/>
              </a:rPr>
              <a:t>the</a:t>
            </a:r>
            <a:r>
              <a:rPr lang="fi-FI" sz="2000" dirty="0">
                <a:solidFill>
                  <a:schemeClr val="dk1"/>
                </a:solidFill>
                <a:latin typeface="Calibri"/>
                <a:ea typeface="Calibri"/>
                <a:cs typeface="Calibri"/>
                <a:sym typeface="Calibri"/>
              </a:rPr>
              <a:t> </a:t>
            </a:r>
            <a:r>
              <a:rPr lang="fi-FI" sz="2000" dirty="0" err="1">
                <a:solidFill>
                  <a:schemeClr val="dk1"/>
                </a:solidFill>
                <a:latin typeface="Calibri"/>
                <a:ea typeface="Calibri"/>
                <a:cs typeface="Calibri"/>
                <a:sym typeface="Calibri"/>
              </a:rPr>
              <a:t>best</a:t>
            </a:r>
            <a:r>
              <a:rPr lang="fi-FI" sz="2000" dirty="0">
                <a:solidFill>
                  <a:schemeClr val="dk1"/>
                </a:solidFill>
                <a:latin typeface="Calibri"/>
                <a:ea typeface="Calibri"/>
                <a:cs typeface="Calibri"/>
                <a:sym typeface="Calibri"/>
              </a:rPr>
              <a:t> AUC </a:t>
            </a:r>
            <a:r>
              <a:rPr lang="fi-FI" sz="2000" dirty="0" err="1">
                <a:solidFill>
                  <a:schemeClr val="dk1"/>
                </a:solidFill>
                <a:latin typeface="Calibri"/>
                <a:ea typeface="Calibri"/>
                <a:cs typeface="Calibri"/>
                <a:sym typeface="Calibri"/>
              </a:rPr>
              <a:t>area</a:t>
            </a:r>
            <a:r>
              <a:rPr lang="fi-FI" sz="2000" dirty="0">
                <a:solidFill>
                  <a:schemeClr val="dk1"/>
                </a:solidFill>
                <a:latin typeface="Calibri"/>
                <a:ea typeface="Calibri"/>
                <a:cs typeface="Calibri"/>
                <a:sym typeface="Calibri"/>
              </a:rPr>
              <a:t> </a:t>
            </a:r>
            <a:r>
              <a:rPr lang="fi-FI" sz="2000" dirty="0" err="1">
                <a:solidFill>
                  <a:schemeClr val="dk1"/>
                </a:solidFill>
                <a:latin typeface="Calibri"/>
                <a:ea typeface="Calibri"/>
                <a:cs typeface="Calibri"/>
                <a:sym typeface="Calibri"/>
              </a:rPr>
              <a:t>among</a:t>
            </a:r>
            <a:r>
              <a:rPr lang="fi-FI" sz="2000" dirty="0">
                <a:solidFill>
                  <a:schemeClr val="dk1"/>
                </a:solidFill>
                <a:latin typeface="Calibri"/>
                <a:ea typeface="Calibri"/>
                <a:cs typeface="Calibri"/>
                <a:sym typeface="Calibri"/>
              </a:rPr>
              <a:t> </a:t>
            </a:r>
            <a:r>
              <a:rPr lang="fi-FI" sz="2000" dirty="0" err="1">
                <a:solidFill>
                  <a:schemeClr val="dk1"/>
                </a:solidFill>
                <a:latin typeface="Calibri"/>
                <a:ea typeface="Calibri"/>
                <a:cs typeface="Calibri"/>
                <a:sym typeface="Calibri"/>
              </a:rPr>
              <a:t>all</a:t>
            </a:r>
            <a:r>
              <a:rPr lang="fi-FI" sz="2000" dirty="0">
                <a:solidFill>
                  <a:schemeClr val="dk1"/>
                </a:solidFill>
                <a:latin typeface="Calibri"/>
                <a:ea typeface="Calibri"/>
                <a:cs typeface="Calibri"/>
                <a:sym typeface="Calibri"/>
              </a:rPr>
              <a:t> </a:t>
            </a:r>
            <a:r>
              <a:rPr lang="fi-FI" sz="2000" dirty="0" err="1">
                <a:solidFill>
                  <a:schemeClr val="dk1"/>
                </a:solidFill>
                <a:latin typeface="Calibri"/>
                <a:ea typeface="Calibri"/>
                <a:cs typeface="Calibri"/>
                <a:sym typeface="Calibri"/>
              </a:rPr>
              <a:t>models</a:t>
            </a:r>
            <a:r>
              <a:rPr lang="fi-FI" sz="2000" dirty="0">
                <a:solidFill>
                  <a:schemeClr val="dk1"/>
                </a:solidFill>
                <a:latin typeface="Calibri"/>
                <a:ea typeface="Calibri"/>
                <a:cs typeface="Calibri"/>
                <a:sym typeface="Calibri"/>
              </a:rPr>
              <a:t>.</a:t>
            </a:r>
            <a:endParaRPr dirty="0"/>
          </a:p>
          <a:p>
            <a:pPr marL="0" marR="0" lvl="0" indent="0" algn="l" rtl="0">
              <a:lnSpc>
                <a:spcPct val="150000"/>
              </a:lnSpc>
              <a:spcBef>
                <a:spcPts val="0"/>
              </a:spcBef>
              <a:spcAft>
                <a:spcPts val="0"/>
              </a:spcAft>
              <a:buClr>
                <a:srgbClr val="00B050"/>
              </a:buClr>
              <a:buSzPts val="1500"/>
              <a:buFont typeface="Noto Sans Symbols"/>
              <a:buChar char="⮚"/>
            </a:pPr>
            <a:r>
              <a:rPr lang="fi-FI" sz="2000" dirty="0" err="1">
                <a:solidFill>
                  <a:schemeClr val="dk1"/>
                </a:solidFill>
                <a:latin typeface="Calibri"/>
                <a:ea typeface="Calibri"/>
                <a:cs typeface="Calibri"/>
                <a:sym typeface="Calibri"/>
              </a:rPr>
              <a:t>The</a:t>
            </a:r>
            <a:r>
              <a:rPr lang="fi-FI" sz="2000" dirty="0">
                <a:solidFill>
                  <a:schemeClr val="dk1"/>
                </a:solidFill>
                <a:latin typeface="Calibri"/>
                <a:ea typeface="Calibri"/>
                <a:cs typeface="Calibri"/>
                <a:sym typeface="Calibri"/>
              </a:rPr>
              <a:t> </a:t>
            </a:r>
            <a:r>
              <a:rPr lang="fi-FI" sz="2000" dirty="0" err="1">
                <a:solidFill>
                  <a:schemeClr val="dk1"/>
                </a:solidFill>
                <a:latin typeface="Calibri"/>
                <a:ea typeface="Calibri"/>
                <a:cs typeface="Calibri"/>
                <a:sym typeface="Calibri"/>
              </a:rPr>
              <a:t>highest</a:t>
            </a:r>
            <a:r>
              <a:rPr lang="fi-FI" sz="2000" dirty="0">
                <a:solidFill>
                  <a:schemeClr val="dk1"/>
                </a:solidFill>
                <a:latin typeface="Calibri"/>
                <a:ea typeface="Calibri"/>
                <a:cs typeface="Calibri"/>
                <a:sym typeface="Calibri"/>
              </a:rPr>
              <a:t> </a:t>
            </a:r>
            <a:r>
              <a:rPr lang="fi-FI" sz="2000" dirty="0" err="1">
                <a:solidFill>
                  <a:schemeClr val="dk1"/>
                </a:solidFill>
                <a:latin typeface="Calibri"/>
                <a:ea typeface="Calibri"/>
                <a:cs typeface="Calibri"/>
                <a:sym typeface="Calibri"/>
              </a:rPr>
              <a:t>accuracy</a:t>
            </a:r>
            <a:r>
              <a:rPr lang="fi-FI" sz="2000" dirty="0">
                <a:solidFill>
                  <a:schemeClr val="dk1"/>
                </a:solidFill>
                <a:latin typeface="Calibri"/>
                <a:ea typeface="Calibri"/>
                <a:cs typeface="Calibri"/>
                <a:sym typeface="Calibri"/>
              </a:rPr>
              <a:t> </a:t>
            </a:r>
            <a:r>
              <a:rPr lang="fi-FI" sz="2000" dirty="0" err="1">
                <a:solidFill>
                  <a:schemeClr val="dk1"/>
                </a:solidFill>
                <a:latin typeface="Calibri"/>
                <a:ea typeface="Calibri"/>
                <a:cs typeface="Calibri"/>
                <a:sym typeface="Calibri"/>
              </a:rPr>
              <a:t>rate</a:t>
            </a:r>
            <a:r>
              <a:rPr lang="fi-FI" sz="2000" dirty="0">
                <a:solidFill>
                  <a:schemeClr val="dk1"/>
                </a:solidFill>
                <a:latin typeface="Calibri"/>
                <a:ea typeface="Calibri"/>
                <a:cs typeface="Calibri"/>
                <a:sym typeface="Calibri"/>
              </a:rPr>
              <a:t> of 0.79 </a:t>
            </a:r>
            <a:r>
              <a:rPr lang="fi-FI" sz="2000" dirty="0" err="1">
                <a:solidFill>
                  <a:schemeClr val="dk1"/>
                </a:solidFill>
                <a:latin typeface="Calibri"/>
                <a:ea typeface="Calibri"/>
                <a:cs typeface="Calibri"/>
                <a:sym typeface="Calibri"/>
              </a:rPr>
              <a:t>among</a:t>
            </a:r>
            <a:r>
              <a:rPr lang="fi-FI" sz="2000" dirty="0">
                <a:solidFill>
                  <a:schemeClr val="dk1"/>
                </a:solidFill>
                <a:latin typeface="Calibri"/>
                <a:ea typeface="Calibri"/>
                <a:cs typeface="Calibri"/>
                <a:sym typeface="Calibri"/>
              </a:rPr>
              <a:t> </a:t>
            </a:r>
            <a:r>
              <a:rPr lang="fi-FI" sz="2000" dirty="0" err="1">
                <a:solidFill>
                  <a:schemeClr val="dk1"/>
                </a:solidFill>
                <a:latin typeface="Calibri"/>
                <a:ea typeface="Calibri"/>
                <a:cs typeface="Calibri"/>
                <a:sym typeface="Calibri"/>
              </a:rPr>
              <a:t>models</a:t>
            </a:r>
            <a:r>
              <a:rPr lang="fi-FI" sz="2000" dirty="0">
                <a:solidFill>
                  <a:schemeClr val="dk1"/>
                </a:solidFill>
                <a:latin typeface="Calibri"/>
                <a:ea typeface="Calibri"/>
                <a:cs typeface="Calibri"/>
                <a:sym typeface="Calibri"/>
              </a:rPr>
              <a:t> </a:t>
            </a:r>
            <a:r>
              <a:rPr lang="fi-FI" sz="2000" dirty="0" err="1">
                <a:solidFill>
                  <a:schemeClr val="dk1"/>
                </a:solidFill>
                <a:latin typeface="Calibri"/>
                <a:ea typeface="Calibri"/>
                <a:cs typeface="Calibri"/>
                <a:sym typeface="Calibri"/>
              </a:rPr>
              <a:t>that</a:t>
            </a:r>
            <a:r>
              <a:rPr lang="fi-FI" sz="2000" dirty="0">
                <a:solidFill>
                  <a:schemeClr val="dk1"/>
                </a:solidFill>
                <a:latin typeface="Calibri"/>
                <a:ea typeface="Calibri"/>
                <a:cs typeface="Calibri"/>
                <a:sym typeface="Calibri"/>
              </a:rPr>
              <a:t> </a:t>
            </a:r>
            <a:r>
              <a:rPr lang="fi-FI" sz="2000" dirty="0" err="1">
                <a:solidFill>
                  <a:schemeClr val="dk1"/>
                </a:solidFill>
                <a:latin typeface="Calibri"/>
                <a:ea typeface="Calibri"/>
                <a:cs typeface="Calibri"/>
                <a:sym typeface="Calibri"/>
              </a:rPr>
              <a:t>use</a:t>
            </a:r>
            <a:r>
              <a:rPr lang="fi-FI" sz="2000" dirty="0">
                <a:solidFill>
                  <a:schemeClr val="dk1"/>
                </a:solidFill>
                <a:latin typeface="Calibri"/>
                <a:ea typeface="Calibri"/>
                <a:cs typeface="Calibri"/>
                <a:sym typeface="Calibri"/>
              </a:rPr>
              <a:t> </a:t>
            </a:r>
            <a:r>
              <a:rPr lang="fi-FI" sz="2000" dirty="0" err="1">
                <a:solidFill>
                  <a:schemeClr val="dk1"/>
                </a:solidFill>
                <a:latin typeface="Calibri"/>
                <a:ea typeface="Calibri"/>
                <a:cs typeface="Calibri"/>
                <a:sym typeface="Calibri"/>
              </a:rPr>
              <a:t>balanced</a:t>
            </a:r>
            <a:r>
              <a:rPr lang="fi-FI" sz="2000" dirty="0">
                <a:solidFill>
                  <a:schemeClr val="dk1"/>
                </a:solidFill>
                <a:latin typeface="Calibri"/>
                <a:ea typeface="Calibri"/>
                <a:cs typeface="Calibri"/>
                <a:sym typeface="Calibri"/>
              </a:rPr>
              <a:t> data.</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3"/>
          <p:cNvSpPr txBox="1">
            <a:spLocks noGrp="1"/>
          </p:cNvSpPr>
          <p:nvPr>
            <p:ph type="title"/>
          </p:nvPr>
        </p:nvSpPr>
        <p:spPr>
          <a:xfrm>
            <a:off x="415600" y="593367"/>
            <a:ext cx="11360800" cy="763600"/>
          </a:xfrm>
          <a:prstGeom prst="rect">
            <a:avLst/>
          </a:prstGeom>
          <a:noFill/>
          <a:ln>
            <a:noFill/>
          </a:ln>
        </p:spPr>
        <p:txBody>
          <a:bodyPr spcFirstLastPara="1" wrap="square" lIns="121900" tIns="121900" rIns="121900" bIns="121900" anchor="t" anchorCtr="0">
            <a:normAutofit/>
          </a:bodyPr>
          <a:lstStyle/>
          <a:p>
            <a:pPr marL="0" lvl="0" indent="0" algn="l" rtl="0">
              <a:lnSpc>
                <a:spcPct val="90000"/>
              </a:lnSpc>
              <a:spcBef>
                <a:spcPts val="0"/>
              </a:spcBef>
              <a:spcAft>
                <a:spcPts val="0"/>
              </a:spcAft>
              <a:buClr>
                <a:schemeClr val="dk1"/>
              </a:buClr>
              <a:buSzPts val="2800"/>
              <a:buFont typeface="Calibri"/>
              <a:buNone/>
            </a:pPr>
            <a:r>
              <a:rPr lang="fi-FI" sz="3100" b="1"/>
              <a:t>Conclusion</a:t>
            </a:r>
            <a:endParaRPr sz="3100" b="1"/>
          </a:p>
        </p:txBody>
      </p:sp>
      <p:sp>
        <p:nvSpPr>
          <p:cNvPr id="240" name="Google Shape;240;p13"/>
          <p:cNvSpPr txBox="1">
            <a:spLocks noGrp="1"/>
          </p:cNvSpPr>
          <p:nvPr>
            <p:ph type="sldNum" idx="12"/>
          </p:nvPr>
        </p:nvSpPr>
        <p:spPr>
          <a:xfrm>
            <a:off x="11296611" y="6217623"/>
            <a:ext cx="731600" cy="524800"/>
          </a:xfrm>
          <a:prstGeom prst="rect">
            <a:avLst/>
          </a:prstGeom>
          <a:noFill/>
          <a:ln>
            <a:noFill/>
          </a:ln>
        </p:spPr>
        <p:txBody>
          <a:bodyPr spcFirstLastPara="1" wrap="square" lIns="121900" tIns="121900" rIns="121900" bIns="121900" anchor="ctr" anchorCtr="0">
            <a:normAutofit/>
          </a:bodyPr>
          <a:lstStyle/>
          <a:p>
            <a:pPr marL="0" lvl="0" indent="0" algn="r" rtl="0">
              <a:spcBef>
                <a:spcPts val="0"/>
              </a:spcBef>
              <a:spcAft>
                <a:spcPts val="0"/>
              </a:spcAft>
              <a:buClr>
                <a:srgbClr val="888888"/>
              </a:buClr>
              <a:buSzPts val="1200"/>
              <a:buFont typeface="Calibri"/>
              <a:buNone/>
            </a:pPr>
            <a:fld id="{00000000-1234-1234-1234-123412341234}" type="slidenum">
              <a:rPr lang="fi-FI"/>
              <a:t>13</a:t>
            </a:fld>
            <a:endParaRPr/>
          </a:p>
        </p:txBody>
      </p:sp>
      <p:sp>
        <p:nvSpPr>
          <p:cNvPr id="241" name="Google Shape;241;p13"/>
          <p:cNvSpPr txBox="1"/>
          <p:nvPr/>
        </p:nvSpPr>
        <p:spPr>
          <a:xfrm>
            <a:off x="895390" y="4516220"/>
            <a:ext cx="10534500" cy="307800"/>
          </a:xfrm>
          <a:prstGeom prst="rect">
            <a:avLst/>
          </a:prstGeom>
          <a:noFill/>
          <a:ln>
            <a:noFill/>
          </a:ln>
        </p:spPr>
        <p:txBody>
          <a:bodyPr spcFirstLastPara="1" wrap="square" lIns="91425" tIns="45700" rIns="91425" bIns="45700" anchor="t" anchorCtr="0">
            <a:spAutoFit/>
          </a:bodyPr>
          <a:lstStyle/>
          <a:p>
            <a:pPr marL="457200" marR="0" lvl="0" indent="0" algn="l" rtl="0">
              <a:lnSpc>
                <a:spcPct val="150000"/>
              </a:lnSpc>
              <a:spcBef>
                <a:spcPts val="0"/>
              </a:spcBef>
              <a:spcAft>
                <a:spcPts val="0"/>
              </a:spcAft>
              <a:buNone/>
            </a:pPr>
            <a:endParaRPr/>
          </a:p>
        </p:txBody>
      </p:sp>
      <p:sp>
        <p:nvSpPr>
          <p:cNvPr id="242" name="Google Shape;242;p13"/>
          <p:cNvSpPr txBox="1"/>
          <p:nvPr/>
        </p:nvSpPr>
        <p:spPr>
          <a:xfrm>
            <a:off x="895390" y="1302571"/>
            <a:ext cx="10401300" cy="2446783"/>
          </a:xfrm>
          <a:prstGeom prst="rect">
            <a:avLst/>
          </a:prstGeom>
          <a:noFill/>
          <a:ln>
            <a:noFill/>
          </a:ln>
        </p:spPr>
        <p:txBody>
          <a:bodyPr spcFirstLastPara="1" wrap="square" lIns="91425" tIns="45700" rIns="91425" bIns="45700" anchor="t" anchorCtr="0">
            <a:spAutoFit/>
          </a:bodyPr>
          <a:lstStyle/>
          <a:p>
            <a:pPr marL="186262" marR="0" lvl="0" indent="0" algn="l" rtl="0">
              <a:lnSpc>
                <a:spcPct val="170000"/>
              </a:lnSpc>
              <a:spcBef>
                <a:spcPts val="0"/>
              </a:spcBef>
              <a:spcAft>
                <a:spcPts val="0"/>
              </a:spcAft>
              <a:buClr>
                <a:schemeClr val="dk1"/>
              </a:buClr>
              <a:buSzPts val="1400"/>
              <a:buFont typeface="Calibri"/>
              <a:buNone/>
            </a:pPr>
            <a:r>
              <a:rPr lang="fi-FI" sz="1800" b="1" dirty="0">
                <a:solidFill>
                  <a:schemeClr val="dk1"/>
                </a:solidFill>
                <a:latin typeface="Calibri"/>
                <a:ea typeface="Calibri"/>
                <a:cs typeface="Calibri"/>
                <a:sym typeface="Calibri"/>
              </a:rPr>
              <a:t>Some </a:t>
            </a:r>
            <a:r>
              <a:rPr lang="fi-FI" sz="1800" b="1" dirty="0" err="1">
                <a:solidFill>
                  <a:schemeClr val="dk1"/>
                </a:solidFill>
                <a:latin typeface="Calibri"/>
                <a:ea typeface="Calibri"/>
                <a:cs typeface="Calibri"/>
                <a:sym typeface="Calibri"/>
              </a:rPr>
              <a:t>knowledge</a:t>
            </a:r>
            <a:r>
              <a:rPr lang="fi-FI" sz="1800" b="1" dirty="0">
                <a:solidFill>
                  <a:schemeClr val="dk1"/>
                </a:solidFill>
                <a:latin typeface="Calibri"/>
                <a:ea typeface="Calibri"/>
                <a:cs typeface="Calibri"/>
                <a:sym typeface="Calibri"/>
              </a:rPr>
              <a:t> </a:t>
            </a:r>
            <a:r>
              <a:rPr lang="fi-FI" sz="1800" b="1" dirty="0" err="1">
                <a:solidFill>
                  <a:schemeClr val="dk1"/>
                </a:solidFill>
                <a:latin typeface="Calibri"/>
                <a:ea typeface="Calibri"/>
                <a:cs typeface="Calibri"/>
                <a:sym typeface="Calibri"/>
              </a:rPr>
              <a:t>after</a:t>
            </a:r>
            <a:r>
              <a:rPr lang="fi-FI" sz="1800" b="1" dirty="0">
                <a:solidFill>
                  <a:schemeClr val="dk1"/>
                </a:solidFill>
                <a:latin typeface="Calibri"/>
                <a:ea typeface="Calibri"/>
                <a:cs typeface="Calibri"/>
                <a:sym typeface="Calibri"/>
              </a:rPr>
              <a:t> </a:t>
            </a:r>
            <a:r>
              <a:rPr lang="fi-FI" sz="1800" b="1" dirty="0" err="1">
                <a:solidFill>
                  <a:schemeClr val="dk1"/>
                </a:solidFill>
                <a:latin typeface="Calibri"/>
                <a:ea typeface="Calibri"/>
                <a:cs typeface="Calibri"/>
                <a:sym typeface="Calibri"/>
              </a:rPr>
              <a:t>building</a:t>
            </a:r>
            <a:r>
              <a:rPr lang="fi-FI" sz="1800" b="1" dirty="0">
                <a:solidFill>
                  <a:schemeClr val="dk1"/>
                </a:solidFill>
                <a:latin typeface="Calibri"/>
                <a:ea typeface="Calibri"/>
                <a:cs typeface="Calibri"/>
                <a:sym typeface="Calibri"/>
              </a:rPr>
              <a:t> </a:t>
            </a:r>
            <a:r>
              <a:rPr lang="fi-FI" sz="1800" b="1" dirty="0" err="1">
                <a:solidFill>
                  <a:schemeClr val="dk1"/>
                </a:solidFill>
                <a:latin typeface="Calibri"/>
                <a:ea typeface="Calibri"/>
                <a:cs typeface="Calibri"/>
                <a:sym typeface="Calibri"/>
              </a:rPr>
              <a:t>the</a:t>
            </a:r>
            <a:r>
              <a:rPr lang="fi-FI" sz="1800" b="1" dirty="0">
                <a:solidFill>
                  <a:schemeClr val="dk1"/>
                </a:solidFill>
                <a:latin typeface="Calibri"/>
                <a:ea typeface="Calibri"/>
                <a:cs typeface="Calibri"/>
                <a:sym typeface="Calibri"/>
              </a:rPr>
              <a:t> </a:t>
            </a:r>
            <a:r>
              <a:rPr lang="fi-FI" sz="1800" b="1" dirty="0" err="1">
                <a:solidFill>
                  <a:schemeClr val="dk1"/>
                </a:solidFill>
                <a:latin typeface="Calibri"/>
                <a:ea typeface="Calibri"/>
                <a:cs typeface="Calibri"/>
                <a:sym typeface="Calibri"/>
              </a:rPr>
              <a:t>models</a:t>
            </a:r>
            <a:r>
              <a:rPr lang="fi-FI" sz="1800" b="1" dirty="0">
                <a:solidFill>
                  <a:schemeClr val="dk1"/>
                </a:solidFill>
                <a:latin typeface="Calibri"/>
                <a:ea typeface="Calibri"/>
                <a:cs typeface="Calibri"/>
                <a:sym typeface="Calibri"/>
              </a:rPr>
              <a:t>:</a:t>
            </a:r>
            <a:endParaRPr dirty="0"/>
          </a:p>
          <a:p>
            <a:pPr marL="0" marR="0" lvl="0" indent="0" algn="l" rtl="0">
              <a:lnSpc>
                <a:spcPct val="170000"/>
              </a:lnSpc>
              <a:spcBef>
                <a:spcPts val="0"/>
              </a:spcBef>
              <a:spcAft>
                <a:spcPts val="0"/>
              </a:spcAft>
              <a:buClr>
                <a:srgbClr val="00B050"/>
              </a:buClr>
              <a:buSzPts val="1400"/>
              <a:buFont typeface="Noto Sans Symbols"/>
              <a:buChar char="⮚"/>
            </a:pPr>
            <a:r>
              <a:rPr lang="fi-FI" sz="1800" dirty="0" err="1">
                <a:solidFill>
                  <a:schemeClr val="dk1"/>
                </a:solidFill>
                <a:latin typeface="Calibri"/>
                <a:ea typeface="Calibri"/>
                <a:cs typeface="Calibri"/>
                <a:sym typeface="Calibri"/>
              </a:rPr>
              <a:t>Balanced</a:t>
            </a:r>
            <a:r>
              <a:rPr lang="fi-FI" sz="1800" dirty="0">
                <a:solidFill>
                  <a:schemeClr val="dk1"/>
                </a:solidFill>
                <a:latin typeface="Calibri"/>
                <a:ea typeface="Calibri"/>
                <a:cs typeface="Calibri"/>
                <a:sym typeface="Calibri"/>
              </a:rPr>
              <a:t> data </a:t>
            </a:r>
            <a:r>
              <a:rPr lang="fi-FI" sz="1800" dirty="0" err="1">
                <a:solidFill>
                  <a:schemeClr val="dk1"/>
                </a:solidFill>
                <a:latin typeface="Calibri"/>
                <a:ea typeface="Calibri"/>
                <a:cs typeface="Calibri"/>
                <a:sym typeface="Calibri"/>
              </a:rPr>
              <a:t>supports</a:t>
            </a:r>
            <a:r>
              <a:rPr lang="fi-FI" sz="1800" dirty="0">
                <a:solidFill>
                  <a:schemeClr val="dk1"/>
                </a:solidFill>
                <a:latin typeface="Calibri"/>
                <a:ea typeface="Calibri"/>
                <a:cs typeface="Calibri"/>
                <a:sym typeface="Calibri"/>
              </a:rPr>
              <a:t> </a:t>
            </a:r>
            <a:r>
              <a:rPr lang="fi-FI" sz="1800" dirty="0" err="1">
                <a:solidFill>
                  <a:schemeClr val="dk1"/>
                </a:solidFill>
                <a:latin typeface="Calibri"/>
                <a:ea typeface="Calibri"/>
                <a:cs typeface="Calibri"/>
                <a:sym typeface="Calibri"/>
              </a:rPr>
              <a:t>better</a:t>
            </a:r>
            <a:r>
              <a:rPr lang="fi-FI" sz="1800" dirty="0">
                <a:solidFill>
                  <a:schemeClr val="dk1"/>
                </a:solidFill>
                <a:latin typeface="Calibri"/>
                <a:ea typeface="Calibri"/>
                <a:cs typeface="Calibri"/>
                <a:sym typeface="Calibri"/>
              </a:rPr>
              <a:t> </a:t>
            </a:r>
            <a:r>
              <a:rPr lang="fi-FI" sz="1800" dirty="0" err="1">
                <a:solidFill>
                  <a:schemeClr val="dk1"/>
                </a:solidFill>
                <a:latin typeface="Calibri"/>
                <a:ea typeface="Calibri"/>
                <a:cs typeface="Calibri"/>
                <a:sym typeface="Calibri"/>
              </a:rPr>
              <a:t>results</a:t>
            </a:r>
            <a:r>
              <a:rPr lang="fi-FI"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a:p>
            <a:pPr marL="0" marR="0" lvl="0" indent="0" algn="l" rtl="0">
              <a:lnSpc>
                <a:spcPct val="170000"/>
              </a:lnSpc>
              <a:spcBef>
                <a:spcPts val="0"/>
              </a:spcBef>
              <a:spcAft>
                <a:spcPts val="0"/>
              </a:spcAft>
              <a:buClr>
                <a:srgbClr val="00B050"/>
              </a:buClr>
              <a:buSzPts val="1400"/>
              <a:buFont typeface="Noto Sans Symbols"/>
              <a:buChar char="⮚"/>
            </a:pPr>
            <a:r>
              <a:rPr lang="fi-FI" sz="1800" dirty="0">
                <a:solidFill>
                  <a:schemeClr val="dk1"/>
                </a:solidFill>
                <a:latin typeface="Calibri"/>
                <a:ea typeface="Calibri"/>
                <a:cs typeface="Calibri"/>
                <a:sym typeface="Calibri"/>
              </a:rPr>
              <a:t>It is </a:t>
            </a:r>
            <a:r>
              <a:rPr lang="fi-FI" sz="1800" dirty="0" err="1">
                <a:solidFill>
                  <a:schemeClr val="dk1"/>
                </a:solidFill>
                <a:latin typeface="Calibri"/>
                <a:ea typeface="Calibri"/>
                <a:cs typeface="Calibri"/>
                <a:sym typeface="Calibri"/>
              </a:rPr>
              <a:t>better</a:t>
            </a:r>
            <a:r>
              <a:rPr lang="fi-FI" sz="1800" dirty="0">
                <a:solidFill>
                  <a:schemeClr val="dk1"/>
                </a:solidFill>
                <a:latin typeface="Calibri"/>
                <a:ea typeface="Calibri"/>
                <a:cs typeface="Calibri"/>
                <a:sym typeface="Calibri"/>
              </a:rPr>
              <a:t> to </a:t>
            </a:r>
            <a:r>
              <a:rPr lang="fi-FI" sz="1800" dirty="0" err="1">
                <a:solidFill>
                  <a:schemeClr val="dk1"/>
                </a:solidFill>
                <a:latin typeface="Calibri"/>
                <a:ea typeface="Calibri"/>
                <a:cs typeface="Calibri"/>
                <a:sym typeface="Calibri"/>
              </a:rPr>
              <a:t>have</a:t>
            </a:r>
            <a:r>
              <a:rPr lang="fi-FI" sz="1800" dirty="0">
                <a:solidFill>
                  <a:schemeClr val="dk1"/>
                </a:solidFill>
                <a:latin typeface="Calibri"/>
                <a:ea typeface="Calibri"/>
                <a:cs typeface="Calibri"/>
                <a:sym typeface="Calibri"/>
              </a:rPr>
              <a:t> </a:t>
            </a:r>
            <a:r>
              <a:rPr lang="fi-FI" sz="1800" dirty="0" err="1">
                <a:solidFill>
                  <a:schemeClr val="dk1"/>
                </a:solidFill>
                <a:latin typeface="Calibri"/>
                <a:ea typeface="Calibri"/>
                <a:cs typeface="Calibri"/>
                <a:sym typeface="Calibri"/>
              </a:rPr>
              <a:t>different</a:t>
            </a:r>
            <a:r>
              <a:rPr lang="fi-FI" sz="1800" dirty="0">
                <a:solidFill>
                  <a:schemeClr val="dk1"/>
                </a:solidFill>
                <a:latin typeface="Calibri"/>
                <a:ea typeface="Calibri"/>
                <a:cs typeface="Calibri"/>
                <a:sym typeface="Calibri"/>
              </a:rPr>
              <a:t> </a:t>
            </a:r>
            <a:r>
              <a:rPr lang="fi-FI" sz="1800" dirty="0" err="1">
                <a:solidFill>
                  <a:schemeClr val="dk1"/>
                </a:solidFill>
                <a:latin typeface="Calibri"/>
                <a:ea typeface="Calibri"/>
                <a:cs typeface="Calibri"/>
                <a:sym typeface="Calibri"/>
              </a:rPr>
              <a:t>model</a:t>
            </a:r>
            <a:r>
              <a:rPr lang="fi-FI" sz="1800" dirty="0">
                <a:solidFill>
                  <a:schemeClr val="dk1"/>
                </a:solidFill>
                <a:latin typeface="Calibri"/>
                <a:ea typeface="Calibri"/>
                <a:cs typeface="Calibri"/>
                <a:sym typeface="Calibri"/>
              </a:rPr>
              <a:t> </a:t>
            </a:r>
            <a:r>
              <a:rPr lang="fi-FI" sz="1800" dirty="0" err="1">
                <a:solidFill>
                  <a:schemeClr val="dk1"/>
                </a:solidFill>
                <a:latin typeface="Calibri"/>
                <a:ea typeface="Calibri"/>
                <a:cs typeface="Calibri"/>
                <a:sym typeface="Calibri"/>
              </a:rPr>
              <a:t>types</a:t>
            </a:r>
            <a:r>
              <a:rPr lang="fi-FI" sz="1800" dirty="0">
                <a:solidFill>
                  <a:schemeClr val="dk1"/>
                </a:solidFill>
                <a:latin typeface="Calibri"/>
                <a:ea typeface="Calibri"/>
                <a:cs typeface="Calibri"/>
                <a:sym typeface="Calibri"/>
              </a:rPr>
              <a:t> for </a:t>
            </a:r>
            <a:r>
              <a:rPr lang="fi-FI" sz="1800" dirty="0" err="1">
                <a:solidFill>
                  <a:schemeClr val="dk1"/>
                </a:solidFill>
                <a:latin typeface="Calibri"/>
                <a:ea typeface="Calibri"/>
                <a:cs typeface="Calibri"/>
                <a:sym typeface="Calibri"/>
              </a:rPr>
              <a:t>comparison</a:t>
            </a:r>
            <a:r>
              <a:rPr lang="fi-FI" sz="1800" dirty="0">
                <a:solidFill>
                  <a:schemeClr val="dk1"/>
                </a:solidFill>
                <a:latin typeface="Calibri"/>
                <a:ea typeface="Calibri"/>
                <a:cs typeface="Calibri"/>
                <a:sym typeface="Calibri"/>
              </a:rPr>
              <a:t>.</a:t>
            </a:r>
            <a:endParaRPr dirty="0"/>
          </a:p>
          <a:p>
            <a:pPr marL="0" marR="0" lvl="0" indent="0" algn="l" rtl="0">
              <a:lnSpc>
                <a:spcPct val="170000"/>
              </a:lnSpc>
              <a:spcBef>
                <a:spcPts val="0"/>
              </a:spcBef>
              <a:spcAft>
                <a:spcPts val="0"/>
              </a:spcAft>
              <a:buClr>
                <a:srgbClr val="00B050"/>
              </a:buClr>
              <a:buSzPts val="1400"/>
              <a:buFont typeface="Noto Sans Symbols"/>
              <a:buChar char="⮚"/>
            </a:pPr>
            <a:r>
              <a:rPr lang="fi-FI" sz="1800" dirty="0" err="1">
                <a:solidFill>
                  <a:schemeClr val="dk1"/>
                </a:solidFill>
                <a:latin typeface="Calibri"/>
                <a:ea typeface="Calibri"/>
                <a:cs typeface="Calibri"/>
                <a:sym typeface="Calibri"/>
              </a:rPr>
              <a:t>Detecting</a:t>
            </a:r>
            <a:r>
              <a:rPr lang="fi-FI" sz="1800" dirty="0">
                <a:solidFill>
                  <a:schemeClr val="dk1"/>
                </a:solidFill>
                <a:latin typeface="Calibri"/>
                <a:ea typeface="Calibri"/>
                <a:cs typeface="Calibri"/>
                <a:sym typeface="Calibri"/>
              </a:rPr>
              <a:t> </a:t>
            </a:r>
            <a:r>
              <a:rPr lang="fi-FI" sz="1800" dirty="0" err="1">
                <a:solidFill>
                  <a:schemeClr val="dk1"/>
                </a:solidFill>
                <a:latin typeface="Calibri"/>
                <a:ea typeface="Calibri"/>
                <a:cs typeface="Calibri"/>
                <a:sym typeface="Calibri"/>
              </a:rPr>
              <a:t>outliers</a:t>
            </a:r>
            <a:r>
              <a:rPr lang="fi-FI" sz="1800" dirty="0">
                <a:solidFill>
                  <a:schemeClr val="dk1"/>
                </a:solidFill>
                <a:latin typeface="Calibri"/>
                <a:ea typeface="Calibri"/>
                <a:cs typeface="Calibri"/>
                <a:sym typeface="Calibri"/>
              </a:rPr>
              <a:t> is </a:t>
            </a:r>
            <a:r>
              <a:rPr lang="fi-FI" sz="1800" dirty="0" err="1">
                <a:solidFill>
                  <a:schemeClr val="dk1"/>
                </a:solidFill>
                <a:latin typeface="Calibri"/>
                <a:ea typeface="Calibri"/>
                <a:cs typeface="Calibri"/>
                <a:sym typeface="Calibri"/>
              </a:rPr>
              <a:t>important</a:t>
            </a:r>
            <a:r>
              <a:rPr lang="fi-FI" sz="1800" dirty="0">
                <a:solidFill>
                  <a:schemeClr val="dk1"/>
                </a:solidFill>
                <a:latin typeface="Calibri"/>
                <a:ea typeface="Calibri"/>
                <a:cs typeface="Calibri"/>
                <a:sym typeface="Calibri"/>
              </a:rPr>
              <a:t> for </a:t>
            </a:r>
            <a:r>
              <a:rPr lang="fi-FI" sz="1800" dirty="0" err="1">
                <a:solidFill>
                  <a:schemeClr val="dk1"/>
                </a:solidFill>
                <a:latin typeface="Calibri"/>
                <a:ea typeface="Calibri"/>
                <a:cs typeface="Calibri"/>
                <a:sym typeface="Calibri"/>
              </a:rPr>
              <a:t>model</a:t>
            </a:r>
            <a:r>
              <a:rPr lang="fi-FI" sz="1800" dirty="0">
                <a:solidFill>
                  <a:schemeClr val="dk1"/>
                </a:solidFill>
                <a:latin typeface="Calibri"/>
                <a:ea typeface="Calibri"/>
                <a:cs typeface="Calibri"/>
                <a:sym typeface="Calibri"/>
              </a:rPr>
              <a:t> </a:t>
            </a:r>
            <a:r>
              <a:rPr lang="fi-FI" sz="1800" dirty="0" err="1">
                <a:solidFill>
                  <a:schemeClr val="dk1"/>
                </a:solidFill>
                <a:latin typeface="Calibri"/>
                <a:ea typeface="Calibri"/>
                <a:cs typeface="Calibri"/>
                <a:sym typeface="Calibri"/>
              </a:rPr>
              <a:t>performance</a:t>
            </a:r>
            <a:r>
              <a:rPr lang="fi-FI"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a:p>
            <a:pPr>
              <a:lnSpc>
                <a:spcPct val="170000"/>
              </a:lnSpc>
              <a:buClr>
                <a:srgbClr val="00B050"/>
              </a:buClr>
              <a:buSzPts val="1400"/>
              <a:buFont typeface="Noto Sans Symbols"/>
              <a:buChar char="⮚"/>
            </a:pPr>
            <a:r>
              <a:rPr lang="fi-FI" sz="1800" dirty="0">
                <a:solidFill>
                  <a:schemeClr val="dk1"/>
                </a:solidFill>
                <a:latin typeface="Calibri"/>
                <a:ea typeface="Calibri"/>
                <a:cs typeface="Calibri"/>
                <a:sym typeface="Calibri"/>
              </a:rPr>
              <a:t>Lasso regression </a:t>
            </a:r>
            <a:r>
              <a:rPr lang="fi-FI" sz="1800" dirty="0" err="1">
                <a:solidFill>
                  <a:schemeClr val="dk1"/>
                </a:solidFill>
                <a:latin typeface="Calibri"/>
                <a:ea typeface="Calibri"/>
                <a:cs typeface="Calibri"/>
                <a:sym typeface="Calibri"/>
              </a:rPr>
              <a:t>improved</a:t>
            </a:r>
            <a:r>
              <a:rPr lang="fi-FI" sz="1800" dirty="0">
                <a:solidFill>
                  <a:schemeClr val="dk1"/>
                </a:solidFill>
                <a:latin typeface="Calibri"/>
                <a:ea typeface="Calibri"/>
                <a:cs typeface="Calibri"/>
                <a:sym typeface="Calibri"/>
              </a:rPr>
              <a:t> </a:t>
            </a:r>
            <a:r>
              <a:rPr lang="fi-FI" sz="1800" dirty="0" err="1">
                <a:solidFill>
                  <a:schemeClr val="dk1"/>
                </a:solidFill>
                <a:latin typeface="Calibri"/>
                <a:ea typeface="Calibri"/>
                <a:cs typeface="Calibri"/>
                <a:sym typeface="Calibri"/>
              </a:rPr>
              <a:t>the</a:t>
            </a:r>
            <a:r>
              <a:rPr lang="fi-FI" sz="1800" dirty="0">
                <a:solidFill>
                  <a:schemeClr val="dk1"/>
                </a:solidFill>
                <a:latin typeface="Calibri"/>
                <a:ea typeface="Calibri"/>
                <a:cs typeface="Calibri"/>
                <a:sym typeface="Calibri"/>
              </a:rPr>
              <a:t> </a:t>
            </a:r>
            <a:r>
              <a:rPr lang="fi-FI" sz="1800" dirty="0" err="1">
                <a:solidFill>
                  <a:schemeClr val="dk1"/>
                </a:solidFill>
                <a:latin typeface="Calibri"/>
                <a:ea typeface="Calibri"/>
                <a:cs typeface="Calibri"/>
                <a:sym typeface="Calibri"/>
              </a:rPr>
              <a:t>model</a:t>
            </a:r>
            <a:r>
              <a:rPr lang="fi-FI" sz="1800" dirty="0">
                <a:solidFill>
                  <a:schemeClr val="dk1"/>
                </a:solidFill>
                <a:latin typeface="Calibri"/>
                <a:ea typeface="Calibri"/>
                <a:cs typeface="Calibri"/>
                <a:sym typeface="Calibri"/>
              </a:rPr>
              <a:t>, </a:t>
            </a:r>
            <a:r>
              <a:rPr lang="fi-FI" sz="1800" dirty="0" err="1">
                <a:solidFill>
                  <a:schemeClr val="dk1"/>
                </a:solidFill>
                <a:latin typeface="Calibri"/>
                <a:ea typeface="Calibri"/>
                <a:cs typeface="Calibri"/>
                <a:sym typeface="Calibri"/>
              </a:rPr>
              <a:t>because</a:t>
            </a:r>
            <a:r>
              <a:rPr lang="fi-FI" sz="1800" dirty="0">
                <a:solidFill>
                  <a:schemeClr val="dk1"/>
                </a:solidFill>
                <a:latin typeface="Calibri"/>
                <a:ea typeface="Calibri"/>
                <a:cs typeface="Calibri"/>
                <a:sym typeface="Calibri"/>
              </a:rPr>
              <a:t> </a:t>
            </a:r>
            <a:r>
              <a:rPr lang="fi-FI" sz="1800" dirty="0" err="1">
                <a:solidFill>
                  <a:schemeClr val="dk1"/>
                </a:solidFill>
                <a:latin typeface="Calibri"/>
                <a:ea typeface="Calibri"/>
                <a:cs typeface="Calibri"/>
                <a:sym typeface="Calibri"/>
              </a:rPr>
              <a:t>only</a:t>
            </a:r>
            <a:r>
              <a:rPr lang="fi-FI" sz="1800" dirty="0">
                <a:solidFill>
                  <a:schemeClr val="dk1"/>
                </a:solidFill>
                <a:latin typeface="Calibri"/>
                <a:ea typeface="Calibri"/>
                <a:cs typeface="Calibri"/>
                <a:sym typeface="Calibri"/>
              </a:rPr>
              <a:t> </a:t>
            </a:r>
            <a:r>
              <a:rPr lang="fi-FI" sz="1800" dirty="0" err="1">
                <a:solidFill>
                  <a:schemeClr val="dk1"/>
                </a:solidFill>
                <a:latin typeface="Calibri"/>
                <a:ea typeface="Calibri"/>
                <a:cs typeface="Calibri"/>
                <a:sym typeface="Calibri"/>
              </a:rPr>
              <a:t>handful</a:t>
            </a:r>
            <a:r>
              <a:rPr lang="fi-FI" sz="1800" dirty="0">
                <a:solidFill>
                  <a:schemeClr val="dk1"/>
                </a:solidFill>
                <a:latin typeface="Calibri"/>
                <a:ea typeface="Calibri"/>
                <a:cs typeface="Calibri"/>
                <a:sym typeface="Calibri"/>
              </a:rPr>
              <a:t> of </a:t>
            </a:r>
            <a:r>
              <a:rPr lang="fi-FI" sz="1800" dirty="0" err="1">
                <a:solidFill>
                  <a:schemeClr val="dk1"/>
                </a:solidFill>
                <a:latin typeface="Calibri"/>
                <a:ea typeface="Calibri"/>
                <a:cs typeface="Calibri"/>
                <a:sym typeface="Calibri"/>
              </a:rPr>
              <a:t>features</a:t>
            </a:r>
            <a:r>
              <a:rPr lang="fi-FI" sz="1800" dirty="0">
                <a:solidFill>
                  <a:schemeClr val="dk1"/>
                </a:solidFill>
                <a:latin typeface="Calibri"/>
                <a:ea typeface="Calibri"/>
                <a:cs typeface="Calibri"/>
                <a:sym typeface="Calibri"/>
              </a:rPr>
              <a:t> </a:t>
            </a:r>
            <a:r>
              <a:rPr lang="fi-FI" sz="1800" dirty="0" err="1">
                <a:solidFill>
                  <a:schemeClr val="dk1"/>
                </a:solidFill>
                <a:latin typeface="Calibri"/>
                <a:ea typeface="Calibri"/>
                <a:cs typeface="Calibri"/>
                <a:sym typeface="Calibri"/>
              </a:rPr>
              <a:t>affect</a:t>
            </a:r>
            <a:r>
              <a:rPr lang="fi-FI" sz="1800" dirty="0">
                <a:solidFill>
                  <a:schemeClr val="dk1"/>
                </a:solidFill>
                <a:latin typeface="Calibri"/>
                <a:ea typeface="Calibri"/>
                <a:cs typeface="Calibri"/>
                <a:sym typeface="Calibri"/>
              </a:rPr>
              <a:t> </a:t>
            </a:r>
            <a:r>
              <a:rPr lang="fi-FI" sz="1800" dirty="0" err="1">
                <a:solidFill>
                  <a:schemeClr val="dk1"/>
                </a:solidFill>
                <a:latin typeface="Calibri"/>
                <a:ea typeface="Calibri"/>
                <a:cs typeface="Calibri"/>
                <a:sym typeface="Calibri"/>
              </a:rPr>
              <a:t>the</a:t>
            </a:r>
            <a:r>
              <a:rPr lang="fi-FI" sz="1800" dirty="0">
                <a:solidFill>
                  <a:schemeClr val="dk1"/>
                </a:solidFill>
                <a:latin typeface="Calibri"/>
                <a:ea typeface="Calibri"/>
                <a:cs typeface="Calibri"/>
                <a:sym typeface="Calibri"/>
              </a:rPr>
              <a:t> </a:t>
            </a:r>
            <a:r>
              <a:rPr lang="fi-FI" sz="1800" dirty="0" err="1">
                <a:solidFill>
                  <a:schemeClr val="dk1"/>
                </a:solidFill>
                <a:latin typeface="Calibri"/>
                <a:ea typeface="Calibri"/>
                <a:cs typeface="Calibri"/>
                <a:sym typeface="Calibri"/>
              </a:rPr>
              <a:t>target</a:t>
            </a:r>
            <a:r>
              <a:rPr lang="fi-FI" sz="1800" dirty="0">
                <a:solidFill>
                  <a:schemeClr val="dk1"/>
                </a:solidFill>
                <a:latin typeface="Calibri"/>
                <a:ea typeface="Calibri"/>
                <a:cs typeface="Calibri"/>
                <a:sym typeface="Calibri"/>
              </a:rPr>
              <a:t> </a:t>
            </a:r>
            <a:r>
              <a:rPr lang="fi-FI" sz="1800" dirty="0" err="1">
                <a:solidFill>
                  <a:schemeClr val="dk1"/>
                </a:solidFill>
                <a:latin typeface="Calibri"/>
                <a:ea typeface="Calibri"/>
                <a:cs typeface="Calibri"/>
                <a:sym typeface="Calibri"/>
              </a:rPr>
              <a:t>variable</a:t>
            </a:r>
            <a:endParaRPr sz="1800" dirty="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1718e23b346_6_0"/>
          <p:cNvSpPr txBox="1">
            <a:spLocks noGrp="1"/>
          </p:cNvSpPr>
          <p:nvPr>
            <p:ph type="title"/>
          </p:nvPr>
        </p:nvSpPr>
        <p:spPr>
          <a:xfrm>
            <a:off x="415600" y="593367"/>
            <a:ext cx="11360700" cy="763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i-FI"/>
              <a:t>Recommendation</a:t>
            </a:r>
            <a:endParaRPr/>
          </a:p>
        </p:txBody>
      </p:sp>
      <p:sp>
        <p:nvSpPr>
          <p:cNvPr id="249" name="Google Shape;249;g1718e23b346_6_0"/>
          <p:cNvSpPr txBox="1">
            <a:spLocks noGrp="1"/>
          </p:cNvSpPr>
          <p:nvPr>
            <p:ph type="body" idx="1"/>
          </p:nvPr>
        </p:nvSpPr>
        <p:spPr>
          <a:xfrm>
            <a:off x="880110" y="1548055"/>
            <a:ext cx="10701880" cy="3989780"/>
          </a:xfrm>
          <a:prstGeom prst="rect">
            <a:avLst/>
          </a:prstGeom>
        </p:spPr>
        <p:txBody>
          <a:bodyPr spcFirstLastPara="1" wrap="square" lIns="91425" tIns="91425" rIns="91425" bIns="91425" anchor="t" anchorCtr="0">
            <a:normAutofit fontScale="92500" lnSpcReduction="20000"/>
          </a:bodyPr>
          <a:lstStyle/>
          <a:p>
            <a:pPr marL="0" marR="0" lvl="0" indent="6667" algn="l" rtl="0">
              <a:lnSpc>
                <a:spcPct val="150000"/>
              </a:lnSpc>
              <a:spcBef>
                <a:spcPts val="0"/>
              </a:spcBef>
              <a:spcAft>
                <a:spcPts val="0"/>
              </a:spcAft>
              <a:buClr>
                <a:srgbClr val="00B050"/>
              </a:buClr>
              <a:buSzPct val="77777"/>
              <a:buFont typeface="Noto Sans Symbols"/>
              <a:buChar char="⮚"/>
            </a:pPr>
            <a:r>
              <a:rPr lang="fi-FI" sz="1800" dirty="0" err="1"/>
              <a:t>We</a:t>
            </a:r>
            <a:r>
              <a:rPr lang="fi-FI" sz="1800" dirty="0"/>
              <a:t> </a:t>
            </a:r>
            <a:r>
              <a:rPr lang="fi-FI" sz="1800" dirty="0" err="1"/>
              <a:t>recommend</a:t>
            </a:r>
            <a:r>
              <a:rPr lang="fi-FI" sz="1800" dirty="0"/>
              <a:t> to </a:t>
            </a:r>
            <a:r>
              <a:rPr lang="fi-FI" sz="1800" dirty="0" err="1"/>
              <a:t>use</a:t>
            </a:r>
            <a:r>
              <a:rPr lang="fi-FI" sz="1800" dirty="0"/>
              <a:t> </a:t>
            </a:r>
            <a:r>
              <a:rPr lang="fi-FI" sz="1800" dirty="0" err="1"/>
              <a:t>the</a:t>
            </a:r>
            <a:r>
              <a:rPr lang="fi-FI" sz="1800" dirty="0"/>
              <a:t> </a:t>
            </a:r>
            <a:r>
              <a:rPr lang="fi-FI" sz="1800" dirty="0" err="1"/>
              <a:t>model</a:t>
            </a:r>
            <a:r>
              <a:rPr lang="fi-FI" sz="1800" dirty="0"/>
              <a:t> </a:t>
            </a:r>
            <a:r>
              <a:rPr lang="fi-FI" sz="1800" dirty="0" err="1">
                <a:sym typeface="Arial"/>
              </a:rPr>
              <a:t>Logistic</a:t>
            </a:r>
            <a:r>
              <a:rPr lang="fi-FI" sz="1800" dirty="0">
                <a:sym typeface="Arial"/>
              </a:rPr>
              <a:t> Regression </a:t>
            </a:r>
            <a:r>
              <a:rPr lang="fi-FI" sz="1800" dirty="0" err="1">
                <a:sym typeface="Arial"/>
              </a:rPr>
              <a:t>with</a:t>
            </a:r>
            <a:r>
              <a:rPr lang="fi-FI" sz="1800" dirty="0">
                <a:sym typeface="Arial"/>
              </a:rPr>
              <a:t> </a:t>
            </a:r>
            <a:r>
              <a:rPr lang="fi-FI" sz="1800" dirty="0" err="1">
                <a:sym typeface="Arial"/>
              </a:rPr>
              <a:t>Balanced</a:t>
            </a:r>
            <a:r>
              <a:rPr lang="fi-FI" sz="1800" dirty="0">
                <a:sym typeface="Arial"/>
              </a:rPr>
              <a:t> Data </a:t>
            </a:r>
            <a:r>
              <a:rPr lang="fi-FI" sz="1800" dirty="0"/>
              <a:t>in </a:t>
            </a:r>
            <a:r>
              <a:rPr lang="fi-FI" sz="1800" dirty="0" err="1"/>
              <a:t>predicting</a:t>
            </a:r>
            <a:r>
              <a:rPr lang="fi-FI" sz="1800" dirty="0"/>
              <a:t> </a:t>
            </a:r>
            <a:r>
              <a:rPr lang="fi-FI" sz="1800" dirty="0" err="1"/>
              <a:t>whether</a:t>
            </a:r>
            <a:r>
              <a:rPr lang="fi-FI" sz="1800" dirty="0"/>
              <a:t> </a:t>
            </a:r>
            <a:r>
              <a:rPr lang="fi-FI" sz="1800" dirty="0" err="1"/>
              <a:t>the</a:t>
            </a:r>
            <a:r>
              <a:rPr lang="fi-FI" sz="1800" dirty="0"/>
              <a:t> loan </a:t>
            </a:r>
            <a:r>
              <a:rPr lang="fi-FI" sz="1800" dirty="0" err="1"/>
              <a:t>be</a:t>
            </a:r>
            <a:r>
              <a:rPr lang="fi-FI" sz="1800" dirty="0"/>
              <a:t> </a:t>
            </a:r>
            <a:r>
              <a:rPr lang="fi-FI" sz="1800" dirty="0" err="1"/>
              <a:t>returned</a:t>
            </a:r>
            <a:r>
              <a:rPr lang="fi-FI" sz="1800" dirty="0"/>
              <a:t> </a:t>
            </a:r>
            <a:r>
              <a:rPr lang="fi-FI" sz="1800" dirty="0" err="1"/>
              <a:t>or</a:t>
            </a:r>
            <a:r>
              <a:rPr lang="fi-FI" sz="1800" dirty="0"/>
              <a:t> </a:t>
            </a:r>
            <a:r>
              <a:rPr lang="fi-FI" sz="1800" dirty="0" err="1"/>
              <a:t>not</a:t>
            </a:r>
            <a:r>
              <a:rPr lang="fi-FI" sz="1800" dirty="0"/>
              <a:t>. </a:t>
            </a:r>
            <a:r>
              <a:rPr lang="fi-FI" sz="1800" dirty="0" err="1"/>
              <a:t>This</a:t>
            </a:r>
            <a:r>
              <a:rPr lang="fi-FI" sz="1800" dirty="0"/>
              <a:t> </a:t>
            </a:r>
            <a:r>
              <a:rPr lang="fi-FI" sz="1800" dirty="0" err="1"/>
              <a:t>model</a:t>
            </a:r>
            <a:r>
              <a:rPr lang="fi-FI" sz="1800" dirty="0"/>
              <a:t> </a:t>
            </a:r>
            <a:r>
              <a:rPr lang="fi-FI" sz="1800" dirty="0" err="1"/>
              <a:t>showed</a:t>
            </a:r>
            <a:r>
              <a:rPr lang="fi-FI" sz="1800" dirty="0"/>
              <a:t> </a:t>
            </a:r>
            <a:r>
              <a:rPr lang="fi-FI" sz="1800" dirty="0" err="1"/>
              <a:t>best</a:t>
            </a:r>
            <a:r>
              <a:rPr lang="fi-FI" sz="1800" dirty="0"/>
              <a:t> </a:t>
            </a:r>
            <a:r>
              <a:rPr lang="fi-FI" sz="1800" dirty="0" err="1"/>
              <a:t>performance</a:t>
            </a:r>
            <a:r>
              <a:rPr lang="fi-FI" sz="1800" dirty="0"/>
              <a:t> </a:t>
            </a:r>
            <a:r>
              <a:rPr lang="fi-FI" sz="1800" dirty="0" err="1"/>
              <a:t>among</a:t>
            </a:r>
            <a:r>
              <a:rPr lang="fi-FI" sz="1800" dirty="0"/>
              <a:t> </a:t>
            </a:r>
            <a:r>
              <a:rPr lang="fi-FI" sz="1800" dirty="0" err="1"/>
              <a:t>all</a:t>
            </a:r>
            <a:r>
              <a:rPr lang="fi-FI" sz="1800" dirty="0"/>
              <a:t> </a:t>
            </a:r>
            <a:r>
              <a:rPr lang="fi-FI" sz="1800" dirty="0" err="1"/>
              <a:t>others</a:t>
            </a:r>
            <a:r>
              <a:rPr lang="fi-FI" sz="1800" dirty="0"/>
              <a:t> </a:t>
            </a:r>
            <a:r>
              <a:rPr lang="fi-FI" sz="1800" dirty="0" err="1"/>
              <a:t>models</a:t>
            </a:r>
            <a:r>
              <a:rPr lang="fi-FI" sz="1800" dirty="0"/>
              <a:t> </a:t>
            </a:r>
            <a:r>
              <a:rPr lang="fi-FI" sz="1800" dirty="0" err="1"/>
              <a:t>based</a:t>
            </a:r>
            <a:r>
              <a:rPr lang="fi-FI" sz="1800" dirty="0"/>
              <a:t> on </a:t>
            </a:r>
            <a:r>
              <a:rPr lang="fi-FI" sz="1800" dirty="0" err="1"/>
              <a:t>having</a:t>
            </a:r>
            <a:r>
              <a:rPr lang="fi-FI" sz="1800" dirty="0"/>
              <a:t> </a:t>
            </a:r>
            <a:r>
              <a:rPr lang="fi-FI" sz="1800" dirty="0" err="1"/>
              <a:t>the</a:t>
            </a:r>
            <a:r>
              <a:rPr lang="fi-FI" sz="1800" dirty="0"/>
              <a:t> </a:t>
            </a:r>
            <a:r>
              <a:rPr lang="fi-FI" sz="1800" dirty="0" err="1"/>
              <a:t>highest</a:t>
            </a:r>
            <a:r>
              <a:rPr lang="fi-FI" sz="1800" dirty="0"/>
              <a:t> </a:t>
            </a:r>
            <a:r>
              <a:rPr lang="fi-FI" sz="1800" dirty="0" err="1"/>
              <a:t>accuracy</a:t>
            </a:r>
            <a:r>
              <a:rPr lang="fi-FI" sz="1800" dirty="0"/>
              <a:t>, AUC, and </a:t>
            </a:r>
            <a:r>
              <a:rPr lang="fi-FI" sz="1800" dirty="0" err="1"/>
              <a:t>expected</a:t>
            </a:r>
            <a:r>
              <a:rPr lang="fi-FI" sz="1800" dirty="0"/>
              <a:t> </a:t>
            </a:r>
            <a:r>
              <a:rPr lang="fi-FI" sz="1800" dirty="0" err="1"/>
              <a:t>benefit</a:t>
            </a:r>
            <a:r>
              <a:rPr lang="fi-FI" sz="1800" dirty="0"/>
              <a:t>.</a:t>
            </a:r>
          </a:p>
          <a:p>
            <a:pPr marL="0" marR="0" lvl="0" indent="6667" algn="l" rtl="0">
              <a:lnSpc>
                <a:spcPct val="150000"/>
              </a:lnSpc>
              <a:spcBef>
                <a:spcPts val="0"/>
              </a:spcBef>
              <a:spcAft>
                <a:spcPts val="0"/>
              </a:spcAft>
              <a:buClr>
                <a:srgbClr val="00B050"/>
              </a:buClr>
              <a:buSzPct val="77777"/>
              <a:buFont typeface="Noto Sans Symbols"/>
              <a:buChar char="⮚"/>
            </a:pPr>
            <a:endParaRPr sz="1800" dirty="0"/>
          </a:p>
          <a:p>
            <a:pPr marL="0" marR="0" lvl="0" indent="6667" algn="l" rtl="0">
              <a:lnSpc>
                <a:spcPct val="150000"/>
              </a:lnSpc>
              <a:spcBef>
                <a:spcPts val="0"/>
              </a:spcBef>
              <a:spcAft>
                <a:spcPts val="0"/>
              </a:spcAft>
              <a:buClr>
                <a:srgbClr val="00B050"/>
              </a:buClr>
              <a:buSzPct val="77777"/>
              <a:buFont typeface="Noto Sans Symbols"/>
              <a:buChar char="⮚"/>
            </a:pPr>
            <a:r>
              <a:rPr lang="fi-FI" sz="1800" dirty="0" err="1"/>
              <a:t>Based</a:t>
            </a:r>
            <a:r>
              <a:rPr lang="fi-FI" sz="1800" dirty="0"/>
              <a:t> on EDA, </a:t>
            </a:r>
            <a:r>
              <a:rPr lang="fi-FI" sz="1800" dirty="0" err="1"/>
              <a:t>customers</a:t>
            </a:r>
            <a:r>
              <a:rPr lang="fi-FI" sz="1800" dirty="0"/>
              <a:t> </a:t>
            </a:r>
            <a:r>
              <a:rPr lang="fi-FI" sz="1800" dirty="0" err="1"/>
              <a:t>with</a:t>
            </a:r>
            <a:r>
              <a:rPr lang="fi-FI" sz="1800" dirty="0"/>
              <a:t> </a:t>
            </a:r>
            <a:r>
              <a:rPr lang="fi-FI" sz="1800" dirty="0" err="1"/>
              <a:t>zip</a:t>
            </a:r>
            <a:r>
              <a:rPr lang="fi-FI" sz="1800" dirty="0"/>
              <a:t> </a:t>
            </a:r>
            <a:r>
              <a:rPr lang="fi-FI" sz="1800" dirty="0" err="1"/>
              <a:t>codes</a:t>
            </a:r>
            <a:r>
              <a:rPr lang="fi-FI" sz="1800" dirty="0"/>
              <a:t> 11650,86630, and 93700 </a:t>
            </a:r>
            <a:r>
              <a:rPr lang="fi-FI" sz="1800" dirty="0" err="1"/>
              <a:t>have</a:t>
            </a:r>
            <a:r>
              <a:rPr lang="fi-FI" sz="1800" dirty="0"/>
              <a:t> 100% </a:t>
            </a:r>
            <a:r>
              <a:rPr lang="fi-FI" sz="1800" dirty="0" err="1"/>
              <a:t>probabilities</a:t>
            </a:r>
            <a:r>
              <a:rPr lang="fi-FI" sz="1800" dirty="0"/>
              <a:t> of </a:t>
            </a:r>
            <a:r>
              <a:rPr lang="fi-FI" sz="1800" dirty="0" err="1"/>
              <a:t>write-offs</a:t>
            </a:r>
            <a:r>
              <a:rPr lang="fi-FI" sz="1800" dirty="0"/>
              <a:t>. </a:t>
            </a:r>
            <a:r>
              <a:rPr lang="fi-FI" sz="1800" dirty="0" err="1"/>
              <a:t>So</a:t>
            </a:r>
            <a:r>
              <a:rPr lang="fi-FI" sz="1800" dirty="0"/>
              <a:t>, </a:t>
            </a:r>
            <a:r>
              <a:rPr lang="fi-FI" sz="1800" dirty="0" err="1"/>
              <a:t>we</a:t>
            </a:r>
            <a:r>
              <a:rPr lang="fi-FI" sz="1800" dirty="0"/>
              <a:t> </a:t>
            </a:r>
            <a:r>
              <a:rPr lang="fi-FI" sz="1800" dirty="0" err="1"/>
              <a:t>do</a:t>
            </a:r>
            <a:r>
              <a:rPr lang="fi-FI" sz="1800" dirty="0"/>
              <a:t> </a:t>
            </a:r>
            <a:r>
              <a:rPr lang="fi-FI" sz="1800" dirty="0" err="1"/>
              <a:t>not</a:t>
            </a:r>
            <a:r>
              <a:rPr lang="fi-FI" sz="1800" dirty="0"/>
              <a:t> </a:t>
            </a:r>
            <a:r>
              <a:rPr lang="fi-FI" sz="1800" dirty="0" err="1"/>
              <a:t>recommend</a:t>
            </a:r>
            <a:r>
              <a:rPr lang="fi-FI" sz="1800" dirty="0"/>
              <a:t> to </a:t>
            </a:r>
            <a:r>
              <a:rPr lang="fi-FI" sz="1800" dirty="0" err="1"/>
              <a:t>give</a:t>
            </a:r>
            <a:r>
              <a:rPr lang="fi-FI" sz="1800" dirty="0"/>
              <a:t> a loan to an </a:t>
            </a:r>
            <a:r>
              <a:rPr lang="fi-FI" sz="1800" dirty="0" err="1"/>
              <a:t>applicant</a:t>
            </a:r>
            <a:r>
              <a:rPr lang="fi-FI" sz="1800" dirty="0"/>
              <a:t> </a:t>
            </a:r>
            <a:r>
              <a:rPr lang="fi-FI" sz="1800" dirty="0" err="1"/>
              <a:t>with</a:t>
            </a:r>
            <a:r>
              <a:rPr lang="fi-FI" sz="1800" dirty="0"/>
              <a:t> </a:t>
            </a:r>
            <a:r>
              <a:rPr lang="fi-FI" sz="1800" dirty="0" err="1"/>
              <a:t>those</a:t>
            </a:r>
            <a:r>
              <a:rPr lang="fi-FI" sz="1800" dirty="0"/>
              <a:t> </a:t>
            </a:r>
            <a:r>
              <a:rPr lang="fi-FI" sz="1800" dirty="0" err="1"/>
              <a:t>zip</a:t>
            </a:r>
            <a:r>
              <a:rPr lang="fi-FI" sz="1800" dirty="0"/>
              <a:t> </a:t>
            </a:r>
            <a:r>
              <a:rPr lang="fi-FI" sz="1800" dirty="0" err="1"/>
              <a:t>codes</a:t>
            </a:r>
            <a:r>
              <a:rPr lang="fi-FI" sz="1800" dirty="0"/>
              <a:t>.</a:t>
            </a:r>
          </a:p>
          <a:p>
            <a:pPr marL="0" marR="0" lvl="0" indent="6667" algn="l" rtl="0">
              <a:lnSpc>
                <a:spcPct val="150000"/>
              </a:lnSpc>
              <a:spcBef>
                <a:spcPts val="0"/>
              </a:spcBef>
              <a:spcAft>
                <a:spcPts val="0"/>
              </a:spcAft>
              <a:buClr>
                <a:srgbClr val="00B050"/>
              </a:buClr>
              <a:buSzPct val="77777"/>
              <a:buFont typeface="Noto Sans Symbols"/>
              <a:buChar char="⮚"/>
            </a:pPr>
            <a:endParaRPr sz="1800" dirty="0"/>
          </a:p>
          <a:p>
            <a:pPr marL="0" marR="0" lvl="0" indent="6667" algn="l" rtl="0">
              <a:lnSpc>
                <a:spcPct val="150000"/>
              </a:lnSpc>
              <a:spcBef>
                <a:spcPts val="0"/>
              </a:spcBef>
              <a:spcAft>
                <a:spcPts val="0"/>
              </a:spcAft>
              <a:buClr>
                <a:srgbClr val="00B050"/>
              </a:buClr>
              <a:buSzPct val="77777"/>
              <a:buFont typeface="Noto Sans Symbols"/>
              <a:buChar char="⮚"/>
            </a:pPr>
            <a:r>
              <a:rPr lang="fi-FI" sz="1800" dirty="0" err="1"/>
              <a:t>The</a:t>
            </a:r>
            <a:r>
              <a:rPr lang="fi-FI" sz="1800" dirty="0"/>
              <a:t> </a:t>
            </a:r>
            <a:r>
              <a:rPr lang="fi-FI" sz="1800" dirty="0" err="1"/>
              <a:t>features</a:t>
            </a:r>
            <a:r>
              <a:rPr lang="fi-FI" sz="1800" dirty="0"/>
              <a:t> </a:t>
            </a:r>
            <a:r>
              <a:rPr lang="fi-FI" sz="1800" dirty="0" err="1"/>
              <a:t>that</a:t>
            </a:r>
            <a:r>
              <a:rPr lang="fi-FI" sz="1800" dirty="0"/>
              <a:t> </a:t>
            </a:r>
            <a:r>
              <a:rPr lang="fi-FI" sz="1800" dirty="0" err="1"/>
              <a:t>affect</a:t>
            </a:r>
            <a:r>
              <a:rPr lang="fi-FI" sz="1800" dirty="0"/>
              <a:t> </a:t>
            </a:r>
            <a:r>
              <a:rPr lang="fi-FI" sz="1800" dirty="0" err="1"/>
              <a:t>the</a:t>
            </a:r>
            <a:r>
              <a:rPr lang="fi-FI" sz="1800" dirty="0"/>
              <a:t> </a:t>
            </a:r>
            <a:r>
              <a:rPr lang="fi-FI" sz="1800" dirty="0" err="1"/>
              <a:t>target</a:t>
            </a:r>
            <a:r>
              <a:rPr lang="fi-FI" sz="1800" dirty="0"/>
              <a:t> </a:t>
            </a:r>
            <a:r>
              <a:rPr lang="fi-FI" sz="1800" dirty="0" err="1"/>
              <a:t>variable</a:t>
            </a:r>
            <a:r>
              <a:rPr lang="fi-FI" sz="1800" dirty="0"/>
              <a:t> </a:t>
            </a:r>
            <a:r>
              <a:rPr lang="fi-FI" sz="1800" dirty="0" err="1"/>
              <a:t>the</a:t>
            </a:r>
            <a:r>
              <a:rPr lang="fi-FI" sz="1800" dirty="0"/>
              <a:t> </a:t>
            </a:r>
            <a:r>
              <a:rPr lang="fi-FI" sz="1800" dirty="0" err="1"/>
              <a:t>most</a:t>
            </a:r>
            <a:r>
              <a:rPr lang="fi-FI" sz="1800" dirty="0"/>
              <a:t> </a:t>
            </a:r>
            <a:r>
              <a:rPr lang="fi-FI" sz="1800" dirty="0" err="1"/>
              <a:t>are</a:t>
            </a:r>
            <a:r>
              <a:rPr lang="fi-FI" sz="1800" dirty="0"/>
              <a:t> </a:t>
            </a:r>
            <a:r>
              <a:rPr lang="fi-FI" sz="1800" dirty="0" err="1"/>
              <a:t>zip</a:t>
            </a:r>
            <a:r>
              <a:rPr lang="fi-FI" sz="1800" dirty="0"/>
              <a:t> </a:t>
            </a:r>
            <a:r>
              <a:rPr lang="fi-FI" sz="1800" dirty="0" err="1"/>
              <a:t>codes</a:t>
            </a:r>
            <a:r>
              <a:rPr lang="fi-FI" sz="1800" dirty="0"/>
              <a:t> 93700, 86630, 29597,11650, 05113</a:t>
            </a:r>
          </a:p>
          <a:p>
            <a:pPr marL="0" marR="0" lvl="0" indent="6667" algn="l" rtl="0">
              <a:lnSpc>
                <a:spcPct val="150000"/>
              </a:lnSpc>
              <a:spcBef>
                <a:spcPts val="0"/>
              </a:spcBef>
              <a:spcAft>
                <a:spcPts val="0"/>
              </a:spcAft>
              <a:buClr>
                <a:srgbClr val="00B050"/>
              </a:buClr>
              <a:buSzPct val="77777"/>
              <a:buFont typeface="Noto Sans Symbols"/>
              <a:buChar char="⮚"/>
            </a:pPr>
            <a:endParaRPr sz="1800" dirty="0"/>
          </a:p>
          <a:p>
            <a:pPr marL="0" marR="0" lvl="0" indent="6667" algn="l" rtl="0">
              <a:lnSpc>
                <a:spcPct val="150000"/>
              </a:lnSpc>
              <a:spcBef>
                <a:spcPts val="0"/>
              </a:spcBef>
              <a:spcAft>
                <a:spcPts val="0"/>
              </a:spcAft>
              <a:buClr>
                <a:srgbClr val="00B050"/>
              </a:buClr>
              <a:buSzPct val="77777"/>
              <a:buFont typeface="Noto Sans Symbols"/>
              <a:buChar char="⮚"/>
            </a:pPr>
            <a:r>
              <a:rPr lang="fi-FI" sz="1800" dirty="0" err="1"/>
              <a:t>The</a:t>
            </a:r>
            <a:r>
              <a:rPr lang="fi-FI" sz="1800" dirty="0"/>
              <a:t> </a:t>
            </a:r>
            <a:r>
              <a:rPr lang="fi-FI" sz="1800" dirty="0" err="1"/>
              <a:t>grade</a:t>
            </a:r>
            <a:r>
              <a:rPr lang="fi-FI" sz="1800" dirty="0"/>
              <a:t> of </a:t>
            </a:r>
            <a:r>
              <a:rPr lang="fi-FI" sz="1800" dirty="0" err="1"/>
              <a:t>the</a:t>
            </a:r>
            <a:r>
              <a:rPr lang="fi-FI" sz="1800" dirty="0"/>
              <a:t> loan </a:t>
            </a:r>
            <a:r>
              <a:rPr lang="fi-FI" sz="1800" dirty="0" err="1"/>
              <a:t>has</a:t>
            </a:r>
            <a:r>
              <a:rPr lang="fi-FI" sz="1800" dirty="0"/>
              <a:t> a </a:t>
            </a:r>
            <a:r>
              <a:rPr lang="fi-FI" sz="1800" dirty="0" err="1"/>
              <a:t>significant</a:t>
            </a:r>
            <a:r>
              <a:rPr lang="fi-FI" sz="1800" dirty="0"/>
              <a:t> </a:t>
            </a:r>
            <a:r>
              <a:rPr lang="fi-FI" sz="1800" dirty="0" err="1"/>
              <a:t>effect</a:t>
            </a:r>
            <a:r>
              <a:rPr lang="fi-FI" sz="1800" dirty="0"/>
              <a:t> on </a:t>
            </a:r>
            <a:r>
              <a:rPr lang="fi-FI" sz="1800" dirty="0" err="1"/>
              <a:t>the</a:t>
            </a:r>
            <a:r>
              <a:rPr lang="fi-FI" sz="1800" dirty="0"/>
              <a:t> </a:t>
            </a:r>
            <a:r>
              <a:rPr lang="fi-FI" sz="1800" dirty="0" err="1"/>
              <a:t>target</a:t>
            </a:r>
            <a:r>
              <a:rPr lang="fi-FI" sz="1800" dirty="0"/>
              <a:t> </a:t>
            </a:r>
            <a:r>
              <a:rPr lang="fi-FI" sz="1800" dirty="0" err="1"/>
              <a:t>variable</a:t>
            </a:r>
            <a:r>
              <a:rPr lang="fi-FI" sz="1800" dirty="0"/>
              <a:t> as </a:t>
            </a:r>
            <a:r>
              <a:rPr lang="fi-FI" sz="1800" dirty="0" err="1"/>
              <a:t>well</a:t>
            </a:r>
            <a:r>
              <a:rPr lang="fi-FI" sz="1800" dirty="0"/>
              <a:t>, as </a:t>
            </a:r>
            <a:r>
              <a:rPr lang="fi-FI" sz="1800" dirty="0" err="1"/>
              <a:t>according</a:t>
            </a:r>
            <a:r>
              <a:rPr lang="fi-FI" sz="1800" dirty="0"/>
              <a:t> to EDA, 94% of </a:t>
            </a:r>
            <a:r>
              <a:rPr lang="fi-FI" sz="1800" dirty="0" err="1"/>
              <a:t>people</a:t>
            </a:r>
            <a:r>
              <a:rPr lang="fi-FI" sz="1800" dirty="0"/>
              <a:t> </a:t>
            </a:r>
            <a:r>
              <a:rPr lang="fi-FI" sz="1800" dirty="0" err="1"/>
              <a:t>who</a:t>
            </a:r>
            <a:r>
              <a:rPr lang="fi-FI" sz="1800" dirty="0"/>
              <a:t> </a:t>
            </a:r>
            <a:r>
              <a:rPr lang="fi-FI" sz="1800" dirty="0" err="1"/>
              <a:t>have</a:t>
            </a:r>
            <a:r>
              <a:rPr lang="fi-FI" sz="1800" dirty="0"/>
              <a:t> </a:t>
            </a:r>
            <a:r>
              <a:rPr lang="fi-FI" sz="1800" dirty="0" err="1"/>
              <a:t>grades</a:t>
            </a:r>
            <a:r>
              <a:rPr lang="fi-FI" sz="1800" dirty="0"/>
              <a:t> “A” </a:t>
            </a:r>
            <a:r>
              <a:rPr lang="fi-FI" sz="1800" dirty="0" err="1"/>
              <a:t>pay</a:t>
            </a:r>
            <a:r>
              <a:rPr lang="fi-FI" sz="1800" dirty="0"/>
              <a:t> </a:t>
            </a:r>
            <a:r>
              <a:rPr lang="fi-FI" sz="1800" dirty="0" err="1"/>
              <a:t>their</a:t>
            </a:r>
            <a:r>
              <a:rPr lang="fi-FI" sz="1800" dirty="0"/>
              <a:t> </a:t>
            </a:r>
            <a:r>
              <a:rPr lang="fi-FI" sz="1800" dirty="0" err="1"/>
              <a:t>loans</a:t>
            </a:r>
            <a:r>
              <a:rPr lang="fi-FI" sz="1800" dirty="0"/>
              <a:t> on </a:t>
            </a:r>
            <a:r>
              <a:rPr lang="fi-FI" sz="1800" dirty="0" err="1"/>
              <a:t>time</a:t>
            </a:r>
            <a:r>
              <a:rPr lang="fi-FI" sz="1800" dirty="0"/>
              <a:t>. </a:t>
            </a:r>
            <a:r>
              <a:rPr lang="fi-FI" sz="1800" dirty="0" err="1"/>
              <a:t>Therefore</a:t>
            </a:r>
            <a:r>
              <a:rPr lang="fi-FI" sz="1800" dirty="0"/>
              <a:t>, </a:t>
            </a:r>
            <a:r>
              <a:rPr lang="fi-FI" sz="1800" dirty="0" err="1"/>
              <a:t>the</a:t>
            </a:r>
            <a:r>
              <a:rPr lang="fi-FI" sz="1800" dirty="0"/>
              <a:t> </a:t>
            </a:r>
            <a:r>
              <a:rPr lang="fi-FI" sz="1800" dirty="0" err="1"/>
              <a:t>company</a:t>
            </a:r>
            <a:r>
              <a:rPr lang="fi-FI" sz="1800" dirty="0"/>
              <a:t> </a:t>
            </a:r>
            <a:r>
              <a:rPr lang="fi-FI" sz="1800" dirty="0" err="1"/>
              <a:t>should</a:t>
            </a:r>
            <a:r>
              <a:rPr lang="fi-FI" sz="1800" dirty="0"/>
              <a:t> </a:t>
            </a:r>
            <a:r>
              <a:rPr lang="fi-FI" sz="1800" dirty="0" err="1"/>
              <a:t>prefer</a:t>
            </a:r>
            <a:r>
              <a:rPr lang="fi-FI" sz="1800" dirty="0"/>
              <a:t> </a:t>
            </a:r>
            <a:r>
              <a:rPr lang="fi-FI" sz="1800" dirty="0" err="1"/>
              <a:t>the</a:t>
            </a:r>
            <a:r>
              <a:rPr lang="fi-FI" sz="1800" dirty="0"/>
              <a:t> </a:t>
            </a:r>
            <a:r>
              <a:rPr lang="fi-FI" sz="1800" dirty="0" err="1"/>
              <a:t>clients</a:t>
            </a:r>
            <a:r>
              <a:rPr lang="fi-FI" sz="1800" dirty="0"/>
              <a:t> </a:t>
            </a:r>
            <a:r>
              <a:rPr lang="fi-FI" sz="1800" dirty="0" err="1"/>
              <a:t>with</a:t>
            </a:r>
            <a:r>
              <a:rPr lang="fi-FI" sz="1800" dirty="0"/>
              <a:t> </a:t>
            </a:r>
            <a:r>
              <a:rPr lang="fi-FI" sz="1800" dirty="0" err="1"/>
              <a:t>higher</a:t>
            </a:r>
            <a:r>
              <a:rPr lang="fi-FI" sz="1800" dirty="0"/>
              <a:t> loan </a:t>
            </a:r>
            <a:r>
              <a:rPr lang="fi-FI" sz="1800" dirty="0" err="1"/>
              <a:t>grades</a:t>
            </a:r>
            <a:r>
              <a:rPr lang="fi-FI" sz="1800" dirty="0"/>
              <a:t>.</a:t>
            </a:r>
            <a:endParaRPr sz="1800" dirty="0"/>
          </a:p>
          <a:p>
            <a:pPr marL="457200" lvl="0" indent="0" algn="l" rtl="0">
              <a:spcBef>
                <a:spcPts val="0"/>
              </a:spcBef>
              <a:spcAft>
                <a:spcPts val="0"/>
              </a:spcAft>
              <a:buNone/>
            </a:pPr>
            <a:endParaRPr dirty="0"/>
          </a:p>
        </p:txBody>
      </p:sp>
      <p:sp>
        <p:nvSpPr>
          <p:cNvPr id="250" name="Google Shape;250;g1718e23b346_6_0"/>
          <p:cNvSpPr txBox="1">
            <a:spLocks noGrp="1"/>
          </p:cNvSpPr>
          <p:nvPr>
            <p:ph type="sldNum" idx="12"/>
          </p:nvPr>
        </p:nvSpPr>
        <p:spPr>
          <a:xfrm>
            <a:off x="11296611" y="6217623"/>
            <a:ext cx="731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888888"/>
              </a:buClr>
              <a:buSzPts val="1200"/>
              <a:buFont typeface="Calibri"/>
              <a:buNone/>
            </a:pPr>
            <a:fld id="{00000000-1234-1234-1234-123412341234}" type="slidenum">
              <a:rPr lang="fi-FI"/>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14"/>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 name="Google Shape;256;p14"/>
          <p:cNvSpPr txBox="1">
            <a:spLocks noGrp="1"/>
          </p:cNvSpPr>
          <p:nvPr>
            <p:ph type="ctrTitle"/>
          </p:nvPr>
        </p:nvSpPr>
        <p:spPr>
          <a:xfrm>
            <a:off x="890338" y="640080"/>
            <a:ext cx="3734014" cy="356616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400"/>
              <a:buFont typeface="Century Gothic"/>
              <a:buNone/>
            </a:pPr>
            <a:r>
              <a:rPr lang="fi-FI" sz="5400">
                <a:latin typeface="Century Gothic"/>
                <a:ea typeface="Century Gothic"/>
                <a:cs typeface="Century Gothic"/>
                <a:sym typeface="Century Gothic"/>
              </a:rPr>
              <a:t>THANK YOU!</a:t>
            </a:r>
            <a:endParaRPr sz="5400">
              <a:latin typeface="Century Gothic"/>
              <a:ea typeface="Century Gothic"/>
              <a:cs typeface="Century Gothic"/>
              <a:sym typeface="Century Gothic"/>
            </a:endParaRPr>
          </a:p>
        </p:txBody>
      </p:sp>
      <p:sp>
        <p:nvSpPr>
          <p:cNvPr id="257" name="Google Shape;257;p14"/>
          <p:cNvSpPr/>
          <p:nvPr/>
        </p:nvSpPr>
        <p:spPr>
          <a:xfrm>
            <a:off x="890338" y="4409267"/>
            <a:ext cx="3474720" cy="18288"/>
          </a:xfrm>
          <a:custGeom>
            <a:avLst/>
            <a:gdLst/>
            <a:ahLst/>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58" name="Google Shape;258;p14"/>
          <p:cNvPicPr preferRelativeResize="0"/>
          <p:nvPr/>
        </p:nvPicPr>
        <p:blipFill rotWithShape="1">
          <a:blip r:embed="rId3">
            <a:alphaModFix/>
          </a:blip>
          <a:srcRect l="9447" r="23599" b="-1"/>
          <a:stretch/>
        </p:blipFill>
        <p:spPr>
          <a:xfrm>
            <a:off x="5311702" y="10"/>
            <a:ext cx="6878775" cy="6857990"/>
          </a:xfrm>
          <a:custGeom>
            <a:avLst/>
            <a:gdLst/>
            <a:ahLst/>
            <a:cxnLst/>
            <a:rect l="l" t="t" r="r" b="b"/>
            <a:pathLst>
              <a:path w="6878775" h="6858000" extrusionOk="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sp>
        <p:nvSpPr>
          <p:cNvPr id="98" name="Google Shape;98;p2"/>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838200" y="1844675"/>
            <a:ext cx="10512425" cy="715963"/>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200"/>
              <a:buFont typeface="Calibri"/>
              <a:buNone/>
            </a:pPr>
            <a:r>
              <a:rPr lang="fi-FI" sz="2200" b="0" i="0" u="none" strike="noStrike" cap="none">
                <a:solidFill>
                  <a:schemeClr val="dk1"/>
                </a:solidFill>
                <a:latin typeface="Calibri"/>
                <a:ea typeface="Calibri"/>
                <a:cs typeface="Calibri"/>
                <a:sym typeface="Calibri"/>
              </a:rPr>
              <a:t>Lending club is an online peer-to-peer lending company located in San Francisco. It specialises in lending various types of loans to their customers. </a:t>
            </a:r>
            <a:endParaRPr/>
          </a:p>
        </p:txBody>
      </p:sp>
      <p:sp>
        <p:nvSpPr>
          <p:cNvPr id="100" name="Google Shape;100;p2"/>
          <p:cNvSpPr txBox="1"/>
          <p:nvPr/>
        </p:nvSpPr>
        <p:spPr>
          <a:xfrm>
            <a:off x="838200" y="2663825"/>
            <a:ext cx="10512425" cy="1633538"/>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1900"/>
              <a:buFont typeface="Calibri"/>
              <a:buNone/>
            </a:pPr>
            <a:r>
              <a:rPr lang="fi-FI" sz="1900" b="0" i="0" u="none" strike="noStrike" cap="none">
                <a:solidFill>
                  <a:schemeClr val="dk1"/>
                </a:solidFill>
                <a:latin typeface="Calibri"/>
                <a:ea typeface="Calibri"/>
                <a:cs typeface="Calibri"/>
                <a:sym typeface="Calibri"/>
              </a:rPr>
              <a:t>There are two types of risks associated with the bank’s decision when the bank receives a loan application:</a:t>
            </a:r>
            <a:endParaRPr/>
          </a:p>
          <a:p>
            <a:pPr marL="742950" marR="0" lvl="1" indent="-285750" algn="l" rtl="0">
              <a:lnSpc>
                <a:spcPct val="90000"/>
              </a:lnSpc>
              <a:spcBef>
                <a:spcPts val="600"/>
              </a:spcBef>
              <a:spcAft>
                <a:spcPts val="0"/>
              </a:spcAft>
              <a:buClr>
                <a:schemeClr val="dk1"/>
              </a:buClr>
              <a:buSzPts val="1900"/>
              <a:buFont typeface="Noto Sans Symbols"/>
              <a:buChar char="⮚"/>
            </a:pPr>
            <a:r>
              <a:rPr lang="fi-FI" sz="1900" b="0" i="0" u="none" strike="noStrike" cap="none">
                <a:solidFill>
                  <a:schemeClr val="dk1"/>
                </a:solidFill>
                <a:latin typeface="Calibri"/>
                <a:ea typeface="Calibri"/>
                <a:cs typeface="Calibri"/>
                <a:sym typeface="Calibri"/>
              </a:rPr>
              <a:t>If the applicant is likely to repay the loan, then not approving the loan involves a risk of missing a profit</a:t>
            </a:r>
            <a:endParaRPr/>
          </a:p>
          <a:p>
            <a:pPr marL="742950" marR="0" lvl="1" indent="-285750" algn="l" rtl="0">
              <a:lnSpc>
                <a:spcPct val="90000"/>
              </a:lnSpc>
              <a:spcBef>
                <a:spcPts val="600"/>
              </a:spcBef>
              <a:spcAft>
                <a:spcPts val="0"/>
              </a:spcAft>
              <a:buClr>
                <a:schemeClr val="dk1"/>
              </a:buClr>
              <a:buSzPts val="1900"/>
              <a:buFont typeface="Noto Sans Symbols"/>
              <a:buChar char="⮚"/>
            </a:pPr>
            <a:r>
              <a:rPr lang="fi-FI" sz="1900" b="0" i="0" u="none" strike="noStrike" cap="none">
                <a:solidFill>
                  <a:schemeClr val="dk1"/>
                </a:solidFill>
                <a:latin typeface="Calibri"/>
                <a:ea typeface="Calibri"/>
                <a:cs typeface="Calibri"/>
                <a:sym typeface="Calibri"/>
              </a:rPr>
              <a:t>If the applicant is not likely to repay the loan (default) then approving the loan would lead to financial loss </a:t>
            </a:r>
            <a:endParaRPr/>
          </a:p>
        </p:txBody>
      </p:sp>
      <p:sp>
        <p:nvSpPr>
          <p:cNvPr id="101" name="Google Shape;101;p2"/>
          <p:cNvSpPr txBox="1"/>
          <p:nvPr/>
        </p:nvSpPr>
        <p:spPr>
          <a:xfrm>
            <a:off x="838200" y="4603172"/>
            <a:ext cx="10512425" cy="708603"/>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rgbClr val="0070C0"/>
              </a:buClr>
              <a:buSzPts val="1900"/>
              <a:buFont typeface="Calibri"/>
              <a:buNone/>
            </a:pPr>
            <a:r>
              <a:rPr lang="fi-FI" sz="1900" b="0" i="0" u="none" strike="noStrike" cap="none" dirty="0" err="1">
                <a:solidFill>
                  <a:srgbClr val="0070C0"/>
                </a:solidFill>
                <a:latin typeface="Calibri"/>
                <a:ea typeface="Calibri"/>
                <a:cs typeface="Calibri"/>
                <a:sym typeface="Calibri"/>
              </a:rPr>
              <a:t>Therefore</a:t>
            </a:r>
            <a:r>
              <a:rPr lang="fi-FI" sz="1900" b="0" i="0" u="none" strike="noStrike" cap="none" dirty="0">
                <a:solidFill>
                  <a:srgbClr val="0070C0"/>
                </a:solidFill>
                <a:latin typeface="Calibri"/>
                <a:ea typeface="Calibri"/>
                <a:cs typeface="Calibri"/>
                <a:sym typeface="Calibri"/>
              </a:rPr>
              <a:t>, </a:t>
            </a:r>
            <a:r>
              <a:rPr lang="fi-FI" sz="1900" b="0" i="0" u="none" strike="noStrike" cap="none" dirty="0" err="1">
                <a:solidFill>
                  <a:srgbClr val="0070C0"/>
                </a:solidFill>
                <a:latin typeface="Calibri"/>
                <a:ea typeface="Calibri"/>
                <a:cs typeface="Calibri"/>
                <a:sym typeface="Calibri"/>
              </a:rPr>
              <a:t>the</a:t>
            </a:r>
            <a:r>
              <a:rPr lang="fi-FI" sz="1900" b="0" i="0" u="none" strike="noStrike" cap="none" dirty="0">
                <a:solidFill>
                  <a:srgbClr val="0070C0"/>
                </a:solidFill>
                <a:latin typeface="Calibri"/>
                <a:ea typeface="Calibri"/>
                <a:cs typeface="Calibri"/>
                <a:sym typeface="Calibri"/>
              </a:rPr>
              <a:t> </a:t>
            </a:r>
            <a:r>
              <a:rPr lang="fi-FI" sz="1900" b="0" i="0" u="none" strike="noStrike" cap="none" dirty="0" err="1">
                <a:solidFill>
                  <a:srgbClr val="0070C0"/>
                </a:solidFill>
                <a:latin typeface="Calibri"/>
                <a:ea typeface="Calibri"/>
                <a:cs typeface="Calibri"/>
                <a:sym typeface="Calibri"/>
              </a:rPr>
              <a:t>aim</a:t>
            </a:r>
            <a:r>
              <a:rPr lang="fi-FI" sz="1900" b="0" i="0" u="none" strike="noStrike" cap="none" dirty="0">
                <a:solidFill>
                  <a:srgbClr val="0070C0"/>
                </a:solidFill>
                <a:latin typeface="Calibri"/>
                <a:ea typeface="Calibri"/>
                <a:cs typeface="Calibri"/>
                <a:sym typeface="Calibri"/>
              </a:rPr>
              <a:t> of </a:t>
            </a:r>
            <a:r>
              <a:rPr lang="fi-FI" sz="1900" b="0" i="0" u="none" strike="noStrike" cap="none" dirty="0" err="1">
                <a:solidFill>
                  <a:srgbClr val="0070C0"/>
                </a:solidFill>
                <a:latin typeface="Calibri"/>
                <a:ea typeface="Calibri"/>
                <a:cs typeface="Calibri"/>
                <a:sym typeface="Calibri"/>
              </a:rPr>
              <a:t>our</a:t>
            </a:r>
            <a:r>
              <a:rPr lang="fi-FI" sz="1900" b="0" i="0" u="none" strike="noStrike" cap="none" dirty="0">
                <a:solidFill>
                  <a:srgbClr val="0070C0"/>
                </a:solidFill>
                <a:latin typeface="Calibri"/>
                <a:ea typeface="Calibri"/>
                <a:cs typeface="Calibri"/>
                <a:sym typeface="Calibri"/>
              </a:rPr>
              <a:t> </a:t>
            </a:r>
            <a:r>
              <a:rPr lang="fi-FI" sz="1900" b="0" i="0" u="none" strike="noStrike" cap="none" dirty="0" err="1">
                <a:solidFill>
                  <a:srgbClr val="0070C0"/>
                </a:solidFill>
                <a:latin typeface="Calibri"/>
                <a:ea typeface="Calibri"/>
                <a:cs typeface="Calibri"/>
                <a:sym typeface="Calibri"/>
              </a:rPr>
              <a:t>model</a:t>
            </a:r>
            <a:r>
              <a:rPr lang="fi-FI" sz="1900" b="0" i="0" u="none" strike="noStrike" cap="none" dirty="0">
                <a:solidFill>
                  <a:srgbClr val="0070C0"/>
                </a:solidFill>
                <a:latin typeface="Calibri"/>
                <a:ea typeface="Calibri"/>
                <a:cs typeface="Calibri"/>
                <a:sym typeface="Calibri"/>
              </a:rPr>
              <a:t> is to help </a:t>
            </a:r>
            <a:r>
              <a:rPr lang="fi-FI" sz="1900" b="0" i="0" u="none" strike="noStrike" cap="none" dirty="0" err="1">
                <a:solidFill>
                  <a:srgbClr val="0070C0"/>
                </a:solidFill>
                <a:latin typeface="Calibri"/>
                <a:ea typeface="Calibri"/>
                <a:cs typeface="Calibri"/>
                <a:sym typeface="Calibri"/>
              </a:rPr>
              <a:t>the</a:t>
            </a:r>
            <a:r>
              <a:rPr lang="fi-FI" sz="1900" b="0" i="0" u="none" strike="noStrike" cap="none" dirty="0">
                <a:solidFill>
                  <a:srgbClr val="0070C0"/>
                </a:solidFill>
                <a:latin typeface="Calibri"/>
                <a:ea typeface="Calibri"/>
                <a:cs typeface="Calibri"/>
                <a:sym typeface="Calibri"/>
              </a:rPr>
              <a:t> </a:t>
            </a:r>
            <a:r>
              <a:rPr lang="fi-FI" sz="1900" b="0" i="0" u="none" strike="noStrike" cap="none" dirty="0" err="1">
                <a:solidFill>
                  <a:srgbClr val="0070C0"/>
                </a:solidFill>
                <a:latin typeface="Calibri"/>
                <a:ea typeface="Calibri"/>
                <a:cs typeface="Calibri"/>
                <a:sym typeface="Calibri"/>
              </a:rPr>
              <a:t>company</a:t>
            </a:r>
            <a:r>
              <a:rPr lang="fi-FI" sz="1900" b="0" i="0" u="none" strike="noStrike" cap="none" dirty="0">
                <a:solidFill>
                  <a:srgbClr val="0070C0"/>
                </a:solidFill>
                <a:latin typeface="Calibri"/>
                <a:ea typeface="Calibri"/>
                <a:cs typeface="Calibri"/>
                <a:sym typeface="Calibri"/>
              </a:rPr>
              <a:t> to </a:t>
            </a:r>
            <a:r>
              <a:rPr lang="fi-FI" sz="1900" b="0" i="0" u="none" strike="noStrike" cap="none" dirty="0" err="1">
                <a:solidFill>
                  <a:srgbClr val="0070C0"/>
                </a:solidFill>
                <a:latin typeface="Calibri"/>
                <a:ea typeface="Calibri"/>
                <a:cs typeface="Calibri"/>
                <a:sym typeface="Calibri"/>
              </a:rPr>
              <a:t>accurately</a:t>
            </a:r>
            <a:r>
              <a:rPr lang="fi-FI" sz="1900" b="0" i="0" u="none" strike="noStrike" cap="none" dirty="0">
                <a:solidFill>
                  <a:srgbClr val="0070C0"/>
                </a:solidFill>
                <a:latin typeface="Calibri"/>
                <a:ea typeface="Calibri"/>
                <a:cs typeface="Calibri"/>
                <a:sym typeface="Calibri"/>
              </a:rPr>
              <a:t> </a:t>
            </a:r>
            <a:r>
              <a:rPr lang="fi-FI" sz="1900" b="0" i="0" u="none" strike="noStrike" cap="none" dirty="0" err="1">
                <a:solidFill>
                  <a:srgbClr val="0070C0"/>
                </a:solidFill>
                <a:latin typeface="Calibri"/>
                <a:ea typeface="Calibri"/>
                <a:cs typeface="Calibri"/>
                <a:sym typeface="Calibri"/>
              </a:rPr>
              <a:t>predict</a:t>
            </a:r>
            <a:r>
              <a:rPr lang="fi-FI" sz="1900" b="0" i="0" u="none" strike="noStrike" cap="none" dirty="0">
                <a:solidFill>
                  <a:srgbClr val="0070C0"/>
                </a:solidFill>
                <a:latin typeface="Calibri"/>
                <a:ea typeface="Calibri"/>
                <a:cs typeface="Calibri"/>
                <a:sym typeface="Calibri"/>
              </a:rPr>
              <a:t> </a:t>
            </a:r>
            <a:r>
              <a:rPr lang="fi-FI" sz="1900" b="0" i="0" u="none" strike="noStrike" cap="none" dirty="0" err="1">
                <a:solidFill>
                  <a:srgbClr val="0070C0"/>
                </a:solidFill>
                <a:latin typeface="Calibri"/>
                <a:ea typeface="Calibri"/>
                <a:cs typeface="Calibri"/>
                <a:sym typeface="Calibri"/>
              </a:rPr>
              <a:t>whether</a:t>
            </a:r>
            <a:r>
              <a:rPr lang="fi-FI" sz="1900" b="0" i="0" u="none" strike="noStrike" cap="none" dirty="0">
                <a:solidFill>
                  <a:srgbClr val="0070C0"/>
                </a:solidFill>
                <a:latin typeface="Calibri"/>
                <a:ea typeface="Calibri"/>
                <a:cs typeface="Calibri"/>
                <a:sym typeface="Calibri"/>
              </a:rPr>
              <a:t> </a:t>
            </a:r>
            <a:r>
              <a:rPr lang="fi-FI" sz="1900" b="0" i="0" u="none" strike="noStrike" cap="none" dirty="0" err="1">
                <a:solidFill>
                  <a:srgbClr val="0070C0"/>
                </a:solidFill>
                <a:latin typeface="Calibri"/>
                <a:ea typeface="Calibri"/>
                <a:cs typeface="Calibri"/>
                <a:sym typeface="Calibri"/>
              </a:rPr>
              <a:t>the</a:t>
            </a:r>
            <a:r>
              <a:rPr lang="fi-FI" sz="1900" b="0" i="0" u="none" strike="noStrike" cap="none" dirty="0">
                <a:solidFill>
                  <a:srgbClr val="0070C0"/>
                </a:solidFill>
                <a:latin typeface="Calibri"/>
                <a:ea typeface="Calibri"/>
                <a:cs typeface="Calibri"/>
                <a:sym typeface="Calibri"/>
              </a:rPr>
              <a:t> </a:t>
            </a:r>
            <a:r>
              <a:rPr lang="fi-FI" sz="1900" b="0" i="0" u="none" strike="noStrike" cap="none" dirty="0" err="1">
                <a:solidFill>
                  <a:srgbClr val="0070C0"/>
                </a:solidFill>
                <a:latin typeface="Calibri"/>
                <a:ea typeface="Calibri"/>
                <a:cs typeface="Calibri"/>
                <a:sym typeface="Calibri"/>
              </a:rPr>
              <a:t>customers</a:t>
            </a:r>
            <a:r>
              <a:rPr lang="fi-FI" sz="1900" b="0" i="0" u="none" strike="noStrike" cap="none" dirty="0">
                <a:solidFill>
                  <a:srgbClr val="0070C0"/>
                </a:solidFill>
                <a:latin typeface="Calibri"/>
                <a:ea typeface="Calibri"/>
                <a:cs typeface="Calibri"/>
                <a:sym typeface="Calibri"/>
              </a:rPr>
              <a:t> </a:t>
            </a:r>
            <a:r>
              <a:rPr lang="fi-FI" sz="1900" b="0" i="0" u="none" strike="noStrike" cap="none" dirty="0" err="1">
                <a:solidFill>
                  <a:srgbClr val="0070C0"/>
                </a:solidFill>
                <a:latin typeface="Calibri"/>
                <a:ea typeface="Calibri"/>
                <a:cs typeface="Calibri"/>
                <a:sym typeface="Calibri"/>
              </a:rPr>
              <a:t>are</a:t>
            </a:r>
            <a:r>
              <a:rPr lang="fi-FI" sz="1900" b="0" i="0" u="none" strike="noStrike" cap="none" dirty="0">
                <a:solidFill>
                  <a:srgbClr val="0070C0"/>
                </a:solidFill>
                <a:latin typeface="Calibri"/>
                <a:ea typeface="Calibri"/>
                <a:cs typeface="Calibri"/>
                <a:sym typeface="Calibri"/>
              </a:rPr>
              <a:t> </a:t>
            </a:r>
            <a:r>
              <a:rPr lang="fi-FI" sz="1900" b="0" i="0" u="none" strike="noStrike" cap="none" dirty="0" err="1">
                <a:solidFill>
                  <a:srgbClr val="0070C0"/>
                </a:solidFill>
                <a:latin typeface="Calibri"/>
                <a:ea typeface="Calibri"/>
                <a:cs typeface="Calibri"/>
                <a:sym typeface="Calibri"/>
              </a:rPr>
              <a:t>likely</a:t>
            </a:r>
            <a:r>
              <a:rPr lang="fi-FI" sz="1900" b="0" i="0" u="none" strike="noStrike" cap="none" dirty="0">
                <a:solidFill>
                  <a:srgbClr val="0070C0"/>
                </a:solidFill>
                <a:latin typeface="Calibri"/>
                <a:ea typeface="Calibri"/>
                <a:cs typeface="Calibri"/>
                <a:sym typeface="Calibri"/>
              </a:rPr>
              <a:t> to </a:t>
            </a:r>
            <a:r>
              <a:rPr lang="fi-FI" sz="1900" b="0" i="0" u="none" strike="noStrike" cap="none" dirty="0" err="1">
                <a:solidFill>
                  <a:srgbClr val="0070C0"/>
                </a:solidFill>
                <a:latin typeface="Calibri"/>
                <a:ea typeface="Calibri"/>
                <a:cs typeface="Calibri"/>
                <a:sym typeface="Calibri"/>
              </a:rPr>
              <a:t>default</a:t>
            </a:r>
            <a:r>
              <a:rPr lang="fi-FI" sz="1900" b="0" i="0" u="none" strike="noStrike" cap="none" dirty="0">
                <a:solidFill>
                  <a:srgbClr val="0070C0"/>
                </a:solidFill>
                <a:latin typeface="Calibri"/>
                <a:ea typeface="Calibri"/>
                <a:cs typeface="Calibri"/>
                <a:sym typeface="Calibri"/>
              </a:rPr>
              <a:t> on </a:t>
            </a:r>
            <a:r>
              <a:rPr lang="fi-FI" sz="1900" b="0" i="0" u="none" strike="noStrike" cap="none" dirty="0" err="1">
                <a:solidFill>
                  <a:srgbClr val="0070C0"/>
                </a:solidFill>
                <a:latin typeface="Calibri"/>
                <a:ea typeface="Calibri"/>
                <a:cs typeface="Calibri"/>
                <a:sym typeface="Calibri"/>
              </a:rPr>
              <a:t>their</a:t>
            </a:r>
            <a:r>
              <a:rPr lang="fi-FI" sz="1900" b="0" i="0" u="none" strike="noStrike" cap="none" dirty="0">
                <a:solidFill>
                  <a:srgbClr val="0070C0"/>
                </a:solidFill>
                <a:latin typeface="Calibri"/>
                <a:ea typeface="Calibri"/>
                <a:cs typeface="Calibri"/>
                <a:sym typeface="Calibri"/>
              </a:rPr>
              <a:t> </a:t>
            </a:r>
            <a:r>
              <a:rPr lang="fi-FI" sz="1900" b="0" i="0" u="none" strike="noStrike" cap="none" dirty="0" err="1">
                <a:solidFill>
                  <a:srgbClr val="0070C0"/>
                </a:solidFill>
                <a:latin typeface="Calibri"/>
                <a:ea typeface="Calibri"/>
                <a:cs typeface="Calibri"/>
                <a:sym typeface="Calibri"/>
              </a:rPr>
              <a:t>loans</a:t>
            </a:r>
            <a:r>
              <a:rPr lang="fi-FI" sz="1900" b="0" i="0" u="none" strike="noStrike" cap="none" dirty="0">
                <a:solidFill>
                  <a:srgbClr val="0070C0"/>
                </a:solidFill>
                <a:latin typeface="Calibri"/>
                <a:ea typeface="Calibri"/>
                <a:cs typeface="Calibri"/>
                <a:sym typeface="Calibri"/>
              </a:rPr>
              <a:t> </a:t>
            </a:r>
            <a:r>
              <a:rPr lang="fi-FI" sz="1900" b="0" i="0" u="none" strike="noStrike" cap="none" dirty="0" err="1">
                <a:solidFill>
                  <a:srgbClr val="0070C0"/>
                </a:solidFill>
                <a:latin typeface="Calibri"/>
                <a:ea typeface="Calibri"/>
                <a:cs typeface="Calibri"/>
                <a:sym typeface="Calibri"/>
              </a:rPr>
              <a:t>or</a:t>
            </a:r>
            <a:r>
              <a:rPr lang="fi-FI" sz="1900" b="0" i="0" u="none" strike="noStrike" cap="none" dirty="0">
                <a:solidFill>
                  <a:srgbClr val="0070C0"/>
                </a:solidFill>
                <a:latin typeface="Calibri"/>
                <a:ea typeface="Calibri"/>
                <a:cs typeface="Calibri"/>
                <a:sym typeface="Calibri"/>
              </a:rPr>
              <a:t> </a:t>
            </a:r>
            <a:r>
              <a:rPr lang="fi-FI" sz="1900" b="0" i="0" u="none" strike="noStrike" cap="none" dirty="0" err="1">
                <a:solidFill>
                  <a:srgbClr val="0070C0"/>
                </a:solidFill>
                <a:latin typeface="Calibri"/>
                <a:ea typeface="Calibri"/>
                <a:cs typeface="Calibri"/>
                <a:sym typeface="Calibri"/>
              </a:rPr>
              <a:t>not</a:t>
            </a:r>
            <a:r>
              <a:rPr lang="fi-FI" sz="1900" b="0" i="0" u="none" strike="noStrike" cap="none" dirty="0">
                <a:solidFill>
                  <a:srgbClr val="0070C0"/>
                </a:solidFill>
                <a:latin typeface="Calibri"/>
                <a:ea typeface="Calibri"/>
                <a:cs typeface="Calibri"/>
                <a:sym typeface="Calibri"/>
              </a:rPr>
              <a:t>. It </a:t>
            </a:r>
            <a:r>
              <a:rPr lang="fi-FI" sz="1900" b="0" i="0" u="none" strike="noStrike" cap="none" dirty="0" err="1">
                <a:solidFill>
                  <a:srgbClr val="0070C0"/>
                </a:solidFill>
                <a:latin typeface="Calibri"/>
                <a:ea typeface="Calibri"/>
                <a:cs typeface="Calibri"/>
                <a:sym typeface="Calibri"/>
              </a:rPr>
              <a:t>would</a:t>
            </a:r>
            <a:r>
              <a:rPr lang="fi-FI" sz="1900" b="0" i="0" u="none" strike="noStrike" cap="none" dirty="0">
                <a:solidFill>
                  <a:srgbClr val="0070C0"/>
                </a:solidFill>
                <a:latin typeface="Calibri"/>
                <a:ea typeface="Calibri"/>
                <a:cs typeface="Calibri"/>
                <a:sym typeface="Calibri"/>
              </a:rPr>
              <a:t> help </a:t>
            </a:r>
            <a:r>
              <a:rPr lang="fi-FI" sz="1900" b="0" i="0" u="none" strike="noStrike" cap="none" dirty="0" err="1">
                <a:solidFill>
                  <a:srgbClr val="0070C0"/>
                </a:solidFill>
                <a:latin typeface="Calibri"/>
                <a:ea typeface="Calibri"/>
                <a:cs typeface="Calibri"/>
                <a:sym typeface="Calibri"/>
              </a:rPr>
              <a:t>the</a:t>
            </a:r>
            <a:r>
              <a:rPr lang="fi-FI" sz="1900" b="0" i="0" u="none" strike="noStrike" cap="none" dirty="0">
                <a:solidFill>
                  <a:srgbClr val="0070C0"/>
                </a:solidFill>
                <a:latin typeface="Calibri"/>
                <a:ea typeface="Calibri"/>
                <a:cs typeface="Calibri"/>
                <a:sym typeface="Calibri"/>
              </a:rPr>
              <a:t> </a:t>
            </a:r>
            <a:r>
              <a:rPr lang="fi-FI" sz="1900" b="0" i="0" u="none" strike="noStrike" cap="none" dirty="0" err="1">
                <a:solidFill>
                  <a:srgbClr val="0070C0"/>
                </a:solidFill>
                <a:latin typeface="Calibri"/>
                <a:ea typeface="Calibri"/>
                <a:cs typeface="Calibri"/>
                <a:sym typeface="Calibri"/>
              </a:rPr>
              <a:t>company</a:t>
            </a:r>
            <a:r>
              <a:rPr lang="fi-FI" sz="1900" b="0" i="0" u="none" strike="noStrike" cap="none" dirty="0">
                <a:solidFill>
                  <a:srgbClr val="0070C0"/>
                </a:solidFill>
                <a:latin typeface="Calibri"/>
                <a:ea typeface="Calibri"/>
                <a:cs typeface="Calibri"/>
                <a:sym typeface="Calibri"/>
              </a:rPr>
              <a:t> to </a:t>
            </a:r>
            <a:r>
              <a:rPr lang="fi-FI" sz="1900" b="0" i="0" u="none" strike="noStrike" cap="none" dirty="0" err="1">
                <a:solidFill>
                  <a:srgbClr val="0070C0"/>
                </a:solidFill>
                <a:latin typeface="Calibri"/>
                <a:ea typeface="Calibri"/>
                <a:cs typeface="Calibri"/>
                <a:sym typeface="Calibri"/>
              </a:rPr>
              <a:t>improve</a:t>
            </a:r>
            <a:r>
              <a:rPr lang="fi-FI" sz="1900" b="0" i="0" u="none" strike="noStrike" cap="none" dirty="0">
                <a:solidFill>
                  <a:srgbClr val="0070C0"/>
                </a:solidFill>
                <a:latin typeface="Calibri"/>
                <a:ea typeface="Calibri"/>
                <a:cs typeface="Calibri"/>
                <a:sym typeface="Calibri"/>
              </a:rPr>
              <a:t> </a:t>
            </a:r>
            <a:r>
              <a:rPr lang="fi-FI" sz="1900" b="0" i="0" u="none" strike="noStrike" cap="none" dirty="0" err="1">
                <a:solidFill>
                  <a:srgbClr val="0070C0"/>
                </a:solidFill>
                <a:latin typeface="Calibri"/>
                <a:ea typeface="Calibri"/>
                <a:cs typeface="Calibri"/>
                <a:sym typeface="Calibri"/>
              </a:rPr>
              <a:t>profit</a:t>
            </a:r>
            <a:r>
              <a:rPr lang="fi-FI" sz="1900" b="0" i="0" u="none" strike="noStrike" cap="none" dirty="0">
                <a:solidFill>
                  <a:srgbClr val="0070C0"/>
                </a:solidFill>
                <a:latin typeface="Calibri"/>
                <a:ea typeface="Calibri"/>
                <a:cs typeface="Calibri"/>
                <a:sym typeface="Calibri"/>
              </a:rPr>
              <a:t> and </a:t>
            </a:r>
            <a:r>
              <a:rPr lang="fi-FI" sz="1900" b="0" i="0" u="none" strike="noStrike" cap="none" dirty="0" err="1">
                <a:solidFill>
                  <a:srgbClr val="0070C0"/>
                </a:solidFill>
                <a:latin typeface="Calibri"/>
                <a:ea typeface="Calibri"/>
                <a:cs typeface="Calibri"/>
                <a:sym typeface="Calibri"/>
              </a:rPr>
              <a:t>limit</a:t>
            </a:r>
            <a:r>
              <a:rPr lang="fi-FI" sz="1900" b="0" i="0" u="none" strike="noStrike" cap="none" dirty="0">
                <a:solidFill>
                  <a:srgbClr val="0070C0"/>
                </a:solidFill>
                <a:latin typeface="Calibri"/>
                <a:ea typeface="Calibri"/>
                <a:cs typeface="Calibri"/>
                <a:sym typeface="Calibri"/>
              </a:rPr>
              <a:t> </a:t>
            </a:r>
            <a:r>
              <a:rPr lang="fi-FI" sz="1900" b="0" i="0" u="none" strike="noStrike" cap="none" dirty="0" err="1">
                <a:solidFill>
                  <a:srgbClr val="0070C0"/>
                </a:solidFill>
                <a:latin typeface="Calibri"/>
                <a:ea typeface="Calibri"/>
                <a:cs typeface="Calibri"/>
                <a:sym typeface="Calibri"/>
              </a:rPr>
              <a:t>its</a:t>
            </a:r>
            <a:r>
              <a:rPr lang="fi-FI" sz="1900" b="0" i="0" u="none" strike="noStrike" cap="none" dirty="0">
                <a:solidFill>
                  <a:srgbClr val="0070C0"/>
                </a:solidFill>
                <a:latin typeface="Calibri"/>
                <a:ea typeface="Calibri"/>
                <a:cs typeface="Calibri"/>
                <a:sym typeface="Calibri"/>
              </a:rPr>
              <a:t> </a:t>
            </a:r>
            <a:r>
              <a:rPr lang="fi-FI" sz="1900" b="0" i="0" u="none" strike="noStrike" cap="none" dirty="0" err="1">
                <a:solidFill>
                  <a:srgbClr val="0070C0"/>
                </a:solidFill>
                <a:latin typeface="Calibri"/>
                <a:ea typeface="Calibri"/>
                <a:cs typeface="Calibri"/>
                <a:sym typeface="Calibri"/>
              </a:rPr>
              <a:t>losses</a:t>
            </a:r>
            <a:r>
              <a:rPr lang="fi-FI" sz="1900" b="0" i="0" u="none" strike="noStrike" cap="none" dirty="0">
                <a:solidFill>
                  <a:srgbClr val="0070C0"/>
                </a:solidFill>
                <a:latin typeface="Calibri"/>
                <a:ea typeface="Calibri"/>
                <a:cs typeface="Calibri"/>
                <a:sym typeface="Calibri"/>
              </a:rPr>
              <a:t>.</a:t>
            </a:r>
            <a:endParaRPr sz="1900" b="0" i="0" u="none" strike="noStrike" cap="none" dirty="0">
              <a:solidFill>
                <a:srgbClr val="0070C0"/>
              </a:solidFill>
              <a:latin typeface="Calibri"/>
              <a:ea typeface="Calibri"/>
              <a:cs typeface="Calibri"/>
              <a:sym typeface="Calibri"/>
            </a:endParaRPr>
          </a:p>
        </p:txBody>
      </p:sp>
      <p:sp>
        <p:nvSpPr>
          <p:cNvPr id="102" name="Google Shape;102;p2"/>
          <p:cNvSpPr txBox="1"/>
          <p:nvPr/>
        </p:nvSpPr>
        <p:spPr>
          <a:xfrm>
            <a:off x="838200" y="5365750"/>
            <a:ext cx="10512425" cy="928688"/>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1900"/>
              <a:buFont typeface="Calibri"/>
              <a:buNone/>
            </a:pPr>
            <a:r>
              <a:rPr lang="fi-FI" sz="1900" b="0" i="0" u="none" strike="noStrike" cap="none" dirty="0" err="1">
                <a:solidFill>
                  <a:schemeClr val="dk1"/>
                </a:solidFill>
                <a:latin typeface="Calibri"/>
                <a:ea typeface="Calibri"/>
                <a:cs typeface="Calibri"/>
                <a:sym typeface="Calibri"/>
              </a:rPr>
              <a:t>The</a:t>
            </a:r>
            <a:r>
              <a:rPr lang="fi-FI" sz="1900" b="0" i="0" u="none" strike="noStrike" cap="none" dirty="0">
                <a:solidFill>
                  <a:schemeClr val="dk1"/>
                </a:solidFill>
                <a:latin typeface="Calibri"/>
                <a:ea typeface="Calibri"/>
                <a:cs typeface="Calibri"/>
                <a:sym typeface="Calibri"/>
              </a:rPr>
              <a:t> loan status </a:t>
            </a:r>
            <a:r>
              <a:rPr lang="fi-FI" sz="1900" b="0" i="0" u="none" strike="noStrike" cap="none" dirty="0" err="1">
                <a:solidFill>
                  <a:schemeClr val="dk1"/>
                </a:solidFill>
                <a:latin typeface="Calibri"/>
                <a:ea typeface="Calibri"/>
                <a:cs typeface="Calibri"/>
                <a:sym typeface="Calibri"/>
              </a:rPr>
              <a:t>has</a:t>
            </a:r>
            <a:r>
              <a:rPr lang="fi-FI" sz="1900" b="0" i="0" u="none" strike="noStrike" cap="none" dirty="0">
                <a:solidFill>
                  <a:schemeClr val="dk1"/>
                </a:solidFill>
                <a:latin typeface="Calibri"/>
                <a:ea typeface="Calibri"/>
                <a:cs typeface="Calibri"/>
                <a:sym typeface="Calibri"/>
              </a:rPr>
              <a:t> </a:t>
            </a:r>
            <a:r>
              <a:rPr lang="fi-FI" sz="1900" b="0" i="0" u="none" strike="noStrike" cap="none" dirty="0" err="1">
                <a:solidFill>
                  <a:schemeClr val="dk1"/>
                </a:solidFill>
                <a:latin typeface="Calibri"/>
                <a:ea typeface="Calibri"/>
                <a:cs typeface="Calibri"/>
                <a:sym typeface="Calibri"/>
              </a:rPr>
              <a:t>two</a:t>
            </a:r>
            <a:r>
              <a:rPr lang="fi-FI" sz="1900" b="0" i="0" u="none" strike="noStrike" cap="none" dirty="0">
                <a:solidFill>
                  <a:schemeClr val="dk1"/>
                </a:solidFill>
                <a:latin typeface="Calibri"/>
                <a:ea typeface="Calibri"/>
                <a:cs typeface="Calibri"/>
                <a:sym typeface="Calibri"/>
              </a:rPr>
              <a:t> </a:t>
            </a:r>
            <a:r>
              <a:rPr lang="fi-FI" sz="1900" b="0" i="0" u="none" strike="noStrike" cap="none" dirty="0" err="1">
                <a:solidFill>
                  <a:schemeClr val="dk1"/>
                </a:solidFill>
                <a:latin typeface="Calibri"/>
                <a:ea typeface="Calibri"/>
                <a:cs typeface="Calibri"/>
                <a:sym typeface="Calibri"/>
              </a:rPr>
              <a:t>classes</a:t>
            </a:r>
            <a:r>
              <a:rPr lang="fi-FI" sz="1900" b="0" i="0" u="none" strike="noStrike" cap="none" dirty="0">
                <a:solidFill>
                  <a:schemeClr val="dk1"/>
                </a:solidFill>
                <a:latin typeface="Calibri"/>
                <a:ea typeface="Calibri"/>
                <a:cs typeface="Calibri"/>
                <a:sym typeface="Calibri"/>
              </a:rPr>
              <a:t> </a:t>
            </a:r>
            <a:r>
              <a:rPr lang="fi-FI" sz="1900" b="0" i="0" u="none" strike="noStrike" cap="none" dirty="0">
                <a:solidFill>
                  <a:srgbClr val="00B050"/>
                </a:solidFill>
                <a:latin typeface="Calibri"/>
                <a:ea typeface="Calibri"/>
                <a:cs typeface="Calibri"/>
                <a:sym typeface="Calibri"/>
              </a:rPr>
              <a:t>‘</a:t>
            </a:r>
            <a:r>
              <a:rPr lang="fi-FI" sz="1900" b="0" i="0" u="none" strike="noStrike" cap="none" dirty="0" err="1">
                <a:solidFill>
                  <a:srgbClr val="00B050"/>
                </a:solidFill>
                <a:latin typeface="Calibri"/>
                <a:ea typeface="Calibri"/>
                <a:cs typeface="Calibri"/>
                <a:sym typeface="Calibri"/>
              </a:rPr>
              <a:t>Fully</a:t>
            </a:r>
            <a:r>
              <a:rPr lang="fi-FI" sz="1900" b="0" i="0" u="none" strike="noStrike" cap="none" dirty="0">
                <a:solidFill>
                  <a:srgbClr val="00B050"/>
                </a:solidFill>
                <a:latin typeface="Calibri"/>
                <a:ea typeface="Calibri"/>
                <a:cs typeface="Calibri"/>
                <a:sym typeface="Calibri"/>
              </a:rPr>
              <a:t> </a:t>
            </a:r>
            <a:r>
              <a:rPr lang="fi-FI" sz="1900" b="0" i="0" u="none" strike="noStrike" cap="none" dirty="0" err="1">
                <a:solidFill>
                  <a:srgbClr val="00B050"/>
                </a:solidFill>
                <a:latin typeface="Calibri"/>
                <a:ea typeface="Calibri"/>
                <a:cs typeface="Calibri"/>
                <a:sym typeface="Calibri"/>
              </a:rPr>
              <a:t>Paid</a:t>
            </a:r>
            <a:r>
              <a:rPr lang="fi-FI" sz="1900" b="0" i="0" u="none" strike="noStrike" cap="none" dirty="0">
                <a:solidFill>
                  <a:srgbClr val="00B050"/>
                </a:solidFill>
                <a:latin typeface="Calibri"/>
                <a:ea typeface="Calibri"/>
                <a:cs typeface="Calibri"/>
                <a:sym typeface="Calibri"/>
              </a:rPr>
              <a:t>’ </a:t>
            </a:r>
            <a:r>
              <a:rPr lang="fi-FI" sz="1900" b="0" i="0" u="none" strike="noStrike" cap="none" dirty="0">
                <a:solidFill>
                  <a:schemeClr val="dk1"/>
                </a:solidFill>
                <a:latin typeface="Calibri"/>
                <a:ea typeface="Calibri"/>
                <a:cs typeface="Calibri"/>
                <a:sym typeface="Calibri"/>
              </a:rPr>
              <a:t>and </a:t>
            </a:r>
            <a:r>
              <a:rPr lang="fi-FI" sz="1900" b="0" i="0" u="none" strike="noStrike" cap="none" dirty="0">
                <a:solidFill>
                  <a:srgbClr val="FF0000"/>
                </a:solidFill>
                <a:latin typeface="Calibri"/>
                <a:ea typeface="Calibri"/>
                <a:cs typeface="Calibri"/>
                <a:sym typeface="Calibri"/>
              </a:rPr>
              <a:t>‘</a:t>
            </a:r>
            <a:r>
              <a:rPr lang="fi-FI" sz="1900" b="0" i="0" u="none" strike="noStrike" cap="none" dirty="0" err="1">
                <a:solidFill>
                  <a:srgbClr val="FF0000"/>
                </a:solidFill>
                <a:latin typeface="Calibri"/>
                <a:ea typeface="Calibri"/>
                <a:cs typeface="Calibri"/>
                <a:sym typeface="Calibri"/>
              </a:rPr>
              <a:t>Charged</a:t>
            </a:r>
            <a:r>
              <a:rPr lang="fi-FI" sz="1900" b="0" i="0" u="none" strike="noStrike" cap="none" dirty="0">
                <a:solidFill>
                  <a:srgbClr val="FF0000"/>
                </a:solidFill>
                <a:latin typeface="Calibri"/>
                <a:ea typeface="Calibri"/>
                <a:cs typeface="Calibri"/>
                <a:sym typeface="Calibri"/>
              </a:rPr>
              <a:t> </a:t>
            </a:r>
            <a:r>
              <a:rPr lang="fi-FI" sz="1900" b="0" i="0" u="none" strike="noStrike" cap="none" dirty="0" err="1">
                <a:solidFill>
                  <a:srgbClr val="FF0000"/>
                </a:solidFill>
                <a:latin typeface="Calibri"/>
                <a:ea typeface="Calibri"/>
                <a:cs typeface="Calibri"/>
                <a:sym typeface="Calibri"/>
              </a:rPr>
              <a:t>off</a:t>
            </a:r>
            <a:r>
              <a:rPr lang="fi-FI" sz="1900" b="0" i="0" u="none" strike="noStrike" cap="none" dirty="0">
                <a:solidFill>
                  <a:srgbClr val="FF0000"/>
                </a:solidFill>
                <a:latin typeface="Calibri"/>
                <a:ea typeface="Calibri"/>
                <a:cs typeface="Calibri"/>
                <a:sym typeface="Calibri"/>
              </a:rPr>
              <a:t>’</a:t>
            </a:r>
            <a:r>
              <a:rPr lang="fi-FI" sz="1900" b="0" i="0" u="none" strike="noStrike" cap="none" dirty="0">
                <a:solidFill>
                  <a:schemeClr val="dk1"/>
                </a:solidFill>
                <a:latin typeface="Calibri"/>
                <a:ea typeface="Calibri"/>
                <a:cs typeface="Calibri"/>
                <a:sym typeface="Calibri"/>
              </a:rPr>
              <a:t>. </a:t>
            </a:r>
            <a:r>
              <a:rPr lang="fi-FI" sz="1900" b="0" i="0" u="none" strike="noStrike" cap="none" dirty="0" err="1">
                <a:solidFill>
                  <a:schemeClr val="dk1"/>
                </a:solidFill>
                <a:latin typeface="Calibri"/>
                <a:ea typeface="Calibri"/>
                <a:cs typeface="Calibri"/>
                <a:sym typeface="Calibri"/>
              </a:rPr>
              <a:t>We</a:t>
            </a:r>
            <a:r>
              <a:rPr lang="fi-FI" sz="1900" b="0" i="0" u="none" strike="noStrike" cap="none" dirty="0">
                <a:solidFill>
                  <a:schemeClr val="dk1"/>
                </a:solidFill>
                <a:latin typeface="Calibri"/>
                <a:ea typeface="Calibri"/>
                <a:cs typeface="Calibri"/>
                <a:sym typeface="Calibri"/>
              </a:rPr>
              <a:t> </a:t>
            </a:r>
            <a:r>
              <a:rPr lang="fi-FI" sz="1900" b="0" i="0" u="none" strike="noStrike" cap="none" dirty="0" err="1">
                <a:solidFill>
                  <a:schemeClr val="dk1"/>
                </a:solidFill>
                <a:latin typeface="Calibri"/>
                <a:ea typeface="Calibri"/>
                <a:cs typeface="Calibri"/>
                <a:sym typeface="Calibri"/>
              </a:rPr>
              <a:t>intend</a:t>
            </a:r>
            <a:r>
              <a:rPr lang="fi-FI" sz="1900" b="0" i="0" u="none" strike="noStrike" cap="none" dirty="0">
                <a:solidFill>
                  <a:schemeClr val="dk1"/>
                </a:solidFill>
                <a:latin typeface="Calibri"/>
                <a:ea typeface="Calibri"/>
                <a:cs typeface="Calibri"/>
                <a:sym typeface="Calibri"/>
              </a:rPr>
              <a:t> to </a:t>
            </a:r>
            <a:r>
              <a:rPr lang="fi-FI" sz="1900" b="0" i="0" u="none" strike="noStrike" cap="none" dirty="0" err="1">
                <a:solidFill>
                  <a:schemeClr val="dk1"/>
                </a:solidFill>
                <a:latin typeface="Calibri"/>
                <a:ea typeface="Calibri"/>
                <a:cs typeface="Calibri"/>
                <a:sym typeface="Calibri"/>
              </a:rPr>
              <a:t>use</a:t>
            </a:r>
            <a:r>
              <a:rPr lang="fi-FI" sz="1900" b="0" i="0" u="none" strike="noStrike" cap="none" dirty="0">
                <a:solidFill>
                  <a:schemeClr val="dk1"/>
                </a:solidFill>
                <a:latin typeface="Calibri"/>
                <a:ea typeface="Calibri"/>
                <a:cs typeface="Calibri"/>
                <a:sym typeface="Calibri"/>
              </a:rPr>
              <a:t> </a:t>
            </a:r>
            <a:r>
              <a:rPr lang="fi-FI" sz="1900" b="0" i="0" u="none" strike="noStrike" cap="none" dirty="0" err="1">
                <a:solidFill>
                  <a:schemeClr val="dk1"/>
                </a:solidFill>
                <a:latin typeface="Calibri"/>
                <a:ea typeface="Calibri"/>
                <a:cs typeface="Calibri"/>
                <a:sym typeface="Calibri"/>
              </a:rPr>
              <a:t>logistic</a:t>
            </a:r>
            <a:r>
              <a:rPr lang="fi-FI" sz="1900" b="0" i="0" u="none" strike="noStrike" cap="none" dirty="0">
                <a:solidFill>
                  <a:schemeClr val="dk1"/>
                </a:solidFill>
                <a:latin typeface="Calibri"/>
                <a:ea typeface="Calibri"/>
                <a:cs typeface="Calibri"/>
                <a:sym typeface="Calibri"/>
              </a:rPr>
              <a:t> regression </a:t>
            </a:r>
            <a:r>
              <a:rPr lang="fi-FI" sz="1900" b="0" i="0" u="none" strike="noStrike" cap="none" dirty="0" err="1">
                <a:solidFill>
                  <a:schemeClr val="dk1"/>
                </a:solidFill>
                <a:latin typeface="Calibri"/>
                <a:ea typeface="Calibri"/>
                <a:cs typeface="Calibri"/>
                <a:sym typeface="Calibri"/>
              </a:rPr>
              <a:t>with</a:t>
            </a:r>
            <a:r>
              <a:rPr lang="fi-FI" sz="1900" b="0" i="0" u="none" strike="noStrike" cap="none" dirty="0">
                <a:solidFill>
                  <a:schemeClr val="dk1"/>
                </a:solidFill>
                <a:latin typeface="Calibri"/>
                <a:ea typeface="Calibri"/>
                <a:cs typeface="Calibri"/>
                <a:sym typeface="Calibri"/>
              </a:rPr>
              <a:t> L1 </a:t>
            </a:r>
            <a:r>
              <a:rPr lang="fi-FI" sz="1900" b="0" i="0" u="none" strike="noStrike" cap="none" dirty="0" err="1">
                <a:solidFill>
                  <a:schemeClr val="dk1"/>
                </a:solidFill>
                <a:latin typeface="Calibri"/>
                <a:ea typeface="Calibri"/>
                <a:cs typeface="Calibri"/>
                <a:sym typeface="Calibri"/>
              </a:rPr>
              <a:t>penalty</a:t>
            </a:r>
            <a:r>
              <a:rPr lang="fi-FI" sz="1900" b="0" i="0" u="none" strike="noStrike" cap="none" dirty="0">
                <a:solidFill>
                  <a:schemeClr val="dk1"/>
                </a:solidFill>
                <a:latin typeface="Calibri"/>
                <a:ea typeface="Calibri"/>
                <a:cs typeface="Calibri"/>
                <a:sym typeface="Calibri"/>
              </a:rPr>
              <a:t>, and </a:t>
            </a:r>
            <a:r>
              <a:rPr lang="fi-FI" sz="1900" b="0" i="0" u="none" strike="noStrike" cap="none" dirty="0" err="1">
                <a:solidFill>
                  <a:schemeClr val="dk1"/>
                </a:solidFill>
                <a:latin typeface="Calibri"/>
                <a:ea typeface="Calibri"/>
                <a:cs typeface="Calibri"/>
                <a:sym typeface="Calibri"/>
              </a:rPr>
              <a:t>decision</a:t>
            </a:r>
            <a:r>
              <a:rPr lang="fi-FI" sz="1900" b="0" i="0" u="none" strike="noStrike" cap="none" dirty="0">
                <a:solidFill>
                  <a:schemeClr val="dk1"/>
                </a:solidFill>
                <a:latin typeface="Calibri"/>
                <a:ea typeface="Calibri"/>
                <a:cs typeface="Calibri"/>
                <a:sym typeface="Calibri"/>
              </a:rPr>
              <a:t> </a:t>
            </a:r>
            <a:r>
              <a:rPr lang="fi-FI" sz="1900" b="0" i="0" u="none" strike="noStrike" cap="none" dirty="0" err="1">
                <a:solidFill>
                  <a:schemeClr val="dk1"/>
                </a:solidFill>
                <a:latin typeface="Calibri"/>
                <a:ea typeface="Calibri"/>
                <a:cs typeface="Calibri"/>
                <a:sym typeface="Calibri"/>
              </a:rPr>
              <a:t>tree</a:t>
            </a:r>
            <a:r>
              <a:rPr lang="fi-FI" sz="1900" b="0" i="0" u="none" strike="noStrike" cap="none" dirty="0">
                <a:solidFill>
                  <a:schemeClr val="dk1"/>
                </a:solidFill>
                <a:latin typeface="Calibri"/>
                <a:ea typeface="Calibri"/>
                <a:cs typeface="Calibri"/>
                <a:sym typeface="Calibri"/>
              </a:rPr>
              <a:t> to </a:t>
            </a:r>
            <a:r>
              <a:rPr lang="fi-FI" sz="1900" b="0" i="0" u="none" strike="noStrike" cap="none" dirty="0" err="1">
                <a:solidFill>
                  <a:schemeClr val="dk1"/>
                </a:solidFill>
                <a:latin typeface="Calibri"/>
                <a:ea typeface="Calibri"/>
                <a:cs typeface="Calibri"/>
                <a:sym typeface="Calibri"/>
              </a:rPr>
              <a:t>predict</a:t>
            </a:r>
            <a:r>
              <a:rPr lang="fi-FI" sz="1900" b="0" i="0" u="none" strike="noStrike" cap="none" dirty="0">
                <a:solidFill>
                  <a:schemeClr val="dk1"/>
                </a:solidFill>
                <a:latin typeface="Calibri"/>
                <a:ea typeface="Calibri"/>
                <a:cs typeface="Calibri"/>
                <a:sym typeface="Calibri"/>
              </a:rPr>
              <a:t> </a:t>
            </a:r>
            <a:r>
              <a:rPr lang="fi-FI" sz="1900" b="0" i="0" u="none" strike="noStrike" cap="none" dirty="0" err="1">
                <a:solidFill>
                  <a:schemeClr val="dk1"/>
                </a:solidFill>
                <a:latin typeface="Calibri"/>
                <a:ea typeface="Calibri"/>
                <a:cs typeface="Calibri"/>
                <a:sym typeface="Calibri"/>
              </a:rPr>
              <a:t>which</a:t>
            </a:r>
            <a:r>
              <a:rPr lang="fi-FI" sz="1900" b="0" i="0" u="none" strike="noStrike" cap="none" dirty="0">
                <a:solidFill>
                  <a:schemeClr val="dk1"/>
                </a:solidFill>
                <a:latin typeface="Calibri"/>
                <a:ea typeface="Calibri"/>
                <a:cs typeface="Calibri"/>
                <a:sym typeface="Calibri"/>
              </a:rPr>
              <a:t> </a:t>
            </a:r>
            <a:r>
              <a:rPr lang="fi-FI" sz="1900" b="0" i="0" u="none" strike="noStrike" cap="none" dirty="0" err="1">
                <a:solidFill>
                  <a:schemeClr val="dk1"/>
                </a:solidFill>
                <a:latin typeface="Calibri"/>
                <a:ea typeface="Calibri"/>
                <a:cs typeface="Calibri"/>
                <a:sym typeface="Calibri"/>
              </a:rPr>
              <a:t>class</a:t>
            </a:r>
            <a:r>
              <a:rPr lang="fi-FI" sz="1900" b="0" i="0" u="none" strike="noStrike" cap="none" dirty="0">
                <a:solidFill>
                  <a:schemeClr val="dk1"/>
                </a:solidFill>
                <a:latin typeface="Calibri"/>
                <a:ea typeface="Calibri"/>
                <a:cs typeface="Calibri"/>
                <a:sym typeface="Calibri"/>
              </a:rPr>
              <a:t> an </a:t>
            </a:r>
            <a:r>
              <a:rPr lang="fi-FI" sz="1900" b="0" i="0" u="none" strike="noStrike" cap="none" dirty="0" err="1">
                <a:solidFill>
                  <a:schemeClr val="dk1"/>
                </a:solidFill>
                <a:latin typeface="Calibri"/>
                <a:ea typeface="Calibri"/>
                <a:cs typeface="Calibri"/>
                <a:sym typeface="Calibri"/>
              </a:rPr>
              <a:t>individual</a:t>
            </a:r>
            <a:r>
              <a:rPr lang="fi-FI" sz="1900" b="0" i="0" u="none" strike="noStrike" cap="none" dirty="0">
                <a:solidFill>
                  <a:schemeClr val="dk1"/>
                </a:solidFill>
                <a:latin typeface="Calibri"/>
                <a:ea typeface="Calibri"/>
                <a:cs typeface="Calibri"/>
                <a:sym typeface="Calibri"/>
              </a:rPr>
              <a:t> is </a:t>
            </a:r>
            <a:r>
              <a:rPr lang="fi-FI" sz="1900" b="0" i="0" u="none" strike="noStrike" cap="none" dirty="0" err="1">
                <a:solidFill>
                  <a:schemeClr val="dk1"/>
                </a:solidFill>
                <a:latin typeface="Calibri"/>
                <a:ea typeface="Calibri"/>
                <a:cs typeface="Calibri"/>
                <a:sym typeface="Calibri"/>
              </a:rPr>
              <a:t>likely</a:t>
            </a:r>
            <a:r>
              <a:rPr lang="fi-FI" sz="1900" b="0" i="0" u="none" strike="noStrike" cap="none" dirty="0">
                <a:solidFill>
                  <a:schemeClr val="dk1"/>
                </a:solidFill>
                <a:latin typeface="Calibri"/>
                <a:ea typeface="Calibri"/>
                <a:cs typeface="Calibri"/>
                <a:sym typeface="Calibri"/>
              </a:rPr>
              <a:t> to </a:t>
            </a:r>
            <a:r>
              <a:rPr lang="fi-FI" sz="1900" b="0" i="0" u="none" strike="noStrike" cap="none" dirty="0" err="1">
                <a:solidFill>
                  <a:schemeClr val="dk1"/>
                </a:solidFill>
                <a:latin typeface="Calibri"/>
                <a:ea typeface="Calibri"/>
                <a:cs typeface="Calibri"/>
                <a:sym typeface="Calibri"/>
              </a:rPr>
              <a:t>belong</a:t>
            </a:r>
            <a:r>
              <a:rPr lang="fi-FI" sz="1900" b="0" i="0" u="none" strike="noStrike" cap="none" dirty="0">
                <a:solidFill>
                  <a:schemeClr val="dk1"/>
                </a:solidFill>
                <a:latin typeface="Calibri"/>
                <a:ea typeface="Calibri"/>
                <a:cs typeface="Calibri"/>
                <a:sym typeface="Calibri"/>
              </a:rPr>
              <a:t> to. </a:t>
            </a:r>
            <a:endParaRPr dirty="0"/>
          </a:p>
        </p:txBody>
      </p:sp>
      <p:sp>
        <p:nvSpPr>
          <p:cNvPr id="103" name="Google Shape;103;p2"/>
          <p:cNvSpPr txBox="1">
            <a:spLocks noGrp="1"/>
          </p:cNvSpPr>
          <p:nvPr>
            <p:ph type="title"/>
          </p:nvPr>
        </p:nvSpPr>
        <p:spPr>
          <a:xfrm>
            <a:off x="838200" y="184805"/>
            <a:ext cx="10515600" cy="15058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200"/>
              <a:buFont typeface="Calibri"/>
              <a:buNone/>
            </a:pPr>
            <a:r>
              <a:rPr lang="fi-FI" sz="5200" b="1">
                <a:solidFill>
                  <a:schemeClr val="dk1"/>
                </a:solidFill>
                <a:latin typeface="Calibri"/>
                <a:ea typeface="Calibri"/>
                <a:cs typeface="Calibri"/>
                <a:sym typeface="Calibri"/>
              </a:rPr>
              <a:t>Business Understanding </a:t>
            </a:r>
            <a:endParaRPr/>
          </a:p>
        </p:txBody>
      </p:sp>
      <p:sp>
        <p:nvSpPr>
          <p:cNvPr id="104" name="Google Shape;104;p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fi-FI"/>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838199" y="291090"/>
            <a:ext cx="10515599" cy="5921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400"/>
              <a:buFont typeface="Calibri"/>
              <a:buNone/>
            </a:pPr>
            <a:r>
              <a:rPr lang="fi-FI" sz="3400" b="1">
                <a:solidFill>
                  <a:schemeClr val="dk1"/>
                </a:solidFill>
                <a:latin typeface="Calibri"/>
                <a:ea typeface="Calibri"/>
                <a:cs typeface="Calibri"/>
                <a:sym typeface="Calibri"/>
              </a:rPr>
              <a:t>Data understanding </a:t>
            </a:r>
            <a:r>
              <a:rPr lang="fi-FI" sz="3400">
                <a:solidFill>
                  <a:schemeClr val="dk1"/>
                </a:solidFill>
                <a:latin typeface="Calibri"/>
                <a:ea typeface="Calibri"/>
                <a:cs typeface="Calibri"/>
                <a:sym typeface="Calibri"/>
              </a:rPr>
              <a:t>- data set has a total of 27 variables </a:t>
            </a:r>
            <a:endParaRPr/>
          </a:p>
        </p:txBody>
      </p:sp>
      <p:sp>
        <p:nvSpPr>
          <p:cNvPr id="110" name="Google Shape;110;p3"/>
          <p:cNvSpPr/>
          <p:nvPr/>
        </p:nvSpPr>
        <p:spPr>
          <a:xfrm>
            <a:off x="1938338" y="1868488"/>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111" name="Google Shape;111;p3"/>
          <p:cNvGraphicFramePr/>
          <p:nvPr/>
        </p:nvGraphicFramePr>
        <p:xfrm>
          <a:off x="374074" y="1223778"/>
          <a:ext cx="11211775" cy="5479625"/>
        </p:xfrm>
        <a:graphic>
          <a:graphicData uri="http://schemas.openxmlformats.org/drawingml/2006/table">
            <a:tbl>
              <a:tblPr>
                <a:solidFill>
                  <a:srgbClr val="F2F2F2">
                    <a:alpha val="44705"/>
                  </a:srgbClr>
                </a:solidFill>
                <a:tableStyleId>{111663C2-A93E-4501-8DA6-DC60066E7EAC}</a:tableStyleId>
              </a:tblPr>
              <a:tblGrid>
                <a:gridCol w="1184575">
                  <a:extLst>
                    <a:ext uri="{9D8B030D-6E8A-4147-A177-3AD203B41FA5}">
                      <a16:colId xmlns:a16="http://schemas.microsoft.com/office/drawing/2014/main" val="20000"/>
                    </a:ext>
                  </a:extLst>
                </a:gridCol>
                <a:gridCol w="4369400">
                  <a:extLst>
                    <a:ext uri="{9D8B030D-6E8A-4147-A177-3AD203B41FA5}">
                      <a16:colId xmlns:a16="http://schemas.microsoft.com/office/drawing/2014/main" val="20001"/>
                    </a:ext>
                  </a:extLst>
                </a:gridCol>
                <a:gridCol w="1426350">
                  <a:extLst>
                    <a:ext uri="{9D8B030D-6E8A-4147-A177-3AD203B41FA5}">
                      <a16:colId xmlns:a16="http://schemas.microsoft.com/office/drawing/2014/main" val="20002"/>
                    </a:ext>
                  </a:extLst>
                </a:gridCol>
                <a:gridCol w="4231450">
                  <a:extLst>
                    <a:ext uri="{9D8B030D-6E8A-4147-A177-3AD203B41FA5}">
                      <a16:colId xmlns:a16="http://schemas.microsoft.com/office/drawing/2014/main" val="20003"/>
                    </a:ext>
                  </a:extLst>
                </a:gridCol>
              </a:tblGrid>
              <a:tr h="313550">
                <a:tc>
                  <a:txBody>
                    <a:bodyPr/>
                    <a:lstStyle/>
                    <a:p>
                      <a:pPr marL="0" marR="0" lvl="0" indent="0" algn="l" rtl="0">
                        <a:spcBef>
                          <a:spcPts val="0"/>
                        </a:spcBef>
                        <a:spcAft>
                          <a:spcPts val="0"/>
                        </a:spcAft>
                        <a:buNone/>
                      </a:pPr>
                      <a:r>
                        <a:rPr lang="fi-FI" sz="1100" b="0" i="0" u="none" strike="noStrike" cap="none">
                          <a:solidFill>
                            <a:schemeClr val="lt1"/>
                          </a:solidFill>
                          <a:latin typeface="Arial"/>
                          <a:ea typeface="Arial"/>
                          <a:cs typeface="Arial"/>
                          <a:sym typeface="Arial"/>
                        </a:rPr>
                        <a:t>Variable </a:t>
                      </a:r>
                      <a:endParaRPr sz="1100" b="0" u="none" strike="noStrike" cap="none">
                        <a:solidFill>
                          <a:schemeClr val="lt1"/>
                        </a:solidFill>
                      </a:endParaRPr>
                    </a:p>
                  </a:txBody>
                  <a:tcPr marL="5850" marR="5850" marT="56250" marB="5857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1"/>
                    </a:solidFill>
                  </a:tcPr>
                </a:tc>
                <a:tc>
                  <a:txBody>
                    <a:bodyPr/>
                    <a:lstStyle/>
                    <a:p>
                      <a:pPr marL="0" marR="0" lvl="0" indent="0" algn="l" rtl="0">
                        <a:spcBef>
                          <a:spcPts val="0"/>
                        </a:spcBef>
                        <a:spcAft>
                          <a:spcPts val="0"/>
                        </a:spcAft>
                        <a:buNone/>
                      </a:pPr>
                      <a:r>
                        <a:rPr lang="fi-FI" sz="1100" b="0" i="0" u="none" strike="noStrike" cap="none">
                          <a:solidFill>
                            <a:schemeClr val="lt1"/>
                          </a:solidFill>
                          <a:latin typeface="Arial"/>
                          <a:ea typeface="Arial"/>
                          <a:cs typeface="Arial"/>
                          <a:sym typeface="Arial"/>
                        </a:rPr>
                        <a:t>Description</a:t>
                      </a:r>
                      <a:endParaRPr sz="1100" b="0" u="none" strike="noStrike" cap="none">
                        <a:solidFill>
                          <a:schemeClr val="lt1"/>
                        </a:solidFill>
                      </a:endParaRPr>
                    </a:p>
                  </a:txBody>
                  <a:tcPr marL="5850" marR="5850" marT="56250" marB="5857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1"/>
                    </a:solidFill>
                  </a:tcPr>
                </a:tc>
                <a:tc>
                  <a:txBody>
                    <a:bodyPr/>
                    <a:lstStyle/>
                    <a:p>
                      <a:pPr marL="0" marR="0" lvl="0" indent="0" algn="l" rtl="0">
                        <a:spcBef>
                          <a:spcPts val="0"/>
                        </a:spcBef>
                        <a:spcAft>
                          <a:spcPts val="0"/>
                        </a:spcAft>
                        <a:buNone/>
                      </a:pPr>
                      <a:r>
                        <a:rPr lang="fi-FI" sz="1100" b="0" i="0" u="none" strike="noStrike" cap="none">
                          <a:solidFill>
                            <a:schemeClr val="lt1"/>
                          </a:solidFill>
                          <a:latin typeface="Arial"/>
                          <a:ea typeface="Arial"/>
                          <a:cs typeface="Arial"/>
                          <a:sym typeface="Arial"/>
                        </a:rPr>
                        <a:t>Variable </a:t>
                      </a:r>
                      <a:endParaRPr sz="1100" b="0" u="none" strike="noStrike" cap="none">
                        <a:solidFill>
                          <a:schemeClr val="lt1"/>
                        </a:solidFill>
                      </a:endParaRPr>
                    </a:p>
                  </a:txBody>
                  <a:tcPr marL="5850" marR="5850" marT="56250" marB="5857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1"/>
                    </a:solidFill>
                  </a:tcPr>
                </a:tc>
                <a:tc>
                  <a:txBody>
                    <a:bodyPr/>
                    <a:lstStyle/>
                    <a:p>
                      <a:pPr marL="0" marR="0" lvl="0" indent="0" algn="l" rtl="0">
                        <a:spcBef>
                          <a:spcPts val="0"/>
                        </a:spcBef>
                        <a:spcAft>
                          <a:spcPts val="0"/>
                        </a:spcAft>
                        <a:buNone/>
                      </a:pPr>
                      <a:r>
                        <a:rPr lang="fi-FI" sz="1100" b="0" i="0" u="none" strike="noStrike" cap="none">
                          <a:solidFill>
                            <a:schemeClr val="lt1"/>
                          </a:solidFill>
                          <a:latin typeface="Arial"/>
                          <a:ea typeface="Arial"/>
                          <a:cs typeface="Arial"/>
                          <a:sym typeface="Arial"/>
                        </a:rPr>
                        <a:t>Description</a:t>
                      </a:r>
                      <a:endParaRPr sz="1100" b="0" u="none" strike="noStrike" cap="none">
                        <a:solidFill>
                          <a:schemeClr val="lt1"/>
                        </a:solidFill>
                      </a:endParaRPr>
                    </a:p>
                  </a:txBody>
                  <a:tcPr marL="5850" marR="5850" marT="56250" marB="5857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291675">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loan_amnt</a:t>
                      </a:r>
                      <a:endParaRPr sz="1000" u="none" strike="noStrike" cap="none">
                        <a:solidFill>
                          <a:schemeClr val="dk1"/>
                        </a:solidFill>
                      </a:endParaRPr>
                    </a:p>
                  </a:txBody>
                  <a:tcPr marL="5850" marR="5850" marT="56250" marB="5857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F2F2F2">
                        <a:alpha val="44705"/>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Loan amount</a:t>
                      </a:r>
                      <a:endParaRPr sz="1000" u="none" strike="noStrike" cap="none">
                        <a:solidFill>
                          <a:schemeClr val="dk1"/>
                        </a:solidFill>
                      </a:endParaRPr>
                    </a:p>
                  </a:txBody>
                  <a:tcPr marL="5850" marR="5850" marT="56250" marB="5857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F2F2F2">
                        <a:alpha val="44705"/>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title</a:t>
                      </a:r>
                      <a:endParaRPr sz="1000" u="none" strike="noStrike" cap="none">
                        <a:solidFill>
                          <a:schemeClr val="dk1"/>
                        </a:solidFill>
                      </a:endParaRPr>
                    </a:p>
                  </a:txBody>
                  <a:tcPr marL="5850" marR="5850" marT="56250" marB="5857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F2F2F2">
                        <a:alpha val="44705"/>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Purpose of the loan</a:t>
                      </a:r>
                      <a:endParaRPr sz="1000" u="none" strike="noStrike" cap="none">
                        <a:solidFill>
                          <a:schemeClr val="dk1"/>
                        </a:solidFill>
                      </a:endParaRPr>
                    </a:p>
                  </a:txBody>
                  <a:tcPr marL="5850" marR="5850" marT="56250" marB="5857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F2F2F2">
                        <a:alpha val="44705"/>
                      </a:srgbClr>
                    </a:solidFill>
                  </a:tcPr>
                </a:tc>
                <a:extLst>
                  <a:ext uri="{0D108BD9-81ED-4DB2-BD59-A6C34878D82A}">
                    <a16:rowId xmlns:a16="http://schemas.microsoft.com/office/drawing/2014/main" val="10001"/>
                  </a:ext>
                </a:extLst>
              </a:tr>
              <a:tr h="554325">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term</a:t>
                      </a:r>
                      <a:endParaRPr sz="1000" u="none" strike="noStrike" cap="none">
                        <a:solidFill>
                          <a:schemeClr val="dk1"/>
                        </a:solidFill>
                      </a:endParaRPr>
                    </a:p>
                  </a:txBody>
                  <a:tcPr marL="5850" marR="5850" marT="56250" marB="5857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BFBFB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alpha val="34901"/>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The number of payments on the loan. Values are in months and can be either 36 or 60.</a:t>
                      </a:r>
                      <a:endParaRPr sz="1000" u="none" strike="noStrike" cap="none">
                        <a:solidFill>
                          <a:schemeClr val="dk1"/>
                        </a:solidFill>
                      </a:endParaRPr>
                    </a:p>
                  </a:txBody>
                  <a:tcPr marL="5850" marR="5850" marT="56250" marB="5857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BFBFB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alpha val="34901"/>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dti</a:t>
                      </a:r>
                      <a:endParaRPr sz="1000" u="none" strike="noStrike" cap="none">
                        <a:solidFill>
                          <a:schemeClr val="dk1"/>
                        </a:solidFill>
                      </a:endParaRPr>
                    </a:p>
                  </a:txBody>
                  <a:tcPr marL="5850" marR="5850" marT="56250" marB="5857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BFBFB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alpha val="34901"/>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A ratio calculated using the borrowers total monthly debt payments on the total debt obligations, excluding mortgage and the requested LC loan, divided by the borrowers self-reported monthly income.</a:t>
                      </a:r>
                      <a:endParaRPr sz="1000" u="none" strike="noStrike" cap="none">
                        <a:solidFill>
                          <a:schemeClr val="dk1"/>
                        </a:solidFill>
                      </a:endParaRPr>
                    </a:p>
                  </a:txBody>
                  <a:tcPr marL="5850" marR="5850" marT="56250" marB="5857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BFBFB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alpha val="34901"/>
                      </a:srgbClr>
                    </a:solidFill>
                  </a:tcPr>
                </a:tc>
                <a:extLst>
                  <a:ext uri="{0D108BD9-81ED-4DB2-BD59-A6C34878D82A}">
                    <a16:rowId xmlns:a16="http://schemas.microsoft.com/office/drawing/2014/main" val="10002"/>
                  </a:ext>
                </a:extLst>
              </a:tr>
              <a:tr h="291675">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int_rate</a:t>
                      </a:r>
                      <a:endParaRPr sz="1000" u="none" strike="noStrike" cap="none">
                        <a:solidFill>
                          <a:schemeClr val="dk1"/>
                        </a:solidFill>
                      </a:endParaRPr>
                    </a:p>
                  </a:txBody>
                  <a:tcPr marL="5850" marR="5850" marT="56250" marB="5857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F2F2F2">
                        <a:alpha val="44705"/>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Loan Interest rate</a:t>
                      </a:r>
                      <a:endParaRPr sz="1000" u="none" strike="noStrike" cap="none">
                        <a:solidFill>
                          <a:schemeClr val="dk1"/>
                        </a:solidFill>
                      </a:endParaRPr>
                    </a:p>
                  </a:txBody>
                  <a:tcPr marL="5850" marR="5850" marT="56250" marB="5857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F2F2F2">
                        <a:alpha val="44705"/>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earliest_cr_line</a:t>
                      </a:r>
                      <a:endParaRPr sz="1000" u="none" strike="noStrike" cap="none">
                        <a:solidFill>
                          <a:schemeClr val="dk1"/>
                        </a:solidFill>
                      </a:endParaRPr>
                    </a:p>
                  </a:txBody>
                  <a:tcPr marL="5850" marR="5850" marT="56250" marB="5857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F2F2F2">
                        <a:alpha val="44705"/>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The month the borrower's earliest reported credit line was opened</a:t>
                      </a:r>
                      <a:endParaRPr sz="1000" u="none" strike="noStrike" cap="none">
                        <a:solidFill>
                          <a:schemeClr val="dk1"/>
                        </a:solidFill>
                      </a:endParaRPr>
                    </a:p>
                  </a:txBody>
                  <a:tcPr marL="5850" marR="5850" marT="56250" marB="5857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F2F2F2">
                        <a:alpha val="44705"/>
                      </a:srgbClr>
                    </a:solidFill>
                  </a:tcPr>
                </a:tc>
                <a:extLst>
                  <a:ext uri="{0D108BD9-81ED-4DB2-BD59-A6C34878D82A}">
                    <a16:rowId xmlns:a16="http://schemas.microsoft.com/office/drawing/2014/main" val="10003"/>
                  </a:ext>
                </a:extLst>
              </a:tr>
              <a:tr h="291675">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installment</a:t>
                      </a:r>
                      <a:endParaRPr sz="1000" u="none" strike="noStrike" cap="none">
                        <a:solidFill>
                          <a:schemeClr val="dk1"/>
                        </a:solidFill>
                      </a:endParaRPr>
                    </a:p>
                  </a:txBody>
                  <a:tcPr marL="5850" marR="5850" marT="56250" marB="5857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BFBFB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alpha val="34901"/>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The monthly payment owed by the borrower if the loan originates.</a:t>
                      </a:r>
                      <a:endParaRPr sz="1000" u="none" strike="noStrike" cap="none">
                        <a:solidFill>
                          <a:schemeClr val="dk1"/>
                        </a:solidFill>
                      </a:endParaRPr>
                    </a:p>
                  </a:txBody>
                  <a:tcPr marL="5850" marR="5850" marT="56250" marB="5857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BFBFB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alpha val="34901"/>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open_acc</a:t>
                      </a:r>
                      <a:endParaRPr sz="1000" u="none" strike="noStrike" cap="none">
                        <a:solidFill>
                          <a:schemeClr val="dk1"/>
                        </a:solidFill>
                      </a:endParaRPr>
                    </a:p>
                  </a:txBody>
                  <a:tcPr marL="5850" marR="5850" marT="56250" marB="5857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BFBFB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alpha val="34901"/>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The number of open credit lines in the borrower's credit file.</a:t>
                      </a:r>
                      <a:endParaRPr sz="1000" u="none" strike="noStrike" cap="none">
                        <a:solidFill>
                          <a:schemeClr val="dk1"/>
                        </a:solidFill>
                      </a:endParaRPr>
                    </a:p>
                  </a:txBody>
                  <a:tcPr marL="5850" marR="5850" marT="56250" marB="5857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BFBFB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alpha val="34901"/>
                      </a:srgbClr>
                    </a:solidFill>
                  </a:tcPr>
                </a:tc>
                <a:extLst>
                  <a:ext uri="{0D108BD9-81ED-4DB2-BD59-A6C34878D82A}">
                    <a16:rowId xmlns:a16="http://schemas.microsoft.com/office/drawing/2014/main" val="10004"/>
                  </a:ext>
                </a:extLst>
              </a:tr>
              <a:tr h="291675">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grade</a:t>
                      </a:r>
                      <a:endParaRPr sz="1000" u="none" strike="noStrike" cap="none">
                        <a:solidFill>
                          <a:schemeClr val="dk1"/>
                        </a:solidFill>
                      </a:endParaRPr>
                    </a:p>
                  </a:txBody>
                  <a:tcPr marL="5850" marR="5850" marT="56250" marB="5857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F2F2F2">
                        <a:alpha val="44705"/>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LC assigned loan grade</a:t>
                      </a:r>
                      <a:endParaRPr sz="1000" u="none" strike="noStrike" cap="none">
                        <a:solidFill>
                          <a:schemeClr val="dk1"/>
                        </a:solidFill>
                      </a:endParaRPr>
                    </a:p>
                  </a:txBody>
                  <a:tcPr marL="5850" marR="5850" marT="56250" marB="5857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F2F2F2">
                        <a:alpha val="44705"/>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pub_rec</a:t>
                      </a:r>
                      <a:endParaRPr sz="1000" u="none" strike="noStrike" cap="none">
                        <a:solidFill>
                          <a:schemeClr val="dk1"/>
                        </a:solidFill>
                      </a:endParaRPr>
                    </a:p>
                  </a:txBody>
                  <a:tcPr marL="5850" marR="5850" marT="56250" marB="5857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F2F2F2">
                        <a:alpha val="44705"/>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Number of derogatory public records</a:t>
                      </a:r>
                      <a:endParaRPr sz="1000" u="none" strike="noStrike" cap="none">
                        <a:solidFill>
                          <a:schemeClr val="dk1"/>
                        </a:solidFill>
                      </a:endParaRPr>
                    </a:p>
                  </a:txBody>
                  <a:tcPr marL="5850" marR="5850" marT="56250" marB="5857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F2F2F2">
                        <a:alpha val="44705"/>
                      </a:srgbClr>
                    </a:solidFill>
                  </a:tcPr>
                </a:tc>
                <a:extLst>
                  <a:ext uri="{0D108BD9-81ED-4DB2-BD59-A6C34878D82A}">
                    <a16:rowId xmlns:a16="http://schemas.microsoft.com/office/drawing/2014/main" val="10005"/>
                  </a:ext>
                </a:extLst>
              </a:tr>
              <a:tr h="291675">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sub_grade</a:t>
                      </a:r>
                      <a:endParaRPr sz="1000" u="none" strike="noStrike" cap="none">
                        <a:solidFill>
                          <a:schemeClr val="dk1"/>
                        </a:solidFill>
                      </a:endParaRPr>
                    </a:p>
                  </a:txBody>
                  <a:tcPr marL="5850" marR="5850" marT="56250" marB="5857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BFBFB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alpha val="34901"/>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LC assigned loan subgrade</a:t>
                      </a:r>
                      <a:endParaRPr sz="1000" u="none" strike="noStrike" cap="none">
                        <a:solidFill>
                          <a:schemeClr val="dk1"/>
                        </a:solidFill>
                      </a:endParaRPr>
                    </a:p>
                  </a:txBody>
                  <a:tcPr marL="5850" marR="5850" marT="56250" marB="5857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BFBFB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alpha val="34901"/>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revol_bal</a:t>
                      </a:r>
                      <a:endParaRPr sz="1000" u="none" strike="noStrike" cap="none">
                        <a:solidFill>
                          <a:schemeClr val="dk1"/>
                        </a:solidFill>
                      </a:endParaRPr>
                    </a:p>
                  </a:txBody>
                  <a:tcPr marL="5850" marR="5850" marT="56250" marB="5857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BFBFB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alpha val="34901"/>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Total credit revolving balance</a:t>
                      </a:r>
                      <a:endParaRPr sz="1000" u="none" strike="noStrike" cap="none">
                        <a:solidFill>
                          <a:schemeClr val="dk1"/>
                        </a:solidFill>
                      </a:endParaRPr>
                    </a:p>
                  </a:txBody>
                  <a:tcPr marL="5850" marR="5850" marT="56250" marB="5857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BFBFB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alpha val="34901"/>
                      </a:srgbClr>
                    </a:solidFill>
                  </a:tcPr>
                </a:tc>
                <a:extLst>
                  <a:ext uri="{0D108BD9-81ED-4DB2-BD59-A6C34878D82A}">
                    <a16:rowId xmlns:a16="http://schemas.microsoft.com/office/drawing/2014/main" val="10006"/>
                  </a:ext>
                </a:extLst>
              </a:tr>
              <a:tr h="423000">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emp_title</a:t>
                      </a:r>
                      <a:endParaRPr sz="1000" u="none" strike="noStrike" cap="none">
                        <a:solidFill>
                          <a:schemeClr val="dk1"/>
                        </a:solidFill>
                      </a:endParaRPr>
                    </a:p>
                  </a:txBody>
                  <a:tcPr marL="5850" marR="5850" marT="56250" marB="5857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F2F2F2">
                        <a:alpha val="44705"/>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The job title supplied by the Borrower when applying for the loan.*</a:t>
                      </a:r>
                      <a:endParaRPr sz="1000" u="none" strike="noStrike" cap="none">
                        <a:solidFill>
                          <a:schemeClr val="dk1"/>
                        </a:solidFill>
                      </a:endParaRPr>
                    </a:p>
                  </a:txBody>
                  <a:tcPr marL="5850" marR="5850" marT="56250" marB="5857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F2F2F2">
                        <a:alpha val="44705"/>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revol_util</a:t>
                      </a:r>
                      <a:endParaRPr sz="1000" u="none" strike="noStrike" cap="none">
                        <a:solidFill>
                          <a:schemeClr val="dk1"/>
                        </a:solidFill>
                      </a:endParaRPr>
                    </a:p>
                  </a:txBody>
                  <a:tcPr marL="5850" marR="5850" marT="56250" marB="5857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F2F2F2">
                        <a:alpha val="44705"/>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Revolving line utilization rate, or the amount of credit the borrower is using relative to all available revolving credit.</a:t>
                      </a:r>
                      <a:endParaRPr sz="1000" u="none" strike="noStrike" cap="none">
                        <a:solidFill>
                          <a:schemeClr val="dk1"/>
                        </a:solidFill>
                      </a:endParaRPr>
                    </a:p>
                  </a:txBody>
                  <a:tcPr marL="5850" marR="5850" marT="56250" marB="5857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F2F2F2">
                        <a:alpha val="44705"/>
                      </a:srgbClr>
                    </a:solidFill>
                  </a:tcPr>
                </a:tc>
                <a:extLst>
                  <a:ext uri="{0D108BD9-81ED-4DB2-BD59-A6C34878D82A}">
                    <a16:rowId xmlns:a16="http://schemas.microsoft.com/office/drawing/2014/main" val="10007"/>
                  </a:ext>
                </a:extLst>
              </a:tr>
              <a:tr h="423000">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emp_length</a:t>
                      </a:r>
                      <a:endParaRPr sz="1000" u="none" strike="noStrike" cap="none">
                        <a:solidFill>
                          <a:schemeClr val="dk1"/>
                        </a:solidFill>
                      </a:endParaRPr>
                    </a:p>
                  </a:txBody>
                  <a:tcPr marL="5850" marR="5850" marT="56250" marB="5857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BFBFB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alpha val="34901"/>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Employment length in years. Possible values are between 0 and 10 where 0 means less than one year and 10 means ten or more years.</a:t>
                      </a:r>
                      <a:endParaRPr sz="1000" u="none" strike="noStrike" cap="none">
                        <a:solidFill>
                          <a:schemeClr val="dk1"/>
                        </a:solidFill>
                      </a:endParaRPr>
                    </a:p>
                  </a:txBody>
                  <a:tcPr marL="5850" marR="5850" marT="56250" marB="5857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BFBFB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alpha val="34901"/>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total_acc</a:t>
                      </a:r>
                      <a:endParaRPr sz="1000" u="none" strike="noStrike" cap="none">
                        <a:solidFill>
                          <a:schemeClr val="dk1"/>
                        </a:solidFill>
                      </a:endParaRPr>
                    </a:p>
                  </a:txBody>
                  <a:tcPr marL="5850" marR="5850" marT="56250" marB="5857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BFBFB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alpha val="34901"/>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The total number of credit lines currently in the borrower's credit file</a:t>
                      </a:r>
                      <a:endParaRPr sz="1000" u="none" strike="noStrike" cap="none">
                        <a:solidFill>
                          <a:schemeClr val="dk1"/>
                        </a:solidFill>
                      </a:endParaRPr>
                    </a:p>
                  </a:txBody>
                  <a:tcPr marL="5850" marR="5850" marT="56250" marB="5857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BFBFB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alpha val="34901"/>
                      </a:srgbClr>
                    </a:solidFill>
                  </a:tcPr>
                </a:tc>
                <a:extLst>
                  <a:ext uri="{0D108BD9-81ED-4DB2-BD59-A6C34878D82A}">
                    <a16:rowId xmlns:a16="http://schemas.microsoft.com/office/drawing/2014/main" val="10008"/>
                  </a:ext>
                </a:extLst>
              </a:tr>
              <a:tr h="423000">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home_ownership</a:t>
                      </a:r>
                      <a:endParaRPr sz="1000" u="none" strike="noStrike" cap="none">
                        <a:solidFill>
                          <a:schemeClr val="dk1"/>
                        </a:solidFill>
                      </a:endParaRPr>
                    </a:p>
                  </a:txBody>
                  <a:tcPr marL="5850" marR="5850" marT="56250" marB="5857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F2F2F2">
                        <a:alpha val="44705"/>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The home ownership status provided by the borrower during registration or obtained from the credit report. Our values are: RENT, OWN, MORTGAGE, OTHER</a:t>
                      </a:r>
                      <a:endParaRPr sz="1000" u="none" strike="noStrike" cap="none">
                        <a:solidFill>
                          <a:schemeClr val="dk1"/>
                        </a:solidFill>
                      </a:endParaRPr>
                    </a:p>
                  </a:txBody>
                  <a:tcPr marL="5850" marR="5850" marT="56250" marB="5857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F2F2F2">
                        <a:alpha val="44705"/>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initial_list_status</a:t>
                      </a:r>
                      <a:endParaRPr sz="1000" u="none" strike="noStrike" cap="none">
                        <a:solidFill>
                          <a:schemeClr val="dk1"/>
                        </a:solidFill>
                      </a:endParaRPr>
                    </a:p>
                  </a:txBody>
                  <a:tcPr marL="5850" marR="5850" marT="56250" marB="5857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F2F2F2">
                        <a:alpha val="44705"/>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The initial listing status of the loan. Possible values are  W, F</a:t>
                      </a:r>
                      <a:endParaRPr sz="1000" u="none" strike="noStrike" cap="none">
                        <a:solidFill>
                          <a:schemeClr val="dk1"/>
                        </a:solidFill>
                      </a:endParaRPr>
                    </a:p>
                  </a:txBody>
                  <a:tcPr marL="5850" marR="5850" marT="56250" marB="5857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F2F2F2">
                        <a:alpha val="44705"/>
                      </a:srgbClr>
                    </a:solidFill>
                  </a:tcPr>
                </a:tc>
                <a:extLst>
                  <a:ext uri="{0D108BD9-81ED-4DB2-BD59-A6C34878D82A}">
                    <a16:rowId xmlns:a16="http://schemas.microsoft.com/office/drawing/2014/main" val="10009"/>
                  </a:ext>
                </a:extLst>
              </a:tr>
              <a:tr h="423000">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annual_inc</a:t>
                      </a:r>
                      <a:endParaRPr sz="1000" u="none" strike="noStrike" cap="none">
                        <a:solidFill>
                          <a:schemeClr val="dk1"/>
                        </a:solidFill>
                      </a:endParaRPr>
                    </a:p>
                  </a:txBody>
                  <a:tcPr marL="5850" marR="5850" marT="56250" marB="5857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BFBFB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alpha val="34901"/>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The self-reported annual income provided by the borrower during registration.</a:t>
                      </a:r>
                      <a:endParaRPr sz="1000" u="none" strike="noStrike" cap="none">
                        <a:solidFill>
                          <a:schemeClr val="dk1"/>
                        </a:solidFill>
                      </a:endParaRPr>
                    </a:p>
                  </a:txBody>
                  <a:tcPr marL="5850" marR="5850" marT="56250" marB="5857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BFBFB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alpha val="34901"/>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application_type</a:t>
                      </a:r>
                      <a:endParaRPr sz="1000" u="none" strike="noStrike" cap="none">
                        <a:solidFill>
                          <a:schemeClr val="dk1"/>
                        </a:solidFill>
                      </a:endParaRPr>
                    </a:p>
                  </a:txBody>
                  <a:tcPr marL="5850" marR="5850" marT="56250" marB="5857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BFBFB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alpha val="34901"/>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Indicates whether the loan is an individual application or a joint application with two co-borrowers</a:t>
                      </a:r>
                      <a:endParaRPr sz="1000" u="none" strike="noStrike" cap="none">
                        <a:solidFill>
                          <a:schemeClr val="dk1"/>
                        </a:solidFill>
                      </a:endParaRPr>
                    </a:p>
                  </a:txBody>
                  <a:tcPr marL="5850" marR="5850" marT="56250" marB="5857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BFBFB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alpha val="34901"/>
                      </a:srgbClr>
                    </a:solidFill>
                  </a:tcPr>
                </a:tc>
                <a:extLst>
                  <a:ext uri="{0D108BD9-81ED-4DB2-BD59-A6C34878D82A}">
                    <a16:rowId xmlns:a16="http://schemas.microsoft.com/office/drawing/2014/main" val="10010"/>
                  </a:ext>
                </a:extLst>
              </a:tr>
              <a:tr h="291675">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verification_status</a:t>
                      </a:r>
                      <a:endParaRPr sz="1000" u="none" strike="noStrike" cap="none">
                        <a:solidFill>
                          <a:schemeClr val="dk1"/>
                        </a:solidFill>
                      </a:endParaRPr>
                    </a:p>
                  </a:txBody>
                  <a:tcPr marL="5850" marR="5850" marT="56250" marB="5857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F2F2F2">
                        <a:alpha val="44705"/>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Indicates if income was verified by LC, not verified, or if the income source was verified</a:t>
                      </a:r>
                      <a:endParaRPr sz="1000" u="none" strike="noStrike" cap="none">
                        <a:solidFill>
                          <a:schemeClr val="dk1"/>
                        </a:solidFill>
                      </a:endParaRPr>
                    </a:p>
                  </a:txBody>
                  <a:tcPr marL="5850" marR="5850" marT="56250" marB="5857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F2F2F2">
                        <a:alpha val="44705"/>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mort_acc</a:t>
                      </a:r>
                      <a:endParaRPr sz="1000" u="none" strike="noStrike" cap="none">
                        <a:solidFill>
                          <a:schemeClr val="dk1"/>
                        </a:solidFill>
                      </a:endParaRPr>
                    </a:p>
                  </a:txBody>
                  <a:tcPr marL="5850" marR="5850" marT="56250" marB="5857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F2F2F2">
                        <a:alpha val="44705"/>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Number of mortgage accounts.</a:t>
                      </a:r>
                      <a:endParaRPr sz="1000" u="none" strike="noStrike" cap="none">
                        <a:solidFill>
                          <a:schemeClr val="dk1"/>
                        </a:solidFill>
                      </a:endParaRPr>
                    </a:p>
                  </a:txBody>
                  <a:tcPr marL="5850" marR="5850" marT="56250" marB="5857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F2F2F2">
                        <a:alpha val="44705"/>
                      </a:srgbClr>
                    </a:solidFill>
                  </a:tcPr>
                </a:tc>
                <a:extLst>
                  <a:ext uri="{0D108BD9-81ED-4DB2-BD59-A6C34878D82A}">
                    <a16:rowId xmlns:a16="http://schemas.microsoft.com/office/drawing/2014/main" val="10011"/>
                  </a:ext>
                </a:extLst>
              </a:tr>
              <a:tr h="291675">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issue_d</a:t>
                      </a:r>
                      <a:endParaRPr sz="1000" u="none" strike="noStrike" cap="none">
                        <a:solidFill>
                          <a:schemeClr val="dk1"/>
                        </a:solidFill>
                      </a:endParaRPr>
                    </a:p>
                  </a:txBody>
                  <a:tcPr marL="5850" marR="5850" marT="56250" marB="5857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BFBFB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alpha val="34901"/>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Issue date</a:t>
                      </a:r>
                      <a:endParaRPr sz="1000" u="none" strike="noStrike" cap="none">
                        <a:solidFill>
                          <a:schemeClr val="dk1"/>
                        </a:solidFill>
                      </a:endParaRPr>
                    </a:p>
                  </a:txBody>
                  <a:tcPr marL="5850" marR="5850" marT="56250" marB="5857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BFBFB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alpha val="34901"/>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pub_rec_bankruptcies</a:t>
                      </a:r>
                      <a:endParaRPr sz="1000" u="none" strike="noStrike" cap="none">
                        <a:solidFill>
                          <a:schemeClr val="dk1"/>
                        </a:solidFill>
                      </a:endParaRPr>
                    </a:p>
                  </a:txBody>
                  <a:tcPr marL="5850" marR="5850" marT="56250" marB="5857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BFBFB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alpha val="34901"/>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Number of public record bankruptcies</a:t>
                      </a:r>
                      <a:endParaRPr sz="1000" u="none" strike="noStrike" cap="none">
                        <a:solidFill>
                          <a:schemeClr val="dk1"/>
                        </a:solidFill>
                      </a:endParaRPr>
                    </a:p>
                  </a:txBody>
                  <a:tcPr marL="5850" marR="5850" marT="56250" marB="5857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BFBFB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alpha val="34901"/>
                      </a:srgbClr>
                    </a:solidFill>
                  </a:tcPr>
                </a:tc>
                <a:extLst>
                  <a:ext uri="{0D108BD9-81ED-4DB2-BD59-A6C34878D82A}">
                    <a16:rowId xmlns:a16="http://schemas.microsoft.com/office/drawing/2014/main" val="10012"/>
                  </a:ext>
                </a:extLst>
              </a:tr>
              <a:tr h="291675">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loan_status</a:t>
                      </a:r>
                      <a:endParaRPr sz="1000" u="none" strike="noStrike" cap="none">
                        <a:solidFill>
                          <a:schemeClr val="dk1"/>
                        </a:solidFill>
                      </a:endParaRPr>
                    </a:p>
                  </a:txBody>
                  <a:tcPr marL="5850" marR="5850" marT="56250" marB="5857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D966">
                        <a:alpha val="44705"/>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target value: Fully Paid or Charged Off</a:t>
                      </a:r>
                      <a:endParaRPr sz="1000" u="none" strike="noStrike" cap="none">
                        <a:solidFill>
                          <a:schemeClr val="dk1"/>
                        </a:solidFill>
                      </a:endParaRPr>
                    </a:p>
                  </a:txBody>
                  <a:tcPr marL="5850" marR="5850" marT="56250" marB="5857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D966">
                        <a:alpha val="44705"/>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address</a:t>
                      </a:r>
                      <a:endParaRPr sz="1000" u="none" strike="noStrike" cap="none">
                        <a:solidFill>
                          <a:schemeClr val="dk1"/>
                        </a:solidFill>
                      </a:endParaRPr>
                    </a:p>
                  </a:txBody>
                  <a:tcPr marL="5850" marR="5850" marT="56250" marB="5857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F2F2F2">
                        <a:alpha val="44705"/>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Address</a:t>
                      </a:r>
                      <a:endParaRPr sz="1000" u="none" strike="noStrike" cap="none">
                        <a:solidFill>
                          <a:schemeClr val="dk1"/>
                        </a:solidFill>
                      </a:endParaRPr>
                    </a:p>
                  </a:txBody>
                  <a:tcPr marL="5850" marR="5850" marT="56250" marB="5857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F2F2F2">
                        <a:alpha val="44705"/>
                      </a:srgbClr>
                    </a:solidFill>
                  </a:tcPr>
                </a:tc>
                <a:extLst>
                  <a:ext uri="{0D108BD9-81ED-4DB2-BD59-A6C34878D82A}">
                    <a16:rowId xmlns:a16="http://schemas.microsoft.com/office/drawing/2014/main" val="10013"/>
                  </a:ext>
                </a:extLst>
              </a:tr>
              <a:tr h="291675">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purpose</a:t>
                      </a:r>
                      <a:endParaRPr sz="1000" u="none" strike="noStrike" cap="none">
                        <a:solidFill>
                          <a:schemeClr val="dk1"/>
                        </a:solidFill>
                      </a:endParaRPr>
                    </a:p>
                  </a:txBody>
                  <a:tcPr marL="5850" marR="5850" marT="56250" marB="5857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chemeClr val="dk1"/>
                      </a:solidFill>
                      <a:prstDash val="solid"/>
                      <a:round/>
                      <a:headEnd type="none" w="sm" len="sm"/>
                      <a:tailEnd type="none" w="sm" len="sm"/>
                    </a:lnB>
                    <a:solidFill>
                      <a:srgbClr val="BFBFBF">
                        <a:alpha val="34901"/>
                      </a:srgbClr>
                    </a:solidFill>
                  </a:tcPr>
                </a:tc>
                <a:tc>
                  <a:txBody>
                    <a:bodyPr/>
                    <a:lstStyle/>
                    <a:p>
                      <a:pPr marL="72000" marR="0" lvl="0" indent="0" algn="l" rtl="0">
                        <a:spcBef>
                          <a:spcPts val="0"/>
                        </a:spcBef>
                        <a:spcAft>
                          <a:spcPts val="0"/>
                        </a:spcAft>
                        <a:buNone/>
                      </a:pPr>
                      <a:r>
                        <a:rPr lang="fi-FI" sz="1000" b="0" i="0" u="none" strike="noStrike" cap="none">
                          <a:solidFill>
                            <a:schemeClr val="dk1"/>
                          </a:solidFill>
                          <a:latin typeface="Arial"/>
                          <a:ea typeface="Arial"/>
                          <a:cs typeface="Arial"/>
                          <a:sym typeface="Arial"/>
                        </a:rPr>
                        <a:t>A category provided by the borrower for the loan request.</a:t>
                      </a:r>
                      <a:endParaRPr sz="1000" u="none" strike="noStrike" cap="none">
                        <a:solidFill>
                          <a:schemeClr val="dk1"/>
                        </a:solidFill>
                      </a:endParaRPr>
                    </a:p>
                  </a:txBody>
                  <a:tcPr marL="5850" marR="5850" marT="56250" marB="5857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chemeClr val="dk1"/>
                      </a:solidFill>
                      <a:prstDash val="solid"/>
                      <a:round/>
                      <a:headEnd type="none" w="sm" len="sm"/>
                      <a:tailEnd type="none" w="sm" len="sm"/>
                    </a:lnB>
                    <a:solidFill>
                      <a:srgbClr val="BFBFBF">
                        <a:alpha val="34901"/>
                      </a:srgbClr>
                    </a:solidFill>
                  </a:tcPr>
                </a:tc>
                <a:tc>
                  <a:txBody>
                    <a:bodyPr/>
                    <a:lstStyle/>
                    <a:p>
                      <a:pPr marL="72000" marR="0" lvl="0" indent="0" algn="l" rtl="0">
                        <a:spcBef>
                          <a:spcPts val="0"/>
                        </a:spcBef>
                        <a:spcAft>
                          <a:spcPts val="0"/>
                        </a:spcAft>
                        <a:buNone/>
                      </a:pPr>
                      <a:r>
                        <a:rPr lang="fi-FI" sz="1000" u="none" strike="noStrike" cap="none">
                          <a:solidFill>
                            <a:schemeClr val="dk1"/>
                          </a:solidFill>
                        </a:rPr>
                        <a:t> </a:t>
                      </a:r>
                      <a:endParaRPr/>
                    </a:p>
                  </a:txBody>
                  <a:tcPr marL="5850" marR="5850" marT="56250" marB="5857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chemeClr val="dk1"/>
                      </a:solidFill>
                      <a:prstDash val="solid"/>
                      <a:round/>
                      <a:headEnd type="none" w="sm" len="sm"/>
                      <a:tailEnd type="none" w="sm" len="sm"/>
                    </a:lnB>
                    <a:solidFill>
                      <a:srgbClr val="BFBFBF">
                        <a:alpha val="34901"/>
                      </a:srgbClr>
                    </a:solidFill>
                  </a:tcPr>
                </a:tc>
                <a:tc>
                  <a:txBody>
                    <a:bodyPr/>
                    <a:lstStyle/>
                    <a:p>
                      <a:pPr marL="72000" marR="0" lvl="0" indent="0" algn="l" rtl="0">
                        <a:spcBef>
                          <a:spcPts val="0"/>
                        </a:spcBef>
                        <a:spcAft>
                          <a:spcPts val="0"/>
                        </a:spcAft>
                        <a:buNone/>
                      </a:pPr>
                      <a:r>
                        <a:rPr lang="fi-FI" sz="1000" u="none" strike="noStrike" cap="none">
                          <a:solidFill>
                            <a:schemeClr val="dk1"/>
                          </a:solidFill>
                        </a:rPr>
                        <a:t> </a:t>
                      </a:r>
                      <a:endParaRPr/>
                    </a:p>
                  </a:txBody>
                  <a:tcPr marL="5850" marR="5850" marT="56250" marB="5857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chemeClr val="dk1"/>
                      </a:solidFill>
                      <a:prstDash val="solid"/>
                      <a:round/>
                      <a:headEnd type="none" w="sm" len="sm"/>
                      <a:tailEnd type="none" w="sm" len="sm"/>
                    </a:lnB>
                    <a:solidFill>
                      <a:srgbClr val="BFBFBF">
                        <a:alpha val="34901"/>
                      </a:srgbClr>
                    </a:solidFill>
                  </a:tcPr>
                </a:tc>
                <a:extLst>
                  <a:ext uri="{0D108BD9-81ED-4DB2-BD59-A6C34878D82A}">
                    <a16:rowId xmlns:a16="http://schemas.microsoft.com/office/drawing/2014/main" val="10014"/>
                  </a:ext>
                </a:extLst>
              </a:tr>
            </a:tbl>
          </a:graphicData>
        </a:graphic>
      </p:graphicFrame>
      <p:sp>
        <p:nvSpPr>
          <p:cNvPr id="112" name="Google Shape;112;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fi-FI"/>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541100" y="252175"/>
            <a:ext cx="10515600" cy="646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00"/>
              <a:buFont typeface="Calibri"/>
              <a:buNone/>
            </a:pPr>
            <a:r>
              <a:rPr lang="fi-FI" sz="3400" b="1"/>
              <a:t>Data understanding - Variables </a:t>
            </a:r>
            <a:endParaRPr sz="3400" b="1"/>
          </a:p>
        </p:txBody>
      </p:sp>
      <p:sp>
        <p:nvSpPr>
          <p:cNvPr id="118" name="Google Shape;118;p4"/>
          <p:cNvSpPr txBox="1"/>
          <p:nvPr/>
        </p:nvSpPr>
        <p:spPr>
          <a:xfrm>
            <a:off x="455334" y="1059703"/>
            <a:ext cx="6373200" cy="585000"/>
          </a:xfrm>
          <a:prstGeom prst="rect">
            <a:avLst/>
          </a:prstGeom>
          <a:noFill/>
          <a:ln>
            <a:noFill/>
          </a:ln>
        </p:spPr>
        <p:txBody>
          <a:bodyPr spcFirstLastPara="1" wrap="square" lIns="91425" tIns="45700" rIns="91425" bIns="45700" anchor="t" anchorCtr="0">
            <a:spAutoFit/>
          </a:bodyPr>
          <a:lstStyle/>
          <a:p>
            <a:pPr marL="285750" marR="0" lvl="0" indent="-273050" algn="l" rtl="0">
              <a:spcBef>
                <a:spcPts val="0"/>
              </a:spcBef>
              <a:spcAft>
                <a:spcPts val="0"/>
              </a:spcAft>
              <a:buClr>
                <a:schemeClr val="accent1"/>
              </a:buClr>
              <a:buSzPts val="1600"/>
              <a:buFont typeface="Noto Sans Symbols"/>
              <a:buChar char="⮚"/>
            </a:pPr>
            <a:r>
              <a:rPr lang="fi-FI" sz="1600">
                <a:solidFill>
                  <a:schemeClr val="dk1"/>
                </a:solidFill>
                <a:latin typeface="Calibri"/>
                <a:ea typeface="Calibri"/>
                <a:cs typeface="Calibri"/>
                <a:sym typeface="Calibri"/>
              </a:rPr>
              <a:t>Original dataset contained 396 030 observations and 27 variables (including the dependent variable)</a:t>
            </a:r>
            <a:endParaRPr sz="1200"/>
          </a:p>
        </p:txBody>
      </p:sp>
      <p:sp>
        <p:nvSpPr>
          <p:cNvPr id="119" name="Google Shape;119;p4"/>
          <p:cNvSpPr txBox="1"/>
          <p:nvPr/>
        </p:nvSpPr>
        <p:spPr>
          <a:xfrm>
            <a:off x="455334" y="4153128"/>
            <a:ext cx="6201600" cy="585000"/>
          </a:xfrm>
          <a:prstGeom prst="rect">
            <a:avLst/>
          </a:prstGeom>
          <a:noFill/>
          <a:ln>
            <a:noFill/>
          </a:ln>
        </p:spPr>
        <p:txBody>
          <a:bodyPr spcFirstLastPara="1" wrap="square" lIns="91425" tIns="45700" rIns="91425" bIns="45700" anchor="t" anchorCtr="0">
            <a:spAutoFit/>
          </a:bodyPr>
          <a:lstStyle/>
          <a:p>
            <a:pPr marL="285750" marR="0" lvl="0" indent="-273050" algn="l" rtl="0">
              <a:spcBef>
                <a:spcPts val="0"/>
              </a:spcBef>
              <a:spcAft>
                <a:spcPts val="0"/>
              </a:spcAft>
              <a:buClr>
                <a:schemeClr val="accent1"/>
              </a:buClr>
              <a:buSzPts val="1600"/>
              <a:buFont typeface="Noto Sans Symbols"/>
              <a:buChar char="⮚"/>
            </a:pPr>
            <a:r>
              <a:rPr lang="fi-FI" sz="1600">
                <a:solidFill>
                  <a:schemeClr val="dk1"/>
                </a:solidFill>
                <a:latin typeface="Calibri"/>
                <a:ea typeface="Calibri"/>
                <a:cs typeface="Calibri"/>
                <a:sym typeface="Calibri"/>
              </a:rPr>
              <a:t>Customers are more likely to default on loans that have to be repaid over longer period of time, 60 months vs 36 months (Figure 3). </a:t>
            </a:r>
            <a:endParaRPr sz="1600"/>
          </a:p>
        </p:txBody>
      </p:sp>
      <p:sp>
        <p:nvSpPr>
          <p:cNvPr id="120" name="Google Shape;120;p4"/>
          <p:cNvSpPr txBox="1"/>
          <p:nvPr/>
        </p:nvSpPr>
        <p:spPr>
          <a:xfrm>
            <a:off x="455334" y="2760455"/>
            <a:ext cx="6201600" cy="585000"/>
          </a:xfrm>
          <a:prstGeom prst="rect">
            <a:avLst/>
          </a:prstGeom>
          <a:noFill/>
          <a:ln>
            <a:noFill/>
          </a:ln>
        </p:spPr>
        <p:txBody>
          <a:bodyPr spcFirstLastPara="1" wrap="square" lIns="91425" tIns="45700" rIns="91425" bIns="45700" anchor="t" anchorCtr="0">
            <a:spAutoFit/>
          </a:bodyPr>
          <a:lstStyle/>
          <a:p>
            <a:pPr marL="285750" marR="0" lvl="0" indent="-273050" algn="l" rtl="0">
              <a:spcBef>
                <a:spcPts val="0"/>
              </a:spcBef>
              <a:spcAft>
                <a:spcPts val="0"/>
              </a:spcAft>
              <a:buClr>
                <a:schemeClr val="accent1"/>
              </a:buClr>
              <a:buSzPts val="1600"/>
              <a:buFont typeface="Noto Sans Symbols"/>
              <a:buChar char="⮚"/>
            </a:pPr>
            <a:r>
              <a:rPr lang="fi-FI" sz="1600">
                <a:solidFill>
                  <a:schemeClr val="dk1"/>
                </a:solidFill>
                <a:latin typeface="Calibri"/>
                <a:ea typeface="Calibri"/>
                <a:cs typeface="Calibri"/>
                <a:sym typeface="Calibri"/>
              </a:rPr>
              <a:t>The charged-off (default) cases account for about 20% of all observations. Therefore, the distribution is imbalanced (Figure 1).</a:t>
            </a:r>
            <a:endParaRPr sz="1600"/>
          </a:p>
        </p:txBody>
      </p:sp>
      <p:sp>
        <p:nvSpPr>
          <p:cNvPr id="121" name="Google Shape;121;p4"/>
          <p:cNvSpPr txBox="1"/>
          <p:nvPr/>
        </p:nvSpPr>
        <p:spPr>
          <a:xfrm>
            <a:off x="455334" y="3430532"/>
            <a:ext cx="6201600" cy="585000"/>
          </a:xfrm>
          <a:prstGeom prst="rect">
            <a:avLst/>
          </a:prstGeom>
          <a:noFill/>
          <a:ln>
            <a:noFill/>
          </a:ln>
        </p:spPr>
        <p:txBody>
          <a:bodyPr spcFirstLastPara="1" wrap="square" lIns="91425" tIns="45700" rIns="91425" bIns="45700" anchor="t" anchorCtr="0">
            <a:spAutoFit/>
          </a:bodyPr>
          <a:lstStyle/>
          <a:p>
            <a:pPr marL="285750" marR="0" lvl="0" indent="-273050" algn="l" rtl="0">
              <a:spcBef>
                <a:spcPts val="0"/>
              </a:spcBef>
              <a:spcAft>
                <a:spcPts val="0"/>
              </a:spcAft>
              <a:buClr>
                <a:schemeClr val="accent1"/>
              </a:buClr>
              <a:buSzPts val="1600"/>
              <a:buFont typeface="Noto Sans Symbols"/>
              <a:buChar char="⮚"/>
            </a:pPr>
            <a:r>
              <a:rPr lang="fi-FI" sz="1600">
                <a:solidFill>
                  <a:schemeClr val="dk1"/>
                </a:solidFill>
                <a:latin typeface="Calibri"/>
                <a:ea typeface="Calibri"/>
                <a:cs typeface="Calibri"/>
                <a:sym typeface="Calibri"/>
              </a:rPr>
              <a:t>Most of the loan amounts (for both fully paid and charged off) have a range between 5000 and 20000 (Figure 2).</a:t>
            </a:r>
            <a:endParaRPr sz="1600"/>
          </a:p>
        </p:txBody>
      </p:sp>
      <p:sp>
        <p:nvSpPr>
          <p:cNvPr id="122" name="Google Shape;122;p4"/>
          <p:cNvSpPr txBox="1"/>
          <p:nvPr/>
        </p:nvSpPr>
        <p:spPr>
          <a:xfrm>
            <a:off x="455309" y="1663915"/>
            <a:ext cx="6373200" cy="1077300"/>
          </a:xfrm>
          <a:prstGeom prst="rect">
            <a:avLst/>
          </a:prstGeom>
          <a:noFill/>
          <a:ln>
            <a:noFill/>
          </a:ln>
        </p:spPr>
        <p:txBody>
          <a:bodyPr spcFirstLastPara="1" wrap="square" lIns="91425" tIns="45700" rIns="91425" bIns="45700" anchor="t" anchorCtr="0">
            <a:spAutoFit/>
          </a:bodyPr>
          <a:lstStyle/>
          <a:p>
            <a:pPr marL="285750" marR="0" lvl="0" indent="-273050" algn="l" rtl="0">
              <a:spcBef>
                <a:spcPts val="0"/>
              </a:spcBef>
              <a:spcAft>
                <a:spcPts val="0"/>
              </a:spcAft>
              <a:buClr>
                <a:schemeClr val="accent1"/>
              </a:buClr>
              <a:buSzPts val="1600"/>
              <a:buFont typeface="Noto Sans Symbols"/>
              <a:buChar char="⮚"/>
            </a:pPr>
            <a:r>
              <a:rPr lang="fi-FI" sz="1600">
                <a:solidFill>
                  <a:schemeClr val="dk1"/>
                </a:solidFill>
                <a:latin typeface="Calibri"/>
                <a:ea typeface="Calibri"/>
                <a:cs typeface="Calibri"/>
                <a:sym typeface="Calibri"/>
              </a:rPr>
              <a:t>We investigated the data using visualisation to detect how each independent variable affect the dependent variable. In this report we demonstrate the variables that we believe should affect the prediction model the most.</a:t>
            </a:r>
            <a:endParaRPr sz="1200"/>
          </a:p>
        </p:txBody>
      </p:sp>
      <p:sp>
        <p:nvSpPr>
          <p:cNvPr id="123" name="Google Shape;123;p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fi-FI"/>
              <a:t>4</a:t>
            </a:fld>
            <a:endParaRPr/>
          </a:p>
        </p:txBody>
      </p:sp>
      <p:grpSp>
        <p:nvGrpSpPr>
          <p:cNvPr id="124" name="Google Shape;124;p4"/>
          <p:cNvGrpSpPr/>
          <p:nvPr/>
        </p:nvGrpSpPr>
        <p:grpSpPr>
          <a:xfrm>
            <a:off x="6915236" y="191770"/>
            <a:ext cx="5018541" cy="3100225"/>
            <a:chOff x="6915249" y="191775"/>
            <a:chExt cx="4308500" cy="2670076"/>
          </a:xfrm>
        </p:grpSpPr>
        <p:pic>
          <p:nvPicPr>
            <p:cNvPr id="125" name="Google Shape;125;p4"/>
            <p:cNvPicPr preferRelativeResize="0"/>
            <p:nvPr/>
          </p:nvPicPr>
          <p:blipFill rotWithShape="1">
            <a:blip r:embed="rId3">
              <a:alphaModFix/>
            </a:blip>
            <a:srcRect/>
            <a:stretch/>
          </p:blipFill>
          <p:spPr>
            <a:xfrm>
              <a:off x="6915249" y="191776"/>
              <a:ext cx="4308500" cy="2670075"/>
            </a:xfrm>
            <a:prstGeom prst="rect">
              <a:avLst/>
            </a:prstGeom>
            <a:noFill/>
            <a:ln>
              <a:noFill/>
            </a:ln>
          </p:spPr>
        </p:pic>
        <p:sp>
          <p:nvSpPr>
            <p:cNvPr id="126" name="Google Shape;126;p4"/>
            <p:cNvSpPr txBox="1"/>
            <p:nvPr/>
          </p:nvSpPr>
          <p:spPr>
            <a:xfrm>
              <a:off x="7129993" y="191775"/>
              <a:ext cx="541500" cy="26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i-FI" sz="800" b="1">
                  <a:solidFill>
                    <a:srgbClr val="00B050"/>
                  </a:solidFill>
                  <a:latin typeface="Calibri"/>
                  <a:ea typeface="Calibri"/>
                  <a:cs typeface="Calibri"/>
                  <a:sym typeface="Calibri"/>
                </a:rPr>
                <a:t>Figure 1</a:t>
              </a:r>
              <a:endParaRPr sz="800" b="1">
                <a:solidFill>
                  <a:srgbClr val="00B050"/>
                </a:solidFill>
                <a:latin typeface="Calibri"/>
                <a:ea typeface="Calibri"/>
                <a:cs typeface="Calibri"/>
                <a:sym typeface="Calibri"/>
              </a:endParaRPr>
            </a:p>
          </p:txBody>
        </p:sp>
      </p:grpSp>
      <p:grpSp>
        <p:nvGrpSpPr>
          <p:cNvPr id="127" name="Google Shape;127;p4"/>
          <p:cNvGrpSpPr/>
          <p:nvPr/>
        </p:nvGrpSpPr>
        <p:grpSpPr>
          <a:xfrm>
            <a:off x="1860477" y="4728934"/>
            <a:ext cx="4255531" cy="2117787"/>
            <a:chOff x="585625" y="4781025"/>
            <a:chExt cx="3589650" cy="2002825"/>
          </a:xfrm>
        </p:grpSpPr>
        <p:pic>
          <p:nvPicPr>
            <p:cNvPr id="128" name="Google Shape;128;p4"/>
            <p:cNvPicPr preferRelativeResize="0"/>
            <p:nvPr/>
          </p:nvPicPr>
          <p:blipFill rotWithShape="1">
            <a:blip r:embed="rId4">
              <a:alphaModFix/>
            </a:blip>
            <a:srcRect/>
            <a:stretch/>
          </p:blipFill>
          <p:spPr>
            <a:xfrm>
              <a:off x="585625" y="4868225"/>
              <a:ext cx="3589650" cy="1915625"/>
            </a:xfrm>
            <a:prstGeom prst="rect">
              <a:avLst/>
            </a:prstGeom>
            <a:noFill/>
            <a:ln>
              <a:noFill/>
            </a:ln>
          </p:spPr>
        </p:pic>
        <p:sp>
          <p:nvSpPr>
            <p:cNvPr id="129" name="Google Shape;129;p4"/>
            <p:cNvSpPr txBox="1"/>
            <p:nvPr/>
          </p:nvSpPr>
          <p:spPr>
            <a:xfrm>
              <a:off x="622477" y="4781025"/>
              <a:ext cx="541500" cy="291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i-FI" sz="800" b="1">
                  <a:solidFill>
                    <a:srgbClr val="00B050"/>
                  </a:solidFill>
                  <a:latin typeface="Calibri"/>
                  <a:ea typeface="Calibri"/>
                  <a:cs typeface="Calibri"/>
                  <a:sym typeface="Calibri"/>
                </a:rPr>
                <a:t>Figure 2</a:t>
              </a:r>
              <a:endParaRPr sz="800" b="1">
                <a:solidFill>
                  <a:srgbClr val="00B050"/>
                </a:solidFill>
                <a:latin typeface="Calibri"/>
                <a:ea typeface="Calibri"/>
                <a:cs typeface="Calibri"/>
                <a:sym typeface="Calibri"/>
              </a:endParaRPr>
            </a:p>
          </p:txBody>
        </p:sp>
      </p:grpSp>
      <p:grpSp>
        <p:nvGrpSpPr>
          <p:cNvPr id="130" name="Google Shape;130;p4"/>
          <p:cNvGrpSpPr/>
          <p:nvPr/>
        </p:nvGrpSpPr>
        <p:grpSpPr>
          <a:xfrm>
            <a:off x="7311413" y="3569090"/>
            <a:ext cx="4080913" cy="3006919"/>
            <a:chOff x="7359058" y="4142264"/>
            <a:chExt cx="3276000" cy="2481775"/>
          </a:xfrm>
        </p:grpSpPr>
        <p:pic>
          <p:nvPicPr>
            <p:cNvPr id="131" name="Google Shape;131;p4"/>
            <p:cNvPicPr preferRelativeResize="0"/>
            <p:nvPr/>
          </p:nvPicPr>
          <p:blipFill rotWithShape="1">
            <a:blip r:embed="rId5">
              <a:alphaModFix/>
            </a:blip>
            <a:srcRect l="46447"/>
            <a:stretch/>
          </p:blipFill>
          <p:spPr>
            <a:xfrm>
              <a:off x="7359058" y="4204495"/>
              <a:ext cx="3276000" cy="2419544"/>
            </a:xfrm>
            <a:prstGeom prst="rect">
              <a:avLst/>
            </a:prstGeom>
            <a:noFill/>
            <a:ln>
              <a:noFill/>
            </a:ln>
          </p:spPr>
        </p:pic>
        <p:sp>
          <p:nvSpPr>
            <p:cNvPr id="132" name="Google Shape;132;p4"/>
            <p:cNvSpPr txBox="1"/>
            <p:nvPr/>
          </p:nvSpPr>
          <p:spPr>
            <a:xfrm>
              <a:off x="7464124" y="4142264"/>
              <a:ext cx="541500" cy="2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i-FI" sz="800" b="1">
                  <a:solidFill>
                    <a:srgbClr val="00B050"/>
                  </a:solidFill>
                  <a:latin typeface="Calibri"/>
                  <a:ea typeface="Calibri"/>
                  <a:cs typeface="Calibri"/>
                  <a:sym typeface="Calibri"/>
                </a:rPr>
                <a:t>Figure 3</a:t>
              </a:r>
              <a:endParaRPr sz="800" b="1">
                <a:solidFill>
                  <a:srgbClr val="00B05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5"/>
          <p:cNvSpPr txBox="1">
            <a:spLocks noGrp="1"/>
          </p:cNvSpPr>
          <p:nvPr>
            <p:ph type="title"/>
          </p:nvPr>
        </p:nvSpPr>
        <p:spPr>
          <a:xfrm>
            <a:off x="692727" y="261216"/>
            <a:ext cx="10515600" cy="6397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00"/>
              <a:buFont typeface="Calibri"/>
              <a:buNone/>
            </a:pPr>
            <a:r>
              <a:rPr lang="fi-FI" sz="3400" b="1"/>
              <a:t>Data understanding - Variables </a:t>
            </a:r>
            <a:endParaRPr sz="3400" b="1"/>
          </a:p>
        </p:txBody>
      </p:sp>
      <p:pic>
        <p:nvPicPr>
          <p:cNvPr id="138" name="Google Shape;138;p5"/>
          <p:cNvPicPr preferRelativeResize="0"/>
          <p:nvPr/>
        </p:nvPicPr>
        <p:blipFill rotWithShape="1">
          <a:blip r:embed="rId3">
            <a:alphaModFix/>
          </a:blip>
          <a:srcRect/>
          <a:stretch/>
        </p:blipFill>
        <p:spPr>
          <a:xfrm>
            <a:off x="86100" y="1053375"/>
            <a:ext cx="8331144" cy="3311851"/>
          </a:xfrm>
          <a:prstGeom prst="rect">
            <a:avLst/>
          </a:prstGeom>
          <a:noFill/>
          <a:ln>
            <a:noFill/>
          </a:ln>
        </p:spPr>
      </p:pic>
      <p:sp>
        <p:nvSpPr>
          <p:cNvPr id="139" name="Google Shape;139;p5"/>
          <p:cNvSpPr txBox="1"/>
          <p:nvPr/>
        </p:nvSpPr>
        <p:spPr>
          <a:xfrm>
            <a:off x="701400" y="4817899"/>
            <a:ext cx="10789200" cy="1323600"/>
          </a:xfrm>
          <a:prstGeom prst="rect">
            <a:avLst/>
          </a:prstGeom>
          <a:noFill/>
          <a:ln>
            <a:noFill/>
          </a:ln>
        </p:spPr>
        <p:txBody>
          <a:bodyPr spcFirstLastPara="1" wrap="square" lIns="91425" tIns="45700" rIns="91425" bIns="45700" anchor="t" anchorCtr="0">
            <a:spAutoFit/>
          </a:bodyPr>
          <a:lstStyle/>
          <a:p>
            <a:pPr marL="285750" marR="0" lvl="0" indent="-273050" algn="l" rtl="0">
              <a:spcBef>
                <a:spcPts val="0"/>
              </a:spcBef>
              <a:spcAft>
                <a:spcPts val="0"/>
              </a:spcAft>
              <a:buClr>
                <a:schemeClr val="accent1"/>
              </a:buClr>
              <a:buSzPts val="1600"/>
              <a:buFont typeface="Noto Sans Symbols"/>
              <a:buChar char="⮚"/>
            </a:pPr>
            <a:r>
              <a:rPr lang="fi-FI" sz="1600">
                <a:solidFill>
                  <a:schemeClr val="dk1"/>
                </a:solidFill>
                <a:latin typeface="Calibri"/>
                <a:ea typeface="Calibri"/>
                <a:cs typeface="Calibri"/>
                <a:sym typeface="Calibri"/>
              </a:rPr>
              <a:t>88% of all the observations are in loan grades A-D (Figure 4).</a:t>
            </a:r>
            <a:endParaRPr sz="1600"/>
          </a:p>
          <a:p>
            <a:pPr marL="285750" marR="0" lvl="0" indent="-273050" algn="l" rtl="0">
              <a:spcBef>
                <a:spcPts val="0"/>
              </a:spcBef>
              <a:spcAft>
                <a:spcPts val="0"/>
              </a:spcAft>
              <a:buClr>
                <a:schemeClr val="accent1"/>
              </a:buClr>
              <a:buSzPts val="1600"/>
              <a:buFont typeface="Noto Sans Symbols"/>
              <a:buChar char="⮚"/>
            </a:pPr>
            <a:r>
              <a:rPr lang="fi-FI" sz="1600">
                <a:solidFill>
                  <a:schemeClr val="dk1"/>
                </a:solidFill>
                <a:latin typeface="Calibri"/>
                <a:ea typeface="Calibri"/>
                <a:cs typeface="Calibri"/>
                <a:sym typeface="Calibri"/>
              </a:rPr>
              <a:t>The proportion of default on loans grows as the loan grade changes from A to G, with 47.8% of all loans not returned for Grade G (Figure 5).</a:t>
            </a:r>
            <a:endParaRPr sz="1600"/>
          </a:p>
          <a:p>
            <a:pPr marL="285750" marR="0" lvl="0" indent="-273050" algn="l" rtl="0">
              <a:spcBef>
                <a:spcPts val="0"/>
              </a:spcBef>
              <a:spcAft>
                <a:spcPts val="0"/>
              </a:spcAft>
              <a:buClr>
                <a:schemeClr val="accent1"/>
              </a:buClr>
              <a:buSzPts val="1600"/>
              <a:buFont typeface="Noto Sans Symbols"/>
              <a:buChar char="⮚"/>
            </a:pPr>
            <a:r>
              <a:rPr lang="fi-FI" sz="1600">
                <a:solidFill>
                  <a:schemeClr val="dk1"/>
                </a:solidFill>
                <a:latin typeface="Calibri"/>
                <a:ea typeface="Calibri"/>
                <a:cs typeface="Calibri"/>
                <a:sym typeface="Calibri"/>
              </a:rPr>
              <a:t>Zip codes 11650, 96700, 86630 have charged off (default) rates of 100% (Figure 6). </a:t>
            </a:r>
            <a:endParaRPr sz="1600">
              <a:solidFill>
                <a:schemeClr val="dk1"/>
              </a:solidFill>
              <a:latin typeface="Calibri"/>
              <a:ea typeface="Calibri"/>
              <a:cs typeface="Calibri"/>
              <a:sym typeface="Calibri"/>
            </a:endParaRPr>
          </a:p>
          <a:p>
            <a:pPr marL="285750" marR="0" lvl="0" indent="-273050" algn="l" rtl="0">
              <a:spcBef>
                <a:spcPts val="0"/>
              </a:spcBef>
              <a:spcAft>
                <a:spcPts val="0"/>
              </a:spcAft>
              <a:buClr>
                <a:schemeClr val="accent1"/>
              </a:buClr>
              <a:buSzPts val="1600"/>
              <a:buFont typeface="Noto Sans Symbols"/>
              <a:buChar char="⮚"/>
            </a:pPr>
            <a:r>
              <a:rPr lang="fi-FI" sz="1600">
                <a:solidFill>
                  <a:schemeClr val="dk1"/>
                </a:solidFill>
                <a:latin typeface="Calibri"/>
                <a:ea typeface="Calibri"/>
                <a:cs typeface="Calibri"/>
                <a:sym typeface="Calibri"/>
              </a:rPr>
              <a:t>We expect, that the status of the loan (dependent variable) will be highly  affected by the zipcodes and loan grade.</a:t>
            </a:r>
            <a:endParaRPr sz="1600">
              <a:solidFill>
                <a:schemeClr val="dk1"/>
              </a:solidFill>
              <a:latin typeface="Calibri"/>
              <a:ea typeface="Calibri"/>
              <a:cs typeface="Calibri"/>
              <a:sym typeface="Calibri"/>
            </a:endParaRPr>
          </a:p>
        </p:txBody>
      </p:sp>
      <p:pic>
        <p:nvPicPr>
          <p:cNvPr id="140" name="Google Shape;140;p5"/>
          <p:cNvPicPr preferRelativeResize="0"/>
          <p:nvPr/>
        </p:nvPicPr>
        <p:blipFill>
          <a:blip r:embed="rId4">
            <a:alphaModFix/>
          </a:blip>
          <a:stretch>
            <a:fillRect/>
          </a:stretch>
        </p:blipFill>
        <p:spPr>
          <a:xfrm>
            <a:off x="7931325" y="1089300"/>
            <a:ext cx="4346251" cy="3275925"/>
          </a:xfrm>
          <a:prstGeom prst="rect">
            <a:avLst/>
          </a:prstGeom>
          <a:noFill/>
          <a:ln>
            <a:noFill/>
          </a:ln>
        </p:spPr>
      </p:pic>
      <p:sp>
        <p:nvSpPr>
          <p:cNvPr id="141" name="Google Shape;141;p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fi-FI"/>
              <a:t>5</a:t>
            </a:fld>
            <a:endParaRPr/>
          </a:p>
        </p:txBody>
      </p:sp>
      <p:sp>
        <p:nvSpPr>
          <p:cNvPr id="142" name="Google Shape;142;p5"/>
          <p:cNvSpPr txBox="1"/>
          <p:nvPr/>
        </p:nvSpPr>
        <p:spPr>
          <a:xfrm>
            <a:off x="330290" y="935784"/>
            <a:ext cx="642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i-FI" sz="800" b="1">
                <a:solidFill>
                  <a:srgbClr val="00B050"/>
                </a:solidFill>
                <a:latin typeface="Calibri"/>
                <a:ea typeface="Calibri"/>
                <a:cs typeface="Calibri"/>
                <a:sym typeface="Calibri"/>
              </a:rPr>
              <a:t>Figure 4</a:t>
            </a:r>
            <a:endParaRPr sz="800" b="1">
              <a:solidFill>
                <a:srgbClr val="00B050"/>
              </a:solidFill>
              <a:latin typeface="Calibri"/>
              <a:ea typeface="Calibri"/>
              <a:cs typeface="Calibri"/>
              <a:sym typeface="Calibri"/>
            </a:endParaRPr>
          </a:p>
        </p:txBody>
      </p:sp>
      <p:sp>
        <p:nvSpPr>
          <p:cNvPr id="143" name="Google Shape;143;p5"/>
          <p:cNvSpPr txBox="1"/>
          <p:nvPr/>
        </p:nvSpPr>
        <p:spPr>
          <a:xfrm>
            <a:off x="4232715" y="935784"/>
            <a:ext cx="642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i-FI" sz="800" b="1">
                <a:solidFill>
                  <a:srgbClr val="00B050"/>
                </a:solidFill>
                <a:latin typeface="Calibri"/>
                <a:ea typeface="Calibri"/>
                <a:cs typeface="Calibri"/>
                <a:sym typeface="Calibri"/>
              </a:rPr>
              <a:t>Figure 5</a:t>
            </a:r>
            <a:endParaRPr sz="800" b="1">
              <a:solidFill>
                <a:srgbClr val="00B050"/>
              </a:solidFill>
              <a:latin typeface="Calibri"/>
              <a:ea typeface="Calibri"/>
              <a:cs typeface="Calibri"/>
              <a:sym typeface="Calibri"/>
            </a:endParaRPr>
          </a:p>
        </p:txBody>
      </p:sp>
      <p:sp>
        <p:nvSpPr>
          <p:cNvPr id="144" name="Google Shape;144;p5"/>
          <p:cNvSpPr txBox="1"/>
          <p:nvPr/>
        </p:nvSpPr>
        <p:spPr>
          <a:xfrm>
            <a:off x="8135140" y="900984"/>
            <a:ext cx="642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i-FI" sz="800" b="1">
                <a:solidFill>
                  <a:srgbClr val="00B050"/>
                </a:solidFill>
                <a:latin typeface="Calibri"/>
                <a:ea typeface="Calibri"/>
                <a:cs typeface="Calibri"/>
                <a:sym typeface="Calibri"/>
              </a:rPr>
              <a:t>Figure 6</a:t>
            </a:r>
            <a:endParaRPr sz="800" b="1">
              <a:solidFill>
                <a:srgbClr val="00B05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6"/>
          <p:cNvSpPr txBox="1">
            <a:spLocks noGrp="1"/>
          </p:cNvSpPr>
          <p:nvPr>
            <p:ph type="title"/>
          </p:nvPr>
        </p:nvSpPr>
        <p:spPr>
          <a:xfrm>
            <a:off x="838200" y="365126"/>
            <a:ext cx="10515600" cy="6116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00"/>
              <a:buFont typeface="Calibri"/>
              <a:buNone/>
            </a:pPr>
            <a:r>
              <a:rPr lang="fi-FI" sz="3400" b="1"/>
              <a:t>Data Understanding - Correlation matrix</a:t>
            </a:r>
            <a:endParaRPr sz="3400" b="1"/>
          </a:p>
        </p:txBody>
      </p:sp>
      <p:pic>
        <p:nvPicPr>
          <p:cNvPr id="150" name="Google Shape;150;p6"/>
          <p:cNvPicPr preferRelativeResize="0"/>
          <p:nvPr/>
        </p:nvPicPr>
        <p:blipFill rotWithShape="1">
          <a:blip r:embed="rId3">
            <a:alphaModFix/>
          </a:blip>
          <a:srcRect/>
          <a:stretch/>
        </p:blipFill>
        <p:spPr>
          <a:xfrm>
            <a:off x="190500" y="1538722"/>
            <a:ext cx="7942222" cy="4779672"/>
          </a:xfrm>
          <a:prstGeom prst="rect">
            <a:avLst/>
          </a:prstGeom>
          <a:noFill/>
          <a:ln>
            <a:noFill/>
          </a:ln>
        </p:spPr>
      </p:pic>
      <p:sp>
        <p:nvSpPr>
          <p:cNvPr id="151" name="Google Shape;151;p6"/>
          <p:cNvSpPr txBox="1"/>
          <p:nvPr/>
        </p:nvSpPr>
        <p:spPr>
          <a:xfrm>
            <a:off x="8234730" y="2545061"/>
            <a:ext cx="3847855"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i-FI" sz="1600" b="1" i="0" u="none" strike="noStrike">
                <a:solidFill>
                  <a:srgbClr val="000000"/>
                </a:solidFill>
                <a:latin typeface="Arial"/>
                <a:ea typeface="Arial"/>
                <a:cs typeface="Arial"/>
                <a:sym typeface="Arial"/>
              </a:rPr>
              <a:t>Some noticeable correlations:</a:t>
            </a:r>
            <a:endParaRPr sz="1600" b="1">
              <a:solidFill>
                <a:schemeClr val="dk1"/>
              </a:solidFill>
              <a:latin typeface="Calibri"/>
              <a:ea typeface="Calibri"/>
              <a:cs typeface="Calibri"/>
              <a:sym typeface="Calibri"/>
            </a:endParaRPr>
          </a:p>
          <a:p>
            <a:pPr marL="285750" marR="0" lvl="0" indent="-285750" algn="l" rtl="0">
              <a:spcBef>
                <a:spcPts val="0"/>
              </a:spcBef>
              <a:spcAft>
                <a:spcPts val="0"/>
              </a:spcAft>
              <a:buClr>
                <a:srgbClr val="000000"/>
              </a:buClr>
              <a:buSzPts val="1600"/>
              <a:buFont typeface="Courier New"/>
              <a:buChar char="o"/>
            </a:pPr>
            <a:r>
              <a:rPr lang="fi-FI" sz="1600" b="0" i="0" u="none" strike="noStrike">
                <a:solidFill>
                  <a:srgbClr val="000000"/>
                </a:solidFill>
                <a:latin typeface="Arial"/>
                <a:ea typeface="Arial"/>
                <a:cs typeface="Arial"/>
                <a:sym typeface="Arial"/>
              </a:rPr>
              <a:t>Loan amount &amp; installment: </a:t>
            </a:r>
            <a:r>
              <a:rPr lang="fi-FI" sz="1600" b="0" i="0" u="none" strike="noStrike">
                <a:solidFill>
                  <a:srgbClr val="C00000"/>
                </a:solidFill>
                <a:latin typeface="Arial"/>
                <a:ea typeface="Arial"/>
                <a:cs typeface="Arial"/>
                <a:sym typeface="Arial"/>
              </a:rPr>
              <a:t>0.95</a:t>
            </a:r>
            <a:endParaRPr/>
          </a:p>
          <a:p>
            <a:pPr marL="285750" marR="0" lvl="0" indent="-285750" algn="l" rtl="0">
              <a:spcBef>
                <a:spcPts val="0"/>
              </a:spcBef>
              <a:spcAft>
                <a:spcPts val="0"/>
              </a:spcAft>
              <a:buClr>
                <a:srgbClr val="000000"/>
              </a:buClr>
              <a:buSzPts val="1600"/>
              <a:buFont typeface="Courier New"/>
              <a:buChar char="o"/>
            </a:pPr>
            <a:r>
              <a:rPr lang="fi-FI" sz="1600" b="0" i="0" u="none" strike="noStrike">
                <a:solidFill>
                  <a:srgbClr val="000000"/>
                </a:solidFill>
                <a:latin typeface="Arial"/>
                <a:ea typeface="Arial"/>
                <a:cs typeface="Arial"/>
                <a:sym typeface="Arial"/>
              </a:rPr>
              <a:t>Pub-rec &amp; pub-rec-bankrupcies: </a:t>
            </a:r>
            <a:r>
              <a:rPr lang="fi-FI" sz="1600" b="0" i="0" u="none" strike="noStrike">
                <a:solidFill>
                  <a:srgbClr val="C00000"/>
                </a:solidFill>
                <a:latin typeface="Arial"/>
                <a:ea typeface="Arial"/>
                <a:cs typeface="Arial"/>
                <a:sym typeface="Arial"/>
              </a:rPr>
              <a:t>0.7</a:t>
            </a:r>
            <a:endParaRPr/>
          </a:p>
          <a:p>
            <a:pPr marL="285750" marR="0" lvl="0" indent="-285750" algn="l" rtl="0">
              <a:spcBef>
                <a:spcPts val="0"/>
              </a:spcBef>
              <a:spcAft>
                <a:spcPts val="0"/>
              </a:spcAft>
              <a:buClr>
                <a:srgbClr val="000000"/>
              </a:buClr>
              <a:buSzPts val="1600"/>
              <a:buFont typeface="Courier New"/>
              <a:buChar char="o"/>
            </a:pPr>
            <a:r>
              <a:rPr lang="fi-FI" sz="1600" b="0" i="0" u="none" strike="noStrike">
                <a:solidFill>
                  <a:srgbClr val="000000"/>
                </a:solidFill>
                <a:latin typeface="Arial"/>
                <a:ea typeface="Arial"/>
                <a:cs typeface="Arial"/>
                <a:sym typeface="Arial"/>
              </a:rPr>
              <a:t>Total_acc &amp; open_acc: </a:t>
            </a:r>
            <a:r>
              <a:rPr lang="fi-FI" sz="1600" b="0" i="0" u="none" strike="noStrike">
                <a:solidFill>
                  <a:srgbClr val="C00000"/>
                </a:solidFill>
                <a:latin typeface="Arial"/>
                <a:ea typeface="Arial"/>
                <a:cs typeface="Arial"/>
                <a:sym typeface="Arial"/>
              </a:rPr>
              <a:t>0.68</a:t>
            </a:r>
            <a:endParaRPr/>
          </a:p>
          <a:p>
            <a:pPr marL="0" marR="0" lvl="0" indent="0" algn="l" rtl="0">
              <a:spcBef>
                <a:spcPts val="0"/>
              </a:spcBef>
              <a:spcAft>
                <a:spcPts val="0"/>
              </a:spcAft>
              <a:buNone/>
            </a:pPr>
            <a:br>
              <a:rPr lang="fi-FI" sz="1600">
                <a:solidFill>
                  <a:schemeClr val="dk1"/>
                </a:solidFill>
                <a:latin typeface="Calibri"/>
                <a:ea typeface="Calibri"/>
                <a:cs typeface="Calibri"/>
                <a:sym typeface="Calibri"/>
              </a:rPr>
            </a:br>
            <a:endParaRPr sz="1600">
              <a:solidFill>
                <a:schemeClr val="dk1"/>
              </a:solidFill>
              <a:latin typeface="Calibri"/>
              <a:ea typeface="Calibri"/>
              <a:cs typeface="Calibri"/>
              <a:sym typeface="Calibri"/>
            </a:endParaRPr>
          </a:p>
        </p:txBody>
      </p:sp>
      <p:sp>
        <p:nvSpPr>
          <p:cNvPr id="152" name="Google Shape;152;p6"/>
          <p:cNvSpPr txBox="1"/>
          <p:nvPr/>
        </p:nvSpPr>
        <p:spPr>
          <a:xfrm>
            <a:off x="8234730" y="4010638"/>
            <a:ext cx="3766770" cy="923330"/>
          </a:xfrm>
          <a:prstGeom prst="rect">
            <a:avLst/>
          </a:prstGeom>
          <a:gradFill>
            <a:gsLst>
              <a:gs pos="0">
                <a:srgbClr val="B0CAE9"/>
              </a:gs>
              <a:gs pos="50000">
                <a:srgbClr val="A1C1E4"/>
              </a:gs>
              <a:gs pos="100000">
                <a:srgbClr val="90B8E4"/>
              </a:gs>
            </a:gsLst>
            <a:lin ang="5400000" scaled="0"/>
          </a:gradFill>
          <a:ln w="9525" cap="flat" cmpd="sng">
            <a:solidFill>
              <a:schemeClr val="accent5"/>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fi-FI" sz="1800" b="1" i="0" u="none" strike="noStrike">
                <a:solidFill>
                  <a:srgbClr val="000000"/>
                </a:solidFill>
                <a:latin typeface="Arial"/>
                <a:ea typeface="Arial"/>
                <a:cs typeface="Arial"/>
                <a:sym typeface="Arial"/>
              </a:rPr>
              <a:t>Conclusion:</a:t>
            </a:r>
            <a:r>
              <a:rPr lang="fi-FI" sz="1800" b="0" i="0" u="none" strike="noStrike">
                <a:solidFill>
                  <a:srgbClr val="000000"/>
                </a:solidFill>
                <a:latin typeface="Arial"/>
                <a:ea typeface="Arial"/>
                <a:cs typeface="Arial"/>
                <a:sym typeface="Arial"/>
              </a:rPr>
              <a:t> we choose only one variable from the correlated pairs of variables</a:t>
            </a:r>
            <a:endParaRPr sz="1800" b="0">
              <a:solidFill>
                <a:schemeClr val="dk1"/>
              </a:solidFill>
              <a:latin typeface="Calibri"/>
              <a:ea typeface="Calibri"/>
              <a:cs typeface="Calibri"/>
              <a:sym typeface="Calibri"/>
            </a:endParaRPr>
          </a:p>
        </p:txBody>
      </p:sp>
      <p:sp>
        <p:nvSpPr>
          <p:cNvPr id="153" name="Google Shape;153;p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fi-FI"/>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txBox="1">
            <a:spLocks noGrp="1"/>
          </p:cNvSpPr>
          <p:nvPr>
            <p:ph type="title"/>
          </p:nvPr>
        </p:nvSpPr>
        <p:spPr>
          <a:xfrm>
            <a:off x="700066" y="352408"/>
            <a:ext cx="10515600" cy="601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00"/>
              <a:buFont typeface="Calibri"/>
              <a:buNone/>
            </a:pPr>
            <a:r>
              <a:rPr lang="fi-FI" sz="3400" b="1"/>
              <a:t>Data Quality and Preparation</a:t>
            </a:r>
            <a:endParaRPr sz="3400" b="1"/>
          </a:p>
        </p:txBody>
      </p:sp>
      <p:sp>
        <p:nvSpPr>
          <p:cNvPr id="159" name="Google Shape;159;p7"/>
          <p:cNvSpPr txBox="1"/>
          <p:nvPr/>
        </p:nvSpPr>
        <p:spPr>
          <a:xfrm>
            <a:off x="839063" y="1271261"/>
            <a:ext cx="10513800" cy="3693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B050"/>
              </a:buClr>
              <a:buSzPts val="1800"/>
              <a:buFont typeface="Noto Sans Symbols"/>
              <a:buChar char="✔"/>
            </a:pPr>
            <a:r>
              <a:rPr lang="fi-FI" sz="1800">
                <a:solidFill>
                  <a:schemeClr val="dk1"/>
                </a:solidFill>
                <a:latin typeface="Calibri"/>
                <a:ea typeface="Calibri"/>
                <a:cs typeface="Calibri"/>
                <a:sym typeface="Calibri"/>
              </a:rPr>
              <a:t>We conducted Exploratory Data Analysis to better understand our data [</a:t>
            </a:r>
            <a:r>
              <a:rPr lang="fi-FI" sz="1800">
                <a:solidFill>
                  <a:schemeClr val="accent1"/>
                </a:solidFill>
                <a:latin typeface="Calibri"/>
                <a:ea typeface="Calibri"/>
                <a:cs typeface="Calibri"/>
                <a:sym typeface="Calibri"/>
              </a:rPr>
              <a:t>396 030 observations</a:t>
            </a:r>
            <a:r>
              <a:rPr lang="fi-FI" sz="1800">
                <a:solidFill>
                  <a:schemeClr val="dk1"/>
                </a:solidFill>
                <a:latin typeface="Calibri"/>
                <a:ea typeface="Calibri"/>
                <a:cs typeface="Calibri"/>
                <a:sym typeface="Calibri"/>
              </a:rPr>
              <a:t>].</a:t>
            </a:r>
            <a:endParaRPr/>
          </a:p>
        </p:txBody>
      </p:sp>
      <p:sp>
        <p:nvSpPr>
          <p:cNvPr id="160" name="Google Shape;160;p7"/>
          <p:cNvSpPr txBox="1"/>
          <p:nvPr/>
        </p:nvSpPr>
        <p:spPr>
          <a:xfrm>
            <a:off x="839061" y="1865870"/>
            <a:ext cx="10513800" cy="3693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B050"/>
              </a:buClr>
              <a:buSzPts val="1800"/>
              <a:buFont typeface="Noto Sans Symbols"/>
              <a:buChar char="✔"/>
            </a:pPr>
            <a:r>
              <a:rPr lang="fi-FI" sz="1800">
                <a:solidFill>
                  <a:schemeClr val="dk1"/>
                </a:solidFill>
                <a:latin typeface="Calibri"/>
                <a:ea typeface="Calibri"/>
                <a:cs typeface="Calibri"/>
                <a:sym typeface="Calibri"/>
              </a:rPr>
              <a:t>Data doesn’t have duplicate values, so no action needed</a:t>
            </a:r>
            <a:endParaRPr sz="1800">
              <a:solidFill>
                <a:schemeClr val="dk1"/>
              </a:solidFill>
              <a:latin typeface="Calibri"/>
              <a:ea typeface="Calibri"/>
              <a:cs typeface="Calibri"/>
              <a:sym typeface="Calibri"/>
            </a:endParaRPr>
          </a:p>
        </p:txBody>
      </p:sp>
      <p:sp>
        <p:nvSpPr>
          <p:cNvPr id="161" name="Google Shape;161;p7"/>
          <p:cNvSpPr txBox="1"/>
          <p:nvPr/>
        </p:nvSpPr>
        <p:spPr>
          <a:xfrm>
            <a:off x="839925" y="4507850"/>
            <a:ext cx="10513800" cy="923400"/>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00B050"/>
              </a:buClr>
              <a:buSzPts val="1800"/>
              <a:buFont typeface="Noto Sans Symbols"/>
              <a:buChar char="✔"/>
            </a:pPr>
            <a:r>
              <a:rPr lang="fi-FI" sz="1800">
                <a:solidFill>
                  <a:schemeClr val="dk1"/>
                </a:solidFill>
                <a:latin typeface="Calibri"/>
                <a:ea typeface="Calibri"/>
                <a:cs typeface="Calibri"/>
                <a:sym typeface="Calibri"/>
              </a:rPr>
              <a:t>We considered outliers values that are more than 3 standard deviations from the mean. We chose to drop those values instead of replacing it with some other value because there was relatively small amount of outliers and we have a large dataset. [</a:t>
            </a:r>
            <a:r>
              <a:rPr lang="fi-FI" sz="1800">
                <a:solidFill>
                  <a:schemeClr val="accent1"/>
                </a:solidFill>
                <a:latin typeface="Calibri"/>
                <a:ea typeface="Calibri"/>
                <a:cs typeface="Calibri"/>
                <a:sym typeface="Calibri"/>
              </a:rPr>
              <a:t>14 764 dropped, 326 011 observations left</a:t>
            </a:r>
            <a:r>
              <a:rPr lang="fi-FI" sz="1800">
                <a:solidFill>
                  <a:schemeClr val="dk1"/>
                </a:solidFill>
                <a:latin typeface="Calibri"/>
                <a:ea typeface="Calibri"/>
                <a:cs typeface="Calibri"/>
                <a:sym typeface="Calibri"/>
              </a:rPr>
              <a:t>]</a:t>
            </a:r>
            <a:endParaRPr/>
          </a:p>
        </p:txBody>
      </p:sp>
      <p:sp>
        <p:nvSpPr>
          <p:cNvPr id="162" name="Google Shape;162;p7"/>
          <p:cNvSpPr txBox="1"/>
          <p:nvPr/>
        </p:nvSpPr>
        <p:spPr>
          <a:xfrm>
            <a:off x="839063" y="2931720"/>
            <a:ext cx="10513800" cy="646500"/>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00B050"/>
              </a:buClr>
              <a:buSzPts val="1800"/>
              <a:buFont typeface="Noto Sans Symbols"/>
              <a:buChar char="✔"/>
            </a:pPr>
            <a:r>
              <a:rPr lang="fi-FI" sz="1800">
                <a:solidFill>
                  <a:schemeClr val="dk1"/>
                </a:solidFill>
                <a:latin typeface="Calibri"/>
                <a:ea typeface="Calibri"/>
                <a:cs typeface="Calibri"/>
                <a:sym typeface="Calibri"/>
              </a:rPr>
              <a:t>Correlation matrix showed that some variables are highly correlated, so we kept only one of correlated variables in order to avoid multicollinearity</a:t>
            </a:r>
            <a:endParaRPr/>
          </a:p>
        </p:txBody>
      </p:sp>
      <p:sp>
        <p:nvSpPr>
          <p:cNvPr id="163" name="Google Shape;163;p7"/>
          <p:cNvSpPr txBox="1"/>
          <p:nvPr/>
        </p:nvSpPr>
        <p:spPr>
          <a:xfrm>
            <a:off x="839929" y="5576149"/>
            <a:ext cx="10513800" cy="3693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B050"/>
              </a:buClr>
              <a:buSzPts val="1800"/>
              <a:buFont typeface="Noto Sans Symbols"/>
              <a:buChar char="✔"/>
            </a:pPr>
            <a:r>
              <a:rPr lang="fi-FI" sz="1800">
                <a:solidFill>
                  <a:schemeClr val="dk1"/>
                </a:solidFill>
                <a:latin typeface="Calibri"/>
                <a:ea typeface="Calibri"/>
                <a:cs typeface="Calibri"/>
                <a:sym typeface="Calibri"/>
              </a:rPr>
              <a:t>We applied robust scaler to scale the </a:t>
            </a:r>
            <a:r>
              <a:rPr lang="fi-FI" sz="1800">
                <a:solidFill>
                  <a:srgbClr val="00B050"/>
                </a:solidFill>
                <a:latin typeface="Calibri"/>
                <a:ea typeface="Calibri"/>
                <a:cs typeface="Calibri"/>
                <a:sym typeface="Calibri"/>
              </a:rPr>
              <a:t>train/ test </a:t>
            </a:r>
            <a:r>
              <a:rPr lang="fi-FI" sz="1800">
                <a:solidFill>
                  <a:schemeClr val="dk1"/>
                </a:solidFill>
                <a:latin typeface="Calibri"/>
                <a:ea typeface="Calibri"/>
                <a:cs typeface="Calibri"/>
                <a:sym typeface="Calibri"/>
              </a:rPr>
              <a:t>data because some numerical data are right skewed.</a:t>
            </a:r>
            <a:endParaRPr/>
          </a:p>
        </p:txBody>
      </p:sp>
      <p:sp>
        <p:nvSpPr>
          <p:cNvPr id="164" name="Google Shape;164;p7"/>
          <p:cNvSpPr txBox="1"/>
          <p:nvPr/>
        </p:nvSpPr>
        <p:spPr>
          <a:xfrm>
            <a:off x="839928" y="3716550"/>
            <a:ext cx="10513800" cy="646500"/>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00B050"/>
              </a:buClr>
              <a:buSzPts val="1800"/>
              <a:buFont typeface="Noto Sans Symbols"/>
              <a:buChar char="✔"/>
            </a:pPr>
            <a:r>
              <a:rPr lang="fi-FI" sz="1800">
                <a:solidFill>
                  <a:schemeClr val="dk1"/>
                </a:solidFill>
                <a:latin typeface="Calibri"/>
                <a:ea typeface="Calibri"/>
                <a:cs typeface="Calibri"/>
                <a:sym typeface="Calibri"/>
              </a:rPr>
              <a:t>Data set had missing values, so after we decided on which variables we are using in our analysis, we dropped the rows with missing data [</a:t>
            </a:r>
            <a:r>
              <a:rPr lang="fi-FI" sz="1800">
                <a:solidFill>
                  <a:schemeClr val="accent1"/>
                </a:solidFill>
                <a:latin typeface="Calibri"/>
                <a:ea typeface="Calibri"/>
                <a:cs typeface="Calibri"/>
                <a:sym typeface="Calibri"/>
              </a:rPr>
              <a:t>55 255 dropped, 340 775 observations left</a:t>
            </a:r>
            <a:r>
              <a:rPr lang="fi-FI"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65" name="Google Shape;165;p7"/>
          <p:cNvSpPr txBox="1"/>
          <p:nvPr/>
        </p:nvSpPr>
        <p:spPr>
          <a:xfrm>
            <a:off x="839061" y="2407585"/>
            <a:ext cx="10513800" cy="3693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B050"/>
              </a:buClr>
              <a:buSzPts val="1800"/>
              <a:buFont typeface="Noto Sans Symbols"/>
              <a:buChar char="✔"/>
            </a:pPr>
            <a:r>
              <a:rPr lang="fi-FI" sz="1800">
                <a:solidFill>
                  <a:schemeClr val="dk1"/>
                </a:solidFill>
                <a:latin typeface="Calibri"/>
                <a:ea typeface="Calibri"/>
                <a:cs typeface="Calibri"/>
                <a:sym typeface="Calibri"/>
              </a:rPr>
              <a:t>We dropped some variables that don’t contain useful data, e.g. title</a:t>
            </a:r>
            <a:endParaRPr sz="1800">
              <a:solidFill>
                <a:schemeClr val="dk1"/>
              </a:solidFill>
              <a:latin typeface="Calibri"/>
              <a:ea typeface="Calibri"/>
              <a:cs typeface="Calibri"/>
              <a:sym typeface="Calibri"/>
            </a:endParaRPr>
          </a:p>
        </p:txBody>
      </p:sp>
      <p:sp>
        <p:nvSpPr>
          <p:cNvPr id="166" name="Google Shape;166;p7"/>
          <p:cNvSpPr txBox="1"/>
          <p:nvPr/>
        </p:nvSpPr>
        <p:spPr>
          <a:xfrm>
            <a:off x="837329" y="6117864"/>
            <a:ext cx="10513800" cy="3693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B050"/>
              </a:buClr>
              <a:buSzPts val="1800"/>
              <a:buFont typeface="Noto Sans Symbols"/>
              <a:buChar char="✔"/>
            </a:pPr>
            <a:r>
              <a:rPr lang="fi-FI" sz="1800">
                <a:solidFill>
                  <a:schemeClr val="dk1"/>
                </a:solidFill>
                <a:latin typeface="Calibri"/>
                <a:ea typeface="Calibri"/>
                <a:cs typeface="Calibri"/>
                <a:sym typeface="Calibri"/>
              </a:rPr>
              <a:t>Then we </a:t>
            </a:r>
            <a:r>
              <a:rPr lang="fi-FI" sz="1800">
                <a:solidFill>
                  <a:srgbClr val="00B050"/>
                </a:solidFill>
                <a:latin typeface="Calibri"/>
                <a:ea typeface="Calibri"/>
                <a:cs typeface="Calibri"/>
                <a:sym typeface="Calibri"/>
              </a:rPr>
              <a:t>rebalanced</a:t>
            </a:r>
            <a:r>
              <a:rPr lang="fi-FI" sz="1800">
                <a:solidFill>
                  <a:schemeClr val="dk1"/>
                </a:solidFill>
                <a:latin typeface="Calibri"/>
                <a:ea typeface="Calibri"/>
                <a:cs typeface="Calibri"/>
                <a:sym typeface="Calibri"/>
              </a:rPr>
              <a:t> the training data using </a:t>
            </a:r>
            <a:r>
              <a:rPr lang="fi-FI" sz="1800">
                <a:solidFill>
                  <a:srgbClr val="00B050"/>
                </a:solidFill>
                <a:latin typeface="Calibri"/>
                <a:ea typeface="Calibri"/>
                <a:cs typeface="Calibri"/>
                <a:sym typeface="Calibri"/>
              </a:rPr>
              <a:t>SMOTE</a:t>
            </a:r>
            <a:endParaRPr/>
          </a:p>
        </p:txBody>
      </p:sp>
      <p:sp>
        <p:nvSpPr>
          <p:cNvPr id="167" name="Google Shape;167;p7"/>
          <p:cNvSpPr txBox="1">
            <a:spLocks noGrp="1"/>
          </p:cNvSpPr>
          <p:nvPr>
            <p:ph type="sldNum" idx="12"/>
          </p:nvPr>
        </p:nvSpPr>
        <p:spPr>
          <a:xfrm>
            <a:off x="8611463" y="6170325"/>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fi-FI"/>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8"/>
          <p:cNvSpPr txBox="1">
            <a:spLocks noGrp="1"/>
          </p:cNvSpPr>
          <p:nvPr>
            <p:ph type="title"/>
          </p:nvPr>
        </p:nvSpPr>
        <p:spPr>
          <a:xfrm>
            <a:off x="341056" y="64795"/>
            <a:ext cx="10955555" cy="441164"/>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90000"/>
              </a:lnSpc>
              <a:spcBef>
                <a:spcPts val="0"/>
              </a:spcBef>
              <a:spcAft>
                <a:spcPts val="0"/>
              </a:spcAft>
              <a:buClr>
                <a:schemeClr val="dk1"/>
              </a:buClr>
              <a:buSzPct val="91503"/>
              <a:buFont typeface="Calibri"/>
              <a:buNone/>
            </a:pPr>
            <a:r>
              <a:rPr lang="fi-FI" sz="3400" b="1"/>
              <a:t>Modelling</a:t>
            </a:r>
            <a:endParaRPr sz="3400" b="1"/>
          </a:p>
        </p:txBody>
      </p:sp>
      <p:sp>
        <p:nvSpPr>
          <p:cNvPr id="173" name="Google Shape;173;p8"/>
          <p:cNvSpPr txBox="1">
            <a:spLocks noGrp="1"/>
          </p:cNvSpPr>
          <p:nvPr>
            <p:ph type="body" idx="1"/>
          </p:nvPr>
        </p:nvSpPr>
        <p:spPr>
          <a:xfrm>
            <a:off x="0" y="634133"/>
            <a:ext cx="12028211" cy="778801"/>
          </a:xfrm>
          <a:prstGeom prst="rect">
            <a:avLst/>
          </a:prstGeom>
          <a:noFill/>
          <a:ln>
            <a:noFill/>
          </a:ln>
        </p:spPr>
        <p:txBody>
          <a:bodyPr spcFirstLastPara="1" wrap="square" lIns="121900" tIns="121900" rIns="121900" bIns="121900" anchor="t" anchorCtr="0">
            <a:normAutofit fontScale="92500"/>
          </a:bodyPr>
          <a:lstStyle/>
          <a:p>
            <a:pPr marL="177796" lvl="0" indent="0" algn="l" rtl="0">
              <a:lnSpc>
                <a:spcPct val="90000"/>
              </a:lnSpc>
              <a:spcBef>
                <a:spcPts val="0"/>
              </a:spcBef>
              <a:spcAft>
                <a:spcPts val="0"/>
              </a:spcAft>
              <a:buClr>
                <a:schemeClr val="dk1"/>
              </a:buClr>
              <a:buSzPts val="1500"/>
              <a:buNone/>
            </a:pPr>
            <a:r>
              <a:rPr lang="fi-FI" sz="1600" dirty="0"/>
              <a:t>As a </a:t>
            </a:r>
            <a:r>
              <a:rPr lang="fi-FI" sz="1600" dirty="0" err="1"/>
              <a:t>baseline</a:t>
            </a:r>
            <a:r>
              <a:rPr lang="fi-FI" sz="1600" dirty="0"/>
              <a:t> </a:t>
            </a:r>
            <a:r>
              <a:rPr lang="fi-FI" sz="1600" dirty="0" err="1"/>
              <a:t>model</a:t>
            </a:r>
            <a:r>
              <a:rPr lang="fi-FI" sz="1600" dirty="0"/>
              <a:t> </a:t>
            </a:r>
            <a:r>
              <a:rPr lang="fi-FI" sz="1600" dirty="0" err="1"/>
              <a:t>we</a:t>
            </a:r>
            <a:r>
              <a:rPr lang="fi-FI" sz="1600" dirty="0"/>
              <a:t> </a:t>
            </a:r>
            <a:r>
              <a:rPr lang="fi-FI" sz="1600" dirty="0" err="1"/>
              <a:t>run</a:t>
            </a:r>
            <a:r>
              <a:rPr lang="fi-FI" sz="1600" dirty="0"/>
              <a:t> a </a:t>
            </a:r>
            <a:r>
              <a:rPr lang="fi-FI" sz="1600" dirty="0" err="1"/>
              <a:t>Logistic</a:t>
            </a:r>
            <a:r>
              <a:rPr lang="fi-FI" sz="1600" dirty="0"/>
              <a:t> Regression </a:t>
            </a:r>
            <a:r>
              <a:rPr lang="fi-FI" sz="1600" dirty="0" err="1"/>
              <a:t>model</a:t>
            </a:r>
            <a:r>
              <a:rPr lang="fi-FI" sz="1600" dirty="0"/>
              <a:t> </a:t>
            </a:r>
            <a:r>
              <a:rPr lang="fi-FI" sz="1600" dirty="0" err="1"/>
              <a:t>with</a:t>
            </a:r>
            <a:r>
              <a:rPr lang="fi-FI" sz="1600" dirty="0"/>
              <a:t> L1 (Lasso) </a:t>
            </a:r>
            <a:r>
              <a:rPr lang="fi-FI" sz="1600" dirty="0" err="1"/>
              <a:t>Regularization</a:t>
            </a:r>
            <a:r>
              <a:rPr lang="fi-FI" sz="1600" dirty="0"/>
              <a:t> </a:t>
            </a:r>
            <a:r>
              <a:rPr lang="fi-FI" sz="1600" dirty="0" err="1"/>
              <a:t>Methods</a:t>
            </a:r>
            <a:r>
              <a:rPr lang="fi-FI" sz="1600" dirty="0"/>
              <a:t> </a:t>
            </a:r>
            <a:r>
              <a:rPr lang="fi-FI" sz="1600" dirty="0" err="1"/>
              <a:t>using</a:t>
            </a:r>
            <a:r>
              <a:rPr lang="fi-FI" sz="1600" dirty="0"/>
              <a:t> an </a:t>
            </a:r>
            <a:r>
              <a:rPr lang="fi-FI" sz="1600" dirty="0" err="1"/>
              <a:t>imbalance</a:t>
            </a:r>
            <a:r>
              <a:rPr lang="fi-FI" sz="1600" dirty="0"/>
              <a:t> data. </a:t>
            </a:r>
            <a:r>
              <a:rPr lang="fi-FI" sz="1600" dirty="0" err="1"/>
              <a:t>Further</a:t>
            </a:r>
            <a:r>
              <a:rPr lang="fi-FI" sz="1600" dirty="0"/>
              <a:t>, </a:t>
            </a:r>
            <a:r>
              <a:rPr lang="fi-FI" sz="1600" dirty="0" err="1"/>
              <a:t>we</a:t>
            </a:r>
            <a:r>
              <a:rPr lang="fi-FI" sz="1600" dirty="0"/>
              <a:t> </a:t>
            </a:r>
            <a:r>
              <a:rPr lang="fi-FI" sz="1600" dirty="0" err="1"/>
              <a:t>improve</a:t>
            </a:r>
            <a:r>
              <a:rPr lang="fi-FI" sz="1600" dirty="0"/>
              <a:t> </a:t>
            </a:r>
            <a:r>
              <a:rPr lang="fi-FI" sz="1600" dirty="0" err="1"/>
              <a:t>the</a:t>
            </a:r>
            <a:r>
              <a:rPr lang="fi-FI" sz="1600" dirty="0"/>
              <a:t> </a:t>
            </a:r>
            <a:r>
              <a:rPr lang="fi-FI" sz="1600" dirty="0" err="1"/>
              <a:t>same</a:t>
            </a:r>
            <a:r>
              <a:rPr lang="fi-FI" sz="1600" dirty="0"/>
              <a:t> </a:t>
            </a:r>
            <a:r>
              <a:rPr lang="fi-FI" sz="1600" dirty="0" err="1"/>
              <a:t>model</a:t>
            </a:r>
            <a:r>
              <a:rPr lang="fi-FI" sz="1600" dirty="0"/>
              <a:t> </a:t>
            </a:r>
            <a:r>
              <a:rPr lang="fi-FI" sz="1600" dirty="0" err="1"/>
              <a:t>by</a:t>
            </a:r>
            <a:r>
              <a:rPr lang="fi-FI" sz="1600" dirty="0"/>
              <a:t> </a:t>
            </a:r>
            <a:r>
              <a:rPr lang="fi-FI" sz="1600" dirty="0" err="1"/>
              <a:t>running</a:t>
            </a:r>
            <a:r>
              <a:rPr lang="fi-FI" sz="1600" dirty="0"/>
              <a:t> it </a:t>
            </a:r>
            <a:r>
              <a:rPr lang="fi-FI" sz="1600" dirty="0" err="1"/>
              <a:t>using</a:t>
            </a:r>
            <a:r>
              <a:rPr lang="fi-FI" sz="1600" dirty="0"/>
              <a:t> </a:t>
            </a:r>
            <a:r>
              <a:rPr lang="fi-FI" sz="1600" dirty="0" err="1"/>
              <a:t>the</a:t>
            </a:r>
            <a:r>
              <a:rPr lang="fi-FI" sz="1600" dirty="0"/>
              <a:t> </a:t>
            </a:r>
            <a:r>
              <a:rPr lang="fi-FI" sz="1600" dirty="0" err="1"/>
              <a:t>balanced</a:t>
            </a:r>
            <a:r>
              <a:rPr lang="fi-FI" sz="1600" dirty="0"/>
              <a:t> data. As a </a:t>
            </a:r>
            <a:r>
              <a:rPr lang="fi-FI" sz="1600" dirty="0" err="1"/>
              <a:t>comparison</a:t>
            </a:r>
            <a:r>
              <a:rPr lang="fi-FI" sz="1600" dirty="0"/>
              <a:t>, </a:t>
            </a:r>
            <a:r>
              <a:rPr lang="fi-FI" sz="1600" dirty="0" err="1"/>
              <a:t>we</a:t>
            </a:r>
            <a:r>
              <a:rPr lang="fi-FI" sz="1600" dirty="0"/>
              <a:t> </a:t>
            </a:r>
            <a:r>
              <a:rPr lang="fi-FI" sz="1600" dirty="0" err="1"/>
              <a:t>built</a:t>
            </a:r>
            <a:r>
              <a:rPr lang="fi-FI" sz="1600" dirty="0"/>
              <a:t> a </a:t>
            </a:r>
            <a:r>
              <a:rPr lang="fi-FI" sz="1600" dirty="0" err="1"/>
              <a:t>Decision</a:t>
            </a:r>
            <a:r>
              <a:rPr lang="fi-FI" sz="1600" dirty="0"/>
              <a:t> </a:t>
            </a:r>
            <a:r>
              <a:rPr lang="fi-FI" sz="1600" dirty="0" err="1"/>
              <a:t>Tree</a:t>
            </a:r>
            <a:r>
              <a:rPr lang="fi-FI" sz="1600" dirty="0"/>
              <a:t> </a:t>
            </a:r>
            <a:r>
              <a:rPr lang="fi-FI" sz="1600" dirty="0" err="1"/>
              <a:t>model</a:t>
            </a:r>
            <a:r>
              <a:rPr lang="fi-FI" sz="1600" dirty="0"/>
              <a:t> </a:t>
            </a:r>
            <a:r>
              <a:rPr lang="fi-FI" sz="1600" dirty="0" err="1"/>
              <a:t>using</a:t>
            </a:r>
            <a:r>
              <a:rPr lang="fi-FI" sz="1600" dirty="0"/>
              <a:t> </a:t>
            </a:r>
            <a:r>
              <a:rPr lang="fi-FI" sz="1600" dirty="0" err="1"/>
              <a:t>the</a:t>
            </a:r>
            <a:r>
              <a:rPr lang="fi-FI" sz="1600" dirty="0"/>
              <a:t> </a:t>
            </a:r>
            <a:r>
              <a:rPr lang="fi-FI" sz="1600" dirty="0" err="1"/>
              <a:t>balanced</a:t>
            </a:r>
            <a:r>
              <a:rPr lang="fi-FI" sz="1600" dirty="0"/>
              <a:t> data as </a:t>
            </a:r>
            <a:r>
              <a:rPr lang="fi-FI" sz="1600" dirty="0" err="1"/>
              <a:t>the</a:t>
            </a:r>
            <a:r>
              <a:rPr lang="fi-FI" sz="1600" dirty="0"/>
              <a:t> </a:t>
            </a:r>
            <a:r>
              <a:rPr lang="fi-FI" sz="1600" dirty="0" err="1"/>
              <a:t>third</a:t>
            </a:r>
            <a:r>
              <a:rPr lang="fi-FI" sz="1600" dirty="0"/>
              <a:t> </a:t>
            </a:r>
            <a:r>
              <a:rPr lang="fi-FI" sz="1600" dirty="0" err="1"/>
              <a:t>model</a:t>
            </a:r>
            <a:r>
              <a:rPr lang="fi-FI" sz="1600" dirty="0"/>
              <a:t>.</a:t>
            </a:r>
            <a:endParaRPr sz="1600" dirty="0">
              <a:solidFill>
                <a:schemeClr val="dk1"/>
              </a:solidFill>
            </a:endParaRPr>
          </a:p>
        </p:txBody>
      </p:sp>
      <p:sp>
        <p:nvSpPr>
          <p:cNvPr id="174" name="Google Shape;174;p8"/>
          <p:cNvSpPr txBox="1">
            <a:spLocks noGrp="1"/>
          </p:cNvSpPr>
          <p:nvPr>
            <p:ph type="sldNum" idx="12"/>
          </p:nvPr>
        </p:nvSpPr>
        <p:spPr>
          <a:xfrm>
            <a:off x="11296611" y="6217623"/>
            <a:ext cx="731600" cy="524800"/>
          </a:xfrm>
          <a:prstGeom prst="rect">
            <a:avLst/>
          </a:prstGeom>
          <a:noFill/>
          <a:ln>
            <a:noFill/>
          </a:ln>
        </p:spPr>
        <p:txBody>
          <a:bodyPr spcFirstLastPara="1" wrap="square" lIns="121900" tIns="121900" rIns="121900" bIns="121900" anchor="ctr" anchorCtr="0">
            <a:normAutofit/>
          </a:bodyPr>
          <a:lstStyle/>
          <a:p>
            <a:pPr marL="0" lvl="0" indent="0" algn="r" rtl="0">
              <a:spcBef>
                <a:spcPts val="0"/>
              </a:spcBef>
              <a:spcAft>
                <a:spcPts val="0"/>
              </a:spcAft>
              <a:buClr>
                <a:srgbClr val="888888"/>
              </a:buClr>
              <a:buSzPts val="1200"/>
              <a:buFont typeface="Calibri"/>
              <a:buNone/>
            </a:pPr>
            <a:fld id="{00000000-1234-1234-1234-123412341234}" type="slidenum">
              <a:rPr lang="fi-FI"/>
              <a:t>8</a:t>
            </a:fld>
            <a:endParaRPr/>
          </a:p>
        </p:txBody>
      </p:sp>
      <p:sp>
        <p:nvSpPr>
          <p:cNvPr id="175" name="Google Shape;175;p8"/>
          <p:cNvSpPr txBox="1"/>
          <p:nvPr/>
        </p:nvSpPr>
        <p:spPr>
          <a:xfrm>
            <a:off x="181667" y="2043767"/>
            <a:ext cx="4950400" cy="615513"/>
          </a:xfrm>
          <a:prstGeom prst="rect">
            <a:avLst/>
          </a:prstGeom>
          <a:noFill/>
          <a:ln>
            <a:noFill/>
          </a:ln>
        </p:spPr>
        <p:txBody>
          <a:bodyPr spcFirstLastPara="1" wrap="square" lIns="121900" tIns="121900" rIns="121900" bIns="121900" anchor="t" anchorCtr="0">
            <a:sp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8"/>
          <p:cNvSpPr txBox="1"/>
          <p:nvPr/>
        </p:nvSpPr>
        <p:spPr>
          <a:xfrm>
            <a:off x="181667" y="2760271"/>
            <a:ext cx="2201488" cy="430847"/>
          </a:xfrm>
          <a:prstGeom prst="rect">
            <a:avLst/>
          </a:prstGeom>
          <a:noFill/>
          <a:ln>
            <a:noFill/>
          </a:ln>
        </p:spPr>
        <p:txBody>
          <a:bodyPr spcFirstLastPara="1" wrap="square" lIns="121900" tIns="121900" rIns="121900" bIns="121900" anchor="t" anchorCtr="0">
            <a:spAutoFit/>
          </a:bodyPr>
          <a:lstStyle/>
          <a:p>
            <a:pPr marL="0" marR="0" lvl="0" indent="0" algn="l" rtl="0">
              <a:spcBef>
                <a:spcPts val="0"/>
              </a:spcBef>
              <a:spcAft>
                <a:spcPts val="0"/>
              </a:spcAft>
              <a:buNone/>
            </a:pPr>
            <a:r>
              <a:rPr lang="fi-FI" sz="1200" dirty="0" err="1">
                <a:solidFill>
                  <a:schemeClr val="accent1"/>
                </a:solidFill>
                <a:latin typeface="Calibri"/>
                <a:ea typeface="Calibri"/>
                <a:cs typeface="Calibri"/>
                <a:sym typeface="Calibri"/>
              </a:rPr>
              <a:t>Logistic</a:t>
            </a:r>
            <a:r>
              <a:rPr lang="fi-FI" sz="1200" dirty="0">
                <a:solidFill>
                  <a:schemeClr val="accent1"/>
                </a:solidFill>
                <a:latin typeface="Calibri"/>
                <a:ea typeface="Calibri"/>
                <a:cs typeface="Calibri"/>
                <a:sym typeface="Calibri"/>
              </a:rPr>
              <a:t> Regression </a:t>
            </a:r>
            <a:endParaRPr sz="1200" dirty="0">
              <a:solidFill>
                <a:schemeClr val="accent1"/>
              </a:solidFill>
              <a:latin typeface="Calibri"/>
              <a:ea typeface="Calibri"/>
              <a:cs typeface="Calibri"/>
              <a:sym typeface="Calibri"/>
            </a:endParaRPr>
          </a:p>
        </p:txBody>
      </p:sp>
      <p:sp>
        <p:nvSpPr>
          <p:cNvPr id="178" name="Google Shape;178;p8"/>
          <p:cNvSpPr txBox="1"/>
          <p:nvPr/>
        </p:nvSpPr>
        <p:spPr>
          <a:xfrm>
            <a:off x="1828800" y="1766717"/>
            <a:ext cx="1503045" cy="40776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121900" tIns="121900" rIns="121900" bIns="121900" anchor="t" anchorCtr="0">
            <a:spAutoFit/>
          </a:bodyPr>
          <a:lstStyle/>
          <a:p>
            <a:pPr marL="0" marR="0" lvl="0" indent="0" algn="ctr" rtl="0">
              <a:spcBef>
                <a:spcPts val="0"/>
              </a:spcBef>
              <a:spcAft>
                <a:spcPts val="0"/>
              </a:spcAft>
              <a:buNone/>
            </a:pPr>
            <a:r>
              <a:rPr lang="fi-FI" sz="1050" dirty="0" err="1">
                <a:solidFill>
                  <a:schemeClr val="dk1"/>
                </a:solidFill>
                <a:latin typeface="Calibri"/>
                <a:ea typeface="Calibri"/>
                <a:cs typeface="Calibri"/>
                <a:sym typeface="Calibri"/>
              </a:rPr>
              <a:t>With</a:t>
            </a:r>
            <a:r>
              <a:rPr lang="fi-FI" sz="1050" dirty="0">
                <a:solidFill>
                  <a:schemeClr val="dk1"/>
                </a:solidFill>
                <a:latin typeface="Calibri"/>
                <a:ea typeface="Calibri"/>
                <a:cs typeface="Calibri"/>
                <a:sym typeface="Calibri"/>
              </a:rPr>
              <a:t> </a:t>
            </a:r>
            <a:r>
              <a:rPr lang="fi-FI" sz="1050" dirty="0" err="1">
                <a:solidFill>
                  <a:schemeClr val="dk1"/>
                </a:solidFill>
                <a:latin typeface="Calibri"/>
                <a:ea typeface="Calibri"/>
                <a:cs typeface="Calibri"/>
                <a:sym typeface="Calibri"/>
              </a:rPr>
              <a:t>imbalanced</a:t>
            </a:r>
            <a:r>
              <a:rPr lang="fi-FI" sz="1050" dirty="0">
                <a:solidFill>
                  <a:schemeClr val="dk1"/>
                </a:solidFill>
                <a:latin typeface="Calibri"/>
                <a:ea typeface="Calibri"/>
                <a:cs typeface="Calibri"/>
                <a:sym typeface="Calibri"/>
              </a:rPr>
              <a:t> data</a:t>
            </a:r>
            <a:endParaRPr sz="1050" dirty="0">
              <a:solidFill>
                <a:schemeClr val="dk1"/>
              </a:solidFill>
              <a:latin typeface="Calibri"/>
              <a:ea typeface="Calibri"/>
              <a:cs typeface="Calibri"/>
              <a:sym typeface="Calibri"/>
            </a:endParaRPr>
          </a:p>
        </p:txBody>
      </p:sp>
      <p:sp>
        <p:nvSpPr>
          <p:cNvPr id="179" name="Google Shape;179;p8"/>
          <p:cNvSpPr txBox="1"/>
          <p:nvPr/>
        </p:nvSpPr>
        <p:spPr>
          <a:xfrm>
            <a:off x="240167" y="5561105"/>
            <a:ext cx="1154293" cy="430847"/>
          </a:xfrm>
          <a:prstGeom prst="rect">
            <a:avLst/>
          </a:prstGeom>
          <a:noFill/>
          <a:ln>
            <a:noFill/>
          </a:ln>
        </p:spPr>
        <p:txBody>
          <a:bodyPr spcFirstLastPara="1" wrap="square" lIns="121900" tIns="121900" rIns="121900" bIns="121900" anchor="t" anchorCtr="0">
            <a:spAutoFit/>
          </a:bodyPr>
          <a:lstStyle/>
          <a:p>
            <a:pPr marL="0" marR="0" lvl="0" indent="0" algn="l" rtl="0">
              <a:spcBef>
                <a:spcPts val="0"/>
              </a:spcBef>
              <a:spcAft>
                <a:spcPts val="0"/>
              </a:spcAft>
              <a:buNone/>
            </a:pPr>
            <a:r>
              <a:rPr lang="fi-FI" sz="1200" dirty="0" err="1">
                <a:solidFill>
                  <a:schemeClr val="accent1"/>
                </a:solidFill>
                <a:latin typeface="Calibri"/>
                <a:ea typeface="Calibri"/>
                <a:cs typeface="Calibri"/>
                <a:sym typeface="Calibri"/>
              </a:rPr>
              <a:t>Decision</a:t>
            </a:r>
            <a:r>
              <a:rPr lang="fi-FI" sz="1200" dirty="0">
                <a:solidFill>
                  <a:schemeClr val="accent1"/>
                </a:solidFill>
                <a:latin typeface="Calibri"/>
                <a:ea typeface="Calibri"/>
                <a:cs typeface="Calibri"/>
                <a:sym typeface="Calibri"/>
              </a:rPr>
              <a:t> </a:t>
            </a:r>
            <a:r>
              <a:rPr lang="fi-FI" sz="1200" dirty="0" err="1">
                <a:solidFill>
                  <a:schemeClr val="accent1"/>
                </a:solidFill>
                <a:latin typeface="Calibri"/>
                <a:ea typeface="Calibri"/>
                <a:cs typeface="Calibri"/>
                <a:sym typeface="Calibri"/>
              </a:rPr>
              <a:t>Tree</a:t>
            </a:r>
            <a:endParaRPr sz="1200" dirty="0">
              <a:solidFill>
                <a:schemeClr val="accent1"/>
              </a:solidFill>
              <a:latin typeface="Calibri"/>
              <a:ea typeface="Calibri"/>
              <a:cs typeface="Calibri"/>
              <a:sym typeface="Calibri"/>
            </a:endParaRPr>
          </a:p>
        </p:txBody>
      </p:sp>
      <p:pic>
        <p:nvPicPr>
          <p:cNvPr id="180" name="Google Shape;180;p8"/>
          <p:cNvPicPr preferRelativeResize="0"/>
          <p:nvPr/>
        </p:nvPicPr>
        <p:blipFill>
          <a:blip r:embed="rId3">
            <a:alphaModFix/>
          </a:blip>
          <a:stretch>
            <a:fillRect/>
          </a:stretch>
        </p:blipFill>
        <p:spPr>
          <a:xfrm>
            <a:off x="3624942" y="1412541"/>
            <a:ext cx="3663593" cy="1347730"/>
          </a:xfrm>
          <a:prstGeom prst="rect">
            <a:avLst/>
          </a:prstGeom>
          <a:noFill/>
          <a:ln>
            <a:noFill/>
          </a:ln>
        </p:spPr>
      </p:pic>
      <p:pic>
        <p:nvPicPr>
          <p:cNvPr id="181" name="Google Shape;181;p8"/>
          <p:cNvPicPr preferRelativeResize="0"/>
          <p:nvPr/>
        </p:nvPicPr>
        <p:blipFill>
          <a:blip r:embed="rId4">
            <a:alphaModFix/>
          </a:blip>
          <a:stretch>
            <a:fillRect/>
          </a:stretch>
        </p:blipFill>
        <p:spPr>
          <a:xfrm>
            <a:off x="7492823" y="1321586"/>
            <a:ext cx="2147211" cy="1827580"/>
          </a:xfrm>
          <a:prstGeom prst="rect">
            <a:avLst/>
          </a:prstGeom>
          <a:noFill/>
          <a:ln>
            <a:noFill/>
          </a:ln>
        </p:spPr>
      </p:pic>
      <p:pic>
        <p:nvPicPr>
          <p:cNvPr id="182" name="Google Shape;182;p8"/>
          <p:cNvPicPr preferRelativeResize="0"/>
          <p:nvPr/>
        </p:nvPicPr>
        <p:blipFill>
          <a:blip r:embed="rId5">
            <a:alphaModFix/>
          </a:blip>
          <a:stretch>
            <a:fillRect/>
          </a:stretch>
        </p:blipFill>
        <p:spPr>
          <a:xfrm>
            <a:off x="3624942" y="3286367"/>
            <a:ext cx="3663593" cy="1347730"/>
          </a:xfrm>
          <a:prstGeom prst="rect">
            <a:avLst/>
          </a:prstGeom>
          <a:noFill/>
          <a:ln>
            <a:noFill/>
          </a:ln>
        </p:spPr>
      </p:pic>
      <p:pic>
        <p:nvPicPr>
          <p:cNvPr id="183" name="Google Shape;183;p8"/>
          <p:cNvPicPr preferRelativeResize="0"/>
          <p:nvPr/>
        </p:nvPicPr>
        <p:blipFill>
          <a:blip r:embed="rId6">
            <a:alphaModFix/>
          </a:blip>
          <a:stretch>
            <a:fillRect/>
          </a:stretch>
        </p:blipFill>
        <p:spPr>
          <a:xfrm>
            <a:off x="7511873" y="3175622"/>
            <a:ext cx="2201488" cy="1682128"/>
          </a:xfrm>
          <a:prstGeom prst="rect">
            <a:avLst/>
          </a:prstGeom>
          <a:noFill/>
          <a:ln>
            <a:noFill/>
          </a:ln>
        </p:spPr>
      </p:pic>
      <p:sp>
        <p:nvSpPr>
          <p:cNvPr id="2" name="Google Shape;178;p8">
            <a:extLst>
              <a:ext uri="{FF2B5EF4-FFF2-40B4-BE49-F238E27FC236}">
                <a16:creationId xmlns:a16="http://schemas.microsoft.com/office/drawing/2014/main" id="{2D854FB8-3E26-843A-0FD2-97B8BC82DEA0}"/>
              </a:ext>
            </a:extLst>
          </p:cNvPr>
          <p:cNvSpPr txBox="1"/>
          <p:nvPr/>
        </p:nvSpPr>
        <p:spPr>
          <a:xfrm>
            <a:off x="1828800" y="3644763"/>
            <a:ext cx="1503045" cy="40776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121900" tIns="121900" rIns="121900" bIns="121900" anchor="t" anchorCtr="0">
            <a:spAutoFit/>
          </a:bodyPr>
          <a:lstStyle/>
          <a:p>
            <a:pPr marL="0" marR="0" lvl="0" indent="0" algn="ctr" rtl="0">
              <a:spcBef>
                <a:spcPts val="0"/>
              </a:spcBef>
              <a:spcAft>
                <a:spcPts val="0"/>
              </a:spcAft>
              <a:buNone/>
            </a:pPr>
            <a:r>
              <a:rPr lang="fi-FI" sz="1050" dirty="0" err="1">
                <a:solidFill>
                  <a:schemeClr val="dk1"/>
                </a:solidFill>
                <a:latin typeface="Calibri"/>
                <a:ea typeface="Calibri"/>
                <a:cs typeface="Calibri"/>
                <a:sym typeface="Calibri"/>
              </a:rPr>
              <a:t>With</a:t>
            </a:r>
            <a:r>
              <a:rPr lang="fi-FI" sz="1050" dirty="0">
                <a:solidFill>
                  <a:schemeClr val="dk1"/>
                </a:solidFill>
                <a:latin typeface="Calibri"/>
                <a:ea typeface="Calibri"/>
                <a:cs typeface="Calibri"/>
                <a:sym typeface="Calibri"/>
              </a:rPr>
              <a:t> </a:t>
            </a:r>
            <a:r>
              <a:rPr lang="fi-FI" sz="1050" dirty="0" err="1">
                <a:solidFill>
                  <a:schemeClr val="dk1"/>
                </a:solidFill>
                <a:latin typeface="Calibri"/>
                <a:ea typeface="Calibri"/>
                <a:cs typeface="Calibri"/>
                <a:sym typeface="Calibri"/>
              </a:rPr>
              <a:t>balanced</a:t>
            </a:r>
            <a:r>
              <a:rPr lang="fi-FI" sz="1050" dirty="0">
                <a:solidFill>
                  <a:schemeClr val="dk1"/>
                </a:solidFill>
                <a:latin typeface="Calibri"/>
                <a:ea typeface="Calibri"/>
                <a:cs typeface="Calibri"/>
                <a:sym typeface="Calibri"/>
              </a:rPr>
              <a:t> data</a:t>
            </a:r>
            <a:endParaRPr sz="1050" dirty="0">
              <a:solidFill>
                <a:schemeClr val="dk1"/>
              </a:solidFill>
              <a:latin typeface="Calibri"/>
              <a:ea typeface="Calibri"/>
              <a:cs typeface="Calibri"/>
              <a:sym typeface="Calibri"/>
            </a:endParaRPr>
          </a:p>
        </p:txBody>
      </p:sp>
      <p:cxnSp>
        <p:nvCxnSpPr>
          <p:cNvPr id="4" name="Straight Arrow Connector 3">
            <a:extLst>
              <a:ext uri="{FF2B5EF4-FFF2-40B4-BE49-F238E27FC236}">
                <a16:creationId xmlns:a16="http://schemas.microsoft.com/office/drawing/2014/main" id="{65014029-ADDC-DBD2-686B-2AE20186D53C}"/>
              </a:ext>
            </a:extLst>
          </p:cNvPr>
          <p:cNvCxnSpPr>
            <a:cxnSpLocks/>
            <a:stCxn id="176" idx="0"/>
            <a:endCxn id="178" idx="1"/>
          </p:cNvCxnSpPr>
          <p:nvPr/>
        </p:nvCxnSpPr>
        <p:spPr>
          <a:xfrm flipV="1">
            <a:off x="1282411" y="1970599"/>
            <a:ext cx="546389" cy="789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FA4AD0C-1966-551B-5573-F2F1F8B8ABDF}"/>
              </a:ext>
            </a:extLst>
          </p:cNvPr>
          <p:cNvCxnSpPr>
            <a:cxnSpLocks/>
            <a:stCxn id="176" idx="2"/>
            <a:endCxn id="2" idx="1"/>
          </p:cNvCxnSpPr>
          <p:nvPr/>
        </p:nvCxnSpPr>
        <p:spPr>
          <a:xfrm>
            <a:off x="1282411" y="3191118"/>
            <a:ext cx="546389" cy="657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descr="Calendar&#10;&#10;Description automatically generated">
            <a:extLst>
              <a:ext uri="{FF2B5EF4-FFF2-40B4-BE49-F238E27FC236}">
                <a16:creationId xmlns:a16="http://schemas.microsoft.com/office/drawing/2014/main" id="{48107387-106F-9596-33B8-EE91BE6B5624}"/>
              </a:ext>
            </a:extLst>
          </p:cNvPr>
          <p:cNvPicPr>
            <a:picLocks noChangeAspect="1"/>
          </p:cNvPicPr>
          <p:nvPr/>
        </p:nvPicPr>
        <p:blipFill>
          <a:blip r:embed="rId7"/>
          <a:stretch>
            <a:fillRect/>
          </a:stretch>
        </p:blipFill>
        <p:spPr>
          <a:xfrm>
            <a:off x="3624942" y="4978753"/>
            <a:ext cx="3663593" cy="1501270"/>
          </a:xfrm>
          <a:prstGeom prst="rect">
            <a:avLst/>
          </a:prstGeom>
        </p:spPr>
      </p:pic>
      <p:pic>
        <p:nvPicPr>
          <p:cNvPr id="13" name="Picture 12" descr="Timeline&#10;&#10;Description automatically generated">
            <a:extLst>
              <a:ext uri="{FF2B5EF4-FFF2-40B4-BE49-F238E27FC236}">
                <a16:creationId xmlns:a16="http://schemas.microsoft.com/office/drawing/2014/main" id="{1F72681E-E6E7-0C39-F557-B74A63154E2D}"/>
              </a:ext>
            </a:extLst>
          </p:cNvPr>
          <p:cNvPicPr>
            <a:picLocks noChangeAspect="1"/>
          </p:cNvPicPr>
          <p:nvPr/>
        </p:nvPicPr>
        <p:blipFill>
          <a:blip r:embed="rId8"/>
          <a:stretch>
            <a:fillRect/>
          </a:stretch>
        </p:blipFill>
        <p:spPr>
          <a:xfrm>
            <a:off x="7511873" y="4977765"/>
            <a:ext cx="2235933" cy="1834515"/>
          </a:xfrm>
          <a:prstGeom prst="rect">
            <a:avLst/>
          </a:prstGeom>
        </p:spPr>
      </p:pic>
      <p:sp>
        <p:nvSpPr>
          <p:cNvPr id="18" name="Arrow: Curved Left 17">
            <a:extLst>
              <a:ext uri="{FF2B5EF4-FFF2-40B4-BE49-F238E27FC236}">
                <a16:creationId xmlns:a16="http://schemas.microsoft.com/office/drawing/2014/main" id="{554CDDA6-749F-C1EC-0DA2-2970E68B9FBF}"/>
              </a:ext>
            </a:extLst>
          </p:cNvPr>
          <p:cNvSpPr/>
          <p:nvPr/>
        </p:nvSpPr>
        <p:spPr>
          <a:xfrm>
            <a:off x="9910265" y="1751240"/>
            <a:ext cx="662940" cy="2097405"/>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FI">
              <a:solidFill>
                <a:schemeClr val="tx1"/>
              </a:solidFill>
            </a:endParaRPr>
          </a:p>
        </p:txBody>
      </p:sp>
      <p:sp>
        <p:nvSpPr>
          <p:cNvPr id="17" name="TextBox 16">
            <a:extLst>
              <a:ext uri="{FF2B5EF4-FFF2-40B4-BE49-F238E27FC236}">
                <a16:creationId xmlns:a16="http://schemas.microsoft.com/office/drawing/2014/main" id="{DFBAF2BF-04C8-0D6D-0BD7-B207271B628F}"/>
              </a:ext>
            </a:extLst>
          </p:cNvPr>
          <p:cNvSpPr txBox="1"/>
          <p:nvPr/>
        </p:nvSpPr>
        <p:spPr>
          <a:xfrm>
            <a:off x="9924055" y="2086406"/>
            <a:ext cx="2104156" cy="122341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fi-FI" sz="1050" dirty="0" err="1"/>
              <a:t>Understandably</a:t>
            </a:r>
            <a:r>
              <a:rPr lang="fi-FI" sz="1050" dirty="0"/>
              <a:t>, </a:t>
            </a:r>
            <a:r>
              <a:rPr lang="fi-FI" sz="1050" dirty="0" err="1"/>
              <a:t>the</a:t>
            </a:r>
            <a:r>
              <a:rPr lang="fi-FI" sz="1050" dirty="0"/>
              <a:t> </a:t>
            </a:r>
            <a:r>
              <a:rPr lang="fi-FI" sz="1050" dirty="0" err="1"/>
              <a:t>accuracy</a:t>
            </a:r>
            <a:r>
              <a:rPr lang="fi-FI" sz="1050" dirty="0"/>
              <a:t> of </a:t>
            </a:r>
            <a:r>
              <a:rPr lang="fi-FI" sz="1050" dirty="0" err="1"/>
              <a:t>the</a:t>
            </a:r>
            <a:r>
              <a:rPr lang="fi-FI" sz="1050" dirty="0"/>
              <a:t> </a:t>
            </a:r>
            <a:r>
              <a:rPr lang="fi-FI" sz="1050" dirty="0" err="1"/>
              <a:t>model</a:t>
            </a:r>
            <a:r>
              <a:rPr lang="fi-FI" sz="1050" dirty="0"/>
              <a:t> </a:t>
            </a:r>
            <a:r>
              <a:rPr lang="fi-FI" sz="1050" dirty="0" err="1"/>
              <a:t>decreases</a:t>
            </a:r>
            <a:r>
              <a:rPr lang="fi-FI" sz="1050" dirty="0"/>
              <a:t> </a:t>
            </a:r>
            <a:r>
              <a:rPr lang="fi-FI" sz="1050" dirty="0" err="1"/>
              <a:t>when</a:t>
            </a:r>
            <a:r>
              <a:rPr lang="fi-FI" sz="1050" dirty="0"/>
              <a:t> </a:t>
            </a:r>
            <a:r>
              <a:rPr lang="fi-FI" sz="1050" dirty="0" err="1"/>
              <a:t>we</a:t>
            </a:r>
            <a:r>
              <a:rPr lang="fi-FI" sz="1050" dirty="0"/>
              <a:t> </a:t>
            </a:r>
            <a:r>
              <a:rPr lang="fi-FI" sz="1050" dirty="0" err="1"/>
              <a:t>exploit</a:t>
            </a:r>
            <a:r>
              <a:rPr lang="fi-FI" sz="1050" dirty="0"/>
              <a:t> </a:t>
            </a:r>
            <a:r>
              <a:rPr lang="fi-FI" sz="1050" dirty="0" err="1"/>
              <a:t>the</a:t>
            </a:r>
            <a:r>
              <a:rPr lang="fi-FI" sz="1050" dirty="0"/>
              <a:t> </a:t>
            </a:r>
            <a:r>
              <a:rPr lang="fi-FI" sz="1050" dirty="0" err="1"/>
              <a:t>balanced</a:t>
            </a:r>
            <a:r>
              <a:rPr lang="fi-FI" sz="1050" dirty="0"/>
              <a:t> data. </a:t>
            </a:r>
            <a:r>
              <a:rPr lang="fi-FI" sz="1050" dirty="0" err="1"/>
              <a:t>But</a:t>
            </a:r>
            <a:r>
              <a:rPr lang="fi-FI" sz="1050" dirty="0"/>
              <a:t> </a:t>
            </a:r>
            <a:r>
              <a:rPr lang="fi-FI" sz="1050" dirty="0" err="1"/>
              <a:t>the</a:t>
            </a:r>
            <a:r>
              <a:rPr lang="fi-FI" sz="1050" dirty="0"/>
              <a:t> </a:t>
            </a:r>
            <a:r>
              <a:rPr lang="fi-FI" sz="1050" dirty="0" err="1"/>
              <a:t>recall</a:t>
            </a:r>
            <a:r>
              <a:rPr lang="fi-FI" sz="1050" dirty="0"/>
              <a:t> </a:t>
            </a:r>
            <a:r>
              <a:rPr lang="fi-FI" sz="1050" dirty="0" err="1"/>
              <a:t>has</a:t>
            </a:r>
            <a:r>
              <a:rPr lang="fi-FI" sz="1050" dirty="0"/>
              <a:t> </a:t>
            </a:r>
            <a:r>
              <a:rPr lang="fi-FI" sz="1050" dirty="0" err="1"/>
              <a:t>increased</a:t>
            </a:r>
            <a:r>
              <a:rPr lang="fi-FI" sz="1050" dirty="0"/>
              <a:t> </a:t>
            </a:r>
            <a:r>
              <a:rPr lang="fi-FI" sz="1050" dirty="0" err="1"/>
              <a:t>from</a:t>
            </a:r>
            <a:r>
              <a:rPr lang="fi-FI" sz="1050" dirty="0"/>
              <a:t> 0.48 to 0.66,which </a:t>
            </a:r>
            <a:r>
              <a:rPr lang="fi-FI" sz="1050" dirty="0" err="1"/>
              <a:t>means</a:t>
            </a:r>
            <a:r>
              <a:rPr lang="fi-FI" sz="1050" dirty="0"/>
              <a:t> </a:t>
            </a:r>
            <a:r>
              <a:rPr lang="fi-FI" sz="1050" dirty="0" err="1"/>
              <a:t>the</a:t>
            </a:r>
            <a:r>
              <a:rPr lang="fi-FI" sz="1050" dirty="0"/>
              <a:t> </a:t>
            </a:r>
            <a:r>
              <a:rPr lang="fi-FI" sz="1050" dirty="0" err="1"/>
              <a:t>model</a:t>
            </a:r>
            <a:r>
              <a:rPr lang="fi-FI" sz="1050" dirty="0"/>
              <a:t> </a:t>
            </a:r>
            <a:r>
              <a:rPr lang="fi-FI" sz="1050" dirty="0" err="1"/>
              <a:t>predicts</a:t>
            </a:r>
            <a:r>
              <a:rPr lang="fi-FI" sz="1050" dirty="0"/>
              <a:t> </a:t>
            </a:r>
            <a:r>
              <a:rPr lang="fi-FI" sz="1050" dirty="0" err="1"/>
              <a:t>better</a:t>
            </a:r>
            <a:r>
              <a:rPr lang="fi-FI" sz="1050" dirty="0"/>
              <a:t> </a:t>
            </a:r>
            <a:r>
              <a:rPr lang="fi-FI" sz="1050" dirty="0" err="1"/>
              <a:t>the</a:t>
            </a:r>
            <a:r>
              <a:rPr lang="fi-FI" sz="1050" dirty="0"/>
              <a:t> </a:t>
            </a:r>
            <a:r>
              <a:rPr lang="fi-FI" sz="1050" dirty="0" err="1"/>
              <a:t>defaulting</a:t>
            </a:r>
            <a:r>
              <a:rPr lang="fi-FI" sz="1050" dirty="0"/>
              <a:t> </a:t>
            </a:r>
            <a:r>
              <a:rPr lang="fi-FI" sz="1050" dirty="0" err="1"/>
              <a:t>loans</a:t>
            </a:r>
            <a:r>
              <a:rPr lang="fi-FI" sz="1050" dirty="0"/>
              <a:t>.</a:t>
            </a:r>
            <a:endParaRPr lang="en-FI" sz="1050" dirty="0"/>
          </a:p>
        </p:txBody>
      </p:sp>
      <p:sp>
        <p:nvSpPr>
          <p:cNvPr id="19" name="Arrow: Curved Left 18">
            <a:extLst>
              <a:ext uri="{FF2B5EF4-FFF2-40B4-BE49-F238E27FC236}">
                <a16:creationId xmlns:a16="http://schemas.microsoft.com/office/drawing/2014/main" id="{0295DE88-1A1B-DF9F-4B78-DEA69FD5A18D}"/>
              </a:ext>
            </a:extLst>
          </p:cNvPr>
          <p:cNvSpPr/>
          <p:nvPr/>
        </p:nvSpPr>
        <p:spPr>
          <a:xfrm>
            <a:off x="9910265" y="4183252"/>
            <a:ext cx="662940" cy="2097405"/>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FI">
              <a:solidFill>
                <a:schemeClr val="tx1"/>
              </a:solidFill>
            </a:endParaRPr>
          </a:p>
        </p:txBody>
      </p:sp>
      <p:sp>
        <p:nvSpPr>
          <p:cNvPr id="20" name="TextBox 19">
            <a:extLst>
              <a:ext uri="{FF2B5EF4-FFF2-40B4-BE49-F238E27FC236}">
                <a16:creationId xmlns:a16="http://schemas.microsoft.com/office/drawing/2014/main" id="{A5E70247-DDD8-6EC2-01DA-BBEBE6020C10}"/>
              </a:ext>
            </a:extLst>
          </p:cNvPr>
          <p:cNvSpPr txBox="1"/>
          <p:nvPr/>
        </p:nvSpPr>
        <p:spPr>
          <a:xfrm>
            <a:off x="9924055" y="4522117"/>
            <a:ext cx="2117946" cy="122341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n-GB" sz="1050" dirty="0"/>
              <a:t>Decision Tree model shows better results in detecting True Positive cases, but performs worse in True Negative. The models will be compared further using the AUC and expected benefit of the models.</a:t>
            </a:r>
            <a:endParaRPr lang="en-FI" sz="1050" dirty="0"/>
          </a:p>
        </p:txBody>
      </p:sp>
      <p:sp>
        <p:nvSpPr>
          <p:cNvPr id="21" name="Google Shape;178;p8">
            <a:extLst>
              <a:ext uri="{FF2B5EF4-FFF2-40B4-BE49-F238E27FC236}">
                <a16:creationId xmlns:a16="http://schemas.microsoft.com/office/drawing/2014/main" id="{26ADDFEB-ADE5-13A9-1D81-A5D133E384F9}"/>
              </a:ext>
            </a:extLst>
          </p:cNvPr>
          <p:cNvSpPr txBox="1"/>
          <p:nvPr/>
        </p:nvSpPr>
        <p:spPr>
          <a:xfrm>
            <a:off x="1828799" y="5572646"/>
            <a:ext cx="1503045" cy="40776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121900" tIns="121900" rIns="121900" bIns="121900" anchor="t" anchorCtr="0">
            <a:spAutoFit/>
          </a:bodyPr>
          <a:lstStyle/>
          <a:p>
            <a:pPr marL="0" marR="0" lvl="0" indent="0" algn="ctr" rtl="0">
              <a:spcBef>
                <a:spcPts val="0"/>
              </a:spcBef>
              <a:spcAft>
                <a:spcPts val="0"/>
              </a:spcAft>
              <a:buNone/>
            </a:pPr>
            <a:r>
              <a:rPr lang="fi-FI" sz="1050" dirty="0" err="1">
                <a:solidFill>
                  <a:schemeClr val="dk1"/>
                </a:solidFill>
                <a:latin typeface="Calibri"/>
                <a:ea typeface="Calibri"/>
                <a:cs typeface="Calibri"/>
                <a:sym typeface="Calibri"/>
              </a:rPr>
              <a:t>With</a:t>
            </a:r>
            <a:r>
              <a:rPr lang="fi-FI" sz="1050" dirty="0">
                <a:solidFill>
                  <a:schemeClr val="dk1"/>
                </a:solidFill>
                <a:latin typeface="Calibri"/>
                <a:ea typeface="Calibri"/>
                <a:cs typeface="Calibri"/>
                <a:sym typeface="Calibri"/>
              </a:rPr>
              <a:t> </a:t>
            </a:r>
            <a:r>
              <a:rPr lang="fi-FI" sz="1050" dirty="0" err="1">
                <a:solidFill>
                  <a:schemeClr val="dk1"/>
                </a:solidFill>
                <a:latin typeface="Calibri"/>
                <a:ea typeface="Calibri"/>
                <a:cs typeface="Calibri"/>
                <a:sym typeface="Calibri"/>
              </a:rPr>
              <a:t>balanced</a:t>
            </a:r>
            <a:r>
              <a:rPr lang="fi-FI" sz="1050" dirty="0">
                <a:solidFill>
                  <a:schemeClr val="dk1"/>
                </a:solidFill>
                <a:latin typeface="Calibri"/>
                <a:ea typeface="Calibri"/>
                <a:cs typeface="Calibri"/>
                <a:sym typeface="Calibri"/>
              </a:rPr>
              <a:t> data</a:t>
            </a:r>
            <a:endParaRPr sz="1050" dirty="0">
              <a:solidFill>
                <a:schemeClr val="dk1"/>
              </a:solidFill>
              <a:latin typeface="Calibri"/>
              <a:ea typeface="Calibri"/>
              <a:cs typeface="Calibri"/>
              <a:sym typeface="Calibri"/>
            </a:endParaRPr>
          </a:p>
        </p:txBody>
      </p:sp>
      <p:cxnSp>
        <p:nvCxnSpPr>
          <p:cNvPr id="22" name="Straight Arrow Connector 21">
            <a:extLst>
              <a:ext uri="{FF2B5EF4-FFF2-40B4-BE49-F238E27FC236}">
                <a16:creationId xmlns:a16="http://schemas.microsoft.com/office/drawing/2014/main" id="{D07085D0-2C36-8DDE-0E1D-DB2CC3DE6CF1}"/>
              </a:ext>
            </a:extLst>
          </p:cNvPr>
          <p:cNvCxnSpPr>
            <a:cxnSpLocks/>
            <a:stCxn id="179" idx="3"/>
            <a:endCxn id="21" idx="1"/>
          </p:cNvCxnSpPr>
          <p:nvPr/>
        </p:nvCxnSpPr>
        <p:spPr>
          <a:xfrm flipV="1">
            <a:off x="1394460" y="5776528"/>
            <a:ext cx="43433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0"/>
          <p:cNvSpPr txBox="1">
            <a:spLocks noGrp="1"/>
          </p:cNvSpPr>
          <p:nvPr>
            <p:ph type="title"/>
          </p:nvPr>
        </p:nvSpPr>
        <p:spPr>
          <a:xfrm>
            <a:off x="325825" y="-8"/>
            <a:ext cx="11360700" cy="763500"/>
          </a:xfrm>
          <a:prstGeom prst="rect">
            <a:avLst/>
          </a:prstGeom>
          <a:noFill/>
          <a:ln>
            <a:noFill/>
          </a:ln>
        </p:spPr>
        <p:txBody>
          <a:bodyPr spcFirstLastPara="1" wrap="square" lIns="121900" tIns="121900" rIns="121900" bIns="121900" anchor="t" anchorCtr="0">
            <a:normAutofit/>
          </a:bodyPr>
          <a:lstStyle/>
          <a:p>
            <a:pPr marL="0" lvl="0" indent="0" algn="l" rtl="0">
              <a:lnSpc>
                <a:spcPct val="90000"/>
              </a:lnSpc>
              <a:spcBef>
                <a:spcPts val="0"/>
              </a:spcBef>
              <a:spcAft>
                <a:spcPts val="0"/>
              </a:spcAft>
              <a:buClr>
                <a:schemeClr val="dk1"/>
              </a:buClr>
              <a:buSzPts val="2800"/>
              <a:buFont typeface="Calibri"/>
              <a:buNone/>
            </a:pPr>
            <a:r>
              <a:rPr lang="fi-FI" sz="3400" b="1"/>
              <a:t>Evaluating models   </a:t>
            </a:r>
            <a:endParaRPr sz="3400" b="1"/>
          </a:p>
        </p:txBody>
      </p:sp>
      <p:sp>
        <p:nvSpPr>
          <p:cNvPr id="206" name="Google Shape;206;p10"/>
          <p:cNvSpPr txBox="1">
            <a:spLocks noGrp="1"/>
          </p:cNvSpPr>
          <p:nvPr>
            <p:ph type="body" idx="1"/>
          </p:nvPr>
        </p:nvSpPr>
        <p:spPr>
          <a:xfrm>
            <a:off x="415600" y="2587567"/>
            <a:ext cx="4714400" cy="1857600"/>
          </a:xfrm>
          <a:prstGeom prst="rect">
            <a:avLst/>
          </a:prstGeom>
          <a:noFill/>
          <a:ln>
            <a:noFill/>
          </a:ln>
        </p:spPr>
        <p:txBody>
          <a:bodyPr spcFirstLastPara="1" wrap="square" lIns="121900" tIns="121900" rIns="121900" bIns="121900" anchor="t" anchorCtr="0">
            <a:normAutofit/>
          </a:bodyPr>
          <a:lstStyle/>
          <a:p>
            <a:pPr marL="0" lvl="0" indent="0" algn="l" rtl="0">
              <a:lnSpc>
                <a:spcPct val="90000"/>
              </a:lnSpc>
              <a:spcBef>
                <a:spcPts val="0"/>
              </a:spcBef>
              <a:spcAft>
                <a:spcPts val="1600"/>
              </a:spcAft>
              <a:buClr>
                <a:schemeClr val="dk1"/>
              </a:buClr>
              <a:buSzPts val="1800"/>
              <a:buNone/>
            </a:pPr>
            <a:r>
              <a:rPr lang="fi-FI"/>
              <a:t> </a:t>
            </a:r>
            <a:endParaRPr/>
          </a:p>
        </p:txBody>
      </p:sp>
      <p:sp>
        <p:nvSpPr>
          <p:cNvPr id="207" name="Google Shape;207;p10"/>
          <p:cNvSpPr txBox="1">
            <a:spLocks noGrp="1"/>
          </p:cNvSpPr>
          <p:nvPr>
            <p:ph type="sldNum" idx="12"/>
          </p:nvPr>
        </p:nvSpPr>
        <p:spPr>
          <a:xfrm>
            <a:off x="11296611" y="6217623"/>
            <a:ext cx="731600" cy="524800"/>
          </a:xfrm>
          <a:prstGeom prst="rect">
            <a:avLst/>
          </a:prstGeom>
          <a:noFill/>
          <a:ln>
            <a:noFill/>
          </a:ln>
        </p:spPr>
        <p:txBody>
          <a:bodyPr spcFirstLastPara="1" wrap="square" lIns="121900" tIns="121900" rIns="121900" bIns="121900" anchor="ctr" anchorCtr="0">
            <a:normAutofit/>
          </a:bodyPr>
          <a:lstStyle/>
          <a:p>
            <a:pPr marL="0" lvl="0" indent="0" algn="r" rtl="0">
              <a:spcBef>
                <a:spcPts val="0"/>
              </a:spcBef>
              <a:spcAft>
                <a:spcPts val="0"/>
              </a:spcAft>
              <a:buClr>
                <a:srgbClr val="888888"/>
              </a:buClr>
              <a:buSzPts val="1200"/>
              <a:buFont typeface="Calibri"/>
              <a:buNone/>
            </a:pPr>
            <a:fld id="{00000000-1234-1234-1234-123412341234}" type="slidenum">
              <a:rPr lang="fi-FI"/>
              <a:t>9</a:t>
            </a:fld>
            <a:endParaRPr/>
          </a:p>
        </p:txBody>
      </p:sp>
      <p:sp>
        <p:nvSpPr>
          <p:cNvPr id="208" name="Google Shape;208;p10"/>
          <p:cNvSpPr txBox="1">
            <a:spLocks noGrp="1"/>
          </p:cNvSpPr>
          <p:nvPr>
            <p:ph type="title"/>
          </p:nvPr>
        </p:nvSpPr>
        <p:spPr>
          <a:xfrm>
            <a:off x="415600" y="5675767"/>
            <a:ext cx="11360800" cy="763600"/>
          </a:xfrm>
          <a:prstGeom prst="rect">
            <a:avLst/>
          </a:prstGeom>
          <a:noFill/>
          <a:ln>
            <a:noFill/>
          </a:ln>
        </p:spPr>
        <p:txBody>
          <a:bodyPr spcFirstLastPara="1" wrap="square" lIns="121900" tIns="121900" rIns="121900" bIns="121900" anchor="t" anchorCtr="0">
            <a:normAutofit/>
          </a:bodyPr>
          <a:lstStyle/>
          <a:p>
            <a:pPr marL="0" lvl="0" indent="0" algn="l" rtl="0">
              <a:lnSpc>
                <a:spcPct val="90000"/>
              </a:lnSpc>
              <a:spcBef>
                <a:spcPts val="0"/>
              </a:spcBef>
              <a:spcAft>
                <a:spcPts val="0"/>
              </a:spcAft>
              <a:buClr>
                <a:schemeClr val="dk1"/>
              </a:buClr>
              <a:buSzPts val="1320"/>
              <a:buFont typeface="Calibri"/>
              <a:buNone/>
            </a:pPr>
            <a:r>
              <a:rPr lang="fi-FI" sz="1760" dirty="0" err="1"/>
              <a:t>We</a:t>
            </a:r>
            <a:r>
              <a:rPr lang="fi-FI" sz="1760" dirty="0"/>
              <a:t> made ROC </a:t>
            </a:r>
            <a:r>
              <a:rPr lang="fi-FI" sz="1760" dirty="0" err="1"/>
              <a:t>curves</a:t>
            </a:r>
            <a:r>
              <a:rPr lang="fi-FI" sz="1760" dirty="0"/>
              <a:t> for </a:t>
            </a:r>
            <a:r>
              <a:rPr lang="fi-FI" sz="1760" dirty="0" err="1"/>
              <a:t>all</a:t>
            </a:r>
            <a:r>
              <a:rPr lang="fi-FI" sz="1760" dirty="0"/>
              <a:t> 3 </a:t>
            </a:r>
            <a:r>
              <a:rPr lang="fi-FI" sz="1760" dirty="0" err="1"/>
              <a:t>models</a:t>
            </a:r>
            <a:r>
              <a:rPr lang="fi-FI" sz="1760" dirty="0"/>
              <a:t>: 2 </a:t>
            </a:r>
            <a:r>
              <a:rPr lang="fi-FI" sz="1760" dirty="0" err="1"/>
              <a:t>Logistic</a:t>
            </a:r>
            <a:r>
              <a:rPr lang="fi-FI" sz="1760" dirty="0"/>
              <a:t> Regression and 1 </a:t>
            </a:r>
            <a:r>
              <a:rPr lang="fi-FI" sz="1760" dirty="0" err="1"/>
              <a:t>Decision</a:t>
            </a:r>
            <a:r>
              <a:rPr lang="fi-FI" sz="1760" dirty="0"/>
              <a:t> </a:t>
            </a:r>
            <a:r>
              <a:rPr lang="fi-FI" sz="1760" dirty="0" err="1"/>
              <a:t>Tree</a:t>
            </a:r>
            <a:r>
              <a:rPr lang="fi-FI" sz="1760" dirty="0"/>
              <a:t>. </a:t>
            </a:r>
            <a:br>
              <a:rPr lang="fi-FI" sz="1760" dirty="0"/>
            </a:br>
            <a:r>
              <a:rPr lang="fi-FI" sz="1760" dirty="0" err="1"/>
              <a:t>Logistic</a:t>
            </a:r>
            <a:r>
              <a:rPr lang="fi-FI" sz="1760" dirty="0"/>
              <a:t> Regression </a:t>
            </a:r>
            <a:r>
              <a:rPr lang="fi-FI" sz="1760" dirty="0" err="1"/>
              <a:t>models</a:t>
            </a:r>
            <a:r>
              <a:rPr lang="fi-FI" sz="1760" dirty="0"/>
              <a:t> </a:t>
            </a:r>
            <a:r>
              <a:rPr lang="fi-FI" sz="1760" dirty="0" err="1"/>
              <a:t>have</a:t>
            </a:r>
            <a:r>
              <a:rPr lang="fi-FI" sz="1760" dirty="0"/>
              <a:t> </a:t>
            </a:r>
            <a:r>
              <a:rPr lang="fi-FI" sz="1760" dirty="0" err="1"/>
              <a:t>better</a:t>
            </a:r>
            <a:r>
              <a:rPr lang="fi-FI" sz="1760" dirty="0"/>
              <a:t> AUC </a:t>
            </a:r>
            <a:r>
              <a:rPr lang="fi-FI" sz="1760" dirty="0" err="1"/>
              <a:t>value</a:t>
            </a:r>
            <a:r>
              <a:rPr lang="fi-FI" sz="1760" dirty="0"/>
              <a:t> (0.847 </a:t>
            </a:r>
            <a:r>
              <a:rPr lang="fi-FI" sz="1760" dirty="0" err="1"/>
              <a:t>against</a:t>
            </a:r>
            <a:r>
              <a:rPr lang="fi-FI" sz="1760" dirty="0"/>
              <a:t> 0.739).   </a:t>
            </a:r>
            <a:endParaRPr sz="1760" dirty="0"/>
          </a:p>
        </p:txBody>
      </p:sp>
      <p:pic>
        <p:nvPicPr>
          <p:cNvPr id="209" name="Google Shape;209;p10"/>
          <p:cNvPicPr preferRelativeResize="0"/>
          <p:nvPr/>
        </p:nvPicPr>
        <p:blipFill>
          <a:blip r:embed="rId3">
            <a:alphaModFix/>
          </a:blip>
          <a:stretch>
            <a:fillRect/>
          </a:stretch>
        </p:blipFill>
        <p:spPr>
          <a:xfrm>
            <a:off x="840030" y="628350"/>
            <a:ext cx="10321365" cy="48950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1733</Words>
  <Application>Microsoft Office PowerPoint</Application>
  <PresentationFormat>Widescreen</PresentationFormat>
  <Paragraphs>181</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Century Gothic</vt:lpstr>
      <vt:lpstr>Calibri</vt:lpstr>
      <vt:lpstr>Noto Sans Symbols</vt:lpstr>
      <vt:lpstr>Courier New</vt:lpstr>
      <vt:lpstr>Arial</vt:lpstr>
      <vt:lpstr>Office Theme</vt:lpstr>
      <vt:lpstr>Loan default prediction Data from Lending Club</vt:lpstr>
      <vt:lpstr>Business Understanding </vt:lpstr>
      <vt:lpstr>Data understanding - data set has a total of 27 variables </vt:lpstr>
      <vt:lpstr>Data understanding - Variables </vt:lpstr>
      <vt:lpstr>Data understanding - Variables </vt:lpstr>
      <vt:lpstr>Data Understanding - Correlation matrix</vt:lpstr>
      <vt:lpstr>Data Quality and Preparation</vt:lpstr>
      <vt:lpstr>Modelling</vt:lpstr>
      <vt:lpstr>Evaluating models   </vt:lpstr>
      <vt:lpstr>Expected Benefit</vt:lpstr>
      <vt:lpstr>Coefficients of Logistic Regression with Balanced Data</vt:lpstr>
      <vt:lpstr>Model selection</vt:lpstr>
      <vt:lpstr>Conclusion</vt:lpstr>
      <vt:lpstr>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 prediction Data from Lending Club</dc:title>
  <dc:creator>Elmira Nurbayeva</dc:creator>
  <cp:lastModifiedBy>Xuan Tran</cp:lastModifiedBy>
  <cp:revision>3</cp:revision>
  <dcterms:created xsi:type="dcterms:W3CDTF">2022-10-11T06:58:21Z</dcterms:created>
  <dcterms:modified xsi:type="dcterms:W3CDTF">2022-10-23T14:44:21Z</dcterms:modified>
</cp:coreProperties>
</file>