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70" r:id="rId13"/>
    <p:sldId id="271" r:id="rId14"/>
    <p:sldId id="269"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E80A1-4050-4B89-8775-65DD2447316D}" type="datetimeFigureOut">
              <a:rPr lang="zh-CN" altLang="en-US" smtClean="0"/>
              <a:t>2023/11/25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7A3CD-930C-44C7-BA63-1E24C0E91ECB}" type="slidenum">
              <a:rPr lang="zh-CN" altLang="en-US" smtClean="0"/>
              <a:t>‹#›</a:t>
            </a:fld>
            <a:endParaRPr lang="zh-CN" altLang="en-US"/>
          </a:p>
        </p:txBody>
      </p:sp>
    </p:spTree>
    <p:extLst>
      <p:ext uri="{BB962C8B-B14F-4D97-AF65-F5344CB8AC3E}">
        <p14:creationId xmlns:p14="http://schemas.microsoft.com/office/powerpoint/2010/main" val="252050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87A3CD-930C-44C7-BA63-1E24C0E91ECB}" type="slidenum">
              <a:rPr lang="zh-CN" altLang="en-US" smtClean="0"/>
              <a:t>1</a:t>
            </a:fld>
            <a:endParaRPr lang="zh-CN" altLang="en-US"/>
          </a:p>
        </p:txBody>
      </p:sp>
    </p:spTree>
    <p:extLst>
      <p:ext uri="{BB962C8B-B14F-4D97-AF65-F5344CB8AC3E}">
        <p14:creationId xmlns:p14="http://schemas.microsoft.com/office/powerpoint/2010/main" val="382715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3BDFF-D5BB-CF6D-2EB0-7B17AB2FDD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F75145-5ECC-A707-79A2-2F1BDD6AC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AA0D89-5116-B7A7-E614-96BF6D6BF798}"/>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16A53414-50FB-DC59-DCEC-E0090C6899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C67D0-9BCF-4687-221B-E73F80959118}"/>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5210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0977A-07F1-F179-B797-252EF4B6D1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8AB759-1166-E015-E122-6DA0C6056A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5DED4E-9A67-D91D-5754-87EA59CEAC84}"/>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B5155600-1ABB-7243-3376-69A26EDF4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1D302D-BCA4-FD22-2890-8DC875D84CA2}"/>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297145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238360-7002-A018-01D7-90DA6874E2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991345-8352-1A20-3020-7A5552DF39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E6265D-4DFB-73CA-7A85-2DA748355E4D}"/>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8DE43570-22D8-9325-3D69-BE4DE9728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2031D-B6CE-E5BC-7824-1B256F452CC8}"/>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287467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52658-4E4D-B55B-AE6E-EAFBFD26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04FB0C-96F9-A100-0F91-8772033429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B9A4EB-C37D-E983-9CEB-B4013E539738}"/>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D431DE32-A071-3A10-2939-6841046E0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953A63-2980-1BB5-C814-40CB06EAB52A}"/>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383891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8CD05-3949-6A57-3475-8E8AE441D0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B824D8-75C5-4780-E27C-630211549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65C9C4-7B16-783A-8565-20EA289ACA7E}"/>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04B61200-D3AA-E12F-8E40-3320978141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A05562-AF05-EA8C-0F78-9755E43B8B5D}"/>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39275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1BD1D-0055-4AF6-4A48-6F49B48A82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13FB27-CC03-CB25-0523-55DAC2DEC7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D23DDE-B457-D2CE-67AD-7D96FD95D3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D1B6C0-DC11-6A00-FFA9-68DF59807AB5}"/>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24C33B04-08B5-1372-6A00-3CB0C0D0D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0D34FE-2800-3E32-283B-2DF33F29DD26}"/>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306262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91310-C4BF-A537-1717-A39BE7AC6E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798DF4-EF03-63F9-5DF1-6CB36E8B7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6FC8CF-BBC9-1958-C1EB-4C1DB76020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E548FF-B58C-DCA3-D34F-2872C4709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22CC17-CEEB-02FB-4096-7FCCEBDA9E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1DE9D5-6A4C-457D-769D-34F3FB8CDC03}"/>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8" name="页脚占位符 7">
            <a:extLst>
              <a:ext uri="{FF2B5EF4-FFF2-40B4-BE49-F238E27FC236}">
                <a16:creationId xmlns:a16="http://schemas.microsoft.com/office/drawing/2014/main" id="{45EFC4BB-F5F1-2666-F0E6-2FC82D8F1A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C6E3BF-83F0-3D44-2D72-B247B1B6FEF6}"/>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60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DB699-CA79-B15B-883A-74394FCFE5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3E140F-FB3A-8DA6-523D-387EAA2B2E7A}"/>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4" name="页脚占位符 3">
            <a:extLst>
              <a:ext uri="{FF2B5EF4-FFF2-40B4-BE49-F238E27FC236}">
                <a16:creationId xmlns:a16="http://schemas.microsoft.com/office/drawing/2014/main" id="{1DA11A96-9F29-BF03-F648-8512CF4F0F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9A8A3D-4A6C-94A1-D577-3BBDF8582322}"/>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138645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9221EC-0286-734A-B364-43E527953B9D}"/>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3" name="页脚占位符 2">
            <a:extLst>
              <a:ext uri="{FF2B5EF4-FFF2-40B4-BE49-F238E27FC236}">
                <a16:creationId xmlns:a16="http://schemas.microsoft.com/office/drawing/2014/main" id="{8ED87287-453B-7624-D9F0-30DFCAED7B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CB6905-56DC-3CA5-2CBC-E48E6FA1AADE}"/>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418489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07B8E-C469-3D7A-B86B-B9F4DD1996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72CC76-478F-367E-5A8A-05D7F02DB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5DD936-EE0A-E5D0-446F-67731477A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ACA775-5370-76BB-4153-C6EC13B9B6F6}"/>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5684577D-536A-7D31-0B8A-3799815869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7E739E-9107-5C14-940C-9A3CF891E51E}"/>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179086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DF91F-3FCC-E42F-6819-3C3507F7A3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6AC9C1-8F9F-CA1F-F859-60ED9523B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BC1763-766B-C6C7-9401-5C6FEE1FA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789FE3-57BC-E65F-0719-65EC7F06572A}"/>
              </a:ext>
            </a:extLst>
          </p:cNvPr>
          <p:cNvSpPr>
            <a:spLocks noGrp="1"/>
          </p:cNvSpPr>
          <p:nvPr>
            <p:ph type="dt" sz="half" idx="10"/>
          </p:nvPr>
        </p:nvSpPr>
        <p:spPr/>
        <p:txBody>
          <a:bodyPr/>
          <a:lstStyle/>
          <a:p>
            <a:fld id="{21D3FCEE-7DE5-4D8F-B011-FA3FCB5B78DC}" type="datetimeFigureOut">
              <a:rPr lang="zh-CN" altLang="en-US" smtClean="0"/>
              <a:t>2023/11/25</a:t>
            </a:fld>
            <a:endParaRPr lang="zh-CN" altLang="en-US"/>
          </a:p>
        </p:txBody>
      </p:sp>
      <p:sp>
        <p:nvSpPr>
          <p:cNvPr id="6" name="页脚占位符 5">
            <a:extLst>
              <a:ext uri="{FF2B5EF4-FFF2-40B4-BE49-F238E27FC236}">
                <a16:creationId xmlns:a16="http://schemas.microsoft.com/office/drawing/2014/main" id="{768CE895-7943-E6FD-E93F-A792B7400B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5411BD-C42F-1E48-5B14-9F42A9D274DB}"/>
              </a:ext>
            </a:extLst>
          </p:cNvPr>
          <p:cNvSpPr>
            <a:spLocks noGrp="1"/>
          </p:cNvSpPr>
          <p:nvPr>
            <p:ph type="sldNum" sz="quarter" idx="12"/>
          </p:nvPr>
        </p:nvSpPr>
        <p:spPr/>
        <p:txBody>
          <a:body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361384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94DA30-1B00-7E2A-1623-7E30D6D247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C4772F-FC59-1D83-D166-DC930250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DF12A9-7E1A-42EB-AF35-977254B09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3FCEE-7DE5-4D8F-B011-FA3FCB5B78DC}" type="datetimeFigureOut">
              <a:rPr lang="zh-CN" altLang="en-US" smtClean="0"/>
              <a:t>2023/11/25</a:t>
            </a:fld>
            <a:endParaRPr lang="zh-CN" altLang="en-US"/>
          </a:p>
        </p:txBody>
      </p:sp>
      <p:sp>
        <p:nvSpPr>
          <p:cNvPr id="5" name="页脚占位符 4">
            <a:extLst>
              <a:ext uri="{FF2B5EF4-FFF2-40B4-BE49-F238E27FC236}">
                <a16:creationId xmlns:a16="http://schemas.microsoft.com/office/drawing/2014/main" id="{B626F8D6-0740-558A-2DBD-47DB86C15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D508A8-87AE-7363-F6EE-21C273C12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0FA66-8167-4238-BE18-C975AE1BA774}" type="slidenum">
              <a:rPr lang="zh-CN" altLang="en-US" smtClean="0"/>
              <a:t>‹#›</a:t>
            </a:fld>
            <a:endParaRPr lang="zh-CN" altLang="en-US"/>
          </a:p>
        </p:txBody>
      </p:sp>
    </p:spTree>
    <p:extLst>
      <p:ext uri="{BB962C8B-B14F-4D97-AF65-F5344CB8AC3E}">
        <p14:creationId xmlns:p14="http://schemas.microsoft.com/office/powerpoint/2010/main" val="325153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8B39B4-29CF-0EDA-34F5-CB7CD3F09D7E}"/>
              </a:ext>
            </a:extLst>
          </p:cNvPr>
          <p:cNvSpPr txBox="1"/>
          <p:nvPr/>
        </p:nvSpPr>
        <p:spPr>
          <a:xfrm>
            <a:off x="2618913" y="506027"/>
            <a:ext cx="5424256" cy="646331"/>
          </a:xfrm>
          <a:prstGeom prst="rect">
            <a:avLst/>
          </a:prstGeom>
          <a:noFill/>
        </p:spPr>
        <p:txBody>
          <a:bodyPr wrap="square" rtlCol="0">
            <a:spAutoFit/>
          </a:bodyPr>
          <a:lstStyle/>
          <a:p>
            <a:pPr algn="ctr"/>
            <a:r>
              <a:rPr lang="en-US" altLang="zh-CN" sz="3600" b="1" dirty="0"/>
              <a:t>Presentation</a:t>
            </a:r>
            <a:endParaRPr lang="zh-CN" altLang="en-US" sz="3600" b="1" dirty="0"/>
          </a:p>
        </p:txBody>
      </p:sp>
      <p:sp>
        <p:nvSpPr>
          <p:cNvPr id="6" name="文本框 5">
            <a:extLst>
              <a:ext uri="{FF2B5EF4-FFF2-40B4-BE49-F238E27FC236}">
                <a16:creationId xmlns:a16="http://schemas.microsoft.com/office/drawing/2014/main" id="{693456E8-9C14-C147-B465-ACAC83FA86F2}"/>
              </a:ext>
            </a:extLst>
          </p:cNvPr>
          <p:cNvSpPr txBox="1"/>
          <p:nvPr/>
        </p:nvSpPr>
        <p:spPr>
          <a:xfrm>
            <a:off x="1697853" y="2090587"/>
            <a:ext cx="9461378" cy="2031325"/>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I choose to </a:t>
            </a:r>
            <a:r>
              <a:rPr lang="en-US" altLang="zh-CN" dirty="0">
                <a:latin typeface="等线" panose="02010600030101010101" pitchFamily="2" charset="-122"/>
                <a:cs typeface="Times New Roman" panose="02020603050405020304" pitchFamily="18" charset="0"/>
              </a:rPr>
              <a:t>d</a:t>
            </a:r>
            <a:r>
              <a:rPr lang="en-US" altLang="zh-CN" sz="1800" dirty="0">
                <a:effectLst/>
                <a:latin typeface="等线" panose="02010600030101010101" pitchFamily="2" charset="-122"/>
                <a:cs typeface="Times New Roman" panose="02020603050405020304" pitchFamily="18" charset="0"/>
              </a:rPr>
              <a:t>esign an interactive app that facilitates people sharing images and feelings </a:t>
            </a:r>
            <a:r>
              <a:rPr lang="en-US" altLang="zh-CN" dirty="0">
                <a:latin typeface="等线" panose="02010600030101010101" pitchFamily="2" charset="-122"/>
                <a:cs typeface="Times New Roman" panose="02020603050405020304" pitchFamily="18" charset="0"/>
              </a:rPr>
              <a:t>about renting a house,</a:t>
            </a:r>
            <a:r>
              <a:rPr lang="zh-CN" altLang="en-US" dirty="0">
                <a:latin typeface="等线" panose="02010600030101010101" pitchFamily="2" charset="-122"/>
                <a:cs typeface="Times New Roman" panose="02020603050405020304" pitchFamily="18" charset="0"/>
              </a:rPr>
              <a:t> </a:t>
            </a:r>
            <a:r>
              <a:rPr lang="en-US" altLang="zh-CN" dirty="0">
                <a:latin typeface="等线" panose="02010600030101010101" pitchFamily="2" charset="-122"/>
                <a:cs typeface="Times New Roman" panose="02020603050405020304" pitchFamily="18" charset="0"/>
              </a:rPr>
              <a:t>gets immediate feedback, </a:t>
            </a:r>
            <a:r>
              <a:rPr lang="en-US" altLang="zh-CN" sz="1800" dirty="0">
                <a:effectLst/>
                <a:latin typeface="等线" panose="02010600030101010101" pitchFamily="2" charset="-122"/>
                <a:cs typeface="Times New Roman" panose="02020603050405020304" pitchFamily="18" charset="0"/>
              </a:rPr>
              <a:t>and provides people in need with free tools or furniture.</a:t>
            </a:r>
          </a:p>
          <a:p>
            <a:r>
              <a:rPr lang="en-US" altLang="zh-CN" dirty="0">
                <a:latin typeface="等线" panose="02010600030101010101" pitchFamily="2" charset="-122"/>
                <a:cs typeface="Times New Roman" panose="02020603050405020304" pitchFamily="18" charset="0"/>
              </a:rPr>
              <a:t>The</a:t>
            </a:r>
            <a:r>
              <a:rPr lang="en-US" altLang="zh-CN" sz="1800" dirty="0">
                <a:effectLst/>
                <a:latin typeface="等线" panose="02010600030101010101" pitchFamily="2" charset="-122"/>
                <a:cs typeface="Times New Roman" panose="02020603050405020304" pitchFamily="18" charset="0"/>
              </a:rPr>
              <a:t> housing app </a:t>
            </a:r>
            <a:r>
              <a:rPr lang="en-US" altLang="zh-CN" dirty="0">
                <a:latin typeface="等线" panose="02010600030101010101" pitchFamily="2" charset="-122"/>
                <a:cs typeface="Times New Roman" panose="02020603050405020304" pitchFamily="18" charset="0"/>
              </a:rPr>
              <a:t>is </a:t>
            </a:r>
            <a:r>
              <a:rPr lang="en-US" altLang="zh-CN" sz="1800" dirty="0">
                <a:effectLst/>
                <a:latin typeface="等线" panose="02010600030101010101" pitchFamily="2" charset="-122"/>
                <a:cs typeface="Times New Roman" panose="02020603050405020304" pitchFamily="18" charset="0"/>
              </a:rPr>
              <a:t>created with a user-friendly interface that fosters trust, community interaction, and resource sharing, ultimately generating revenue through </a:t>
            </a:r>
            <a:r>
              <a:rPr lang="en-US" altLang="zh-CN" dirty="0">
                <a:latin typeface="等线" panose="02010600030101010101" pitchFamily="2" charset="-122"/>
                <a:cs typeface="Times New Roman" panose="02020603050405020304" pitchFamily="18" charset="0"/>
              </a:rPr>
              <a:t>customers paying </a:t>
            </a:r>
            <a:r>
              <a:rPr lang="en-US" altLang="zh-CN" sz="1800" dirty="0">
                <a:effectLst/>
                <a:latin typeface="等线" panose="02010600030101010101" pitchFamily="2" charset="-122"/>
                <a:cs typeface="Times New Roman" panose="02020603050405020304" pitchFamily="18" charset="0"/>
              </a:rPr>
              <a:t>membership fees to get advanced suggestions from professional experts to successfully rent a house.</a:t>
            </a:r>
            <a:endParaRPr lang="zh-CN" altLang="en-US" dirty="0"/>
          </a:p>
        </p:txBody>
      </p:sp>
      <p:sp>
        <p:nvSpPr>
          <p:cNvPr id="7" name="文本框 6">
            <a:extLst>
              <a:ext uri="{FF2B5EF4-FFF2-40B4-BE49-F238E27FC236}">
                <a16:creationId xmlns:a16="http://schemas.microsoft.com/office/drawing/2014/main" id="{7FB546D0-2FD2-3FE1-D8E8-C784F9FB5AE0}"/>
              </a:ext>
            </a:extLst>
          </p:cNvPr>
          <p:cNvSpPr txBox="1"/>
          <p:nvPr/>
        </p:nvSpPr>
        <p:spPr>
          <a:xfrm>
            <a:off x="594804" y="1509204"/>
            <a:ext cx="514905" cy="369332"/>
          </a:xfrm>
          <a:prstGeom prst="rect">
            <a:avLst/>
          </a:prstGeom>
          <a:noFill/>
        </p:spPr>
        <p:txBody>
          <a:bodyPr wrap="square" rtlCol="0">
            <a:spAutoFit/>
          </a:bodyPr>
          <a:lstStyle/>
          <a:p>
            <a:r>
              <a:rPr lang="en-US" altLang="zh-CN" dirty="0"/>
              <a:t>4</a:t>
            </a:r>
            <a:endParaRPr lang="zh-CN" altLang="en-US" dirty="0"/>
          </a:p>
        </p:txBody>
      </p:sp>
      <p:sp>
        <p:nvSpPr>
          <p:cNvPr id="8" name="文本框 7">
            <a:extLst>
              <a:ext uri="{FF2B5EF4-FFF2-40B4-BE49-F238E27FC236}">
                <a16:creationId xmlns:a16="http://schemas.microsoft.com/office/drawing/2014/main" id="{A8820665-8D2F-F5E5-8E50-CF3CAEB2B239}"/>
              </a:ext>
            </a:extLst>
          </p:cNvPr>
          <p:cNvSpPr txBox="1"/>
          <p:nvPr/>
        </p:nvSpPr>
        <p:spPr>
          <a:xfrm>
            <a:off x="204185" y="6365289"/>
            <a:ext cx="1802167" cy="369332"/>
          </a:xfrm>
          <a:prstGeom prst="rect">
            <a:avLst/>
          </a:prstGeom>
          <a:noFill/>
        </p:spPr>
        <p:txBody>
          <a:bodyPr wrap="square" rtlCol="0">
            <a:spAutoFit/>
          </a:bodyPr>
          <a:lstStyle/>
          <a:p>
            <a:r>
              <a:rPr lang="en-US" altLang="zh-CN" dirty="0"/>
              <a:t>Wenxuan Xia</a:t>
            </a:r>
            <a:endParaRPr lang="zh-CN" altLang="en-US" dirty="0"/>
          </a:p>
        </p:txBody>
      </p:sp>
    </p:spTree>
    <p:extLst>
      <p:ext uri="{BB962C8B-B14F-4D97-AF65-F5344CB8AC3E}">
        <p14:creationId xmlns:p14="http://schemas.microsoft.com/office/powerpoint/2010/main" val="112522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3730782-7C5E-5E34-12D5-3289CE655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27" y="4159348"/>
            <a:ext cx="5115704" cy="2698651"/>
          </a:xfrm>
          <a:prstGeom prst="rect">
            <a:avLst/>
          </a:prstGeom>
        </p:spPr>
      </p:pic>
      <p:sp>
        <p:nvSpPr>
          <p:cNvPr id="4" name="文本框 3">
            <a:extLst>
              <a:ext uri="{FF2B5EF4-FFF2-40B4-BE49-F238E27FC236}">
                <a16:creationId xmlns:a16="http://schemas.microsoft.com/office/drawing/2014/main" id="{DD2F897B-6E2C-4E35-AB28-1CE7C638D99C}"/>
              </a:ext>
            </a:extLst>
          </p:cNvPr>
          <p:cNvSpPr txBox="1"/>
          <p:nvPr/>
        </p:nvSpPr>
        <p:spPr>
          <a:xfrm rot="16200000">
            <a:off x="-360258" y="648070"/>
            <a:ext cx="1292662" cy="369332"/>
          </a:xfrm>
          <a:prstGeom prst="rect">
            <a:avLst/>
          </a:prstGeom>
          <a:noFill/>
        </p:spPr>
        <p:txBody>
          <a:bodyPr vert="vert" wrap="square" rtlCol="0">
            <a:spAutoFit/>
          </a:bodyPr>
          <a:lstStyle/>
          <a:p>
            <a:r>
              <a:rPr lang="en-US" altLang="zh-CN" dirty="0"/>
              <a:t>Ideation</a:t>
            </a:r>
            <a:endParaRPr lang="zh-CN" altLang="en-US" dirty="0"/>
          </a:p>
        </p:txBody>
      </p:sp>
      <p:pic>
        <p:nvPicPr>
          <p:cNvPr id="8" name="图片 7">
            <a:extLst>
              <a:ext uri="{FF2B5EF4-FFF2-40B4-BE49-F238E27FC236}">
                <a16:creationId xmlns:a16="http://schemas.microsoft.com/office/drawing/2014/main" id="{7B32248A-22E0-6570-B40F-51488CDE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746" y="0"/>
            <a:ext cx="4114254" cy="2226117"/>
          </a:xfrm>
          <a:prstGeom prst="rect">
            <a:avLst/>
          </a:prstGeom>
        </p:spPr>
      </p:pic>
      <p:sp>
        <p:nvSpPr>
          <p:cNvPr id="10" name="文本框 9">
            <a:extLst>
              <a:ext uri="{FF2B5EF4-FFF2-40B4-BE49-F238E27FC236}">
                <a16:creationId xmlns:a16="http://schemas.microsoft.com/office/drawing/2014/main" id="{EEF1B77B-8257-9D6C-BAE7-5192B2F4462D}"/>
              </a:ext>
            </a:extLst>
          </p:cNvPr>
          <p:cNvSpPr txBox="1"/>
          <p:nvPr/>
        </p:nvSpPr>
        <p:spPr>
          <a:xfrm>
            <a:off x="7231924" y="2709909"/>
            <a:ext cx="4983332" cy="3139321"/>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 mobile app with an interactive community module will give users peer-to-peer help and attract people searching for houses or getting free resources and advice </a:t>
            </a:r>
            <a:r>
              <a:rPr lang="en-US" altLang="zh-CN" kern="100" dirty="0">
                <a:latin typeface="等线" panose="02010600030101010101" pitchFamily="2" charset="-122"/>
                <a:ea typeface="等线" panose="02010600030101010101" pitchFamily="2" charset="-122"/>
                <a:cs typeface="Times New Roman" panose="02020603050405020304" pitchFamily="18" charset="0"/>
              </a:rPr>
              <a:t>for</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the</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newest</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housing</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information.</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People can share with each other their daily lives via sending pictures or sharing feelings in the module and invite their friends having the same trouble to join them in using the app and get professional suggestions by paying membership fees.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0409692-5308-7203-60EE-319325F6F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27" y="23051"/>
            <a:ext cx="6501610" cy="4173948"/>
          </a:xfrm>
          <a:prstGeom prst="rect">
            <a:avLst/>
          </a:prstGeom>
        </p:spPr>
      </p:pic>
      <p:cxnSp>
        <p:nvCxnSpPr>
          <p:cNvPr id="9" name="直接箭头连接符 8">
            <a:extLst>
              <a:ext uri="{FF2B5EF4-FFF2-40B4-BE49-F238E27FC236}">
                <a16:creationId xmlns:a16="http://schemas.microsoft.com/office/drawing/2014/main" id="{2859C9E2-04A3-EF05-19D9-49C4DBB5265C}"/>
              </a:ext>
            </a:extLst>
          </p:cNvPr>
          <p:cNvCxnSpPr/>
          <p:nvPr/>
        </p:nvCxnSpPr>
        <p:spPr>
          <a:xfrm flipH="1">
            <a:off x="4927107" y="4793942"/>
            <a:ext cx="2175030" cy="83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闪电形 10">
            <a:extLst>
              <a:ext uri="{FF2B5EF4-FFF2-40B4-BE49-F238E27FC236}">
                <a16:creationId xmlns:a16="http://schemas.microsoft.com/office/drawing/2014/main" id="{403F089C-6FE4-3BCD-AD14-5A85AC9269BD}"/>
              </a:ext>
            </a:extLst>
          </p:cNvPr>
          <p:cNvSpPr/>
          <p:nvPr/>
        </p:nvSpPr>
        <p:spPr>
          <a:xfrm>
            <a:off x="6338656" y="1017428"/>
            <a:ext cx="381740" cy="461639"/>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1A6D9B13-CD7A-8EF9-18F7-103AE5CAA537}"/>
              </a:ext>
            </a:extLst>
          </p:cNvPr>
          <p:cNvSpPr/>
          <p:nvPr/>
        </p:nvSpPr>
        <p:spPr>
          <a:xfrm>
            <a:off x="2050742" y="6126229"/>
            <a:ext cx="1313895" cy="7087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9A70816-78A1-D0CF-9F51-68D671FC053B}"/>
              </a:ext>
            </a:extLst>
          </p:cNvPr>
          <p:cNvSpPr/>
          <p:nvPr/>
        </p:nvSpPr>
        <p:spPr>
          <a:xfrm>
            <a:off x="3851332" y="6103198"/>
            <a:ext cx="1313895" cy="7087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006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F81F80-CCE4-51C7-C94C-0AA08B7EE223}"/>
              </a:ext>
            </a:extLst>
          </p:cNvPr>
          <p:cNvSpPr txBox="1"/>
          <p:nvPr/>
        </p:nvSpPr>
        <p:spPr>
          <a:xfrm>
            <a:off x="71021" y="133165"/>
            <a:ext cx="1908699" cy="369332"/>
          </a:xfrm>
          <a:prstGeom prst="rect">
            <a:avLst/>
          </a:prstGeom>
          <a:noFill/>
        </p:spPr>
        <p:txBody>
          <a:bodyPr wrap="square" rtlCol="0">
            <a:spAutoFit/>
          </a:bodyPr>
          <a:lstStyle/>
          <a:p>
            <a:r>
              <a:rPr lang="en-US" altLang="zh-CN" dirty="0"/>
              <a:t>Storyboard</a:t>
            </a:r>
            <a:endParaRPr lang="zh-CN" altLang="en-US" dirty="0"/>
          </a:p>
        </p:txBody>
      </p:sp>
      <p:pic>
        <p:nvPicPr>
          <p:cNvPr id="3" name="图片 2">
            <a:extLst>
              <a:ext uri="{FF2B5EF4-FFF2-40B4-BE49-F238E27FC236}">
                <a16:creationId xmlns:a16="http://schemas.microsoft.com/office/drawing/2014/main" id="{47605DF8-1FEB-4F1B-E14E-3773C9761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8" y="672047"/>
            <a:ext cx="6450531" cy="3402803"/>
          </a:xfrm>
          <a:prstGeom prst="rect">
            <a:avLst/>
          </a:prstGeom>
        </p:spPr>
      </p:pic>
      <p:pic>
        <p:nvPicPr>
          <p:cNvPr id="5" name="图片 4">
            <a:extLst>
              <a:ext uri="{FF2B5EF4-FFF2-40B4-BE49-F238E27FC236}">
                <a16:creationId xmlns:a16="http://schemas.microsoft.com/office/drawing/2014/main" id="{6F09FB4A-4D41-6EF3-7B3E-CEAE94E81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644567" y="1690652"/>
            <a:ext cx="4749553" cy="6728534"/>
          </a:xfrm>
          <a:prstGeom prst="rect">
            <a:avLst/>
          </a:prstGeom>
        </p:spPr>
      </p:pic>
    </p:spTree>
    <p:extLst>
      <p:ext uri="{BB962C8B-B14F-4D97-AF65-F5344CB8AC3E}">
        <p14:creationId xmlns:p14="http://schemas.microsoft.com/office/powerpoint/2010/main" val="317644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DA54CFA-760F-3937-672D-8AB308A25029}"/>
              </a:ext>
            </a:extLst>
          </p:cNvPr>
          <p:cNvSpPr txBox="1"/>
          <p:nvPr/>
        </p:nvSpPr>
        <p:spPr>
          <a:xfrm>
            <a:off x="99874" y="94980"/>
            <a:ext cx="1569129"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Wireframes</a:t>
            </a:r>
            <a:endParaRPr lang="zh-CN" altLang="en-US" dirty="0"/>
          </a:p>
        </p:txBody>
      </p:sp>
      <p:pic>
        <p:nvPicPr>
          <p:cNvPr id="3" name="图片 2">
            <a:extLst>
              <a:ext uri="{FF2B5EF4-FFF2-40B4-BE49-F238E27FC236}">
                <a16:creationId xmlns:a16="http://schemas.microsoft.com/office/drawing/2014/main" id="{CACCAB60-EE9A-11D6-D5E7-8BA9D4248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77"/>
            <a:ext cx="12192000" cy="4870045"/>
          </a:xfrm>
          <a:prstGeom prst="rect">
            <a:avLst/>
          </a:prstGeom>
        </p:spPr>
      </p:pic>
    </p:spTree>
    <p:extLst>
      <p:ext uri="{BB962C8B-B14F-4D97-AF65-F5344CB8AC3E}">
        <p14:creationId xmlns:p14="http://schemas.microsoft.com/office/powerpoint/2010/main" val="72120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B36773B-7D0E-5D82-FB70-CF3523F4D142}"/>
              </a:ext>
            </a:extLst>
          </p:cNvPr>
          <p:cNvSpPr txBox="1"/>
          <p:nvPr/>
        </p:nvSpPr>
        <p:spPr>
          <a:xfrm>
            <a:off x="1480" y="0"/>
            <a:ext cx="1498846"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Wireframes</a:t>
            </a:r>
            <a:endParaRPr lang="zh-CN" altLang="en-US" dirty="0"/>
          </a:p>
        </p:txBody>
      </p:sp>
      <p:pic>
        <p:nvPicPr>
          <p:cNvPr id="9" name="图片 8">
            <a:extLst>
              <a:ext uri="{FF2B5EF4-FFF2-40B4-BE49-F238E27FC236}">
                <a16:creationId xmlns:a16="http://schemas.microsoft.com/office/drawing/2014/main" id="{11F1AF5F-4709-61BF-686C-5688A5369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972"/>
            <a:ext cx="12192000" cy="5292055"/>
          </a:xfrm>
          <a:prstGeom prst="rect">
            <a:avLst/>
          </a:prstGeom>
        </p:spPr>
      </p:pic>
    </p:spTree>
    <p:extLst>
      <p:ext uri="{BB962C8B-B14F-4D97-AF65-F5344CB8AC3E}">
        <p14:creationId xmlns:p14="http://schemas.microsoft.com/office/powerpoint/2010/main" val="78492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149529-F678-905E-1AA6-4CE2666BCC50}"/>
              </a:ext>
            </a:extLst>
          </p:cNvPr>
          <p:cNvSpPr txBox="1"/>
          <p:nvPr/>
        </p:nvSpPr>
        <p:spPr>
          <a:xfrm>
            <a:off x="79899" y="133165"/>
            <a:ext cx="2388093" cy="646331"/>
          </a:xfrm>
          <a:prstGeom prst="rect">
            <a:avLst/>
          </a:prstGeom>
          <a:noFill/>
        </p:spPr>
        <p:txBody>
          <a:bodyPr wrap="square" rtlCol="0">
            <a:spAutoFit/>
          </a:bodyPr>
          <a:lstStyle/>
          <a:p>
            <a:r>
              <a:rPr lang="en-US" altLang="zh-CN" dirty="0"/>
              <a:t>Value proposition map</a:t>
            </a:r>
            <a:endParaRPr lang="zh-CN" altLang="en-US" dirty="0"/>
          </a:p>
        </p:txBody>
      </p:sp>
      <p:pic>
        <p:nvPicPr>
          <p:cNvPr id="3" name="图片 2">
            <a:extLst>
              <a:ext uri="{FF2B5EF4-FFF2-40B4-BE49-F238E27FC236}">
                <a16:creationId xmlns:a16="http://schemas.microsoft.com/office/drawing/2014/main" id="{00DC476D-E4F5-A0DA-9FE6-3BA9E5618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78" y="2278808"/>
            <a:ext cx="8575020" cy="4446027"/>
          </a:xfrm>
          <a:prstGeom prst="rect">
            <a:avLst/>
          </a:prstGeom>
        </p:spPr>
      </p:pic>
      <p:sp>
        <p:nvSpPr>
          <p:cNvPr id="7" name="文本框 6">
            <a:extLst>
              <a:ext uri="{FF2B5EF4-FFF2-40B4-BE49-F238E27FC236}">
                <a16:creationId xmlns:a16="http://schemas.microsoft.com/office/drawing/2014/main" id="{D017BD71-7FDB-F78B-3973-4A0F28B72C47}"/>
              </a:ext>
            </a:extLst>
          </p:cNvPr>
          <p:cNvSpPr txBox="1"/>
          <p:nvPr/>
        </p:nvSpPr>
        <p:spPr>
          <a:xfrm>
            <a:off x="2816440" y="387411"/>
            <a:ext cx="6094520" cy="147732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housing app is designed to streamline the traditional way of searching for a house by collecting information in heterogeneous ways and it facilitates people’s interaction like sharing feelings to give those searching for a house some help.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171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39F330-5C81-3B6A-9C71-CB1E1D6FE16E}"/>
              </a:ext>
            </a:extLst>
          </p:cNvPr>
          <p:cNvSpPr txBox="1"/>
          <p:nvPr/>
        </p:nvSpPr>
        <p:spPr>
          <a:xfrm>
            <a:off x="5415235" y="85459"/>
            <a:ext cx="6913486" cy="1483676"/>
          </a:xfrm>
          <a:prstGeom prst="rect">
            <a:avLst/>
          </a:prstGeom>
          <a:noFill/>
        </p:spPr>
        <p:txBody>
          <a:bodyPr wrap="square">
            <a:spAutoFit/>
          </a:bodyPr>
          <a:lstStyle/>
          <a:p>
            <a:pPr lvl="0">
              <a:lnSpc>
                <a:spcPct val="150000"/>
              </a:lnSpc>
              <a:spcAft>
                <a:spcPts val="1200"/>
              </a:spcAft>
            </a:pPr>
            <a:r>
              <a:rPr lang="en-US" altLang="zh-CN" sz="1100" dirty="0" err="1">
                <a:effectLst/>
                <a:latin typeface="Times New Roman" panose="02020603050405020304" pitchFamily="18" charset="0"/>
                <a:ea typeface="宋体" panose="02010600030101010101" pitchFamily="2" charset="-122"/>
                <a:cs typeface="宋体" panose="02010600030101010101" pitchFamily="2" charset="-122"/>
              </a:rPr>
              <a:t>Algilani</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 S., </a:t>
            </a:r>
            <a:r>
              <a:rPr lang="en-US" altLang="zh-CN" sz="1100" dirty="0" err="1">
                <a:effectLst/>
                <a:latin typeface="Times New Roman" panose="02020603050405020304" pitchFamily="18" charset="0"/>
                <a:ea typeface="宋体" panose="02010600030101010101" pitchFamily="2" charset="-122"/>
                <a:cs typeface="宋体" panose="02010600030101010101" pitchFamily="2" charset="-122"/>
              </a:rPr>
              <a:t>Langius-Eklöf</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 A., </a:t>
            </a:r>
            <a:r>
              <a:rPr lang="en-US" altLang="zh-CN" sz="1100" dirty="0" err="1">
                <a:effectLst/>
                <a:latin typeface="Times New Roman" panose="02020603050405020304" pitchFamily="18" charset="0"/>
                <a:ea typeface="宋体" panose="02010600030101010101" pitchFamily="2" charset="-122"/>
                <a:cs typeface="宋体" panose="02010600030101010101" pitchFamily="2" charset="-122"/>
              </a:rPr>
              <a:t>Kihlgren</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 A. and Blomberg, K. (2017) ‘An interactive ICT platform for early assessment and management of patient-reported concerns among older adults living in ordinary housing - development and feasibility’, </a:t>
            </a:r>
            <a:r>
              <a:rPr lang="en-US" altLang="zh-CN" sz="1100" i="1" dirty="0">
                <a:effectLst/>
                <a:latin typeface="Times New Roman" panose="02020603050405020304" pitchFamily="18" charset="0"/>
                <a:ea typeface="宋体" panose="02010600030101010101" pitchFamily="2" charset="-122"/>
                <a:cs typeface="宋体" panose="02010600030101010101" pitchFamily="2" charset="-122"/>
              </a:rPr>
              <a:t>Journal of Clinical Nursing</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 26(11-12), </a:t>
            </a:r>
            <a:endParaRPr lang="zh-CN" altLang="zh-CN" sz="5400"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1200"/>
              </a:spcAft>
            </a:pP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Jiang, W. and Wang, J. (2023) ‘Autonomous Collective Housing Platform: Digitization, Fluidization and Materialization of Ownership’, Blucher Design Proceedings, 11(2). </a:t>
            </a:r>
            <a:endParaRPr lang="zh-CN" altLang="zh-CN" sz="5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a:extLst>
              <a:ext uri="{FF2B5EF4-FFF2-40B4-BE49-F238E27FC236}">
                <a16:creationId xmlns:a16="http://schemas.microsoft.com/office/drawing/2014/main" id="{D17E5F9E-72B9-9483-C66D-4140C5097D4E}"/>
              </a:ext>
            </a:extLst>
          </p:cNvPr>
          <p:cNvSpPr txBox="1"/>
          <p:nvPr/>
        </p:nvSpPr>
        <p:spPr>
          <a:xfrm>
            <a:off x="1624614" y="3284738"/>
            <a:ext cx="3258104" cy="584775"/>
          </a:xfrm>
          <a:prstGeom prst="rect">
            <a:avLst/>
          </a:prstGeom>
          <a:noFill/>
        </p:spPr>
        <p:txBody>
          <a:bodyPr wrap="square" rtlCol="0">
            <a:spAutoFit/>
          </a:bodyPr>
          <a:lstStyle/>
          <a:p>
            <a:r>
              <a:rPr lang="en-US" altLang="zh-CN" sz="3200" dirty="0"/>
              <a:t>Than you!</a:t>
            </a:r>
            <a:endParaRPr lang="zh-CN" altLang="en-US" sz="3200" dirty="0"/>
          </a:p>
        </p:txBody>
      </p:sp>
      <p:sp>
        <p:nvSpPr>
          <p:cNvPr id="3" name="文本框 2">
            <a:extLst>
              <a:ext uri="{FF2B5EF4-FFF2-40B4-BE49-F238E27FC236}">
                <a16:creationId xmlns:a16="http://schemas.microsoft.com/office/drawing/2014/main" id="{59D4DFFD-A3D0-C943-A9A3-CFC1E2C867CE}"/>
              </a:ext>
            </a:extLst>
          </p:cNvPr>
          <p:cNvSpPr txBox="1"/>
          <p:nvPr/>
        </p:nvSpPr>
        <p:spPr>
          <a:xfrm>
            <a:off x="5415235" y="1651856"/>
            <a:ext cx="6263196" cy="569771"/>
          </a:xfrm>
          <a:prstGeom prst="rect">
            <a:avLst/>
          </a:prstGeom>
          <a:noFill/>
        </p:spPr>
        <p:txBody>
          <a:bodyPr wrap="square">
            <a:spAutoFit/>
          </a:bodyPr>
          <a:lstStyle/>
          <a:p>
            <a:pPr>
              <a:lnSpc>
                <a:spcPct val="150000"/>
              </a:lnSpc>
            </a:pPr>
            <a:r>
              <a:rPr lang="en-US" altLang="zh-CN" sz="1100" dirty="0" err="1">
                <a:latin typeface="Times New Roman" panose="02020603050405020304" pitchFamily="18" charset="0"/>
                <a:ea typeface="宋体" panose="02010600030101010101" pitchFamily="2" charset="-122"/>
              </a:rPr>
              <a:t>Siliski</a:t>
            </a:r>
            <a:r>
              <a:rPr lang="en-US" altLang="zh-CN" sz="1100" dirty="0">
                <a:latin typeface="Times New Roman" panose="02020603050405020304" pitchFamily="18" charset="0"/>
                <a:ea typeface="宋体" panose="02010600030101010101" pitchFamily="2" charset="-122"/>
              </a:rPr>
              <a:t>, M. (2018) A Housing Platform, Medium. Available at: https://msiliski.medium.com/housing-platform-17f6fc349382 (Accessed: 27 October 2023).</a:t>
            </a:r>
          </a:p>
        </p:txBody>
      </p:sp>
      <p:sp>
        <p:nvSpPr>
          <p:cNvPr id="7" name="文本框 6">
            <a:extLst>
              <a:ext uri="{FF2B5EF4-FFF2-40B4-BE49-F238E27FC236}">
                <a16:creationId xmlns:a16="http://schemas.microsoft.com/office/drawing/2014/main" id="{F0053BC5-E8CF-1C67-BB8C-A7BBC638AC4C}"/>
              </a:ext>
            </a:extLst>
          </p:cNvPr>
          <p:cNvSpPr txBox="1"/>
          <p:nvPr/>
        </p:nvSpPr>
        <p:spPr>
          <a:xfrm>
            <a:off x="5415235" y="2304348"/>
            <a:ext cx="6260690" cy="1077603"/>
          </a:xfrm>
          <a:prstGeom prst="rect">
            <a:avLst/>
          </a:prstGeom>
          <a:noFill/>
        </p:spPr>
        <p:txBody>
          <a:bodyPr wrap="square">
            <a:spAutoFit/>
          </a:bodyPr>
          <a:lstStyle/>
          <a:p>
            <a:pPr>
              <a:lnSpc>
                <a:spcPct val="150000"/>
              </a:lnSpc>
            </a:pPr>
            <a:r>
              <a:rPr lang="en-US" altLang="zh-CN" sz="1100" dirty="0">
                <a:latin typeface="Times New Roman" panose="02020603050405020304" pitchFamily="18" charset="0"/>
                <a:ea typeface="宋体" panose="02010600030101010101" pitchFamily="2" charset="-122"/>
              </a:rPr>
              <a:t>Will, F., Douglas, R., Alicia, M. (2019) </a:t>
            </a:r>
            <a:r>
              <a:rPr lang="en-US" altLang="zh-CN" sz="1100" dirty="0" err="1">
                <a:latin typeface="Times New Roman" panose="02020603050405020304" pitchFamily="18" charset="0"/>
                <a:ea typeface="宋体" panose="02010600030101010101" pitchFamily="2" charset="-122"/>
              </a:rPr>
              <a:t>Reseach</a:t>
            </a:r>
            <a:r>
              <a:rPr lang="en-US" altLang="zh-CN" sz="1100" dirty="0">
                <a:latin typeface="Times New Roman" panose="02020603050405020304" pitchFamily="18" charset="0"/>
                <a:ea typeface="宋体" panose="02010600030101010101" pitchFamily="2" charset="-122"/>
              </a:rPr>
              <a:t> Shows Rental Assistance Reduces Hardship and Provides Platform to Expand Opportunity for Low-Income Families. Available at: https://www.cbpp.org/research/housing/research-shows-rental-assistance-reduces-hardship-and-provides-platform-to-expand#_edn1 (Accessed: 5 December 2019).</a:t>
            </a:r>
          </a:p>
        </p:txBody>
      </p:sp>
      <p:sp>
        <p:nvSpPr>
          <p:cNvPr id="9" name="文本框 8">
            <a:extLst>
              <a:ext uri="{FF2B5EF4-FFF2-40B4-BE49-F238E27FC236}">
                <a16:creationId xmlns:a16="http://schemas.microsoft.com/office/drawing/2014/main" id="{E2850508-E658-D24C-2F54-E4EB1B03BAD4}"/>
              </a:ext>
            </a:extLst>
          </p:cNvPr>
          <p:cNvSpPr txBox="1"/>
          <p:nvPr/>
        </p:nvSpPr>
        <p:spPr>
          <a:xfrm>
            <a:off x="5415235" y="3577125"/>
            <a:ext cx="6081348" cy="569771"/>
          </a:xfrm>
          <a:prstGeom prst="rect">
            <a:avLst/>
          </a:prstGeom>
          <a:noFill/>
        </p:spPr>
        <p:txBody>
          <a:bodyPr wrap="square">
            <a:spAutoFit/>
          </a:bodyPr>
          <a:lstStyle/>
          <a:p>
            <a:pPr>
              <a:lnSpc>
                <a:spcPct val="150000"/>
              </a:lnSpc>
            </a:pPr>
            <a:r>
              <a:rPr lang="en-US" altLang="zh-CN" sz="1100" dirty="0" err="1">
                <a:latin typeface="Times New Roman" panose="02020603050405020304" pitchFamily="18" charset="0"/>
                <a:ea typeface="宋体" panose="02010600030101010101" pitchFamily="2" charset="-122"/>
              </a:rPr>
              <a:t>Campisi</a:t>
            </a:r>
            <a:r>
              <a:rPr lang="en-US" altLang="zh-CN" sz="1100" dirty="0">
                <a:latin typeface="Times New Roman" panose="02020603050405020304" pitchFamily="18" charset="0"/>
                <a:ea typeface="宋体" panose="02010600030101010101" pitchFamily="2" charset="-122"/>
              </a:rPr>
              <a:t>, N. (2022) Why The U.S. Rental Housing Crisis Is So Dire – Forbes Advisor, www.forbes.com. Available at: https://www.forbes.com/advisor/personal-finance/rental-housing-costs-rise/.</a:t>
            </a:r>
          </a:p>
        </p:txBody>
      </p:sp>
    </p:spTree>
    <p:extLst>
      <p:ext uri="{BB962C8B-B14F-4D97-AF65-F5344CB8AC3E}">
        <p14:creationId xmlns:p14="http://schemas.microsoft.com/office/powerpoint/2010/main" val="92187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B167579-0E63-FDFA-1065-2BB903542AF1}"/>
              </a:ext>
            </a:extLst>
          </p:cNvPr>
          <p:cNvSpPr txBox="1"/>
          <p:nvPr/>
        </p:nvSpPr>
        <p:spPr>
          <a:xfrm>
            <a:off x="-77681" y="664825"/>
            <a:ext cx="11600895" cy="3847207"/>
          </a:xfrm>
          <a:prstGeom prst="rect">
            <a:avLst/>
          </a:prstGeom>
          <a:noFill/>
        </p:spPr>
        <p:txBody>
          <a:bodyPr wrap="square">
            <a:spAutoFit/>
          </a:bodyPr>
          <a:lstStyle/>
          <a:p>
            <a:pPr marL="279400" indent="266700"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Reason</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p>
          <a:p>
            <a:pPr marL="279400" indent="26670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 are in the era of the Internet facing various changes and we need an efficient platform to help us gather some information about renting a house. W</a:t>
            </a:r>
            <a:r>
              <a:rPr lang="en-US" altLang="zh-CN" kern="100" dirty="0">
                <a:latin typeface="等线" panose="02010600030101010101" pitchFamily="2" charset="-122"/>
                <a:ea typeface="等线" panose="02010600030101010101" pitchFamily="2" charset="-122"/>
                <a:cs typeface="Times New Roman" panose="02020603050405020304" pitchFamily="18" charset="0"/>
              </a:rPr>
              <a:t>e face a crisis in many of our most productive cities, with skyrocketing housing costs driving poverty, inequality, and epidemic homelessness.</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Two out of three people worldwide are projected to live in urban areas by 2050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Siliski</a:t>
            </a:r>
            <a:r>
              <a:rPr lang="en-US" altLang="zh-CN" kern="100" dirty="0">
                <a:latin typeface="等线" panose="02010600030101010101" pitchFamily="2" charset="-122"/>
                <a:ea typeface="等线" panose="02010600030101010101" pitchFamily="2" charset="-122"/>
                <a:cs typeface="Times New Roman" panose="02020603050405020304" pitchFamily="18" charset="0"/>
              </a:rPr>
              <a:t>, 2018). Many low-income Americans struggle with housing problems and roughly 23 million people in low-income households pay more than half of their income for rent, for example, and approximately 1.3 million school-age children live in shelters, on the street, doubled up with other households, or in hotels or motels (Will </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et al.,</a:t>
            </a:r>
            <a:r>
              <a:rPr lang="zh-CN" altLang="en-US" i="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2019). Therefore, it will be a big problem for people seeking a house to live at a normal price.</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 more important solution is that people with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abundant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experience </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share their information with new home-seekers to break the barrier of getting news of housing. Teenagers, for example, can communicate with each other in an app to discuss a problem or a new phenomenon occurring in the process of searching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and</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living</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rented houses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and give each other useful advice or get some advice from professional people.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28" name="Picture 4" descr="Image result for 互联网">
            <a:extLst>
              <a:ext uri="{FF2B5EF4-FFF2-40B4-BE49-F238E27FC236}">
                <a16:creationId xmlns:a16="http://schemas.microsoft.com/office/drawing/2014/main" id="{FEC28C4C-A602-89E0-F1FF-3F965527D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5312"/>
            <a:ext cx="2663301" cy="14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46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357638-BC9C-BAAB-D35D-9E5405C56799}"/>
              </a:ext>
            </a:extLst>
          </p:cNvPr>
          <p:cNvSpPr txBox="1"/>
          <p:nvPr/>
        </p:nvSpPr>
        <p:spPr>
          <a:xfrm>
            <a:off x="73241" y="86102"/>
            <a:ext cx="6094520" cy="369332"/>
          </a:xfrm>
          <a:prstGeom prst="rect">
            <a:avLst/>
          </a:prstGeom>
          <a:noFill/>
        </p:spPr>
        <p:txBody>
          <a:bodyPr wrap="square">
            <a:spAutoFit/>
          </a:bodyPr>
          <a:lstStyle/>
          <a:p>
            <a:r>
              <a:rPr lang="en-US" altLang="zh-CN" dirty="0"/>
              <a:t>Empathizing</a:t>
            </a:r>
            <a:endParaRPr lang="zh-CN" altLang="en-US" dirty="0"/>
          </a:p>
        </p:txBody>
      </p:sp>
      <p:pic>
        <p:nvPicPr>
          <p:cNvPr id="7" name="图片 6">
            <a:extLst>
              <a:ext uri="{FF2B5EF4-FFF2-40B4-BE49-F238E27FC236}">
                <a16:creationId xmlns:a16="http://schemas.microsoft.com/office/drawing/2014/main" id="{DD31ED00-A435-EACF-7DAD-71B2BD731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439" y="75909"/>
            <a:ext cx="6477561" cy="3353091"/>
          </a:xfrm>
          <a:prstGeom prst="rect">
            <a:avLst/>
          </a:prstGeom>
        </p:spPr>
      </p:pic>
      <p:pic>
        <p:nvPicPr>
          <p:cNvPr id="9" name="图片 8">
            <a:extLst>
              <a:ext uri="{FF2B5EF4-FFF2-40B4-BE49-F238E27FC236}">
                <a16:creationId xmlns:a16="http://schemas.microsoft.com/office/drawing/2014/main" id="{36FD6AE1-7713-78D9-8761-FB4AB7B92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3" y="3339043"/>
            <a:ext cx="6447079" cy="3322608"/>
          </a:xfrm>
          <a:prstGeom prst="rect">
            <a:avLst/>
          </a:prstGeom>
        </p:spPr>
      </p:pic>
      <p:sp>
        <p:nvSpPr>
          <p:cNvPr id="10" name="文本框 9">
            <a:extLst>
              <a:ext uri="{FF2B5EF4-FFF2-40B4-BE49-F238E27FC236}">
                <a16:creationId xmlns:a16="http://schemas.microsoft.com/office/drawing/2014/main" id="{B644505E-A0FA-86E9-D360-CDDF535BC4A9}"/>
              </a:ext>
            </a:extLst>
          </p:cNvPr>
          <p:cNvSpPr txBox="1"/>
          <p:nvPr/>
        </p:nvSpPr>
        <p:spPr>
          <a:xfrm>
            <a:off x="1589103" y="1491449"/>
            <a:ext cx="1855433" cy="923330"/>
          </a:xfrm>
          <a:prstGeom prst="rect">
            <a:avLst/>
          </a:prstGeom>
          <a:noFill/>
        </p:spPr>
        <p:txBody>
          <a:bodyPr wrap="square" rtlCol="0">
            <a:spAutoFit/>
          </a:bodyPr>
          <a:lstStyle/>
          <a:p>
            <a:r>
              <a:rPr lang="en-US" altLang="zh-CN" dirty="0"/>
              <a:t>Feedback</a:t>
            </a:r>
          </a:p>
          <a:p>
            <a:endParaRPr lang="en-US" altLang="zh-CN" dirty="0"/>
          </a:p>
          <a:p>
            <a:r>
              <a:rPr lang="en-US" altLang="zh-CN" dirty="0"/>
              <a:t>Efficiency</a:t>
            </a:r>
            <a:endParaRPr lang="zh-CN" altLang="en-US" dirty="0"/>
          </a:p>
        </p:txBody>
      </p:sp>
    </p:spTree>
    <p:extLst>
      <p:ext uri="{BB962C8B-B14F-4D97-AF65-F5344CB8AC3E}">
        <p14:creationId xmlns:p14="http://schemas.microsoft.com/office/powerpoint/2010/main" val="239453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27009B-C035-FA2A-4CCB-DFD9BD57092E}"/>
              </a:ext>
            </a:extLst>
          </p:cNvPr>
          <p:cNvSpPr txBox="1"/>
          <p:nvPr/>
        </p:nvSpPr>
        <p:spPr>
          <a:xfrm>
            <a:off x="1480" y="0"/>
            <a:ext cx="6094520" cy="369332"/>
          </a:xfrm>
          <a:prstGeom prst="rect">
            <a:avLst/>
          </a:prstGeom>
          <a:noFill/>
        </p:spPr>
        <p:txBody>
          <a:bodyPr wrap="square">
            <a:spAutoFit/>
          </a:bodyPr>
          <a:lstStyle/>
          <a:p>
            <a:r>
              <a:rPr lang="en-US" altLang="zh-CN" dirty="0"/>
              <a:t>Empathizing</a:t>
            </a:r>
            <a:endParaRPr lang="zh-CN" altLang="en-US" dirty="0"/>
          </a:p>
        </p:txBody>
      </p:sp>
      <p:pic>
        <p:nvPicPr>
          <p:cNvPr id="7" name="图片 6">
            <a:extLst>
              <a:ext uri="{FF2B5EF4-FFF2-40B4-BE49-F238E27FC236}">
                <a16:creationId xmlns:a16="http://schemas.microsoft.com/office/drawing/2014/main" id="{1466CE8E-FFE7-2220-811B-8E6B2FB14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579" y="268196"/>
            <a:ext cx="6469941" cy="3368332"/>
          </a:xfrm>
          <a:prstGeom prst="rect">
            <a:avLst/>
          </a:prstGeom>
        </p:spPr>
      </p:pic>
      <p:sp>
        <p:nvSpPr>
          <p:cNvPr id="10" name="文本框 9">
            <a:extLst>
              <a:ext uri="{FF2B5EF4-FFF2-40B4-BE49-F238E27FC236}">
                <a16:creationId xmlns:a16="http://schemas.microsoft.com/office/drawing/2014/main" id="{4C37CBD7-1EDD-DE70-527A-1A19A1BE03B9}"/>
              </a:ext>
            </a:extLst>
          </p:cNvPr>
          <p:cNvSpPr txBox="1"/>
          <p:nvPr/>
        </p:nvSpPr>
        <p:spPr>
          <a:xfrm>
            <a:off x="1997475" y="1393794"/>
            <a:ext cx="2050741" cy="1477328"/>
          </a:xfrm>
          <a:prstGeom prst="rect">
            <a:avLst/>
          </a:prstGeom>
          <a:noFill/>
        </p:spPr>
        <p:txBody>
          <a:bodyPr wrap="square" rtlCol="0">
            <a:spAutoFit/>
          </a:bodyPr>
          <a:lstStyle/>
          <a:p>
            <a:r>
              <a:rPr lang="en-US" altLang="zh-CN" dirty="0"/>
              <a:t>Experience</a:t>
            </a:r>
          </a:p>
          <a:p>
            <a:endParaRPr lang="en-US" altLang="zh-CN" dirty="0"/>
          </a:p>
          <a:p>
            <a:r>
              <a:rPr lang="en-US" altLang="zh-CN" dirty="0"/>
              <a:t>Peer-to-peer help</a:t>
            </a:r>
          </a:p>
          <a:p>
            <a:endParaRPr lang="en-US" altLang="zh-CN" dirty="0"/>
          </a:p>
          <a:p>
            <a:r>
              <a:rPr lang="en-US" altLang="zh-CN" dirty="0"/>
              <a:t>Sharing feelings</a:t>
            </a:r>
            <a:endParaRPr lang="zh-CN" altLang="en-US" dirty="0"/>
          </a:p>
        </p:txBody>
      </p:sp>
      <p:pic>
        <p:nvPicPr>
          <p:cNvPr id="3" name="图片 2">
            <a:extLst>
              <a:ext uri="{FF2B5EF4-FFF2-40B4-BE49-F238E27FC236}">
                <a16:creationId xmlns:a16="http://schemas.microsoft.com/office/drawing/2014/main" id="{DF1E2116-D98C-ACFA-3D95-64AC762CA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2496"/>
            <a:ext cx="6645216" cy="3505504"/>
          </a:xfrm>
          <a:prstGeom prst="rect">
            <a:avLst/>
          </a:prstGeom>
        </p:spPr>
      </p:pic>
    </p:spTree>
    <p:extLst>
      <p:ext uri="{BB962C8B-B14F-4D97-AF65-F5344CB8AC3E}">
        <p14:creationId xmlns:p14="http://schemas.microsoft.com/office/powerpoint/2010/main" val="86185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B10DC7F-AE98-6297-7EA8-0F92E92C7E5B}"/>
              </a:ext>
            </a:extLst>
          </p:cNvPr>
          <p:cNvSpPr txBox="1"/>
          <p:nvPr/>
        </p:nvSpPr>
        <p:spPr>
          <a:xfrm>
            <a:off x="126507" y="613390"/>
            <a:ext cx="6094520" cy="2862322"/>
          </a:xfrm>
          <a:prstGeom prst="rect">
            <a:avLst/>
          </a:prstGeom>
          <a:noFill/>
        </p:spPr>
        <p:txBody>
          <a:bodyPr wrap="square">
            <a:spAutoFit/>
          </a:bodyPr>
          <a:lstStyle/>
          <a:p>
            <a:pPr marL="2794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interactive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ICT platform was acceptable and user friendly, and it emphasizes that relevant technology may promote independence </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Algilani</a:t>
            </a: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et al.</a:t>
            </a:r>
            <a:r>
              <a:rPr lang="en-US" altLang="zh-CN" kern="100" dirty="0">
                <a:latin typeface="Times New Roman" panose="02020603050405020304" pitchFamily="18" charset="0"/>
                <a:cs typeface="Times New Roman" panose="02020603050405020304" pitchFamily="18" charset="0"/>
              </a:rPr>
              <a:t>, 2017)</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279400" indent="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With the mobile requirement of population and ownership, the disruptive digital housing platform emerges as an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online flexible and interactive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information medium </a:t>
            </a:r>
            <a:r>
              <a:rPr lang="en-US" altLang="zh-CN" kern="100" dirty="0">
                <a:latin typeface="Times New Roman" panose="02020603050405020304" pitchFamily="18" charset="0"/>
                <a:cs typeface="Times New Roman" panose="02020603050405020304" pitchFamily="18" charset="0"/>
              </a:rPr>
              <a:t>(Jiang and Wang, 2023:16)</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279400" indent="2667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indent="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074" name="Picture 2" descr="互聯網未來30年發展的大趨勢，專家：競爭會更激烈！ - IT閱讀">
            <a:extLst>
              <a:ext uri="{FF2B5EF4-FFF2-40B4-BE49-F238E27FC236}">
                <a16:creationId xmlns:a16="http://schemas.microsoft.com/office/drawing/2014/main" id="{813FC7E8-BE09-DBAA-A50B-F2591896C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07" y="5394215"/>
            <a:ext cx="2192500" cy="138315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689938D-8322-C4D0-4609-1BD758BDB3BE}"/>
              </a:ext>
            </a:extLst>
          </p:cNvPr>
          <p:cNvSpPr txBox="1"/>
          <p:nvPr/>
        </p:nvSpPr>
        <p:spPr>
          <a:xfrm>
            <a:off x="126507" y="0"/>
            <a:ext cx="1702293" cy="646331"/>
          </a:xfrm>
          <a:prstGeom prst="rect">
            <a:avLst/>
          </a:prstGeom>
          <a:noFill/>
        </p:spPr>
        <p:txBody>
          <a:bodyPr wrap="square" rtlCol="0">
            <a:spAutoFit/>
          </a:bodyPr>
          <a:lstStyle/>
          <a:p>
            <a:r>
              <a:rPr lang="en-US" altLang="zh-CN" dirty="0"/>
              <a:t>Second research</a:t>
            </a:r>
            <a:endParaRPr lang="zh-CN" altLang="en-US" dirty="0"/>
          </a:p>
        </p:txBody>
      </p:sp>
      <p:sp>
        <p:nvSpPr>
          <p:cNvPr id="3" name="箭头: 下 2">
            <a:extLst>
              <a:ext uri="{FF2B5EF4-FFF2-40B4-BE49-F238E27FC236}">
                <a16:creationId xmlns:a16="http://schemas.microsoft.com/office/drawing/2014/main" id="{AA225686-4127-AB59-2A26-F13F955B44ED}"/>
              </a:ext>
            </a:extLst>
          </p:cNvPr>
          <p:cNvSpPr/>
          <p:nvPr/>
        </p:nvSpPr>
        <p:spPr>
          <a:xfrm>
            <a:off x="2485748" y="3027285"/>
            <a:ext cx="355106" cy="7989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0DF7C5B-9561-FE70-97F2-8CA0D9CF0A5A}"/>
              </a:ext>
            </a:extLst>
          </p:cNvPr>
          <p:cNvSpPr txBox="1"/>
          <p:nvPr/>
        </p:nvSpPr>
        <p:spPr>
          <a:xfrm>
            <a:off x="1535837" y="3915052"/>
            <a:ext cx="2166151" cy="923330"/>
          </a:xfrm>
          <a:prstGeom prst="rect">
            <a:avLst/>
          </a:prstGeom>
          <a:noFill/>
        </p:spPr>
        <p:txBody>
          <a:bodyPr wrap="square" rtlCol="0">
            <a:spAutoFit/>
          </a:bodyPr>
          <a:lstStyle/>
          <a:p>
            <a:r>
              <a:rPr lang="en-US" altLang="zh-CN" dirty="0"/>
              <a:t>The</a:t>
            </a:r>
            <a:r>
              <a:rPr lang="zh-CN" altLang="en-US" dirty="0"/>
              <a:t> </a:t>
            </a:r>
            <a:r>
              <a:rPr lang="en-US" altLang="zh-CN" dirty="0"/>
              <a:t>requirement</a:t>
            </a:r>
            <a:r>
              <a:rPr lang="zh-CN" altLang="en-US" dirty="0"/>
              <a:t> </a:t>
            </a:r>
            <a:r>
              <a:rPr lang="en-US" altLang="zh-CN" dirty="0"/>
              <a:t>of</a:t>
            </a:r>
            <a:r>
              <a:rPr lang="zh-CN" altLang="en-US" dirty="0"/>
              <a:t> </a:t>
            </a:r>
            <a:r>
              <a:rPr lang="en-US" altLang="zh-CN" dirty="0"/>
              <a:t>an</a:t>
            </a:r>
            <a:r>
              <a:rPr lang="zh-CN" altLang="en-US" dirty="0"/>
              <a:t> </a:t>
            </a:r>
            <a:r>
              <a:rPr lang="en-US" altLang="zh-CN" dirty="0"/>
              <a:t>interactive housing platform</a:t>
            </a:r>
            <a:endParaRPr lang="zh-CN" altLang="en-US" dirty="0"/>
          </a:p>
        </p:txBody>
      </p:sp>
      <p:pic>
        <p:nvPicPr>
          <p:cNvPr id="8" name="图片 7">
            <a:extLst>
              <a:ext uri="{FF2B5EF4-FFF2-40B4-BE49-F238E27FC236}">
                <a16:creationId xmlns:a16="http://schemas.microsoft.com/office/drawing/2014/main" id="{96966909-E553-57BB-98E5-F0592A120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027" y="71023"/>
            <a:ext cx="5925695" cy="1897804"/>
          </a:xfrm>
          <a:prstGeom prst="rect">
            <a:avLst/>
          </a:prstGeom>
        </p:spPr>
      </p:pic>
      <p:sp>
        <p:nvSpPr>
          <p:cNvPr id="10" name="文本框 9">
            <a:extLst>
              <a:ext uri="{FF2B5EF4-FFF2-40B4-BE49-F238E27FC236}">
                <a16:creationId xmlns:a16="http://schemas.microsoft.com/office/drawing/2014/main" id="{0389278A-AD68-DC96-1386-817F0FBD93E7}"/>
              </a:ext>
            </a:extLst>
          </p:cNvPr>
          <p:cNvSpPr txBox="1"/>
          <p:nvPr/>
        </p:nvSpPr>
        <p:spPr>
          <a:xfrm>
            <a:off x="6338581" y="3924655"/>
            <a:ext cx="6094520" cy="2308324"/>
          </a:xfrm>
          <a:prstGeom prst="rect">
            <a:avLst/>
          </a:prstGeom>
          <a:noFill/>
        </p:spPr>
        <p:txBody>
          <a:bodyPr wrap="square">
            <a:spAutoFit/>
          </a:bodyPr>
          <a:lstStyle/>
          <a:p>
            <a:pPr algn="l"/>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kern="100" dirty="0">
                <a:latin typeface="等线" panose="02010600030101010101" pitchFamily="2" charset="-122"/>
                <a:ea typeface="等线" panose="02010600030101010101" pitchFamily="2" charset="-122"/>
                <a:cs typeface="Times New Roman" panose="02020603050405020304" pitchFamily="18" charset="0"/>
              </a:rPr>
              <a:t>Tenants preparing to relocate encounter a surge in rental costs. The cost of new leases is raised by an extra $300 or higher each month in contrast to the $160 per month for extending an ongoing lease. Such exorbitant increases in rent can either confine renters to unsuitable apartments or let them forgo moving closer to their workplace or educational institution.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Campisi</a:t>
            </a:r>
            <a:r>
              <a:rPr lang="en-US" altLang="zh-CN" kern="100" dirty="0">
                <a:latin typeface="等线" panose="02010600030101010101" pitchFamily="2" charset="-122"/>
                <a:ea typeface="等线" panose="02010600030101010101" pitchFamily="2" charset="-122"/>
                <a:cs typeface="Times New Roman" panose="02020603050405020304" pitchFamily="18" charset="0"/>
              </a:rPr>
              <a:t>, 2022).</a:t>
            </a:r>
          </a:p>
        </p:txBody>
      </p:sp>
      <p:sp>
        <p:nvSpPr>
          <p:cNvPr id="12" name="文本框 11">
            <a:extLst>
              <a:ext uri="{FF2B5EF4-FFF2-40B4-BE49-F238E27FC236}">
                <a16:creationId xmlns:a16="http://schemas.microsoft.com/office/drawing/2014/main" id="{24E2358D-789E-A132-A3CA-A99DB0B14C9F}"/>
              </a:ext>
            </a:extLst>
          </p:cNvPr>
          <p:cNvSpPr txBox="1"/>
          <p:nvPr/>
        </p:nvSpPr>
        <p:spPr>
          <a:xfrm>
            <a:off x="6365139" y="2275383"/>
            <a:ext cx="6187736" cy="1200329"/>
          </a:xfrm>
          <a:prstGeom prst="rect">
            <a:avLst/>
          </a:prstGeom>
          <a:noFill/>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“The median price for rent across the country jumped by 12.3% in July from July 2021 and was up by 23.2% from July 2020. It stands at an eye-watering $1,879 per month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Campisi</a:t>
            </a:r>
            <a:r>
              <a:rPr lang="en-US" altLang="zh-CN" kern="100" dirty="0">
                <a:latin typeface="等线" panose="02010600030101010101" pitchFamily="2" charset="-122"/>
                <a:ea typeface="等线" panose="02010600030101010101" pitchFamily="2" charset="-122"/>
                <a:cs typeface="Times New Roman" panose="02020603050405020304" pitchFamily="18" charset="0"/>
              </a:rPr>
              <a:t>, 2022).”</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3" name="箭头: 左 12">
            <a:extLst>
              <a:ext uri="{FF2B5EF4-FFF2-40B4-BE49-F238E27FC236}">
                <a16:creationId xmlns:a16="http://schemas.microsoft.com/office/drawing/2014/main" id="{60747A9F-C35C-D58E-5176-6ABE68F3284C}"/>
              </a:ext>
            </a:extLst>
          </p:cNvPr>
          <p:cNvSpPr/>
          <p:nvPr/>
        </p:nvSpPr>
        <p:spPr>
          <a:xfrm rot="18423547">
            <a:off x="5200095" y="3266983"/>
            <a:ext cx="895905" cy="45276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05F4CE5-B6F8-4707-6C42-815317551D3D}"/>
              </a:ext>
            </a:extLst>
          </p:cNvPr>
          <p:cNvSpPr txBox="1"/>
          <p:nvPr/>
        </p:nvSpPr>
        <p:spPr>
          <a:xfrm>
            <a:off x="3866928" y="4233965"/>
            <a:ext cx="2229072" cy="923330"/>
          </a:xfrm>
          <a:prstGeom prst="rect">
            <a:avLst/>
          </a:prstGeom>
          <a:noFill/>
        </p:spPr>
        <p:txBody>
          <a:bodyPr wrap="square">
            <a:spAutoFit/>
          </a:bodyPr>
          <a:lstStyle/>
          <a:p>
            <a:r>
              <a:rPr lang="en-US" altLang="zh-CN" dirty="0"/>
              <a:t>The urgency of solving the problem of housing</a:t>
            </a:r>
            <a:endParaRPr lang="zh-CN" altLang="en-US" dirty="0"/>
          </a:p>
        </p:txBody>
      </p:sp>
    </p:spTree>
    <p:extLst>
      <p:ext uri="{BB962C8B-B14F-4D97-AF65-F5344CB8AC3E}">
        <p14:creationId xmlns:p14="http://schemas.microsoft.com/office/powerpoint/2010/main" val="10383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F65695B-CC95-708F-DEB8-D6F5866F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235" y="1337718"/>
            <a:ext cx="9562406" cy="5084771"/>
          </a:xfrm>
          <a:prstGeom prst="rect">
            <a:avLst/>
          </a:prstGeom>
        </p:spPr>
      </p:pic>
      <p:sp>
        <p:nvSpPr>
          <p:cNvPr id="6" name="文本框 5">
            <a:extLst>
              <a:ext uri="{FF2B5EF4-FFF2-40B4-BE49-F238E27FC236}">
                <a16:creationId xmlns:a16="http://schemas.microsoft.com/office/drawing/2014/main" id="{9A57C1EB-DF4F-4B47-A569-E488F98D8F15}"/>
              </a:ext>
            </a:extLst>
          </p:cNvPr>
          <p:cNvSpPr txBox="1"/>
          <p:nvPr/>
        </p:nvSpPr>
        <p:spPr>
          <a:xfrm>
            <a:off x="71021" y="88777"/>
            <a:ext cx="1837678" cy="646331"/>
          </a:xfrm>
          <a:prstGeom prst="rect">
            <a:avLst/>
          </a:prstGeom>
          <a:noFill/>
        </p:spPr>
        <p:txBody>
          <a:bodyPr wrap="square" rtlCol="0">
            <a:spAutoFit/>
          </a:bodyPr>
          <a:lstStyle/>
          <a:p>
            <a:r>
              <a:rPr lang="en-US" altLang="zh-CN" dirty="0"/>
              <a:t>Stakeholder map</a:t>
            </a:r>
            <a:endParaRPr lang="zh-CN" altLang="en-US" dirty="0"/>
          </a:p>
        </p:txBody>
      </p:sp>
    </p:spTree>
    <p:extLst>
      <p:ext uri="{BB962C8B-B14F-4D97-AF65-F5344CB8AC3E}">
        <p14:creationId xmlns:p14="http://schemas.microsoft.com/office/powerpoint/2010/main" val="338618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F3692B-BB79-5275-FFBD-67E4490AE769}"/>
              </a:ext>
            </a:extLst>
          </p:cNvPr>
          <p:cNvSpPr txBox="1"/>
          <p:nvPr/>
        </p:nvSpPr>
        <p:spPr>
          <a:xfrm>
            <a:off x="133165" y="88777"/>
            <a:ext cx="1429305" cy="369332"/>
          </a:xfrm>
          <a:prstGeom prst="rect">
            <a:avLst/>
          </a:prstGeom>
          <a:noFill/>
        </p:spPr>
        <p:txBody>
          <a:bodyPr wrap="square" rtlCol="0">
            <a:spAutoFit/>
          </a:bodyPr>
          <a:lstStyle/>
          <a:p>
            <a:r>
              <a:rPr lang="en-US" altLang="zh-CN" dirty="0"/>
              <a:t>Defining</a:t>
            </a:r>
            <a:endParaRPr lang="zh-CN" altLang="en-US" dirty="0"/>
          </a:p>
        </p:txBody>
      </p:sp>
      <p:sp>
        <p:nvSpPr>
          <p:cNvPr id="6" name="文本框 5">
            <a:extLst>
              <a:ext uri="{FF2B5EF4-FFF2-40B4-BE49-F238E27FC236}">
                <a16:creationId xmlns:a16="http://schemas.microsoft.com/office/drawing/2014/main" id="{85D0EB57-7DD3-EC56-AC9A-54F7919FF229}"/>
              </a:ext>
            </a:extLst>
          </p:cNvPr>
          <p:cNvSpPr txBox="1"/>
          <p:nvPr/>
        </p:nvSpPr>
        <p:spPr>
          <a:xfrm>
            <a:off x="5719439" y="490090"/>
            <a:ext cx="6094520" cy="3693319"/>
          </a:xfrm>
          <a:prstGeom prst="rect">
            <a:avLst/>
          </a:prstGeom>
          <a:noFill/>
        </p:spPr>
        <p:txBody>
          <a:bodyPr wrap="square">
            <a:spAutoFit/>
          </a:bodyPr>
          <a:lstStyle/>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Bob is a 33-year-old engineer who is not satisfied with the efficiency of housing apps. He needs to find an efficient platform to help him rent or reserve a good-quality house because he wants to maximize his chance to rent the next house if the deposit can be withdrawn from the former landlord on the platform.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Cindy is a 25-year-old assistant who lacks help from others to rent a house. She needs some peer-to-peer help so that she can get the newest information about renting a house and she wants to </a:t>
            </a:r>
            <a:r>
              <a:rPr lang="en-US" altLang="zh-CN" kern="100" dirty="0">
                <a:latin typeface="等线" panose="02010600030101010101" pitchFamily="2" charset="-122"/>
                <a:ea typeface="等线" panose="02010600030101010101" pitchFamily="2" charset="-122"/>
                <a:cs typeface="Times New Roman" panose="02020603050405020304" pitchFamily="18" charset="0"/>
              </a:rPr>
              <a:t>know other people’s lives living in a new house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E096E3C3-F145-56D2-189D-BCAA05B72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170" y="4307568"/>
            <a:ext cx="2865368" cy="2171888"/>
          </a:xfrm>
          <a:prstGeom prst="rect">
            <a:avLst/>
          </a:prstGeom>
        </p:spPr>
      </p:pic>
      <p:pic>
        <p:nvPicPr>
          <p:cNvPr id="12" name="图片 11">
            <a:extLst>
              <a:ext uri="{FF2B5EF4-FFF2-40B4-BE49-F238E27FC236}">
                <a16:creationId xmlns:a16="http://schemas.microsoft.com/office/drawing/2014/main" id="{86787318-6868-742B-826C-17737771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470" y="1711046"/>
            <a:ext cx="2368024" cy="2564541"/>
          </a:xfrm>
          <a:prstGeom prst="rect">
            <a:avLst/>
          </a:prstGeom>
        </p:spPr>
      </p:pic>
      <p:sp>
        <p:nvSpPr>
          <p:cNvPr id="13" name="文本框 12">
            <a:extLst>
              <a:ext uri="{FF2B5EF4-FFF2-40B4-BE49-F238E27FC236}">
                <a16:creationId xmlns:a16="http://schemas.microsoft.com/office/drawing/2014/main" id="{648185A1-4D7D-F1EB-2849-58E8DF17E7AB}"/>
              </a:ext>
            </a:extLst>
          </p:cNvPr>
          <p:cNvSpPr txBox="1"/>
          <p:nvPr/>
        </p:nvSpPr>
        <p:spPr>
          <a:xfrm>
            <a:off x="399494" y="816746"/>
            <a:ext cx="1322773" cy="646331"/>
          </a:xfrm>
          <a:prstGeom prst="rect">
            <a:avLst/>
          </a:prstGeom>
          <a:noFill/>
        </p:spPr>
        <p:txBody>
          <a:bodyPr wrap="square" rtlCol="0">
            <a:spAutoFit/>
          </a:bodyPr>
          <a:lstStyle/>
          <a:p>
            <a:r>
              <a:rPr lang="en-US" altLang="zh-CN" dirty="0"/>
              <a:t>POV Statement</a:t>
            </a:r>
            <a:endParaRPr lang="zh-CN" altLang="en-US" dirty="0"/>
          </a:p>
        </p:txBody>
      </p:sp>
    </p:spTree>
    <p:extLst>
      <p:ext uri="{BB962C8B-B14F-4D97-AF65-F5344CB8AC3E}">
        <p14:creationId xmlns:p14="http://schemas.microsoft.com/office/powerpoint/2010/main" val="123562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8D0442F-946F-361E-0D31-AE6F1BDA3F3C}"/>
              </a:ext>
            </a:extLst>
          </p:cNvPr>
          <p:cNvSpPr txBox="1"/>
          <p:nvPr/>
        </p:nvSpPr>
        <p:spPr>
          <a:xfrm>
            <a:off x="221942" y="195309"/>
            <a:ext cx="1367161" cy="369332"/>
          </a:xfrm>
          <a:prstGeom prst="rect">
            <a:avLst/>
          </a:prstGeom>
          <a:noFill/>
        </p:spPr>
        <p:txBody>
          <a:bodyPr wrap="square" rtlCol="0">
            <a:spAutoFit/>
          </a:bodyPr>
          <a:lstStyle/>
          <a:p>
            <a:r>
              <a:rPr lang="en-US" altLang="zh-CN" dirty="0"/>
              <a:t>5 whys</a:t>
            </a:r>
            <a:endParaRPr lang="zh-CN" altLang="en-US" dirty="0"/>
          </a:p>
        </p:txBody>
      </p:sp>
      <p:sp>
        <p:nvSpPr>
          <p:cNvPr id="6" name="文本框 5">
            <a:extLst>
              <a:ext uri="{FF2B5EF4-FFF2-40B4-BE49-F238E27FC236}">
                <a16:creationId xmlns:a16="http://schemas.microsoft.com/office/drawing/2014/main" id="{2B6DB555-D8AD-6C37-31E1-8553B695EBFB}"/>
              </a:ext>
            </a:extLst>
          </p:cNvPr>
          <p:cNvSpPr txBox="1"/>
          <p:nvPr/>
        </p:nvSpPr>
        <p:spPr>
          <a:xfrm>
            <a:off x="221942" y="1330611"/>
            <a:ext cx="5697245" cy="2862322"/>
          </a:xfrm>
          <a:prstGeom prst="rect">
            <a:avLst/>
          </a:prstGeom>
          <a:noFill/>
        </p:spPr>
        <p:txBody>
          <a:bodyPr wrap="square">
            <a:spAutoFit/>
          </a:bodyPr>
          <a:lstStyle/>
          <a:p>
            <a:pPr marL="279400"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Define the problem</a:t>
            </a:r>
          </a:p>
          <a:p>
            <a:pPr marL="2794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problems occurring among these people can be summarized into one problem: </a:t>
            </a:r>
            <a:r>
              <a:rPr lang="en-US" altLang="zh-CN" sz="1800" u="sng" kern="100" dirty="0">
                <a:effectLst/>
                <a:latin typeface="等线" panose="02010600030101010101" pitchFamily="2" charset="-122"/>
                <a:ea typeface="等线" panose="02010600030101010101" pitchFamily="2" charset="-122"/>
                <a:cs typeface="Times New Roman" panose="02020603050405020304" pitchFamily="18" charset="0"/>
              </a:rPr>
              <a:t>how to get some valuable information about renting a house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794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B317EFC2-72DF-68BF-1EFE-46F8D8212D00}"/>
              </a:ext>
            </a:extLst>
          </p:cNvPr>
          <p:cNvSpPr txBox="1"/>
          <p:nvPr/>
        </p:nvSpPr>
        <p:spPr>
          <a:xfrm>
            <a:off x="6096000" y="335845"/>
            <a:ext cx="6094520" cy="6463308"/>
          </a:xfrm>
          <a:prstGeom prst="rect">
            <a:avLst/>
          </a:prstGeom>
          <a:noFill/>
        </p:spPr>
        <p:txBody>
          <a:bodyPr wrap="square">
            <a:spAutoFit/>
          </a:bodyPr>
          <a:lstStyle/>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is it happening?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this problem happens can be analyzed through users’ common requirements. Most users of a housing app want to get helpful information to help them achieve their requirements for renting a house.</a:t>
            </a: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is that?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They clearly know their objectives to rent a house to live.</a:t>
            </a: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is that?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They </a:t>
            </a:r>
            <a:r>
              <a:rPr lang="en-US" altLang="zh-CN" kern="100" dirty="0">
                <a:latin typeface="等线" panose="02010600030101010101" pitchFamily="2" charset="-122"/>
                <a:ea typeface="等线" panose="02010600030101010101" pitchFamily="2" charset="-122"/>
                <a:cs typeface="Times New Roman" panose="02020603050405020304" pitchFamily="18" charset="0"/>
              </a:rPr>
              <a:t>may be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 bit anxious about such requirements for limited houses.</a:t>
            </a: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is that?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They lack some help </a:t>
            </a:r>
            <a:r>
              <a:rPr lang="en-US" altLang="zh-CN" kern="100" dirty="0">
                <a:latin typeface="等线" panose="02010600030101010101" pitchFamily="2" charset="-122"/>
                <a:ea typeface="等线" panose="02010600030101010101" pitchFamily="2" charset="-122"/>
                <a:cs typeface="Times New Roman" panose="02020603050405020304" pitchFamily="18" charset="0"/>
              </a:rPr>
              <a:t>or</a:t>
            </a: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advice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from other experienced people and they don’t know how to search for effective information.</a:t>
            </a: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 is that?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Most users are alone with limited experience of renting houses or with little interaction with others.</a:t>
            </a:r>
            <a:endParaRPr lang="zh-CN" altLang="en-US" dirty="0"/>
          </a:p>
        </p:txBody>
      </p:sp>
      <p:sp>
        <p:nvSpPr>
          <p:cNvPr id="12" name="箭头: 下 11">
            <a:extLst>
              <a:ext uri="{FF2B5EF4-FFF2-40B4-BE49-F238E27FC236}">
                <a16:creationId xmlns:a16="http://schemas.microsoft.com/office/drawing/2014/main" id="{A5039728-C79A-EB64-C6A8-665B1FFECF1B}"/>
              </a:ext>
            </a:extLst>
          </p:cNvPr>
          <p:cNvSpPr/>
          <p:nvPr/>
        </p:nvSpPr>
        <p:spPr>
          <a:xfrm rot="16200000">
            <a:off x="5291462" y="2524046"/>
            <a:ext cx="319596" cy="5060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78625E02-1F3C-9D6D-4312-92AF83461913}"/>
              </a:ext>
            </a:extLst>
          </p:cNvPr>
          <p:cNvCxnSpPr>
            <a:cxnSpLocks/>
          </p:cNvCxnSpPr>
          <p:nvPr/>
        </p:nvCxnSpPr>
        <p:spPr>
          <a:xfrm>
            <a:off x="6096000" y="195309"/>
            <a:ext cx="0" cy="6662691"/>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housing anxiety">
            <a:extLst>
              <a:ext uri="{FF2B5EF4-FFF2-40B4-BE49-F238E27FC236}">
                <a16:creationId xmlns:a16="http://schemas.microsoft.com/office/drawing/2014/main" id="{A3B6CD48-E225-0BCF-D0E6-4E9172F9C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4" y="4192933"/>
            <a:ext cx="31242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6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D768E68-28CD-165B-0851-86B4E1952936}"/>
              </a:ext>
            </a:extLst>
          </p:cNvPr>
          <p:cNvSpPr txBox="1"/>
          <p:nvPr/>
        </p:nvSpPr>
        <p:spPr>
          <a:xfrm>
            <a:off x="162017" y="0"/>
            <a:ext cx="6094520" cy="5078313"/>
          </a:xfrm>
          <a:prstGeom prst="rect">
            <a:avLst/>
          </a:prstGeom>
          <a:noFill/>
        </p:spPr>
        <p:txBody>
          <a:bodyPr wrap="square">
            <a:spAutoFit/>
          </a:bodyPr>
          <a:lstStyle/>
          <a:p>
            <a:pPr marL="2794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Problem statement</a:t>
            </a:r>
          </a:p>
          <a:p>
            <a:pPr marL="2794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794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the interview and research, I know that people are facing a severe problem in searching for effective housing resources via a good platform, which causes housing resources wasted and lowers people’s sense of happiness.</a:t>
            </a:r>
          </a:p>
          <a:p>
            <a:pPr lvl="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A9E09F7-5669-B577-AC67-0E61F8F27919}"/>
              </a:ext>
            </a:extLst>
          </p:cNvPr>
          <p:cNvSpPr txBox="1"/>
          <p:nvPr/>
        </p:nvSpPr>
        <p:spPr>
          <a:xfrm>
            <a:off x="6498454" y="1859339"/>
            <a:ext cx="5531529" cy="2308324"/>
          </a:xfrm>
          <a:prstGeom prst="rect">
            <a:avLst/>
          </a:prstGeom>
          <a:noFill/>
        </p:spPr>
        <p:txBody>
          <a:bodyPr wrap="square" rtlCol="0">
            <a:spAutoFit/>
          </a:bodyPr>
          <a:lstStyle/>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It’s important to distinguish different weak points of those users to help them solve housing problems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and  to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know people’s requirements for a platform to share information with each other.</a:t>
            </a:r>
            <a:endParaRPr lang="zh-CN" altLang="en-US" dirty="0"/>
          </a:p>
        </p:txBody>
      </p:sp>
      <p:pic>
        <p:nvPicPr>
          <p:cNvPr id="4098" name="Picture 2" descr="移动端AR交互设计探索|UI_三维_其他|观点|EasonZhu_原创文章-站酷ZCOOL">
            <a:extLst>
              <a:ext uri="{FF2B5EF4-FFF2-40B4-BE49-F238E27FC236}">
                <a16:creationId xmlns:a16="http://schemas.microsoft.com/office/drawing/2014/main" id="{E0E803FB-E31F-E515-A127-22B433521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33681"/>
            <a:ext cx="4926763" cy="222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3251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1177</Words>
  <Application>Microsoft Office PowerPoint</Application>
  <PresentationFormat>宽屏</PresentationFormat>
  <Paragraphs>91</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Wenxuan Xia (Umail)</dc:creator>
  <cp:lastModifiedBy>文轩 夏</cp:lastModifiedBy>
  <cp:revision>120</cp:revision>
  <dcterms:created xsi:type="dcterms:W3CDTF">2023-10-21T16:03:52Z</dcterms:created>
  <dcterms:modified xsi:type="dcterms:W3CDTF">2023-11-25T21:19:38Z</dcterms:modified>
</cp:coreProperties>
</file>