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2" r:id="rId5"/>
    <p:sldId id="296" r:id="rId6"/>
    <p:sldId id="301" r:id="rId7"/>
    <p:sldId id="299" r:id="rId8"/>
    <p:sldId id="287" r:id="rId9"/>
  </p:sldIdLst>
  <p:sldSz cx="12192000" cy="6858000"/>
  <p:notesSz cx="6858000" cy="9144000"/>
  <p:custDataLst>
    <p:tags r:id="rId14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18025989" name="MISSchildles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C3CBC8"/>
    <a:srgbClr val="AEBEB8"/>
    <a:srgbClr val="8DA59A"/>
    <a:srgbClr val="567265"/>
    <a:srgbClr val="2F4B3D"/>
    <a:srgbClr val="D9D9D9"/>
    <a:srgbClr val="E0E0E0"/>
    <a:srgbClr val="C7CFCC"/>
    <a:srgbClr val="B0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89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864" y="114"/>
      </p:cViewPr>
      <p:guideLst>
        <p:guide orient="horz" pos="2092"/>
        <p:guide pos="38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188DB-E110-407B-9440-9ACEF812DCF2}" type="datetimeFigureOut">
              <a:rPr lang="it-IT" smtClean="0"/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134D-6C7A-430A-BB71-A42B112EB595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134D-6C7A-430A-BB71-A42B112EB595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 rotWithShape="1">
          <a:blip r:embed="rId2"/>
          <a:srcRect t="13949"/>
          <a:stretch>
            <a:fillRect/>
          </a:stretch>
        </p:blipFill>
        <p:spPr>
          <a:xfrm>
            <a:off x="-751561" y="1"/>
            <a:ext cx="8069335" cy="6050071"/>
          </a:xfrm>
          <a:prstGeom prst="rect">
            <a:avLst/>
          </a:prstGeom>
        </p:spPr>
      </p:pic>
      <p:sp>
        <p:nvSpPr>
          <p:cNvPr id="168" name="Rettangolo 167"/>
          <p:cNvSpPr/>
          <p:nvPr userDrawn="1"/>
        </p:nvSpPr>
        <p:spPr>
          <a:xfrm>
            <a:off x="0" y="5118101"/>
            <a:ext cx="12192000" cy="1739899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210371" y="6363506"/>
            <a:ext cx="2435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Nome Cognome Autore</a:t>
            </a:r>
            <a:r>
              <a:rPr lang="it-IT" sz="12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– DEIB</a:t>
            </a:r>
            <a:endParaRPr lang="it-IT" sz="1200" b="1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magine 25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67847" y="285759"/>
            <a:ext cx="7719443" cy="6725940"/>
          </a:xfrm>
          <a:prstGeom prst="rect">
            <a:avLst/>
          </a:prstGeom>
        </p:spPr>
      </p:pic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CasellaDiTesto 129"/>
          <p:cNvSpPr txBox="1"/>
          <p:nvPr userDrawn="1"/>
        </p:nvSpPr>
        <p:spPr>
          <a:xfrm>
            <a:off x="210371" y="6363506"/>
            <a:ext cx="2441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Nome Cognome Autore</a:t>
            </a:r>
            <a:r>
              <a:rPr lang="it-IT" sz="12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– DEIB</a:t>
            </a:r>
            <a:endParaRPr lang="it-IT" sz="1200" b="1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 panose="020B0604020202090204"/>
          <a:ea typeface="+mj-ea"/>
          <a:cs typeface="Arial" panose="020B060402020209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panose="05000000000000000000" pitchFamily="2" charset="2"/>
        <a:buNone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mailto:stefano.tubaro@polimi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EIB Polimi - YouTub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64" y="1167712"/>
            <a:ext cx="2692443" cy="26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2209800" y="5922326"/>
            <a:ext cx="7772400" cy="550862"/>
          </a:xfrm>
        </p:spPr>
        <p:txBody>
          <a:bodyPr>
            <a:normAutofit/>
          </a:bodyPr>
          <a:lstStyle/>
          <a:p>
            <a:pPr algn="ctr"/>
            <a:r>
              <a:rPr lang="en-US" altLang="it-IT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Xuan Zhang</a:t>
            </a:r>
            <a:endParaRPr lang="en-US" altLang="it-IT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ottotitolo 10"/>
          <p:cNvSpPr txBox="1"/>
          <p:nvPr/>
        </p:nvSpPr>
        <p:spPr>
          <a:xfrm>
            <a:off x="2165534" y="6392006"/>
            <a:ext cx="7772400" cy="411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08 </a:t>
            </a:r>
            <a:r>
              <a:rPr lang="en-US" alt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Dec, </a:t>
            </a:r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lang="en-US" alt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it-IT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438812" y="3593320"/>
            <a:ext cx="236739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600" b="1">
                <a:solidFill>
                  <a:srgbClr val="436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lang="en-US" altLang="it-IT" sz="7600" b="1">
                <a:solidFill>
                  <a:srgbClr val="436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it-IT" sz="7600" b="1" dirty="0">
              <a:solidFill>
                <a:srgbClr val="436D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 descr="Immagine che contiene testo&#10;&#10;Descrizione generat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811" y="415375"/>
            <a:ext cx="1977072" cy="752337"/>
          </a:xfrm>
          <a:prstGeom prst="rect">
            <a:avLst/>
          </a:prstGeom>
        </p:spPr>
      </p:pic>
      <p:sp>
        <p:nvSpPr>
          <p:cNvPr id="2" name="Sottotitolo 2"/>
          <p:cNvSpPr>
            <a:spLocks noGrp="1"/>
          </p:cNvSpPr>
          <p:nvPr/>
        </p:nvSpPr>
        <p:spPr>
          <a:xfrm>
            <a:off x="252730" y="5255260"/>
            <a:ext cx="10803890" cy="5505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Positioning in the digital twin - a comparison on the fidelity with real data</a:t>
            </a:r>
            <a:endParaRPr lang="en-US" altLang="it-IT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39634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400"/>
              <a:t>Goal</a:t>
            </a:r>
            <a:endParaRPr lang="en-US" sz="2400"/>
          </a:p>
        </p:txBody>
      </p:sp>
      <p:sp>
        <p:nvSpPr>
          <p:cNvPr id="48" name="Text Box 47"/>
          <p:cNvSpPr txBox="1"/>
          <p:nvPr/>
        </p:nvSpPr>
        <p:spPr>
          <a:xfrm>
            <a:off x="266065" y="1518285"/>
            <a:ext cx="11441430" cy="945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2220"/>
              </a:lnSpc>
            </a:pPr>
            <a:r>
              <a:rPr sz="1600">
                <a:ea typeface="Apple LiSung" charset="-120"/>
                <a:cs typeface="+mn-lt"/>
              </a:rPr>
              <a:t>According to the "Reverse ray tracing" method introduced in the paper [1][2][3], </a:t>
            </a:r>
            <a:r>
              <a:rPr lang="en-US" sz="1600">
                <a:ea typeface="Apple LiSung" charset="-120"/>
                <a:cs typeface="+mn-lt"/>
              </a:rPr>
              <a:t>I </a:t>
            </a:r>
            <a:r>
              <a:rPr sz="1600">
                <a:ea typeface="Apple LiSung" charset="-120"/>
                <a:cs typeface="+mn-lt"/>
              </a:rPr>
              <a:t>try to </a:t>
            </a:r>
            <a:r>
              <a:rPr sz="1600" b="1">
                <a:ea typeface="Apple LiSung" charset="-120"/>
                <a:cs typeface="+mn-lt"/>
              </a:rPr>
              <a:t>test the first Monte Carlo method </a:t>
            </a:r>
            <a:r>
              <a:rPr sz="1600">
                <a:ea typeface="Apple LiSung" charset="-120"/>
                <a:cs typeface="+mn-lt"/>
              </a:rPr>
              <a:t>of the three algorithms mentioned </a:t>
            </a:r>
            <a:r>
              <a:rPr sz="1600" b="1">
                <a:ea typeface="Apple LiSung" charset="-120"/>
                <a:cs typeface="+mn-lt"/>
              </a:rPr>
              <a:t>in Unity</a:t>
            </a:r>
            <a:r>
              <a:rPr sz="1600">
                <a:ea typeface="Apple LiSung" charset="-120"/>
                <a:cs typeface="+mn-lt"/>
              </a:rPr>
              <a:t> to estimate the position via reverse ray tracing as Figure 1, in order to achieve the effect shown in Figure 2.</a:t>
            </a:r>
            <a:r>
              <a:rPr lang="en-US" sz="1600">
                <a:ea typeface="Apple LiSung" charset="-120"/>
                <a:cs typeface="+mn-lt"/>
              </a:rPr>
              <a:t> (t</a:t>
            </a:r>
            <a:r>
              <a:rPr lang="zh-CN" altLang="en-US" sz="1600">
                <a:ea typeface="Apple LiSung" charset="-120"/>
                <a:cs typeface="+mn-lt"/>
              </a:rPr>
              <a:t>he original implementation is</a:t>
            </a:r>
            <a:r>
              <a:rPr lang="en-US" altLang="zh-CN" sz="1600">
                <a:ea typeface="Apple LiSung" charset="-120"/>
                <a:cs typeface="+mn-lt"/>
              </a:rPr>
              <a:t> their</a:t>
            </a:r>
            <a:r>
              <a:rPr lang="zh-CN" altLang="en-US" sz="1600">
                <a:ea typeface="Apple LiSung" charset="-120"/>
                <a:cs typeface="+mn-lt"/>
              </a:rPr>
              <a:t> own Matlab-implemented ray-launching software</a:t>
            </a:r>
            <a:r>
              <a:rPr lang="en-US" sz="1600">
                <a:ea typeface="Apple LiSung" charset="-120"/>
                <a:cs typeface="+mn-lt"/>
              </a:rPr>
              <a:t>)</a:t>
            </a:r>
            <a:endParaRPr lang="en-US" sz="1600">
              <a:ea typeface="Apple LiSung" charset="-120"/>
              <a:cs typeface="+mn-lt"/>
            </a:endParaRPr>
          </a:p>
        </p:txBody>
      </p:sp>
      <p:pic>
        <p:nvPicPr>
          <p:cNvPr id="3" name="Picture 1" descr="Screenshot 2024-12-08 at 00.03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2612390"/>
            <a:ext cx="4049395" cy="3245485"/>
          </a:xfrm>
          <a:prstGeom prst="rect">
            <a:avLst/>
          </a:prstGeom>
        </p:spPr>
      </p:pic>
      <p:pic>
        <p:nvPicPr>
          <p:cNvPr id="4" name="Picture 2" descr="Screenshot 2024-12-08 at 00.06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85" y="2636520"/>
            <a:ext cx="5097145" cy="314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20035" y="5791200"/>
            <a:ext cx="1504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Figure 1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8171815" y="5730240"/>
            <a:ext cx="1504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Figure 2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0523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sz="2400">
                <a:ea typeface="Apple LiSung" charset="-120"/>
                <a:cs typeface="+mn-lt"/>
                <a:sym typeface="+mn-ea"/>
              </a:rPr>
              <a:t>Reverse ray tracing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579755" y="1420495"/>
            <a:ext cx="108407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/>
              <a:t>A ray</a:t>
            </a:r>
            <a:r>
              <a:rPr lang="en-US"/>
              <a:t> in the so-called "Reverse ray tracing" is defined as a path, characterized by a 3D scene, starting from a given location and with an angle of departure (AoD) θ. We use the notation path(θ) to refer to a ray.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Geometric assumption : due to smaller wavelength, the diffraction phenomenon is less important at millimeterwave (mmWave) frequencies compared to centimeter-wave frequencies [4]. Consequently, many channel models consider </a:t>
            </a:r>
            <a:r>
              <a:rPr lang="en-US" b="1"/>
              <a:t>only specular reflections</a:t>
            </a:r>
            <a:r>
              <a:rPr lang="en-US"/>
              <a:t> at the former higher frequencies.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t>Several models are considered in the article, and the one we try here is the one without noise.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0523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400">
                <a:ea typeface="Apple LiSung" charset="-120"/>
                <a:cs typeface="+mn-lt"/>
                <a:sym typeface="+mn-ea"/>
              </a:rPr>
              <a:t>Current progress</a:t>
            </a:r>
            <a:endParaRPr lang="en-US" sz="2400">
              <a:ea typeface="Apple LiSung" charset="-120"/>
              <a:cs typeface="+mn-lt"/>
              <a:sym typeface="+mn-ea"/>
            </a:endParaRPr>
          </a:p>
        </p:txBody>
      </p:sp>
      <p:pic>
        <p:nvPicPr>
          <p:cNvPr id="4" name="Picture 3" descr="Screenshot 2024-12-07 at 23.58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9530" y="2882900"/>
            <a:ext cx="4954270" cy="2762250"/>
          </a:xfrm>
          <a:prstGeom prst="rect">
            <a:avLst/>
          </a:prstGeom>
        </p:spPr>
      </p:pic>
      <p:pic>
        <p:nvPicPr>
          <p:cNvPr id="5" name="Picture 4" descr="Screenshot 2024-12-07 at 23.57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2873375"/>
            <a:ext cx="4761865" cy="2755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6760" y="1492250"/>
            <a:ext cx="1060704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According to the AP position in MADE-AGV-TEST-1.mat, four walls are generated. The value of AoA_el data simulates the ray generation between [AoA_el</a:t>
            </a:r>
            <a:r>
              <a:rPr lang="en-US" baseline="-25000"/>
              <a:t>min</a:t>
            </a:r>
            <a:r>
              <a:t>, AoA_el</a:t>
            </a:r>
            <a:r>
              <a:rPr lang="en-US" baseline="-25000"/>
              <a:t>max</a:t>
            </a:r>
            <a:r>
              <a:t>], and the maximum number of collisions is 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27456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800"/>
              <a:t>References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-635" y="1336675"/>
            <a:ext cx="12193270" cy="476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+mj-lt"/>
              <a:buAutoNum type="arabicPeriod"/>
            </a:pPr>
            <a:r>
              <a:rPr lang="en-US" sz="1400"/>
              <a:t>V. Nguyen, V. Corlay, and N. Gresset, “Probabilistic ray-tracing aided positioning at mmWave frequencies”, Int. Conf. on Indoor Positioningand Indoor Navigation (IPIN), 2023.</a:t>
            </a:r>
            <a:endParaRPr lang="en-US" sz="1400"/>
          </a:p>
          <a:p>
            <a:pPr marL="342900" indent="-342900" algn="l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/>
              <a:t>V. Corlay, V. Nguyen, and N. Gresset, “Probabilistic positioning via ray tracing with noisy angle of arrival measurements”, IEEE Communications Letters, vol. 28, no. 10, Oct. 2024.</a:t>
            </a:r>
            <a:endParaRPr lang="en-US" sz="1400"/>
          </a:p>
          <a:p>
            <a:pPr marL="342900" indent="-342900" algn="l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/>
              <a:t>Fusion of Time and Angle Measurements for Digital-Twin-Aided Probabilistic 3D Positioning Vincent Corlay, Viet-Hoa Nguyen, Nicolas Gresset https://doi.org/10.48550/arXiv.2410.15237、</a:t>
            </a:r>
            <a:endParaRPr lang="en-US" sz="1400"/>
          </a:p>
          <a:p>
            <a:pPr marL="342900" indent="-342900" algn="l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/>
              <a:t>S. Deng, G. R. MacCartney, and T. S. Rappaport, “Indoor and Outdoor 5G Diffraction Measurements and Models at 10, 20, and 26 GHz,” NYU WIRELESS TR 2016-001, May. 2016.</a:t>
            </a:r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338596" y="3420455"/>
            <a:ext cx="360161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CONTATTI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"/>
              </a:rPr>
              <a:t>xuan3.zhang</a:t>
            </a:r>
            <a:r>
              <a:rPr 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"/>
              </a:rPr>
              <a:t>@polimi.it</a:t>
            </a:r>
            <a:r>
              <a:rPr 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400" dirty="0">
              <a:solidFill>
                <a:srgbClr val="3871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400" dirty="0">
              <a:solidFill>
                <a:srgbClr val="3871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ZiYzkwZmQ2OGQxNmQwMzU3ZDkxZmJmODNmYWJkZmIifQ=="/>
</p:tagLst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2060</Words>
  <Application>WPS Presentation</Application>
  <PresentationFormat>Widescreen</PresentationFormat>
  <Paragraphs>43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9" baseType="lpstr">
      <vt:lpstr>Arial</vt:lpstr>
      <vt:lpstr>宋体</vt:lpstr>
      <vt:lpstr>Wingdings</vt:lpstr>
      <vt:lpstr>Arial</vt:lpstr>
      <vt:lpstr>Calibri</vt:lpstr>
      <vt:lpstr>Helvetica Neue</vt:lpstr>
      <vt:lpstr>Apple LiSung</vt:lpstr>
      <vt:lpstr>微软雅黑</vt:lpstr>
      <vt:lpstr>汉仪旗黑</vt:lpstr>
      <vt:lpstr>宋体</vt:lpstr>
      <vt:lpstr>Arial Unicode MS</vt:lpstr>
      <vt:lpstr>汉仪书宋二KW</vt:lpstr>
      <vt:lpstr>POLI</vt:lpstr>
      <vt:lpstr>PowerPoint 演示文稿</vt:lpstr>
      <vt:lpstr>Goal</vt:lpstr>
      <vt:lpstr>Reverse ray tracing</vt:lpstr>
      <vt:lpstr>Reverse ray tracing</vt:lpstr>
      <vt:lpstr>References</vt:lpstr>
      <vt:lpstr>PowerPoint 演示文稿</vt:lpstr>
    </vt:vector>
  </TitlesOfParts>
  <Company>Area Servizi 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MISSchildless</cp:lastModifiedBy>
  <cp:revision>362</cp:revision>
  <dcterms:created xsi:type="dcterms:W3CDTF">2024-12-12T03:58:10Z</dcterms:created>
  <dcterms:modified xsi:type="dcterms:W3CDTF">2024-12-12T03:58:10Z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0x010100A85B21F3832B664EACBD0ACF22D8D2CF</vt:lpwstr>
  </property>
  <property fmtid="{D5CDD505-2E9C-101B-9397-08002B2CF9AE}" pid="3" name="ICV">
    <vt:lpwstr>FBEBCC11D253C686D6772367F06E23A5_42</vt:lpwstr>
  </property>
  <property fmtid="{D5CDD505-2E9C-101B-9397-08002B2CF9AE}" pid="4" name="KSOProductBuildVer">
    <vt:lpwstr>1033-6.12.1.8902</vt:lpwstr>
  </property>
</Properties>
</file>