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92" r:id="rId5"/>
    <p:sldId id="296" r:id="rId6"/>
    <p:sldId id="301" r:id="rId7"/>
    <p:sldId id="304" r:id="rId8"/>
    <p:sldId id="299" r:id="rId9"/>
    <p:sldId id="287" r:id="rId10"/>
  </p:sldIdLst>
  <p:sldSz cx="12192000" cy="6858000"/>
  <p:notesSz cx="6858000" cy="9144000"/>
  <p:custDataLst>
    <p:tags r:id="rId15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92" userDrawn="1">
          <p15:clr>
            <a:srgbClr val="A4A3A4"/>
          </p15:clr>
        </p15:guide>
        <p15:guide id="2" pos="381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518025989" name="MISSchildless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1D1D1"/>
    <a:srgbClr val="C3CBC8"/>
    <a:srgbClr val="AEBEB8"/>
    <a:srgbClr val="8DA59A"/>
    <a:srgbClr val="567265"/>
    <a:srgbClr val="2F4B3D"/>
    <a:srgbClr val="D9D9D9"/>
    <a:srgbClr val="E0E0E0"/>
    <a:srgbClr val="C7CFCC"/>
    <a:srgbClr val="B0BC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62" autoAdjust="0"/>
    <p:restoredTop sz="93898" autoAdjust="0"/>
  </p:normalViewPr>
  <p:slideViewPr>
    <p:cSldViewPr snapToGrid="0" snapToObjects="1" showGuides="1">
      <p:cViewPr varScale="1">
        <p:scale>
          <a:sx n="107" d="100"/>
          <a:sy n="107" d="100"/>
        </p:scale>
        <p:origin x="864" y="114"/>
      </p:cViewPr>
      <p:guideLst>
        <p:guide orient="horz" pos="2092"/>
        <p:guide pos="381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gs" Target="tags/tag1.xml"/><Relationship Id="rId14" Type="http://schemas.openxmlformats.org/officeDocument/2006/relationships/commentAuthors" Target="commentAuthors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5188DB-E110-407B-9440-9ACEF812DCF2}" type="datetimeFigureOut">
              <a:rPr lang="it-IT" smtClean="0"/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3B134D-6C7A-430A-BB71-A42B112EB595}" type="slidenum">
              <a:rPr lang="it-IT" smtClean="0"/>
            </a:fld>
            <a:endParaRPr lang="it-I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3B134D-6C7A-430A-BB71-A42B112EB595}" type="slidenum">
              <a:rPr lang="it-IT" smtClean="0"/>
            </a:fld>
            <a:endParaRPr lang="it-IT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/>
          <p:cNvPicPr>
            <a:picLocks noChangeAspect="1"/>
          </p:cNvPicPr>
          <p:nvPr userDrawn="1"/>
        </p:nvPicPr>
        <p:blipFill rotWithShape="1">
          <a:blip r:embed="rId2"/>
          <a:srcRect t="13949"/>
          <a:stretch>
            <a:fillRect/>
          </a:stretch>
        </p:blipFill>
        <p:spPr>
          <a:xfrm>
            <a:off x="-751561" y="1"/>
            <a:ext cx="8069335" cy="6050071"/>
          </a:xfrm>
          <a:prstGeom prst="rect">
            <a:avLst/>
          </a:prstGeom>
        </p:spPr>
      </p:pic>
      <p:sp>
        <p:nvSpPr>
          <p:cNvPr id="168" name="Rettangolo 167"/>
          <p:cNvSpPr/>
          <p:nvPr userDrawn="1"/>
        </p:nvSpPr>
        <p:spPr>
          <a:xfrm>
            <a:off x="0" y="5118101"/>
            <a:ext cx="12192000" cy="1739899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 hasCustomPrompt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it-IT"/>
              <a:t>Fare clic sull'icona per inserire un'immagine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 hasCustomPrompt="1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 hasCustomPrompt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609600" y="1600201"/>
            <a:ext cx="11098301" cy="4525963"/>
          </a:xfrm>
        </p:spPr>
        <p:txBody>
          <a:bodyPr/>
          <a:lstStyle>
            <a:lvl1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2pPr>
            <a:lvl3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3pPr>
            <a:lvl4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4pPr>
            <a:lvl5pPr>
              <a:defRPr>
                <a:latin typeface="Calibri" panose="020F0502020204030204" pitchFamily="34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it-IT" dirty="0"/>
              <a:t>Fare clic per modificare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30" name="CasellaDiTesto 129"/>
          <p:cNvSpPr txBox="1"/>
          <p:nvPr userDrawn="1"/>
        </p:nvSpPr>
        <p:spPr>
          <a:xfrm>
            <a:off x="210371" y="6363506"/>
            <a:ext cx="243598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Nome Cognome Autore</a:t>
            </a:r>
            <a:r>
              <a:rPr lang="it-IT" sz="12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– DEIB</a:t>
            </a:r>
            <a:endParaRPr lang="it-IT" sz="1200" b="1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5" name="Immagine 25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-567847" y="285759"/>
            <a:ext cx="7719443" cy="6725940"/>
          </a:xfrm>
          <a:prstGeom prst="rect">
            <a:avLst/>
          </a:prstGeom>
        </p:spPr>
      </p:pic>
      <p:sp>
        <p:nvSpPr>
          <p:cNvPr id="253" name="Rettangolo 252"/>
          <p:cNvSpPr/>
          <p:nvPr userDrawn="1"/>
        </p:nvSpPr>
        <p:spPr>
          <a:xfrm>
            <a:off x="0" y="1"/>
            <a:ext cx="12192000" cy="1269904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sp>
        <p:nvSpPr>
          <p:cNvPr id="129" name="Rettangolo 128"/>
          <p:cNvSpPr/>
          <p:nvPr userDrawn="1"/>
        </p:nvSpPr>
        <p:spPr>
          <a:xfrm>
            <a:off x="0" y="6126163"/>
            <a:ext cx="12192000" cy="731837"/>
          </a:xfrm>
          <a:prstGeom prst="rect">
            <a:avLst/>
          </a:prstGeom>
          <a:solidFill>
            <a:srgbClr val="36725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800"/>
          </a:p>
        </p:txBody>
      </p:sp>
      <p:grpSp>
        <p:nvGrpSpPr>
          <p:cNvPr id="132" name="Gruppo 131"/>
          <p:cNvGrpSpPr/>
          <p:nvPr userDrawn="1"/>
        </p:nvGrpSpPr>
        <p:grpSpPr>
          <a:xfrm>
            <a:off x="64010" y="1089904"/>
            <a:ext cx="12048863" cy="180000"/>
            <a:chOff x="1218340" y="275867"/>
            <a:chExt cx="17715122" cy="567843"/>
          </a:xfrm>
        </p:grpSpPr>
        <p:cxnSp>
          <p:nvCxnSpPr>
            <p:cNvPr id="133" name="Connettore 1 132"/>
            <p:cNvCxnSpPr/>
            <p:nvPr userDrawn="1"/>
          </p:nvCxnSpPr>
          <p:spPr>
            <a:xfrm>
              <a:off x="12183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1 133"/>
            <p:cNvCxnSpPr/>
            <p:nvPr userDrawn="1"/>
          </p:nvCxnSpPr>
          <p:spPr>
            <a:xfrm>
              <a:off x="13672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1 134"/>
            <p:cNvCxnSpPr/>
            <p:nvPr userDrawn="1"/>
          </p:nvCxnSpPr>
          <p:spPr>
            <a:xfrm>
              <a:off x="15160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1 135"/>
            <p:cNvCxnSpPr/>
            <p:nvPr userDrawn="1"/>
          </p:nvCxnSpPr>
          <p:spPr>
            <a:xfrm>
              <a:off x="16649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1 136"/>
            <p:cNvCxnSpPr/>
            <p:nvPr userDrawn="1"/>
          </p:nvCxnSpPr>
          <p:spPr>
            <a:xfrm>
              <a:off x="18138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1 137"/>
            <p:cNvCxnSpPr/>
            <p:nvPr userDrawn="1"/>
          </p:nvCxnSpPr>
          <p:spPr>
            <a:xfrm>
              <a:off x="19626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1 138"/>
            <p:cNvCxnSpPr/>
            <p:nvPr userDrawn="1"/>
          </p:nvCxnSpPr>
          <p:spPr>
            <a:xfrm>
              <a:off x="21115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1 139"/>
            <p:cNvCxnSpPr/>
            <p:nvPr userDrawn="1"/>
          </p:nvCxnSpPr>
          <p:spPr>
            <a:xfrm>
              <a:off x="22604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Connettore 1 140"/>
            <p:cNvCxnSpPr/>
            <p:nvPr userDrawn="1"/>
          </p:nvCxnSpPr>
          <p:spPr>
            <a:xfrm>
              <a:off x="24092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2" name="Connettore 1 141"/>
            <p:cNvCxnSpPr/>
            <p:nvPr userDrawn="1"/>
          </p:nvCxnSpPr>
          <p:spPr>
            <a:xfrm>
              <a:off x="25581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Connettore 1 142"/>
            <p:cNvCxnSpPr/>
            <p:nvPr userDrawn="1"/>
          </p:nvCxnSpPr>
          <p:spPr>
            <a:xfrm>
              <a:off x="27070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Connettore 1 143"/>
            <p:cNvCxnSpPr/>
            <p:nvPr userDrawn="1"/>
          </p:nvCxnSpPr>
          <p:spPr>
            <a:xfrm>
              <a:off x="28558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1 144"/>
            <p:cNvCxnSpPr/>
            <p:nvPr userDrawn="1"/>
          </p:nvCxnSpPr>
          <p:spPr>
            <a:xfrm>
              <a:off x="30047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1 145"/>
            <p:cNvCxnSpPr/>
            <p:nvPr userDrawn="1"/>
          </p:nvCxnSpPr>
          <p:spPr>
            <a:xfrm>
              <a:off x="31536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1 146"/>
            <p:cNvCxnSpPr/>
            <p:nvPr userDrawn="1"/>
          </p:nvCxnSpPr>
          <p:spPr>
            <a:xfrm>
              <a:off x="33024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1 147"/>
            <p:cNvCxnSpPr/>
            <p:nvPr userDrawn="1"/>
          </p:nvCxnSpPr>
          <p:spPr>
            <a:xfrm>
              <a:off x="34513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1 148"/>
            <p:cNvCxnSpPr/>
            <p:nvPr userDrawn="1"/>
          </p:nvCxnSpPr>
          <p:spPr>
            <a:xfrm>
              <a:off x="36002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1 149"/>
            <p:cNvCxnSpPr/>
            <p:nvPr userDrawn="1"/>
          </p:nvCxnSpPr>
          <p:spPr>
            <a:xfrm>
              <a:off x="37490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1 150"/>
            <p:cNvCxnSpPr/>
            <p:nvPr userDrawn="1"/>
          </p:nvCxnSpPr>
          <p:spPr>
            <a:xfrm>
              <a:off x="38979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Connettore 1 151"/>
            <p:cNvCxnSpPr/>
            <p:nvPr userDrawn="1"/>
          </p:nvCxnSpPr>
          <p:spPr>
            <a:xfrm>
              <a:off x="404681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Connettore 1 152"/>
            <p:cNvCxnSpPr/>
            <p:nvPr userDrawn="1"/>
          </p:nvCxnSpPr>
          <p:spPr>
            <a:xfrm>
              <a:off x="419568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Connettore 1 153"/>
            <p:cNvCxnSpPr/>
            <p:nvPr userDrawn="1"/>
          </p:nvCxnSpPr>
          <p:spPr>
            <a:xfrm>
              <a:off x="434454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1 154"/>
            <p:cNvCxnSpPr/>
            <p:nvPr userDrawn="1"/>
          </p:nvCxnSpPr>
          <p:spPr>
            <a:xfrm>
              <a:off x="449341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1 155"/>
            <p:cNvCxnSpPr/>
            <p:nvPr userDrawn="1"/>
          </p:nvCxnSpPr>
          <p:spPr>
            <a:xfrm>
              <a:off x="464228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1 156"/>
            <p:cNvCxnSpPr/>
            <p:nvPr userDrawn="1"/>
          </p:nvCxnSpPr>
          <p:spPr>
            <a:xfrm>
              <a:off x="479114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1 157"/>
            <p:cNvCxnSpPr/>
            <p:nvPr userDrawn="1"/>
          </p:nvCxnSpPr>
          <p:spPr>
            <a:xfrm>
              <a:off x="494001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1 158"/>
            <p:cNvCxnSpPr/>
            <p:nvPr userDrawn="1"/>
          </p:nvCxnSpPr>
          <p:spPr>
            <a:xfrm>
              <a:off x="508888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1 159"/>
            <p:cNvCxnSpPr/>
            <p:nvPr userDrawn="1"/>
          </p:nvCxnSpPr>
          <p:spPr>
            <a:xfrm>
              <a:off x="523774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1 160"/>
            <p:cNvCxnSpPr/>
            <p:nvPr userDrawn="1"/>
          </p:nvCxnSpPr>
          <p:spPr>
            <a:xfrm>
              <a:off x="538661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Connettore 1 161"/>
            <p:cNvCxnSpPr/>
            <p:nvPr userDrawn="1"/>
          </p:nvCxnSpPr>
          <p:spPr>
            <a:xfrm>
              <a:off x="553548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Connettore 1 162"/>
            <p:cNvCxnSpPr/>
            <p:nvPr userDrawn="1"/>
          </p:nvCxnSpPr>
          <p:spPr>
            <a:xfrm>
              <a:off x="568435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Connettore 1 163"/>
            <p:cNvCxnSpPr/>
            <p:nvPr userDrawn="1"/>
          </p:nvCxnSpPr>
          <p:spPr>
            <a:xfrm>
              <a:off x="583321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1 164"/>
            <p:cNvCxnSpPr/>
            <p:nvPr userDrawn="1"/>
          </p:nvCxnSpPr>
          <p:spPr>
            <a:xfrm>
              <a:off x="598208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1 165"/>
            <p:cNvCxnSpPr/>
            <p:nvPr userDrawn="1"/>
          </p:nvCxnSpPr>
          <p:spPr>
            <a:xfrm>
              <a:off x="613095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1 166"/>
            <p:cNvCxnSpPr/>
            <p:nvPr userDrawn="1"/>
          </p:nvCxnSpPr>
          <p:spPr>
            <a:xfrm>
              <a:off x="627981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1 167"/>
            <p:cNvCxnSpPr/>
            <p:nvPr userDrawn="1"/>
          </p:nvCxnSpPr>
          <p:spPr>
            <a:xfrm>
              <a:off x="642868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1 168"/>
            <p:cNvCxnSpPr/>
            <p:nvPr userDrawn="1"/>
          </p:nvCxnSpPr>
          <p:spPr>
            <a:xfrm>
              <a:off x="657755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1 169"/>
            <p:cNvCxnSpPr/>
            <p:nvPr userDrawn="1"/>
          </p:nvCxnSpPr>
          <p:spPr>
            <a:xfrm>
              <a:off x="672641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1 170"/>
            <p:cNvCxnSpPr/>
            <p:nvPr userDrawn="1"/>
          </p:nvCxnSpPr>
          <p:spPr>
            <a:xfrm>
              <a:off x="687528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Connettore 1 171"/>
            <p:cNvCxnSpPr/>
            <p:nvPr userDrawn="1"/>
          </p:nvCxnSpPr>
          <p:spPr>
            <a:xfrm>
              <a:off x="702415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Connettore 1 172"/>
            <p:cNvCxnSpPr/>
            <p:nvPr userDrawn="1"/>
          </p:nvCxnSpPr>
          <p:spPr>
            <a:xfrm>
              <a:off x="717302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Connettore 1 173"/>
            <p:cNvCxnSpPr/>
            <p:nvPr userDrawn="1"/>
          </p:nvCxnSpPr>
          <p:spPr>
            <a:xfrm>
              <a:off x="732188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1 174"/>
            <p:cNvCxnSpPr/>
            <p:nvPr userDrawn="1"/>
          </p:nvCxnSpPr>
          <p:spPr>
            <a:xfrm>
              <a:off x="747075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1 175"/>
            <p:cNvCxnSpPr/>
            <p:nvPr userDrawn="1"/>
          </p:nvCxnSpPr>
          <p:spPr>
            <a:xfrm>
              <a:off x="761962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1 176"/>
            <p:cNvCxnSpPr/>
            <p:nvPr userDrawn="1"/>
          </p:nvCxnSpPr>
          <p:spPr>
            <a:xfrm>
              <a:off x="776848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1 177"/>
            <p:cNvCxnSpPr/>
            <p:nvPr userDrawn="1"/>
          </p:nvCxnSpPr>
          <p:spPr>
            <a:xfrm>
              <a:off x="791735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1 178"/>
            <p:cNvCxnSpPr/>
            <p:nvPr userDrawn="1"/>
          </p:nvCxnSpPr>
          <p:spPr>
            <a:xfrm>
              <a:off x="806622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1 179"/>
            <p:cNvCxnSpPr/>
            <p:nvPr userDrawn="1"/>
          </p:nvCxnSpPr>
          <p:spPr>
            <a:xfrm>
              <a:off x="821508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1 180"/>
            <p:cNvCxnSpPr/>
            <p:nvPr userDrawn="1"/>
          </p:nvCxnSpPr>
          <p:spPr>
            <a:xfrm>
              <a:off x="836395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2" name="Connettore 1 181"/>
            <p:cNvCxnSpPr/>
            <p:nvPr userDrawn="1"/>
          </p:nvCxnSpPr>
          <p:spPr>
            <a:xfrm>
              <a:off x="851282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3" name="Connettore 1 182"/>
            <p:cNvCxnSpPr/>
            <p:nvPr userDrawn="1"/>
          </p:nvCxnSpPr>
          <p:spPr>
            <a:xfrm>
              <a:off x="866169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4" name="Connettore 1 183"/>
            <p:cNvCxnSpPr/>
            <p:nvPr userDrawn="1"/>
          </p:nvCxnSpPr>
          <p:spPr>
            <a:xfrm>
              <a:off x="881055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5" name="Connettore 1 184"/>
            <p:cNvCxnSpPr/>
            <p:nvPr userDrawn="1"/>
          </p:nvCxnSpPr>
          <p:spPr>
            <a:xfrm>
              <a:off x="895942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6" name="Connettore 1 185"/>
            <p:cNvCxnSpPr/>
            <p:nvPr userDrawn="1"/>
          </p:nvCxnSpPr>
          <p:spPr>
            <a:xfrm>
              <a:off x="910829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Connettore 1 186"/>
            <p:cNvCxnSpPr/>
            <p:nvPr userDrawn="1"/>
          </p:nvCxnSpPr>
          <p:spPr>
            <a:xfrm>
              <a:off x="925715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Connettore 1 187"/>
            <p:cNvCxnSpPr/>
            <p:nvPr userDrawn="1"/>
          </p:nvCxnSpPr>
          <p:spPr>
            <a:xfrm>
              <a:off x="940602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Connettore 1 188"/>
            <p:cNvCxnSpPr/>
            <p:nvPr userDrawn="1"/>
          </p:nvCxnSpPr>
          <p:spPr>
            <a:xfrm>
              <a:off x="955489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Connettore 1 189"/>
            <p:cNvCxnSpPr/>
            <p:nvPr userDrawn="1"/>
          </p:nvCxnSpPr>
          <p:spPr>
            <a:xfrm>
              <a:off x="970375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1 190"/>
            <p:cNvCxnSpPr/>
            <p:nvPr userDrawn="1"/>
          </p:nvCxnSpPr>
          <p:spPr>
            <a:xfrm>
              <a:off x="985262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1 191"/>
            <p:cNvCxnSpPr/>
            <p:nvPr userDrawn="1"/>
          </p:nvCxnSpPr>
          <p:spPr>
            <a:xfrm>
              <a:off x="1000149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1 192"/>
            <p:cNvCxnSpPr/>
            <p:nvPr userDrawn="1"/>
          </p:nvCxnSpPr>
          <p:spPr>
            <a:xfrm>
              <a:off x="1015036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1 193"/>
            <p:cNvCxnSpPr/>
            <p:nvPr userDrawn="1"/>
          </p:nvCxnSpPr>
          <p:spPr>
            <a:xfrm>
              <a:off x="1029922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1 194"/>
            <p:cNvCxnSpPr/>
            <p:nvPr userDrawn="1"/>
          </p:nvCxnSpPr>
          <p:spPr>
            <a:xfrm>
              <a:off x="1044809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1 195"/>
            <p:cNvCxnSpPr/>
            <p:nvPr userDrawn="1"/>
          </p:nvCxnSpPr>
          <p:spPr>
            <a:xfrm>
              <a:off x="1059696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1 196"/>
            <p:cNvCxnSpPr/>
            <p:nvPr userDrawn="1"/>
          </p:nvCxnSpPr>
          <p:spPr>
            <a:xfrm>
              <a:off x="1074582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1 197"/>
            <p:cNvCxnSpPr/>
            <p:nvPr userDrawn="1"/>
          </p:nvCxnSpPr>
          <p:spPr>
            <a:xfrm>
              <a:off x="1089469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1 198"/>
            <p:cNvCxnSpPr/>
            <p:nvPr userDrawn="1"/>
          </p:nvCxnSpPr>
          <p:spPr>
            <a:xfrm>
              <a:off x="110435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1 199"/>
            <p:cNvCxnSpPr/>
            <p:nvPr userDrawn="1"/>
          </p:nvCxnSpPr>
          <p:spPr>
            <a:xfrm>
              <a:off x="1119242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1 200"/>
            <p:cNvCxnSpPr/>
            <p:nvPr userDrawn="1"/>
          </p:nvCxnSpPr>
          <p:spPr>
            <a:xfrm>
              <a:off x="1134129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Connettore 1 201"/>
            <p:cNvCxnSpPr/>
            <p:nvPr userDrawn="1"/>
          </p:nvCxnSpPr>
          <p:spPr>
            <a:xfrm>
              <a:off x="1149016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Connettore 1 202"/>
            <p:cNvCxnSpPr/>
            <p:nvPr userDrawn="1"/>
          </p:nvCxnSpPr>
          <p:spPr>
            <a:xfrm>
              <a:off x="1163903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Connettore 1 203"/>
            <p:cNvCxnSpPr/>
            <p:nvPr userDrawn="1"/>
          </p:nvCxnSpPr>
          <p:spPr>
            <a:xfrm>
              <a:off x="1178789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Connettore 1 204"/>
            <p:cNvCxnSpPr/>
            <p:nvPr userDrawn="1"/>
          </p:nvCxnSpPr>
          <p:spPr>
            <a:xfrm>
              <a:off x="1193676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1 205"/>
            <p:cNvCxnSpPr/>
            <p:nvPr userDrawn="1"/>
          </p:nvCxnSpPr>
          <p:spPr>
            <a:xfrm>
              <a:off x="1208563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1 206"/>
            <p:cNvCxnSpPr/>
            <p:nvPr userDrawn="1"/>
          </p:nvCxnSpPr>
          <p:spPr>
            <a:xfrm>
              <a:off x="1223449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1 207"/>
            <p:cNvCxnSpPr/>
            <p:nvPr userDrawn="1"/>
          </p:nvCxnSpPr>
          <p:spPr>
            <a:xfrm>
              <a:off x="1238336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1 208"/>
            <p:cNvCxnSpPr/>
            <p:nvPr userDrawn="1"/>
          </p:nvCxnSpPr>
          <p:spPr>
            <a:xfrm>
              <a:off x="1253223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1 209"/>
            <p:cNvCxnSpPr/>
            <p:nvPr userDrawn="1"/>
          </p:nvCxnSpPr>
          <p:spPr>
            <a:xfrm>
              <a:off x="1268109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1 210"/>
            <p:cNvCxnSpPr/>
            <p:nvPr userDrawn="1"/>
          </p:nvCxnSpPr>
          <p:spPr>
            <a:xfrm>
              <a:off x="1282996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1 211"/>
            <p:cNvCxnSpPr/>
            <p:nvPr userDrawn="1"/>
          </p:nvCxnSpPr>
          <p:spPr>
            <a:xfrm>
              <a:off x="1297883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Connettore 1 212"/>
            <p:cNvCxnSpPr/>
            <p:nvPr userDrawn="1"/>
          </p:nvCxnSpPr>
          <p:spPr>
            <a:xfrm>
              <a:off x="1312770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Connettore 1 213"/>
            <p:cNvCxnSpPr/>
            <p:nvPr userDrawn="1"/>
          </p:nvCxnSpPr>
          <p:spPr>
            <a:xfrm>
              <a:off x="1327656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Connettore 1 214"/>
            <p:cNvCxnSpPr/>
            <p:nvPr userDrawn="1"/>
          </p:nvCxnSpPr>
          <p:spPr>
            <a:xfrm>
              <a:off x="1342543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1 215"/>
            <p:cNvCxnSpPr/>
            <p:nvPr userDrawn="1"/>
          </p:nvCxnSpPr>
          <p:spPr>
            <a:xfrm>
              <a:off x="1357430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1 216"/>
            <p:cNvCxnSpPr/>
            <p:nvPr userDrawn="1"/>
          </p:nvCxnSpPr>
          <p:spPr>
            <a:xfrm>
              <a:off x="1372316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1 217"/>
            <p:cNvCxnSpPr/>
            <p:nvPr userDrawn="1"/>
          </p:nvCxnSpPr>
          <p:spPr>
            <a:xfrm>
              <a:off x="1387203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1 218"/>
            <p:cNvCxnSpPr/>
            <p:nvPr userDrawn="1"/>
          </p:nvCxnSpPr>
          <p:spPr>
            <a:xfrm>
              <a:off x="1402090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1 219"/>
            <p:cNvCxnSpPr/>
            <p:nvPr userDrawn="1"/>
          </p:nvCxnSpPr>
          <p:spPr>
            <a:xfrm>
              <a:off x="1416976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1 220"/>
            <p:cNvCxnSpPr/>
            <p:nvPr userDrawn="1"/>
          </p:nvCxnSpPr>
          <p:spPr>
            <a:xfrm>
              <a:off x="1431863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1 221"/>
            <p:cNvCxnSpPr/>
            <p:nvPr userDrawn="1"/>
          </p:nvCxnSpPr>
          <p:spPr>
            <a:xfrm>
              <a:off x="1446750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Connettore 1 222"/>
            <p:cNvCxnSpPr/>
            <p:nvPr userDrawn="1"/>
          </p:nvCxnSpPr>
          <p:spPr>
            <a:xfrm>
              <a:off x="1461637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4" name="Connettore 1 223"/>
            <p:cNvCxnSpPr/>
            <p:nvPr userDrawn="1"/>
          </p:nvCxnSpPr>
          <p:spPr>
            <a:xfrm>
              <a:off x="1476523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5" name="Connettore 1 224"/>
            <p:cNvCxnSpPr/>
            <p:nvPr userDrawn="1"/>
          </p:nvCxnSpPr>
          <p:spPr>
            <a:xfrm>
              <a:off x="1491410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1 225"/>
            <p:cNvCxnSpPr/>
            <p:nvPr userDrawn="1"/>
          </p:nvCxnSpPr>
          <p:spPr>
            <a:xfrm>
              <a:off x="1506297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1 226"/>
            <p:cNvCxnSpPr/>
            <p:nvPr userDrawn="1"/>
          </p:nvCxnSpPr>
          <p:spPr>
            <a:xfrm>
              <a:off x="1521183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1 227"/>
            <p:cNvCxnSpPr/>
            <p:nvPr userDrawn="1"/>
          </p:nvCxnSpPr>
          <p:spPr>
            <a:xfrm>
              <a:off x="1536070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1 228"/>
            <p:cNvCxnSpPr/>
            <p:nvPr userDrawn="1"/>
          </p:nvCxnSpPr>
          <p:spPr>
            <a:xfrm>
              <a:off x="1550957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1 229"/>
            <p:cNvCxnSpPr/>
            <p:nvPr userDrawn="1"/>
          </p:nvCxnSpPr>
          <p:spPr>
            <a:xfrm>
              <a:off x="1565843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1 230"/>
            <p:cNvCxnSpPr/>
            <p:nvPr userDrawn="1"/>
          </p:nvCxnSpPr>
          <p:spPr>
            <a:xfrm>
              <a:off x="1580730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1 231"/>
            <p:cNvCxnSpPr/>
            <p:nvPr userDrawn="1"/>
          </p:nvCxnSpPr>
          <p:spPr>
            <a:xfrm>
              <a:off x="1595617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3" name="Connettore 1 232"/>
            <p:cNvCxnSpPr/>
            <p:nvPr userDrawn="1"/>
          </p:nvCxnSpPr>
          <p:spPr>
            <a:xfrm>
              <a:off x="1610504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4" name="Connettore 1 233"/>
            <p:cNvCxnSpPr/>
            <p:nvPr userDrawn="1"/>
          </p:nvCxnSpPr>
          <p:spPr>
            <a:xfrm>
              <a:off x="1625390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5" name="Connettore 1 234"/>
            <p:cNvCxnSpPr/>
            <p:nvPr userDrawn="1"/>
          </p:nvCxnSpPr>
          <p:spPr>
            <a:xfrm>
              <a:off x="1640277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6" name="Connettore 1 235"/>
            <p:cNvCxnSpPr/>
            <p:nvPr userDrawn="1"/>
          </p:nvCxnSpPr>
          <p:spPr>
            <a:xfrm>
              <a:off x="1655164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7" name="Connettore 1 236"/>
            <p:cNvCxnSpPr/>
            <p:nvPr userDrawn="1"/>
          </p:nvCxnSpPr>
          <p:spPr>
            <a:xfrm>
              <a:off x="1670050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Connettore 1 237"/>
            <p:cNvCxnSpPr/>
            <p:nvPr userDrawn="1"/>
          </p:nvCxnSpPr>
          <p:spPr>
            <a:xfrm>
              <a:off x="1684937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9" name="Connettore 1 238"/>
            <p:cNvCxnSpPr/>
            <p:nvPr userDrawn="1"/>
          </p:nvCxnSpPr>
          <p:spPr>
            <a:xfrm>
              <a:off x="1699824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onnettore 1 239"/>
            <p:cNvCxnSpPr/>
            <p:nvPr userDrawn="1"/>
          </p:nvCxnSpPr>
          <p:spPr>
            <a:xfrm>
              <a:off x="1714710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1" name="Connettore 1 240"/>
            <p:cNvCxnSpPr/>
            <p:nvPr userDrawn="1"/>
          </p:nvCxnSpPr>
          <p:spPr>
            <a:xfrm>
              <a:off x="1729597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Connettore 1 241"/>
            <p:cNvCxnSpPr/>
            <p:nvPr userDrawn="1"/>
          </p:nvCxnSpPr>
          <p:spPr>
            <a:xfrm>
              <a:off x="17444843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onnettore 1 242"/>
            <p:cNvCxnSpPr/>
            <p:nvPr userDrawn="1"/>
          </p:nvCxnSpPr>
          <p:spPr>
            <a:xfrm>
              <a:off x="17593710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4" name="Connettore 1 243"/>
            <p:cNvCxnSpPr/>
            <p:nvPr userDrawn="1"/>
          </p:nvCxnSpPr>
          <p:spPr>
            <a:xfrm>
              <a:off x="17742577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5" name="Connettore 1 244"/>
            <p:cNvCxnSpPr/>
            <p:nvPr userDrawn="1"/>
          </p:nvCxnSpPr>
          <p:spPr>
            <a:xfrm>
              <a:off x="17891444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6" name="Connettore 1 245"/>
            <p:cNvCxnSpPr/>
            <p:nvPr userDrawn="1"/>
          </p:nvCxnSpPr>
          <p:spPr>
            <a:xfrm>
              <a:off x="18040311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7" name="Connettore 1 246"/>
            <p:cNvCxnSpPr/>
            <p:nvPr userDrawn="1"/>
          </p:nvCxnSpPr>
          <p:spPr>
            <a:xfrm>
              <a:off x="18189178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8" name="Connettore 1 247"/>
            <p:cNvCxnSpPr/>
            <p:nvPr userDrawn="1"/>
          </p:nvCxnSpPr>
          <p:spPr>
            <a:xfrm>
              <a:off x="18338045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9" name="Connettore 1 248"/>
            <p:cNvCxnSpPr/>
            <p:nvPr userDrawn="1"/>
          </p:nvCxnSpPr>
          <p:spPr>
            <a:xfrm>
              <a:off x="1848691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0" name="Connettore 1 249"/>
            <p:cNvCxnSpPr/>
            <p:nvPr userDrawn="1"/>
          </p:nvCxnSpPr>
          <p:spPr>
            <a:xfrm>
              <a:off x="18635779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1 250"/>
            <p:cNvCxnSpPr/>
            <p:nvPr userDrawn="1"/>
          </p:nvCxnSpPr>
          <p:spPr>
            <a:xfrm>
              <a:off x="18784646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1 251"/>
            <p:cNvCxnSpPr/>
            <p:nvPr userDrawn="1"/>
          </p:nvCxnSpPr>
          <p:spPr>
            <a:xfrm>
              <a:off x="18933462" y="275867"/>
              <a:ext cx="0" cy="567843"/>
            </a:xfrm>
            <a:prstGeom prst="line">
              <a:avLst/>
            </a:prstGeom>
            <a:ln w="12700">
              <a:solidFill>
                <a:schemeClr val="bg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4" name="Picture 2" descr="Y:\IMMAGINE _COORDINATA_2014\PPT\modello1\loghi_PNG\03_Polimi_logotipo_bandiera-1riga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6531" y="6346379"/>
            <a:ext cx="3706832" cy="2893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CasellaDiTesto 129"/>
          <p:cNvSpPr txBox="1"/>
          <p:nvPr userDrawn="1"/>
        </p:nvSpPr>
        <p:spPr>
          <a:xfrm>
            <a:off x="210371" y="6363506"/>
            <a:ext cx="244169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1200" b="1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Nome Cognome Autore</a:t>
            </a:r>
            <a:r>
              <a:rPr lang="it-IT" sz="1200" b="1" baseline="0" dirty="0">
                <a:solidFill>
                  <a:srgbClr val="FFFFFF"/>
                </a:solidFill>
                <a:latin typeface="Arial" panose="020B0604020202090204"/>
                <a:cs typeface="Arial" panose="020B0604020202090204"/>
              </a:rPr>
              <a:t> – DEIB</a:t>
            </a:r>
            <a:endParaRPr lang="it-IT" sz="1200" b="1" dirty="0">
              <a:solidFill>
                <a:srgbClr val="FFFFFF"/>
              </a:solidFill>
              <a:latin typeface="Arial" panose="020B0604020202090204"/>
              <a:cs typeface="Arial" panose="020B0604020202090204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 hasCustomPrompt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 hasCustomPrompt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 hasCustomPrompt="1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 hasCustomPrompt="1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 hasCustomPrompt="1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 hasCustomPrompt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  <a:p>
            <a:pPr lvl="1"/>
            <a:r>
              <a:rPr lang="it-IT"/>
              <a:t>Secondo livello</a:t>
            </a:r>
            <a:endParaRPr lang="it-IT"/>
          </a:p>
          <a:p>
            <a:pPr lvl="2"/>
            <a:r>
              <a:rPr lang="it-IT"/>
              <a:t>Terzo livello</a:t>
            </a:r>
            <a:endParaRPr lang="it-IT"/>
          </a:p>
          <a:p>
            <a:pPr lvl="3"/>
            <a:r>
              <a:rPr lang="it-IT"/>
              <a:t>Quarto livello</a:t>
            </a:r>
            <a:endParaRPr lang="it-IT"/>
          </a:p>
          <a:p>
            <a:pPr lvl="4"/>
            <a:r>
              <a:rPr lang="it-IT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 hasCustomPrompt="1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96E2279-029F-964F-A5B1-8676BDA67CCA}" type="datetimeFigureOut">
              <a:rPr lang="it-IT" smtClean="0"/>
            </a:fld>
            <a:endParaRPr lang="it-IT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7834947A-1B05-2B43-AD85-E646CE852B9E}" type="slidenum">
              <a:rPr lang="it-IT" smtClean="0"/>
            </a:fld>
            <a:endParaRPr lang="it-IT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384695" y="139166"/>
            <a:ext cx="11441391" cy="8404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rmAutofit/>
          </a:bodyPr>
          <a:lstStyle/>
          <a:p>
            <a:r>
              <a:rPr lang="it-IT" dirty="0"/>
              <a:t>Fare clic per modificare stile</a:t>
            </a:r>
            <a:endParaRPr lang="it-IT" dirty="0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857936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  <a:endParaRPr lang="it-IT" dirty="0"/>
          </a:p>
          <a:p>
            <a:pPr lvl="1"/>
            <a:r>
              <a:rPr lang="it-IT" dirty="0"/>
              <a:t>Secondo livello</a:t>
            </a:r>
            <a:endParaRPr lang="it-IT" dirty="0"/>
          </a:p>
          <a:p>
            <a:pPr lvl="2"/>
            <a:r>
              <a:rPr lang="it-IT" dirty="0"/>
              <a:t>Terzo livello</a:t>
            </a:r>
            <a:endParaRPr lang="it-IT" dirty="0"/>
          </a:p>
          <a:p>
            <a:pPr lvl="3"/>
            <a:r>
              <a:rPr lang="it-IT" dirty="0"/>
              <a:t>Quarto livello</a:t>
            </a:r>
            <a:endParaRPr lang="it-IT" dirty="0"/>
          </a:p>
          <a:p>
            <a:pPr lvl="4"/>
            <a:r>
              <a:rPr lang="it-IT" dirty="0"/>
              <a:t>Quinto livello</a:t>
            </a:r>
            <a:endParaRPr lang="it-IT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marL="0" indent="0" algn="l" defTabSz="457200" rtl="0" eaLnBrk="1" latinLnBrk="0" hangingPunct="1">
        <a:spcBef>
          <a:spcPct val="0"/>
        </a:spcBef>
        <a:buNone/>
        <a:defRPr sz="2200" b="1" kern="1200">
          <a:solidFill>
            <a:schemeClr val="bg1"/>
          </a:solidFill>
          <a:latin typeface="Arial" panose="020B0604020202090204"/>
          <a:ea typeface="+mj-ea"/>
          <a:cs typeface="Arial" panose="020B0604020202090204"/>
        </a:defRPr>
      </a:lvl1pPr>
    </p:titleStyle>
    <p:bodyStyle>
      <a:lvl1pPr marL="0" indent="0" algn="l" defTabSz="457200" rtl="0" eaLnBrk="1" latinLnBrk="0" hangingPunct="1">
        <a:spcBef>
          <a:spcPct val="20000"/>
        </a:spcBef>
        <a:buFont typeface="Wingdings" panose="05000000000000000000" pitchFamily="2" charset="2"/>
        <a:buNone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90204"/>
        <a:buChar char="–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90204"/>
        <a:buChar char="–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90204"/>
        <a:buChar char="»"/>
        <a:defRPr sz="2200" kern="1200">
          <a:solidFill>
            <a:schemeClr val="tx1"/>
          </a:solidFill>
          <a:latin typeface="Arial" panose="020B0604020202090204"/>
          <a:ea typeface="+mn-ea"/>
          <a:cs typeface="Arial" panose="020B0604020202090204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9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hyperlink" Target="mailto:stefano.tubaro@polimi.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8" descr="DEIB Polimi - YouTube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9864" y="1167712"/>
            <a:ext cx="2692443" cy="2692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Sottotitolo 2"/>
          <p:cNvSpPr>
            <a:spLocks noGrp="1"/>
          </p:cNvSpPr>
          <p:nvPr>
            <p:ph type="subTitle" idx="4294967295"/>
          </p:nvPr>
        </p:nvSpPr>
        <p:spPr>
          <a:xfrm>
            <a:off x="2209800" y="5922326"/>
            <a:ext cx="7772400" cy="550862"/>
          </a:xfrm>
        </p:spPr>
        <p:txBody>
          <a:bodyPr>
            <a:normAutofit/>
          </a:bodyPr>
          <a:lstStyle/>
          <a:p>
            <a:pPr algn="ctr"/>
            <a:r>
              <a:rPr lang="en-US" altLang="it-IT" i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Xuan Zhang</a:t>
            </a:r>
            <a:endParaRPr lang="en-US" altLang="it-IT" i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Sottotitolo 10"/>
          <p:cNvSpPr txBox="1"/>
          <p:nvPr/>
        </p:nvSpPr>
        <p:spPr>
          <a:xfrm>
            <a:off x="2165534" y="6392006"/>
            <a:ext cx="7772400" cy="4112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08 </a:t>
            </a:r>
            <a:r>
              <a:rPr lang="en-US" alt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Dec, </a:t>
            </a:r>
            <a:r>
              <a:rPr 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lang="en-US" altLang="it-IT" sz="14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it-IT" sz="14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asellaDiTesto 4"/>
          <p:cNvSpPr txBox="1"/>
          <p:nvPr/>
        </p:nvSpPr>
        <p:spPr>
          <a:xfrm>
            <a:off x="7438812" y="3593320"/>
            <a:ext cx="2367391" cy="12604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7600" b="1">
                <a:solidFill>
                  <a:srgbClr val="436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202</a:t>
            </a:r>
            <a:r>
              <a:rPr lang="en-US" altLang="it-IT" sz="7600" b="1">
                <a:solidFill>
                  <a:srgbClr val="436D57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endParaRPr lang="en-US" altLang="it-IT" sz="7600" b="1" dirty="0">
              <a:solidFill>
                <a:srgbClr val="436D57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3" name="Immagine 12" descr="Immagine che contiene testo&#10;&#10;Descrizione generata automaticament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8811" y="415375"/>
            <a:ext cx="1977072" cy="752337"/>
          </a:xfrm>
          <a:prstGeom prst="rect">
            <a:avLst/>
          </a:prstGeom>
        </p:spPr>
      </p:pic>
      <p:sp>
        <p:nvSpPr>
          <p:cNvPr id="2" name="Sottotitolo 2"/>
          <p:cNvSpPr>
            <a:spLocks noGrp="1"/>
          </p:cNvSpPr>
          <p:nvPr/>
        </p:nvSpPr>
        <p:spPr>
          <a:xfrm>
            <a:off x="252730" y="5255260"/>
            <a:ext cx="10803890" cy="55054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marL="0" indent="0" algn="l" defTabSz="457200" rtl="0" eaLnBrk="1" latinLnBrk="0" hangingPunct="1">
              <a:spcBef>
                <a:spcPct val="20000"/>
              </a:spcBef>
              <a:buFont typeface="Wingdings" panose="05000000000000000000" pitchFamily="2" charset="2"/>
              <a:buNone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–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»"/>
              <a:defRPr sz="2200" kern="1200">
                <a:solidFill>
                  <a:schemeClr val="tx1"/>
                </a:solidFill>
                <a:latin typeface="Arial" panose="020B0604020202090204"/>
                <a:ea typeface="+mn-ea"/>
                <a:cs typeface="Arial" panose="020B0604020202090204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 panose="020B0604020202090204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it-IT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Positioning in the digital twin - a comparison on the fidelity with real data</a:t>
            </a:r>
            <a:endParaRPr lang="en-US" altLang="it-IT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39634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400"/>
              <a:t>Goal</a:t>
            </a:r>
            <a:endParaRPr lang="en-US" sz="2400"/>
          </a:p>
        </p:txBody>
      </p:sp>
      <p:sp>
        <p:nvSpPr>
          <p:cNvPr id="48" name="Text Box 47"/>
          <p:cNvSpPr txBox="1"/>
          <p:nvPr/>
        </p:nvSpPr>
        <p:spPr>
          <a:xfrm>
            <a:off x="266065" y="1518285"/>
            <a:ext cx="11441430" cy="94551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 algn="just" fontAlgn="auto">
              <a:lnSpc>
                <a:spcPts val="2220"/>
              </a:lnSpc>
            </a:pPr>
            <a:r>
              <a:rPr sz="1600">
                <a:ea typeface="Apple LiSung" charset="-120"/>
                <a:cs typeface="+mn-lt"/>
              </a:rPr>
              <a:t>According to the "Reverse ray tracing" method introduced in the paper [1][2][3], </a:t>
            </a:r>
            <a:r>
              <a:rPr lang="en-US" sz="1600">
                <a:ea typeface="Apple LiSung" charset="-120"/>
                <a:cs typeface="+mn-lt"/>
              </a:rPr>
              <a:t>I </a:t>
            </a:r>
            <a:r>
              <a:rPr sz="1600">
                <a:ea typeface="Apple LiSung" charset="-120"/>
                <a:cs typeface="+mn-lt"/>
              </a:rPr>
              <a:t>try to </a:t>
            </a:r>
            <a:r>
              <a:rPr sz="1600" b="1">
                <a:ea typeface="Apple LiSung" charset="-120"/>
                <a:cs typeface="+mn-lt"/>
              </a:rPr>
              <a:t>test the first Monte Carlo method </a:t>
            </a:r>
            <a:r>
              <a:rPr sz="1600">
                <a:ea typeface="Apple LiSung" charset="-120"/>
                <a:cs typeface="+mn-lt"/>
              </a:rPr>
              <a:t>of the three algorithms mentioned </a:t>
            </a:r>
            <a:r>
              <a:rPr sz="1600" b="1">
                <a:ea typeface="Apple LiSung" charset="-120"/>
                <a:cs typeface="+mn-lt"/>
              </a:rPr>
              <a:t>in Unity</a:t>
            </a:r>
            <a:r>
              <a:rPr sz="1600">
                <a:ea typeface="Apple LiSung" charset="-120"/>
                <a:cs typeface="+mn-lt"/>
              </a:rPr>
              <a:t> to estimate the position via reverse ray tracing as Figure 1, in order to achieve the effect shown in Figure 2.</a:t>
            </a:r>
            <a:r>
              <a:rPr lang="en-US" sz="1600">
                <a:ea typeface="Apple LiSung" charset="-120"/>
                <a:cs typeface="+mn-lt"/>
              </a:rPr>
              <a:t> (t</a:t>
            </a:r>
            <a:r>
              <a:rPr lang="zh-CN" altLang="en-US" sz="1600">
                <a:ea typeface="Apple LiSung" charset="-120"/>
                <a:cs typeface="+mn-lt"/>
              </a:rPr>
              <a:t>he original implementation is</a:t>
            </a:r>
            <a:r>
              <a:rPr lang="en-US" altLang="zh-CN" sz="1600">
                <a:ea typeface="Apple LiSung" charset="-120"/>
                <a:cs typeface="+mn-lt"/>
              </a:rPr>
              <a:t> their</a:t>
            </a:r>
            <a:r>
              <a:rPr lang="zh-CN" altLang="en-US" sz="1600">
                <a:ea typeface="Apple LiSung" charset="-120"/>
                <a:cs typeface="+mn-lt"/>
              </a:rPr>
              <a:t> own Matlab-implemented ray-launching software</a:t>
            </a:r>
            <a:r>
              <a:rPr lang="en-US" sz="1600">
                <a:ea typeface="Apple LiSung" charset="-120"/>
                <a:cs typeface="+mn-lt"/>
              </a:rPr>
              <a:t>)</a:t>
            </a:r>
            <a:endParaRPr lang="en-US" sz="1600">
              <a:ea typeface="Apple LiSung" charset="-120"/>
              <a:cs typeface="+mn-lt"/>
            </a:endParaRPr>
          </a:p>
        </p:txBody>
      </p:sp>
      <p:pic>
        <p:nvPicPr>
          <p:cNvPr id="3" name="Picture 1" descr="Screenshot 2024-12-08 at 00.03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8730" y="2612390"/>
            <a:ext cx="4049395" cy="3245485"/>
          </a:xfrm>
          <a:prstGeom prst="rect">
            <a:avLst/>
          </a:prstGeom>
        </p:spPr>
      </p:pic>
      <p:pic>
        <p:nvPicPr>
          <p:cNvPr id="4" name="Picture 2" descr="Screenshot 2024-12-08 at 00.06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0585" y="2636520"/>
            <a:ext cx="5097145" cy="314706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820035" y="5791200"/>
            <a:ext cx="1504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Figure 1</a:t>
            </a:r>
            <a:endParaRPr lang="en-US" sz="1600"/>
          </a:p>
        </p:txBody>
      </p:sp>
      <p:sp>
        <p:nvSpPr>
          <p:cNvPr id="6" name="Text Box 5"/>
          <p:cNvSpPr txBox="1"/>
          <p:nvPr/>
        </p:nvSpPr>
        <p:spPr>
          <a:xfrm>
            <a:off x="8171815" y="5730240"/>
            <a:ext cx="150431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600"/>
              <a:t>Figure 2</a:t>
            </a:r>
            <a:endParaRPr lang="en-US" sz="16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0523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sz="2400">
                <a:ea typeface="Apple LiSung" charset="-120"/>
                <a:cs typeface="+mn-lt"/>
                <a:sym typeface="+mn-ea"/>
              </a:rPr>
              <a:t>Reverse ray tracing</a:t>
            </a:r>
            <a:endParaRPr lang="en-US" sz="2400"/>
          </a:p>
        </p:txBody>
      </p:sp>
      <p:sp>
        <p:nvSpPr>
          <p:cNvPr id="3" name="Text Box 2"/>
          <p:cNvSpPr txBox="1"/>
          <p:nvPr/>
        </p:nvSpPr>
        <p:spPr>
          <a:xfrm>
            <a:off x="579755" y="1420495"/>
            <a:ext cx="1084072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 b="1"/>
              <a:t>A ray</a:t>
            </a:r>
            <a:r>
              <a:rPr lang="en-US"/>
              <a:t> in the so-called "Reverse ray tracing" is defined as a path, characterized by a 3D scene, starting from a given location and with an angle of departure (AoD) θ. We use the notation path(θ) to refer to a ray.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rPr lang="en-US"/>
              <a:t>Geometric assumption : due to smaller wavelength, the diffraction phenomenon is less important at millimeterwave (mmWave) frequencies compared to centimeter-wave frequencies [4]. Consequently, many channel models consider </a:t>
            </a:r>
            <a:r>
              <a:rPr lang="en-US" b="1"/>
              <a:t>only specular reflections</a:t>
            </a:r>
            <a:r>
              <a:rPr lang="en-US"/>
              <a:t> at the former higher frequencies.</a:t>
            </a: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90204" pitchFamily="34" charset="0"/>
              <a:buChar char="•"/>
            </a:pPr>
            <a:r>
              <a:t>Several models are considered in the article, and the one we try here is the one without noise.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0523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400">
                <a:ea typeface="Apple LiSung" charset="-120"/>
                <a:cs typeface="+mn-lt"/>
                <a:sym typeface="+mn-ea"/>
              </a:rPr>
              <a:t>Current progress</a:t>
            </a:r>
            <a:endParaRPr lang="en-US" sz="2400">
              <a:ea typeface="Apple LiSung" charset="-120"/>
              <a:cs typeface="+mn-lt"/>
              <a:sym typeface="+mn-ea"/>
            </a:endParaRPr>
          </a:p>
        </p:txBody>
      </p:sp>
      <p:pic>
        <p:nvPicPr>
          <p:cNvPr id="4" name="Picture 3" descr="Screenshot 2024-12-07 at 23.58.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399530" y="2882900"/>
            <a:ext cx="4954270" cy="2762250"/>
          </a:xfrm>
          <a:prstGeom prst="rect">
            <a:avLst/>
          </a:prstGeom>
        </p:spPr>
      </p:pic>
      <p:pic>
        <p:nvPicPr>
          <p:cNvPr id="5" name="Picture 4" descr="Screenshot 2024-12-07 at 23.57.5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70" y="2873375"/>
            <a:ext cx="4761865" cy="2755900"/>
          </a:xfrm>
          <a:prstGeom prst="rect">
            <a:avLst/>
          </a:prstGeom>
        </p:spPr>
      </p:pic>
      <p:sp>
        <p:nvSpPr>
          <p:cNvPr id="6" name="Text Box 5"/>
          <p:cNvSpPr txBox="1"/>
          <p:nvPr/>
        </p:nvSpPr>
        <p:spPr>
          <a:xfrm>
            <a:off x="746760" y="1492250"/>
            <a:ext cx="10607040" cy="11347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t>According to the AP position in MADE-AGV-TEST-1.mat, four walls are generated. The value of AoA_el data simulates the ray generation between [AoA_el</a:t>
            </a:r>
            <a:r>
              <a:rPr lang="en-US" baseline="-25000"/>
              <a:t>min</a:t>
            </a:r>
            <a:r>
              <a:t>, AoA_el</a:t>
            </a:r>
            <a:r>
              <a:rPr lang="en-US" baseline="-25000"/>
              <a:t>max</a:t>
            </a:r>
            <a:r>
              <a:t>], and the maximum number of collisions is 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05231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400">
                <a:ea typeface="Apple LiSung" charset="-120"/>
                <a:cs typeface="+mn-lt"/>
                <a:sym typeface="+mn-ea"/>
              </a:rPr>
              <a:t>What  to do next</a:t>
            </a:r>
            <a:endParaRPr lang="en-US" sz="2400">
              <a:ea typeface="Apple LiSung" charset="-120"/>
              <a:cs typeface="+mn-lt"/>
              <a:sym typeface="+mn-ea"/>
            </a:endParaRPr>
          </a:p>
        </p:txBody>
      </p:sp>
      <p:pic>
        <p:nvPicPr>
          <p:cNvPr id="3" name="Picture 1" descr="Screenshot 2024-12-08 at 00.03.17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8675" y="2047240"/>
            <a:ext cx="4049395" cy="3245485"/>
          </a:xfrm>
          <a:prstGeom prst="rect">
            <a:avLst/>
          </a:prstGeom>
        </p:spPr>
      </p:pic>
      <p:sp>
        <p:nvSpPr>
          <p:cNvPr id="7" name="Text Box 6"/>
          <p:cNvSpPr txBox="1"/>
          <p:nvPr/>
        </p:nvSpPr>
        <p:spPr>
          <a:xfrm>
            <a:off x="5664200" y="2059305"/>
            <a:ext cx="561467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t>1. Analyze AoA statistics p(theta|y)</a:t>
            </a:r>
          </a:p>
          <a:p/>
          <a:p>
            <a:r>
              <a:t>2. Build a realistic 3D model of environment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695" y="427456"/>
            <a:ext cx="11441391" cy="840400"/>
          </a:xfrm>
        </p:spPr>
        <p:txBody>
          <a:bodyPr>
            <a:noAutofit/>
          </a:bodyPr>
          <a:p>
            <a:pPr algn="l" fontAlgn="auto"/>
            <a:r>
              <a:rPr lang="en-US" sz="2800"/>
              <a:t>References</a:t>
            </a:r>
            <a:endParaRPr lang="en-US" sz="2800"/>
          </a:p>
        </p:txBody>
      </p:sp>
      <p:sp>
        <p:nvSpPr>
          <p:cNvPr id="3" name="Text Box 2"/>
          <p:cNvSpPr txBox="1"/>
          <p:nvPr/>
        </p:nvSpPr>
        <p:spPr>
          <a:xfrm>
            <a:off x="-635" y="1336675"/>
            <a:ext cx="12193270" cy="476694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l">
              <a:buFont typeface="+mj-lt"/>
              <a:buAutoNum type="arabicPeriod"/>
            </a:pPr>
            <a:r>
              <a:rPr lang="en-US" sz="1400"/>
              <a:t>V. Nguyen, V. Corlay, and N. Gresset, “Probabilistic ray-tracing aided positioning at mmWave frequencies”, Int. Conf. on Indoor Positioningand Indoor Navigation (IPIN), 2023.</a:t>
            </a:r>
            <a:endParaRPr lang="en-US" sz="1400"/>
          </a:p>
          <a:p>
            <a:pPr marL="342900" indent="-342900" algn="l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/>
              <a:t>V. Corlay, V. Nguyen, and N. Gresset, “Probabilistic positioning via ray tracing with noisy angle of arrival measurements”, IEEE Communications Letters, vol. 28, no. 10, Oct. 2024.</a:t>
            </a:r>
            <a:endParaRPr lang="en-US" sz="1400"/>
          </a:p>
          <a:p>
            <a:pPr marL="342900" indent="-342900" algn="l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/>
              <a:t>Fusion of Time and Angle Measurements for Digital-Twin-Aided Probabilistic 3D Positioning Vincent Corlay, Viet-Hoa Nguyen, Nicolas Gresset https://doi.org/10.48550/arXiv.2410.15237、</a:t>
            </a:r>
            <a:endParaRPr lang="en-US" sz="1400"/>
          </a:p>
          <a:p>
            <a:pPr marL="342900" indent="-342900" algn="l">
              <a:buFont typeface="+mj-lt"/>
              <a:buAutoNum type="arabicPeriod"/>
            </a:pPr>
            <a:endParaRPr lang="en-US" sz="1400"/>
          </a:p>
          <a:p>
            <a:pPr marL="342900" indent="-342900" algn="l">
              <a:buFont typeface="+mj-lt"/>
              <a:buAutoNum type="arabicPeriod"/>
            </a:pPr>
            <a:r>
              <a:rPr lang="en-US" sz="1400"/>
              <a:t>S. Deng, G. R. MacCartney, and T. S. Rappaport, “Indoor and Outdoor 5G Diffraction Measurements and Models at 10, 20, and 26 GHz,” NYU WIRELESS TR 2016-001, May. 2016.</a:t>
            </a:r>
            <a:endParaRPr lang="en-US" sz="14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sellaDiTesto 3"/>
          <p:cNvSpPr txBox="1"/>
          <p:nvPr/>
        </p:nvSpPr>
        <p:spPr>
          <a:xfrm>
            <a:off x="6338596" y="3420455"/>
            <a:ext cx="3601616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sz="1400" dirty="0">
                <a:latin typeface="Calibri" panose="020F0502020204030204" pitchFamily="34" charset="0"/>
                <a:cs typeface="Calibri" panose="020F0502020204030204" pitchFamily="34" charset="0"/>
              </a:rPr>
              <a:t>CONTATTI</a:t>
            </a:r>
            <a:endParaRPr lang="it-IT" sz="1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alt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"/>
              </a:rPr>
              <a:t>xuan3.zhang</a:t>
            </a:r>
            <a:r>
              <a:rPr 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  <a:hlinkClick r:id="rId1"/>
              </a:rPr>
              <a:t>@polimi.it</a:t>
            </a:r>
            <a:r>
              <a:rPr 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400" dirty="0">
              <a:solidFill>
                <a:srgbClr val="3871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it-IT" sz="1400" dirty="0">
                <a:solidFill>
                  <a:srgbClr val="38715B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it-IT" sz="1400" dirty="0">
              <a:solidFill>
                <a:srgbClr val="38715B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commondata" val="eyJoZGlkIjoiMjZiYzkwZmQ2OGQxNmQwMzU3ZDkxZmJmODNmYWJkZmIifQ=="/>
</p:tagLst>
</file>

<file path=ppt/theme/theme1.xml><?xml version="1.0" encoding="utf-8"?>
<a:theme xmlns:a="http://schemas.openxmlformats.org/drawingml/2006/main" name="POLI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2156</Words>
  <Application>WPS Presentation</Application>
  <PresentationFormat>Widescreen</PresentationFormat>
  <Paragraphs>49</Paragraphs>
  <Slides>7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20" baseType="lpstr">
      <vt:lpstr>Arial</vt:lpstr>
      <vt:lpstr>宋体</vt:lpstr>
      <vt:lpstr>Wingdings</vt:lpstr>
      <vt:lpstr>Arial</vt:lpstr>
      <vt:lpstr>Calibri</vt:lpstr>
      <vt:lpstr>Helvetica Neue</vt:lpstr>
      <vt:lpstr>Apple LiSung</vt:lpstr>
      <vt:lpstr>微软雅黑</vt:lpstr>
      <vt:lpstr>汉仪旗黑</vt:lpstr>
      <vt:lpstr>宋体</vt:lpstr>
      <vt:lpstr>Arial Unicode MS</vt:lpstr>
      <vt:lpstr>汉仪书宋二KW</vt:lpstr>
      <vt:lpstr>POLI</vt:lpstr>
      <vt:lpstr>PowerPoint 演示文稿</vt:lpstr>
      <vt:lpstr>Goal</vt:lpstr>
      <vt:lpstr>Reverse ray tracing</vt:lpstr>
      <vt:lpstr>Current progress</vt:lpstr>
      <vt:lpstr>Current progress</vt:lpstr>
      <vt:lpstr>References</vt:lpstr>
      <vt:lpstr>PowerPoint 演示文稿</vt:lpstr>
    </vt:vector>
  </TitlesOfParts>
  <Company>Area Servizi ICT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Alessandro Colleoni</dc:creator>
  <cp:lastModifiedBy>MISSchildless</cp:lastModifiedBy>
  <cp:revision>363</cp:revision>
  <dcterms:created xsi:type="dcterms:W3CDTF">2024-12-12T07:19:30Z</dcterms:created>
  <dcterms:modified xsi:type="dcterms:W3CDTF">2024-12-12T07:19:30Z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0x010100A85B21F3832B664EACBD0ACF22D8D2CF</vt:lpwstr>
  </property>
  <property fmtid="{D5CDD505-2E9C-101B-9397-08002B2CF9AE}" pid="3" name="ICV">
    <vt:lpwstr>FBEBCC11D253C686D6772367F06E23A5_42</vt:lpwstr>
  </property>
  <property fmtid="{D5CDD505-2E9C-101B-9397-08002B2CF9AE}" pid="4" name="KSOProductBuildVer">
    <vt:lpwstr>1033-6.12.1.8902</vt:lpwstr>
  </property>
</Properties>
</file>