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1A3804-F2C6-4BC1-99EB-8C2996448F91}">
          <p14:sldIdLst>
            <p14:sldId id="256"/>
            <p14:sldId id="257"/>
            <p14:sldId id="258"/>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6357" autoAdjust="0"/>
  </p:normalViewPr>
  <p:slideViewPr>
    <p:cSldViewPr snapToGrid="0">
      <p:cViewPr varScale="1">
        <p:scale>
          <a:sx n="110" d="100"/>
          <a:sy n="110"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4/15/2021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3A50-4A44-491D-8D4E-D47DBBE09BB0}"/>
              </a:ext>
            </a:extLst>
          </p:cNvPr>
          <p:cNvSpPr>
            <a:spLocks noGrp="1"/>
          </p:cNvSpPr>
          <p:nvPr>
            <p:ph type="ctrTitle"/>
          </p:nvPr>
        </p:nvSpPr>
        <p:spPr/>
        <p:txBody>
          <a:bodyPr/>
          <a:lstStyle/>
          <a:p>
            <a:r>
              <a:rPr lang="en-US" dirty="0"/>
              <a:t>Project Presentation </a:t>
            </a:r>
            <a:br>
              <a:rPr lang="en-US" dirty="0"/>
            </a:br>
            <a:r>
              <a:rPr lang="en-US" dirty="0"/>
              <a:t>- mean shift part</a:t>
            </a:r>
          </a:p>
        </p:txBody>
      </p:sp>
      <p:sp>
        <p:nvSpPr>
          <p:cNvPr id="3" name="Subtitle 2">
            <a:extLst>
              <a:ext uri="{FF2B5EF4-FFF2-40B4-BE49-F238E27FC236}">
                <a16:creationId xmlns:a16="http://schemas.microsoft.com/office/drawing/2014/main" id="{1532595B-5ADC-4F93-BC2C-BBC59E96BAA1}"/>
              </a:ext>
            </a:extLst>
          </p:cNvPr>
          <p:cNvSpPr>
            <a:spLocks noGrp="1"/>
          </p:cNvSpPr>
          <p:nvPr>
            <p:ph type="subTitle" idx="1"/>
          </p:nvPr>
        </p:nvSpPr>
        <p:spPr/>
        <p:txBody>
          <a:bodyPr/>
          <a:lstStyle/>
          <a:p>
            <a:r>
              <a:rPr lang="en-US" dirty="0"/>
              <a:t>Qinhan Gao, </a:t>
            </a:r>
            <a:r>
              <a:rPr lang="en-US" dirty="0" err="1"/>
              <a:t>Tianyang</a:t>
            </a:r>
            <a:r>
              <a:rPr lang="en-US" dirty="0"/>
              <a:t> Zhao, Xuan Zhang, </a:t>
            </a:r>
            <a:r>
              <a:rPr lang="en-US" dirty="0" err="1"/>
              <a:t>Chunrong</a:t>
            </a:r>
            <a:r>
              <a:rPr lang="en-US" dirty="0"/>
              <a:t> Shan</a:t>
            </a:r>
          </a:p>
        </p:txBody>
      </p:sp>
    </p:spTree>
    <p:extLst>
      <p:ext uri="{BB962C8B-B14F-4D97-AF65-F5344CB8AC3E}">
        <p14:creationId xmlns:p14="http://schemas.microsoft.com/office/powerpoint/2010/main" val="124326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7AF1-962F-40D6-B02D-D39F060FFFEF}"/>
              </a:ext>
            </a:extLst>
          </p:cNvPr>
          <p:cNvSpPr>
            <a:spLocks noGrp="1"/>
          </p:cNvSpPr>
          <p:nvPr>
            <p:ph type="title"/>
          </p:nvPr>
        </p:nvSpPr>
        <p:spPr/>
        <p:txBody>
          <a:bodyPr/>
          <a:lstStyle/>
          <a:p>
            <a:r>
              <a:rPr lang="en-US" dirty="0"/>
              <a:t>Mode Seeking</a:t>
            </a:r>
          </a:p>
        </p:txBody>
      </p:sp>
      <p:sp>
        <p:nvSpPr>
          <p:cNvPr id="3" name="Content Placeholder 2">
            <a:extLst>
              <a:ext uri="{FF2B5EF4-FFF2-40B4-BE49-F238E27FC236}">
                <a16:creationId xmlns:a16="http://schemas.microsoft.com/office/drawing/2014/main" id="{5738AF1C-79C7-4DF6-8530-1E9BF9331A0B}"/>
              </a:ext>
            </a:extLst>
          </p:cNvPr>
          <p:cNvSpPr>
            <a:spLocks noGrp="1"/>
          </p:cNvSpPr>
          <p:nvPr>
            <p:ph idx="1"/>
          </p:nvPr>
        </p:nvSpPr>
        <p:spPr/>
        <p:txBody>
          <a:bodyPr/>
          <a:lstStyle/>
          <a:p>
            <a:r>
              <a:rPr lang="en-US" dirty="0"/>
              <a:t>Baseline (implementation from the original code)</a:t>
            </a:r>
          </a:p>
          <a:p>
            <a:pPr marL="792900" lvl="1" indent="-342900">
              <a:buFont typeface="+mj-lt"/>
              <a:buAutoNum type="arabicPeriod"/>
            </a:pPr>
            <a:r>
              <a:rPr lang="en-US" dirty="0"/>
              <a:t>Find the largest value in the 272 × 272 response map.</a:t>
            </a:r>
          </a:p>
          <a:p>
            <a:pPr marL="792900" lvl="1" indent="-342900">
              <a:buFont typeface="+mj-lt"/>
              <a:buAutoNum type="arabicPeriod"/>
            </a:pPr>
            <a:r>
              <a:rPr lang="en-US" dirty="0"/>
              <a:t>Obtain its indices/coordinates.</a:t>
            </a:r>
          </a:p>
          <a:p>
            <a:pPr marL="415800" indent="-342900"/>
            <a:r>
              <a:rPr lang="en-US" dirty="0"/>
              <a:t>Mean shift</a:t>
            </a:r>
          </a:p>
          <a:p>
            <a:pPr marL="792900" lvl="1" indent="-342900">
              <a:buFont typeface="+mj-lt"/>
              <a:buAutoNum type="arabicPeriod"/>
            </a:pPr>
            <a:r>
              <a:rPr lang="en-US" dirty="0"/>
              <a:t>Start from the mode of the last frame (the center of the response map if it’s the first frame).</a:t>
            </a:r>
          </a:p>
          <a:p>
            <a:pPr marL="792900" lvl="1" indent="-342900">
              <a:buFont typeface="+mj-lt"/>
              <a:buAutoNum type="arabicPeriod"/>
            </a:pPr>
            <a:r>
              <a:rPr lang="en-US" dirty="0"/>
              <a:t>Calculate the weighted average of the coordinates of all the points in the region of interest.</a:t>
            </a:r>
          </a:p>
          <a:p>
            <a:pPr marL="792900" lvl="1" indent="-342900">
              <a:buFont typeface="+mj-lt"/>
              <a:buAutoNum type="arabicPeriod"/>
            </a:pPr>
            <a:r>
              <a:rPr lang="en-US" dirty="0"/>
              <a:t>Round the results to integers, then they are the coordinates of the new center of mass.</a:t>
            </a:r>
          </a:p>
          <a:p>
            <a:pPr marL="1098900" lvl="2" indent="-342900"/>
            <a:r>
              <a:rPr lang="en-US" dirty="0"/>
              <a:t>If the new center of mass is the same as the old center of mass, it’s the mode we are seeking.</a:t>
            </a:r>
          </a:p>
          <a:p>
            <a:pPr marL="1098900" lvl="2" indent="-342900"/>
            <a:r>
              <a:rPr lang="en-US" dirty="0"/>
              <a:t>If the new center of mass is different from the old center of mass, continue from step 2 until convergence.</a:t>
            </a:r>
          </a:p>
        </p:txBody>
      </p:sp>
    </p:spTree>
    <p:extLst>
      <p:ext uri="{BB962C8B-B14F-4D97-AF65-F5344CB8AC3E}">
        <p14:creationId xmlns:p14="http://schemas.microsoft.com/office/powerpoint/2010/main" val="253570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2FDF-6A26-4749-878D-7E25DD3DF197}"/>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CA2271B9-D5F6-4599-AC25-E00251F06168}"/>
              </a:ext>
            </a:extLst>
          </p:cNvPr>
          <p:cNvSpPr>
            <a:spLocks noGrp="1"/>
          </p:cNvSpPr>
          <p:nvPr>
            <p:ph idx="1"/>
          </p:nvPr>
        </p:nvSpPr>
        <p:spPr/>
        <p:txBody>
          <a:bodyPr/>
          <a:lstStyle/>
          <a:p>
            <a:r>
              <a:rPr lang="en-US" dirty="0"/>
              <a:t>Model: the pretrained model provided by the repository</a:t>
            </a:r>
          </a:p>
          <a:p>
            <a:r>
              <a:rPr lang="en-US" dirty="0"/>
              <a:t>Dataset: VOT2018 (60 different sequences of frames)</a:t>
            </a:r>
          </a:p>
          <a:p>
            <a:r>
              <a:rPr lang="en-US" dirty="0"/>
              <a:t>Evaluation metrics</a:t>
            </a:r>
          </a:p>
          <a:p>
            <a:pPr lvl="1"/>
            <a:r>
              <a:rPr lang="en-US" dirty="0"/>
              <a:t>Accuracy: weighted Intersection over Union</a:t>
            </a:r>
          </a:p>
          <a:p>
            <a:pPr lvl="1"/>
            <a:r>
              <a:rPr lang="en-US" dirty="0"/>
              <a:t>Robustness: weighted number of tracking failures (the smaller, the more robust)</a:t>
            </a:r>
          </a:p>
          <a:p>
            <a:pPr lvl="1"/>
            <a:r>
              <a:rPr lang="en-US" dirty="0"/>
              <a:t>Speed: average frame per second</a:t>
            </a:r>
          </a:p>
          <a:p>
            <a:r>
              <a:rPr lang="en-US" dirty="0"/>
              <a:t>Test mode: supervised</a:t>
            </a:r>
          </a:p>
          <a:p>
            <a:pPr lvl="1"/>
            <a:endParaRPr lang="en-US" dirty="0"/>
          </a:p>
        </p:txBody>
      </p:sp>
    </p:spTree>
    <p:extLst>
      <p:ext uri="{BB962C8B-B14F-4D97-AF65-F5344CB8AC3E}">
        <p14:creationId xmlns:p14="http://schemas.microsoft.com/office/powerpoint/2010/main" val="344815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2CBB-4188-4D76-AF4D-0D2C56F0DB46}"/>
              </a:ext>
            </a:extLst>
          </p:cNvPr>
          <p:cNvSpPr>
            <a:spLocks noGrp="1"/>
          </p:cNvSpPr>
          <p:nvPr>
            <p:ph type="title"/>
          </p:nvPr>
        </p:nvSpPr>
        <p:spPr/>
        <p:txBody>
          <a:bodyPr/>
          <a:lstStyle/>
          <a:p>
            <a:r>
              <a:rPr lang="en-US" dirty="0"/>
              <a:t>Results and Conclusions</a:t>
            </a:r>
          </a:p>
        </p:txBody>
      </p:sp>
      <p:sp>
        <p:nvSpPr>
          <p:cNvPr id="3" name="Content Placeholder 2">
            <a:extLst>
              <a:ext uri="{FF2B5EF4-FFF2-40B4-BE49-F238E27FC236}">
                <a16:creationId xmlns:a16="http://schemas.microsoft.com/office/drawing/2014/main" id="{EB778483-625E-4865-91AF-0569A490ADB9}"/>
              </a:ext>
            </a:extLst>
          </p:cNvPr>
          <p:cNvSpPr>
            <a:spLocks noGrp="1"/>
          </p:cNvSpPr>
          <p:nvPr>
            <p:ph idx="1"/>
          </p:nvPr>
        </p:nvSpPr>
        <p:spPr>
          <a:xfrm>
            <a:off x="913795" y="4475904"/>
            <a:ext cx="10367554" cy="1523831"/>
          </a:xfrm>
        </p:spPr>
        <p:txBody>
          <a:bodyPr/>
          <a:lstStyle/>
          <a:p>
            <a:pPr marL="494100" indent="-457200">
              <a:buFont typeface="+mj-lt"/>
              <a:buAutoNum type="arabicPeriod"/>
            </a:pPr>
            <a:r>
              <a:rPr lang="en-US" dirty="0"/>
              <a:t>With a large enough region of interest, mean shift improves on the robustness at the cost of a small amount of accuracy.</a:t>
            </a:r>
          </a:p>
          <a:p>
            <a:pPr marL="494100" indent="-457200">
              <a:buFont typeface="+mj-lt"/>
              <a:buAutoNum type="arabicPeriod"/>
            </a:pPr>
            <a:r>
              <a:rPr lang="en-US" dirty="0"/>
              <a:t>In general, as the region of interest becomes larger, the accuracy improves then becomes relatively stable, the robustness steadily gets better, though the speed gets slower.</a:t>
            </a:r>
          </a:p>
        </p:txBody>
      </p:sp>
      <p:graphicFrame>
        <p:nvGraphicFramePr>
          <p:cNvPr id="4" name="Table 4">
            <a:extLst>
              <a:ext uri="{FF2B5EF4-FFF2-40B4-BE49-F238E27FC236}">
                <a16:creationId xmlns:a16="http://schemas.microsoft.com/office/drawing/2014/main" id="{87262614-F1BF-4AEC-BDD6-7B67398B846B}"/>
              </a:ext>
            </a:extLst>
          </p:cNvPr>
          <p:cNvGraphicFramePr>
            <a:graphicFrameLocks/>
          </p:cNvGraphicFramePr>
          <p:nvPr>
            <p:extLst>
              <p:ext uri="{D42A27DB-BD31-4B8C-83A1-F6EECF244321}">
                <p14:modId xmlns:p14="http://schemas.microsoft.com/office/powerpoint/2010/main" val="381230025"/>
              </p:ext>
            </p:extLst>
          </p:nvPr>
        </p:nvGraphicFramePr>
        <p:xfrm>
          <a:off x="924443" y="1458130"/>
          <a:ext cx="10367554" cy="2931160"/>
        </p:xfrm>
        <a:graphic>
          <a:graphicData uri="http://schemas.openxmlformats.org/drawingml/2006/table">
            <a:tbl>
              <a:tblPr firstRow="1" bandRow="1">
                <a:tableStyleId>{5C22544A-7EE6-4342-B048-85BDC9FD1C3A}</a:tableStyleId>
              </a:tblPr>
              <a:tblGrid>
                <a:gridCol w="2229394">
                  <a:extLst>
                    <a:ext uri="{9D8B030D-6E8A-4147-A177-3AD203B41FA5}">
                      <a16:colId xmlns:a16="http://schemas.microsoft.com/office/drawing/2014/main" val="3758726633"/>
                    </a:ext>
                  </a:extLst>
                </a:gridCol>
                <a:gridCol w="2103120">
                  <a:extLst>
                    <a:ext uri="{9D8B030D-6E8A-4147-A177-3AD203B41FA5}">
                      <a16:colId xmlns:a16="http://schemas.microsoft.com/office/drawing/2014/main" val="2493890146"/>
                    </a:ext>
                  </a:extLst>
                </a:gridCol>
                <a:gridCol w="2011680">
                  <a:extLst>
                    <a:ext uri="{9D8B030D-6E8A-4147-A177-3AD203B41FA5}">
                      <a16:colId xmlns:a16="http://schemas.microsoft.com/office/drawing/2014/main" val="1352691178"/>
                    </a:ext>
                  </a:extLst>
                </a:gridCol>
                <a:gridCol w="2011680">
                  <a:extLst>
                    <a:ext uri="{9D8B030D-6E8A-4147-A177-3AD203B41FA5}">
                      <a16:colId xmlns:a16="http://schemas.microsoft.com/office/drawing/2014/main" val="1435074180"/>
                    </a:ext>
                  </a:extLst>
                </a:gridCol>
                <a:gridCol w="2011680">
                  <a:extLst>
                    <a:ext uri="{9D8B030D-6E8A-4147-A177-3AD203B41FA5}">
                      <a16:colId xmlns:a16="http://schemas.microsoft.com/office/drawing/2014/main" val="1164182093"/>
                    </a:ext>
                  </a:extLst>
                </a:gridCol>
              </a:tblGrid>
              <a:tr h="282712">
                <a:tc>
                  <a:txBody>
                    <a:bodyPr/>
                    <a:lstStyle/>
                    <a:p>
                      <a:pPr algn="ctr"/>
                      <a:r>
                        <a:rPr lang="en-US" dirty="0"/>
                        <a:t>GPU</a:t>
                      </a:r>
                    </a:p>
                  </a:txBody>
                  <a:tcPr/>
                </a:tc>
                <a:tc>
                  <a:txBody>
                    <a:bodyPr/>
                    <a:lstStyle/>
                    <a:p>
                      <a:pPr algn="ctr"/>
                      <a:r>
                        <a:rPr lang="en-US" dirty="0"/>
                        <a:t>Region of Interest</a:t>
                      </a:r>
                    </a:p>
                  </a:txBody>
                  <a:tcPr/>
                </a:tc>
                <a:tc>
                  <a:txBody>
                    <a:bodyPr/>
                    <a:lstStyle/>
                    <a:p>
                      <a:pPr algn="ctr"/>
                      <a:r>
                        <a:rPr lang="en-US" dirty="0"/>
                        <a:t>Accuracy</a:t>
                      </a:r>
                    </a:p>
                  </a:txBody>
                  <a:tcPr/>
                </a:tc>
                <a:tc>
                  <a:txBody>
                    <a:bodyPr/>
                    <a:lstStyle/>
                    <a:p>
                      <a:pPr algn="ctr"/>
                      <a:r>
                        <a:rPr lang="en-US" dirty="0"/>
                        <a:t>Robustness</a:t>
                      </a:r>
                    </a:p>
                  </a:txBody>
                  <a:tcPr/>
                </a:tc>
                <a:tc>
                  <a:txBody>
                    <a:bodyPr/>
                    <a:lstStyle/>
                    <a:p>
                      <a:pPr algn="ctr"/>
                      <a:r>
                        <a:rPr lang="en-US" dirty="0"/>
                        <a:t>Speed</a:t>
                      </a:r>
                    </a:p>
                  </a:txBody>
                  <a:tcPr/>
                </a:tc>
                <a:extLst>
                  <a:ext uri="{0D108BD9-81ED-4DB2-BD59-A6C34878D82A}">
                    <a16:rowId xmlns:a16="http://schemas.microsoft.com/office/drawing/2014/main" val="2594299380"/>
                  </a:ext>
                </a:extLst>
              </a:tr>
              <a:tr h="28271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GeForce RTX 2070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50 × 50</a:t>
                      </a:r>
                    </a:p>
                  </a:txBody>
                  <a:tcPr/>
                </a:tc>
                <a:tc>
                  <a:txBody>
                    <a:bodyPr/>
                    <a:lstStyle/>
                    <a:p>
                      <a:pPr algn="ctr"/>
                      <a:r>
                        <a:rPr lang="en-US" dirty="0"/>
                        <a:t>0.50831</a:t>
                      </a:r>
                    </a:p>
                  </a:txBody>
                  <a:tcPr/>
                </a:tc>
                <a:tc>
                  <a:txBody>
                    <a:bodyPr/>
                    <a:lstStyle/>
                    <a:p>
                      <a:pPr algn="ctr"/>
                      <a:r>
                        <a:rPr lang="en-US" dirty="0"/>
                        <a:t>58.95793</a:t>
                      </a:r>
                    </a:p>
                  </a:txBody>
                  <a:tcPr/>
                </a:tc>
                <a:tc>
                  <a:txBody>
                    <a:bodyPr/>
                    <a:lstStyle/>
                    <a:p>
                      <a:pPr algn="ctr"/>
                      <a:r>
                        <a:rPr lang="en-US" dirty="0"/>
                        <a:t>4.18445</a:t>
                      </a:r>
                    </a:p>
                  </a:txBody>
                  <a:tcPr/>
                </a:tc>
                <a:extLst>
                  <a:ext uri="{0D108BD9-81ED-4DB2-BD59-A6C34878D82A}">
                    <a16:rowId xmlns:a16="http://schemas.microsoft.com/office/drawing/2014/main" val="438111831"/>
                  </a:ext>
                </a:extLst>
              </a:tr>
              <a:tr h="28271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GeForce RTX 3090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40 × 40</a:t>
                      </a:r>
                    </a:p>
                  </a:txBody>
                  <a:tcPr/>
                </a:tc>
                <a:tc>
                  <a:txBody>
                    <a:bodyPr/>
                    <a:lstStyle/>
                    <a:p>
                      <a:pPr algn="ctr"/>
                      <a:r>
                        <a:rPr lang="en-US" dirty="0"/>
                        <a:t>0.50256</a:t>
                      </a:r>
                    </a:p>
                  </a:txBody>
                  <a:tcPr/>
                </a:tc>
                <a:tc>
                  <a:txBody>
                    <a:bodyPr/>
                    <a:lstStyle/>
                    <a:p>
                      <a:pPr algn="ctr"/>
                      <a:r>
                        <a:rPr lang="en-US" dirty="0"/>
                        <a:t>62.17584</a:t>
                      </a:r>
                    </a:p>
                  </a:txBody>
                  <a:tcPr/>
                </a:tc>
                <a:tc>
                  <a:txBody>
                    <a:bodyPr/>
                    <a:lstStyle/>
                    <a:p>
                      <a:pPr algn="ctr"/>
                      <a:r>
                        <a:rPr lang="en-US" dirty="0"/>
                        <a:t>13.42264</a:t>
                      </a:r>
                    </a:p>
                  </a:txBody>
                  <a:tcPr/>
                </a:tc>
                <a:extLst>
                  <a:ext uri="{0D108BD9-81ED-4DB2-BD59-A6C34878D82A}">
                    <a16:rowId xmlns:a16="http://schemas.microsoft.com/office/drawing/2014/main" val="3918776318"/>
                  </a:ext>
                </a:extLst>
              </a:tr>
              <a:tr h="28271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GeForce RTX 3090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30 × 30</a:t>
                      </a:r>
                    </a:p>
                  </a:txBody>
                  <a:tcPr/>
                </a:tc>
                <a:tc>
                  <a:txBody>
                    <a:bodyPr/>
                    <a:lstStyle/>
                    <a:p>
                      <a:pPr algn="ctr"/>
                      <a:r>
                        <a:rPr lang="en-US" dirty="0"/>
                        <a:t>0.51167</a:t>
                      </a:r>
                    </a:p>
                  </a:txBody>
                  <a:tcPr/>
                </a:tc>
                <a:tc>
                  <a:txBody>
                    <a:bodyPr/>
                    <a:lstStyle/>
                    <a:p>
                      <a:pPr algn="ctr"/>
                      <a:r>
                        <a:rPr lang="en-US" dirty="0"/>
                        <a:t>107.41839</a:t>
                      </a:r>
                    </a:p>
                  </a:txBody>
                  <a:tcPr/>
                </a:tc>
                <a:tc>
                  <a:txBody>
                    <a:bodyPr/>
                    <a:lstStyle/>
                    <a:p>
                      <a:pPr algn="ctr"/>
                      <a:r>
                        <a:rPr lang="en-US" dirty="0"/>
                        <a:t>25.83890</a:t>
                      </a:r>
                    </a:p>
                  </a:txBody>
                  <a:tcPr/>
                </a:tc>
                <a:extLst>
                  <a:ext uri="{0D108BD9-81ED-4DB2-BD59-A6C34878D82A}">
                    <a16:rowId xmlns:a16="http://schemas.microsoft.com/office/drawing/2014/main" val="2824332791"/>
                  </a:ext>
                </a:extLst>
              </a:tr>
              <a:tr h="28271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GeForce RTX 2070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20 × 20</a:t>
                      </a:r>
                    </a:p>
                  </a:txBody>
                  <a:tcPr/>
                </a:tc>
                <a:tc>
                  <a:txBody>
                    <a:bodyPr/>
                    <a:lstStyle/>
                    <a:p>
                      <a:pPr algn="ctr"/>
                      <a:r>
                        <a:rPr lang="en-US" dirty="0"/>
                        <a:t>0.47061</a:t>
                      </a:r>
                    </a:p>
                  </a:txBody>
                  <a:tcPr/>
                </a:tc>
                <a:tc>
                  <a:txBody>
                    <a:bodyPr/>
                    <a:lstStyle/>
                    <a:p>
                      <a:pPr algn="ctr"/>
                      <a:r>
                        <a:rPr lang="en-US" dirty="0"/>
                        <a:t>593.26042</a:t>
                      </a:r>
                    </a:p>
                  </a:txBody>
                  <a:tcPr/>
                </a:tc>
                <a:tc>
                  <a:txBody>
                    <a:bodyPr/>
                    <a:lstStyle/>
                    <a:p>
                      <a:pPr algn="ctr"/>
                      <a:r>
                        <a:rPr lang="en-US" dirty="0"/>
                        <a:t>22.00117</a:t>
                      </a:r>
                    </a:p>
                  </a:txBody>
                  <a:tcPr/>
                </a:tc>
                <a:extLst>
                  <a:ext uri="{0D108BD9-81ED-4DB2-BD59-A6C34878D82A}">
                    <a16:rowId xmlns:a16="http://schemas.microsoft.com/office/drawing/2014/main" val="3346341209"/>
                  </a:ext>
                </a:extLst>
              </a:tr>
              <a:tr h="28271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GeForce RTX 2070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10 × 10</a:t>
                      </a:r>
                    </a:p>
                  </a:txBody>
                  <a:tcPr/>
                </a:tc>
                <a:tc>
                  <a:txBody>
                    <a:bodyPr/>
                    <a:lstStyle/>
                    <a:p>
                      <a:pPr algn="ctr"/>
                      <a:r>
                        <a:rPr lang="en-US" dirty="0"/>
                        <a:t>0</a:t>
                      </a:r>
                    </a:p>
                  </a:txBody>
                  <a:tcPr/>
                </a:tc>
                <a:tc>
                  <a:txBody>
                    <a:bodyPr/>
                    <a:lstStyle/>
                    <a:p>
                      <a:pPr algn="ctr"/>
                      <a:r>
                        <a:rPr lang="en-US" sz="1800" kern="1200" dirty="0">
                          <a:solidFill>
                            <a:schemeClr val="dk1"/>
                          </a:solidFill>
                        </a:rPr>
                        <a:t>1039.46446</a:t>
                      </a:r>
                      <a:endParaRPr lang="en-US" dirty="0"/>
                    </a:p>
                  </a:txBody>
                  <a:tcPr/>
                </a:tc>
                <a:tc>
                  <a:txBody>
                    <a:bodyPr/>
                    <a:lstStyle/>
                    <a:p>
                      <a:pPr algn="ctr"/>
                      <a:r>
                        <a:rPr lang="en-US" sz="1800" kern="1200" dirty="0">
                          <a:solidFill>
                            <a:schemeClr val="dk1"/>
                          </a:solidFill>
                        </a:rPr>
                        <a:t>59.64209</a:t>
                      </a:r>
                      <a:endParaRPr lang="en-US" dirty="0"/>
                    </a:p>
                  </a:txBody>
                  <a:tcPr/>
                </a:tc>
                <a:extLst>
                  <a:ext uri="{0D108BD9-81ED-4DB2-BD59-A6C34878D82A}">
                    <a16:rowId xmlns:a16="http://schemas.microsoft.com/office/drawing/2014/main" val="2564566605"/>
                  </a:ext>
                </a:extLst>
              </a:tr>
              <a:tr h="28271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GeForce RTX 2070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5 × 5</a:t>
                      </a:r>
                    </a:p>
                  </a:txBody>
                  <a:tcPr/>
                </a:tc>
                <a:tc>
                  <a:txBody>
                    <a:bodyPr/>
                    <a:lstStyle/>
                    <a:p>
                      <a:pPr algn="ctr"/>
                      <a:r>
                        <a:rPr lang="en-US" dirty="0"/>
                        <a:t>0</a:t>
                      </a:r>
                    </a:p>
                  </a:txBody>
                  <a:tcPr/>
                </a:tc>
                <a:tc>
                  <a:txBody>
                    <a:bodyPr/>
                    <a:lstStyle/>
                    <a:p>
                      <a:pPr algn="ctr"/>
                      <a:r>
                        <a:rPr lang="en-US" dirty="0"/>
                        <a:t>1048.24320</a:t>
                      </a:r>
                    </a:p>
                  </a:txBody>
                  <a:tcPr/>
                </a:tc>
                <a:tc>
                  <a:txBody>
                    <a:bodyPr/>
                    <a:lstStyle/>
                    <a:p>
                      <a:pPr algn="ctr"/>
                      <a:r>
                        <a:rPr lang="en-US" dirty="0"/>
                        <a:t>60.50291</a:t>
                      </a:r>
                    </a:p>
                  </a:txBody>
                  <a:tcPr/>
                </a:tc>
                <a:extLst>
                  <a:ext uri="{0D108BD9-81ED-4DB2-BD59-A6C34878D82A}">
                    <a16:rowId xmlns:a16="http://schemas.microsoft.com/office/drawing/2014/main" val="4252357637"/>
                  </a:ext>
                </a:extLst>
              </a:tr>
              <a:tr h="370840">
                <a:tc>
                  <a:txBody>
                    <a:bodyPr/>
                    <a:lstStyle/>
                    <a:p>
                      <a:pPr algn="ctr"/>
                      <a:r>
                        <a:rPr lang="en-US" dirty="0"/>
                        <a:t>GeForce RTX 2070</a:t>
                      </a:r>
                    </a:p>
                  </a:txBody>
                  <a:tcPr/>
                </a:tc>
                <a:tc>
                  <a:txBody>
                    <a:bodyPr/>
                    <a:lstStyle/>
                    <a:p>
                      <a:pPr algn="ctr"/>
                      <a:r>
                        <a:rPr lang="en-US" dirty="0"/>
                        <a:t>N/A (baseline)</a:t>
                      </a:r>
                    </a:p>
                  </a:txBody>
                  <a:tcPr/>
                </a:tc>
                <a:tc>
                  <a:txBody>
                    <a:bodyPr/>
                    <a:lstStyle/>
                    <a:p>
                      <a:pPr algn="ctr"/>
                      <a:r>
                        <a:rPr lang="en-US" dirty="0"/>
                        <a:t>0.52192</a:t>
                      </a:r>
                    </a:p>
                  </a:txBody>
                  <a:tcPr/>
                </a:tc>
                <a:tc>
                  <a:txBody>
                    <a:bodyPr/>
                    <a:lstStyle/>
                    <a:p>
                      <a:pPr algn="ctr"/>
                      <a:r>
                        <a:rPr lang="en-US" sz="1800" kern="1200" dirty="0">
                          <a:solidFill>
                            <a:schemeClr val="dk1"/>
                          </a:solidFill>
                        </a:rPr>
                        <a:t>63.80731</a:t>
                      </a:r>
                      <a:endParaRPr lang="en-US" dirty="0"/>
                    </a:p>
                  </a:txBody>
                  <a:tcPr/>
                </a:tc>
                <a:tc>
                  <a:txBody>
                    <a:bodyPr/>
                    <a:lstStyle/>
                    <a:p>
                      <a:pPr algn="ctr"/>
                      <a:r>
                        <a:rPr lang="en-US" sz="1800" kern="1200" dirty="0">
                          <a:solidFill>
                            <a:schemeClr val="dk1"/>
                          </a:solidFill>
                        </a:rPr>
                        <a:t>7.40653</a:t>
                      </a:r>
                      <a:endParaRPr lang="en-US" dirty="0"/>
                    </a:p>
                  </a:txBody>
                  <a:tcPr/>
                </a:tc>
                <a:extLst>
                  <a:ext uri="{0D108BD9-81ED-4DB2-BD59-A6C34878D82A}">
                    <a16:rowId xmlns:a16="http://schemas.microsoft.com/office/drawing/2014/main" val="2951829484"/>
                  </a:ext>
                </a:extLst>
              </a:tr>
            </a:tbl>
          </a:graphicData>
        </a:graphic>
      </p:graphicFrame>
    </p:spTree>
    <p:extLst>
      <p:ext uri="{BB962C8B-B14F-4D97-AF65-F5344CB8AC3E}">
        <p14:creationId xmlns:p14="http://schemas.microsoft.com/office/powerpoint/2010/main" val="368764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9908-19AE-4372-8ECA-3B7A49F3BDB2}"/>
              </a:ext>
            </a:extLst>
          </p:cNvPr>
          <p:cNvSpPr>
            <a:spLocks noGrp="1"/>
          </p:cNvSpPr>
          <p:nvPr>
            <p:ph type="title"/>
          </p:nvPr>
        </p:nvSpPr>
        <p:spPr/>
        <p:txBody>
          <a:bodyPr/>
          <a:lstStyle/>
          <a:p>
            <a:r>
              <a:rPr lang="en-US" dirty="0"/>
              <a:t>Explain Conclusion 1</a:t>
            </a:r>
          </a:p>
        </p:txBody>
      </p:sp>
      <p:sp>
        <p:nvSpPr>
          <p:cNvPr id="3" name="Content Placeholder 2">
            <a:extLst>
              <a:ext uri="{FF2B5EF4-FFF2-40B4-BE49-F238E27FC236}">
                <a16:creationId xmlns:a16="http://schemas.microsoft.com/office/drawing/2014/main" id="{400F71E8-C4A1-47D2-9AF4-943B17812D8D}"/>
              </a:ext>
            </a:extLst>
          </p:cNvPr>
          <p:cNvSpPr>
            <a:spLocks noGrp="1"/>
          </p:cNvSpPr>
          <p:nvPr>
            <p:ph idx="1"/>
          </p:nvPr>
        </p:nvSpPr>
        <p:spPr>
          <a:xfrm>
            <a:off x="913795" y="1732450"/>
            <a:ext cx="10353762" cy="1811940"/>
          </a:xfrm>
        </p:spPr>
        <p:txBody>
          <a:bodyPr/>
          <a:lstStyle/>
          <a:p>
            <a:pPr marL="36900" indent="0">
              <a:buNone/>
            </a:pPr>
            <a:r>
              <a:rPr lang="en-US" dirty="0"/>
              <a:t>With a large enough region of interest, mean shift improves on the robustness at the cost of a small amount of accuracy.</a:t>
            </a:r>
          </a:p>
        </p:txBody>
      </p:sp>
      <p:pic>
        <p:nvPicPr>
          <p:cNvPr id="5" name="Picture 4">
            <a:extLst>
              <a:ext uri="{FF2B5EF4-FFF2-40B4-BE49-F238E27FC236}">
                <a16:creationId xmlns:a16="http://schemas.microsoft.com/office/drawing/2014/main" id="{767738D0-8DF7-4EFE-91D5-AB49C4A5D955}"/>
              </a:ext>
            </a:extLst>
          </p:cNvPr>
          <p:cNvPicPr>
            <a:picLocks noChangeAspect="1"/>
          </p:cNvPicPr>
          <p:nvPr/>
        </p:nvPicPr>
        <p:blipFill>
          <a:blip r:embed="rId2"/>
          <a:stretch>
            <a:fillRect/>
          </a:stretch>
        </p:blipFill>
        <p:spPr>
          <a:xfrm>
            <a:off x="6709831" y="2638420"/>
            <a:ext cx="3543300" cy="2636044"/>
          </a:xfrm>
          <a:prstGeom prst="rect">
            <a:avLst/>
          </a:prstGeom>
        </p:spPr>
      </p:pic>
      <p:sp>
        <p:nvSpPr>
          <p:cNvPr id="9" name="Content Placeholder 2">
            <a:extLst>
              <a:ext uri="{FF2B5EF4-FFF2-40B4-BE49-F238E27FC236}">
                <a16:creationId xmlns:a16="http://schemas.microsoft.com/office/drawing/2014/main" id="{98E98959-655D-45AD-A3EE-83B915508DCA}"/>
              </a:ext>
            </a:extLst>
          </p:cNvPr>
          <p:cNvSpPr txBox="1">
            <a:spLocks/>
          </p:cNvSpPr>
          <p:nvPr/>
        </p:nvSpPr>
        <p:spPr>
          <a:xfrm>
            <a:off x="1244721" y="2646851"/>
            <a:ext cx="4694525" cy="1811940"/>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baseline mode seeking approach works due to the assumption that the point with the highest value in the response map is usually the mode.</a:t>
            </a:r>
          </a:p>
          <a:p>
            <a:r>
              <a:rPr lang="en-US" dirty="0"/>
              <a:t>Mean shift is more robust and versatile.</a:t>
            </a:r>
          </a:p>
        </p:txBody>
      </p:sp>
    </p:spTree>
    <p:extLst>
      <p:ext uri="{BB962C8B-B14F-4D97-AF65-F5344CB8AC3E}">
        <p14:creationId xmlns:p14="http://schemas.microsoft.com/office/powerpoint/2010/main" val="131117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DAAB-C239-4688-BB85-CFFC1A2558FF}"/>
              </a:ext>
            </a:extLst>
          </p:cNvPr>
          <p:cNvSpPr>
            <a:spLocks noGrp="1"/>
          </p:cNvSpPr>
          <p:nvPr>
            <p:ph type="title"/>
          </p:nvPr>
        </p:nvSpPr>
        <p:spPr/>
        <p:txBody>
          <a:bodyPr/>
          <a:lstStyle/>
          <a:p>
            <a:r>
              <a:rPr lang="en-US" dirty="0"/>
              <a:t>Explain Conclusion 2</a:t>
            </a:r>
          </a:p>
        </p:txBody>
      </p:sp>
      <p:sp>
        <p:nvSpPr>
          <p:cNvPr id="3" name="Content Placeholder 2">
            <a:extLst>
              <a:ext uri="{FF2B5EF4-FFF2-40B4-BE49-F238E27FC236}">
                <a16:creationId xmlns:a16="http://schemas.microsoft.com/office/drawing/2014/main" id="{780941A9-2F07-4A69-8372-F0CE4CFBD46C}"/>
              </a:ext>
            </a:extLst>
          </p:cNvPr>
          <p:cNvSpPr>
            <a:spLocks noGrp="1"/>
          </p:cNvSpPr>
          <p:nvPr>
            <p:ph idx="1"/>
          </p:nvPr>
        </p:nvSpPr>
        <p:spPr>
          <a:xfrm>
            <a:off x="913795" y="1732450"/>
            <a:ext cx="10353762" cy="714659"/>
          </a:xfrm>
        </p:spPr>
        <p:txBody>
          <a:bodyPr/>
          <a:lstStyle/>
          <a:p>
            <a:pPr marL="36900" indent="0">
              <a:buNone/>
            </a:pPr>
            <a:r>
              <a:rPr lang="en-US" dirty="0"/>
              <a:t>In general, as region of interest becomes larger, the accuracy improves then becomes relatively stable, the robustness steadily gets better, though the speed gets slower.</a:t>
            </a:r>
          </a:p>
        </p:txBody>
      </p:sp>
      <p:pic>
        <p:nvPicPr>
          <p:cNvPr id="5" name="Picture 4" descr="A screenshot of a computer&#10;&#10;Description automatically generated with medium confidence">
            <a:extLst>
              <a:ext uri="{FF2B5EF4-FFF2-40B4-BE49-F238E27FC236}">
                <a16:creationId xmlns:a16="http://schemas.microsoft.com/office/drawing/2014/main" id="{188FA8AF-C6D9-4F62-8CE5-CF0FDE5ABF3D}"/>
              </a:ext>
            </a:extLst>
          </p:cNvPr>
          <p:cNvPicPr>
            <a:picLocks noChangeAspect="1"/>
          </p:cNvPicPr>
          <p:nvPr/>
        </p:nvPicPr>
        <p:blipFill>
          <a:blip r:embed="rId2"/>
          <a:stretch>
            <a:fillRect/>
          </a:stretch>
        </p:blipFill>
        <p:spPr>
          <a:xfrm>
            <a:off x="6670766" y="2727682"/>
            <a:ext cx="3562847" cy="2648320"/>
          </a:xfrm>
          <a:prstGeom prst="rect">
            <a:avLst/>
          </a:prstGeom>
        </p:spPr>
      </p:pic>
      <p:sp>
        <p:nvSpPr>
          <p:cNvPr id="6" name="Content Placeholder 2">
            <a:extLst>
              <a:ext uri="{FF2B5EF4-FFF2-40B4-BE49-F238E27FC236}">
                <a16:creationId xmlns:a16="http://schemas.microsoft.com/office/drawing/2014/main" id="{FCE07DE9-0670-4F05-96DF-E4B3E9B1C75F}"/>
              </a:ext>
            </a:extLst>
          </p:cNvPr>
          <p:cNvSpPr txBox="1">
            <a:spLocks/>
          </p:cNvSpPr>
          <p:nvPr/>
        </p:nvSpPr>
        <p:spPr>
          <a:xfrm>
            <a:off x="913795" y="2727682"/>
            <a:ext cx="4894822" cy="30373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When region of interest is small</a:t>
            </a:r>
          </a:p>
          <a:p>
            <a:pPr lvl="1"/>
            <a:r>
              <a:rPr lang="en-US" dirty="0"/>
              <a:t>Due to the value distribution, if we start at a point where its value is small, the other points in the region of interest are also likely to not provide high values.</a:t>
            </a:r>
          </a:p>
          <a:p>
            <a:pPr lvl="1"/>
            <a:r>
              <a:rPr lang="en-US" dirty="0"/>
              <a:t>Then, the new center of mass is more likely to be very close to the old center of mass and gets rounded to be the same point which leads to early convergence.</a:t>
            </a:r>
          </a:p>
          <a:p>
            <a:pPr lvl="1"/>
            <a:endParaRPr lang="en-US" dirty="0"/>
          </a:p>
        </p:txBody>
      </p:sp>
    </p:spTree>
    <p:extLst>
      <p:ext uri="{BB962C8B-B14F-4D97-AF65-F5344CB8AC3E}">
        <p14:creationId xmlns:p14="http://schemas.microsoft.com/office/powerpoint/2010/main" val="597460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719</TotalTime>
  <Words>502</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Project Presentation  - mean shift part</vt:lpstr>
      <vt:lpstr>Mode Seeking</vt:lpstr>
      <vt:lpstr>Experiments</vt:lpstr>
      <vt:lpstr>Results and Conclusions</vt:lpstr>
      <vt:lpstr>Explain Conclusion 1</vt:lpstr>
      <vt:lpstr>Explain Conclusion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 DL part</dc:title>
  <dc:creator>Qinhan Gao</dc:creator>
  <cp:lastModifiedBy>Tianyang Zhao</cp:lastModifiedBy>
  <cp:revision>27</cp:revision>
  <dcterms:created xsi:type="dcterms:W3CDTF">2021-04-14T01:08:31Z</dcterms:created>
  <dcterms:modified xsi:type="dcterms:W3CDTF">2021-04-15T22:39:57Z</dcterms:modified>
</cp:coreProperties>
</file>