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4" r:id="rId4"/>
    <p:sldId id="263" r:id="rId5"/>
    <p:sldId id="261" r:id="rId6"/>
    <p:sldId id="264" r:id="rId7"/>
    <p:sldId id="265" r:id="rId8"/>
    <p:sldId id="267" r:id="rId9"/>
    <p:sldId id="266" r:id="rId10"/>
    <p:sldId id="268" r:id="rId11"/>
    <p:sldId id="269" r:id="rId12"/>
    <p:sldId id="280" r:id="rId13"/>
    <p:sldId id="281" r:id="rId14"/>
    <p:sldId id="282" r:id="rId15"/>
    <p:sldId id="288" r:id="rId16"/>
    <p:sldId id="286" r:id="rId17"/>
    <p:sldId id="289" r:id="rId18"/>
    <p:sldId id="272" r:id="rId19"/>
    <p:sldId id="290" r:id="rId20"/>
    <p:sldId id="291" r:id="rId21"/>
    <p:sldId id="292" r:id="rId22"/>
    <p:sldId id="293" r:id="rId23"/>
    <p:sldId id="294" r:id="rId24"/>
    <p:sldId id="296" r:id="rId25"/>
    <p:sldId id="270" r:id="rId26"/>
    <p:sldId id="305" r:id="rId27"/>
    <p:sldId id="271" r:id="rId28"/>
    <p:sldId id="298" r:id="rId29"/>
    <p:sldId id="306" r:id="rId30"/>
    <p:sldId id="301" r:id="rId31"/>
    <p:sldId id="307" r:id="rId32"/>
    <p:sldId id="308" r:id="rId33"/>
    <p:sldId id="30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建良" initials="石建良" lastIdx="2" clrIdx="0">
    <p:extLst>
      <p:ext uri="{19B8F6BF-5375-455C-9EA6-DF929625EA0E}">
        <p15:presenceInfo xmlns:p15="http://schemas.microsoft.com/office/powerpoint/2012/main" userId="0bfbef40e17ed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2E7CA-8487-478F-907B-8444EB7522F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D2E7A-9A9C-4A71-BD8B-08BF96099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4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8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1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6547" y="461581"/>
            <a:ext cx="851890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7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6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0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1EB3-D272-4578-AA9D-866D84299FCD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0485-0367-41D7-8B13-09ACB9B3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8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3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" Type="http://schemas.openxmlformats.org/officeDocument/2006/relationships/image" Target="../media/image4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764" y="454998"/>
            <a:ext cx="116932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探测器</a:t>
            </a: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</a:rPr>
              <a:t>--</a:t>
            </a:r>
          </a:p>
          <a:p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</a:rPr>
              <a:t>用于</a:t>
            </a:r>
            <a:r>
              <a:rPr lang="zh-CN" altLang="en-US" sz="4400" dirty="0">
                <a:solidFill>
                  <a:schemeClr val="accent5">
                    <a:lumMod val="50000"/>
                  </a:schemeClr>
                </a:solidFill>
              </a:rPr>
              <a:t>数据中心网络的拓扑感知</a:t>
            </a: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</a:rPr>
              <a:t>监视系统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9906" y="5250136"/>
            <a:ext cx="1435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组</a:t>
            </a:r>
            <a:r>
              <a:rPr lang="zh-CN" altLang="en-US" sz="2000" dirty="0" smtClean="0"/>
              <a:t>员：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石建良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丁轩昂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张志强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38909" y="4929119"/>
            <a:ext cx="391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演讲者：石建良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179782" y="1984736"/>
            <a:ext cx="9171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-50" dirty="0" smtClean="0"/>
              <a:t>（</a:t>
            </a:r>
            <a:r>
              <a:rPr lang="en-US" altLang="zh-CN" sz="2000" spc="-50" dirty="0" err="1" smtClean="0"/>
              <a:t>deTector</a:t>
            </a:r>
            <a:r>
              <a:rPr lang="en-US" altLang="zh-CN" sz="2000" spc="-50" dirty="0" smtClean="0"/>
              <a:t>: </a:t>
            </a:r>
            <a:r>
              <a:rPr lang="en-US" altLang="zh-CN" sz="2000" dirty="0" smtClean="0"/>
              <a:t>a </a:t>
            </a:r>
            <a:r>
              <a:rPr lang="en-US" altLang="zh-CN" sz="2000" spc="-40" dirty="0" smtClean="0"/>
              <a:t>Topology-Aware </a:t>
            </a:r>
            <a:r>
              <a:rPr lang="en-US" altLang="zh-CN" sz="2000" spc="-5" dirty="0" smtClean="0"/>
              <a:t>Monitoring  </a:t>
            </a:r>
            <a:r>
              <a:rPr lang="en-US" altLang="zh-CN" sz="2000" spc="-30" dirty="0" smtClean="0"/>
              <a:t>System </a:t>
            </a:r>
            <a:r>
              <a:rPr lang="en-US" altLang="zh-CN" sz="2000" spc="-35" dirty="0" smtClean="0"/>
              <a:t>for </a:t>
            </a:r>
            <a:r>
              <a:rPr lang="en-US" altLang="zh-CN" sz="2000" spc="-25" dirty="0" smtClean="0"/>
              <a:t>Data </a:t>
            </a:r>
            <a:r>
              <a:rPr lang="en-US" altLang="zh-CN" sz="2000" spc="-15" dirty="0" smtClean="0"/>
              <a:t>Center</a:t>
            </a:r>
            <a:r>
              <a:rPr lang="en-US" altLang="zh-CN" sz="2000" spc="0" dirty="0" smtClean="0"/>
              <a:t> </a:t>
            </a:r>
            <a:r>
              <a:rPr lang="en-US" altLang="zh-CN" sz="2000" spc="-10" dirty="0" smtClean="0"/>
              <a:t>Networks</a:t>
            </a:r>
            <a:r>
              <a:rPr lang="zh-CN" altLang="en-US" sz="2000" spc="-10" dirty="0" smtClean="0"/>
              <a:t>）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655126" y="3214255"/>
            <a:ext cx="2632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第六组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10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539" y="461581"/>
            <a:ext cx="577778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deTector </a:t>
            </a:r>
            <a:r>
              <a:rPr spc="-5" dirty="0"/>
              <a:t>in </a:t>
            </a:r>
            <a:r>
              <a:rPr dirty="0"/>
              <a:t>One</a:t>
            </a:r>
            <a:r>
              <a:rPr spc="-20" dirty="0"/>
              <a:t> </a:t>
            </a:r>
            <a:r>
              <a:rPr spc="-5" dirty="0"/>
              <a:t>Slide</a:t>
            </a:r>
          </a:p>
        </p:txBody>
      </p:sp>
      <p:sp>
        <p:nvSpPr>
          <p:cNvPr id="3" name="object 3"/>
          <p:cNvSpPr/>
          <p:nvPr/>
        </p:nvSpPr>
        <p:spPr>
          <a:xfrm>
            <a:off x="4981955" y="1630679"/>
            <a:ext cx="1964423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5003" y="1560575"/>
            <a:ext cx="1956816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568" y="1655876"/>
            <a:ext cx="1866277" cy="48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1203" y="2567939"/>
            <a:ext cx="9561576" cy="2987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66422" y="1650364"/>
            <a:ext cx="1792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9270" algn="l"/>
              </a:tabLst>
            </a:pPr>
            <a:r>
              <a:rPr sz="2800" u="sng" spc="-5" dirty="0">
                <a:solidFill>
                  <a:srgbClr val="FFFFFF"/>
                </a:solidFill>
                <a:uFill>
                  <a:solidFill>
                    <a:srgbClr val="F692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135" dirty="0">
                <a:solidFill>
                  <a:srgbClr val="FFFFFF"/>
                </a:solidFill>
                <a:uFill>
                  <a:solidFill>
                    <a:srgbClr val="F692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15" dirty="0">
                <a:solidFill>
                  <a:srgbClr val="FFFFFF"/>
                </a:solidFill>
                <a:uFill>
                  <a:solidFill>
                    <a:srgbClr val="F69240"/>
                  </a:solidFill>
                </a:uFill>
                <a:latin typeface="Calibri"/>
                <a:cs typeface="Calibri"/>
              </a:rPr>
              <a:t>Controller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5564" y="3898404"/>
            <a:ext cx="85344" cy="85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9432" y="2592649"/>
            <a:ext cx="9462770" cy="2889250"/>
          </a:xfrm>
          <a:custGeom>
            <a:avLst/>
            <a:gdLst/>
            <a:ahLst/>
            <a:cxnLst/>
            <a:rect l="l" t="t" r="r" b="b"/>
            <a:pathLst>
              <a:path w="9462770" h="2889250">
                <a:moveTo>
                  <a:pt x="880319" y="736617"/>
                </a:moveTo>
                <a:lnTo>
                  <a:pt x="874030" y="707957"/>
                </a:lnTo>
                <a:lnTo>
                  <a:pt x="870808" y="679595"/>
                </a:lnTo>
                <a:lnTo>
                  <a:pt x="870597" y="651561"/>
                </a:lnTo>
                <a:lnTo>
                  <a:pt x="873340" y="623882"/>
                </a:lnTo>
                <a:lnTo>
                  <a:pt x="887456" y="569704"/>
                </a:lnTo>
                <a:lnTo>
                  <a:pt x="912698" y="517288"/>
                </a:lnTo>
                <a:lnTo>
                  <a:pt x="948608" y="466860"/>
                </a:lnTo>
                <a:lnTo>
                  <a:pt x="994728" y="418646"/>
                </a:lnTo>
                <a:lnTo>
                  <a:pt x="1050600" y="372873"/>
                </a:lnTo>
                <a:lnTo>
                  <a:pt x="1082050" y="350973"/>
                </a:lnTo>
                <a:lnTo>
                  <a:pt x="1115766" y="329768"/>
                </a:lnTo>
                <a:lnTo>
                  <a:pt x="1151692" y="309286"/>
                </a:lnTo>
                <a:lnTo>
                  <a:pt x="1189769" y="289557"/>
                </a:lnTo>
                <a:lnTo>
                  <a:pt x="1229940" y="270607"/>
                </a:lnTo>
                <a:lnTo>
                  <a:pt x="1272149" y="252466"/>
                </a:lnTo>
                <a:lnTo>
                  <a:pt x="1316337" y="235161"/>
                </a:lnTo>
                <a:lnTo>
                  <a:pt x="1362449" y="218721"/>
                </a:lnTo>
                <a:lnTo>
                  <a:pt x="1410425" y="203175"/>
                </a:lnTo>
                <a:lnTo>
                  <a:pt x="1460210" y="188550"/>
                </a:lnTo>
                <a:lnTo>
                  <a:pt x="1511746" y="174875"/>
                </a:lnTo>
                <a:lnTo>
                  <a:pt x="1564976" y="162179"/>
                </a:lnTo>
                <a:lnTo>
                  <a:pt x="1619842" y="150489"/>
                </a:lnTo>
                <a:lnTo>
                  <a:pt x="1676287" y="139833"/>
                </a:lnTo>
                <a:lnTo>
                  <a:pt x="1734254" y="130241"/>
                </a:lnTo>
                <a:lnTo>
                  <a:pt x="1793685" y="121741"/>
                </a:lnTo>
                <a:lnTo>
                  <a:pt x="1854525" y="114360"/>
                </a:lnTo>
                <a:lnTo>
                  <a:pt x="1916714" y="108127"/>
                </a:lnTo>
                <a:lnTo>
                  <a:pt x="1980196" y="103070"/>
                </a:lnTo>
                <a:lnTo>
                  <a:pt x="2044914" y="99218"/>
                </a:lnTo>
                <a:lnTo>
                  <a:pt x="2110810" y="96599"/>
                </a:lnTo>
                <a:lnTo>
                  <a:pt x="2177827" y="95242"/>
                </a:lnTo>
                <a:lnTo>
                  <a:pt x="2229715" y="95083"/>
                </a:lnTo>
                <a:lnTo>
                  <a:pt x="2281611" y="95699"/>
                </a:lnTo>
                <a:lnTo>
                  <a:pt x="2333469" y="97086"/>
                </a:lnTo>
                <a:lnTo>
                  <a:pt x="2385243" y="99237"/>
                </a:lnTo>
                <a:lnTo>
                  <a:pt x="2436886" y="102146"/>
                </a:lnTo>
                <a:lnTo>
                  <a:pt x="2488352" y="105807"/>
                </a:lnTo>
                <a:lnTo>
                  <a:pt x="2539593" y="110213"/>
                </a:lnTo>
                <a:lnTo>
                  <a:pt x="2590565" y="115359"/>
                </a:lnTo>
                <a:lnTo>
                  <a:pt x="2641219" y="121239"/>
                </a:lnTo>
                <a:lnTo>
                  <a:pt x="2691511" y="127846"/>
                </a:lnTo>
                <a:lnTo>
                  <a:pt x="2741393" y="135174"/>
                </a:lnTo>
                <a:lnTo>
                  <a:pt x="2790819" y="143218"/>
                </a:lnTo>
                <a:lnTo>
                  <a:pt x="2839742" y="151971"/>
                </a:lnTo>
                <a:lnTo>
                  <a:pt x="2888117" y="161427"/>
                </a:lnTo>
                <a:lnTo>
                  <a:pt x="2935896" y="171580"/>
                </a:lnTo>
                <a:lnTo>
                  <a:pt x="2983033" y="182424"/>
                </a:lnTo>
                <a:lnTo>
                  <a:pt x="3029482" y="193953"/>
                </a:lnTo>
                <a:lnTo>
                  <a:pt x="3075196" y="206161"/>
                </a:lnTo>
                <a:lnTo>
                  <a:pt x="3120129" y="219041"/>
                </a:lnTo>
                <a:lnTo>
                  <a:pt x="3181382" y="179831"/>
                </a:lnTo>
                <a:lnTo>
                  <a:pt x="3215063" y="161630"/>
                </a:lnTo>
                <a:lnTo>
                  <a:pt x="3250660" y="144375"/>
                </a:lnTo>
                <a:lnTo>
                  <a:pt x="3288081" y="128072"/>
                </a:lnTo>
                <a:lnTo>
                  <a:pt x="3327235" y="112731"/>
                </a:lnTo>
                <a:lnTo>
                  <a:pt x="3368033" y="98358"/>
                </a:lnTo>
                <a:lnTo>
                  <a:pt x="3410381" y="84961"/>
                </a:lnTo>
                <a:lnTo>
                  <a:pt x="3454191" y="72546"/>
                </a:lnTo>
                <a:lnTo>
                  <a:pt x="3499370" y="61123"/>
                </a:lnTo>
                <a:lnTo>
                  <a:pt x="3545829" y="50697"/>
                </a:lnTo>
                <a:lnTo>
                  <a:pt x="3593475" y="41277"/>
                </a:lnTo>
                <a:lnTo>
                  <a:pt x="3642218" y="32869"/>
                </a:lnTo>
                <a:lnTo>
                  <a:pt x="3691967" y="25482"/>
                </a:lnTo>
                <a:lnTo>
                  <a:pt x="3742632" y="19123"/>
                </a:lnTo>
                <a:lnTo>
                  <a:pt x="3794120" y="13800"/>
                </a:lnTo>
                <a:lnTo>
                  <a:pt x="3846342" y="9518"/>
                </a:lnTo>
                <a:lnTo>
                  <a:pt x="3899206" y="6288"/>
                </a:lnTo>
                <a:lnTo>
                  <a:pt x="3952621" y="4114"/>
                </a:lnTo>
                <a:lnTo>
                  <a:pt x="4006497" y="3006"/>
                </a:lnTo>
                <a:lnTo>
                  <a:pt x="4060743" y="2971"/>
                </a:lnTo>
                <a:lnTo>
                  <a:pt x="4115267" y="4015"/>
                </a:lnTo>
                <a:lnTo>
                  <a:pt x="4169979" y="6147"/>
                </a:lnTo>
                <a:lnTo>
                  <a:pt x="4224787" y="9374"/>
                </a:lnTo>
                <a:lnTo>
                  <a:pt x="4279602" y="13703"/>
                </a:lnTo>
                <a:lnTo>
                  <a:pt x="4334331" y="19143"/>
                </a:lnTo>
                <a:lnTo>
                  <a:pt x="4388884" y="25699"/>
                </a:lnTo>
                <a:lnTo>
                  <a:pt x="4443170" y="33380"/>
                </a:lnTo>
                <a:lnTo>
                  <a:pt x="4497098" y="42193"/>
                </a:lnTo>
                <a:lnTo>
                  <a:pt x="4550578" y="52146"/>
                </a:lnTo>
                <a:lnTo>
                  <a:pt x="4603517" y="63246"/>
                </a:lnTo>
                <a:lnTo>
                  <a:pt x="4655826" y="75501"/>
                </a:lnTo>
                <a:lnTo>
                  <a:pt x="4707413" y="88917"/>
                </a:lnTo>
                <a:lnTo>
                  <a:pt x="4755932" y="102845"/>
                </a:lnTo>
                <a:lnTo>
                  <a:pt x="4802962" y="117672"/>
                </a:lnTo>
                <a:lnTo>
                  <a:pt x="4848426" y="133372"/>
                </a:lnTo>
                <a:lnTo>
                  <a:pt x="4892246" y="149918"/>
                </a:lnTo>
                <a:lnTo>
                  <a:pt x="4934345" y="167282"/>
                </a:lnTo>
                <a:lnTo>
                  <a:pt x="4974646" y="185437"/>
                </a:lnTo>
                <a:lnTo>
                  <a:pt x="5034321" y="145894"/>
                </a:lnTo>
                <a:lnTo>
                  <a:pt x="5067927" y="127807"/>
                </a:lnTo>
                <a:lnTo>
                  <a:pt x="5103865" y="110860"/>
                </a:lnTo>
                <a:lnTo>
                  <a:pt x="5141999" y="95065"/>
                </a:lnTo>
                <a:lnTo>
                  <a:pt x="5182197" y="80435"/>
                </a:lnTo>
                <a:lnTo>
                  <a:pt x="5224322" y="66982"/>
                </a:lnTo>
                <a:lnTo>
                  <a:pt x="5268239" y="54720"/>
                </a:lnTo>
                <a:lnTo>
                  <a:pt x="5313815" y="43660"/>
                </a:lnTo>
                <a:lnTo>
                  <a:pt x="5360914" y="33816"/>
                </a:lnTo>
                <a:lnTo>
                  <a:pt x="5409400" y="25200"/>
                </a:lnTo>
                <a:lnTo>
                  <a:pt x="5459140" y="17824"/>
                </a:lnTo>
                <a:lnTo>
                  <a:pt x="5509999" y="11702"/>
                </a:lnTo>
                <a:lnTo>
                  <a:pt x="5561841" y="6846"/>
                </a:lnTo>
                <a:lnTo>
                  <a:pt x="5614532" y="3269"/>
                </a:lnTo>
                <a:lnTo>
                  <a:pt x="5667937" y="982"/>
                </a:lnTo>
                <a:lnTo>
                  <a:pt x="5721920" y="0"/>
                </a:lnTo>
                <a:lnTo>
                  <a:pt x="5776348" y="333"/>
                </a:lnTo>
                <a:lnTo>
                  <a:pt x="5831086" y="1996"/>
                </a:lnTo>
                <a:lnTo>
                  <a:pt x="5885998" y="5001"/>
                </a:lnTo>
                <a:lnTo>
                  <a:pt x="5940949" y="9360"/>
                </a:lnTo>
                <a:lnTo>
                  <a:pt x="5995805" y="15085"/>
                </a:lnTo>
                <a:lnTo>
                  <a:pt x="6050431" y="22191"/>
                </a:lnTo>
                <a:lnTo>
                  <a:pt x="6104692" y="30688"/>
                </a:lnTo>
                <a:lnTo>
                  <a:pt x="6158454" y="40591"/>
                </a:lnTo>
                <a:lnTo>
                  <a:pt x="6211581" y="51910"/>
                </a:lnTo>
                <a:lnTo>
                  <a:pt x="6263938" y="64660"/>
                </a:lnTo>
                <a:lnTo>
                  <a:pt x="6318292" y="79737"/>
                </a:lnTo>
                <a:lnTo>
                  <a:pt x="6370384" y="96157"/>
                </a:lnTo>
                <a:lnTo>
                  <a:pt x="6420062" y="113859"/>
                </a:lnTo>
                <a:lnTo>
                  <a:pt x="6467176" y="132784"/>
                </a:lnTo>
                <a:lnTo>
                  <a:pt x="6511575" y="152872"/>
                </a:lnTo>
                <a:lnTo>
                  <a:pt x="6553107" y="174062"/>
                </a:lnTo>
                <a:lnTo>
                  <a:pt x="6591623" y="196296"/>
                </a:lnTo>
                <a:lnTo>
                  <a:pt x="6630063" y="180373"/>
                </a:lnTo>
                <a:lnTo>
                  <a:pt x="6670169" y="165550"/>
                </a:lnTo>
                <a:lnTo>
                  <a:pt x="6711836" y="151840"/>
                </a:lnTo>
                <a:lnTo>
                  <a:pt x="6754962" y="139239"/>
                </a:lnTo>
                <a:lnTo>
                  <a:pt x="6799443" y="127748"/>
                </a:lnTo>
                <a:lnTo>
                  <a:pt x="6845174" y="117365"/>
                </a:lnTo>
                <a:lnTo>
                  <a:pt x="6892052" y="108089"/>
                </a:lnTo>
                <a:lnTo>
                  <a:pt x="6939975" y="99918"/>
                </a:lnTo>
                <a:lnTo>
                  <a:pt x="6988836" y="92852"/>
                </a:lnTo>
                <a:lnTo>
                  <a:pt x="7038535" y="86888"/>
                </a:lnTo>
                <a:lnTo>
                  <a:pt x="7088965" y="82027"/>
                </a:lnTo>
                <a:lnTo>
                  <a:pt x="7140025" y="78265"/>
                </a:lnTo>
                <a:lnTo>
                  <a:pt x="7191610" y="75604"/>
                </a:lnTo>
                <a:lnTo>
                  <a:pt x="7243616" y="74040"/>
                </a:lnTo>
                <a:lnTo>
                  <a:pt x="7295940" y="73573"/>
                </a:lnTo>
                <a:lnTo>
                  <a:pt x="7348478" y="74201"/>
                </a:lnTo>
                <a:lnTo>
                  <a:pt x="7401127" y="75924"/>
                </a:lnTo>
                <a:lnTo>
                  <a:pt x="7453783" y="78740"/>
                </a:lnTo>
                <a:lnTo>
                  <a:pt x="7506342" y="82648"/>
                </a:lnTo>
                <a:lnTo>
                  <a:pt x="7558700" y="87647"/>
                </a:lnTo>
                <a:lnTo>
                  <a:pt x="7610755" y="93734"/>
                </a:lnTo>
                <a:lnTo>
                  <a:pt x="7662401" y="100910"/>
                </a:lnTo>
                <a:lnTo>
                  <a:pt x="7713536" y="109173"/>
                </a:lnTo>
                <a:lnTo>
                  <a:pt x="7764055" y="118522"/>
                </a:lnTo>
                <a:lnTo>
                  <a:pt x="7813856" y="128954"/>
                </a:lnTo>
                <a:lnTo>
                  <a:pt x="7862835" y="140470"/>
                </a:lnTo>
                <a:lnTo>
                  <a:pt x="7910887" y="153068"/>
                </a:lnTo>
                <a:lnTo>
                  <a:pt x="7957909" y="166747"/>
                </a:lnTo>
                <a:lnTo>
                  <a:pt x="8003798" y="181504"/>
                </a:lnTo>
                <a:lnTo>
                  <a:pt x="8048449" y="197341"/>
                </a:lnTo>
                <a:lnTo>
                  <a:pt x="8091760" y="214254"/>
                </a:lnTo>
                <a:lnTo>
                  <a:pt x="8151095" y="240327"/>
                </a:lnTo>
                <a:lnTo>
                  <a:pt x="8205626" y="267932"/>
                </a:lnTo>
                <a:lnTo>
                  <a:pt x="8255179" y="296932"/>
                </a:lnTo>
                <a:lnTo>
                  <a:pt x="8299582" y="327187"/>
                </a:lnTo>
                <a:lnTo>
                  <a:pt x="8338661" y="358557"/>
                </a:lnTo>
                <a:lnTo>
                  <a:pt x="8372244" y="390905"/>
                </a:lnTo>
                <a:lnTo>
                  <a:pt x="8400156" y="424091"/>
                </a:lnTo>
                <a:lnTo>
                  <a:pt x="8422226" y="457976"/>
                </a:lnTo>
                <a:lnTo>
                  <a:pt x="8438279" y="492422"/>
                </a:lnTo>
                <a:lnTo>
                  <a:pt x="8505893" y="504340"/>
                </a:lnTo>
                <a:lnTo>
                  <a:pt x="8571250" y="517733"/>
                </a:lnTo>
                <a:lnTo>
                  <a:pt x="8634265" y="532533"/>
                </a:lnTo>
                <a:lnTo>
                  <a:pt x="8694858" y="548673"/>
                </a:lnTo>
                <a:lnTo>
                  <a:pt x="8752944" y="566086"/>
                </a:lnTo>
                <a:lnTo>
                  <a:pt x="8808442" y="584704"/>
                </a:lnTo>
                <a:lnTo>
                  <a:pt x="8861268" y="604460"/>
                </a:lnTo>
                <a:lnTo>
                  <a:pt x="8911340" y="625287"/>
                </a:lnTo>
                <a:lnTo>
                  <a:pt x="8958574" y="647118"/>
                </a:lnTo>
                <a:lnTo>
                  <a:pt x="9002889" y="669886"/>
                </a:lnTo>
                <a:lnTo>
                  <a:pt x="9044202" y="693523"/>
                </a:lnTo>
                <a:lnTo>
                  <a:pt x="9082429" y="717962"/>
                </a:lnTo>
                <a:lnTo>
                  <a:pt x="9117489" y="743135"/>
                </a:lnTo>
                <a:lnTo>
                  <a:pt x="9149297" y="768977"/>
                </a:lnTo>
                <a:lnTo>
                  <a:pt x="9177772" y="795418"/>
                </a:lnTo>
                <a:lnTo>
                  <a:pt x="9224391" y="849834"/>
                </a:lnTo>
                <a:lnTo>
                  <a:pt x="9256684" y="905845"/>
                </a:lnTo>
                <a:lnTo>
                  <a:pt x="9273988" y="962913"/>
                </a:lnTo>
                <a:lnTo>
                  <a:pt x="9276812" y="991675"/>
                </a:lnTo>
                <a:lnTo>
                  <a:pt x="9275642" y="1020499"/>
                </a:lnTo>
                <a:lnTo>
                  <a:pt x="9260983" y="1078068"/>
                </a:lnTo>
                <a:lnTo>
                  <a:pt x="9229350" y="1135080"/>
                </a:lnTo>
                <a:lnTo>
                  <a:pt x="9203777" y="1166695"/>
                </a:lnTo>
                <a:lnTo>
                  <a:pt x="9172898" y="1197272"/>
                </a:lnTo>
                <a:lnTo>
                  <a:pt x="9215349" y="1224479"/>
                </a:lnTo>
                <a:lnTo>
                  <a:pt x="9254367" y="1252130"/>
                </a:lnTo>
                <a:lnTo>
                  <a:pt x="9289971" y="1280176"/>
                </a:lnTo>
                <a:lnTo>
                  <a:pt x="9322178" y="1308566"/>
                </a:lnTo>
                <a:lnTo>
                  <a:pt x="9351007" y="1337252"/>
                </a:lnTo>
                <a:lnTo>
                  <a:pt x="9376475" y="1366184"/>
                </a:lnTo>
                <a:lnTo>
                  <a:pt x="9417401" y="1424589"/>
                </a:lnTo>
                <a:lnTo>
                  <a:pt x="9445100" y="1483385"/>
                </a:lnTo>
                <a:lnTo>
                  <a:pt x="9459716" y="1542177"/>
                </a:lnTo>
                <a:lnTo>
                  <a:pt x="9462162" y="1571448"/>
                </a:lnTo>
                <a:lnTo>
                  <a:pt x="9461392" y="1600570"/>
                </a:lnTo>
                <a:lnTo>
                  <a:pt x="9450272" y="1658169"/>
                </a:lnTo>
                <a:lnTo>
                  <a:pt x="9426501" y="1714577"/>
                </a:lnTo>
                <a:lnTo>
                  <a:pt x="9390220" y="1769401"/>
                </a:lnTo>
                <a:lnTo>
                  <a:pt x="9341575" y="1822244"/>
                </a:lnTo>
                <a:lnTo>
                  <a:pt x="9312660" y="1847800"/>
                </a:lnTo>
                <a:lnTo>
                  <a:pt x="9280708" y="1872712"/>
                </a:lnTo>
                <a:lnTo>
                  <a:pt x="9245737" y="1896931"/>
                </a:lnTo>
                <a:lnTo>
                  <a:pt x="9207764" y="1920408"/>
                </a:lnTo>
                <a:lnTo>
                  <a:pt x="9166808" y="1943094"/>
                </a:lnTo>
                <a:lnTo>
                  <a:pt x="9122886" y="1964939"/>
                </a:lnTo>
                <a:lnTo>
                  <a:pt x="9076017" y="1985893"/>
                </a:lnTo>
                <a:lnTo>
                  <a:pt x="9026218" y="2005907"/>
                </a:lnTo>
                <a:lnTo>
                  <a:pt x="8973508" y="2024933"/>
                </a:lnTo>
                <a:lnTo>
                  <a:pt x="8917904" y="2042919"/>
                </a:lnTo>
                <a:lnTo>
                  <a:pt x="8859424" y="2059818"/>
                </a:lnTo>
                <a:lnTo>
                  <a:pt x="8814929" y="2071425"/>
                </a:lnTo>
                <a:lnTo>
                  <a:pt x="8769397" y="2082269"/>
                </a:lnTo>
                <a:lnTo>
                  <a:pt x="8722878" y="2092342"/>
                </a:lnTo>
                <a:lnTo>
                  <a:pt x="8675424" y="2101637"/>
                </a:lnTo>
                <a:lnTo>
                  <a:pt x="8627085" y="2110148"/>
                </a:lnTo>
                <a:lnTo>
                  <a:pt x="8577913" y="2117869"/>
                </a:lnTo>
                <a:lnTo>
                  <a:pt x="8527957" y="2124792"/>
                </a:lnTo>
                <a:lnTo>
                  <a:pt x="8477270" y="2130912"/>
                </a:lnTo>
                <a:lnTo>
                  <a:pt x="8425901" y="2136221"/>
                </a:lnTo>
                <a:lnTo>
                  <a:pt x="8373902" y="2140713"/>
                </a:lnTo>
                <a:lnTo>
                  <a:pt x="8321323" y="2144382"/>
                </a:lnTo>
                <a:lnTo>
                  <a:pt x="8268216" y="2147221"/>
                </a:lnTo>
                <a:lnTo>
                  <a:pt x="8214631" y="2149223"/>
                </a:lnTo>
                <a:lnTo>
                  <a:pt x="8160619" y="2150381"/>
                </a:lnTo>
                <a:lnTo>
                  <a:pt x="8150508" y="2204460"/>
                </a:lnTo>
                <a:lnTo>
                  <a:pt x="8127857" y="2256334"/>
                </a:lnTo>
                <a:lnTo>
                  <a:pt x="8093321" y="2305769"/>
                </a:lnTo>
                <a:lnTo>
                  <a:pt x="8047553" y="2352529"/>
                </a:lnTo>
                <a:lnTo>
                  <a:pt x="7991207" y="2396377"/>
                </a:lnTo>
                <a:lnTo>
                  <a:pt x="7924936" y="2437079"/>
                </a:lnTo>
                <a:lnTo>
                  <a:pt x="7888284" y="2456177"/>
                </a:lnTo>
                <a:lnTo>
                  <a:pt x="7849395" y="2474399"/>
                </a:lnTo>
                <a:lnTo>
                  <a:pt x="7808352" y="2491717"/>
                </a:lnTo>
                <a:lnTo>
                  <a:pt x="7765236" y="2508101"/>
                </a:lnTo>
                <a:lnTo>
                  <a:pt x="7720130" y="2523521"/>
                </a:lnTo>
                <a:lnTo>
                  <a:pt x="7673115" y="2537949"/>
                </a:lnTo>
                <a:lnTo>
                  <a:pt x="7624272" y="2551354"/>
                </a:lnTo>
                <a:lnTo>
                  <a:pt x="7573683" y="2563707"/>
                </a:lnTo>
                <a:lnTo>
                  <a:pt x="7521430" y="2574980"/>
                </a:lnTo>
                <a:lnTo>
                  <a:pt x="7467595" y="2585141"/>
                </a:lnTo>
                <a:lnTo>
                  <a:pt x="7412259" y="2594163"/>
                </a:lnTo>
                <a:lnTo>
                  <a:pt x="7355504" y="2602014"/>
                </a:lnTo>
                <a:lnTo>
                  <a:pt x="7297412" y="2608667"/>
                </a:lnTo>
                <a:lnTo>
                  <a:pt x="7238065" y="2614092"/>
                </a:lnTo>
                <a:lnTo>
                  <a:pt x="7177544" y="2618258"/>
                </a:lnTo>
                <a:lnTo>
                  <a:pt x="7115930" y="2621137"/>
                </a:lnTo>
                <a:lnTo>
                  <a:pt x="7053307" y="2622699"/>
                </a:lnTo>
                <a:lnTo>
                  <a:pt x="6989754" y="2622914"/>
                </a:lnTo>
                <a:lnTo>
                  <a:pt x="6925355" y="2621754"/>
                </a:lnTo>
                <a:lnTo>
                  <a:pt x="6860190" y="2619189"/>
                </a:lnTo>
                <a:lnTo>
                  <a:pt x="6806429" y="2616019"/>
                </a:lnTo>
                <a:lnTo>
                  <a:pt x="6752962" y="2611904"/>
                </a:lnTo>
                <a:lnTo>
                  <a:pt x="6699858" y="2606856"/>
                </a:lnTo>
                <a:lnTo>
                  <a:pt x="6647185" y="2600886"/>
                </a:lnTo>
                <a:lnTo>
                  <a:pt x="6595012" y="2594007"/>
                </a:lnTo>
                <a:lnTo>
                  <a:pt x="6543407" y="2586229"/>
                </a:lnTo>
                <a:lnTo>
                  <a:pt x="6492439" y="2577564"/>
                </a:lnTo>
                <a:lnTo>
                  <a:pt x="6442177" y="2568025"/>
                </a:lnTo>
                <a:lnTo>
                  <a:pt x="6392690" y="2557623"/>
                </a:lnTo>
                <a:lnTo>
                  <a:pt x="6344045" y="2546370"/>
                </a:lnTo>
                <a:lnTo>
                  <a:pt x="6296312" y="2534277"/>
                </a:lnTo>
                <a:lnTo>
                  <a:pt x="6249559" y="2521356"/>
                </a:lnTo>
                <a:lnTo>
                  <a:pt x="6203854" y="2507620"/>
                </a:lnTo>
                <a:lnTo>
                  <a:pt x="6161802" y="2554136"/>
                </a:lnTo>
                <a:lnTo>
                  <a:pt x="6111505" y="2598005"/>
                </a:lnTo>
                <a:lnTo>
                  <a:pt x="6053443" y="2639142"/>
                </a:lnTo>
                <a:lnTo>
                  <a:pt x="5988095" y="2677462"/>
                </a:lnTo>
                <a:lnTo>
                  <a:pt x="5952838" y="2695538"/>
                </a:lnTo>
                <a:lnTo>
                  <a:pt x="5915940" y="2712879"/>
                </a:lnTo>
                <a:lnTo>
                  <a:pt x="5877459" y="2729472"/>
                </a:lnTo>
                <a:lnTo>
                  <a:pt x="5837456" y="2745309"/>
                </a:lnTo>
                <a:lnTo>
                  <a:pt x="5795991" y="2760377"/>
                </a:lnTo>
                <a:lnTo>
                  <a:pt x="5753124" y="2774666"/>
                </a:lnTo>
                <a:lnTo>
                  <a:pt x="5708914" y="2788166"/>
                </a:lnTo>
                <a:lnTo>
                  <a:pt x="5663421" y="2800866"/>
                </a:lnTo>
                <a:lnTo>
                  <a:pt x="5616706" y="2812755"/>
                </a:lnTo>
                <a:lnTo>
                  <a:pt x="5568828" y="2823824"/>
                </a:lnTo>
                <a:lnTo>
                  <a:pt x="5519847" y="2834060"/>
                </a:lnTo>
                <a:lnTo>
                  <a:pt x="5469823" y="2843454"/>
                </a:lnTo>
                <a:lnTo>
                  <a:pt x="5418815" y="2851994"/>
                </a:lnTo>
                <a:lnTo>
                  <a:pt x="5366884" y="2859671"/>
                </a:lnTo>
                <a:lnTo>
                  <a:pt x="5314090" y="2866474"/>
                </a:lnTo>
                <a:lnTo>
                  <a:pt x="5260492" y="2872391"/>
                </a:lnTo>
                <a:lnTo>
                  <a:pt x="5206151" y="2877413"/>
                </a:lnTo>
                <a:lnTo>
                  <a:pt x="5151125" y="2881528"/>
                </a:lnTo>
                <a:lnTo>
                  <a:pt x="5095476" y="2884727"/>
                </a:lnTo>
                <a:lnTo>
                  <a:pt x="5039263" y="2886998"/>
                </a:lnTo>
                <a:lnTo>
                  <a:pt x="4982545" y="2888331"/>
                </a:lnTo>
                <a:lnTo>
                  <a:pt x="4925384" y="2888715"/>
                </a:lnTo>
                <a:lnTo>
                  <a:pt x="4867837" y="2888140"/>
                </a:lnTo>
                <a:lnTo>
                  <a:pt x="4809967" y="2886595"/>
                </a:lnTo>
                <a:lnTo>
                  <a:pt x="4751831" y="2884069"/>
                </a:lnTo>
                <a:lnTo>
                  <a:pt x="4693491" y="2880552"/>
                </a:lnTo>
                <a:lnTo>
                  <a:pt x="4635006" y="2876032"/>
                </a:lnTo>
                <a:lnTo>
                  <a:pt x="4576436" y="2870501"/>
                </a:lnTo>
                <a:lnTo>
                  <a:pt x="4517841" y="2863946"/>
                </a:lnTo>
                <a:lnTo>
                  <a:pt x="4459281" y="2856357"/>
                </a:lnTo>
                <a:lnTo>
                  <a:pt x="4400815" y="2847724"/>
                </a:lnTo>
                <a:lnTo>
                  <a:pt x="4342504" y="2838035"/>
                </a:lnTo>
                <a:lnTo>
                  <a:pt x="4285593" y="2827498"/>
                </a:lnTo>
                <a:lnTo>
                  <a:pt x="4229708" y="2816056"/>
                </a:lnTo>
                <a:lnTo>
                  <a:pt x="4174909" y="2803732"/>
                </a:lnTo>
                <a:lnTo>
                  <a:pt x="4121253" y="2790545"/>
                </a:lnTo>
                <a:lnTo>
                  <a:pt x="4068798" y="2776519"/>
                </a:lnTo>
                <a:lnTo>
                  <a:pt x="4017602" y="2761672"/>
                </a:lnTo>
                <a:lnTo>
                  <a:pt x="3967723" y="2746028"/>
                </a:lnTo>
                <a:lnTo>
                  <a:pt x="3919220" y="2729607"/>
                </a:lnTo>
                <a:lnTo>
                  <a:pt x="3872150" y="2712430"/>
                </a:lnTo>
                <a:lnTo>
                  <a:pt x="3826571" y="2694518"/>
                </a:lnTo>
                <a:lnTo>
                  <a:pt x="3782541" y="2675892"/>
                </a:lnTo>
                <a:lnTo>
                  <a:pt x="3740119" y="2656575"/>
                </a:lnTo>
                <a:lnTo>
                  <a:pt x="3699363" y="2636586"/>
                </a:lnTo>
                <a:lnTo>
                  <a:pt x="3660330" y="2615947"/>
                </a:lnTo>
                <a:lnTo>
                  <a:pt x="3623078" y="2594679"/>
                </a:lnTo>
                <a:lnTo>
                  <a:pt x="3587666" y="2572804"/>
                </a:lnTo>
                <a:lnTo>
                  <a:pt x="3554151" y="2550342"/>
                </a:lnTo>
                <a:lnTo>
                  <a:pt x="3503307" y="2560285"/>
                </a:lnTo>
                <a:lnTo>
                  <a:pt x="3451923" y="2569393"/>
                </a:lnTo>
                <a:lnTo>
                  <a:pt x="3400043" y="2577671"/>
                </a:lnTo>
                <a:lnTo>
                  <a:pt x="3347709" y="2585126"/>
                </a:lnTo>
                <a:lnTo>
                  <a:pt x="3294964" y="2591766"/>
                </a:lnTo>
                <a:lnTo>
                  <a:pt x="3241851" y="2597596"/>
                </a:lnTo>
                <a:lnTo>
                  <a:pt x="3188414" y="2602622"/>
                </a:lnTo>
                <a:lnTo>
                  <a:pt x="3134695" y="2606853"/>
                </a:lnTo>
                <a:lnTo>
                  <a:pt x="3080737" y="2610293"/>
                </a:lnTo>
                <a:lnTo>
                  <a:pt x="3026583" y="2612950"/>
                </a:lnTo>
                <a:lnTo>
                  <a:pt x="2972275" y="2614831"/>
                </a:lnTo>
                <a:lnTo>
                  <a:pt x="2917858" y="2615941"/>
                </a:lnTo>
                <a:lnTo>
                  <a:pt x="2863374" y="2616287"/>
                </a:lnTo>
                <a:lnTo>
                  <a:pt x="2808865" y="2615876"/>
                </a:lnTo>
                <a:lnTo>
                  <a:pt x="2754375" y="2614715"/>
                </a:lnTo>
                <a:lnTo>
                  <a:pt x="2699947" y="2612810"/>
                </a:lnTo>
                <a:lnTo>
                  <a:pt x="2645623" y="2610167"/>
                </a:lnTo>
                <a:lnTo>
                  <a:pt x="2591446" y="2606794"/>
                </a:lnTo>
                <a:lnTo>
                  <a:pt x="2537461" y="2602696"/>
                </a:lnTo>
                <a:lnTo>
                  <a:pt x="2483708" y="2597880"/>
                </a:lnTo>
                <a:lnTo>
                  <a:pt x="2430232" y="2592353"/>
                </a:lnTo>
                <a:lnTo>
                  <a:pt x="2377075" y="2586121"/>
                </a:lnTo>
                <a:lnTo>
                  <a:pt x="2324281" y="2579192"/>
                </a:lnTo>
                <a:lnTo>
                  <a:pt x="2271891" y="2571570"/>
                </a:lnTo>
                <a:lnTo>
                  <a:pt x="2219950" y="2563264"/>
                </a:lnTo>
                <a:lnTo>
                  <a:pt x="2168499" y="2554279"/>
                </a:lnTo>
                <a:lnTo>
                  <a:pt x="2117583" y="2544623"/>
                </a:lnTo>
                <a:lnTo>
                  <a:pt x="2067244" y="2534301"/>
                </a:lnTo>
                <a:lnTo>
                  <a:pt x="2017524" y="2523320"/>
                </a:lnTo>
                <a:lnTo>
                  <a:pt x="1968467" y="2511687"/>
                </a:lnTo>
                <a:lnTo>
                  <a:pt x="1920116" y="2499408"/>
                </a:lnTo>
                <a:lnTo>
                  <a:pt x="1872513" y="2486490"/>
                </a:lnTo>
                <a:lnTo>
                  <a:pt x="1825702" y="2472940"/>
                </a:lnTo>
                <a:lnTo>
                  <a:pt x="1779726" y="2458764"/>
                </a:lnTo>
                <a:lnTo>
                  <a:pt x="1734627" y="2443968"/>
                </a:lnTo>
                <a:lnTo>
                  <a:pt x="1690449" y="2428559"/>
                </a:lnTo>
                <a:lnTo>
                  <a:pt x="1647234" y="2412544"/>
                </a:lnTo>
                <a:lnTo>
                  <a:pt x="1605025" y="2395929"/>
                </a:lnTo>
                <a:lnTo>
                  <a:pt x="1563865" y="2378721"/>
                </a:lnTo>
                <a:lnTo>
                  <a:pt x="1523798" y="2360927"/>
                </a:lnTo>
                <a:lnTo>
                  <a:pt x="1484866" y="2342552"/>
                </a:lnTo>
                <a:lnTo>
                  <a:pt x="1447112" y="2323603"/>
                </a:lnTo>
                <a:lnTo>
                  <a:pt x="1410578" y="2304088"/>
                </a:lnTo>
                <a:lnTo>
                  <a:pt x="1375309" y="2284012"/>
                </a:lnTo>
                <a:lnTo>
                  <a:pt x="1341347" y="2263382"/>
                </a:lnTo>
                <a:lnTo>
                  <a:pt x="1308734" y="2242205"/>
                </a:lnTo>
                <a:lnTo>
                  <a:pt x="1247730" y="2198235"/>
                </a:lnTo>
                <a:lnTo>
                  <a:pt x="1230471" y="2184544"/>
                </a:lnTo>
                <a:lnTo>
                  <a:pt x="1167839" y="2183853"/>
                </a:lnTo>
                <a:lnTo>
                  <a:pt x="1105899" y="2181480"/>
                </a:lnTo>
                <a:lnTo>
                  <a:pt x="1044790" y="2177476"/>
                </a:lnTo>
                <a:lnTo>
                  <a:pt x="984647" y="2171897"/>
                </a:lnTo>
                <a:lnTo>
                  <a:pt x="925609" y="2164793"/>
                </a:lnTo>
                <a:lnTo>
                  <a:pt x="867812" y="2156217"/>
                </a:lnTo>
                <a:lnTo>
                  <a:pt x="811394" y="2146224"/>
                </a:lnTo>
                <a:lnTo>
                  <a:pt x="756493" y="2134865"/>
                </a:lnTo>
                <a:lnTo>
                  <a:pt x="703246" y="2122192"/>
                </a:lnTo>
                <a:lnTo>
                  <a:pt x="651789" y="2108260"/>
                </a:lnTo>
                <a:lnTo>
                  <a:pt x="602261" y="2093121"/>
                </a:lnTo>
                <a:lnTo>
                  <a:pt x="554798" y="2076827"/>
                </a:lnTo>
                <a:lnTo>
                  <a:pt x="509539" y="2059431"/>
                </a:lnTo>
                <a:lnTo>
                  <a:pt x="466620" y="2040986"/>
                </a:lnTo>
                <a:lnTo>
                  <a:pt x="426179" y="2021545"/>
                </a:lnTo>
                <a:lnTo>
                  <a:pt x="388353" y="2001161"/>
                </a:lnTo>
                <a:lnTo>
                  <a:pt x="353279" y="1979886"/>
                </a:lnTo>
                <a:lnTo>
                  <a:pt x="321095" y="1957773"/>
                </a:lnTo>
                <a:lnTo>
                  <a:pt x="265946" y="1911246"/>
                </a:lnTo>
                <a:lnTo>
                  <a:pt x="224004" y="1862001"/>
                </a:lnTo>
                <a:lnTo>
                  <a:pt x="196368" y="1810460"/>
                </a:lnTo>
                <a:lnTo>
                  <a:pt x="183742" y="1744657"/>
                </a:lnTo>
                <a:lnTo>
                  <a:pt x="188240" y="1706024"/>
                </a:lnTo>
                <a:lnTo>
                  <a:pt x="201538" y="1668308"/>
                </a:lnTo>
                <a:lnTo>
                  <a:pt x="223422" y="1631758"/>
                </a:lnTo>
                <a:lnTo>
                  <a:pt x="253680" y="1596623"/>
                </a:lnTo>
                <a:lnTo>
                  <a:pt x="292097" y="1563148"/>
                </a:lnTo>
                <a:lnTo>
                  <a:pt x="338460" y="1531583"/>
                </a:lnTo>
                <a:lnTo>
                  <a:pt x="392555" y="1502176"/>
                </a:lnTo>
                <a:lnTo>
                  <a:pt x="454170" y="1475173"/>
                </a:lnTo>
                <a:lnTo>
                  <a:pt x="392299" y="1455310"/>
                </a:lnTo>
                <a:lnTo>
                  <a:pt x="334677" y="1433938"/>
                </a:lnTo>
                <a:lnTo>
                  <a:pt x="281372" y="1411182"/>
                </a:lnTo>
                <a:lnTo>
                  <a:pt x="232456" y="1387169"/>
                </a:lnTo>
                <a:lnTo>
                  <a:pt x="187997" y="1362024"/>
                </a:lnTo>
                <a:lnTo>
                  <a:pt x="148066" y="1335874"/>
                </a:lnTo>
                <a:lnTo>
                  <a:pt x="112733" y="1308845"/>
                </a:lnTo>
                <a:lnTo>
                  <a:pt x="82067" y="1281062"/>
                </a:lnTo>
                <a:lnTo>
                  <a:pt x="56138" y="1252651"/>
                </a:lnTo>
                <a:lnTo>
                  <a:pt x="18772" y="1194450"/>
                </a:lnTo>
                <a:lnTo>
                  <a:pt x="1194" y="1135250"/>
                </a:lnTo>
                <a:lnTo>
                  <a:pt x="0" y="1105591"/>
                </a:lnTo>
                <a:lnTo>
                  <a:pt x="3962" y="1076059"/>
                </a:lnTo>
                <a:lnTo>
                  <a:pt x="27635" y="1017884"/>
                </a:lnTo>
                <a:lnTo>
                  <a:pt x="72773" y="961733"/>
                </a:lnTo>
                <a:lnTo>
                  <a:pt x="103566" y="934731"/>
                </a:lnTo>
                <a:lnTo>
                  <a:pt x="139934" y="908613"/>
                </a:lnTo>
                <a:lnTo>
                  <a:pt x="173070" y="888487"/>
                </a:lnTo>
                <a:lnTo>
                  <a:pt x="209088" y="869537"/>
                </a:lnTo>
                <a:lnTo>
                  <a:pt x="247838" y="851797"/>
                </a:lnTo>
                <a:lnTo>
                  <a:pt x="289173" y="835300"/>
                </a:lnTo>
                <a:lnTo>
                  <a:pt x="332944" y="820079"/>
                </a:lnTo>
                <a:lnTo>
                  <a:pt x="379002" y="806167"/>
                </a:lnTo>
                <a:lnTo>
                  <a:pt x="427199" y="793598"/>
                </a:lnTo>
                <a:lnTo>
                  <a:pt x="477385" y="782404"/>
                </a:lnTo>
                <a:lnTo>
                  <a:pt x="529414" y="772619"/>
                </a:lnTo>
                <a:lnTo>
                  <a:pt x="583135" y="764276"/>
                </a:lnTo>
                <a:lnTo>
                  <a:pt x="638401" y="757409"/>
                </a:lnTo>
                <a:lnTo>
                  <a:pt x="695062" y="752050"/>
                </a:lnTo>
                <a:lnTo>
                  <a:pt x="752971" y="748232"/>
                </a:lnTo>
                <a:lnTo>
                  <a:pt x="811979" y="745990"/>
                </a:lnTo>
                <a:lnTo>
                  <a:pt x="871937" y="745355"/>
                </a:lnTo>
                <a:lnTo>
                  <a:pt x="880319" y="736617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296" y="4056900"/>
            <a:ext cx="551815" cy="80010"/>
          </a:xfrm>
          <a:custGeom>
            <a:avLst/>
            <a:gdLst/>
            <a:ahLst/>
            <a:cxnLst/>
            <a:rect l="l" t="t" r="r" b="b"/>
            <a:pathLst>
              <a:path w="551814" h="80010">
                <a:moveTo>
                  <a:pt x="551688" y="79806"/>
                </a:moveTo>
                <a:lnTo>
                  <a:pt x="498906" y="78464"/>
                </a:lnTo>
                <a:lnTo>
                  <a:pt x="446301" y="75888"/>
                </a:lnTo>
                <a:lnTo>
                  <a:pt x="393988" y="72096"/>
                </a:lnTo>
                <a:lnTo>
                  <a:pt x="342085" y="67104"/>
                </a:lnTo>
                <a:lnTo>
                  <a:pt x="290707" y="60930"/>
                </a:lnTo>
                <a:lnTo>
                  <a:pt x="239971" y="53591"/>
                </a:lnTo>
                <a:lnTo>
                  <a:pt x="189994" y="45102"/>
                </a:lnTo>
                <a:lnTo>
                  <a:pt x="140892" y="35482"/>
                </a:lnTo>
                <a:lnTo>
                  <a:pt x="92781" y="24747"/>
                </a:lnTo>
                <a:lnTo>
                  <a:pt x="45778" y="12914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3751" y="4750003"/>
            <a:ext cx="243840" cy="14604"/>
          </a:xfrm>
          <a:custGeom>
            <a:avLst/>
            <a:gdLst/>
            <a:ahLst/>
            <a:cxnLst/>
            <a:rect l="l" t="t" r="r" b="b"/>
            <a:pathLst>
              <a:path w="243839" h="14604">
                <a:moveTo>
                  <a:pt x="243687" y="0"/>
                </a:moveTo>
                <a:lnTo>
                  <a:pt x="196247" y="5101"/>
                </a:lnTo>
                <a:lnTo>
                  <a:pt x="148055" y="9109"/>
                </a:lnTo>
                <a:lnTo>
                  <a:pt x="99216" y="12017"/>
                </a:lnTo>
                <a:lnTo>
                  <a:pt x="49829" y="13822"/>
                </a:lnTo>
                <a:lnTo>
                  <a:pt x="0" y="1451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3008" y="5006556"/>
            <a:ext cx="140970" cy="125095"/>
          </a:xfrm>
          <a:custGeom>
            <a:avLst/>
            <a:gdLst/>
            <a:ahLst/>
            <a:cxnLst/>
            <a:rect l="l" t="t" r="r" b="b"/>
            <a:pathLst>
              <a:path w="140970" h="125095">
                <a:moveTo>
                  <a:pt x="140601" y="124612"/>
                </a:moveTo>
                <a:lnTo>
                  <a:pt x="99837" y="94472"/>
                </a:lnTo>
                <a:lnTo>
                  <a:pt x="62766" y="63611"/>
                </a:lnTo>
                <a:lnTo>
                  <a:pt x="29462" y="32097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4734" y="4963414"/>
            <a:ext cx="64769" cy="127000"/>
          </a:xfrm>
          <a:custGeom>
            <a:avLst/>
            <a:gdLst/>
            <a:ahLst/>
            <a:cxnLst/>
            <a:rect l="l" t="t" r="r" b="b"/>
            <a:pathLst>
              <a:path w="64770" h="127000">
                <a:moveTo>
                  <a:pt x="64363" y="0"/>
                </a:moveTo>
                <a:lnTo>
                  <a:pt x="54337" y="32373"/>
                </a:lnTo>
                <a:lnTo>
                  <a:pt x="40244" y="64300"/>
                </a:lnTo>
                <a:lnTo>
                  <a:pt x="22120" y="95711"/>
                </a:lnTo>
                <a:lnTo>
                  <a:pt x="0" y="12654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6352" y="4218838"/>
            <a:ext cx="688975" cy="516890"/>
          </a:xfrm>
          <a:custGeom>
            <a:avLst/>
            <a:gdLst/>
            <a:ahLst/>
            <a:cxnLst/>
            <a:rect l="l" t="t" r="r" b="b"/>
            <a:pathLst>
              <a:path w="688975" h="516889">
                <a:moveTo>
                  <a:pt x="0" y="0"/>
                </a:moveTo>
                <a:lnTo>
                  <a:pt x="67180" y="18163"/>
                </a:lnTo>
                <a:lnTo>
                  <a:pt x="131495" y="37754"/>
                </a:lnTo>
                <a:lnTo>
                  <a:pt x="192844" y="58699"/>
                </a:lnTo>
                <a:lnTo>
                  <a:pt x="251126" y="80921"/>
                </a:lnTo>
                <a:lnTo>
                  <a:pt x="306240" y="104346"/>
                </a:lnTo>
                <a:lnTo>
                  <a:pt x="358085" y="128897"/>
                </a:lnTo>
                <a:lnTo>
                  <a:pt x="406562" y="154499"/>
                </a:lnTo>
                <a:lnTo>
                  <a:pt x="451569" y="181078"/>
                </a:lnTo>
                <a:lnTo>
                  <a:pt x="493005" y="208556"/>
                </a:lnTo>
                <a:lnTo>
                  <a:pt x="530770" y="236860"/>
                </a:lnTo>
                <a:lnTo>
                  <a:pt x="564763" y="265913"/>
                </a:lnTo>
                <a:lnTo>
                  <a:pt x="594883" y="295640"/>
                </a:lnTo>
                <a:lnTo>
                  <a:pt x="621030" y="325966"/>
                </a:lnTo>
                <a:lnTo>
                  <a:pt x="661002" y="388112"/>
                </a:lnTo>
                <a:lnTo>
                  <a:pt x="683872" y="451747"/>
                </a:lnTo>
                <a:lnTo>
                  <a:pt x="688642" y="483934"/>
                </a:lnTo>
                <a:lnTo>
                  <a:pt x="688835" y="51626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3020" y="3782555"/>
            <a:ext cx="325755" cy="167005"/>
          </a:xfrm>
          <a:custGeom>
            <a:avLst/>
            <a:gdLst/>
            <a:ahLst/>
            <a:cxnLst/>
            <a:rect l="l" t="t" r="r" b="b"/>
            <a:pathLst>
              <a:path w="325754" h="167004">
                <a:moveTo>
                  <a:pt x="325196" y="0"/>
                </a:moveTo>
                <a:lnTo>
                  <a:pt x="291119" y="27933"/>
                </a:lnTo>
                <a:lnTo>
                  <a:pt x="252662" y="54609"/>
                </a:lnTo>
                <a:lnTo>
                  <a:pt x="209977" y="79948"/>
                </a:lnTo>
                <a:lnTo>
                  <a:pt x="163215" y="103873"/>
                </a:lnTo>
                <a:lnTo>
                  <a:pt x="112530" y="126305"/>
                </a:lnTo>
                <a:lnTo>
                  <a:pt x="58074" y="147168"/>
                </a:lnTo>
                <a:lnTo>
                  <a:pt x="0" y="166382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39503" y="3074974"/>
            <a:ext cx="13335" cy="86360"/>
          </a:xfrm>
          <a:custGeom>
            <a:avLst/>
            <a:gdLst/>
            <a:ahLst/>
            <a:cxnLst/>
            <a:rect l="l" t="t" r="r" b="b"/>
            <a:pathLst>
              <a:path w="13334" h="86360">
                <a:moveTo>
                  <a:pt x="0" y="0"/>
                </a:moveTo>
                <a:lnTo>
                  <a:pt x="6863" y="21608"/>
                </a:lnTo>
                <a:lnTo>
                  <a:pt x="11277" y="43224"/>
                </a:lnTo>
                <a:lnTo>
                  <a:pt x="13233" y="64811"/>
                </a:lnTo>
                <a:lnTo>
                  <a:pt x="12725" y="8633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1257" y="2779318"/>
            <a:ext cx="167640" cy="101600"/>
          </a:xfrm>
          <a:custGeom>
            <a:avLst/>
            <a:gdLst/>
            <a:ahLst/>
            <a:cxnLst/>
            <a:rect l="l" t="t" r="r" b="b"/>
            <a:pathLst>
              <a:path w="167640" h="101600">
                <a:moveTo>
                  <a:pt x="0" y="101523"/>
                </a:moveTo>
                <a:lnTo>
                  <a:pt x="34788" y="74011"/>
                </a:lnTo>
                <a:lnTo>
                  <a:pt x="74387" y="47852"/>
                </a:lnTo>
                <a:lnTo>
                  <a:pt x="118629" y="23147"/>
                </a:lnTo>
                <a:lnTo>
                  <a:pt x="167347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1105" y="2771635"/>
            <a:ext cx="83185" cy="90805"/>
          </a:xfrm>
          <a:custGeom>
            <a:avLst/>
            <a:gdLst/>
            <a:ahLst/>
            <a:cxnLst/>
            <a:rect l="l" t="t" r="r" b="b"/>
            <a:pathLst>
              <a:path w="83185" h="90805">
                <a:moveTo>
                  <a:pt x="0" y="90424"/>
                </a:moveTo>
                <a:lnTo>
                  <a:pt x="15546" y="66836"/>
                </a:lnTo>
                <a:lnTo>
                  <a:pt x="34599" y="43859"/>
                </a:lnTo>
                <a:lnTo>
                  <a:pt x="57098" y="21558"/>
                </a:lnTo>
                <a:lnTo>
                  <a:pt x="82981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8482" y="2810954"/>
            <a:ext cx="280670" cy="104775"/>
          </a:xfrm>
          <a:custGeom>
            <a:avLst/>
            <a:gdLst/>
            <a:ahLst/>
            <a:cxnLst/>
            <a:rect l="l" t="t" r="r" b="b"/>
            <a:pathLst>
              <a:path w="280670" h="104775">
                <a:moveTo>
                  <a:pt x="0" y="0"/>
                </a:moveTo>
                <a:lnTo>
                  <a:pt x="50342" y="15542"/>
                </a:lnTo>
                <a:lnTo>
                  <a:pt x="99300" y="31866"/>
                </a:lnTo>
                <a:lnTo>
                  <a:pt x="146816" y="48950"/>
                </a:lnTo>
                <a:lnTo>
                  <a:pt x="192833" y="66774"/>
                </a:lnTo>
                <a:lnTo>
                  <a:pt x="237292" y="85317"/>
                </a:lnTo>
                <a:lnTo>
                  <a:pt x="280136" y="10455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79802" y="3329292"/>
            <a:ext cx="45720" cy="98425"/>
          </a:xfrm>
          <a:custGeom>
            <a:avLst/>
            <a:gdLst/>
            <a:ahLst/>
            <a:cxnLst/>
            <a:rect l="l" t="t" r="r" b="b"/>
            <a:pathLst>
              <a:path w="45719" h="98425">
                <a:moveTo>
                  <a:pt x="45148" y="98361"/>
                </a:moveTo>
                <a:lnTo>
                  <a:pt x="30468" y="73939"/>
                </a:lnTo>
                <a:lnTo>
                  <a:pt x="18040" y="49385"/>
                </a:lnTo>
                <a:lnTo>
                  <a:pt x="7879" y="2472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94759" y="3784091"/>
            <a:ext cx="4904232" cy="426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3921" y="3972648"/>
            <a:ext cx="4403725" cy="1905"/>
          </a:xfrm>
          <a:custGeom>
            <a:avLst/>
            <a:gdLst/>
            <a:ahLst/>
            <a:cxnLst/>
            <a:rect l="l" t="t" r="r" b="b"/>
            <a:pathLst>
              <a:path w="4403725" h="1904">
                <a:moveTo>
                  <a:pt x="0" y="0"/>
                </a:moveTo>
                <a:lnTo>
                  <a:pt x="4403267" y="1562"/>
                </a:lnTo>
              </a:path>
            </a:pathLst>
          </a:custGeom>
          <a:ln w="380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2863" y="3907485"/>
            <a:ext cx="114935" cy="133350"/>
          </a:xfrm>
          <a:custGeom>
            <a:avLst/>
            <a:gdLst/>
            <a:ahLst/>
            <a:cxnLst/>
            <a:rect l="l" t="t" r="r" b="b"/>
            <a:pathLst>
              <a:path w="114934" h="133350">
                <a:moveTo>
                  <a:pt x="50" y="0"/>
                </a:moveTo>
                <a:lnTo>
                  <a:pt x="114325" y="66725"/>
                </a:lnTo>
                <a:lnTo>
                  <a:pt x="0" y="133350"/>
                </a:lnTo>
              </a:path>
            </a:pathLst>
          </a:custGeom>
          <a:ln w="380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3934" y="3905999"/>
            <a:ext cx="114935" cy="133350"/>
          </a:xfrm>
          <a:custGeom>
            <a:avLst/>
            <a:gdLst/>
            <a:ahLst/>
            <a:cxnLst/>
            <a:rect l="l" t="t" r="r" b="b"/>
            <a:pathLst>
              <a:path w="114935" h="133350">
                <a:moveTo>
                  <a:pt x="114274" y="133350"/>
                </a:moveTo>
                <a:lnTo>
                  <a:pt x="0" y="66636"/>
                </a:lnTo>
                <a:lnTo>
                  <a:pt x="114312" y="0"/>
                </a:lnTo>
              </a:path>
            </a:pathLst>
          </a:custGeom>
          <a:ln w="381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3300" y="2109216"/>
            <a:ext cx="2473452" cy="1702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5171" y="2142693"/>
            <a:ext cx="2178050" cy="1412240"/>
          </a:xfrm>
          <a:custGeom>
            <a:avLst/>
            <a:gdLst/>
            <a:ahLst/>
            <a:cxnLst/>
            <a:rect l="l" t="t" r="r" b="b"/>
            <a:pathLst>
              <a:path w="2178050" h="1412239">
                <a:moveTo>
                  <a:pt x="2177542" y="0"/>
                </a:moveTo>
                <a:lnTo>
                  <a:pt x="0" y="1412087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5158" y="3436645"/>
            <a:ext cx="132715" cy="118745"/>
          </a:xfrm>
          <a:custGeom>
            <a:avLst/>
            <a:gdLst/>
            <a:ahLst/>
            <a:cxnLst/>
            <a:rect l="l" t="t" r="r" b="b"/>
            <a:pathLst>
              <a:path w="132714" h="118745">
                <a:moveTo>
                  <a:pt x="132181" y="111887"/>
                </a:moveTo>
                <a:lnTo>
                  <a:pt x="0" y="118135"/>
                </a:lnTo>
                <a:lnTo>
                  <a:pt x="59626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955" y="5820155"/>
            <a:ext cx="1964423" cy="5852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3479" y="5750052"/>
            <a:ext cx="1961387" cy="6187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29568" y="5845225"/>
            <a:ext cx="1866277" cy="4868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29568" y="5845215"/>
            <a:ext cx="1866900" cy="487045"/>
          </a:xfrm>
          <a:custGeom>
            <a:avLst/>
            <a:gdLst/>
            <a:ahLst/>
            <a:cxnLst/>
            <a:rect l="l" t="t" r="r" b="b"/>
            <a:pathLst>
              <a:path w="1866900" h="487045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1785137" y="0"/>
                </a:lnTo>
                <a:lnTo>
                  <a:pt x="1816717" y="6377"/>
                </a:lnTo>
                <a:lnTo>
                  <a:pt x="1842509" y="23768"/>
                </a:lnTo>
                <a:lnTo>
                  <a:pt x="1859900" y="49559"/>
                </a:lnTo>
                <a:lnTo>
                  <a:pt x="1866277" y="81140"/>
                </a:lnTo>
                <a:lnTo>
                  <a:pt x="1866277" y="405688"/>
                </a:lnTo>
                <a:lnTo>
                  <a:pt x="1859900" y="437267"/>
                </a:lnTo>
                <a:lnTo>
                  <a:pt x="1842509" y="463054"/>
                </a:lnTo>
                <a:lnTo>
                  <a:pt x="1816717" y="480441"/>
                </a:lnTo>
                <a:lnTo>
                  <a:pt x="1785137" y="486816"/>
                </a:lnTo>
                <a:lnTo>
                  <a:pt x="81140" y="486816"/>
                </a:lnTo>
                <a:lnTo>
                  <a:pt x="49554" y="480441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25402" y="5839707"/>
            <a:ext cx="147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20382" y="1983689"/>
            <a:ext cx="4200525" cy="661670"/>
          </a:xfrm>
          <a:custGeom>
            <a:avLst/>
            <a:gdLst/>
            <a:ahLst/>
            <a:cxnLst/>
            <a:rect l="l" t="t" r="r" b="b"/>
            <a:pathLst>
              <a:path w="4200525" h="661669">
                <a:moveTo>
                  <a:pt x="4116806" y="159003"/>
                </a:moveTo>
                <a:lnTo>
                  <a:pt x="931875" y="159003"/>
                </a:lnTo>
                <a:lnTo>
                  <a:pt x="899286" y="165582"/>
                </a:lnTo>
                <a:lnTo>
                  <a:pt x="872675" y="183522"/>
                </a:lnTo>
                <a:lnTo>
                  <a:pt x="854735" y="210133"/>
                </a:lnTo>
                <a:lnTo>
                  <a:pt x="848156" y="242722"/>
                </a:lnTo>
                <a:lnTo>
                  <a:pt x="848156" y="577583"/>
                </a:lnTo>
                <a:lnTo>
                  <a:pt x="854735" y="610164"/>
                </a:lnTo>
                <a:lnTo>
                  <a:pt x="872675" y="636771"/>
                </a:lnTo>
                <a:lnTo>
                  <a:pt x="899286" y="654710"/>
                </a:lnTo>
                <a:lnTo>
                  <a:pt x="931875" y="661288"/>
                </a:lnTo>
                <a:lnTo>
                  <a:pt x="4116806" y="661288"/>
                </a:lnTo>
                <a:lnTo>
                  <a:pt x="4149395" y="654710"/>
                </a:lnTo>
                <a:lnTo>
                  <a:pt x="4176006" y="636771"/>
                </a:lnTo>
                <a:lnTo>
                  <a:pt x="4193946" y="610164"/>
                </a:lnTo>
                <a:lnTo>
                  <a:pt x="4200525" y="577583"/>
                </a:lnTo>
                <a:lnTo>
                  <a:pt x="4200525" y="242722"/>
                </a:lnTo>
                <a:lnTo>
                  <a:pt x="4193946" y="210133"/>
                </a:lnTo>
                <a:lnTo>
                  <a:pt x="4176006" y="183522"/>
                </a:lnTo>
                <a:lnTo>
                  <a:pt x="4149395" y="165582"/>
                </a:lnTo>
                <a:lnTo>
                  <a:pt x="4116806" y="159003"/>
                </a:lnTo>
                <a:close/>
              </a:path>
              <a:path w="4200525" h="661669">
                <a:moveTo>
                  <a:pt x="0" y="0"/>
                </a:moveTo>
                <a:lnTo>
                  <a:pt x="1406880" y="159003"/>
                </a:lnTo>
                <a:lnTo>
                  <a:pt x="2244979" y="1590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20382" y="1983689"/>
            <a:ext cx="4200525" cy="661670"/>
          </a:xfrm>
          <a:custGeom>
            <a:avLst/>
            <a:gdLst/>
            <a:ahLst/>
            <a:cxnLst/>
            <a:rect l="l" t="t" r="r" b="b"/>
            <a:pathLst>
              <a:path w="4200525" h="661669">
                <a:moveTo>
                  <a:pt x="848156" y="242722"/>
                </a:moveTo>
                <a:lnTo>
                  <a:pt x="854735" y="210133"/>
                </a:lnTo>
                <a:lnTo>
                  <a:pt x="872675" y="183522"/>
                </a:lnTo>
                <a:lnTo>
                  <a:pt x="899286" y="165582"/>
                </a:lnTo>
                <a:lnTo>
                  <a:pt x="931875" y="159004"/>
                </a:lnTo>
                <a:lnTo>
                  <a:pt x="1406880" y="159004"/>
                </a:lnTo>
                <a:lnTo>
                  <a:pt x="0" y="0"/>
                </a:lnTo>
                <a:lnTo>
                  <a:pt x="2244979" y="159004"/>
                </a:lnTo>
                <a:lnTo>
                  <a:pt x="4116806" y="159004"/>
                </a:lnTo>
                <a:lnTo>
                  <a:pt x="4149395" y="165582"/>
                </a:lnTo>
                <a:lnTo>
                  <a:pt x="4176006" y="183522"/>
                </a:lnTo>
                <a:lnTo>
                  <a:pt x="4193946" y="210133"/>
                </a:lnTo>
                <a:lnTo>
                  <a:pt x="4200525" y="242722"/>
                </a:lnTo>
                <a:lnTo>
                  <a:pt x="4200525" y="368287"/>
                </a:lnTo>
                <a:lnTo>
                  <a:pt x="4200525" y="577583"/>
                </a:lnTo>
                <a:lnTo>
                  <a:pt x="4193946" y="610164"/>
                </a:lnTo>
                <a:lnTo>
                  <a:pt x="4176006" y="636771"/>
                </a:lnTo>
                <a:lnTo>
                  <a:pt x="4149395" y="654710"/>
                </a:lnTo>
                <a:lnTo>
                  <a:pt x="4116806" y="661289"/>
                </a:lnTo>
                <a:lnTo>
                  <a:pt x="2244979" y="661289"/>
                </a:lnTo>
                <a:lnTo>
                  <a:pt x="1406880" y="661289"/>
                </a:lnTo>
                <a:lnTo>
                  <a:pt x="931875" y="661289"/>
                </a:lnTo>
                <a:lnTo>
                  <a:pt x="899286" y="654710"/>
                </a:lnTo>
                <a:lnTo>
                  <a:pt x="872675" y="636771"/>
                </a:lnTo>
                <a:lnTo>
                  <a:pt x="854735" y="610164"/>
                </a:lnTo>
                <a:lnTo>
                  <a:pt x="848156" y="577583"/>
                </a:lnTo>
                <a:lnTo>
                  <a:pt x="848156" y="368287"/>
                </a:lnTo>
                <a:lnTo>
                  <a:pt x="848156" y="242722"/>
                </a:lnTo>
                <a:close/>
              </a:path>
            </a:pathLst>
          </a:custGeom>
          <a:ln w="25400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278469" y="2178443"/>
            <a:ext cx="253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1. </a:t>
            </a:r>
            <a:r>
              <a:rPr sz="2400" spc="-20" dirty="0">
                <a:latin typeface="Calibri"/>
                <a:cs typeface="Calibri"/>
              </a:rPr>
              <a:t>Path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9600" y="1814322"/>
            <a:ext cx="3352800" cy="1695450"/>
          </a:xfrm>
          <a:custGeom>
            <a:avLst/>
            <a:gdLst/>
            <a:ahLst/>
            <a:cxnLst/>
            <a:rect l="l" t="t" r="r" b="b"/>
            <a:pathLst>
              <a:path w="3352800" h="1695450">
                <a:moveTo>
                  <a:pt x="2793644" y="502285"/>
                </a:moveTo>
                <a:lnTo>
                  <a:pt x="1955545" y="502285"/>
                </a:lnTo>
                <a:lnTo>
                  <a:pt x="2872104" y="1694840"/>
                </a:lnTo>
                <a:lnTo>
                  <a:pt x="2793644" y="502285"/>
                </a:lnTo>
                <a:close/>
              </a:path>
              <a:path w="3352800" h="1695450">
                <a:moveTo>
                  <a:pt x="3268649" y="0"/>
                </a:moveTo>
                <a:lnTo>
                  <a:pt x="83718" y="0"/>
                </a:lnTo>
                <a:lnTo>
                  <a:pt x="51129" y="6578"/>
                </a:lnTo>
                <a:lnTo>
                  <a:pt x="24518" y="24518"/>
                </a:lnTo>
                <a:lnTo>
                  <a:pt x="6578" y="51129"/>
                </a:lnTo>
                <a:lnTo>
                  <a:pt x="0" y="83718"/>
                </a:lnTo>
                <a:lnTo>
                  <a:pt x="0" y="418579"/>
                </a:lnTo>
                <a:lnTo>
                  <a:pt x="6578" y="451160"/>
                </a:lnTo>
                <a:lnTo>
                  <a:pt x="24518" y="477767"/>
                </a:lnTo>
                <a:lnTo>
                  <a:pt x="51129" y="495706"/>
                </a:lnTo>
                <a:lnTo>
                  <a:pt x="83718" y="502285"/>
                </a:lnTo>
                <a:lnTo>
                  <a:pt x="3268649" y="502285"/>
                </a:lnTo>
                <a:lnTo>
                  <a:pt x="3301238" y="495706"/>
                </a:lnTo>
                <a:lnTo>
                  <a:pt x="3327849" y="477767"/>
                </a:lnTo>
                <a:lnTo>
                  <a:pt x="3345789" y="451160"/>
                </a:lnTo>
                <a:lnTo>
                  <a:pt x="3352368" y="418579"/>
                </a:lnTo>
                <a:lnTo>
                  <a:pt x="3352368" y="83718"/>
                </a:lnTo>
                <a:lnTo>
                  <a:pt x="3345789" y="51129"/>
                </a:lnTo>
                <a:lnTo>
                  <a:pt x="3327849" y="24518"/>
                </a:lnTo>
                <a:lnTo>
                  <a:pt x="3301238" y="6578"/>
                </a:lnTo>
                <a:lnTo>
                  <a:pt x="32686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600" y="1814322"/>
            <a:ext cx="3352800" cy="1695450"/>
          </a:xfrm>
          <a:custGeom>
            <a:avLst/>
            <a:gdLst/>
            <a:ahLst/>
            <a:cxnLst/>
            <a:rect l="l" t="t" r="r" b="b"/>
            <a:pathLst>
              <a:path w="3352800" h="1695450">
                <a:moveTo>
                  <a:pt x="0" y="83718"/>
                </a:moveTo>
                <a:lnTo>
                  <a:pt x="6578" y="51129"/>
                </a:lnTo>
                <a:lnTo>
                  <a:pt x="24518" y="24518"/>
                </a:lnTo>
                <a:lnTo>
                  <a:pt x="51129" y="6578"/>
                </a:lnTo>
                <a:lnTo>
                  <a:pt x="83718" y="0"/>
                </a:lnTo>
                <a:lnTo>
                  <a:pt x="1955545" y="0"/>
                </a:lnTo>
                <a:lnTo>
                  <a:pt x="2793644" y="0"/>
                </a:lnTo>
                <a:lnTo>
                  <a:pt x="3268649" y="0"/>
                </a:lnTo>
                <a:lnTo>
                  <a:pt x="3301238" y="6578"/>
                </a:lnTo>
                <a:lnTo>
                  <a:pt x="3327849" y="24518"/>
                </a:lnTo>
                <a:lnTo>
                  <a:pt x="3345789" y="51129"/>
                </a:lnTo>
                <a:lnTo>
                  <a:pt x="3352368" y="83718"/>
                </a:lnTo>
                <a:lnTo>
                  <a:pt x="3352368" y="293001"/>
                </a:lnTo>
                <a:lnTo>
                  <a:pt x="3352368" y="418579"/>
                </a:lnTo>
                <a:lnTo>
                  <a:pt x="3345789" y="451160"/>
                </a:lnTo>
                <a:lnTo>
                  <a:pt x="3327849" y="477767"/>
                </a:lnTo>
                <a:lnTo>
                  <a:pt x="3301238" y="495706"/>
                </a:lnTo>
                <a:lnTo>
                  <a:pt x="3268649" y="502284"/>
                </a:lnTo>
                <a:lnTo>
                  <a:pt x="2793644" y="502284"/>
                </a:lnTo>
                <a:lnTo>
                  <a:pt x="2872105" y="1694840"/>
                </a:lnTo>
                <a:lnTo>
                  <a:pt x="1955545" y="502284"/>
                </a:lnTo>
                <a:lnTo>
                  <a:pt x="83718" y="502284"/>
                </a:lnTo>
                <a:lnTo>
                  <a:pt x="51129" y="495706"/>
                </a:lnTo>
                <a:lnTo>
                  <a:pt x="24518" y="477767"/>
                </a:lnTo>
                <a:lnTo>
                  <a:pt x="6578" y="451160"/>
                </a:lnTo>
                <a:lnTo>
                  <a:pt x="0" y="418579"/>
                </a:lnTo>
                <a:lnTo>
                  <a:pt x="0" y="293001"/>
                </a:lnTo>
                <a:lnTo>
                  <a:pt x="0" y="83718"/>
                </a:lnTo>
                <a:close/>
              </a:path>
            </a:pathLst>
          </a:custGeom>
          <a:ln w="25400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7442" y="1850072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2.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70306" y="5829745"/>
            <a:ext cx="4250690" cy="502284"/>
          </a:xfrm>
          <a:custGeom>
            <a:avLst/>
            <a:gdLst/>
            <a:ahLst/>
            <a:cxnLst/>
            <a:rect l="l" t="t" r="r" b="b"/>
            <a:pathLst>
              <a:path w="4250690" h="502285">
                <a:moveTo>
                  <a:pt x="898232" y="83718"/>
                </a:moveTo>
                <a:lnTo>
                  <a:pt x="904811" y="51129"/>
                </a:lnTo>
                <a:lnTo>
                  <a:pt x="922751" y="24518"/>
                </a:lnTo>
                <a:lnTo>
                  <a:pt x="949362" y="6578"/>
                </a:lnTo>
                <a:lnTo>
                  <a:pt x="981951" y="0"/>
                </a:lnTo>
                <a:lnTo>
                  <a:pt x="1456956" y="0"/>
                </a:lnTo>
                <a:lnTo>
                  <a:pt x="2295055" y="0"/>
                </a:lnTo>
                <a:lnTo>
                  <a:pt x="4166882" y="0"/>
                </a:lnTo>
                <a:lnTo>
                  <a:pt x="4199471" y="6578"/>
                </a:lnTo>
                <a:lnTo>
                  <a:pt x="4226082" y="24518"/>
                </a:lnTo>
                <a:lnTo>
                  <a:pt x="4244022" y="51129"/>
                </a:lnTo>
                <a:lnTo>
                  <a:pt x="4250601" y="83718"/>
                </a:lnTo>
                <a:lnTo>
                  <a:pt x="4250601" y="209283"/>
                </a:lnTo>
                <a:lnTo>
                  <a:pt x="4250601" y="418579"/>
                </a:lnTo>
                <a:lnTo>
                  <a:pt x="4244022" y="451160"/>
                </a:lnTo>
                <a:lnTo>
                  <a:pt x="4226082" y="477767"/>
                </a:lnTo>
                <a:lnTo>
                  <a:pt x="4199471" y="495706"/>
                </a:lnTo>
                <a:lnTo>
                  <a:pt x="4166882" y="502284"/>
                </a:lnTo>
                <a:lnTo>
                  <a:pt x="2295055" y="502284"/>
                </a:lnTo>
                <a:lnTo>
                  <a:pt x="1456956" y="502284"/>
                </a:lnTo>
                <a:lnTo>
                  <a:pt x="981951" y="502284"/>
                </a:lnTo>
                <a:lnTo>
                  <a:pt x="949362" y="495706"/>
                </a:lnTo>
                <a:lnTo>
                  <a:pt x="922751" y="477767"/>
                </a:lnTo>
                <a:lnTo>
                  <a:pt x="904811" y="451160"/>
                </a:lnTo>
                <a:lnTo>
                  <a:pt x="898232" y="418579"/>
                </a:lnTo>
                <a:lnTo>
                  <a:pt x="898232" y="209283"/>
                </a:lnTo>
                <a:lnTo>
                  <a:pt x="0" y="241820"/>
                </a:lnTo>
                <a:lnTo>
                  <a:pt x="898232" y="83718"/>
                </a:lnTo>
                <a:close/>
              </a:path>
            </a:pathLst>
          </a:custGeom>
          <a:ln w="25400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88197" y="5865500"/>
            <a:ext cx="231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3. Loss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02126" y="3576835"/>
            <a:ext cx="505382" cy="7946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86228" y="3571191"/>
            <a:ext cx="505357" cy="8059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2304" y="3742956"/>
            <a:ext cx="1118616" cy="4419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68879" y="3692652"/>
            <a:ext cx="1046987" cy="466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80475" y="3766769"/>
            <a:ext cx="1020343" cy="3443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80475" y="3766769"/>
            <a:ext cx="1020444" cy="344805"/>
          </a:xfrm>
          <a:prstGeom prst="rect">
            <a:avLst/>
          </a:prstGeom>
          <a:ln w="12700">
            <a:solidFill>
              <a:srgbClr val="98B95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Pinger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71415" y="2619755"/>
            <a:ext cx="1120139" cy="536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5320" y="2616707"/>
            <a:ext cx="1130807" cy="4663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18190" y="2647073"/>
            <a:ext cx="1022756" cy="4381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18190" y="2647200"/>
            <a:ext cx="1022985" cy="438784"/>
          </a:xfrm>
          <a:custGeom>
            <a:avLst/>
            <a:gdLst/>
            <a:ahLst/>
            <a:cxnLst/>
            <a:rect l="l" t="t" r="r" b="b"/>
            <a:pathLst>
              <a:path w="1022985" h="438785">
                <a:moveTo>
                  <a:pt x="0" y="53112"/>
                </a:moveTo>
                <a:lnTo>
                  <a:pt x="40910" y="33566"/>
                </a:lnTo>
                <a:lnTo>
                  <a:pt x="81820" y="18907"/>
                </a:lnTo>
                <a:lnTo>
                  <a:pt x="122730" y="8710"/>
                </a:lnTo>
                <a:lnTo>
                  <a:pt x="163641" y="2549"/>
                </a:lnTo>
                <a:lnTo>
                  <a:pt x="204551" y="0"/>
                </a:lnTo>
                <a:lnTo>
                  <a:pt x="245461" y="637"/>
                </a:lnTo>
                <a:lnTo>
                  <a:pt x="286371" y="4036"/>
                </a:lnTo>
                <a:lnTo>
                  <a:pt x="327282" y="9772"/>
                </a:lnTo>
                <a:lnTo>
                  <a:pt x="368192" y="17420"/>
                </a:lnTo>
                <a:lnTo>
                  <a:pt x="409102" y="26556"/>
                </a:lnTo>
                <a:lnTo>
                  <a:pt x="450012" y="36753"/>
                </a:lnTo>
                <a:lnTo>
                  <a:pt x="490923" y="47588"/>
                </a:lnTo>
                <a:lnTo>
                  <a:pt x="531833" y="58635"/>
                </a:lnTo>
                <a:lnTo>
                  <a:pt x="572743" y="69470"/>
                </a:lnTo>
                <a:lnTo>
                  <a:pt x="613653" y="79668"/>
                </a:lnTo>
                <a:lnTo>
                  <a:pt x="654564" y="88803"/>
                </a:lnTo>
                <a:lnTo>
                  <a:pt x="695474" y="96451"/>
                </a:lnTo>
                <a:lnTo>
                  <a:pt x="736384" y="102187"/>
                </a:lnTo>
                <a:lnTo>
                  <a:pt x="777294" y="105586"/>
                </a:lnTo>
                <a:lnTo>
                  <a:pt x="818205" y="106224"/>
                </a:lnTo>
                <a:lnTo>
                  <a:pt x="859115" y="103674"/>
                </a:lnTo>
                <a:lnTo>
                  <a:pt x="900025" y="97513"/>
                </a:lnTo>
                <a:lnTo>
                  <a:pt x="940935" y="87316"/>
                </a:lnTo>
                <a:lnTo>
                  <a:pt x="981846" y="72657"/>
                </a:lnTo>
                <a:lnTo>
                  <a:pt x="1022756" y="53112"/>
                </a:lnTo>
                <a:lnTo>
                  <a:pt x="1022756" y="385051"/>
                </a:lnTo>
                <a:lnTo>
                  <a:pt x="981846" y="404597"/>
                </a:lnTo>
                <a:lnTo>
                  <a:pt x="940935" y="419256"/>
                </a:lnTo>
                <a:lnTo>
                  <a:pt x="900025" y="429454"/>
                </a:lnTo>
                <a:lnTo>
                  <a:pt x="859115" y="435615"/>
                </a:lnTo>
                <a:lnTo>
                  <a:pt x="818205" y="438165"/>
                </a:lnTo>
                <a:lnTo>
                  <a:pt x="777294" y="437528"/>
                </a:lnTo>
                <a:lnTo>
                  <a:pt x="736384" y="434129"/>
                </a:lnTo>
                <a:lnTo>
                  <a:pt x="695474" y="428393"/>
                </a:lnTo>
                <a:lnTo>
                  <a:pt x="654564" y="420746"/>
                </a:lnTo>
                <a:lnTo>
                  <a:pt x="613653" y="411611"/>
                </a:lnTo>
                <a:lnTo>
                  <a:pt x="572743" y="401414"/>
                </a:lnTo>
                <a:lnTo>
                  <a:pt x="531833" y="390580"/>
                </a:lnTo>
                <a:lnTo>
                  <a:pt x="490923" y="379533"/>
                </a:lnTo>
                <a:lnTo>
                  <a:pt x="450012" y="368698"/>
                </a:lnTo>
                <a:lnTo>
                  <a:pt x="409102" y="358501"/>
                </a:lnTo>
                <a:lnTo>
                  <a:pt x="368192" y="349366"/>
                </a:lnTo>
                <a:lnTo>
                  <a:pt x="327282" y="341718"/>
                </a:lnTo>
                <a:lnTo>
                  <a:pt x="286371" y="335981"/>
                </a:lnTo>
                <a:lnTo>
                  <a:pt x="245461" y="332582"/>
                </a:lnTo>
                <a:lnTo>
                  <a:pt x="204551" y="331944"/>
                </a:lnTo>
                <a:lnTo>
                  <a:pt x="163641" y="334493"/>
                </a:lnTo>
                <a:lnTo>
                  <a:pt x="122730" y="340653"/>
                </a:lnTo>
                <a:lnTo>
                  <a:pt x="81820" y="350850"/>
                </a:lnTo>
                <a:lnTo>
                  <a:pt x="40910" y="365508"/>
                </a:lnTo>
                <a:lnTo>
                  <a:pt x="0" y="385051"/>
                </a:lnTo>
                <a:lnTo>
                  <a:pt x="0" y="53112"/>
                </a:lnTo>
                <a:close/>
              </a:path>
            </a:pathLst>
          </a:custGeom>
          <a:ln w="12700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45609" y="2684411"/>
            <a:ext cx="76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30640" y="3784091"/>
            <a:ext cx="1469136" cy="4632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13876" y="3744467"/>
            <a:ext cx="1501140" cy="4663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77769" y="3807942"/>
            <a:ext cx="1371600" cy="3657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977769" y="3807942"/>
            <a:ext cx="1371600" cy="365760"/>
          </a:xfrm>
          <a:prstGeom prst="rect">
            <a:avLst/>
          </a:prstGeom>
          <a:ln w="12700">
            <a:solidFill>
              <a:srgbClr val="98B95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alibri"/>
                <a:cs typeface="Calibri"/>
              </a:rPr>
              <a:t>Responder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01796" y="4335779"/>
            <a:ext cx="2474976" cy="17465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53510" y="4369955"/>
            <a:ext cx="2178050" cy="1454785"/>
          </a:xfrm>
          <a:custGeom>
            <a:avLst/>
            <a:gdLst/>
            <a:ahLst/>
            <a:cxnLst/>
            <a:rect l="l" t="t" r="r" b="b"/>
            <a:pathLst>
              <a:path w="2178050" h="1454785">
                <a:moveTo>
                  <a:pt x="0" y="0"/>
                </a:moveTo>
                <a:lnTo>
                  <a:pt x="2177821" y="1454315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9251" y="5705341"/>
            <a:ext cx="132715" cy="119380"/>
          </a:xfrm>
          <a:custGeom>
            <a:avLst/>
            <a:gdLst/>
            <a:ahLst/>
            <a:cxnLst/>
            <a:rect l="l" t="t" r="r" b="b"/>
            <a:pathLst>
              <a:path w="132714" h="119379">
                <a:moveTo>
                  <a:pt x="74066" y="0"/>
                </a:moveTo>
                <a:lnTo>
                  <a:pt x="132092" y="118922"/>
                </a:lnTo>
                <a:lnTo>
                  <a:pt x="0" y="110896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69891" y="4864608"/>
            <a:ext cx="1121664" cy="5364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04003" y="4861559"/>
            <a:ext cx="850391" cy="1363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04003" y="5223484"/>
            <a:ext cx="670763" cy="1044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70817" y="5312168"/>
            <a:ext cx="83578" cy="1573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16818" y="4891417"/>
            <a:ext cx="1024128" cy="4381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16818" y="4891531"/>
            <a:ext cx="1024255" cy="438784"/>
          </a:xfrm>
          <a:custGeom>
            <a:avLst/>
            <a:gdLst/>
            <a:ahLst/>
            <a:cxnLst/>
            <a:rect l="l" t="t" r="r" b="b"/>
            <a:pathLst>
              <a:path w="1024254" h="438785">
                <a:moveTo>
                  <a:pt x="0" y="53112"/>
                </a:moveTo>
                <a:lnTo>
                  <a:pt x="40965" y="33566"/>
                </a:lnTo>
                <a:lnTo>
                  <a:pt x="81930" y="18907"/>
                </a:lnTo>
                <a:lnTo>
                  <a:pt x="122895" y="8710"/>
                </a:lnTo>
                <a:lnTo>
                  <a:pt x="163860" y="2549"/>
                </a:lnTo>
                <a:lnTo>
                  <a:pt x="204825" y="0"/>
                </a:lnTo>
                <a:lnTo>
                  <a:pt x="245790" y="637"/>
                </a:lnTo>
                <a:lnTo>
                  <a:pt x="286755" y="4036"/>
                </a:lnTo>
                <a:lnTo>
                  <a:pt x="327720" y="9772"/>
                </a:lnTo>
                <a:lnTo>
                  <a:pt x="368686" y="17420"/>
                </a:lnTo>
                <a:lnTo>
                  <a:pt x="409651" y="26556"/>
                </a:lnTo>
                <a:lnTo>
                  <a:pt x="450616" y="36753"/>
                </a:lnTo>
                <a:lnTo>
                  <a:pt x="491581" y="47588"/>
                </a:lnTo>
                <a:lnTo>
                  <a:pt x="532546" y="58635"/>
                </a:lnTo>
                <a:lnTo>
                  <a:pt x="573511" y="69470"/>
                </a:lnTo>
                <a:lnTo>
                  <a:pt x="614476" y="79668"/>
                </a:lnTo>
                <a:lnTo>
                  <a:pt x="655441" y="88803"/>
                </a:lnTo>
                <a:lnTo>
                  <a:pt x="696407" y="96451"/>
                </a:lnTo>
                <a:lnTo>
                  <a:pt x="737372" y="102187"/>
                </a:lnTo>
                <a:lnTo>
                  <a:pt x="778337" y="105586"/>
                </a:lnTo>
                <a:lnTo>
                  <a:pt x="819302" y="106224"/>
                </a:lnTo>
                <a:lnTo>
                  <a:pt x="860267" y="103674"/>
                </a:lnTo>
                <a:lnTo>
                  <a:pt x="901232" y="97513"/>
                </a:lnTo>
                <a:lnTo>
                  <a:pt x="942197" y="87316"/>
                </a:lnTo>
                <a:lnTo>
                  <a:pt x="983162" y="72657"/>
                </a:lnTo>
                <a:lnTo>
                  <a:pt x="1024128" y="53112"/>
                </a:lnTo>
                <a:lnTo>
                  <a:pt x="1024128" y="385051"/>
                </a:lnTo>
                <a:lnTo>
                  <a:pt x="983162" y="404597"/>
                </a:lnTo>
                <a:lnTo>
                  <a:pt x="942197" y="419256"/>
                </a:lnTo>
                <a:lnTo>
                  <a:pt x="901232" y="429454"/>
                </a:lnTo>
                <a:lnTo>
                  <a:pt x="860267" y="435615"/>
                </a:lnTo>
                <a:lnTo>
                  <a:pt x="819302" y="438165"/>
                </a:lnTo>
                <a:lnTo>
                  <a:pt x="778337" y="437528"/>
                </a:lnTo>
                <a:lnTo>
                  <a:pt x="737372" y="434129"/>
                </a:lnTo>
                <a:lnTo>
                  <a:pt x="696407" y="428393"/>
                </a:lnTo>
                <a:lnTo>
                  <a:pt x="655441" y="420746"/>
                </a:lnTo>
                <a:lnTo>
                  <a:pt x="614476" y="411611"/>
                </a:lnTo>
                <a:lnTo>
                  <a:pt x="573511" y="401414"/>
                </a:lnTo>
                <a:lnTo>
                  <a:pt x="532546" y="390580"/>
                </a:lnTo>
                <a:lnTo>
                  <a:pt x="491581" y="379533"/>
                </a:lnTo>
                <a:lnTo>
                  <a:pt x="450616" y="368698"/>
                </a:lnTo>
                <a:lnTo>
                  <a:pt x="409651" y="358501"/>
                </a:lnTo>
                <a:lnTo>
                  <a:pt x="368686" y="349366"/>
                </a:lnTo>
                <a:lnTo>
                  <a:pt x="327720" y="341718"/>
                </a:lnTo>
                <a:lnTo>
                  <a:pt x="286755" y="335981"/>
                </a:lnTo>
                <a:lnTo>
                  <a:pt x="245790" y="332582"/>
                </a:lnTo>
                <a:lnTo>
                  <a:pt x="204825" y="331944"/>
                </a:lnTo>
                <a:lnTo>
                  <a:pt x="163860" y="334493"/>
                </a:lnTo>
                <a:lnTo>
                  <a:pt x="122895" y="340653"/>
                </a:lnTo>
                <a:lnTo>
                  <a:pt x="81930" y="350850"/>
                </a:lnTo>
                <a:lnTo>
                  <a:pt x="40965" y="365508"/>
                </a:lnTo>
                <a:lnTo>
                  <a:pt x="0" y="385051"/>
                </a:lnTo>
                <a:lnTo>
                  <a:pt x="0" y="53112"/>
                </a:lnTo>
                <a:close/>
              </a:path>
            </a:pathLst>
          </a:custGeom>
          <a:ln w="12700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785131" y="4928755"/>
            <a:ext cx="4864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gs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63540" y="3779520"/>
            <a:ext cx="1664208" cy="4129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92496" y="3715511"/>
            <a:ext cx="1604772" cy="4663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1456" y="3807536"/>
            <a:ext cx="1565744" cy="31414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11456" y="3807536"/>
            <a:ext cx="1565910" cy="314325"/>
          </a:xfrm>
          <a:custGeom>
            <a:avLst/>
            <a:gdLst/>
            <a:ahLst/>
            <a:cxnLst/>
            <a:rect l="l" t="t" r="r" b="b"/>
            <a:pathLst>
              <a:path w="1565909" h="314325">
                <a:moveTo>
                  <a:pt x="0" y="0"/>
                </a:moveTo>
                <a:lnTo>
                  <a:pt x="1565757" y="0"/>
                </a:lnTo>
                <a:lnTo>
                  <a:pt x="1565757" y="314147"/>
                </a:lnTo>
                <a:lnTo>
                  <a:pt x="0" y="3141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673928" y="3782745"/>
            <a:ext cx="124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UDP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119291" y="4266044"/>
            <a:ext cx="76200" cy="67945"/>
          </a:xfrm>
          <a:custGeom>
            <a:avLst/>
            <a:gdLst/>
            <a:ahLst/>
            <a:cxnLst/>
            <a:rect l="l" t="t" r="r" b="b"/>
            <a:pathLst>
              <a:path w="76200" h="67945">
                <a:moveTo>
                  <a:pt x="76149" y="64528"/>
                </a:moveTo>
                <a:lnTo>
                  <a:pt x="35610" y="0"/>
                </a:lnTo>
                <a:lnTo>
                  <a:pt x="0" y="67373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54902" y="4266044"/>
            <a:ext cx="179705" cy="720090"/>
          </a:xfrm>
          <a:custGeom>
            <a:avLst/>
            <a:gdLst/>
            <a:ahLst/>
            <a:cxnLst/>
            <a:rect l="l" t="t" r="r" b="b"/>
            <a:pathLst>
              <a:path w="179704" h="720089">
                <a:moveTo>
                  <a:pt x="0" y="0"/>
                </a:moveTo>
                <a:lnTo>
                  <a:pt x="26860" y="719796"/>
                </a:lnTo>
                <a:lnTo>
                  <a:pt x="179260" y="719796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327812" y="4865560"/>
            <a:ext cx="1259840" cy="24066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ts val="1005"/>
              </a:lnSpc>
            </a:pPr>
            <a:r>
              <a:rPr sz="900" dirty="0">
                <a:solidFill>
                  <a:srgbClr val="0000FF"/>
                </a:solidFill>
                <a:latin typeface="SimSun"/>
                <a:cs typeface="SimSun"/>
              </a:rPr>
              <a:t>探索</a:t>
            </a:r>
            <a:endParaRPr sz="900">
              <a:latin typeface="SimSun"/>
              <a:cs typeface="SimSu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612" y="1033665"/>
            <a:ext cx="4795608" cy="43041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1386819" y="646373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b="1" dirty="0">
                <a:solidFill>
                  <a:srgbClr val="8A8A8A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0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2986" y="2750287"/>
            <a:ext cx="8155172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</a:rPr>
              <a:t>     Phase </a:t>
            </a:r>
            <a:r>
              <a:rPr lang="en-US" altLang="zh-CN" sz="4400" spc="-5" dirty="0" smtClean="0">
                <a:solidFill>
                  <a:srgbClr val="FFFFFF"/>
                </a:solidFill>
              </a:rPr>
              <a:t>I: </a:t>
            </a:r>
            <a:r>
              <a:rPr lang="en-US" altLang="zh-CN" sz="4400" spc="-35" dirty="0" smtClean="0">
                <a:solidFill>
                  <a:srgbClr val="FFFFFF"/>
                </a:solidFill>
              </a:rPr>
              <a:t>Path</a:t>
            </a:r>
            <a:r>
              <a:rPr lang="en-US" altLang="zh-CN" sz="4400" spc="-20" dirty="0" smtClean="0">
                <a:solidFill>
                  <a:srgbClr val="FFFFFF"/>
                </a:solidFill>
              </a:rPr>
              <a:t> </a:t>
            </a:r>
            <a:r>
              <a:rPr lang="en-US" altLang="zh-CN" sz="4400" spc="-10" dirty="0" smtClean="0">
                <a:solidFill>
                  <a:srgbClr val="FFFFFF"/>
                </a:solidFill>
              </a:rPr>
              <a:t>Computation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280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889" y="461581"/>
            <a:ext cx="647428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 smtClean="0"/>
              <a:t>Path </a:t>
            </a:r>
            <a:r>
              <a:rPr dirty="0" smtClean="0"/>
              <a:t>Selection</a:t>
            </a:r>
            <a:r>
              <a:rPr spc="-50" dirty="0" smtClean="0"/>
              <a:t> </a:t>
            </a:r>
            <a:r>
              <a:rPr spc="-10" dirty="0" smtClean="0"/>
              <a:t>Problem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7018" y="2987776"/>
          <a:ext cx="3229610" cy="2870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19212" y="3234029"/>
            <a:ext cx="1172129" cy="53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560" y="3251974"/>
            <a:ext cx="109728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1560" y="325197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64" y="3298710"/>
            <a:ext cx="675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8570" y="4161740"/>
            <a:ext cx="1173092" cy="539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560" y="4180357"/>
            <a:ext cx="109728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560" y="4180370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364" y="4227093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526" y="5153829"/>
            <a:ext cx="1173157" cy="5393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560" y="5172544"/>
            <a:ext cx="109728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560" y="517254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199"/>
                </a:lnTo>
                <a:lnTo>
                  <a:pt x="1097280" y="380999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199"/>
                </a:lnTo>
                <a:lnTo>
                  <a:pt x="76200" y="457199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64" y="5219281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7018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7018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46693" y="2242769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3902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3902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3577" y="2242769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01261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1261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0935" y="2242769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16484" y="2457386"/>
            <a:ext cx="5207635" cy="3052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routing matrix,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select 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probing paths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send 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probes:</a:t>
            </a:r>
            <a:endParaRPr sz="3200" dirty="0">
              <a:latin typeface="Calibri"/>
              <a:cs typeface="Calibri"/>
            </a:endParaRPr>
          </a:p>
          <a:p>
            <a:pPr marL="835025" lvl="1" indent="-36512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lang="zh-CN" altLang="en-US" sz="2800" spc="-10" dirty="0" smtClean="0">
                <a:solidFill>
                  <a:srgbClr val="050505"/>
                </a:solidFill>
                <a:latin typeface="Calibri"/>
                <a:cs typeface="Calibri"/>
              </a:rPr>
              <a:t>最小化路径数</a:t>
            </a:r>
            <a:endParaRPr lang="en-US" altLang="zh-CN" sz="2800" spc="-10" dirty="0" smtClean="0">
              <a:solidFill>
                <a:srgbClr val="050505"/>
              </a:solidFill>
              <a:latin typeface="Calibri"/>
              <a:cs typeface="Calibri"/>
            </a:endParaRPr>
          </a:p>
          <a:p>
            <a:pPr marL="835025" lvl="1" indent="-36512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sz="2800" spc="-20" dirty="0" smtClean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2800" spc="-20" dirty="0" smtClean="0">
                <a:solidFill>
                  <a:srgbClr val="050505"/>
                </a:solidFill>
                <a:latin typeface="Calibri"/>
                <a:cs typeface="Calibri"/>
              </a:rPr>
              <a:t>-</a:t>
            </a:r>
            <a:r>
              <a:rPr lang="zh-CN" altLang="en-US" sz="2800" spc="-20" dirty="0" smtClean="0">
                <a:solidFill>
                  <a:srgbClr val="050505"/>
                </a:solidFill>
                <a:latin typeface="Calibri"/>
                <a:cs typeface="Calibri"/>
              </a:rPr>
              <a:t>覆盖</a:t>
            </a:r>
            <a:endParaRPr sz="2800" dirty="0">
              <a:latin typeface="Calibri"/>
              <a:cs typeface="Calibri"/>
            </a:endParaRPr>
          </a:p>
          <a:p>
            <a:pPr marL="835660" lvl="1" indent="-365760">
              <a:lnSpc>
                <a:spcPct val="100000"/>
              </a:lnSpc>
              <a:spcBef>
                <a:spcPts val="675"/>
              </a:spcBef>
              <a:buClr>
                <a:srgbClr val="050505"/>
              </a:buClr>
              <a:buFont typeface="Arial"/>
              <a:buChar char="–"/>
              <a:tabLst>
                <a:tab pos="835025" algn="l"/>
                <a:tab pos="836294" algn="l"/>
              </a:tabLst>
            </a:pPr>
            <a:r>
              <a:rPr sz="2800" spc="-10" dirty="0" smtClean="0">
                <a:solidFill>
                  <a:srgbClr val="FF0000"/>
                </a:solidFill>
                <a:latin typeface="Calibri"/>
                <a:cs typeface="Calibri"/>
              </a:rPr>
              <a:t>β</a:t>
            </a:r>
            <a:r>
              <a:rPr sz="2800" spc="-10" dirty="0" smtClean="0">
                <a:solidFill>
                  <a:srgbClr val="050505"/>
                </a:solidFill>
                <a:latin typeface="Calibri"/>
                <a:cs typeface="Calibri"/>
              </a:rPr>
              <a:t>-</a:t>
            </a:r>
            <a:r>
              <a:rPr lang="zh-CN" altLang="en-US" sz="2800" spc="-10" dirty="0" smtClean="0">
                <a:solidFill>
                  <a:srgbClr val="050505"/>
                </a:solidFill>
                <a:latin typeface="Calibri"/>
                <a:cs typeface="Calibri"/>
              </a:rPr>
              <a:t>识别能力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039" y="461581"/>
            <a:ext cx="418673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5" dirty="0" smtClean="0">
                <a:solidFill>
                  <a:srgbClr val="0432FF"/>
                </a:solidFill>
              </a:rPr>
              <a:t>      </a:t>
            </a:r>
            <a:r>
              <a:rPr spc="-25" dirty="0" smtClean="0">
                <a:solidFill>
                  <a:srgbClr val="0432FF"/>
                </a:solidFill>
              </a:rPr>
              <a:t>α-</a:t>
            </a:r>
            <a:r>
              <a:rPr lang="zh-CN" altLang="en-US" spc="-25" dirty="0" smtClean="0">
                <a:solidFill>
                  <a:srgbClr val="0432FF"/>
                </a:solidFill>
              </a:rPr>
              <a:t>覆盖</a:t>
            </a:r>
            <a:endParaRPr spc="-25" dirty="0">
              <a:solidFill>
                <a:srgbClr val="0432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8918" y="2144242"/>
            <a:ext cx="46767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Ensure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even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enough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path </a:t>
            </a:r>
            <a:r>
              <a:rPr sz="3200" spc="-20" dirty="0">
                <a:solidFill>
                  <a:srgbClr val="0432FF"/>
                </a:solidFill>
                <a:latin typeface="Calibri"/>
                <a:cs typeface="Calibri"/>
              </a:rPr>
              <a:t>coverage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of each</a:t>
            </a:r>
            <a:r>
              <a:rPr sz="3200" spc="-8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link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520" y="1215021"/>
            <a:ext cx="5186045" cy="904240"/>
          </a:xfrm>
          <a:custGeom>
            <a:avLst/>
            <a:gdLst/>
            <a:ahLst/>
            <a:cxnLst/>
            <a:rect l="l" t="t" r="r" b="b"/>
            <a:pathLst>
              <a:path w="5186045" h="904239">
                <a:moveTo>
                  <a:pt x="0" y="102298"/>
                </a:moveTo>
                <a:lnTo>
                  <a:pt x="8038" y="62477"/>
                </a:lnTo>
                <a:lnTo>
                  <a:pt x="29960" y="29960"/>
                </a:lnTo>
                <a:lnTo>
                  <a:pt x="62477" y="8038"/>
                </a:lnTo>
                <a:lnTo>
                  <a:pt x="102298" y="0"/>
                </a:lnTo>
                <a:lnTo>
                  <a:pt x="3025038" y="0"/>
                </a:lnTo>
                <a:lnTo>
                  <a:pt x="4321479" y="0"/>
                </a:lnTo>
                <a:lnTo>
                  <a:pt x="5083479" y="0"/>
                </a:lnTo>
                <a:lnTo>
                  <a:pt x="5123295" y="8038"/>
                </a:lnTo>
                <a:lnTo>
                  <a:pt x="5155812" y="29960"/>
                </a:lnTo>
                <a:lnTo>
                  <a:pt x="5177738" y="62477"/>
                </a:lnTo>
                <a:lnTo>
                  <a:pt x="5185778" y="102298"/>
                </a:lnTo>
                <a:lnTo>
                  <a:pt x="5185778" y="358038"/>
                </a:lnTo>
                <a:lnTo>
                  <a:pt x="5185778" y="511479"/>
                </a:lnTo>
                <a:lnTo>
                  <a:pt x="5177738" y="551295"/>
                </a:lnTo>
                <a:lnTo>
                  <a:pt x="5155812" y="583812"/>
                </a:lnTo>
                <a:lnTo>
                  <a:pt x="5123295" y="605738"/>
                </a:lnTo>
                <a:lnTo>
                  <a:pt x="5083479" y="613778"/>
                </a:lnTo>
                <a:lnTo>
                  <a:pt x="4321479" y="613778"/>
                </a:lnTo>
                <a:lnTo>
                  <a:pt x="2803118" y="903859"/>
                </a:lnTo>
                <a:lnTo>
                  <a:pt x="3025038" y="613778"/>
                </a:lnTo>
                <a:lnTo>
                  <a:pt x="102298" y="613778"/>
                </a:lnTo>
                <a:lnTo>
                  <a:pt x="62477" y="605738"/>
                </a:lnTo>
                <a:lnTo>
                  <a:pt x="29960" y="583812"/>
                </a:lnTo>
                <a:lnTo>
                  <a:pt x="8038" y="551295"/>
                </a:lnTo>
                <a:lnTo>
                  <a:pt x="0" y="511479"/>
                </a:lnTo>
                <a:lnTo>
                  <a:pt x="0" y="358038"/>
                </a:lnTo>
                <a:lnTo>
                  <a:pt x="0" y="102298"/>
                </a:lnTo>
                <a:close/>
              </a:path>
            </a:pathLst>
          </a:custGeom>
          <a:ln w="25400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8918" y="3748785"/>
            <a:ext cx="5120640" cy="208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2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en-US" sz="3200" spc="-15" dirty="0" smtClean="0">
                <a:solidFill>
                  <a:srgbClr val="0432FF"/>
                </a:solidFill>
                <a:latin typeface="Calibri"/>
                <a:cs typeface="Calibri"/>
              </a:rPr>
              <a:t>我们应用链路权重</a:t>
            </a:r>
            <a:r>
              <a:rPr lang="en-US" altLang="zh-CN" sz="3200" spc="-15" dirty="0" smtClean="0">
                <a:solidFill>
                  <a:srgbClr val="0432FF"/>
                </a:solidFill>
                <a:latin typeface="Calibri"/>
                <a:cs typeface="Calibri"/>
              </a:rPr>
              <a:t>w[link]</a:t>
            </a:r>
            <a:r>
              <a:rPr lang="zh-CN" altLang="en-US" sz="3200" spc="-15" dirty="0" smtClean="0">
                <a:solidFill>
                  <a:srgbClr val="0432FF"/>
                </a:solidFill>
                <a:latin typeface="Calibri"/>
                <a:cs typeface="Calibri"/>
              </a:rPr>
              <a:t>，来表示链路所在的路径数</a:t>
            </a:r>
            <a:r>
              <a:rPr sz="3200" spc="-5" dirty="0" smtClean="0">
                <a:solidFill>
                  <a:srgbClr val="0432F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If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w[link</a:t>
            </a:r>
            <a:r>
              <a:rPr sz="3200" spc="-5" dirty="0" smtClean="0">
                <a:solidFill>
                  <a:srgbClr val="FF0000"/>
                </a:solidFill>
                <a:latin typeface="Calibri"/>
                <a:cs typeface="Calibri"/>
              </a:rPr>
              <a:t>] </a:t>
            </a: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&gt; </a:t>
            </a:r>
            <a:r>
              <a:rPr sz="3200" spc="-5" dirty="0" smtClean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3200" spc="-5" dirty="0" smtClean="0">
                <a:solidFill>
                  <a:srgbClr val="0432FF"/>
                </a:solidFill>
                <a:latin typeface="Calibri"/>
                <a:cs typeface="Calibri"/>
              </a:rPr>
              <a:t>, </a:t>
            </a:r>
            <a:r>
              <a:rPr lang="zh-CN" altLang="en-US" sz="3200" spc="-5" dirty="0" smtClean="0">
                <a:solidFill>
                  <a:srgbClr val="0432FF"/>
                </a:solidFill>
                <a:latin typeface="Calibri"/>
                <a:cs typeface="Calibri"/>
              </a:rPr>
              <a:t>则链接有足够的路径去</a:t>
            </a:r>
            <a:r>
              <a:rPr lang="zh-CN" altLang="en-US" sz="3200" spc="-5" dirty="0" smtClean="0">
                <a:solidFill>
                  <a:srgbClr val="0432FF"/>
                </a:solidFill>
                <a:latin typeface="Calibri"/>
                <a:cs typeface="Calibri"/>
              </a:rPr>
              <a:t>覆盖</a:t>
            </a:r>
            <a:r>
              <a:rPr lang="zh-CN" altLang="en-US" sz="3200" spc="-5" dirty="0" smtClean="0">
                <a:solidFill>
                  <a:srgbClr val="0432FF"/>
                </a:solidFill>
                <a:latin typeface="Calibri"/>
                <a:cs typeface="Calibri"/>
              </a:rPr>
              <a:t>它</a:t>
            </a:r>
            <a:r>
              <a:rPr sz="3200" spc="-5" dirty="0" smtClean="0">
                <a:solidFill>
                  <a:srgbClr val="0432F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57018" y="2987776"/>
          <a:ext cx="3229610" cy="2870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19212" y="3234029"/>
            <a:ext cx="1172129" cy="53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560" y="3251974"/>
            <a:ext cx="109728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560" y="325197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364" y="3298710"/>
            <a:ext cx="675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570" y="4161740"/>
            <a:ext cx="1173092" cy="539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560" y="4180357"/>
            <a:ext cx="109728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560" y="4180370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64" y="4227093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8526" y="5153829"/>
            <a:ext cx="1173157" cy="5393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560" y="5172544"/>
            <a:ext cx="109728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560" y="517254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199"/>
                </a:lnTo>
                <a:lnTo>
                  <a:pt x="1097280" y="380999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199"/>
                </a:lnTo>
                <a:lnTo>
                  <a:pt x="76200" y="457199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61364" y="5219281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57018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7018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46693" y="2242769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83902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83902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3577" y="2242769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01261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1261" y="2196033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0935" y="2242769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6229" y="1320745"/>
            <a:ext cx="447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每个链路被探测矩阵中的至少</a:t>
            </a:r>
            <a:r>
              <a:rPr lang="zh-CN" altLang="zh-CN" dirty="0" smtClean="0"/>
              <a:t>α</a:t>
            </a:r>
            <a:r>
              <a:rPr lang="zh-CN" altLang="en-US" dirty="0" smtClean="0"/>
              <a:t>个路径覆盖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1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2671" y="461581"/>
            <a:ext cx="3486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>
                <a:solidFill>
                  <a:srgbClr val="0432FF"/>
                </a:solidFill>
              </a:rPr>
              <a:t>β-</a:t>
            </a:r>
            <a:r>
              <a:rPr lang="zh-CN" altLang="en-US" spc="-5" dirty="0">
                <a:solidFill>
                  <a:srgbClr val="0432FF"/>
                </a:solidFill>
              </a:rPr>
              <a:t>识别</a:t>
            </a:r>
            <a:endParaRPr spc="-5" dirty="0">
              <a:solidFill>
                <a:srgbClr val="0432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6484" y="2094128"/>
            <a:ext cx="4317365" cy="1475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4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25" dirty="0" smtClean="0">
                <a:solidFill>
                  <a:srgbClr val="0432FF"/>
                </a:solidFill>
                <a:latin typeface="Calibri"/>
                <a:cs typeface="Calibri"/>
              </a:rPr>
              <a:t>再</a:t>
            </a:r>
            <a:r>
              <a:rPr lang="en-US" altLang="zh-CN" sz="3200" spc="-25" dirty="0" smtClean="0">
                <a:solidFill>
                  <a:srgbClr val="0432FF"/>
                </a:solidFill>
                <a:latin typeface="Calibri"/>
                <a:cs typeface="Calibri"/>
              </a:rPr>
              <a:t>DCN</a:t>
            </a:r>
            <a:r>
              <a:rPr lang="zh-CN" altLang="en-US" sz="3200" spc="-25" dirty="0" smtClean="0">
                <a:solidFill>
                  <a:srgbClr val="0432FF"/>
                </a:solidFill>
                <a:latin typeface="Calibri"/>
                <a:cs typeface="Calibri"/>
              </a:rPr>
              <a:t>中任何个</a:t>
            </a:r>
            <a:r>
              <a:rPr lang="el-GR" altLang="zh-CN" sz="3200" spc="-5" dirty="0" smtClean="0">
                <a:solidFill>
                  <a:srgbClr val="0432FF"/>
                </a:solidFill>
              </a:rPr>
              <a:t>β</a:t>
            </a:r>
            <a:r>
              <a:rPr lang="zh-CN" altLang="en-US" sz="3200" spc="-5" dirty="0" smtClean="0">
                <a:solidFill>
                  <a:srgbClr val="0432FF"/>
                </a:solidFill>
              </a:rPr>
              <a:t>链路的同时故障可以被正确识别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6484" y="3655390"/>
            <a:ext cx="5009515" cy="17236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en-US" sz="3200" spc="-10" dirty="0" smtClean="0">
                <a:solidFill>
                  <a:srgbClr val="0432FF"/>
                </a:solidFill>
                <a:latin typeface="Calibri"/>
                <a:cs typeface="Calibri"/>
              </a:rPr>
              <a:t>探测矩阵</a:t>
            </a:r>
            <a:r>
              <a:rPr sz="3200" spc="-10" dirty="0" smtClean="0">
                <a:solidFill>
                  <a:srgbClr val="0432FF"/>
                </a:solidFill>
                <a:latin typeface="Calibri"/>
                <a:cs typeface="Calibri"/>
              </a:rPr>
              <a:t>: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path1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+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path2 </a:t>
            </a:r>
            <a:endParaRPr lang="en-US" sz="3200" spc="-10" dirty="0" smtClean="0">
              <a:solidFill>
                <a:srgbClr val="0432FF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1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 smtClean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50505"/>
                </a:solidFill>
                <a:latin typeface="Calibri"/>
                <a:cs typeface="Calibri"/>
              </a:rPr>
              <a:t>1-identifiability but </a:t>
            </a:r>
            <a:r>
              <a:rPr sz="3200" dirty="0">
                <a:solidFill>
                  <a:srgbClr val="050505"/>
                </a:solidFill>
                <a:latin typeface="Calibri"/>
                <a:cs typeface="Calibri"/>
              </a:rPr>
              <a:t>not </a:t>
            </a:r>
            <a:r>
              <a:rPr sz="3200" spc="-5" dirty="0">
                <a:solidFill>
                  <a:srgbClr val="050505"/>
                </a:solidFill>
                <a:latin typeface="Calibri"/>
                <a:cs typeface="Calibri"/>
              </a:rPr>
              <a:t>2-  </a:t>
            </a:r>
            <a:r>
              <a:rPr sz="3200" spc="-10" dirty="0">
                <a:solidFill>
                  <a:srgbClr val="050505"/>
                </a:solidFill>
                <a:latin typeface="Calibri"/>
                <a:cs typeface="Calibri"/>
              </a:rPr>
              <a:t>identifiability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6460" y="1560575"/>
            <a:ext cx="1013447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3582" y="1749551"/>
            <a:ext cx="66420" cy="106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4851" y="1749551"/>
            <a:ext cx="65316" cy="104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4507" y="2226983"/>
            <a:ext cx="35496" cy="65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4851" y="2229192"/>
            <a:ext cx="34442" cy="62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4580" y="1584540"/>
            <a:ext cx="9144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4580" y="158454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2360" y="410454"/>
                </a:lnTo>
                <a:lnTo>
                  <a:pt x="9288" y="365059"/>
                </a:lnTo>
                <a:lnTo>
                  <a:pt x="20555" y="321243"/>
                </a:lnTo>
                <a:lnTo>
                  <a:pt x="35929" y="279238"/>
                </a:lnTo>
                <a:lnTo>
                  <a:pt x="55182" y="239272"/>
                </a:lnTo>
                <a:lnTo>
                  <a:pt x="78083" y="201576"/>
                </a:lnTo>
                <a:lnTo>
                  <a:pt x="104403" y="166379"/>
                </a:lnTo>
                <a:lnTo>
                  <a:pt x="133911" y="133911"/>
                </a:lnTo>
                <a:lnTo>
                  <a:pt x="166379" y="104403"/>
                </a:lnTo>
                <a:lnTo>
                  <a:pt x="201576" y="78083"/>
                </a:lnTo>
                <a:lnTo>
                  <a:pt x="239272" y="55182"/>
                </a:lnTo>
                <a:lnTo>
                  <a:pt x="279238" y="35929"/>
                </a:lnTo>
                <a:lnTo>
                  <a:pt x="321243" y="20555"/>
                </a:lnTo>
                <a:lnTo>
                  <a:pt x="365059" y="9288"/>
                </a:lnTo>
                <a:lnTo>
                  <a:pt x="410454" y="2360"/>
                </a:lnTo>
                <a:lnTo>
                  <a:pt x="457200" y="0"/>
                </a:lnTo>
                <a:lnTo>
                  <a:pt x="503945" y="2360"/>
                </a:lnTo>
                <a:lnTo>
                  <a:pt x="549340" y="9288"/>
                </a:lnTo>
                <a:lnTo>
                  <a:pt x="593156" y="20555"/>
                </a:lnTo>
                <a:lnTo>
                  <a:pt x="635161" y="35929"/>
                </a:lnTo>
                <a:lnTo>
                  <a:pt x="675127" y="55182"/>
                </a:lnTo>
                <a:lnTo>
                  <a:pt x="712823" y="78083"/>
                </a:lnTo>
                <a:lnTo>
                  <a:pt x="748020" y="104403"/>
                </a:lnTo>
                <a:lnTo>
                  <a:pt x="780488" y="133911"/>
                </a:lnTo>
                <a:lnTo>
                  <a:pt x="809996" y="166379"/>
                </a:lnTo>
                <a:lnTo>
                  <a:pt x="836316" y="201576"/>
                </a:lnTo>
                <a:lnTo>
                  <a:pt x="859217" y="239272"/>
                </a:lnTo>
                <a:lnTo>
                  <a:pt x="878470" y="279238"/>
                </a:lnTo>
                <a:lnTo>
                  <a:pt x="893844" y="321243"/>
                </a:lnTo>
                <a:lnTo>
                  <a:pt x="905111" y="365059"/>
                </a:lnTo>
                <a:lnTo>
                  <a:pt x="912039" y="410454"/>
                </a:lnTo>
                <a:lnTo>
                  <a:pt x="914400" y="457200"/>
                </a:lnTo>
                <a:lnTo>
                  <a:pt x="912039" y="503945"/>
                </a:lnTo>
                <a:lnTo>
                  <a:pt x="905111" y="549340"/>
                </a:lnTo>
                <a:lnTo>
                  <a:pt x="893844" y="593156"/>
                </a:lnTo>
                <a:lnTo>
                  <a:pt x="878470" y="635161"/>
                </a:lnTo>
                <a:lnTo>
                  <a:pt x="859217" y="675127"/>
                </a:lnTo>
                <a:lnTo>
                  <a:pt x="836316" y="712823"/>
                </a:lnTo>
                <a:lnTo>
                  <a:pt x="809996" y="748020"/>
                </a:lnTo>
                <a:lnTo>
                  <a:pt x="780488" y="780488"/>
                </a:lnTo>
                <a:lnTo>
                  <a:pt x="748020" y="809996"/>
                </a:lnTo>
                <a:lnTo>
                  <a:pt x="712823" y="836316"/>
                </a:lnTo>
                <a:lnTo>
                  <a:pt x="675127" y="859217"/>
                </a:lnTo>
                <a:lnTo>
                  <a:pt x="635161" y="878470"/>
                </a:lnTo>
                <a:lnTo>
                  <a:pt x="593156" y="893844"/>
                </a:lnTo>
                <a:lnTo>
                  <a:pt x="549340" y="905111"/>
                </a:lnTo>
                <a:lnTo>
                  <a:pt x="503945" y="912039"/>
                </a:lnTo>
                <a:lnTo>
                  <a:pt x="457200" y="914400"/>
                </a:lnTo>
                <a:lnTo>
                  <a:pt x="410454" y="912039"/>
                </a:lnTo>
                <a:lnTo>
                  <a:pt x="365059" y="905111"/>
                </a:lnTo>
                <a:lnTo>
                  <a:pt x="321243" y="893844"/>
                </a:lnTo>
                <a:lnTo>
                  <a:pt x="279238" y="878470"/>
                </a:lnTo>
                <a:lnTo>
                  <a:pt x="239272" y="859217"/>
                </a:lnTo>
                <a:lnTo>
                  <a:pt x="201576" y="836316"/>
                </a:lnTo>
                <a:lnTo>
                  <a:pt x="166379" y="809996"/>
                </a:lnTo>
                <a:lnTo>
                  <a:pt x="133911" y="780488"/>
                </a:lnTo>
                <a:lnTo>
                  <a:pt x="104403" y="748020"/>
                </a:lnTo>
                <a:lnTo>
                  <a:pt x="78083" y="712823"/>
                </a:lnTo>
                <a:lnTo>
                  <a:pt x="55182" y="675127"/>
                </a:lnTo>
                <a:lnTo>
                  <a:pt x="35929" y="635161"/>
                </a:lnTo>
                <a:lnTo>
                  <a:pt x="20555" y="593156"/>
                </a:lnTo>
                <a:lnTo>
                  <a:pt x="9288" y="549340"/>
                </a:lnTo>
                <a:lnTo>
                  <a:pt x="2360" y="503945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56929" y="1826348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9167" y="1560575"/>
            <a:ext cx="1011935" cy="1011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6437" y="1584540"/>
            <a:ext cx="9144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6437" y="158454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2360" y="410454"/>
                </a:lnTo>
                <a:lnTo>
                  <a:pt x="9288" y="365059"/>
                </a:lnTo>
                <a:lnTo>
                  <a:pt x="20555" y="321243"/>
                </a:lnTo>
                <a:lnTo>
                  <a:pt x="35929" y="279238"/>
                </a:lnTo>
                <a:lnTo>
                  <a:pt x="55182" y="239272"/>
                </a:lnTo>
                <a:lnTo>
                  <a:pt x="78083" y="201576"/>
                </a:lnTo>
                <a:lnTo>
                  <a:pt x="104403" y="166379"/>
                </a:lnTo>
                <a:lnTo>
                  <a:pt x="133911" y="133911"/>
                </a:lnTo>
                <a:lnTo>
                  <a:pt x="166379" y="104403"/>
                </a:lnTo>
                <a:lnTo>
                  <a:pt x="201576" y="78083"/>
                </a:lnTo>
                <a:lnTo>
                  <a:pt x="239272" y="55182"/>
                </a:lnTo>
                <a:lnTo>
                  <a:pt x="279238" y="35929"/>
                </a:lnTo>
                <a:lnTo>
                  <a:pt x="321243" y="20555"/>
                </a:lnTo>
                <a:lnTo>
                  <a:pt x="365059" y="9288"/>
                </a:lnTo>
                <a:lnTo>
                  <a:pt x="410454" y="2360"/>
                </a:lnTo>
                <a:lnTo>
                  <a:pt x="457200" y="0"/>
                </a:lnTo>
                <a:lnTo>
                  <a:pt x="503945" y="2360"/>
                </a:lnTo>
                <a:lnTo>
                  <a:pt x="549340" y="9288"/>
                </a:lnTo>
                <a:lnTo>
                  <a:pt x="593156" y="20555"/>
                </a:lnTo>
                <a:lnTo>
                  <a:pt x="635161" y="35929"/>
                </a:lnTo>
                <a:lnTo>
                  <a:pt x="675127" y="55182"/>
                </a:lnTo>
                <a:lnTo>
                  <a:pt x="712823" y="78083"/>
                </a:lnTo>
                <a:lnTo>
                  <a:pt x="748020" y="104403"/>
                </a:lnTo>
                <a:lnTo>
                  <a:pt x="780488" y="133911"/>
                </a:lnTo>
                <a:lnTo>
                  <a:pt x="809996" y="166379"/>
                </a:lnTo>
                <a:lnTo>
                  <a:pt x="836316" y="201576"/>
                </a:lnTo>
                <a:lnTo>
                  <a:pt x="859217" y="239272"/>
                </a:lnTo>
                <a:lnTo>
                  <a:pt x="878470" y="279238"/>
                </a:lnTo>
                <a:lnTo>
                  <a:pt x="893844" y="321243"/>
                </a:lnTo>
                <a:lnTo>
                  <a:pt x="905111" y="365059"/>
                </a:lnTo>
                <a:lnTo>
                  <a:pt x="912039" y="410454"/>
                </a:lnTo>
                <a:lnTo>
                  <a:pt x="914400" y="457200"/>
                </a:lnTo>
                <a:lnTo>
                  <a:pt x="912039" y="503945"/>
                </a:lnTo>
                <a:lnTo>
                  <a:pt x="905111" y="549340"/>
                </a:lnTo>
                <a:lnTo>
                  <a:pt x="893844" y="593156"/>
                </a:lnTo>
                <a:lnTo>
                  <a:pt x="878470" y="635161"/>
                </a:lnTo>
                <a:lnTo>
                  <a:pt x="859217" y="675127"/>
                </a:lnTo>
                <a:lnTo>
                  <a:pt x="836316" y="712823"/>
                </a:lnTo>
                <a:lnTo>
                  <a:pt x="809996" y="748020"/>
                </a:lnTo>
                <a:lnTo>
                  <a:pt x="780488" y="780488"/>
                </a:lnTo>
                <a:lnTo>
                  <a:pt x="748020" y="809996"/>
                </a:lnTo>
                <a:lnTo>
                  <a:pt x="712823" y="836316"/>
                </a:lnTo>
                <a:lnTo>
                  <a:pt x="675127" y="859217"/>
                </a:lnTo>
                <a:lnTo>
                  <a:pt x="635161" y="878470"/>
                </a:lnTo>
                <a:lnTo>
                  <a:pt x="593156" y="893844"/>
                </a:lnTo>
                <a:lnTo>
                  <a:pt x="549340" y="905111"/>
                </a:lnTo>
                <a:lnTo>
                  <a:pt x="503945" y="912039"/>
                </a:lnTo>
                <a:lnTo>
                  <a:pt x="457200" y="914400"/>
                </a:lnTo>
                <a:lnTo>
                  <a:pt x="410454" y="912039"/>
                </a:lnTo>
                <a:lnTo>
                  <a:pt x="365059" y="905111"/>
                </a:lnTo>
                <a:lnTo>
                  <a:pt x="321243" y="893844"/>
                </a:lnTo>
                <a:lnTo>
                  <a:pt x="279238" y="878470"/>
                </a:lnTo>
                <a:lnTo>
                  <a:pt x="239272" y="859217"/>
                </a:lnTo>
                <a:lnTo>
                  <a:pt x="201576" y="836316"/>
                </a:lnTo>
                <a:lnTo>
                  <a:pt x="166379" y="809996"/>
                </a:lnTo>
                <a:lnTo>
                  <a:pt x="133911" y="780488"/>
                </a:lnTo>
                <a:lnTo>
                  <a:pt x="104403" y="748020"/>
                </a:lnTo>
                <a:lnTo>
                  <a:pt x="78083" y="712823"/>
                </a:lnTo>
                <a:lnTo>
                  <a:pt x="55182" y="675127"/>
                </a:lnTo>
                <a:lnTo>
                  <a:pt x="35929" y="635161"/>
                </a:lnTo>
                <a:lnTo>
                  <a:pt x="20555" y="593156"/>
                </a:lnTo>
                <a:lnTo>
                  <a:pt x="9288" y="549340"/>
                </a:lnTo>
                <a:lnTo>
                  <a:pt x="2360" y="503945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63111" y="182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66259" y="1560575"/>
            <a:ext cx="1011936" cy="1011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3796" y="1584540"/>
            <a:ext cx="9144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3796" y="158454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200"/>
                </a:moveTo>
                <a:lnTo>
                  <a:pt x="2360" y="410454"/>
                </a:lnTo>
                <a:lnTo>
                  <a:pt x="9288" y="365059"/>
                </a:lnTo>
                <a:lnTo>
                  <a:pt x="20555" y="321243"/>
                </a:lnTo>
                <a:lnTo>
                  <a:pt x="35929" y="279238"/>
                </a:lnTo>
                <a:lnTo>
                  <a:pt x="55182" y="239272"/>
                </a:lnTo>
                <a:lnTo>
                  <a:pt x="78083" y="201576"/>
                </a:lnTo>
                <a:lnTo>
                  <a:pt x="104403" y="166379"/>
                </a:lnTo>
                <a:lnTo>
                  <a:pt x="133911" y="133911"/>
                </a:lnTo>
                <a:lnTo>
                  <a:pt x="166379" y="104403"/>
                </a:lnTo>
                <a:lnTo>
                  <a:pt x="201576" y="78083"/>
                </a:lnTo>
                <a:lnTo>
                  <a:pt x="239272" y="55182"/>
                </a:lnTo>
                <a:lnTo>
                  <a:pt x="279238" y="35929"/>
                </a:lnTo>
                <a:lnTo>
                  <a:pt x="321243" y="20555"/>
                </a:lnTo>
                <a:lnTo>
                  <a:pt x="365059" y="9288"/>
                </a:lnTo>
                <a:lnTo>
                  <a:pt x="410454" y="2360"/>
                </a:lnTo>
                <a:lnTo>
                  <a:pt x="457200" y="0"/>
                </a:lnTo>
                <a:lnTo>
                  <a:pt x="503945" y="2360"/>
                </a:lnTo>
                <a:lnTo>
                  <a:pt x="549340" y="9288"/>
                </a:lnTo>
                <a:lnTo>
                  <a:pt x="593156" y="20555"/>
                </a:lnTo>
                <a:lnTo>
                  <a:pt x="635161" y="35929"/>
                </a:lnTo>
                <a:lnTo>
                  <a:pt x="675127" y="55182"/>
                </a:lnTo>
                <a:lnTo>
                  <a:pt x="712823" y="78083"/>
                </a:lnTo>
                <a:lnTo>
                  <a:pt x="748020" y="104403"/>
                </a:lnTo>
                <a:lnTo>
                  <a:pt x="780488" y="133911"/>
                </a:lnTo>
                <a:lnTo>
                  <a:pt x="809996" y="166379"/>
                </a:lnTo>
                <a:lnTo>
                  <a:pt x="836316" y="201576"/>
                </a:lnTo>
                <a:lnTo>
                  <a:pt x="859217" y="239272"/>
                </a:lnTo>
                <a:lnTo>
                  <a:pt x="878470" y="279238"/>
                </a:lnTo>
                <a:lnTo>
                  <a:pt x="893844" y="321243"/>
                </a:lnTo>
                <a:lnTo>
                  <a:pt x="905111" y="365059"/>
                </a:lnTo>
                <a:lnTo>
                  <a:pt x="912039" y="410454"/>
                </a:lnTo>
                <a:lnTo>
                  <a:pt x="914400" y="457200"/>
                </a:lnTo>
                <a:lnTo>
                  <a:pt x="912039" y="503945"/>
                </a:lnTo>
                <a:lnTo>
                  <a:pt x="905111" y="549340"/>
                </a:lnTo>
                <a:lnTo>
                  <a:pt x="893844" y="593156"/>
                </a:lnTo>
                <a:lnTo>
                  <a:pt x="878470" y="635161"/>
                </a:lnTo>
                <a:lnTo>
                  <a:pt x="859217" y="675127"/>
                </a:lnTo>
                <a:lnTo>
                  <a:pt x="836316" y="712823"/>
                </a:lnTo>
                <a:lnTo>
                  <a:pt x="809996" y="748020"/>
                </a:lnTo>
                <a:lnTo>
                  <a:pt x="780488" y="780488"/>
                </a:lnTo>
                <a:lnTo>
                  <a:pt x="748020" y="809996"/>
                </a:lnTo>
                <a:lnTo>
                  <a:pt x="712823" y="836316"/>
                </a:lnTo>
                <a:lnTo>
                  <a:pt x="675127" y="859217"/>
                </a:lnTo>
                <a:lnTo>
                  <a:pt x="635161" y="878470"/>
                </a:lnTo>
                <a:lnTo>
                  <a:pt x="593156" y="893844"/>
                </a:lnTo>
                <a:lnTo>
                  <a:pt x="549340" y="905111"/>
                </a:lnTo>
                <a:lnTo>
                  <a:pt x="503945" y="912039"/>
                </a:lnTo>
                <a:lnTo>
                  <a:pt x="457200" y="914400"/>
                </a:lnTo>
                <a:lnTo>
                  <a:pt x="410454" y="912039"/>
                </a:lnTo>
                <a:lnTo>
                  <a:pt x="365059" y="905111"/>
                </a:lnTo>
                <a:lnTo>
                  <a:pt x="321243" y="893844"/>
                </a:lnTo>
                <a:lnTo>
                  <a:pt x="279238" y="878470"/>
                </a:lnTo>
                <a:lnTo>
                  <a:pt x="239272" y="859217"/>
                </a:lnTo>
                <a:lnTo>
                  <a:pt x="201576" y="836316"/>
                </a:lnTo>
                <a:lnTo>
                  <a:pt x="166379" y="809996"/>
                </a:lnTo>
                <a:lnTo>
                  <a:pt x="133911" y="780488"/>
                </a:lnTo>
                <a:lnTo>
                  <a:pt x="104403" y="748020"/>
                </a:lnTo>
                <a:lnTo>
                  <a:pt x="78083" y="712823"/>
                </a:lnTo>
                <a:lnTo>
                  <a:pt x="55182" y="675127"/>
                </a:lnTo>
                <a:lnTo>
                  <a:pt x="35929" y="635161"/>
                </a:lnTo>
                <a:lnTo>
                  <a:pt x="20555" y="593156"/>
                </a:lnTo>
                <a:lnTo>
                  <a:pt x="9288" y="549340"/>
                </a:lnTo>
                <a:lnTo>
                  <a:pt x="2360" y="503945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80470" y="182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157018" y="3513861"/>
          <a:ext cx="3229610" cy="2870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18312" y="3759231"/>
            <a:ext cx="1173479" cy="539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560" y="3778059"/>
            <a:ext cx="109728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560" y="3778059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61364" y="3824795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7665" y="4686920"/>
            <a:ext cx="1174449" cy="5418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560" y="4706454"/>
            <a:ext cx="109728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560" y="470645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61364" y="4753190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7665" y="5679044"/>
            <a:ext cx="1174449" cy="5418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1560" y="5698629"/>
            <a:ext cx="109728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1560" y="5698633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61364" y="5745367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57018" y="2722130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62"/>
                </a:lnTo>
                <a:lnTo>
                  <a:pt x="22317" y="434882"/>
                </a:lnTo>
                <a:lnTo>
                  <a:pt x="46537" y="451212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2"/>
                </a:lnTo>
                <a:lnTo>
                  <a:pt x="983522" y="434882"/>
                </a:lnTo>
                <a:lnTo>
                  <a:pt x="999852" y="410662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7018" y="2722130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62"/>
                </a:lnTo>
                <a:lnTo>
                  <a:pt x="983522" y="434882"/>
                </a:lnTo>
                <a:lnTo>
                  <a:pt x="959302" y="451212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46693" y="2768866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83902" y="2722130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62"/>
                </a:lnTo>
                <a:lnTo>
                  <a:pt x="22317" y="434882"/>
                </a:lnTo>
                <a:lnTo>
                  <a:pt x="46537" y="451212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2"/>
                </a:lnTo>
                <a:lnTo>
                  <a:pt x="983522" y="434882"/>
                </a:lnTo>
                <a:lnTo>
                  <a:pt x="999852" y="410662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83902" y="2722130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62"/>
                </a:lnTo>
                <a:lnTo>
                  <a:pt x="983522" y="434882"/>
                </a:lnTo>
                <a:lnTo>
                  <a:pt x="959302" y="451212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3577" y="2768866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01261" y="2722130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62"/>
                </a:lnTo>
                <a:lnTo>
                  <a:pt x="22317" y="434882"/>
                </a:lnTo>
                <a:lnTo>
                  <a:pt x="46537" y="451212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2"/>
                </a:lnTo>
                <a:lnTo>
                  <a:pt x="983522" y="434882"/>
                </a:lnTo>
                <a:lnTo>
                  <a:pt x="999852" y="410662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01261" y="2722130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62"/>
                </a:lnTo>
                <a:lnTo>
                  <a:pt x="983522" y="434882"/>
                </a:lnTo>
                <a:lnTo>
                  <a:pt x="959302" y="451212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90935" y="2768866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695" y="3451225"/>
            <a:ext cx="4859655" cy="2035175"/>
          </a:xfrm>
          <a:custGeom>
            <a:avLst/>
            <a:gdLst/>
            <a:ahLst/>
            <a:cxnLst/>
            <a:rect l="l" t="t" r="r" b="b"/>
            <a:pathLst>
              <a:path w="4859655" h="2035175">
                <a:moveTo>
                  <a:pt x="0" y="339204"/>
                </a:moveTo>
                <a:lnTo>
                  <a:pt x="3096" y="293176"/>
                </a:lnTo>
                <a:lnTo>
                  <a:pt x="12116" y="249030"/>
                </a:lnTo>
                <a:lnTo>
                  <a:pt x="26656" y="207170"/>
                </a:lnTo>
                <a:lnTo>
                  <a:pt x="46311" y="168001"/>
                </a:lnTo>
                <a:lnTo>
                  <a:pt x="70677" y="131926"/>
                </a:lnTo>
                <a:lnTo>
                  <a:pt x="99350" y="99350"/>
                </a:lnTo>
                <a:lnTo>
                  <a:pt x="131926" y="70677"/>
                </a:lnTo>
                <a:lnTo>
                  <a:pt x="168001" y="46311"/>
                </a:lnTo>
                <a:lnTo>
                  <a:pt x="207170" y="26656"/>
                </a:lnTo>
                <a:lnTo>
                  <a:pt x="249030" y="12116"/>
                </a:lnTo>
                <a:lnTo>
                  <a:pt x="293176" y="3096"/>
                </a:lnTo>
                <a:lnTo>
                  <a:pt x="339204" y="0"/>
                </a:lnTo>
                <a:lnTo>
                  <a:pt x="4520349" y="0"/>
                </a:lnTo>
                <a:lnTo>
                  <a:pt x="4566374" y="3096"/>
                </a:lnTo>
                <a:lnTo>
                  <a:pt x="4610517" y="12116"/>
                </a:lnTo>
                <a:lnTo>
                  <a:pt x="4652375" y="26656"/>
                </a:lnTo>
                <a:lnTo>
                  <a:pt x="4691543" y="46311"/>
                </a:lnTo>
                <a:lnTo>
                  <a:pt x="4727616" y="70677"/>
                </a:lnTo>
                <a:lnTo>
                  <a:pt x="4760191" y="99350"/>
                </a:lnTo>
                <a:lnTo>
                  <a:pt x="4788864" y="131926"/>
                </a:lnTo>
                <a:lnTo>
                  <a:pt x="4813229" y="168001"/>
                </a:lnTo>
                <a:lnTo>
                  <a:pt x="4832884" y="207170"/>
                </a:lnTo>
                <a:lnTo>
                  <a:pt x="4847424" y="249030"/>
                </a:lnTo>
                <a:lnTo>
                  <a:pt x="4856444" y="293176"/>
                </a:lnTo>
                <a:lnTo>
                  <a:pt x="4859540" y="339204"/>
                </a:lnTo>
                <a:lnTo>
                  <a:pt x="4859540" y="1695970"/>
                </a:lnTo>
                <a:lnTo>
                  <a:pt x="4856444" y="1741998"/>
                </a:lnTo>
                <a:lnTo>
                  <a:pt x="4847424" y="1786144"/>
                </a:lnTo>
                <a:lnTo>
                  <a:pt x="4832884" y="1828004"/>
                </a:lnTo>
                <a:lnTo>
                  <a:pt x="4813229" y="1867173"/>
                </a:lnTo>
                <a:lnTo>
                  <a:pt x="4788864" y="1903248"/>
                </a:lnTo>
                <a:lnTo>
                  <a:pt x="4760191" y="1935824"/>
                </a:lnTo>
                <a:lnTo>
                  <a:pt x="4727616" y="1964497"/>
                </a:lnTo>
                <a:lnTo>
                  <a:pt x="4691543" y="1988863"/>
                </a:lnTo>
                <a:lnTo>
                  <a:pt x="4652375" y="2008518"/>
                </a:lnTo>
                <a:lnTo>
                  <a:pt x="4610517" y="2023058"/>
                </a:lnTo>
                <a:lnTo>
                  <a:pt x="4566374" y="2032078"/>
                </a:lnTo>
                <a:lnTo>
                  <a:pt x="4520349" y="2035175"/>
                </a:lnTo>
                <a:lnTo>
                  <a:pt x="339204" y="2035175"/>
                </a:lnTo>
                <a:lnTo>
                  <a:pt x="293176" y="2032078"/>
                </a:lnTo>
                <a:lnTo>
                  <a:pt x="249030" y="2023058"/>
                </a:lnTo>
                <a:lnTo>
                  <a:pt x="207170" y="2008518"/>
                </a:lnTo>
                <a:lnTo>
                  <a:pt x="168001" y="1988863"/>
                </a:lnTo>
                <a:lnTo>
                  <a:pt x="131926" y="1964497"/>
                </a:lnTo>
                <a:lnTo>
                  <a:pt x="99350" y="1935824"/>
                </a:lnTo>
                <a:lnTo>
                  <a:pt x="70677" y="1903248"/>
                </a:lnTo>
                <a:lnTo>
                  <a:pt x="46311" y="1867173"/>
                </a:lnTo>
                <a:lnTo>
                  <a:pt x="26656" y="1828004"/>
                </a:lnTo>
                <a:lnTo>
                  <a:pt x="12116" y="1786144"/>
                </a:lnTo>
                <a:lnTo>
                  <a:pt x="3096" y="1741998"/>
                </a:lnTo>
                <a:lnTo>
                  <a:pt x="0" y="1695970"/>
                </a:lnTo>
                <a:lnTo>
                  <a:pt x="0" y="33920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8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729" y="461581"/>
            <a:ext cx="836329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5" dirty="0">
                <a:solidFill>
                  <a:srgbClr val="0432FF"/>
                </a:solidFill>
              </a:rPr>
              <a:t>从</a:t>
            </a:r>
            <a:r>
              <a:rPr lang="en-US" altLang="zh-CN" spc="-5" dirty="0">
                <a:solidFill>
                  <a:srgbClr val="0432FF"/>
                </a:solidFill>
              </a:rPr>
              <a:t>1-</a:t>
            </a:r>
            <a:r>
              <a:rPr lang="zh-CN" altLang="en-US" spc="-5" dirty="0">
                <a:solidFill>
                  <a:srgbClr val="0432FF"/>
                </a:solidFill>
              </a:rPr>
              <a:t>识别到</a:t>
            </a:r>
            <a:r>
              <a:rPr lang="el-GR" altLang="zh-CN" spc="-5" dirty="0" smtClean="0">
                <a:solidFill>
                  <a:srgbClr val="0432FF"/>
                </a:solidFill>
              </a:rPr>
              <a:t>β</a:t>
            </a:r>
            <a:r>
              <a:rPr lang="zh-CN" altLang="en-US" spc="-5" dirty="0" smtClean="0">
                <a:solidFill>
                  <a:srgbClr val="0432FF"/>
                </a:solidFill>
              </a:rPr>
              <a:t>识别的扩展</a:t>
            </a:r>
            <a:endParaRPr spc="-5" dirty="0">
              <a:solidFill>
                <a:srgbClr val="0432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0819" y="2624518"/>
          <a:ext cx="6459219" cy="2870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414655" algn="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75276" y="1805939"/>
            <a:ext cx="984503" cy="58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191" y="1673351"/>
            <a:ext cx="859536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2735" y="1832775"/>
            <a:ext cx="886790" cy="48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2735" y="1832775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5" h="487044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805662" y="0"/>
                </a:lnTo>
                <a:lnTo>
                  <a:pt x="837243" y="6377"/>
                </a:lnTo>
                <a:lnTo>
                  <a:pt x="863034" y="23768"/>
                </a:lnTo>
                <a:lnTo>
                  <a:pt x="880425" y="49559"/>
                </a:lnTo>
                <a:lnTo>
                  <a:pt x="886802" y="81140"/>
                </a:lnTo>
                <a:lnTo>
                  <a:pt x="886802" y="405676"/>
                </a:lnTo>
                <a:lnTo>
                  <a:pt x="880425" y="437261"/>
                </a:lnTo>
                <a:lnTo>
                  <a:pt x="863034" y="463053"/>
                </a:lnTo>
                <a:lnTo>
                  <a:pt x="837243" y="480440"/>
                </a:lnTo>
                <a:lnTo>
                  <a:pt x="805662" y="486816"/>
                </a:lnTo>
                <a:lnTo>
                  <a:pt x="81140" y="486816"/>
                </a:lnTo>
                <a:lnTo>
                  <a:pt x="49554" y="480440"/>
                </a:lnTo>
                <a:lnTo>
                  <a:pt x="23763" y="463053"/>
                </a:lnTo>
                <a:lnTo>
                  <a:pt x="6375" y="437261"/>
                </a:lnTo>
                <a:lnTo>
                  <a:pt x="0" y="405676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45875" y="1741919"/>
            <a:ext cx="4400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nk  12</a:t>
            </a:r>
          </a:p>
        </p:txBody>
      </p:sp>
      <p:sp>
        <p:nvSpPr>
          <p:cNvPr id="9" name="object 9"/>
          <p:cNvSpPr/>
          <p:nvPr/>
        </p:nvSpPr>
        <p:spPr>
          <a:xfrm>
            <a:off x="5926835" y="1805939"/>
            <a:ext cx="984504" cy="583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6752" y="1673351"/>
            <a:ext cx="859536" cy="771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4460" y="1832775"/>
            <a:ext cx="886790" cy="486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4460" y="1832775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5" h="487044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805662" y="0"/>
                </a:lnTo>
                <a:lnTo>
                  <a:pt x="837243" y="6377"/>
                </a:lnTo>
                <a:lnTo>
                  <a:pt x="863034" y="23768"/>
                </a:lnTo>
                <a:lnTo>
                  <a:pt x="880425" y="49559"/>
                </a:lnTo>
                <a:lnTo>
                  <a:pt x="886802" y="81140"/>
                </a:lnTo>
                <a:lnTo>
                  <a:pt x="886802" y="405676"/>
                </a:lnTo>
                <a:lnTo>
                  <a:pt x="880425" y="437261"/>
                </a:lnTo>
                <a:lnTo>
                  <a:pt x="863034" y="463053"/>
                </a:lnTo>
                <a:lnTo>
                  <a:pt x="837243" y="480440"/>
                </a:lnTo>
                <a:lnTo>
                  <a:pt x="805662" y="486816"/>
                </a:lnTo>
                <a:lnTo>
                  <a:pt x="81140" y="486816"/>
                </a:lnTo>
                <a:lnTo>
                  <a:pt x="49554" y="480440"/>
                </a:lnTo>
                <a:lnTo>
                  <a:pt x="23763" y="463053"/>
                </a:lnTo>
                <a:lnTo>
                  <a:pt x="6375" y="437261"/>
                </a:lnTo>
                <a:lnTo>
                  <a:pt x="0" y="405676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97612" y="1741919"/>
            <a:ext cx="4400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nk  13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44868" y="1805939"/>
            <a:ext cx="984503" cy="583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3259" y="1673351"/>
            <a:ext cx="859536" cy="771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1616" y="1832775"/>
            <a:ext cx="886790" cy="48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1616" y="1832775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5" h="487044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805662" y="0"/>
                </a:lnTo>
                <a:lnTo>
                  <a:pt x="837243" y="6377"/>
                </a:lnTo>
                <a:lnTo>
                  <a:pt x="863034" y="23768"/>
                </a:lnTo>
                <a:lnTo>
                  <a:pt x="880425" y="49559"/>
                </a:lnTo>
                <a:lnTo>
                  <a:pt x="886802" y="81140"/>
                </a:lnTo>
                <a:lnTo>
                  <a:pt x="886802" y="405676"/>
                </a:lnTo>
                <a:lnTo>
                  <a:pt x="880425" y="437261"/>
                </a:lnTo>
                <a:lnTo>
                  <a:pt x="863034" y="463053"/>
                </a:lnTo>
                <a:lnTo>
                  <a:pt x="837243" y="480440"/>
                </a:lnTo>
                <a:lnTo>
                  <a:pt x="805662" y="486816"/>
                </a:lnTo>
                <a:lnTo>
                  <a:pt x="81140" y="486816"/>
                </a:lnTo>
                <a:lnTo>
                  <a:pt x="49554" y="480440"/>
                </a:lnTo>
                <a:lnTo>
                  <a:pt x="23763" y="463053"/>
                </a:lnTo>
                <a:lnTo>
                  <a:pt x="6375" y="437261"/>
                </a:lnTo>
                <a:lnTo>
                  <a:pt x="0" y="405676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14768" y="1741919"/>
            <a:ext cx="4400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nk  23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56104" y="1752206"/>
            <a:ext cx="279336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含有虚拟链路的扩展路由矩阵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6104" y="3897998"/>
            <a:ext cx="308356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如果一个虚拟链路发生</a:t>
            </a:r>
            <a:r>
              <a:rPr lang="en-US" altLang="zh-CN"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down</a:t>
            </a:r>
            <a:r>
              <a:rPr lang="zh-CN" altLang="en-US" sz="3200" spc="-5" dirty="0" smtClean="0">
                <a:solidFill>
                  <a:srgbClr val="0000FF"/>
                </a:solidFill>
                <a:latin typeface="Calibri"/>
                <a:cs typeface="Calibri"/>
              </a:rPr>
              <a:t>机了，则它相对应的物理链路发生了故障</a:t>
            </a:r>
            <a:r>
              <a:rPr sz="3200" spc="-15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9059" y="5842596"/>
            <a:ext cx="939800" cy="7588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595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94560" y="5928359"/>
            <a:ext cx="1776984" cy="60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18944" y="5961888"/>
            <a:ext cx="1725168" cy="466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4681" y="5967855"/>
            <a:ext cx="1653539" cy="487045"/>
          </a:xfrm>
          <a:custGeom>
            <a:avLst/>
            <a:gdLst/>
            <a:ahLst/>
            <a:cxnLst/>
            <a:rect l="l" t="t" r="r" b="b"/>
            <a:pathLst>
              <a:path w="1653539" h="487045">
                <a:moveTo>
                  <a:pt x="1571840" y="0"/>
                </a:moveTo>
                <a:lnTo>
                  <a:pt x="81140" y="0"/>
                </a:lnTo>
                <a:lnTo>
                  <a:pt x="49554" y="6377"/>
                </a:lnTo>
                <a:lnTo>
                  <a:pt x="23763" y="23768"/>
                </a:lnTo>
                <a:lnTo>
                  <a:pt x="6375" y="49559"/>
                </a:lnTo>
                <a:lnTo>
                  <a:pt x="0" y="81140"/>
                </a:lnTo>
                <a:lnTo>
                  <a:pt x="0" y="405688"/>
                </a:lnTo>
                <a:lnTo>
                  <a:pt x="6375" y="437267"/>
                </a:lnTo>
                <a:lnTo>
                  <a:pt x="23763" y="463054"/>
                </a:lnTo>
                <a:lnTo>
                  <a:pt x="49554" y="480441"/>
                </a:lnTo>
                <a:lnTo>
                  <a:pt x="81140" y="486816"/>
                </a:lnTo>
                <a:lnTo>
                  <a:pt x="1571840" y="486816"/>
                </a:lnTo>
                <a:lnTo>
                  <a:pt x="1603421" y="480441"/>
                </a:lnTo>
                <a:lnTo>
                  <a:pt x="1629213" y="463054"/>
                </a:lnTo>
                <a:lnTo>
                  <a:pt x="1646603" y="437267"/>
                </a:lnTo>
                <a:lnTo>
                  <a:pt x="1652981" y="405688"/>
                </a:lnTo>
                <a:lnTo>
                  <a:pt x="1652981" y="81140"/>
                </a:lnTo>
                <a:lnTo>
                  <a:pt x="1646603" y="49559"/>
                </a:lnTo>
                <a:lnTo>
                  <a:pt x="1629213" y="23768"/>
                </a:lnTo>
                <a:lnTo>
                  <a:pt x="1603421" y="6377"/>
                </a:lnTo>
                <a:lnTo>
                  <a:pt x="157184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4681" y="5967855"/>
            <a:ext cx="1653539" cy="487045"/>
          </a:xfrm>
          <a:custGeom>
            <a:avLst/>
            <a:gdLst/>
            <a:ahLst/>
            <a:cxnLst/>
            <a:rect l="l" t="t" r="r" b="b"/>
            <a:pathLst>
              <a:path w="1653539" h="487045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1571840" y="0"/>
                </a:lnTo>
                <a:lnTo>
                  <a:pt x="1603421" y="6377"/>
                </a:lnTo>
                <a:lnTo>
                  <a:pt x="1629213" y="23768"/>
                </a:lnTo>
                <a:lnTo>
                  <a:pt x="1646603" y="49559"/>
                </a:lnTo>
                <a:lnTo>
                  <a:pt x="1652981" y="81140"/>
                </a:lnTo>
                <a:lnTo>
                  <a:pt x="1652981" y="405688"/>
                </a:lnTo>
                <a:lnTo>
                  <a:pt x="1646603" y="437267"/>
                </a:lnTo>
                <a:lnTo>
                  <a:pt x="1629213" y="463054"/>
                </a:lnTo>
                <a:lnTo>
                  <a:pt x="1603421" y="480441"/>
                </a:lnTo>
                <a:lnTo>
                  <a:pt x="1571840" y="486816"/>
                </a:lnTo>
                <a:lnTo>
                  <a:pt x="81140" y="486816"/>
                </a:lnTo>
                <a:lnTo>
                  <a:pt x="49554" y="480441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99944" y="6029403"/>
            <a:ext cx="1360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92092" y="5946072"/>
            <a:ext cx="1726755" cy="5686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1616" y="5967857"/>
            <a:ext cx="1652981" cy="486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1616" y="5967854"/>
            <a:ext cx="1653539" cy="487045"/>
          </a:xfrm>
          <a:custGeom>
            <a:avLst/>
            <a:gdLst/>
            <a:ahLst/>
            <a:cxnLst/>
            <a:rect l="l" t="t" r="r" b="b"/>
            <a:pathLst>
              <a:path w="1653540" h="487045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1571840" y="0"/>
                </a:lnTo>
                <a:lnTo>
                  <a:pt x="1603421" y="6377"/>
                </a:lnTo>
                <a:lnTo>
                  <a:pt x="1629213" y="23768"/>
                </a:lnTo>
                <a:lnTo>
                  <a:pt x="1646603" y="49559"/>
                </a:lnTo>
                <a:lnTo>
                  <a:pt x="1652981" y="81140"/>
                </a:lnTo>
                <a:lnTo>
                  <a:pt x="1652981" y="405676"/>
                </a:lnTo>
                <a:lnTo>
                  <a:pt x="1646603" y="437261"/>
                </a:lnTo>
                <a:lnTo>
                  <a:pt x="1629213" y="463053"/>
                </a:lnTo>
                <a:lnTo>
                  <a:pt x="1603421" y="480440"/>
                </a:lnTo>
                <a:lnTo>
                  <a:pt x="1571840" y="486816"/>
                </a:lnTo>
                <a:lnTo>
                  <a:pt x="81140" y="486816"/>
                </a:lnTo>
                <a:lnTo>
                  <a:pt x="49554" y="480440"/>
                </a:lnTo>
                <a:lnTo>
                  <a:pt x="23763" y="463053"/>
                </a:lnTo>
                <a:lnTo>
                  <a:pt x="6375" y="437261"/>
                </a:lnTo>
                <a:lnTo>
                  <a:pt x="0" y="405676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BE4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29401" y="6029401"/>
            <a:ext cx="1236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Virtual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6021" y="2767423"/>
            <a:ext cx="1176344" cy="5390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520" y="2785884"/>
            <a:ext cx="109728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0521" y="278588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0325" y="2832620"/>
            <a:ext cx="675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5385" y="3695123"/>
            <a:ext cx="1177298" cy="5397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520" y="3714280"/>
            <a:ext cx="109728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521" y="3714280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62"/>
                </a:lnTo>
                <a:lnTo>
                  <a:pt x="1074962" y="434882"/>
                </a:lnTo>
                <a:lnTo>
                  <a:pt x="1050742" y="451212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0325" y="3761016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5351" y="4687204"/>
            <a:ext cx="1177349" cy="541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0520" y="4706454"/>
            <a:ext cx="109728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0521" y="4706454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8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21080" y="0"/>
                </a:lnTo>
                <a:lnTo>
                  <a:pt x="1050742" y="5987"/>
                </a:lnTo>
                <a:lnTo>
                  <a:pt x="1074962" y="22317"/>
                </a:lnTo>
                <a:lnTo>
                  <a:pt x="1091292" y="46537"/>
                </a:lnTo>
                <a:lnTo>
                  <a:pt x="1097280" y="76200"/>
                </a:lnTo>
                <a:lnTo>
                  <a:pt x="1097280" y="381000"/>
                </a:lnTo>
                <a:lnTo>
                  <a:pt x="1091292" y="410656"/>
                </a:lnTo>
                <a:lnTo>
                  <a:pt x="1074962" y="434878"/>
                </a:lnTo>
                <a:lnTo>
                  <a:pt x="1050742" y="451210"/>
                </a:lnTo>
                <a:lnTo>
                  <a:pt x="102108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0325" y="4753190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68297" y="1857832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8297" y="1857832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57972" y="1904568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95181" y="1857832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95181" y="1857832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84855" y="1904568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12540" y="1857832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929640" y="0"/>
                </a:moveTo>
                <a:lnTo>
                  <a:pt x="76200" y="0"/>
                </a:ln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56"/>
                </a:lnTo>
                <a:lnTo>
                  <a:pt x="22317" y="434878"/>
                </a:lnTo>
                <a:lnTo>
                  <a:pt x="46537" y="451210"/>
                </a:lnTo>
                <a:lnTo>
                  <a:pt x="76200" y="457200"/>
                </a:lnTo>
                <a:lnTo>
                  <a:pt x="929640" y="457200"/>
                </a:lnTo>
                <a:lnTo>
                  <a:pt x="959302" y="451210"/>
                </a:lnTo>
                <a:lnTo>
                  <a:pt x="983522" y="434878"/>
                </a:lnTo>
                <a:lnTo>
                  <a:pt x="999852" y="410656"/>
                </a:lnTo>
                <a:lnTo>
                  <a:pt x="1005840" y="381000"/>
                </a:lnTo>
                <a:lnTo>
                  <a:pt x="1005840" y="76200"/>
                </a:lnTo>
                <a:lnTo>
                  <a:pt x="999852" y="46537"/>
                </a:lnTo>
                <a:lnTo>
                  <a:pt x="983522" y="22317"/>
                </a:lnTo>
                <a:lnTo>
                  <a:pt x="959302" y="5987"/>
                </a:lnTo>
                <a:lnTo>
                  <a:pt x="92964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2540" y="1857832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39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929640" y="0"/>
                </a:lnTo>
                <a:lnTo>
                  <a:pt x="959302" y="5987"/>
                </a:lnTo>
                <a:lnTo>
                  <a:pt x="983522" y="22317"/>
                </a:lnTo>
                <a:lnTo>
                  <a:pt x="999852" y="46537"/>
                </a:lnTo>
                <a:lnTo>
                  <a:pt x="1005840" y="76200"/>
                </a:lnTo>
                <a:lnTo>
                  <a:pt x="1005840" y="381000"/>
                </a:lnTo>
                <a:lnTo>
                  <a:pt x="999852" y="410656"/>
                </a:lnTo>
                <a:lnTo>
                  <a:pt x="983522" y="434878"/>
                </a:lnTo>
                <a:lnTo>
                  <a:pt x="959302" y="451210"/>
                </a:lnTo>
                <a:lnTo>
                  <a:pt x="92964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002214" y="1904568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416" y="348235"/>
            <a:ext cx="73316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        1</a:t>
            </a:r>
            <a:r>
              <a:rPr lang="en-US" altLang="zh-CN" spc="-5" dirty="0" smtClean="0"/>
              <a:t>-</a:t>
            </a:r>
            <a:r>
              <a:rPr lang="zh-CN" altLang="en-US" spc="-5" dirty="0" smtClean="0"/>
              <a:t>识别算法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2728582" y="1903018"/>
            <a:ext cx="1954530" cy="914400"/>
          </a:xfrm>
          <a:custGeom>
            <a:avLst/>
            <a:gdLst/>
            <a:ahLst/>
            <a:cxnLst/>
            <a:rect l="l" t="t" r="r" b="b"/>
            <a:pathLst>
              <a:path w="1954529" h="914400">
                <a:moveTo>
                  <a:pt x="0" y="457200"/>
                </a:moveTo>
                <a:lnTo>
                  <a:pt x="8226" y="397597"/>
                </a:lnTo>
                <a:lnTo>
                  <a:pt x="32221" y="340313"/>
                </a:lnTo>
                <a:lnTo>
                  <a:pt x="70952" y="285828"/>
                </a:lnTo>
                <a:lnTo>
                  <a:pt x="123392" y="234624"/>
                </a:lnTo>
                <a:lnTo>
                  <a:pt x="154430" y="210404"/>
                </a:lnTo>
                <a:lnTo>
                  <a:pt x="188509" y="187184"/>
                </a:lnTo>
                <a:lnTo>
                  <a:pt x="225499" y="165027"/>
                </a:lnTo>
                <a:lnTo>
                  <a:pt x="265273" y="143990"/>
                </a:lnTo>
                <a:lnTo>
                  <a:pt x="307702" y="124136"/>
                </a:lnTo>
                <a:lnTo>
                  <a:pt x="352656" y="105523"/>
                </a:lnTo>
                <a:lnTo>
                  <a:pt x="400007" y="88213"/>
                </a:lnTo>
                <a:lnTo>
                  <a:pt x="449627" y="72266"/>
                </a:lnTo>
                <a:lnTo>
                  <a:pt x="501386" y="57742"/>
                </a:lnTo>
                <a:lnTo>
                  <a:pt x="555156" y="44700"/>
                </a:lnTo>
                <a:lnTo>
                  <a:pt x="610808" y="33202"/>
                </a:lnTo>
                <a:lnTo>
                  <a:pt x="668214" y="23308"/>
                </a:lnTo>
                <a:lnTo>
                  <a:pt x="727244" y="15078"/>
                </a:lnTo>
                <a:lnTo>
                  <a:pt x="787770" y="8571"/>
                </a:lnTo>
                <a:lnTo>
                  <a:pt x="849663" y="3849"/>
                </a:lnTo>
                <a:lnTo>
                  <a:pt x="912795" y="972"/>
                </a:lnTo>
                <a:lnTo>
                  <a:pt x="977036" y="0"/>
                </a:lnTo>
                <a:lnTo>
                  <a:pt x="1041276" y="972"/>
                </a:lnTo>
                <a:lnTo>
                  <a:pt x="1104406" y="3849"/>
                </a:lnTo>
                <a:lnTo>
                  <a:pt x="1166298" y="8571"/>
                </a:lnTo>
                <a:lnTo>
                  <a:pt x="1226823" y="15078"/>
                </a:lnTo>
                <a:lnTo>
                  <a:pt x="1285852" y="23308"/>
                </a:lnTo>
                <a:lnTo>
                  <a:pt x="1343256" y="33202"/>
                </a:lnTo>
                <a:lnTo>
                  <a:pt x="1398908" y="44700"/>
                </a:lnTo>
                <a:lnTo>
                  <a:pt x="1452677" y="57742"/>
                </a:lnTo>
                <a:lnTo>
                  <a:pt x="1504435" y="72266"/>
                </a:lnTo>
                <a:lnTo>
                  <a:pt x="1554054" y="88213"/>
                </a:lnTo>
                <a:lnTo>
                  <a:pt x="1601405" y="105523"/>
                </a:lnTo>
                <a:lnTo>
                  <a:pt x="1646359" y="124136"/>
                </a:lnTo>
                <a:lnTo>
                  <a:pt x="1688787" y="143990"/>
                </a:lnTo>
                <a:lnTo>
                  <a:pt x="1728561" y="165027"/>
                </a:lnTo>
                <a:lnTo>
                  <a:pt x="1765551" y="187184"/>
                </a:lnTo>
                <a:lnTo>
                  <a:pt x="1799630" y="210404"/>
                </a:lnTo>
                <a:lnTo>
                  <a:pt x="1830668" y="234624"/>
                </a:lnTo>
                <a:lnTo>
                  <a:pt x="1883107" y="285828"/>
                </a:lnTo>
                <a:lnTo>
                  <a:pt x="1921838" y="340313"/>
                </a:lnTo>
                <a:lnTo>
                  <a:pt x="1945833" y="397597"/>
                </a:lnTo>
                <a:lnTo>
                  <a:pt x="1954060" y="457200"/>
                </a:lnTo>
                <a:lnTo>
                  <a:pt x="1951981" y="487260"/>
                </a:lnTo>
                <a:lnTo>
                  <a:pt x="1945833" y="516802"/>
                </a:lnTo>
                <a:lnTo>
                  <a:pt x="1921838" y="574086"/>
                </a:lnTo>
                <a:lnTo>
                  <a:pt x="1883107" y="628571"/>
                </a:lnTo>
                <a:lnTo>
                  <a:pt x="1830668" y="679775"/>
                </a:lnTo>
                <a:lnTo>
                  <a:pt x="1799630" y="703995"/>
                </a:lnTo>
                <a:lnTo>
                  <a:pt x="1765551" y="727215"/>
                </a:lnTo>
                <a:lnTo>
                  <a:pt x="1728561" y="749372"/>
                </a:lnTo>
                <a:lnTo>
                  <a:pt x="1688787" y="770409"/>
                </a:lnTo>
                <a:lnTo>
                  <a:pt x="1646359" y="790263"/>
                </a:lnTo>
                <a:lnTo>
                  <a:pt x="1601405" y="808876"/>
                </a:lnTo>
                <a:lnTo>
                  <a:pt x="1554054" y="826186"/>
                </a:lnTo>
                <a:lnTo>
                  <a:pt x="1504435" y="842133"/>
                </a:lnTo>
                <a:lnTo>
                  <a:pt x="1452677" y="856657"/>
                </a:lnTo>
                <a:lnTo>
                  <a:pt x="1398908" y="869699"/>
                </a:lnTo>
                <a:lnTo>
                  <a:pt x="1343256" y="881197"/>
                </a:lnTo>
                <a:lnTo>
                  <a:pt x="1285852" y="891091"/>
                </a:lnTo>
                <a:lnTo>
                  <a:pt x="1226823" y="899321"/>
                </a:lnTo>
                <a:lnTo>
                  <a:pt x="1166298" y="905828"/>
                </a:lnTo>
                <a:lnTo>
                  <a:pt x="1104406" y="910550"/>
                </a:lnTo>
                <a:lnTo>
                  <a:pt x="1041276" y="913427"/>
                </a:lnTo>
                <a:lnTo>
                  <a:pt x="977036" y="914400"/>
                </a:lnTo>
                <a:lnTo>
                  <a:pt x="912795" y="913427"/>
                </a:lnTo>
                <a:lnTo>
                  <a:pt x="849663" y="910550"/>
                </a:lnTo>
                <a:lnTo>
                  <a:pt x="787770" y="905828"/>
                </a:lnTo>
                <a:lnTo>
                  <a:pt x="727244" y="899321"/>
                </a:lnTo>
                <a:lnTo>
                  <a:pt x="668214" y="891091"/>
                </a:lnTo>
                <a:lnTo>
                  <a:pt x="610808" y="881197"/>
                </a:lnTo>
                <a:lnTo>
                  <a:pt x="555156" y="869699"/>
                </a:lnTo>
                <a:lnTo>
                  <a:pt x="501386" y="856657"/>
                </a:lnTo>
                <a:lnTo>
                  <a:pt x="449627" y="842133"/>
                </a:lnTo>
                <a:lnTo>
                  <a:pt x="400007" y="826186"/>
                </a:lnTo>
                <a:lnTo>
                  <a:pt x="352656" y="808876"/>
                </a:lnTo>
                <a:lnTo>
                  <a:pt x="307702" y="790263"/>
                </a:lnTo>
                <a:lnTo>
                  <a:pt x="265273" y="770409"/>
                </a:lnTo>
                <a:lnTo>
                  <a:pt x="225499" y="749372"/>
                </a:lnTo>
                <a:lnTo>
                  <a:pt x="188509" y="727215"/>
                </a:lnTo>
                <a:lnTo>
                  <a:pt x="154430" y="703995"/>
                </a:lnTo>
                <a:lnTo>
                  <a:pt x="123392" y="679775"/>
                </a:lnTo>
                <a:lnTo>
                  <a:pt x="70952" y="628571"/>
                </a:lnTo>
                <a:lnTo>
                  <a:pt x="32221" y="574086"/>
                </a:lnTo>
                <a:lnTo>
                  <a:pt x="8226" y="516802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8428" y="2144826"/>
            <a:ext cx="15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97216" y="2467670"/>
            <a:ext cx="1617752" cy="25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选择一个路径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453212" y="3040905"/>
            <a:ext cx="448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sz="2400" spc="-10" dirty="0">
                <a:solidFill>
                  <a:srgbClr val="0000FF"/>
                </a:solidFill>
                <a:latin typeface="Calibri"/>
                <a:cs typeface="Calibri"/>
              </a:rPr>
              <a:t>Greedily </a:t>
            </a:r>
            <a:r>
              <a:rPr lang="en-US" altLang="zh-CN" sz="2400" spc="-5" dirty="0">
                <a:solidFill>
                  <a:srgbClr val="0000FF"/>
                </a:solidFill>
                <a:latin typeface="Calibri"/>
                <a:cs typeface="Calibri"/>
              </a:rPr>
              <a:t>select the </a:t>
            </a:r>
            <a:r>
              <a:rPr lang="en-US" altLang="zh-CN" sz="2400" spc="-10" dirty="0">
                <a:solidFill>
                  <a:srgbClr val="0000FF"/>
                </a:solidFill>
                <a:latin typeface="Calibri"/>
                <a:cs typeface="Calibri"/>
              </a:rPr>
              <a:t>path  </a:t>
            </a:r>
            <a:r>
              <a:rPr lang="en-US" altLang="zh-CN" sz="2400" spc="-5" dirty="0">
                <a:solidFill>
                  <a:srgbClr val="0000FF"/>
                </a:solidFill>
                <a:latin typeface="Calibri"/>
                <a:cs typeface="Calibri"/>
              </a:rPr>
              <a:t>which splits the </a:t>
            </a:r>
            <a:r>
              <a:rPr lang="en-US" altLang="zh-CN" sz="2400" spc="-20" dirty="0">
                <a:solidFill>
                  <a:srgbClr val="0000FF"/>
                </a:solidFill>
                <a:latin typeface="Calibri"/>
                <a:cs typeface="Calibri"/>
              </a:rPr>
              <a:t>largest  </a:t>
            </a:r>
            <a:r>
              <a:rPr lang="en-US" altLang="zh-CN" sz="2400" spc="-5" dirty="0">
                <a:solidFill>
                  <a:srgbClr val="0000FF"/>
                </a:solidFill>
                <a:latin typeface="Calibri"/>
                <a:cs typeface="Calibri"/>
              </a:rPr>
              <a:t>number </a:t>
            </a:r>
            <a:r>
              <a:rPr lang="en-US" altLang="zh-CN" sz="24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lang="en-US" altLang="zh-CN" sz="2400" spc="-5" dirty="0">
                <a:solidFill>
                  <a:srgbClr val="0000FF"/>
                </a:solidFill>
                <a:latin typeface="Calibri"/>
                <a:cs typeface="Calibri"/>
              </a:rPr>
              <a:t>link sets in </a:t>
            </a:r>
            <a:r>
              <a:rPr lang="en-US" altLang="zh-CN" sz="2400" spc="-5" dirty="0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lang="en-US" altLang="zh-CN" sz="2400" spc="-5" dirty="0">
                <a:solidFill>
                  <a:srgbClr val="0000FF"/>
                </a:solidFill>
                <a:latin typeface="Calibri"/>
                <a:cs typeface="Calibri"/>
              </a:rPr>
              <a:t> iteration</a:t>
            </a:r>
          </a:p>
        </p:txBody>
      </p:sp>
      <p:sp>
        <p:nvSpPr>
          <p:cNvPr id="16" name="椭圆 15"/>
          <p:cNvSpPr/>
          <p:nvPr/>
        </p:nvSpPr>
        <p:spPr>
          <a:xfrm>
            <a:off x="3870251" y="1360967"/>
            <a:ext cx="1796902" cy="1084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727414" y="3040905"/>
            <a:ext cx="1259795" cy="8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321411" y="3108539"/>
            <a:ext cx="1259795" cy="8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093836" y="4475384"/>
            <a:ext cx="854260" cy="723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L11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484265" y="4475383"/>
            <a:ext cx="776401" cy="723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L12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894512" y="4433094"/>
            <a:ext cx="795109" cy="723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368435" y="4433094"/>
            <a:ext cx="851069" cy="723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456624" y="5740389"/>
            <a:ext cx="606092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L111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2353060" y="5772314"/>
            <a:ext cx="653032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L112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3239098" y="5772314"/>
            <a:ext cx="542260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L121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4014364" y="5740389"/>
            <a:ext cx="542260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L122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4677795" y="5740389"/>
            <a:ext cx="542260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L211</a:t>
            </a:r>
            <a:endParaRPr lang="zh-CN" altLang="en-US" sz="1400" dirty="0"/>
          </a:p>
        </p:txBody>
      </p:sp>
      <p:sp>
        <p:nvSpPr>
          <p:cNvPr id="40" name="椭圆 39"/>
          <p:cNvSpPr/>
          <p:nvPr/>
        </p:nvSpPr>
        <p:spPr>
          <a:xfrm>
            <a:off x="5409048" y="5740389"/>
            <a:ext cx="542260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L212</a:t>
            </a:r>
            <a:endParaRPr lang="zh-CN" altLang="en-US" sz="1400" dirty="0"/>
          </a:p>
        </p:txBody>
      </p:sp>
      <p:sp>
        <p:nvSpPr>
          <p:cNvPr id="41" name="椭圆 40"/>
          <p:cNvSpPr/>
          <p:nvPr/>
        </p:nvSpPr>
        <p:spPr>
          <a:xfrm>
            <a:off x="6226981" y="5720864"/>
            <a:ext cx="542260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L221</a:t>
            </a:r>
            <a:endParaRPr lang="zh-CN" alt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7091450" y="5668893"/>
            <a:ext cx="542260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L222</a:t>
            </a:r>
            <a:endParaRPr lang="zh-CN" altLang="en-US" sz="1400" dirty="0"/>
          </a:p>
        </p:txBody>
      </p:sp>
      <p:cxnSp>
        <p:nvCxnSpPr>
          <p:cNvPr id="43" name="直接连接符 42"/>
          <p:cNvCxnSpPr>
            <a:stCxn id="16" idx="4"/>
            <a:endCxn id="17" idx="0"/>
          </p:cNvCxnSpPr>
          <p:nvPr/>
        </p:nvCxnSpPr>
        <p:spPr>
          <a:xfrm flipH="1">
            <a:off x="3357312" y="2445488"/>
            <a:ext cx="1411390" cy="59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6" idx="4"/>
            <a:endCxn id="28" idx="0"/>
          </p:cNvCxnSpPr>
          <p:nvPr/>
        </p:nvCxnSpPr>
        <p:spPr>
          <a:xfrm>
            <a:off x="4768702" y="2445488"/>
            <a:ext cx="1182607" cy="66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18" idx="0"/>
          </p:cNvCxnSpPr>
          <p:nvPr/>
        </p:nvCxnSpPr>
        <p:spPr>
          <a:xfrm flipH="1">
            <a:off x="2520966" y="3902149"/>
            <a:ext cx="728766" cy="57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32" idx="0"/>
          </p:cNvCxnSpPr>
          <p:nvPr/>
        </p:nvCxnSpPr>
        <p:spPr>
          <a:xfrm>
            <a:off x="3239098" y="3902149"/>
            <a:ext cx="633368" cy="57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8" idx="4"/>
            <a:endCxn id="34" idx="0"/>
          </p:cNvCxnSpPr>
          <p:nvPr/>
        </p:nvCxnSpPr>
        <p:spPr>
          <a:xfrm flipH="1">
            <a:off x="5292067" y="3969783"/>
            <a:ext cx="659242" cy="46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8" idx="4"/>
            <a:endCxn id="35" idx="0"/>
          </p:cNvCxnSpPr>
          <p:nvPr/>
        </p:nvCxnSpPr>
        <p:spPr>
          <a:xfrm>
            <a:off x="5951309" y="3969783"/>
            <a:ext cx="842661" cy="46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8" idx="4"/>
            <a:endCxn id="23" idx="0"/>
          </p:cNvCxnSpPr>
          <p:nvPr/>
        </p:nvCxnSpPr>
        <p:spPr>
          <a:xfrm flipH="1">
            <a:off x="1759670" y="5199081"/>
            <a:ext cx="761296" cy="54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4"/>
          </p:cNvCxnSpPr>
          <p:nvPr/>
        </p:nvCxnSpPr>
        <p:spPr>
          <a:xfrm>
            <a:off x="2520966" y="5199081"/>
            <a:ext cx="140205" cy="75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2" idx="4"/>
            <a:endCxn id="37" idx="0"/>
          </p:cNvCxnSpPr>
          <p:nvPr/>
        </p:nvCxnSpPr>
        <p:spPr>
          <a:xfrm flipH="1">
            <a:off x="3510228" y="5199080"/>
            <a:ext cx="362238" cy="57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2" idx="4"/>
            <a:endCxn id="38" idx="0"/>
          </p:cNvCxnSpPr>
          <p:nvPr/>
        </p:nvCxnSpPr>
        <p:spPr>
          <a:xfrm>
            <a:off x="3872466" y="5199080"/>
            <a:ext cx="413028" cy="54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4" idx="4"/>
            <a:endCxn id="39" idx="0"/>
          </p:cNvCxnSpPr>
          <p:nvPr/>
        </p:nvCxnSpPr>
        <p:spPr>
          <a:xfrm flipH="1">
            <a:off x="4948925" y="5156791"/>
            <a:ext cx="343142" cy="5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4" idx="4"/>
            <a:endCxn id="40" idx="0"/>
          </p:cNvCxnSpPr>
          <p:nvPr/>
        </p:nvCxnSpPr>
        <p:spPr>
          <a:xfrm>
            <a:off x="5292067" y="5156791"/>
            <a:ext cx="388111" cy="5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35" idx="4"/>
            <a:endCxn id="41" idx="0"/>
          </p:cNvCxnSpPr>
          <p:nvPr/>
        </p:nvCxnSpPr>
        <p:spPr>
          <a:xfrm flipH="1">
            <a:off x="6498111" y="5156791"/>
            <a:ext cx="295859" cy="56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5" idx="4"/>
            <a:endCxn id="42" idx="0"/>
          </p:cNvCxnSpPr>
          <p:nvPr/>
        </p:nvCxnSpPr>
        <p:spPr>
          <a:xfrm>
            <a:off x="6793970" y="5156791"/>
            <a:ext cx="568610" cy="51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131011" y="3902149"/>
            <a:ext cx="1617752" cy="25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选择一个路径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435903" y="5167156"/>
            <a:ext cx="1617752" cy="25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选择一个路径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2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1628" y="333317"/>
            <a:ext cx="1220617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15" dirty="0" smtClean="0">
                <a:solidFill>
                  <a:srgbClr val="0432FF"/>
                </a:solidFill>
              </a:rPr>
              <a:t>            </a:t>
            </a:r>
            <a:r>
              <a:rPr lang="fr-FR" altLang="zh-CN" spc="-15" dirty="0">
                <a:solidFill>
                  <a:srgbClr val="0432FF"/>
                </a:solidFill>
              </a:rPr>
              <a:t>Probe </a:t>
            </a:r>
            <a:r>
              <a:rPr lang="fr-FR" altLang="zh-CN" spc="-5" dirty="0">
                <a:solidFill>
                  <a:srgbClr val="0432FF"/>
                </a:solidFill>
              </a:rPr>
              <a:t>Matrix Construction </a:t>
            </a:r>
            <a:r>
              <a:rPr lang="fr-FR" altLang="zh-CN" dirty="0">
                <a:solidFill>
                  <a:srgbClr val="0432FF"/>
                </a:solidFill>
              </a:rPr>
              <a:t>(PMC)</a:t>
            </a:r>
            <a:r>
              <a:rPr lang="fr-FR" altLang="zh-CN" spc="-25" dirty="0">
                <a:solidFill>
                  <a:srgbClr val="0432FF"/>
                </a:solidFill>
              </a:rPr>
              <a:t> </a:t>
            </a:r>
            <a:r>
              <a:rPr lang="fr-FR" altLang="zh-CN" spc="-5" dirty="0">
                <a:solidFill>
                  <a:srgbClr val="0432FF"/>
                </a:solidFill>
              </a:rPr>
              <a:t>Algorithm</a:t>
            </a:r>
            <a:endParaRPr spc="-5" dirty="0">
              <a:solidFill>
                <a:srgbClr val="0432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565" y="3253400"/>
            <a:ext cx="8187420" cy="80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4667" y="2473350"/>
            <a:ext cx="4992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en-US" sz="3200" spc="-10" dirty="0" smtClean="0">
                <a:solidFill>
                  <a:srgbClr val="0432FF"/>
                </a:solidFill>
                <a:latin typeface="Calibri"/>
                <a:cs typeface="Calibri"/>
              </a:rPr>
              <a:t>对每条路径定义一个分数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50863" y="2373553"/>
            <a:ext cx="2531110" cy="937260"/>
          </a:xfrm>
          <a:custGeom>
            <a:avLst/>
            <a:gdLst/>
            <a:ahLst/>
            <a:cxnLst/>
            <a:rect l="l" t="t" r="r" b="b"/>
            <a:pathLst>
              <a:path w="2531109" h="937260">
                <a:moveTo>
                  <a:pt x="1177023" y="723125"/>
                </a:moveTo>
                <a:lnTo>
                  <a:pt x="596785" y="723125"/>
                </a:lnTo>
                <a:lnTo>
                  <a:pt x="0" y="936853"/>
                </a:lnTo>
                <a:lnTo>
                  <a:pt x="1177023" y="723125"/>
                </a:lnTo>
                <a:close/>
              </a:path>
              <a:path w="2531109" h="937260">
                <a:moveTo>
                  <a:pt x="2410396" y="0"/>
                </a:moveTo>
                <a:lnTo>
                  <a:pt x="330479" y="0"/>
                </a:lnTo>
                <a:lnTo>
                  <a:pt x="283567" y="9471"/>
                </a:lnTo>
                <a:lnTo>
                  <a:pt x="245257" y="35301"/>
                </a:lnTo>
                <a:lnTo>
                  <a:pt x="219428" y="73610"/>
                </a:lnTo>
                <a:lnTo>
                  <a:pt x="209956" y="120523"/>
                </a:lnTo>
                <a:lnTo>
                  <a:pt x="209956" y="602602"/>
                </a:lnTo>
                <a:lnTo>
                  <a:pt x="219428" y="649514"/>
                </a:lnTo>
                <a:lnTo>
                  <a:pt x="245257" y="687824"/>
                </a:lnTo>
                <a:lnTo>
                  <a:pt x="283567" y="713653"/>
                </a:lnTo>
                <a:lnTo>
                  <a:pt x="330479" y="723125"/>
                </a:lnTo>
                <a:lnTo>
                  <a:pt x="2410396" y="723125"/>
                </a:lnTo>
                <a:lnTo>
                  <a:pt x="2457313" y="713653"/>
                </a:lnTo>
                <a:lnTo>
                  <a:pt x="2495623" y="687824"/>
                </a:lnTo>
                <a:lnTo>
                  <a:pt x="2521449" y="649514"/>
                </a:lnTo>
                <a:lnTo>
                  <a:pt x="2530919" y="602602"/>
                </a:lnTo>
                <a:lnTo>
                  <a:pt x="2530919" y="120523"/>
                </a:lnTo>
                <a:lnTo>
                  <a:pt x="2521449" y="73610"/>
                </a:lnTo>
                <a:lnTo>
                  <a:pt x="2495623" y="35301"/>
                </a:lnTo>
                <a:lnTo>
                  <a:pt x="2457313" y="9471"/>
                </a:lnTo>
                <a:lnTo>
                  <a:pt x="2410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863" y="2373553"/>
            <a:ext cx="2531110" cy="937260"/>
          </a:xfrm>
          <a:custGeom>
            <a:avLst/>
            <a:gdLst/>
            <a:ahLst/>
            <a:cxnLst/>
            <a:rect l="l" t="t" r="r" b="b"/>
            <a:pathLst>
              <a:path w="2531109" h="937260">
                <a:moveTo>
                  <a:pt x="209956" y="120523"/>
                </a:moveTo>
                <a:lnTo>
                  <a:pt x="219428" y="73610"/>
                </a:lnTo>
                <a:lnTo>
                  <a:pt x="245257" y="35301"/>
                </a:lnTo>
                <a:lnTo>
                  <a:pt x="283567" y="9471"/>
                </a:lnTo>
                <a:lnTo>
                  <a:pt x="330479" y="0"/>
                </a:lnTo>
                <a:lnTo>
                  <a:pt x="596785" y="0"/>
                </a:lnTo>
                <a:lnTo>
                  <a:pt x="1177023" y="0"/>
                </a:lnTo>
                <a:lnTo>
                  <a:pt x="2410396" y="0"/>
                </a:lnTo>
                <a:lnTo>
                  <a:pt x="2457313" y="9471"/>
                </a:lnTo>
                <a:lnTo>
                  <a:pt x="2495623" y="35301"/>
                </a:lnTo>
                <a:lnTo>
                  <a:pt x="2521449" y="73610"/>
                </a:lnTo>
                <a:lnTo>
                  <a:pt x="2530919" y="120523"/>
                </a:lnTo>
                <a:lnTo>
                  <a:pt x="2530919" y="421830"/>
                </a:lnTo>
                <a:lnTo>
                  <a:pt x="2530919" y="602602"/>
                </a:lnTo>
                <a:lnTo>
                  <a:pt x="2521449" y="649514"/>
                </a:lnTo>
                <a:lnTo>
                  <a:pt x="2495623" y="687824"/>
                </a:lnTo>
                <a:lnTo>
                  <a:pt x="2457313" y="713653"/>
                </a:lnTo>
                <a:lnTo>
                  <a:pt x="2410396" y="723125"/>
                </a:lnTo>
                <a:lnTo>
                  <a:pt x="1177023" y="723125"/>
                </a:lnTo>
                <a:lnTo>
                  <a:pt x="0" y="936853"/>
                </a:lnTo>
                <a:lnTo>
                  <a:pt x="596785" y="723125"/>
                </a:lnTo>
                <a:lnTo>
                  <a:pt x="330479" y="723125"/>
                </a:lnTo>
                <a:lnTo>
                  <a:pt x="283567" y="713653"/>
                </a:lnTo>
                <a:lnTo>
                  <a:pt x="245257" y="687824"/>
                </a:lnTo>
                <a:lnTo>
                  <a:pt x="219428" y="649514"/>
                </a:lnTo>
                <a:lnTo>
                  <a:pt x="209956" y="602602"/>
                </a:lnTo>
                <a:lnTo>
                  <a:pt x="209956" y="421830"/>
                </a:lnTo>
                <a:lnTo>
                  <a:pt x="209956" y="120523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4261" y="1888210"/>
            <a:ext cx="7405370" cy="840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685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en-US" sz="3200" spc="-10" dirty="0" smtClean="0">
                <a:solidFill>
                  <a:srgbClr val="0432FF"/>
                </a:solidFill>
                <a:latin typeface="Calibri"/>
                <a:cs typeface="Calibri"/>
              </a:rPr>
              <a:t>扩展矩阵含有虚拟链路</a:t>
            </a:r>
            <a:endParaRPr sz="3200" dirty="0">
              <a:latin typeface="Calibri"/>
              <a:cs typeface="Calibri"/>
            </a:endParaRPr>
          </a:p>
          <a:p>
            <a:pPr marR="474345" algn="r">
              <a:lnSpc>
                <a:spcPts val="2725"/>
              </a:lnSpc>
            </a:pPr>
            <a:r>
              <a:rPr sz="2400" spc="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52143" y="2702610"/>
            <a:ext cx="113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8180895" y="3701275"/>
            <a:ext cx="2882265" cy="751205"/>
          </a:xfrm>
          <a:custGeom>
            <a:avLst/>
            <a:gdLst/>
            <a:ahLst/>
            <a:cxnLst/>
            <a:rect l="l" t="t" r="r" b="b"/>
            <a:pathLst>
              <a:path w="2882265" h="751204">
                <a:moveTo>
                  <a:pt x="0" y="0"/>
                </a:moveTo>
                <a:lnTo>
                  <a:pt x="560705" y="328955"/>
                </a:lnTo>
                <a:lnTo>
                  <a:pt x="560705" y="630250"/>
                </a:lnTo>
                <a:lnTo>
                  <a:pt x="570176" y="677162"/>
                </a:lnTo>
                <a:lnTo>
                  <a:pt x="596006" y="715471"/>
                </a:lnTo>
                <a:lnTo>
                  <a:pt x="634315" y="741301"/>
                </a:lnTo>
                <a:lnTo>
                  <a:pt x="681227" y="750773"/>
                </a:lnTo>
                <a:lnTo>
                  <a:pt x="2761145" y="750773"/>
                </a:lnTo>
                <a:lnTo>
                  <a:pt x="2808062" y="741301"/>
                </a:lnTo>
                <a:lnTo>
                  <a:pt x="2846371" y="715471"/>
                </a:lnTo>
                <a:lnTo>
                  <a:pt x="2872198" y="677162"/>
                </a:lnTo>
                <a:lnTo>
                  <a:pt x="2881668" y="630250"/>
                </a:lnTo>
                <a:lnTo>
                  <a:pt x="2881668" y="148170"/>
                </a:lnTo>
                <a:lnTo>
                  <a:pt x="560705" y="148170"/>
                </a:lnTo>
                <a:lnTo>
                  <a:pt x="0" y="0"/>
                </a:lnTo>
                <a:close/>
              </a:path>
              <a:path w="2882265" h="751204">
                <a:moveTo>
                  <a:pt x="2761145" y="27647"/>
                </a:moveTo>
                <a:lnTo>
                  <a:pt x="681227" y="27647"/>
                </a:lnTo>
                <a:lnTo>
                  <a:pt x="634315" y="37119"/>
                </a:lnTo>
                <a:lnTo>
                  <a:pt x="596006" y="62949"/>
                </a:lnTo>
                <a:lnTo>
                  <a:pt x="570176" y="101258"/>
                </a:lnTo>
                <a:lnTo>
                  <a:pt x="560705" y="148170"/>
                </a:lnTo>
                <a:lnTo>
                  <a:pt x="2881668" y="148170"/>
                </a:lnTo>
                <a:lnTo>
                  <a:pt x="2872198" y="101258"/>
                </a:lnTo>
                <a:lnTo>
                  <a:pt x="2846371" y="62949"/>
                </a:lnTo>
                <a:lnTo>
                  <a:pt x="2808062" y="37119"/>
                </a:lnTo>
                <a:lnTo>
                  <a:pt x="2761145" y="2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0895" y="3701275"/>
            <a:ext cx="2882265" cy="751205"/>
          </a:xfrm>
          <a:custGeom>
            <a:avLst/>
            <a:gdLst/>
            <a:ahLst/>
            <a:cxnLst/>
            <a:rect l="l" t="t" r="r" b="b"/>
            <a:pathLst>
              <a:path w="2882265" h="751204">
                <a:moveTo>
                  <a:pt x="560704" y="148170"/>
                </a:moveTo>
                <a:lnTo>
                  <a:pt x="570176" y="101258"/>
                </a:lnTo>
                <a:lnTo>
                  <a:pt x="596006" y="62949"/>
                </a:lnTo>
                <a:lnTo>
                  <a:pt x="634315" y="37119"/>
                </a:lnTo>
                <a:lnTo>
                  <a:pt x="681227" y="27647"/>
                </a:lnTo>
                <a:lnTo>
                  <a:pt x="947534" y="27647"/>
                </a:lnTo>
                <a:lnTo>
                  <a:pt x="1527771" y="27647"/>
                </a:lnTo>
                <a:lnTo>
                  <a:pt x="2761145" y="27647"/>
                </a:lnTo>
                <a:lnTo>
                  <a:pt x="2808062" y="37119"/>
                </a:lnTo>
                <a:lnTo>
                  <a:pt x="2846371" y="62949"/>
                </a:lnTo>
                <a:lnTo>
                  <a:pt x="2872198" y="101258"/>
                </a:lnTo>
                <a:lnTo>
                  <a:pt x="2881668" y="148170"/>
                </a:lnTo>
                <a:lnTo>
                  <a:pt x="2881668" y="328955"/>
                </a:lnTo>
                <a:lnTo>
                  <a:pt x="2881668" y="630250"/>
                </a:lnTo>
                <a:lnTo>
                  <a:pt x="2872198" y="677162"/>
                </a:lnTo>
                <a:lnTo>
                  <a:pt x="2846371" y="715471"/>
                </a:lnTo>
                <a:lnTo>
                  <a:pt x="2808062" y="741301"/>
                </a:lnTo>
                <a:lnTo>
                  <a:pt x="2761145" y="750773"/>
                </a:lnTo>
                <a:lnTo>
                  <a:pt x="1527771" y="750773"/>
                </a:lnTo>
                <a:lnTo>
                  <a:pt x="947534" y="750773"/>
                </a:lnTo>
                <a:lnTo>
                  <a:pt x="681227" y="750773"/>
                </a:lnTo>
                <a:lnTo>
                  <a:pt x="634315" y="741301"/>
                </a:lnTo>
                <a:lnTo>
                  <a:pt x="596006" y="715471"/>
                </a:lnTo>
                <a:lnTo>
                  <a:pt x="570176" y="677162"/>
                </a:lnTo>
                <a:lnTo>
                  <a:pt x="560704" y="630250"/>
                </a:lnTo>
                <a:lnTo>
                  <a:pt x="560704" y="328955"/>
                </a:lnTo>
                <a:lnTo>
                  <a:pt x="0" y="0"/>
                </a:lnTo>
                <a:lnTo>
                  <a:pt x="560704" y="14817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4261" y="3692220"/>
            <a:ext cx="9025255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50759" marR="34290" indent="2787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Quantify 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ility</a:t>
            </a: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en-US" sz="3200" dirty="0" smtClean="0">
                <a:solidFill>
                  <a:srgbClr val="0432FF"/>
                </a:solidFill>
                <a:latin typeface="Calibri"/>
                <a:cs typeface="Calibri"/>
              </a:rPr>
              <a:t>再每次迭代中，总是选择最低分的路径</a:t>
            </a:r>
            <a:endParaRPr lang="en-US" altLang="zh-CN" sz="3200" dirty="0" smtClean="0">
              <a:solidFill>
                <a:srgbClr val="0432FF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en-US" sz="3200" spc="-10" dirty="0" smtClean="0">
                <a:solidFill>
                  <a:srgbClr val="0432FF"/>
                </a:solidFill>
                <a:latin typeface="Calibri"/>
                <a:cs typeface="Calibri"/>
              </a:rPr>
              <a:t>当探测矩阵实现</a:t>
            </a:r>
            <a:r>
              <a:rPr lang="zh-CN" altLang="zh-CN" sz="3200" spc="-10" dirty="0">
                <a:solidFill>
                  <a:srgbClr val="0432FF"/>
                </a:solidFill>
                <a:latin typeface="Calibri"/>
                <a:cs typeface="Calibri"/>
              </a:rPr>
              <a:t>α覆盖和β识别</a:t>
            </a:r>
            <a:r>
              <a:rPr lang="en-US" altLang="zh-CN" sz="3200" spc="-10" dirty="0">
                <a:solidFill>
                  <a:srgbClr val="0432FF"/>
                </a:solidFill>
                <a:latin typeface="Calibri"/>
                <a:cs typeface="Calibri"/>
              </a:rPr>
              <a:t>,</a:t>
            </a:r>
            <a:r>
              <a:rPr lang="zh-CN" altLang="en-US" sz="3200" spc="-10" dirty="0">
                <a:solidFill>
                  <a:srgbClr val="0432FF"/>
                </a:solidFill>
                <a:latin typeface="Calibri"/>
                <a:cs typeface="Calibri"/>
              </a:rPr>
              <a:t>则循环停止</a:t>
            </a:r>
            <a:endParaRPr sz="3200" spc="-10" dirty="0">
              <a:solidFill>
                <a:srgbClr val="0432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41181" y="956929"/>
            <a:ext cx="5837275" cy="54332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17090" y="187489"/>
            <a:ext cx="4965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4400" spc="-15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PMC</a:t>
            </a:r>
            <a:r>
              <a:rPr lang="zh-CN" altLang="en-US" sz="4400" spc="-15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算法过程</a:t>
            </a:r>
          </a:p>
        </p:txBody>
      </p:sp>
    </p:spTree>
    <p:extLst>
      <p:ext uri="{BB962C8B-B14F-4D97-AF65-F5344CB8AC3E}">
        <p14:creationId xmlns:p14="http://schemas.microsoft.com/office/powerpoint/2010/main" val="9669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41181" y="956930"/>
            <a:ext cx="6347638" cy="4754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8610" y="66416"/>
            <a:ext cx="444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4400" spc="-15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PMC</a:t>
            </a:r>
            <a:r>
              <a:rPr lang="zh-CN" altLang="en-US" sz="4400" spc="-15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算法过程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2254103" y="1707285"/>
            <a:ext cx="7453423" cy="349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1814" y="2158409"/>
            <a:ext cx="6528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1.</a:t>
            </a:r>
            <a:r>
              <a:rPr lang="zh-CN" altLang="en-US" sz="3200" dirty="0" smtClean="0">
                <a:solidFill>
                  <a:schemeClr val="bg1"/>
                </a:solidFill>
              </a:rPr>
              <a:t>到达了</a:t>
            </a:r>
            <a:r>
              <a:rPr lang="en-US" altLang="zh-CN" sz="3200" dirty="0" smtClean="0">
                <a:solidFill>
                  <a:schemeClr val="bg1"/>
                </a:solidFill>
              </a:rPr>
              <a:t>63%</a:t>
            </a:r>
            <a:r>
              <a:rPr lang="zh-CN" altLang="en-US" sz="3200" dirty="0" smtClean="0">
                <a:solidFill>
                  <a:schemeClr val="bg1"/>
                </a:solidFill>
              </a:rPr>
              <a:t>的近</a:t>
            </a:r>
            <a:r>
              <a:rPr lang="zh-CN" altLang="en-US" sz="3200" dirty="0">
                <a:solidFill>
                  <a:schemeClr val="bg1"/>
                </a:solidFill>
              </a:rPr>
              <a:t>似</a:t>
            </a:r>
            <a:r>
              <a:rPr lang="zh-CN" altLang="en-US" sz="3200" dirty="0" smtClean="0">
                <a:solidFill>
                  <a:schemeClr val="bg1"/>
                </a:solidFill>
              </a:rPr>
              <a:t>率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.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Fattree</a:t>
            </a:r>
            <a:r>
              <a:rPr lang="zh-CN" altLang="en-US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64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</a:rPr>
              <a:t>DCN</a:t>
            </a:r>
            <a:r>
              <a:rPr lang="zh-CN" altLang="en-US" sz="3200" dirty="0">
                <a:solidFill>
                  <a:schemeClr val="bg1"/>
                </a:solidFill>
              </a:rPr>
              <a:t>具有超过</a:t>
            </a:r>
            <a:r>
              <a:rPr lang="en-US" altLang="zh-CN" sz="3200" dirty="0">
                <a:solidFill>
                  <a:schemeClr val="bg1"/>
                </a:solidFill>
              </a:rPr>
              <a:t>232</a:t>
            </a:r>
            <a:r>
              <a:rPr lang="zh-CN" altLang="en-US" sz="3200" dirty="0">
                <a:solidFill>
                  <a:schemeClr val="bg1"/>
                </a:solidFill>
              </a:rPr>
              <a:t>条路径，运行时间</a:t>
            </a:r>
            <a:r>
              <a:rPr lang="en-US" altLang="zh-CN" sz="3200" dirty="0">
                <a:solidFill>
                  <a:schemeClr val="bg1"/>
                </a:solidFill>
              </a:rPr>
              <a:t>&gt; 24</a:t>
            </a:r>
            <a:r>
              <a:rPr lang="zh-CN" altLang="en-US" sz="3200" dirty="0">
                <a:solidFill>
                  <a:schemeClr val="bg1"/>
                </a:solidFill>
              </a:rPr>
              <a:t>小时</a:t>
            </a:r>
          </a:p>
        </p:txBody>
      </p:sp>
    </p:spTree>
    <p:extLst>
      <p:ext uri="{BB962C8B-B14F-4D97-AF65-F5344CB8AC3E}">
        <p14:creationId xmlns:p14="http://schemas.microsoft.com/office/powerpoint/2010/main" val="42000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                          </a:t>
            </a: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00235" y="2150017"/>
            <a:ext cx="2789381" cy="73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200237" y="3165582"/>
            <a:ext cx="2789381" cy="73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 flipH="1">
            <a:off x="4686375" y="2303328"/>
            <a:ext cx="17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背景与现状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310" y="342675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目前挑战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00236" y="4241619"/>
            <a:ext cx="2789381" cy="73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200235" y="5317656"/>
            <a:ext cx="2789381" cy="73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72467" y="446585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现存方案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01310" y="550138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改进方案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712" y="1781149"/>
          <a:ext cx="5380355" cy="478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075690" algn="l"/>
                          <a:tab pos="2152015" algn="l"/>
                        </a:tabLst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	1	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672589" algn="l"/>
                        </a:tabLst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	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R="240665" algn="r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075690" algn="l"/>
                          <a:tab pos="2152015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	0	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672589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	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110"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075690" algn="l"/>
                          <a:tab pos="2152015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	1	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672589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	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780">
                <a:tc gridSpan="2"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985"/>
                        </a:spcBef>
                        <a:tabLst>
                          <a:tab pos="1515110" algn="l"/>
                          <a:tab pos="2590800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	0	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2509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985"/>
                        </a:spcBef>
                        <a:tabLst>
                          <a:tab pos="1121410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	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2509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660">
                <a:tc gridSpan="2"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514475" algn="l"/>
                          <a:tab pos="2590800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	0	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121410" algn="l"/>
                        </a:tabLst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	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2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32355" y="1583372"/>
          <a:ext cx="3229610" cy="2870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828715" y="3970756"/>
            <a:ext cx="2338705" cy="485140"/>
          </a:xfrm>
          <a:custGeom>
            <a:avLst/>
            <a:gdLst/>
            <a:ahLst/>
            <a:cxnLst/>
            <a:rect l="l" t="t" r="r" b="b"/>
            <a:pathLst>
              <a:path w="2338704" h="485139">
                <a:moveTo>
                  <a:pt x="2095944" y="0"/>
                </a:moveTo>
                <a:lnTo>
                  <a:pt x="2095944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2095944" y="363473"/>
                </a:lnTo>
                <a:lnTo>
                  <a:pt x="2095944" y="484631"/>
                </a:lnTo>
                <a:lnTo>
                  <a:pt x="2338260" y="242315"/>
                </a:lnTo>
                <a:lnTo>
                  <a:pt x="2095944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8715" y="3970756"/>
            <a:ext cx="2338705" cy="485140"/>
          </a:xfrm>
          <a:custGeom>
            <a:avLst/>
            <a:gdLst/>
            <a:ahLst/>
            <a:cxnLst/>
            <a:rect l="l" t="t" r="r" b="b"/>
            <a:pathLst>
              <a:path w="2338704" h="485139">
                <a:moveTo>
                  <a:pt x="0" y="121157"/>
                </a:moveTo>
                <a:lnTo>
                  <a:pt x="2095944" y="121157"/>
                </a:lnTo>
                <a:lnTo>
                  <a:pt x="2095944" y="0"/>
                </a:lnTo>
                <a:lnTo>
                  <a:pt x="2338260" y="242315"/>
                </a:lnTo>
                <a:lnTo>
                  <a:pt x="2095944" y="484631"/>
                </a:lnTo>
                <a:lnTo>
                  <a:pt x="2095944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5168" y="4755438"/>
            <a:ext cx="1076960" cy="957580"/>
          </a:xfrm>
          <a:custGeom>
            <a:avLst/>
            <a:gdLst/>
            <a:ahLst/>
            <a:cxnLst/>
            <a:rect l="l" t="t" r="r" b="b"/>
            <a:pathLst>
              <a:path w="1076959" h="957579">
                <a:moveTo>
                  <a:pt x="0" y="0"/>
                </a:moveTo>
                <a:lnTo>
                  <a:pt x="1076388" y="0"/>
                </a:lnTo>
                <a:lnTo>
                  <a:pt x="1076388" y="957338"/>
                </a:lnTo>
                <a:lnTo>
                  <a:pt x="0" y="957338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71557" y="4755438"/>
            <a:ext cx="1076960" cy="957580"/>
          </a:xfrm>
          <a:custGeom>
            <a:avLst/>
            <a:gdLst/>
            <a:ahLst/>
            <a:cxnLst/>
            <a:rect l="l" t="t" r="r" b="b"/>
            <a:pathLst>
              <a:path w="1076959" h="957579">
                <a:moveTo>
                  <a:pt x="0" y="0"/>
                </a:moveTo>
                <a:lnTo>
                  <a:pt x="1076388" y="0"/>
                </a:lnTo>
                <a:lnTo>
                  <a:pt x="1076388" y="957338"/>
                </a:lnTo>
                <a:lnTo>
                  <a:pt x="0" y="957338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5168" y="5712777"/>
            <a:ext cx="1076960" cy="957580"/>
          </a:xfrm>
          <a:custGeom>
            <a:avLst/>
            <a:gdLst/>
            <a:ahLst/>
            <a:cxnLst/>
            <a:rect l="l" t="t" r="r" b="b"/>
            <a:pathLst>
              <a:path w="1076959" h="957579">
                <a:moveTo>
                  <a:pt x="0" y="0"/>
                </a:moveTo>
                <a:lnTo>
                  <a:pt x="1076388" y="0"/>
                </a:lnTo>
                <a:lnTo>
                  <a:pt x="1076388" y="957338"/>
                </a:lnTo>
                <a:lnTo>
                  <a:pt x="0" y="957338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1570" y="5712777"/>
            <a:ext cx="1076960" cy="957580"/>
          </a:xfrm>
          <a:custGeom>
            <a:avLst/>
            <a:gdLst/>
            <a:ahLst/>
            <a:cxnLst/>
            <a:rect l="l" t="t" r="r" b="b"/>
            <a:pathLst>
              <a:path w="1076959" h="957579">
                <a:moveTo>
                  <a:pt x="0" y="0"/>
                </a:moveTo>
                <a:lnTo>
                  <a:pt x="1076388" y="0"/>
                </a:lnTo>
                <a:lnTo>
                  <a:pt x="1076388" y="957338"/>
                </a:lnTo>
                <a:lnTo>
                  <a:pt x="0" y="957338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16466" y="4918125"/>
            <a:ext cx="24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92714" y="4918125"/>
            <a:ext cx="24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16466" y="5875507"/>
            <a:ext cx="24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92714" y="5875507"/>
            <a:ext cx="24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17088" y="191386"/>
            <a:ext cx="659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4400" spc="-15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PMC</a:t>
            </a:r>
            <a:r>
              <a:rPr lang="zh-CN" altLang="en-US" sz="4400" spc="-15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算法的加速（改进）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9712" y="869605"/>
            <a:ext cx="1127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pc="-15" dirty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优化 </a:t>
            </a:r>
            <a:r>
              <a:rPr lang="en-US" altLang="zh-CN" sz="4400" spc="-15" dirty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I: Routing Matrix Decomposition</a:t>
            </a:r>
            <a:endParaRPr lang="zh-CN" altLang="en-US" sz="4400" spc="-15" dirty="0">
              <a:solidFill>
                <a:srgbClr val="0432FF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16484" y="2094128"/>
            <a:ext cx="48641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5" dirty="0">
                <a:solidFill>
                  <a:srgbClr val="0432FF"/>
                </a:solidFill>
                <a:latin typeface="Calibri"/>
                <a:cs typeface="Calibri"/>
              </a:rPr>
              <a:t>尽可能延长路径的分数更新，直到我们必须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16484" y="4239920"/>
            <a:ext cx="478853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zh-CN" sz="3200" spc="-5" dirty="0">
                <a:solidFill>
                  <a:srgbClr val="0432FF"/>
                </a:solidFill>
                <a:latin typeface="Calibri"/>
                <a:cs typeface="Calibri"/>
              </a:rPr>
              <a:t>该启发式的正确性通过路径集的分数的子模态来保证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22458" y="2300643"/>
            <a:ext cx="139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Score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76630" y="2876969"/>
          <a:ext cx="1111884" cy="263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7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66D31"/>
                      </a:solidFill>
                      <a:prstDash val="solid"/>
                    </a:lnL>
                    <a:lnR w="28575">
                      <a:solidFill>
                        <a:srgbClr val="B66D31"/>
                      </a:solidFill>
                      <a:prstDash val="solid"/>
                    </a:lnR>
                    <a:lnT w="28575">
                      <a:solidFill>
                        <a:srgbClr val="B66D31"/>
                      </a:solidFill>
                      <a:prstDash val="solid"/>
                    </a:lnT>
                    <a:lnB w="28575">
                      <a:solidFill>
                        <a:srgbClr val="B66D31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66D3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B66D3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6D3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D91"/>
                      </a:solidFill>
                      <a:prstDash val="solid"/>
                    </a:lnL>
                    <a:lnT w="28575">
                      <a:solidFill>
                        <a:srgbClr val="357D9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D91"/>
                      </a:solidFill>
                      <a:prstDash val="solid"/>
                    </a:lnL>
                    <a:lnT w="28575">
                      <a:solidFill>
                        <a:srgbClr val="357D9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D91"/>
                      </a:solidFill>
                      <a:prstDash val="solid"/>
                    </a:lnL>
                    <a:lnT w="28575">
                      <a:solidFill>
                        <a:srgbClr val="357D9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45097" y="1604772"/>
            <a:ext cx="3686175" cy="1216660"/>
          </a:xfrm>
          <a:custGeom>
            <a:avLst/>
            <a:gdLst/>
            <a:ahLst/>
            <a:cxnLst/>
            <a:rect l="l" t="t" r="r" b="b"/>
            <a:pathLst>
              <a:path w="3686175" h="1216660">
                <a:moveTo>
                  <a:pt x="3091168" y="803744"/>
                </a:moveTo>
                <a:lnTo>
                  <a:pt x="2743288" y="803744"/>
                </a:lnTo>
                <a:lnTo>
                  <a:pt x="3686073" y="1216063"/>
                </a:lnTo>
                <a:lnTo>
                  <a:pt x="3091168" y="803744"/>
                </a:lnTo>
                <a:close/>
              </a:path>
              <a:path w="3686175" h="1216660">
                <a:moveTo>
                  <a:pt x="2582532" y="0"/>
                </a:moveTo>
                <a:lnTo>
                  <a:pt x="160756" y="0"/>
                </a:lnTo>
                <a:lnTo>
                  <a:pt x="109944" y="8195"/>
                </a:lnTo>
                <a:lnTo>
                  <a:pt x="65814" y="31016"/>
                </a:lnTo>
                <a:lnTo>
                  <a:pt x="31016" y="65814"/>
                </a:lnTo>
                <a:lnTo>
                  <a:pt x="8195" y="109944"/>
                </a:lnTo>
                <a:lnTo>
                  <a:pt x="0" y="160756"/>
                </a:lnTo>
                <a:lnTo>
                  <a:pt x="0" y="803744"/>
                </a:lnTo>
                <a:lnTo>
                  <a:pt x="8195" y="854557"/>
                </a:lnTo>
                <a:lnTo>
                  <a:pt x="31016" y="898686"/>
                </a:lnTo>
                <a:lnTo>
                  <a:pt x="65814" y="933485"/>
                </a:lnTo>
                <a:lnTo>
                  <a:pt x="109944" y="956306"/>
                </a:lnTo>
                <a:lnTo>
                  <a:pt x="160756" y="964501"/>
                </a:lnTo>
                <a:lnTo>
                  <a:pt x="2582532" y="964501"/>
                </a:lnTo>
                <a:lnTo>
                  <a:pt x="2633344" y="956306"/>
                </a:lnTo>
                <a:lnTo>
                  <a:pt x="2677474" y="933485"/>
                </a:lnTo>
                <a:lnTo>
                  <a:pt x="2712272" y="898686"/>
                </a:lnTo>
                <a:lnTo>
                  <a:pt x="2735093" y="854557"/>
                </a:lnTo>
                <a:lnTo>
                  <a:pt x="2743288" y="803744"/>
                </a:lnTo>
                <a:lnTo>
                  <a:pt x="3091168" y="803744"/>
                </a:lnTo>
                <a:lnTo>
                  <a:pt x="2743288" y="562635"/>
                </a:lnTo>
                <a:lnTo>
                  <a:pt x="2743288" y="160756"/>
                </a:lnTo>
                <a:lnTo>
                  <a:pt x="2735093" y="109944"/>
                </a:lnTo>
                <a:lnTo>
                  <a:pt x="2712272" y="65814"/>
                </a:lnTo>
                <a:lnTo>
                  <a:pt x="2677474" y="31016"/>
                </a:lnTo>
                <a:lnTo>
                  <a:pt x="2633344" y="8195"/>
                </a:lnTo>
                <a:lnTo>
                  <a:pt x="2582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097" y="1604772"/>
            <a:ext cx="3686175" cy="1216660"/>
          </a:xfrm>
          <a:custGeom>
            <a:avLst/>
            <a:gdLst/>
            <a:ahLst/>
            <a:cxnLst/>
            <a:rect l="l" t="t" r="r" b="b"/>
            <a:pathLst>
              <a:path w="3686175" h="1216660">
                <a:moveTo>
                  <a:pt x="0" y="160756"/>
                </a:moveTo>
                <a:lnTo>
                  <a:pt x="8195" y="109944"/>
                </a:lnTo>
                <a:lnTo>
                  <a:pt x="31016" y="65814"/>
                </a:lnTo>
                <a:lnTo>
                  <a:pt x="65814" y="31016"/>
                </a:lnTo>
                <a:lnTo>
                  <a:pt x="109944" y="8195"/>
                </a:lnTo>
                <a:lnTo>
                  <a:pt x="160756" y="0"/>
                </a:lnTo>
                <a:lnTo>
                  <a:pt x="1600250" y="0"/>
                </a:lnTo>
                <a:lnTo>
                  <a:pt x="2286076" y="0"/>
                </a:lnTo>
                <a:lnTo>
                  <a:pt x="2582532" y="0"/>
                </a:lnTo>
                <a:lnTo>
                  <a:pt x="2633344" y="8195"/>
                </a:lnTo>
                <a:lnTo>
                  <a:pt x="2677474" y="31016"/>
                </a:lnTo>
                <a:lnTo>
                  <a:pt x="2712272" y="65814"/>
                </a:lnTo>
                <a:lnTo>
                  <a:pt x="2735093" y="109944"/>
                </a:lnTo>
                <a:lnTo>
                  <a:pt x="2743288" y="160756"/>
                </a:lnTo>
                <a:lnTo>
                  <a:pt x="2743288" y="562635"/>
                </a:lnTo>
                <a:lnTo>
                  <a:pt x="3686073" y="1216063"/>
                </a:lnTo>
                <a:lnTo>
                  <a:pt x="2743288" y="803757"/>
                </a:lnTo>
                <a:lnTo>
                  <a:pt x="2735093" y="854563"/>
                </a:lnTo>
                <a:lnTo>
                  <a:pt x="2712272" y="898689"/>
                </a:lnTo>
                <a:lnTo>
                  <a:pt x="2677474" y="933486"/>
                </a:lnTo>
                <a:lnTo>
                  <a:pt x="2633344" y="956306"/>
                </a:lnTo>
                <a:lnTo>
                  <a:pt x="2582532" y="964501"/>
                </a:lnTo>
                <a:lnTo>
                  <a:pt x="2286076" y="964501"/>
                </a:lnTo>
                <a:lnTo>
                  <a:pt x="1600250" y="964501"/>
                </a:lnTo>
                <a:lnTo>
                  <a:pt x="160756" y="964501"/>
                </a:lnTo>
                <a:lnTo>
                  <a:pt x="109944" y="956306"/>
                </a:lnTo>
                <a:lnTo>
                  <a:pt x="65814" y="933486"/>
                </a:lnTo>
                <a:lnTo>
                  <a:pt x="31016" y="898689"/>
                </a:lnTo>
                <a:lnTo>
                  <a:pt x="8195" y="854563"/>
                </a:lnTo>
                <a:lnTo>
                  <a:pt x="0" y="803757"/>
                </a:lnTo>
                <a:lnTo>
                  <a:pt x="0" y="562635"/>
                </a:lnTo>
                <a:lnTo>
                  <a:pt x="0" y="160756"/>
                </a:lnTo>
                <a:close/>
              </a:path>
            </a:pathLst>
          </a:custGeom>
          <a:ln w="25400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081" y="1617322"/>
            <a:ext cx="236490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 smtClean="0">
                <a:latin typeface="Calibri"/>
                <a:cs typeface="Calibri"/>
              </a:rPr>
              <a:t>仅只更新位于堆顶的路径分数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7126" y="2724543"/>
            <a:ext cx="812800" cy="269113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813" y="302249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pc="-15" dirty="0" smtClean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                        优化 </a:t>
            </a:r>
            <a:r>
              <a:rPr lang="en-US" altLang="zh-CN" sz="4400" spc="-15" dirty="0" smtClean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II: </a:t>
            </a:r>
            <a:r>
              <a:rPr lang="en-US" altLang="zh-CN" sz="4400" spc="-15" dirty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Lazy Update</a:t>
            </a:r>
            <a:endParaRPr lang="zh-CN" altLang="en-US" sz="4400" spc="-15" dirty="0">
              <a:solidFill>
                <a:srgbClr val="0432FF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9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6547" y="461581"/>
            <a:ext cx="8518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-15" dirty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优化</a:t>
            </a:r>
            <a:r>
              <a:rPr sz="4400" spc="-15" dirty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 III</a:t>
            </a:r>
            <a:r>
              <a:rPr sz="4400" spc="-15" dirty="0" smtClean="0">
                <a:solidFill>
                  <a:srgbClr val="0432FF"/>
                </a:solidFill>
                <a:latin typeface="Calibri"/>
                <a:ea typeface="+mj-ea"/>
                <a:cs typeface="Calibri"/>
              </a:rPr>
              <a:t>:</a:t>
            </a:r>
            <a:r>
              <a:rPr lang="en-US" altLang="zh-CN" sz="4400" spc="-10" dirty="0">
                <a:solidFill>
                  <a:srgbClr val="0432FF"/>
                </a:solidFill>
                <a:latin typeface="Calibri"/>
                <a:cs typeface="Calibri"/>
              </a:rPr>
              <a:t> S</a:t>
            </a:r>
            <a:r>
              <a:rPr lang="en-US" altLang="zh-CN" sz="4400" spc="-10" dirty="0">
                <a:solidFill>
                  <a:srgbClr val="0000FF"/>
                </a:solidFill>
                <a:latin typeface="Calibri"/>
                <a:cs typeface="Calibri"/>
              </a:rPr>
              <a:t>ymmetry</a:t>
            </a:r>
            <a:r>
              <a:rPr lang="en-US" altLang="zh-CN" sz="4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" dirty="0">
                <a:solidFill>
                  <a:srgbClr val="0000FF"/>
                </a:solidFill>
                <a:latin typeface="Calibri"/>
                <a:cs typeface="Calibri"/>
              </a:rPr>
              <a:t>Reduction</a:t>
            </a:r>
            <a:endParaRPr sz="4400" spc="-15" dirty="0">
              <a:solidFill>
                <a:srgbClr val="0432FF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0735" y="3290075"/>
            <a:ext cx="14287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dirty="0">
                <a:solidFill>
                  <a:srgbClr val="0432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0417" y="3244037"/>
            <a:ext cx="402410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altLang="zh-CN" sz="3600" spc="-15" dirty="0">
                <a:solidFill>
                  <a:srgbClr val="0432FF"/>
                </a:solidFill>
                <a:latin typeface="Calibri"/>
                <a:cs typeface="Calibri"/>
              </a:rPr>
              <a:t>Most </a:t>
            </a:r>
            <a:r>
              <a:rPr lang="en-US" altLang="zh-CN" sz="3600" spc="-5" dirty="0">
                <a:solidFill>
                  <a:srgbClr val="0432FF"/>
                </a:solidFill>
                <a:latin typeface="Calibri"/>
                <a:cs typeface="Calibri"/>
              </a:rPr>
              <a:t>DCN</a:t>
            </a:r>
            <a:r>
              <a:rPr lang="en-US" altLang="zh-CN" sz="36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altLang="zh-CN" sz="3600" spc="-5" dirty="0">
                <a:solidFill>
                  <a:srgbClr val="0432FF"/>
                </a:solidFill>
                <a:latin typeface="Calibri"/>
                <a:cs typeface="Calibri"/>
              </a:rPr>
              <a:t>topologies  </a:t>
            </a:r>
            <a:r>
              <a:rPr lang="en-US" altLang="zh-CN" sz="3600" spc="-15" dirty="0">
                <a:solidFill>
                  <a:srgbClr val="0432FF"/>
                </a:solidFill>
                <a:latin typeface="Calibri"/>
                <a:cs typeface="Calibri"/>
              </a:rPr>
              <a:t>are</a:t>
            </a:r>
            <a:r>
              <a:rPr lang="en-US" altLang="zh-CN" sz="360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altLang="zh-CN" sz="3600" spc="-10" dirty="0">
                <a:solidFill>
                  <a:srgbClr val="0432FF"/>
                </a:solidFill>
                <a:latin typeface="Calibri"/>
                <a:cs typeface="Calibri"/>
              </a:rPr>
              <a:t>symmetric!</a:t>
            </a:r>
            <a:endParaRPr lang="en-US" altLang="zh-CN"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653" y="2196464"/>
            <a:ext cx="8276153" cy="3717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1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13" y="2434247"/>
            <a:ext cx="12171979" cy="1105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645" y="193749"/>
            <a:ext cx="8135160" cy="123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Fattree</a:t>
            </a:r>
            <a:r>
              <a:rPr lang="zh-CN" altLang="en-US" dirty="0" smtClean="0"/>
              <a:t>的</a:t>
            </a:r>
            <a:r>
              <a:rPr lang="en-US" altLang="zh-CN" dirty="0"/>
              <a:t>PMC</a:t>
            </a:r>
            <a:r>
              <a:rPr lang="zh-CN" altLang="en-US" dirty="0"/>
              <a:t>算法结果</a:t>
            </a:r>
          </a:p>
        </p:txBody>
      </p:sp>
      <p:sp>
        <p:nvSpPr>
          <p:cNvPr id="4" name="object 4"/>
          <p:cNvSpPr/>
          <p:nvPr/>
        </p:nvSpPr>
        <p:spPr>
          <a:xfrm>
            <a:off x="10435" y="2981198"/>
            <a:ext cx="12161520" cy="274320"/>
          </a:xfrm>
          <a:custGeom>
            <a:avLst/>
            <a:gdLst/>
            <a:ahLst/>
            <a:cxnLst/>
            <a:rect l="l" t="t" r="r" b="b"/>
            <a:pathLst>
              <a:path w="12161520" h="274320">
                <a:moveTo>
                  <a:pt x="0" y="45720"/>
                </a:moveTo>
                <a:lnTo>
                  <a:pt x="3593" y="27924"/>
                </a:lnTo>
                <a:lnTo>
                  <a:pt x="13392" y="13392"/>
                </a:lnTo>
                <a:lnTo>
                  <a:pt x="27924" y="3593"/>
                </a:lnTo>
                <a:lnTo>
                  <a:pt x="45720" y="0"/>
                </a:lnTo>
                <a:lnTo>
                  <a:pt x="12115800" y="0"/>
                </a:lnTo>
                <a:lnTo>
                  <a:pt x="12133595" y="3593"/>
                </a:lnTo>
                <a:lnTo>
                  <a:pt x="12148127" y="13392"/>
                </a:lnTo>
                <a:lnTo>
                  <a:pt x="12157926" y="27924"/>
                </a:lnTo>
                <a:lnTo>
                  <a:pt x="12161520" y="45720"/>
                </a:lnTo>
                <a:lnTo>
                  <a:pt x="12161520" y="228600"/>
                </a:lnTo>
                <a:lnTo>
                  <a:pt x="12157926" y="246395"/>
                </a:lnTo>
                <a:lnTo>
                  <a:pt x="12148127" y="260927"/>
                </a:lnTo>
                <a:lnTo>
                  <a:pt x="12133595" y="270726"/>
                </a:lnTo>
                <a:lnTo>
                  <a:pt x="12115800" y="274320"/>
                </a:lnTo>
                <a:lnTo>
                  <a:pt x="45720" y="274320"/>
                </a:lnTo>
                <a:lnTo>
                  <a:pt x="27924" y="270726"/>
                </a:lnTo>
                <a:lnTo>
                  <a:pt x="13392" y="260927"/>
                </a:lnTo>
                <a:lnTo>
                  <a:pt x="3593" y="24639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613319"/>
            <a:ext cx="697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Running time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on one </a:t>
            </a:r>
            <a:r>
              <a:rPr sz="3200" spc="-15" dirty="0">
                <a:solidFill>
                  <a:srgbClr val="0432FF"/>
                </a:solidFill>
                <a:latin typeface="Calibri"/>
                <a:cs typeface="Calibri"/>
              </a:rPr>
              <a:t>Xeon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E5-2620</a:t>
            </a:r>
            <a:r>
              <a:rPr sz="3200" spc="3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CPU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9755" y="1260297"/>
            <a:ext cx="2743835" cy="1667510"/>
          </a:xfrm>
          <a:custGeom>
            <a:avLst/>
            <a:gdLst/>
            <a:ahLst/>
            <a:cxnLst/>
            <a:rect l="l" t="t" r="r" b="b"/>
            <a:pathLst>
              <a:path w="2743834" h="1667510">
                <a:moveTo>
                  <a:pt x="1143038" y="964501"/>
                </a:moveTo>
                <a:lnTo>
                  <a:pt x="457212" y="964501"/>
                </a:lnTo>
                <a:lnTo>
                  <a:pt x="917828" y="1667014"/>
                </a:lnTo>
                <a:lnTo>
                  <a:pt x="1143038" y="964501"/>
                </a:lnTo>
                <a:close/>
              </a:path>
              <a:path w="2743834" h="1667510">
                <a:moveTo>
                  <a:pt x="2582532" y="0"/>
                </a:moveTo>
                <a:lnTo>
                  <a:pt x="160756" y="0"/>
                </a:lnTo>
                <a:lnTo>
                  <a:pt x="109944" y="8195"/>
                </a:lnTo>
                <a:lnTo>
                  <a:pt x="65814" y="31016"/>
                </a:lnTo>
                <a:lnTo>
                  <a:pt x="31016" y="65814"/>
                </a:lnTo>
                <a:lnTo>
                  <a:pt x="8195" y="109944"/>
                </a:lnTo>
                <a:lnTo>
                  <a:pt x="0" y="160756"/>
                </a:lnTo>
                <a:lnTo>
                  <a:pt x="0" y="803757"/>
                </a:lnTo>
                <a:lnTo>
                  <a:pt x="8195" y="854563"/>
                </a:lnTo>
                <a:lnTo>
                  <a:pt x="31016" y="898689"/>
                </a:lnTo>
                <a:lnTo>
                  <a:pt x="65814" y="933486"/>
                </a:lnTo>
                <a:lnTo>
                  <a:pt x="109944" y="956306"/>
                </a:lnTo>
                <a:lnTo>
                  <a:pt x="160756" y="964501"/>
                </a:lnTo>
                <a:lnTo>
                  <a:pt x="2582532" y="964501"/>
                </a:lnTo>
                <a:lnTo>
                  <a:pt x="2633344" y="956306"/>
                </a:lnTo>
                <a:lnTo>
                  <a:pt x="2677474" y="933486"/>
                </a:lnTo>
                <a:lnTo>
                  <a:pt x="2712272" y="898689"/>
                </a:lnTo>
                <a:lnTo>
                  <a:pt x="2735093" y="854563"/>
                </a:lnTo>
                <a:lnTo>
                  <a:pt x="2743288" y="803757"/>
                </a:lnTo>
                <a:lnTo>
                  <a:pt x="2743288" y="160756"/>
                </a:lnTo>
                <a:lnTo>
                  <a:pt x="2735093" y="109944"/>
                </a:lnTo>
                <a:lnTo>
                  <a:pt x="2712272" y="65814"/>
                </a:lnTo>
                <a:lnTo>
                  <a:pt x="2677474" y="31016"/>
                </a:lnTo>
                <a:lnTo>
                  <a:pt x="2633344" y="8195"/>
                </a:lnTo>
                <a:lnTo>
                  <a:pt x="2582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9755" y="1260297"/>
            <a:ext cx="2743835" cy="1667510"/>
          </a:xfrm>
          <a:custGeom>
            <a:avLst/>
            <a:gdLst/>
            <a:ahLst/>
            <a:cxnLst/>
            <a:rect l="l" t="t" r="r" b="b"/>
            <a:pathLst>
              <a:path w="2743834" h="1667510">
                <a:moveTo>
                  <a:pt x="0" y="160756"/>
                </a:moveTo>
                <a:lnTo>
                  <a:pt x="8195" y="109944"/>
                </a:lnTo>
                <a:lnTo>
                  <a:pt x="31016" y="65814"/>
                </a:lnTo>
                <a:lnTo>
                  <a:pt x="65814" y="31016"/>
                </a:lnTo>
                <a:lnTo>
                  <a:pt x="109944" y="8195"/>
                </a:lnTo>
                <a:lnTo>
                  <a:pt x="160756" y="0"/>
                </a:lnTo>
                <a:lnTo>
                  <a:pt x="457212" y="0"/>
                </a:lnTo>
                <a:lnTo>
                  <a:pt x="1143038" y="0"/>
                </a:lnTo>
                <a:lnTo>
                  <a:pt x="2582532" y="0"/>
                </a:lnTo>
                <a:lnTo>
                  <a:pt x="2633344" y="8195"/>
                </a:lnTo>
                <a:lnTo>
                  <a:pt x="2677474" y="31016"/>
                </a:lnTo>
                <a:lnTo>
                  <a:pt x="2712272" y="65814"/>
                </a:lnTo>
                <a:lnTo>
                  <a:pt x="2735093" y="109944"/>
                </a:lnTo>
                <a:lnTo>
                  <a:pt x="2743288" y="160756"/>
                </a:lnTo>
                <a:lnTo>
                  <a:pt x="2743288" y="562635"/>
                </a:lnTo>
                <a:lnTo>
                  <a:pt x="2743288" y="803757"/>
                </a:lnTo>
                <a:lnTo>
                  <a:pt x="2735093" y="854563"/>
                </a:lnTo>
                <a:lnTo>
                  <a:pt x="2712272" y="898689"/>
                </a:lnTo>
                <a:lnTo>
                  <a:pt x="2677474" y="933486"/>
                </a:lnTo>
                <a:lnTo>
                  <a:pt x="2633344" y="956306"/>
                </a:lnTo>
                <a:lnTo>
                  <a:pt x="2582532" y="964501"/>
                </a:lnTo>
                <a:lnTo>
                  <a:pt x="1143038" y="964501"/>
                </a:lnTo>
                <a:lnTo>
                  <a:pt x="917829" y="1667014"/>
                </a:lnTo>
                <a:lnTo>
                  <a:pt x="457212" y="964501"/>
                </a:lnTo>
                <a:lnTo>
                  <a:pt x="160756" y="964501"/>
                </a:lnTo>
                <a:lnTo>
                  <a:pt x="109944" y="956306"/>
                </a:lnTo>
                <a:lnTo>
                  <a:pt x="65814" y="933486"/>
                </a:lnTo>
                <a:lnTo>
                  <a:pt x="31016" y="898689"/>
                </a:lnTo>
                <a:lnTo>
                  <a:pt x="8195" y="854563"/>
                </a:lnTo>
                <a:lnTo>
                  <a:pt x="0" y="803757"/>
                </a:lnTo>
                <a:lnTo>
                  <a:pt x="0" y="562635"/>
                </a:lnTo>
                <a:lnTo>
                  <a:pt x="0" y="160756"/>
                </a:lnTo>
                <a:close/>
              </a:path>
            </a:pathLst>
          </a:custGeom>
          <a:ln w="25400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11743" y="1344282"/>
            <a:ext cx="162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days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21795" y="646373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8A8A8A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0447" y="1710042"/>
            <a:ext cx="1022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seconds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4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13" y="2434247"/>
            <a:ext cx="12171979" cy="1105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5" y="2981198"/>
            <a:ext cx="12161520" cy="274320"/>
          </a:xfrm>
          <a:custGeom>
            <a:avLst/>
            <a:gdLst/>
            <a:ahLst/>
            <a:cxnLst/>
            <a:rect l="l" t="t" r="r" b="b"/>
            <a:pathLst>
              <a:path w="12161520" h="274320">
                <a:moveTo>
                  <a:pt x="0" y="45720"/>
                </a:moveTo>
                <a:lnTo>
                  <a:pt x="3593" y="27924"/>
                </a:lnTo>
                <a:lnTo>
                  <a:pt x="13392" y="13392"/>
                </a:lnTo>
                <a:lnTo>
                  <a:pt x="27924" y="3593"/>
                </a:lnTo>
                <a:lnTo>
                  <a:pt x="45720" y="0"/>
                </a:lnTo>
                <a:lnTo>
                  <a:pt x="12115800" y="0"/>
                </a:lnTo>
                <a:lnTo>
                  <a:pt x="12133595" y="3593"/>
                </a:lnTo>
                <a:lnTo>
                  <a:pt x="12148127" y="13392"/>
                </a:lnTo>
                <a:lnTo>
                  <a:pt x="12157926" y="27924"/>
                </a:lnTo>
                <a:lnTo>
                  <a:pt x="12161520" y="45720"/>
                </a:lnTo>
                <a:lnTo>
                  <a:pt x="12161520" y="228600"/>
                </a:lnTo>
                <a:lnTo>
                  <a:pt x="12157926" y="246395"/>
                </a:lnTo>
                <a:lnTo>
                  <a:pt x="12148127" y="260927"/>
                </a:lnTo>
                <a:lnTo>
                  <a:pt x="12133595" y="270726"/>
                </a:lnTo>
                <a:lnTo>
                  <a:pt x="12115800" y="274320"/>
                </a:lnTo>
                <a:lnTo>
                  <a:pt x="45720" y="274320"/>
                </a:lnTo>
                <a:lnTo>
                  <a:pt x="27924" y="270726"/>
                </a:lnTo>
                <a:lnTo>
                  <a:pt x="13392" y="260927"/>
                </a:lnTo>
                <a:lnTo>
                  <a:pt x="3593" y="246395"/>
                </a:lnTo>
                <a:lnTo>
                  <a:pt x="0" y="228600"/>
                </a:lnTo>
                <a:lnTo>
                  <a:pt x="0" y="4572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22" y="4926767"/>
            <a:ext cx="7837699" cy="1321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613319"/>
            <a:ext cx="697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Running time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on one </a:t>
            </a:r>
            <a:r>
              <a:rPr sz="3200" spc="-15" dirty="0">
                <a:solidFill>
                  <a:srgbClr val="0432FF"/>
                </a:solidFill>
                <a:latin typeface="Calibri"/>
                <a:cs typeface="Calibri"/>
              </a:rPr>
              <a:t>Xeon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E5-2620</a:t>
            </a:r>
            <a:r>
              <a:rPr sz="3200" spc="3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CPU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19" y="4107256"/>
            <a:ext cx="4891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The number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0432FF"/>
                </a:solidFill>
                <a:latin typeface="Calibri"/>
                <a:cs typeface="Calibri"/>
              </a:rPr>
              <a:t>probe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paths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5799" y="5905416"/>
            <a:ext cx="7865745" cy="320040"/>
          </a:xfrm>
          <a:custGeom>
            <a:avLst/>
            <a:gdLst/>
            <a:ahLst/>
            <a:cxnLst/>
            <a:rect l="l" t="t" r="r" b="b"/>
            <a:pathLst>
              <a:path w="7865745" h="320039">
                <a:moveTo>
                  <a:pt x="0" y="53339"/>
                </a:moveTo>
                <a:lnTo>
                  <a:pt x="4190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40" y="0"/>
                </a:lnTo>
                <a:lnTo>
                  <a:pt x="7811897" y="0"/>
                </a:lnTo>
                <a:lnTo>
                  <a:pt x="7832656" y="4190"/>
                </a:lnTo>
                <a:lnTo>
                  <a:pt x="7849611" y="15620"/>
                </a:lnTo>
                <a:lnTo>
                  <a:pt x="7861044" y="32575"/>
                </a:lnTo>
                <a:lnTo>
                  <a:pt x="7865236" y="53339"/>
                </a:lnTo>
                <a:lnTo>
                  <a:pt x="7865236" y="266699"/>
                </a:lnTo>
                <a:lnTo>
                  <a:pt x="7861044" y="287459"/>
                </a:lnTo>
                <a:lnTo>
                  <a:pt x="7849611" y="304414"/>
                </a:lnTo>
                <a:lnTo>
                  <a:pt x="7832656" y="315847"/>
                </a:lnTo>
                <a:lnTo>
                  <a:pt x="7811897" y="320039"/>
                </a:lnTo>
                <a:lnTo>
                  <a:pt x="53340" y="320039"/>
                </a:lnTo>
                <a:lnTo>
                  <a:pt x="32575" y="315847"/>
                </a:lnTo>
                <a:lnTo>
                  <a:pt x="15620" y="304414"/>
                </a:lnTo>
                <a:lnTo>
                  <a:pt x="4190" y="287459"/>
                </a:lnTo>
                <a:lnTo>
                  <a:pt x="0" y="266699"/>
                </a:lnTo>
                <a:lnTo>
                  <a:pt x="0" y="5333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5062" y="3754183"/>
            <a:ext cx="2743835" cy="2080895"/>
          </a:xfrm>
          <a:custGeom>
            <a:avLst/>
            <a:gdLst/>
            <a:ahLst/>
            <a:cxnLst/>
            <a:rect l="l" t="t" r="r" b="b"/>
            <a:pathLst>
              <a:path w="2743834" h="2080895">
                <a:moveTo>
                  <a:pt x="1143038" y="964501"/>
                </a:moveTo>
                <a:lnTo>
                  <a:pt x="457212" y="964501"/>
                </a:lnTo>
                <a:lnTo>
                  <a:pt x="116179" y="2080379"/>
                </a:lnTo>
                <a:lnTo>
                  <a:pt x="1143038" y="964501"/>
                </a:lnTo>
                <a:close/>
              </a:path>
              <a:path w="2743834" h="2080895">
                <a:moveTo>
                  <a:pt x="2582532" y="0"/>
                </a:moveTo>
                <a:lnTo>
                  <a:pt x="160756" y="0"/>
                </a:lnTo>
                <a:lnTo>
                  <a:pt x="109944" y="8195"/>
                </a:lnTo>
                <a:lnTo>
                  <a:pt x="65814" y="31016"/>
                </a:lnTo>
                <a:lnTo>
                  <a:pt x="31016" y="65814"/>
                </a:lnTo>
                <a:lnTo>
                  <a:pt x="8195" y="109944"/>
                </a:lnTo>
                <a:lnTo>
                  <a:pt x="0" y="160756"/>
                </a:lnTo>
                <a:lnTo>
                  <a:pt x="0" y="803757"/>
                </a:lnTo>
                <a:lnTo>
                  <a:pt x="8195" y="854563"/>
                </a:lnTo>
                <a:lnTo>
                  <a:pt x="31016" y="898689"/>
                </a:lnTo>
                <a:lnTo>
                  <a:pt x="65814" y="933486"/>
                </a:lnTo>
                <a:lnTo>
                  <a:pt x="109944" y="956306"/>
                </a:lnTo>
                <a:lnTo>
                  <a:pt x="160756" y="964501"/>
                </a:lnTo>
                <a:lnTo>
                  <a:pt x="2582532" y="964501"/>
                </a:lnTo>
                <a:lnTo>
                  <a:pt x="2633344" y="956306"/>
                </a:lnTo>
                <a:lnTo>
                  <a:pt x="2677474" y="933486"/>
                </a:lnTo>
                <a:lnTo>
                  <a:pt x="2712272" y="898689"/>
                </a:lnTo>
                <a:lnTo>
                  <a:pt x="2735093" y="854563"/>
                </a:lnTo>
                <a:lnTo>
                  <a:pt x="2743288" y="803757"/>
                </a:lnTo>
                <a:lnTo>
                  <a:pt x="2743288" y="160756"/>
                </a:lnTo>
                <a:lnTo>
                  <a:pt x="2735093" y="109944"/>
                </a:lnTo>
                <a:lnTo>
                  <a:pt x="2712272" y="65814"/>
                </a:lnTo>
                <a:lnTo>
                  <a:pt x="2677474" y="31016"/>
                </a:lnTo>
                <a:lnTo>
                  <a:pt x="2633344" y="8195"/>
                </a:lnTo>
                <a:lnTo>
                  <a:pt x="2582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5062" y="3754183"/>
            <a:ext cx="2743835" cy="2080895"/>
          </a:xfrm>
          <a:custGeom>
            <a:avLst/>
            <a:gdLst/>
            <a:ahLst/>
            <a:cxnLst/>
            <a:rect l="l" t="t" r="r" b="b"/>
            <a:pathLst>
              <a:path w="2743834" h="2080895">
                <a:moveTo>
                  <a:pt x="0" y="160756"/>
                </a:moveTo>
                <a:lnTo>
                  <a:pt x="8195" y="109944"/>
                </a:lnTo>
                <a:lnTo>
                  <a:pt x="31016" y="65814"/>
                </a:lnTo>
                <a:lnTo>
                  <a:pt x="65814" y="31016"/>
                </a:lnTo>
                <a:lnTo>
                  <a:pt x="109944" y="8195"/>
                </a:lnTo>
                <a:lnTo>
                  <a:pt x="160756" y="0"/>
                </a:lnTo>
                <a:lnTo>
                  <a:pt x="457212" y="0"/>
                </a:lnTo>
                <a:lnTo>
                  <a:pt x="1143038" y="0"/>
                </a:lnTo>
                <a:lnTo>
                  <a:pt x="2582532" y="0"/>
                </a:lnTo>
                <a:lnTo>
                  <a:pt x="2633344" y="8195"/>
                </a:lnTo>
                <a:lnTo>
                  <a:pt x="2677474" y="31016"/>
                </a:lnTo>
                <a:lnTo>
                  <a:pt x="2712272" y="65814"/>
                </a:lnTo>
                <a:lnTo>
                  <a:pt x="2735093" y="109944"/>
                </a:lnTo>
                <a:lnTo>
                  <a:pt x="2743288" y="160756"/>
                </a:lnTo>
                <a:lnTo>
                  <a:pt x="2743288" y="562635"/>
                </a:lnTo>
                <a:lnTo>
                  <a:pt x="2743288" y="803757"/>
                </a:lnTo>
                <a:lnTo>
                  <a:pt x="2735093" y="854563"/>
                </a:lnTo>
                <a:lnTo>
                  <a:pt x="2712272" y="898689"/>
                </a:lnTo>
                <a:lnTo>
                  <a:pt x="2677474" y="933486"/>
                </a:lnTo>
                <a:lnTo>
                  <a:pt x="2633344" y="956306"/>
                </a:lnTo>
                <a:lnTo>
                  <a:pt x="2582532" y="964501"/>
                </a:lnTo>
                <a:lnTo>
                  <a:pt x="1143038" y="964501"/>
                </a:lnTo>
                <a:lnTo>
                  <a:pt x="116179" y="2080374"/>
                </a:lnTo>
                <a:lnTo>
                  <a:pt x="457212" y="964501"/>
                </a:lnTo>
                <a:lnTo>
                  <a:pt x="160756" y="964501"/>
                </a:lnTo>
                <a:lnTo>
                  <a:pt x="109944" y="956306"/>
                </a:lnTo>
                <a:lnTo>
                  <a:pt x="65814" y="933486"/>
                </a:lnTo>
                <a:lnTo>
                  <a:pt x="31016" y="898689"/>
                </a:lnTo>
                <a:lnTo>
                  <a:pt x="8195" y="854563"/>
                </a:lnTo>
                <a:lnTo>
                  <a:pt x="0" y="803757"/>
                </a:lnTo>
                <a:lnTo>
                  <a:pt x="0" y="562635"/>
                </a:lnTo>
                <a:lnTo>
                  <a:pt x="0" y="160756"/>
                </a:lnTo>
                <a:close/>
              </a:path>
            </a:pathLst>
          </a:custGeom>
          <a:ln w="25399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68029" y="3655288"/>
            <a:ext cx="2316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optimal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 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least </a:t>
            </a:r>
            <a:r>
              <a:rPr sz="2400" spc="-5" dirty="0">
                <a:latin typeface="Calibri"/>
                <a:cs typeface="Calibri"/>
              </a:rPr>
              <a:t>52428  </a:t>
            </a:r>
            <a:r>
              <a:rPr sz="2400" spc="-10" dirty="0">
                <a:latin typeface="Calibri"/>
                <a:cs typeface="Calibri"/>
              </a:rPr>
              <a:t>paths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49755" y="1260297"/>
            <a:ext cx="2743835" cy="1667510"/>
          </a:xfrm>
          <a:custGeom>
            <a:avLst/>
            <a:gdLst/>
            <a:ahLst/>
            <a:cxnLst/>
            <a:rect l="l" t="t" r="r" b="b"/>
            <a:pathLst>
              <a:path w="2743834" h="1667510">
                <a:moveTo>
                  <a:pt x="1143038" y="964501"/>
                </a:moveTo>
                <a:lnTo>
                  <a:pt x="457212" y="964501"/>
                </a:lnTo>
                <a:lnTo>
                  <a:pt x="917828" y="1667014"/>
                </a:lnTo>
                <a:lnTo>
                  <a:pt x="1143038" y="964501"/>
                </a:lnTo>
                <a:close/>
              </a:path>
              <a:path w="2743834" h="1667510">
                <a:moveTo>
                  <a:pt x="2582532" y="0"/>
                </a:moveTo>
                <a:lnTo>
                  <a:pt x="160756" y="0"/>
                </a:lnTo>
                <a:lnTo>
                  <a:pt x="109944" y="8195"/>
                </a:lnTo>
                <a:lnTo>
                  <a:pt x="65814" y="31016"/>
                </a:lnTo>
                <a:lnTo>
                  <a:pt x="31016" y="65814"/>
                </a:lnTo>
                <a:lnTo>
                  <a:pt x="8195" y="109944"/>
                </a:lnTo>
                <a:lnTo>
                  <a:pt x="0" y="160756"/>
                </a:lnTo>
                <a:lnTo>
                  <a:pt x="0" y="803757"/>
                </a:lnTo>
                <a:lnTo>
                  <a:pt x="8195" y="854563"/>
                </a:lnTo>
                <a:lnTo>
                  <a:pt x="31016" y="898689"/>
                </a:lnTo>
                <a:lnTo>
                  <a:pt x="65814" y="933486"/>
                </a:lnTo>
                <a:lnTo>
                  <a:pt x="109944" y="956306"/>
                </a:lnTo>
                <a:lnTo>
                  <a:pt x="160756" y="964501"/>
                </a:lnTo>
                <a:lnTo>
                  <a:pt x="2582532" y="964501"/>
                </a:lnTo>
                <a:lnTo>
                  <a:pt x="2633344" y="956306"/>
                </a:lnTo>
                <a:lnTo>
                  <a:pt x="2677474" y="933486"/>
                </a:lnTo>
                <a:lnTo>
                  <a:pt x="2712272" y="898689"/>
                </a:lnTo>
                <a:lnTo>
                  <a:pt x="2735093" y="854563"/>
                </a:lnTo>
                <a:lnTo>
                  <a:pt x="2743288" y="803757"/>
                </a:lnTo>
                <a:lnTo>
                  <a:pt x="2743288" y="160756"/>
                </a:lnTo>
                <a:lnTo>
                  <a:pt x="2735093" y="109944"/>
                </a:lnTo>
                <a:lnTo>
                  <a:pt x="2712272" y="65814"/>
                </a:lnTo>
                <a:lnTo>
                  <a:pt x="2677474" y="31016"/>
                </a:lnTo>
                <a:lnTo>
                  <a:pt x="2633344" y="8195"/>
                </a:lnTo>
                <a:lnTo>
                  <a:pt x="2582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49755" y="1260297"/>
            <a:ext cx="2743835" cy="1667510"/>
          </a:xfrm>
          <a:custGeom>
            <a:avLst/>
            <a:gdLst/>
            <a:ahLst/>
            <a:cxnLst/>
            <a:rect l="l" t="t" r="r" b="b"/>
            <a:pathLst>
              <a:path w="2743834" h="1667510">
                <a:moveTo>
                  <a:pt x="0" y="160756"/>
                </a:moveTo>
                <a:lnTo>
                  <a:pt x="8195" y="109944"/>
                </a:lnTo>
                <a:lnTo>
                  <a:pt x="31016" y="65814"/>
                </a:lnTo>
                <a:lnTo>
                  <a:pt x="65814" y="31016"/>
                </a:lnTo>
                <a:lnTo>
                  <a:pt x="109944" y="8195"/>
                </a:lnTo>
                <a:lnTo>
                  <a:pt x="160756" y="0"/>
                </a:lnTo>
                <a:lnTo>
                  <a:pt x="457212" y="0"/>
                </a:lnTo>
                <a:lnTo>
                  <a:pt x="1143038" y="0"/>
                </a:lnTo>
                <a:lnTo>
                  <a:pt x="2582532" y="0"/>
                </a:lnTo>
                <a:lnTo>
                  <a:pt x="2633344" y="8195"/>
                </a:lnTo>
                <a:lnTo>
                  <a:pt x="2677474" y="31016"/>
                </a:lnTo>
                <a:lnTo>
                  <a:pt x="2712272" y="65814"/>
                </a:lnTo>
                <a:lnTo>
                  <a:pt x="2735093" y="109944"/>
                </a:lnTo>
                <a:lnTo>
                  <a:pt x="2743288" y="160756"/>
                </a:lnTo>
                <a:lnTo>
                  <a:pt x="2743288" y="562635"/>
                </a:lnTo>
                <a:lnTo>
                  <a:pt x="2743288" y="803757"/>
                </a:lnTo>
                <a:lnTo>
                  <a:pt x="2735093" y="854563"/>
                </a:lnTo>
                <a:lnTo>
                  <a:pt x="2712272" y="898689"/>
                </a:lnTo>
                <a:lnTo>
                  <a:pt x="2677474" y="933486"/>
                </a:lnTo>
                <a:lnTo>
                  <a:pt x="2633344" y="956306"/>
                </a:lnTo>
                <a:lnTo>
                  <a:pt x="2582532" y="964501"/>
                </a:lnTo>
                <a:lnTo>
                  <a:pt x="1143038" y="964501"/>
                </a:lnTo>
                <a:lnTo>
                  <a:pt x="917829" y="1667014"/>
                </a:lnTo>
                <a:lnTo>
                  <a:pt x="457212" y="964501"/>
                </a:lnTo>
                <a:lnTo>
                  <a:pt x="160756" y="964501"/>
                </a:lnTo>
                <a:lnTo>
                  <a:pt x="109944" y="956306"/>
                </a:lnTo>
                <a:lnTo>
                  <a:pt x="65814" y="933486"/>
                </a:lnTo>
                <a:lnTo>
                  <a:pt x="31016" y="898689"/>
                </a:lnTo>
                <a:lnTo>
                  <a:pt x="8195" y="854563"/>
                </a:lnTo>
                <a:lnTo>
                  <a:pt x="0" y="803757"/>
                </a:lnTo>
                <a:lnTo>
                  <a:pt x="0" y="562635"/>
                </a:lnTo>
                <a:lnTo>
                  <a:pt x="0" y="160756"/>
                </a:lnTo>
                <a:close/>
              </a:path>
            </a:pathLst>
          </a:custGeom>
          <a:ln w="25400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11743" y="1344282"/>
            <a:ext cx="162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days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21795" y="646373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8A8A8A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10447" y="1710042"/>
            <a:ext cx="1022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seconds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3"/>
          <p:cNvSpPr txBox="1">
            <a:spLocks noGrp="1"/>
          </p:cNvSpPr>
          <p:nvPr>
            <p:ph type="title"/>
          </p:nvPr>
        </p:nvSpPr>
        <p:spPr>
          <a:xfrm>
            <a:off x="2316645" y="193749"/>
            <a:ext cx="8135160" cy="123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Fattree</a:t>
            </a:r>
            <a:r>
              <a:rPr lang="zh-CN" altLang="en-US" dirty="0"/>
              <a:t>的</a:t>
            </a:r>
            <a:r>
              <a:rPr lang="en-US" altLang="zh-CN" dirty="0"/>
              <a:t>PMC</a:t>
            </a:r>
            <a:r>
              <a:rPr lang="zh-CN" altLang="en-US" dirty="0"/>
              <a:t>算法结果</a:t>
            </a:r>
          </a:p>
        </p:txBody>
      </p:sp>
    </p:spTree>
    <p:extLst>
      <p:ext uri="{BB962C8B-B14F-4D97-AF65-F5344CB8AC3E}">
        <p14:creationId xmlns:p14="http://schemas.microsoft.com/office/powerpoint/2010/main" val="12140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6539" y="3257106"/>
            <a:ext cx="8155172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</a:rPr>
              <a:t>     Phase </a:t>
            </a:r>
            <a:r>
              <a:rPr lang="en-US" altLang="zh-CN" sz="4400" spc="-5" dirty="0" smtClean="0">
                <a:solidFill>
                  <a:srgbClr val="FFFFFF"/>
                </a:solidFill>
              </a:rPr>
              <a:t>II: </a:t>
            </a:r>
            <a:r>
              <a:rPr lang="en-US" altLang="zh-CN" sz="4400" spc="-10" dirty="0" smtClean="0">
                <a:solidFill>
                  <a:srgbClr val="FFFFFF"/>
                </a:solidFill>
              </a:rPr>
              <a:t>Network</a:t>
            </a:r>
            <a:r>
              <a:rPr lang="en-US" altLang="zh-CN" sz="4400" spc="-25" dirty="0" smtClean="0">
                <a:solidFill>
                  <a:srgbClr val="FFFFFF"/>
                </a:solidFill>
              </a:rPr>
              <a:t> </a:t>
            </a:r>
            <a:r>
              <a:rPr lang="en-US" altLang="zh-CN" sz="4400" spc="-10" dirty="0" smtClean="0">
                <a:solidFill>
                  <a:srgbClr val="FFFFFF"/>
                </a:solidFill>
              </a:rPr>
              <a:t>Probing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888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695" y="461581"/>
            <a:ext cx="546940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432FF"/>
                </a:solidFill>
              </a:rPr>
              <a:t>Network</a:t>
            </a:r>
            <a:r>
              <a:rPr spc="-75" dirty="0">
                <a:solidFill>
                  <a:srgbClr val="0432FF"/>
                </a:solidFill>
              </a:rPr>
              <a:t> </a:t>
            </a:r>
            <a:r>
              <a:rPr spc="-10" dirty="0">
                <a:solidFill>
                  <a:srgbClr val="0432FF"/>
                </a:solidFill>
              </a:rPr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4261" y="1870506"/>
            <a:ext cx="8337550" cy="323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UDP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probes: varying </a:t>
            </a:r>
            <a:r>
              <a:rPr sz="3200" spc="-25" dirty="0">
                <a:solidFill>
                  <a:srgbClr val="0432FF"/>
                </a:solidFill>
                <a:latin typeface="Calibri"/>
                <a:cs typeface="Calibri"/>
              </a:rPr>
              <a:t>packet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length, </a:t>
            </a:r>
            <a:r>
              <a:rPr sz="3200" spc="-85" dirty="0">
                <a:solidFill>
                  <a:srgbClr val="0432FF"/>
                </a:solidFill>
                <a:latin typeface="Calibri"/>
                <a:cs typeface="Calibri"/>
              </a:rPr>
              <a:t>DSCP,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source 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port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432FF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67665" marR="1047750" indent="-342900">
              <a:lnSpc>
                <a:spcPct val="100000"/>
              </a:lnSpc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Source routing: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IP-in-IP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encapsulation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and 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decapsulation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432FF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solidFill>
                  <a:srgbClr val="0432FF"/>
                </a:solidFill>
                <a:latin typeface="Calibri"/>
                <a:cs typeface="Calibri"/>
              </a:rPr>
              <a:t>Responders: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simply </a:t>
            </a:r>
            <a:r>
              <a:rPr sz="3200" dirty="0">
                <a:solidFill>
                  <a:srgbClr val="0432FF"/>
                </a:solidFill>
                <a:latin typeface="Calibri"/>
                <a:cs typeface="Calibri"/>
              </a:rPr>
              <a:t>echo </a:t>
            </a:r>
            <a:r>
              <a:rPr sz="3200" spc="-10" dirty="0">
                <a:solidFill>
                  <a:srgbClr val="0432FF"/>
                </a:solidFill>
                <a:latin typeface="Calibri"/>
                <a:cs typeface="Calibri"/>
              </a:rPr>
              <a:t>probes</a:t>
            </a:r>
            <a:r>
              <a:rPr sz="3200" spc="1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32FF"/>
                </a:solidFill>
                <a:latin typeface="Calibri"/>
                <a:cs typeface="Calibri"/>
              </a:rPr>
              <a:t>back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9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2018414" y="3044280"/>
            <a:ext cx="8155172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</a:rPr>
              <a:t>          </a:t>
            </a:r>
            <a:r>
              <a:rPr lang="en-US" altLang="zh-CN" sz="4400" dirty="0">
                <a:solidFill>
                  <a:srgbClr val="FFFFFF"/>
                </a:solidFill>
              </a:rPr>
              <a:t>Phase </a:t>
            </a:r>
            <a:r>
              <a:rPr lang="en-US" altLang="zh-CN" sz="4400" spc="-5" dirty="0">
                <a:solidFill>
                  <a:srgbClr val="FFFFFF"/>
                </a:solidFill>
              </a:rPr>
              <a:t>III: </a:t>
            </a:r>
            <a:r>
              <a:rPr lang="en-US" altLang="zh-CN" sz="4400" dirty="0">
                <a:solidFill>
                  <a:srgbClr val="FFFFFF"/>
                </a:solidFill>
              </a:rPr>
              <a:t>Loss </a:t>
            </a:r>
            <a:r>
              <a:rPr lang="en-US" altLang="zh-CN" sz="4400" spc="-15" dirty="0">
                <a:solidFill>
                  <a:srgbClr val="FFFFFF"/>
                </a:solidFill>
              </a:rPr>
              <a:t>Localization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467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190" y="461581"/>
            <a:ext cx="649643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dirty="0">
                <a:solidFill>
                  <a:schemeClr val="hlink"/>
                </a:solidFill>
                <a:latin typeface="Calibri"/>
                <a:cs typeface="Calibri"/>
              </a:rPr>
              <a:t>Loss Localization Problem</a:t>
            </a:r>
            <a:endParaRPr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6905" y="2987776"/>
          <a:ext cx="3229610" cy="2870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4505" y="3224783"/>
            <a:ext cx="1162812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447" y="3251974"/>
            <a:ext cx="1064704" cy="486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439" y="3251974"/>
            <a:ext cx="1064895" cy="487045"/>
          </a:xfrm>
          <a:custGeom>
            <a:avLst/>
            <a:gdLst/>
            <a:ahLst/>
            <a:cxnLst/>
            <a:rect l="l" t="t" r="r" b="b"/>
            <a:pathLst>
              <a:path w="1064895" h="487045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983576" y="0"/>
                </a:lnTo>
                <a:lnTo>
                  <a:pt x="1015157" y="6377"/>
                </a:lnTo>
                <a:lnTo>
                  <a:pt x="1040949" y="23768"/>
                </a:lnTo>
                <a:lnTo>
                  <a:pt x="1058339" y="49559"/>
                </a:lnTo>
                <a:lnTo>
                  <a:pt x="1064717" y="81140"/>
                </a:lnTo>
                <a:lnTo>
                  <a:pt x="1064717" y="405688"/>
                </a:lnTo>
                <a:lnTo>
                  <a:pt x="1058339" y="437267"/>
                </a:lnTo>
                <a:lnTo>
                  <a:pt x="1040949" y="463054"/>
                </a:lnTo>
                <a:lnTo>
                  <a:pt x="1015157" y="480441"/>
                </a:lnTo>
                <a:lnTo>
                  <a:pt x="983576" y="486816"/>
                </a:lnTo>
                <a:lnTo>
                  <a:pt x="81140" y="486816"/>
                </a:lnTo>
                <a:lnTo>
                  <a:pt x="49554" y="480441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216" y="3330282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505" y="4152900"/>
            <a:ext cx="1162812" cy="585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447" y="4180370"/>
            <a:ext cx="1064704" cy="486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439" y="4180357"/>
            <a:ext cx="1064895" cy="487045"/>
          </a:xfrm>
          <a:custGeom>
            <a:avLst/>
            <a:gdLst/>
            <a:ahLst/>
            <a:cxnLst/>
            <a:rect l="l" t="t" r="r" b="b"/>
            <a:pathLst>
              <a:path w="1064895" h="487045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983576" y="0"/>
                </a:lnTo>
                <a:lnTo>
                  <a:pt x="1015157" y="6377"/>
                </a:lnTo>
                <a:lnTo>
                  <a:pt x="1040949" y="23768"/>
                </a:lnTo>
                <a:lnTo>
                  <a:pt x="1058339" y="49559"/>
                </a:lnTo>
                <a:lnTo>
                  <a:pt x="1064717" y="81140"/>
                </a:lnTo>
                <a:lnTo>
                  <a:pt x="1064717" y="405688"/>
                </a:lnTo>
                <a:lnTo>
                  <a:pt x="1058339" y="437267"/>
                </a:lnTo>
                <a:lnTo>
                  <a:pt x="1040949" y="463054"/>
                </a:lnTo>
                <a:lnTo>
                  <a:pt x="1015157" y="480441"/>
                </a:lnTo>
                <a:lnTo>
                  <a:pt x="983576" y="486816"/>
                </a:lnTo>
                <a:lnTo>
                  <a:pt x="81140" y="486816"/>
                </a:lnTo>
                <a:lnTo>
                  <a:pt x="49554" y="480441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216" y="4258678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505" y="5145023"/>
            <a:ext cx="1162812" cy="585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447" y="5172544"/>
            <a:ext cx="1064704" cy="486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439" y="5172544"/>
            <a:ext cx="1064895" cy="487045"/>
          </a:xfrm>
          <a:custGeom>
            <a:avLst/>
            <a:gdLst/>
            <a:ahLst/>
            <a:cxnLst/>
            <a:rect l="l" t="t" r="r" b="b"/>
            <a:pathLst>
              <a:path w="1064895" h="487045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983576" y="0"/>
                </a:lnTo>
                <a:lnTo>
                  <a:pt x="1015157" y="6377"/>
                </a:lnTo>
                <a:lnTo>
                  <a:pt x="1040949" y="23768"/>
                </a:lnTo>
                <a:lnTo>
                  <a:pt x="1058339" y="49559"/>
                </a:lnTo>
                <a:lnTo>
                  <a:pt x="1064717" y="81140"/>
                </a:lnTo>
                <a:lnTo>
                  <a:pt x="1064717" y="405688"/>
                </a:lnTo>
                <a:lnTo>
                  <a:pt x="1058339" y="437267"/>
                </a:lnTo>
                <a:lnTo>
                  <a:pt x="1040949" y="463054"/>
                </a:lnTo>
                <a:lnTo>
                  <a:pt x="1015157" y="480440"/>
                </a:lnTo>
                <a:lnTo>
                  <a:pt x="983576" y="486816"/>
                </a:lnTo>
                <a:lnTo>
                  <a:pt x="81140" y="486816"/>
                </a:lnTo>
                <a:lnTo>
                  <a:pt x="49554" y="480440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216" y="525085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9630" y="2196033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4" h="487044">
                <a:moveTo>
                  <a:pt x="805662" y="0"/>
                </a:moveTo>
                <a:lnTo>
                  <a:pt x="81140" y="0"/>
                </a:lnTo>
                <a:lnTo>
                  <a:pt x="49554" y="6377"/>
                </a:lnTo>
                <a:lnTo>
                  <a:pt x="23763" y="23768"/>
                </a:lnTo>
                <a:lnTo>
                  <a:pt x="6375" y="49559"/>
                </a:lnTo>
                <a:lnTo>
                  <a:pt x="0" y="81140"/>
                </a:lnTo>
                <a:lnTo>
                  <a:pt x="0" y="405688"/>
                </a:lnTo>
                <a:lnTo>
                  <a:pt x="6375" y="437267"/>
                </a:lnTo>
                <a:lnTo>
                  <a:pt x="23763" y="463054"/>
                </a:lnTo>
                <a:lnTo>
                  <a:pt x="49554" y="480441"/>
                </a:lnTo>
                <a:lnTo>
                  <a:pt x="81140" y="486816"/>
                </a:lnTo>
                <a:lnTo>
                  <a:pt x="805662" y="486816"/>
                </a:lnTo>
                <a:lnTo>
                  <a:pt x="837248" y="480441"/>
                </a:lnTo>
                <a:lnTo>
                  <a:pt x="863039" y="463054"/>
                </a:lnTo>
                <a:lnTo>
                  <a:pt x="880427" y="437267"/>
                </a:lnTo>
                <a:lnTo>
                  <a:pt x="886802" y="405688"/>
                </a:lnTo>
                <a:lnTo>
                  <a:pt x="886802" y="81140"/>
                </a:lnTo>
                <a:lnTo>
                  <a:pt x="880427" y="49559"/>
                </a:lnTo>
                <a:lnTo>
                  <a:pt x="863039" y="23768"/>
                </a:lnTo>
                <a:lnTo>
                  <a:pt x="837248" y="6377"/>
                </a:lnTo>
                <a:lnTo>
                  <a:pt x="805662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9630" y="2196033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4" h="487044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805662" y="0"/>
                </a:lnTo>
                <a:lnTo>
                  <a:pt x="837248" y="6377"/>
                </a:lnTo>
                <a:lnTo>
                  <a:pt x="863039" y="23768"/>
                </a:lnTo>
                <a:lnTo>
                  <a:pt x="880427" y="49559"/>
                </a:lnTo>
                <a:lnTo>
                  <a:pt x="886802" y="81140"/>
                </a:lnTo>
                <a:lnTo>
                  <a:pt x="886802" y="405688"/>
                </a:lnTo>
                <a:lnTo>
                  <a:pt x="880427" y="437267"/>
                </a:lnTo>
                <a:lnTo>
                  <a:pt x="863039" y="463054"/>
                </a:lnTo>
                <a:lnTo>
                  <a:pt x="837248" y="480441"/>
                </a:lnTo>
                <a:lnTo>
                  <a:pt x="805662" y="486816"/>
                </a:lnTo>
                <a:lnTo>
                  <a:pt x="81140" y="486816"/>
                </a:lnTo>
                <a:lnTo>
                  <a:pt x="49554" y="480441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80298" y="227434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71368" y="2196033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5" h="487044">
                <a:moveTo>
                  <a:pt x="805662" y="0"/>
                </a:moveTo>
                <a:lnTo>
                  <a:pt x="81140" y="0"/>
                </a:lnTo>
                <a:lnTo>
                  <a:pt x="49554" y="6377"/>
                </a:lnTo>
                <a:lnTo>
                  <a:pt x="23763" y="23768"/>
                </a:lnTo>
                <a:lnTo>
                  <a:pt x="6375" y="49559"/>
                </a:lnTo>
                <a:lnTo>
                  <a:pt x="0" y="81140"/>
                </a:lnTo>
                <a:lnTo>
                  <a:pt x="0" y="405688"/>
                </a:lnTo>
                <a:lnTo>
                  <a:pt x="6375" y="437267"/>
                </a:lnTo>
                <a:lnTo>
                  <a:pt x="23763" y="463054"/>
                </a:lnTo>
                <a:lnTo>
                  <a:pt x="49554" y="480441"/>
                </a:lnTo>
                <a:lnTo>
                  <a:pt x="81140" y="486816"/>
                </a:lnTo>
                <a:lnTo>
                  <a:pt x="805662" y="486816"/>
                </a:lnTo>
                <a:lnTo>
                  <a:pt x="837248" y="480441"/>
                </a:lnTo>
                <a:lnTo>
                  <a:pt x="863039" y="463054"/>
                </a:lnTo>
                <a:lnTo>
                  <a:pt x="880427" y="437267"/>
                </a:lnTo>
                <a:lnTo>
                  <a:pt x="886802" y="405688"/>
                </a:lnTo>
                <a:lnTo>
                  <a:pt x="886802" y="81140"/>
                </a:lnTo>
                <a:lnTo>
                  <a:pt x="880427" y="49559"/>
                </a:lnTo>
                <a:lnTo>
                  <a:pt x="863039" y="23768"/>
                </a:lnTo>
                <a:lnTo>
                  <a:pt x="837248" y="6377"/>
                </a:lnTo>
                <a:lnTo>
                  <a:pt x="805662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1368" y="2196033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5" h="487044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805662" y="0"/>
                </a:lnTo>
                <a:lnTo>
                  <a:pt x="837248" y="6377"/>
                </a:lnTo>
                <a:lnTo>
                  <a:pt x="863039" y="23768"/>
                </a:lnTo>
                <a:lnTo>
                  <a:pt x="880427" y="49559"/>
                </a:lnTo>
                <a:lnTo>
                  <a:pt x="886802" y="81140"/>
                </a:lnTo>
                <a:lnTo>
                  <a:pt x="886802" y="405688"/>
                </a:lnTo>
                <a:lnTo>
                  <a:pt x="880427" y="437267"/>
                </a:lnTo>
                <a:lnTo>
                  <a:pt x="863039" y="463054"/>
                </a:lnTo>
                <a:lnTo>
                  <a:pt x="837248" y="480441"/>
                </a:lnTo>
                <a:lnTo>
                  <a:pt x="805662" y="486816"/>
                </a:lnTo>
                <a:lnTo>
                  <a:pt x="81140" y="486816"/>
                </a:lnTo>
                <a:lnTo>
                  <a:pt x="49554" y="480441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32023" y="227434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6090" y="2196033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5" h="487044">
                <a:moveTo>
                  <a:pt x="805662" y="0"/>
                </a:moveTo>
                <a:lnTo>
                  <a:pt x="81140" y="0"/>
                </a:lnTo>
                <a:lnTo>
                  <a:pt x="49554" y="6377"/>
                </a:lnTo>
                <a:lnTo>
                  <a:pt x="23763" y="23768"/>
                </a:lnTo>
                <a:lnTo>
                  <a:pt x="6375" y="49559"/>
                </a:lnTo>
                <a:lnTo>
                  <a:pt x="0" y="81140"/>
                </a:lnTo>
                <a:lnTo>
                  <a:pt x="0" y="405688"/>
                </a:lnTo>
                <a:lnTo>
                  <a:pt x="6375" y="437267"/>
                </a:lnTo>
                <a:lnTo>
                  <a:pt x="23763" y="463054"/>
                </a:lnTo>
                <a:lnTo>
                  <a:pt x="49554" y="480441"/>
                </a:lnTo>
                <a:lnTo>
                  <a:pt x="81140" y="486816"/>
                </a:lnTo>
                <a:lnTo>
                  <a:pt x="805662" y="486816"/>
                </a:lnTo>
                <a:lnTo>
                  <a:pt x="837248" y="480441"/>
                </a:lnTo>
                <a:lnTo>
                  <a:pt x="863039" y="463054"/>
                </a:lnTo>
                <a:lnTo>
                  <a:pt x="880427" y="437267"/>
                </a:lnTo>
                <a:lnTo>
                  <a:pt x="886802" y="405688"/>
                </a:lnTo>
                <a:lnTo>
                  <a:pt x="886802" y="81140"/>
                </a:lnTo>
                <a:lnTo>
                  <a:pt x="880427" y="49559"/>
                </a:lnTo>
                <a:lnTo>
                  <a:pt x="863039" y="23768"/>
                </a:lnTo>
                <a:lnTo>
                  <a:pt x="837248" y="6377"/>
                </a:lnTo>
                <a:lnTo>
                  <a:pt x="805662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6090" y="2196033"/>
            <a:ext cx="887094" cy="487045"/>
          </a:xfrm>
          <a:custGeom>
            <a:avLst/>
            <a:gdLst/>
            <a:ahLst/>
            <a:cxnLst/>
            <a:rect l="l" t="t" r="r" b="b"/>
            <a:pathLst>
              <a:path w="887095" h="487044">
                <a:moveTo>
                  <a:pt x="0" y="81140"/>
                </a:moveTo>
                <a:lnTo>
                  <a:pt x="6375" y="49559"/>
                </a:lnTo>
                <a:lnTo>
                  <a:pt x="23763" y="23768"/>
                </a:lnTo>
                <a:lnTo>
                  <a:pt x="49554" y="6377"/>
                </a:lnTo>
                <a:lnTo>
                  <a:pt x="81140" y="0"/>
                </a:lnTo>
                <a:lnTo>
                  <a:pt x="805662" y="0"/>
                </a:lnTo>
                <a:lnTo>
                  <a:pt x="837248" y="6377"/>
                </a:lnTo>
                <a:lnTo>
                  <a:pt x="863039" y="23768"/>
                </a:lnTo>
                <a:lnTo>
                  <a:pt x="880427" y="49559"/>
                </a:lnTo>
                <a:lnTo>
                  <a:pt x="886802" y="81140"/>
                </a:lnTo>
                <a:lnTo>
                  <a:pt x="886802" y="405688"/>
                </a:lnTo>
                <a:lnTo>
                  <a:pt x="880427" y="437267"/>
                </a:lnTo>
                <a:lnTo>
                  <a:pt x="863039" y="463054"/>
                </a:lnTo>
                <a:lnTo>
                  <a:pt x="837248" y="480441"/>
                </a:lnTo>
                <a:lnTo>
                  <a:pt x="805662" y="486816"/>
                </a:lnTo>
                <a:lnTo>
                  <a:pt x="81140" y="486816"/>
                </a:lnTo>
                <a:lnTo>
                  <a:pt x="49554" y="480441"/>
                </a:lnTo>
                <a:lnTo>
                  <a:pt x="23763" y="463054"/>
                </a:lnTo>
                <a:lnTo>
                  <a:pt x="6375" y="437267"/>
                </a:lnTo>
                <a:lnTo>
                  <a:pt x="0" y="405688"/>
                </a:lnTo>
                <a:lnTo>
                  <a:pt x="0" y="81140"/>
                </a:lnTo>
                <a:close/>
              </a:path>
            </a:pathLst>
          </a:custGeom>
          <a:ln w="25400">
            <a:solidFill>
              <a:srgbClr val="B66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86758" y="227434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1459" y="2094128"/>
            <a:ext cx="4899660" cy="20858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lang="en-US" altLang="zh-CN" sz="32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lang="en-US" altLang="zh-CN" sz="3200" spc="-15" dirty="0">
                <a:solidFill>
                  <a:srgbClr val="0000FF"/>
                </a:solidFill>
                <a:latin typeface="Calibri"/>
                <a:cs typeface="Calibri"/>
              </a:rPr>
              <a:t>probe 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matrix </a:t>
            </a:r>
            <a:r>
              <a:rPr lang="en-US" altLang="zh-CN" sz="3200" spc="-5" dirty="0">
                <a:solidFill>
                  <a:srgbClr val="0000FF"/>
                </a:solidFill>
                <a:latin typeface="Calibri"/>
                <a:cs typeface="Calibri"/>
              </a:rPr>
              <a:t>and  loss 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measurements, </a:t>
            </a:r>
            <a:r>
              <a:rPr lang="en-US" altLang="zh-CN" sz="3200" spc="-5" dirty="0">
                <a:solidFill>
                  <a:srgbClr val="0000FF"/>
                </a:solidFill>
                <a:latin typeface="Calibri"/>
                <a:cs typeface="Calibri"/>
              </a:rPr>
              <a:t>select  the </a:t>
            </a:r>
            <a:r>
              <a:rPr lang="en-US" altLang="zh-CN" sz="3200" spc="-10" dirty="0">
                <a:solidFill>
                  <a:srgbClr val="FF0000"/>
                </a:solidFill>
                <a:latin typeface="Calibri"/>
                <a:cs typeface="Calibri"/>
              </a:rPr>
              <a:t>least </a:t>
            </a:r>
            <a:r>
              <a:rPr lang="en-US" altLang="zh-CN" sz="3200" spc="-5" dirty="0">
                <a:solidFill>
                  <a:srgbClr val="0000FF"/>
                </a:solidFill>
                <a:latin typeface="Calibri"/>
                <a:cs typeface="Calibri"/>
              </a:rPr>
              <a:t>number </a:t>
            </a:r>
            <a:r>
              <a:rPr lang="en-US" altLang="zh-CN" sz="32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links</a:t>
            </a:r>
            <a:endParaRPr lang="en-US" altLang="zh-CN" sz="3200" dirty="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765"/>
              </a:spcBef>
            </a:pPr>
            <a:r>
              <a:rPr lang="en-US" altLang="zh-CN" sz="3200" spc="-2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explain </a:t>
            </a:r>
            <a:r>
              <a:rPr lang="en-US" altLang="zh-CN" sz="32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lang="en-US" altLang="zh-CN" sz="3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observation</a:t>
            </a:r>
            <a:r>
              <a:rPr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01459" y="4825136"/>
            <a:ext cx="17233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P-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ha</a:t>
            </a:r>
            <a:r>
              <a:rPr sz="3200" spc="-5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25567" y="2168651"/>
            <a:ext cx="1863851" cy="585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3479" y="2074164"/>
            <a:ext cx="1749552" cy="172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3479" y="2632227"/>
            <a:ext cx="1749552" cy="146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72837" y="2196033"/>
            <a:ext cx="1766163" cy="4868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09691" y="2137181"/>
            <a:ext cx="169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Loss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1666875" algn="l"/>
              </a:tabLst>
            </a:pPr>
            <a:r>
              <a:rPr sz="1800" u="sng" dirty="0">
                <a:uFill>
                  <a:solidFill>
                    <a:srgbClr val="BE4B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190" dirty="0">
                <a:uFill>
                  <a:solidFill>
                    <a:srgbClr val="BE4B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BE4B48"/>
                  </a:solidFill>
                </a:uFill>
                <a:latin typeface="Calibri"/>
                <a:cs typeface="Calibri"/>
              </a:rPr>
              <a:t>measurements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92369" y="3926052"/>
            <a:ext cx="965200" cy="38100"/>
          </a:xfrm>
          <a:custGeom>
            <a:avLst/>
            <a:gdLst/>
            <a:ahLst/>
            <a:cxnLst/>
            <a:rect l="l" t="t" r="r" b="b"/>
            <a:pathLst>
              <a:path w="965200" h="38100">
                <a:moveTo>
                  <a:pt x="0" y="38099"/>
                </a:moveTo>
                <a:lnTo>
                  <a:pt x="964679" y="38099"/>
                </a:lnTo>
                <a:lnTo>
                  <a:pt x="964679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8719" y="2981426"/>
            <a:ext cx="0" cy="2884805"/>
          </a:xfrm>
          <a:custGeom>
            <a:avLst/>
            <a:gdLst/>
            <a:ahLst/>
            <a:cxnLst/>
            <a:rect l="l" t="t" r="r" b="b"/>
            <a:pathLst>
              <a:path h="2884804">
                <a:moveTo>
                  <a:pt x="0" y="0"/>
                </a:moveTo>
                <a:lnTo>
                  <a:pt x="0" y="288470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50698" y="2981426"/>
            <a:ext cx="0" cy="2884805"/>
          </a:xfrm>
          <a:custGeom>
            <a:avLst/>
            <a:gdLst/>
            <a:ahLst/>
            <a:cxnLst/>
            <a:rect l="l" t="t" r="r" b="b"/>
            <a:pathLst>
              <a:path h="2884804">
                <a:moveTo>
                  <a:pt x="0" y="0"/>
                </a:moveTo>
                <a:lnTo>
                  <a:pt x="0" y="288470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2369" y="2987776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0" y="0"/>
                </a:moveTo>
                <a:lnTo>
                  <a:pt x="96467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5069" y="2994126"/>
            <a:ext cx="939800" cy="93218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168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05069" y="3964152"/>
            <a:ext cx="939800" cy="932180"/>
          </a:xfrm>
          <a:prstGeom prst="rect">
            <a:avLst/>
          </a:prstGeom>
          <a:solidFill>
            <a:srgbClr val="D0D8E8"/>
          </a:solidFill>
        </p:spPr>
        <p:txBody>
          <a:bodyPr vert="horz" wrap="square" lIns="0" tIns="1562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sz="3600" dirty="0">
                <a:latin typeface="Calibri"/>
                <a:cs typeface="Calibri"/>
              </a:rPr>
              <a:t>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8719" y="4902441"/>
            <a:ext cx="952500" cy="957580"/>
          </a:xfrm>
          <a:prstGeom prst="rect">
            <a:avLst/>
          </a:prstGeom>
          <a:solidFill>
            <a:srgbClr val="E9EDF4"/>
          </a:solidFill>
          <a:ln w="12700">
            <a:solidFill>
              <a:srgbClr val="FFFFFF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sz="3600" dirty="0"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5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745" y="461581"/>
            <a:ext cx="9773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hlink"/>
                </a:solidFill>
                <a:latin typeface="Calibri"/>
                <a:cs typeface="Calibri"/>
              </a:rPr>
              <a:t>Packet Loss Localization (PLL)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1" y="1675028"/>
            <a:ext cx="10218420" cy="4162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each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iteration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select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link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that can explain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largest 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number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probe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losses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until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all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32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explained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If a </a:t>
            </a:r>
            <a:r>
              <a:rPr sz="2800" spc="-10" dirty="0">
                <a:latin typeface="Calibri"/>
                <a:cs typeface="Calibri"/>
              </a:rPr>
              <a:t>link lies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packet </a:t>
            </a:r>
            <a:r>
              <a:rPr sz="2800" spc="-10" dirty="0">
                <a:latin typeface="Calibri"/>
                <a:cs typeface="Calibri"/>
              </a:rPr>
              <a:t>path, </a:t>
            </a:r>
            <a:r>
              <a:rPr sz="2800" spc="-5" dirty="0">
                <a:latin typeface="Calibri"/>
                <a:cs typeface="Calibri"/>
              </a:rPr>
              <a:t>then the </a:t>
            </a:r>
            <a:r>
              <a:rPr sz="2800" spc="-10" dirty="0">
                <a:latin typeface="Calibri"/>
                <a:cs typeface="Calibri"/>
              </a:rPr>
              <a:t>link can </a:t>
            </a:r>
            <a:r>
              <a:rPr sz="2800" spc="-15" dirty="0">
                <a:latin typeface="Calibri"/>
                <a:cs typeface="Calibri"/>
              </a:rPr>
              <a:t>explain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loss.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4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5" dirty="0">
                <a:solidFill>
                  <a:srgbClr val="0000FF"/>
                </a:solidFill>
                <a:latin typeface="Calibri"/>
                <a:cs typeface="Calibri"/>
              </a:rPr>
              <a:t>Two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sz="32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improvements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Matrix decomposition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speedup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computation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spc="-10" dirty="0">
                <a:latin typeface="Calibri"/>
                <a:cs typeface="Calibri"/>
              </a:rPr>
              <a:t>threshold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filter </a:t>
            </a:r>
            <a:r>
              <a:rPr sz="2800" spc="-20" dirty="0">
                <a:latin typeface="Calibri"/>
                <a:cs typeface="Calibri"/>
              </a:rPr>
              <a:t>false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positives</a:t>
            </a:r>
            <a:endParaRPr sz="2800" dirty="0">
              <a:latin typeface="Calibri"/>
              <a:cs typeface="Calibri"/>
            </a:endParaRPr>
          </a:p>
          <a:p>
            <a:pPr marL="1213485" lvl="2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ratio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#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lossy </a:t>
            </a:r>
            <a:r>
              <a:rPr sz="2400" spc="-10" dirty="0">
                <a:latin typeface="Calibri"/>
                <a:cs typeface="Calibri"/>
              </a:rPr>
              <a:t>paths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#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probe </a:t>
            </a:r>
            <a:r>
              <a:rPr sz="2400" spc="-10" dirty="0">
                <a:latin typeface="Calibri"/>
                <a:cs typeface="Calibri"/>
              </a:rPr>
              <a:t>paths through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6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/>
          <p:nvPr/>
        </p:nvSpPr>
        <p:spPr>
          <a:xfrm>
            <a:off x="345937" y="1259129"/>
            <a:ext cx="502336" cy="350982"/>
          </a:xfrm>
          <a:prstGeom prst="hexagon">
            <a:avLst>
              <a:gd name="adj" fmla="val 71562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126337" y="2931815"/>
            <a:ext cx="5103628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126337" y="3738745"/>
            <a:ext cx="5545985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126337" y="4549880"/>
            <a:ext cx="5214532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126337" y="5341919"/>
            <a:ext cx="5811462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126337" y="6163741"/>
            <a:ext cx="5214532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2274" y="299284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至少有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个主机的网络需要维护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91953" y="3812955"/>
            <a:ext cx="51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至少有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个路由器发生了故障或重新加载了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1441" y="4614542"/>
            <a:ext cx="375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至少有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个机架坏了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需要迁移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51441" y="5421472"/>
            <a:ext cx="5307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4.</a:t>
            </a:r>
            <a:r>
              <a:rPr lang="en-US" altLang="zh-CN" spc="-20" dirty="0" smtClean="0">
                <a:latin typeface="Calibri"/>
                <a:cs typeface="Calibri"/>
              </a:rPr>
              <a:t> Dozens</a:t>
            </a:r>
            <a:r>
              <a:rPr lang="en-US" altLang="zh-CN" spc="-40" dirty="0" smtClean="0">
                <a:latin typeface="Calibri"/>
                <a:cs typeface="Calibri"/>
              </a:rPr>
              <a:t> </a:t>
            </a:r>
            <a:r>
              <a:rPr lang="en-US" altLang="zh-CN" spc="-5" dirty="0" smtClean="0">
                <a:latin typeface="Calibri"/>
                <a:cs typeface="Calibri"/>
              </a:rPr>
              <a:t>of</a:t>
            </a:r>
            <a:r>
              <a:rPr lang="en-US" altLang="zh-CN" spc="-15" dirty="0" smtClean="0">
                <a:latin typeface="Calibri"/>
                <a:cs typeface="Calibri"/>
              </a:rPr>
              <a:t> </a:t>
            </a:r>
            <a:r>
              <a:rPr lang="en-US" altLang="zh-CN" spc="-5" dirty="0" smtClean="0">
                <a:latin typeface="Calibri"/>
                <a:cs typeface="Calibri"/>
              </a:rPr>
              <a:t>blips</a:t>
            </a:r>
            <a:r>
              <a:rPr lang="en-US" altLang="zh-CN" spc="-30" dirty="0" smtClean="0">
                <a:latin typeface="Calibri"/>
                <a:cs typeface="Calibri"/>
              </a:rPr>
              <a:t> </a:t>
            </a:r>
            <a:r>
              <a:rPr lang="en-US" altLang="zh-CN" spc="-5" dirty="0" smtClean="0">
                <a:latin typeface="Calibri"/>
                <a:cs typeface="Calibri"/>
              </a:rPr>
              <a:t>of</a:t>
            </a:r>
            <a:r>
              <a:rPr lang="en-US" altLang="zh-CN" spc="-25" dirty="0" smtClean="0">
                <a:latin typeface="Calibri"/>
                <a:cs typeface="Calibri"/>
              </a:rPr>
              <a:t> </a:t>
            </a:r>
            <a:r>
              <a:rPr lang="en-US" altLang="zh-CN" spc="-50" dirty="0" smtClean="0">
                <a:latin typeface="Calibri"/>
                <a:cs typeface="Calibri"/>
              </a:rPr>
              <a:t>DNS</a:t>
            </a:r>
            <a:r>
              <a:rPr lang="zh-CN" altLang="en-US" spc="-50" dirty="0" smtClean="0">
                <a:latin typeface="Calibri"/>
                <a:cs typeface="Calibri"/>
              </a:rPr>
              <a:t>（几十个</a:t>
            </a:r>
            <a:r>
              <a:rPr lang="en-US" altLang="zh-CN" spc="-50" dirty="0" smtClean="0">
                <a:latin typeface="Calibri"/>
                <a:cs typeface="Calibri"/>
              </a:rPr>
              <a:t>DNS</a:t>
            </a:r>
            <a:r>
              <a:rPr lang="zh-CN" altLang="en-US" spc="-50" dirty="0" smtClean="0">
                <a:latin typeface="Calibri"/>
                <a:cs typeface="Calibri"/>
              </a:rPr>
              <a:t>需要做标记？）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76882" y="6187261"/>
            <a:ext cx="5506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5.</a:t>
            </a:r>
            <a:r>
              <a:rPr lang="en-US" altLang="zh-CN" spc="-20" dirty="0" smtClean="0">
                <a:latin typeface="Calibri"/>
                <a:cs typeface="Calibri"/>
              </a:rPr>
              <a:t> </a:t>
            </a:r>
            <a:r>
              <a:rPr lang="zh-CN" altLang="en-US" spc="-20" dirty="0" smtClean="0">
                <a:latin typeface="Calibri"/>
                <a:cs typeface="Calibri"/>
              </a:rPr>
              <a:t>至少有</a:t>
            </a:r>
            <a:r>
              <a:rPr lang="en-US" altLang="zh-CN" spc="-20" dirty="0" smtClean="0">
                <a:latin typeface="Calibri"/>
                <a:cs typeface="Calibri"/>
              </a:rPr>
              <a:t>1000</a:t>
            </a:r>
            <a:r>
              <a:rPr lang="zh-CN" altLang="en-US" spc="-20" dirty="0" smtClean="0">
                <a:latin typeface="Calibri"/>
                <a:cs typeface="Calibri"/>
              </a:rPr>
              <a:t>台个体机发生了故障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69816" y="2163225"/>
            <a:ext cx="5039833" cy="39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-30" dirty="0">
                <a:latin typeface="Calibri"/>
                <a:cs typeface="Calibri"/>
              </a:rPr>
              <a:t>Typical </a:t>
            </a:r>
            <a:r>
              <a:rPr lang="en-US" altLang="zh-CN" spc="-25" dirty="0">
                <a:latin typeface="Calibri"/>
                <a:cs typeface="Calibri"/>
              </a:rPr>
              <a:t>first </a:t>
            </a:r>
            <a:r>
              <a:rPr lang="en-US" altLang="zh-CN" spc="-15" dirty="0">
                <a:latin typeface="Calibri"/>
                <a:cs typeface="Calibri"/>
              </a:rPr>
              <a:t>year </a:t>
            </a:r>
            <a:r>
              <a:rPr lang="en-US" altLang="zh-CN" spc="-25" dirty="0">
                <a:latin typeface="Calibri"/>
                <a:cs typeface="Calibri"/>
              </a:rPr>
              <a:t>for </a:t>
            </a:r>
            <a:r>
              <a:rPr lang="en-US" altLang="zh-CN" spc="-5" dirty="0">
                <a:latin typeface="Calibri"/>
                <a:cs typeface="Calibri"/>
              </a:rPr>
              <a:t>a </a:t>
            </a:r>
            <a:r>
              <a:rPr lang="en-US" altLang="zh-CN" spc="-10" dirty="0">
                <a:latin typeface="Calibri"/>
                <a:cs typeface="Calibri"/>
              </a:rPr>
              <a:t>new </a:t>
            </a:r>
            <a:r>
              <a:rPr lang="en-US" altLang="zh-CN" spc="-15" dirty="0">
                <a:latin typeface="Calibri"/>
                <a:cs typeface="Calibri"/>
              </a:rPr>
              <a:t>cluster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57760" y="2243191"/>
            <a:ext cx="5039833" cy="39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84300" lvl="3"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altLang="zh-CN" dirty="0">
                <a:solidFill>
                  <a:schemeClr val="bg1"/>
                </a:solidFill>
                <a:latin typeface="Calibri"/>
                <a:cs typeface="Calibri"/>
              </a:rPr>
              <a:t>SLA </a:t>
            </a:r>
            <a:r>
              <a:rPr lang="en-US" altLang="zh-CN" spc="-5" dirty="0">
                <a:solidFill>
                  <a:schemeClr val="bg1"/>
                </a:solidFill>
                <a:latin typeface="Calibri"/>
                <a:cs typeface="Calibri"/>
              </a:rPr>
              <a:t>violation</a:t>
            </a:r>
            <a:r>
              <a:rPr lang="en-US" altLang="zh-CN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pc="-5" dirty="0">
                <a:solidFill>
                  <a:schemeClr val="bg1"/>
                </a:solidFill>
                <a:latin typeface="Calibri"/>
                <a:cs typeface="Calibri"/>
              </a:rPr>
              <a:t>(99.999%)</a:t>
            </a:r>
            <a:endParaRPr lang="en-US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37938" y="3451779"/>
            <a:ext cx="4780454" cy="7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958598" y="4505448"/>
            <a:ext cx="5109855" cy="670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104859" y="3690218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包的丢失和峰值的延迟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58598" y="4554561"/>
            <a:ext cx="485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          2.</a:t>
            </a:r>
            <a:r>
              <a:rPr lang="zh-CN" altLang="en-US" dirty="0" smtClean="0"/>
              <a:t>很难去寻找故障源并解决这个问题需要几天的时间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140364" y="0"/>
            <a:ext cx="4590473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1.</a:t>
            </a:r>
            <a:r>
              <a:rPr lang="zh-CN" altLang="en-US" sz="3600" dirty="0" smtClean="0"/>
              <a:t>背景与现状</a:t>
            </a:r>
            <a:endParaRPr lang="zh-CN" altLang="en-US" sz="3600" dirty="0"/>
          </a:p>
        </p:txBody>
      </p:sp>
      <p:sp>
        <p:nvSpPr>
          <p:cNvPr id="38" name="矩形 37"/>
          <p:cNvSpPr/>
          <p:nvPr/>
        </p:nvSpPr>
        <p:spPr>
          <a:xfrm>
            <a:off x="9104028" y="1360905"/>
            <a:ext cx="2964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SLA   violation</a:t>
            </a:r>
            <a:r>
              <a:rPr lang="zh-CN" altLang="en-US" sz="2800" spc="-5" dirty="0">
                <a:solidFill>
                  <a:srgbClr val="0070C0"/>
                </a:solidFill>
                <a:latin typeface="Calibri"/>
                <a:cs typeface="Calibri"/>
              </a:rPr>
              <a:t>（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99.999%</a:t>
            </a:r>
            <a:r>
              <a:rPr lang="zh-CN" altLang="en-US" sz="2800" spc="-5" dirty="0">
                <a:solidFill>
                  <a:srgbClr val="0070C0"/>
                </a:solidFill>
                <a:latin typeface="Calibri"/>
                <a:cs typeface="Calibri"/>
              </a:rPr>
              <a:t>）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endParaRPr lang="zh-CN" altLang="en-US" sz="2800" spc="-5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8280293" y="1360905"/>
            <a:ext cx="502336" cy="350982"/>
          </a:xfrm>
          <a:prstGeom prst="hexagon">
            <a:avLst>
              <a:gd name="adj" fmla="val 71562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94378" y="2931815"/>
            <a:ext cx="5825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心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网</a:t>
            </a:r>
            <a:endParaRPr lang="en-US" altLang="zh-CN" dirty="0" smtClean="0"/>
          </a:p>
          <a:p>
            <a:r>
              <a:rPr lang="zh-CN" altLang="en-US" dirty="0" smtClean="0"/>
              <a:t>络</a:t>
            </a:r>
            <a:endParaRPr lang="en-US" altLang="zh-CN" dirty="0" smtClean="0"/>
          </a:p>
          <a:p>
            <a:r>
              <a:rPr lang="zh-CN" altLang="en-US" dirty="0" smtClean="0"/>
              <a:t>监</a:t>
            </a:r>
            <a:endParaRPr lang="en-US" altLang="zh-CN" dirty="0" smtClean="0"/>
          </a:p>
          <a:p>
            <a:r>
              <a:rPr lang="zh-CN" altLang="en-US" dirty="0" smtClean="0"/>
              <a:t>控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46953" y="1203666"/>
            <a:ext cx="662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lang="en-US" altLang="zh-CN" sz="2800" spc="-20" dirty="0" smtClean="0">
                <a:solidFill>
                  <a:srgbClr val="0070C0"/>
                </a:solidFill>
                <a:latin typeface="Calibri"/>
                <a:cs typeface="Calibri"/>
              </a:rPr>
              <a:t>Failures </a:t>
            </a:r>
            <a:r>
              <a:rPr lang="en-US" altLang="zh-CN" sz="2800" spc="-15" dirty="0">
                <a:solidFill>
                  <a:srgbClr val="0070C0"/>
                </a:solidFill>
                <a:latin typeface="Calibri"/>
                <a:cs typeface="Calibri"/>
              </a:rPr>
              <a:t>are 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the norm </a:t>
            </a:r>
            <a:r>
              <a:rPr lang="en-US" altLang="zh-CN" sz="2800" spc="-15" dirty="0">
                <a:solidFill>
                  <a:srgbClr val="0070C0"/>
                </a:solidFill>
                <a:latin typeface="Calibri"/>
                <a:cs typeface="Calibri"/>
              </a:rPr>
              <a:t>rather 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than</a:t>
            </a:r>
            <a:r>
              <a:rPr lang="en-US" altLang="zh-CN" sz="2800" spc="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altLang="zh-CN" sz="2800" spc="-15" dirty="0" smtClean="0">
                <a:solidFill>
                  <a:srgbClr val="0070C0"/>
                </a:solidFill>
                <a:latin typeface="Calibri"/>
                <a:cs typeface="Calibri"/>
              </a:rPr>
              <a:t>exception</a:t>
            </a:r>
            <a:endParaRPr lang="en-US" altLang="zh-CN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0856" y="464591"/>
            <a:ext cx="24479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chemeClr val="hlink"/>
                </a:solidFill>
                <a:latin typeface="Calibri"/>
                <a:cs typeface="Calibri"/>
              </a:rPr>
              <a:t>分析</a:t>
            </a:r>
            <a:endParaRPr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355" y="1424749"/>
            <a:ext cx="91801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zh-CN" altLang="en-US" sz="3200" spc="-10" dirty="0">
                <a:solidFill>
                  <a:srgbClr val="0000FF"/>
                </a:solidFill>
                <a:latin typeface="Calibri"/>
                <a:cs typeface="Calibri"/>
              </a:rPr>
              <a:t>在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18-radix </a:t>
            </a:r>
            <a:r>
              <a:rPr lang="en-US" altLang="zh-CN" sz="3200" spc="-10" dirty="0" err="1">
                <a:solidFill>
                  <a:srgbClr val="0000FF"/>
                </a:solidFill>
                <a:latin typeface="Calibri"/>
                <a:cs typeface="Calibri"/>
              </a:rPr>
              <a:t>Fattree</a:t>
            </a:r>
            <a:r>
              <a:rPr lang="zh-CN" altLang="en-US" sz="3200" spc="-10" dirty="0">
                <a:solidFill>
                  <a:srgbClr val="0000FF"/>
                </a:solidFill>
                <a:latin typeface="Calibri"/>
                <a:cs typeface="Calibri"/>
              </a:rPr>
              <a:t>中的准确度，具有不同水平的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α</a:t>
            </a:r>
            <a:r>
              <a:rPr lang="zh-CN" altLang="en-US" sz="3200" spc="-10" dirty="0">
                <a:solidFill>
                  <a:srgbClr val="0000FF"/>
                </a:solidFill>
                <a:latin typeface="Calibri"/>
                <a:cs typeface="Calibri"/>
              </a:rPr>
              <a:t>覆盖和</a:t>
            </a:r>
            <a:r>
              <a:rPr lang="en-US" altLang="zh-CN" sz="3200" spc="-10" dirty="0">
                <a:solidFill>
                  <a:srgbClr val="0000FF"/>
                </a:solidFill>
                <a:latin typeface="Calibri"/>
                <a:cs typeface="Calibri"/>
              </a:rPr>
              <a:t>β</a:t>
            </a:r>
            <a:r>
              <a:rPr lang="zh-CN" altLang="en-US" sz="3200" spc="-10" dirty="0">
                <a:solidFill>
                  <a:srgbClr val="0000FF"/>
                </a:solidFill>
                <a:latin typeface="Calibri"/>
                <a:cs typeface="Calibri"/>
              </a:rPr>
              <a:t>可识别性的探针矩阵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5003" y="2695727"/>
            <a:ext cx="9415655" cy="3581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21795" y="6463731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8A8A8A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0396" y="464591"/>
            <a:ext cx="38990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355" y="1610448"/>
            <a:ext cx="10025380" cy="26039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4984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core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3200" spc="-45" dirty="0">
                <a:solidFill>
                  <a:srgbClr val="0000FF"/>
                </a:solidFill>
                <a:latin typeface="Calibri"/>
                <a:cs typeface="Calibri"/>
              </a:rPr>
              <a:t>deTector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carefully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designed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probe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matrix, 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enabling </a:t>
            </a:r>
            <a:r>
              <a:rPr sz="3200" spc="-30" dirty="0">
                <a:solidFill>
                  <a:srgbClr val="0000FF"/>
                </a:solidFill>
                <a:latin typeface="Calibri"/>
                <a:cs typeface="Calibri"/>
              </a:rPr>
              <a:t>fast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accurate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loss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detection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3200" spc="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localization</a:t>
            </a:r>
            <a:r>
              <a:rPr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lang="en-US" sz="3200" spc="-1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527685" marR="5080" indent="-514984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endParaRPr lang="en-US" sz="3200" spc="-1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1" marR="5080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sz="32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200" spc="-45" dirty="0">
                <a:solidFill>
                  <a:srgbClr val="0000FF"/>
                </a:solidFill>
                <a:latin typeface="Calibri"/>
                <a:cs typeface="Calibri"/>
              </a:rPr>
              <a:t>deTector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practically</a:t>
            </a:r>
            <a:r>
              <a:rPr sz="32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deployable</a:t>
            </a:r>
            <a:r>
              <a:rPr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4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7181" y="829340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4400" dirty="0" smtClean="0">
                <a:solidFill>
                  <a:srgbClr val="0000FF"/>
                </a:solidFill>
                <a:latin typeface="Calibri"/>
                <a:cs typeface="Calibri"/>
              </a:rPr>
              <a:t>Discussion</a:t>
            </a:r>
            <a:endParaRPr lang="zh-CN" altLang="en-US" sz="4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8921" y="2488018"/>
            <a:ext cx="68261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2800" spc="-30" dirty="0" smtClean="0">
                <a:latin typeface="Calibri"/>
                <a:cs typeface="Calibri"/>
              </a:rPr>
              <a:t>Packet entropy</a:t>
            </a:r>
          </a:p>
          <a:p>
            <a:pPr marL="457200" indent="-457200">
              <a:buFontTx/>
              <a:buChar char="-"/>
            </a:pPr>
            <a:endParaRPr lang="en-US" altLang="zh-CN" sz="2800" spc="-30" dirty="0">
              <a:latin typeface="Calibri"/>
              <a:cs typeface="Calibri"/>
            </a:endParaRPr>
          </a:p>
          <a:p>
            <a:pPr marL="457200" indent="-457200">
              <a:buFontTx/>
              <a:buChar char="-"/>
            </a:pPr>
            <a:r>
              <a:rPr lang="en-US" altLang="zh-CN" sz="2800" spc="-30" dirty="0" smtClean="0">
                <a:latin typeface="Calibri"/>
                <a:cs typeface="Calibri"/>
              </a:rPr>
              <a:t>Loss diagnosis</a:t>
            </a:r>
          </a:p>
          <a:p>
            <a:pPr marL="457200" indent="-457200">
              <a:buFontTx/>
              <a:buChar char="-"/>
            </a:pPr>
            <a:endParaRPr lang="en-US" altLang="zh-CN" sz="2800" spc="-30" dirty="0">
              <a:latin typeface="Calibri"/>
              <a:cs typeface="Calibri"/>
            </a:endParaRPr>
          </a:p>
          <a:p>
            <a:r>
              <a:rPr lang="en-US" altLang="zh-CN" sz="2800" spc="-30" dirty="0" smtClean="0">
                <a:latin typeface="Calibri"/>
                <a:cs typeface="Calibri"/>
              </a:rPr>
              <a:t>-    Beyond </a:t>
            </a:r>
            <a:r>
              <a:rPr lang="en-US" altLang="zh-CN" sz="2800" spc="-30" dirty="0" err="1">
                <a:latin typeface="Calibri"/>
                <a:cs typeface="Calibri"/>
              </a:rPr>
              <a:t>deTector</a:t>
            </a:r>
            <a:endParaRPr lang="zh-CN" altLang="en-US" sz="2800" spc="-3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28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6335" y="2562447"/>
            <a:ext cx="419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7200" spc="-5" dirty="0" smtClean="0">
                <a:solidFill>
                  <a:schemeClr val="hlink"/>
                </a:solidFill>
                <a:latin typeface="Calibri"/>
                <a:ea typeface="+mj-ea"/>
                <a:cs typeface="Calibri"/>
              </a:rPr>
              <a:t> Thank</a:t>
            </a:r>
            <a:endParaRPr lang="zh-CN" altLang="en-US" sz="7200" spc="-5" dirty="0">
              <a:solidFill>
                <a:schemeClr val="hlink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8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/>
          <p:nvPr/>
        </p:nvSpPr>
        <p:spPr>
          <a:xfrm>
            <a:off x="345937" y="1259129"/>
            <a:ext cx="502336" cy="350982"/>
          </a:xfrm>
          <a:prstGeom prst="hexagon">
            <a:avLst>
              <a:gd name="adj" fmla="val 71562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126337" y="2931815"/>
            <a:ext cx="5103628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126337" y="3738745"/>
            <a:ext cx="5545985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126337" y="4549880"/>
            <a:ext cx="5214532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126337" y="5341919"/>
            <a:ext cx="5811462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126337" y="6163741"/>
            <a:ext cx="5214532" cy="49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51441" y="2992840"/>
            <a:ext cx="394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至少有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个主机的网络网络需要维护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91953" y="3812955"/>
            <a:ext cx="51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至少有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个路由器发生了故障或重新加载了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51441" y="4614542"/>
            <a:ext cx="375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至少有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个机架坏了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需要迁移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51441" y="5421472"/>
            <a:ext cx="5307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4.</a:t>
            </a:r>
            <a:r>
              <a:rPr lang="en-US" altLang="zh-CN" spc="-20" dirty="0" smtClean="0">
                <a:latin typeface="Calibri"/>
                <a:cs typeface="Calibri"/>
              </a:rPr>
              <a:t> Dozens</a:t>
            </a:r>
            <a:r>
              <a:rPr lang="en-US" altLang="zh-CN" spc="-40" dirty="0" smtClean="0">
                <a:latin typeface="Calibri"/>
                <a:cs typeface="Calibri"/>
              </a:rPr>
              <a:t> </a:t>
            </a:r>
            <a:r>
              <a:rPr lang="en-US" altLang="zh-CN" spc="-5" dirty="0" smtClean="0">
                <a:latin typeface="Calibri"/>
                <a:cs typeface="Calibri"/>
              </a:rPr>
              <a:t>of</a:t>
            </a:r>
            <a:r>
              <a:rPr lang="en-US" altLang="zh-CN" spc="-15" dirty="0" smtClean="0">
                <a:latin typeface="Calibri"/>
                <a:cs typeface="Calibri"/>
              </a:rPr>
              <a:t> </a:t>
            </a:r>
            <a:r>
              <a:rPr lang="en-US" altLang="zh-CN" spc="-5" dirty="0" smtClean="0">
                <a:latin typeface="Calibri"/>
                <a:cs typeface="Calibri"/>
              </a:rPr>
              <a:t>blips</a:t>
            </a:r>
            <a:r>
              <a:rPr lang="en-US" altLang="zh-CN" spc="-30" dirty="0" smtClean="0">
                <a:latin typeface="Calibri"/>
                <a:cs typeface="Calibri"/>
              </a:rPr>
              <a:t> </a:t>
            </a:r>
            <a:r>
              <a:rPr lang="en-US" altLang="zh-CN" spc="-5" dirty="0" smtClean="0">
                <a:latin typeface="Calibri"/>
                <a:cs typeface="Calibri"/>
              </a:rPr>
              <a:t>of</a:t>
            </a:r>
            <a:r>
              <a:rPr lang="en-US" altLang="zh-CN" spc="-25" dirty="0" smtClean="0">
                <a:latin typeface="Calibri"/>
                <a:cs typeface="Calibri"/>
              </a:rPr>
              <a:t> </a:t>
            </a:r>
            <a:r>
              <a:rPr lang="en-US" altLang="zh-CN" spc="-50" dirty="0" smtClean="0">
                <a:latin typeface="Calibri"/>
                <a:cs typeface="Calibri"/>
              </a:rPr>
              <a:t>DNS</a:t>
            </a:r>
            <a:r>
              <a:rPr lang="zh-CN" altLang="en-US" spc="-50" dirty="0" smtClean="0">
                <a:latin typeface="Calibri"/>
                <a:cs typeface="Calibri"/>
              </a:rPr>
              <a:t>（几十个</a:t>
            </a:r>
            <a:r>
              <a:rPr lang="en-US" altLang="zh-CN" spc="-50" dirty="0" smtClean="0">
                <a:latin typeface="Calibri"/>
                <a:cs typeface="Calibri"/>
              </a:rPr>
              <a:t>DNS</a:t>
            </a:r>
            <a:r>
              <a:rPr lang="zh-CN" altLang="en-US" spc="-50" dirty="0" smtClean="0">
                <a:latin typeface="Calibri"/>
                <a:cs typeface="Calibri"/>
              </a:rPr>
              <a:t>需要做标记？）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76882" y="6187261"/>
            <a:ext cx="5506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5.</a:t>
            </a:r>
            <a:r>
              <a:rPr lang="en-US" altLang="zh-CN" spc="-20" dirty="0" smtClean="0">
                <a:latin typeface="Calibri"/>
                <a:cs typeface="Calibri"/>
              </a:rPr>
              <a:t> </a:t>
            </a:r>
            <a:r>
              <a:rPr lang="zh-CN" altLang="en-US" spc="-20" dirty="0" smtClean="0">
                <a:latin typeface="Calibri"/>
                <a:cs typeface="Calibri"/>
              </a:rPr>
              <a:t>至少有</a:t>
            </a:r>
            <a:r>
              <a:rPr lang="en-US" altLang="zh-CN" spc="-20" dirty="0" smtClean="0">
                <a:latin typeface="Calibri"/>
                <a:cs typeface="Calibri"/>
              </a:rPr>
              <a:t>1000</a:t>
            </a:r>
            <a:r>
              <a:rPr lang="zh-CN" altLang="en-US" spc="-20" dirty="0" smtClean="0">
                <a:latin typeface="Calibri"/>
                <a:cs typeface="Calibri"/>
              </a:rPr>
              <a:t>台个体机发生了故障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69816" y="2163225"/>
            <a:ext cx="5039833" cy="39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-30" dirty="0">
                <a:latin typeface="Calibri"/>
                <a:cs typeface="Calibri"/>
              </a:rPr>
              <a:t>Typical </a:t>
            </a:r>
            <a:r>
              <a:rPr lang="en-US" altLang="zh-CN" spc="-25" dirty="0">
                <a:latin typeface="Calibri"/>
                <a:cs typeface="Calibri"/>
              </a:rPr>
              <a:t>first </a:t>
            </a:r>
            <a:r>
              <a:rPr lang="en-US" altLang="zh-CN" spc="-15" dirty="0">
                <a:latin typeface="Calibri"/>
                <a:cs typeface="Calibri"/>
              </a:rPr>
              <a:t>year </a:t>
            </a:r>
            <a:r>
              <a:rPr lang="en-US" altLang="zh-CN" spc="-25" dirty="0">
                <a:latin typeface="Calibri"/>
                <a:cs typeface="Calibri"/>
              </a:rPr>
              <a:t>for </a:t>
            </a:r>
            <a:r>
              <a:rPr lang="en-US" altLang="zh-CN" spc="-5" dirty="0">
                <a:latin typeface="Calibri"/>
                <a:cs typeface="Calibri"/>
              </a:rPr>
              <a:t>a </a:t>
            </a:r>
            <a:r>
              <a:rPr lang="en-US" altLang="zh-CN" spc="-10" dirty="0">
                <a:latin typeface="Calibri"/>
                <a:cs typeface="Calibri"/>
              </a:rPr>
              <a:t>new </a:t>
            </a:r>
            <a:r>
              <a:rPr lang="en-US" altLang="zh-CN" spc="-15" dirty="0">
                <a:latin typeface="Calibri"/>
                <a:cs typeface="Calibri"/>
              </a:rPr>
              <a:t>cluster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57760" y="2243191"/>
            <a:ext cx="5039833" cy="39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84300" lvl="3"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altLang="zh-CN" dirty="0">
                <a:solidFill>
                  <a:schemeClr val="bg1"/>
                </a:solidFill>
                <a:latin typeface="Calibri"/>
                <a:cs typeface="Calibri"/>
              </a:rPr>
              <a:t>SLA </a:t>
            </a:r>
            <a:r>
              <a:rPr lang="en-US" altLang="zh-CN" spc="-5" dirty="0">
                <a:solidFill>
                  <a:schemeClr val="bg1"/>
                </a:solidFill>
                <a:latin typeface="Calibri"/>
                <a:cs typeface="Calibri"/>
              </a:rPr>
              <a:t>violation</a:t>
            </a:r>
            <a:r>
              <a:rPr lang="en-US" altLang="zh-CN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pc="-5" dirty="0">
                <a:solidFill>
                  <a:schemeClr val="bg1"/>
                </a:solidFill>
                <a:latin typeface="Calibri"/>
                <a:cs typeface="Calibri"/>
              </a:rPr>
              <a:t>(99.999%)</a:t>
            </a:r>
            <a:endParaRPr lang="en-US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37938" y="3451779"/>
            <a:ext cx="4780454" cy="7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958598" y="4505448"/>
            <a:ext cx="5109855" cy="670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104859" y="3690218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包的丢失和峰值的延迟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58598" y="4554561"/>
            <a:ext cx="485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          2.</a:t>
            </a:r>
            <a:r>
              <a:rPr lang="zh-CN" altLang="en-US" dirty="0" smtClean="0"/>
              <a:t>很难去寻找故障源并解决这个问题需要几天的时间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140364" y="0"/>
            <a:ext cx="4590473" cy="7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1.</a:t>
            </a:r>
            <a:r>
              <a:rPr lang="zh-CN" altLang="en-US" sz="3600" dirty="0" smtClean="0"/>
              <a:t>背景与现状</a:t>
            </a:r>
            <a:endParaRPr lang="zh-CN" altLang="en-US" sz="3600" dirty="0"/>
          </a:p>
        </p:txBody>
      </p:sp>
      <p:sp>
        <p:nvSpPr>
          <p:cNvPr id="38" name="矩形 37"/>
          <p:cNvSpPr/>
          <p:nvPr/>
        </p:nvSpPr>
        <p:spPr>
          <a:xfrm>
            <a:off x="9104028" y="1360905"/>
            <a:ext cx="2964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SLA   violation</a:t>
            </a:r>
            <a:r>
              <a:rPr lang="zh-CN" altLang="en-US" sz="2800" spc="-5" dirty="0">
                <a:solidFill>
                  <a:srgbClr val="0070C0"/>
                </a:solidFill>
                <a:latin typeface="Calibri"/>
                <a:cs typeface="Calibri"/>
              </a:rPr>
              <a:t>（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99.999%</a:t>
            </a:r>
            <a:r>
              <a:rPr lang="zh-CN" altLang="en-US" sz="2800" spc="-5" dirty="0">
                <a:solidFill>
                  <a:srgbClr val="0070C0"/>
                </a:solidFill>
                <a:latin typeface="Calibri"/>
                <a:cs typeface="Calibri"/>
              </a:rPr>
              <a:t>）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endParaRPr lang="zh-CN" altLang="en-US" sz="2800" spc="-5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8280293" y="1360905"/>
            <a:ext cx="502336" cy="350982"/>
          </a:xfrm>
          <a:prstGeom prst="hexagon">
            <a:avLst>
              <a:gd name="adj" fmla="val 71562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94378" y="2931815"/>
            <a:ext cx="5825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心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网</a:t>
            </a:r>
            <a:endParaRPr lang="en-US" altLang="zh-CN" dirty="0" smtClean="0"/>
          </a:p>
          <a:p>
            <a:r>
              <a:rPr lang="zh-CN" altLang="en-US" dirty="0" smtClean="0"/>
              <a:t>络</a:t>
            </a:r>
            <a:endParaRPr lang="en-US" altLang="zh-CN" dirty="0" smtClean="0"/>
          </a:p>
          <a:p>
            <a:r>
              <a:rPr lang="zh-CN" altLang="en-US" dirty="0" smtClean="0"/>
              <a:t>监</a:t>
            </a:r>
            <a:endParaRPr lang="en-US" altLang="zh-CN" dirty="0" smtClean="0"/>
          </a:p>
          <a:p>
            <a:r>
              <a:rPr lang="zh-CN" altLang="en-US" dirty="0" smtClean="0"/>
              <a:t>控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46953" y="1203666"/>
            <a:ext cx="6623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lang="en-US" altLang="zh-CN" sz="2800" spc="-20" dirty="0" smtClean="0">
                <a:solidFill>
                  <a:srgbClr val="0070C0"/>
                </a:solidFill>
                <a:latin typeface="Calibri"/>
                <a:cs typeface="Calibri"/>
              </a:rPr>
              <a:t>Failures </a:t>
            </a:r>
            <a:r>
              <a:rPr lang="en-US" altLang="zh-CN" sz="2800" spc="-15" dirty="0">
                <a:solidFill>
                  <a:srgbClr val="0070C0"/>
                </a:solidFill>
                <a:latin typeface="Calibri"/>
                <a:cs typeface="Calibri"/>
              </a:rPr>
              <a:t>are 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the norm </a:t>
            </a:r>
            <a:r>
              <a:rPr lang="en-US" altLang="zh-CN" sz="2800" spc="-15" dirty="0">
                <a:solidFill>
                  <a:srgbClr val="0070C0"/>
                </a:solidFill>
                <a:latin typeface="Calibri"/>
                <a:cs typeface="Calibri"/>
              </a:rPr>
              <a:t>rather </a:t>
            </a:r>
            <a:r>
              <a:rPr lang="en-US" altLang="zh-CN" sz="2800" spc="-5" dirty="0">
                <a:solidFill>
                  <a:srgbClr val="0070C0"/>
                </a:solidFill>
                <a:latin typeface="Calibri"/>
                <a:cs typeface="Calibri"/>
              </a:rPr>
              <a:t>than</a:t>
            </a:r>
            <a:r>
              <a:rPr lang="en-US" altLang="zh-CN" sz="2800" spc="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altLang="zh-CN" sz="2800" spc="-15" dirty="0" smtClean="0">
                <a:solidFill>
                  <a:srgbClr val="0070C0"/>
                </a:solidFill>
                <a:latin typeface="Calibri"/>
                <a:cs typeface="Calibri"/>
              </a:rPr>
              <a:t>exception</a:t>
            </a:r>
            <a:endParaRPr lang="en-US" altLang="zh-CN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6852" y="2176089"/>
            <a:ext cx="6400746" cy="394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54156" y="3200973"/>
            <a:ext cx="482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而对于一个数据中心的网络监控系统需要迅速的故障恢复机制，否则造成的后果无法度量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51004" y="0"/>
            <a:ext cx="3317358" cy="691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2.</a:t>
            </a:r>
            <a:r>
              <a:rPr lang="zh-CN" altLang="en-US" sz="3600" dirty="0" smtClean="0"/>
              <a:t>目前挑战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489098" y="1340442"/>
            <a:ext cx="26049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indent="-342900"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Clean </a:t>
            </a:r>
            <a:r>
              <a:rPr lang="en-US" altLang="zh-CN" dirty="0"/>
              <a:t>failures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9097" y="2688750"/>
            <a:ext cx="260497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dirty="0"/>
              <a:t>Gray failures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098" y="4114065"/>
            <a:ext cx="26049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dirty="0"/>
              <a:t>Low-rate losses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4158" y="5539380"/>
            <a:ext cx="26049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dirty="0"/>
              <a:t>Transient failures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16126" y="1939408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比如说：故障清理的力度，能否完全清理完？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6126" y="3338625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一些设备无法报告故障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6126" y="4671054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由等价路由造成的路由器路径被覆盖的问题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16126" y="6032390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很难精准的捕捉、定位、回滚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8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51004" y="0"/>
            <a:ext cx="3317358" cy="691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2.</a:t>
            </a:r>
            <a:r>
              <a:rPr lang="zh-CN" altLang="en-US" sz="3600" dirty="0" smtClean="0"/>
              <a:t>目前挑战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489098" y="1340442"/>
            <a:ext cx="26049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故障的清理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89097" y="2688750"/>
            <a:ext cx="260497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灰色地带的故障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89098" y="4114065"/>
            <a:ext cx="26049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降低损失率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74158" y="5539380"/>
            <a:ext cx="26049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转瞬及时的故障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316126" y="1939408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比如说：故障清理的力度，能否完全清理完？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6126" y="3338625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一些设备无法报告故障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6126" y="4671054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由等价路由造成的路由器路径被覆盖的问题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16126" y="6032390"/>
            <a:ext cx="61349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很难精准的捕捉、定位、回滚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1585" y="2424000"/>
            <a:ext cx="7549117" cy="293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12043" y="2982544"/>
            <a:ext cx="4143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面对这些挑战，因此我们需要尽可能的详尽的检测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10223" y="0"/>
            <a:ext cx="2955851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3.</a:t>
            </a:r>
            <a:r>
              <a:rPr lang="zh-CN" altLang="en-US" sz="3600" dirty="0" smtClean="0"/>
              <a:t>现存方案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336698" y="1201486"/>
            <a:ext cx="6096000" cy="22647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Existing</a:t>
            </a:r>
            <a:r>
              <a:rPr lang="en-US" altLang="zh-CN" sz="3200" spc="1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altLang="zh-CN" sz="3200" spc="-25" dirty="0" smtClean="0">
                <a:solidFill>
                  <a:srgbClr val="0000FF"/>
                </a:solidFill>
                <a:latin typeface="Calibri"/>
                <a:cs typeface="Calibri"/>
              </a:rPr>
              <a:t>systems</a:t>
            </a:r>
            <a:endParaRPr lang="en-US" altLang="zh-CN" sz="32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20" dirty="0" smtClean="0">
                <a:latin typeface="Calibri"/>
                <a:cs typeface="Calibri"/>
              </a:rPr>
              <a:t>Passive:</a:t>
            </a:r>
            <a:r>
              <a:rPr lang="en-US" altLang="zh-CN" sz="2800" spc="0" dirty="0" smtClean="0">
                <a:latin typeface="Calibri"/>
                <a:cs typeface="Calibri"/>
              </a:rPr>
              <a:t> </a:t>
            </a:r>
            <a:r>
              <a:rPr lang="en-US" altLang="zh-CN" sz="2800" spc="-10" dirty="0" smtClean="0">
                <a:latin typeface="Calibri"/>
                <a:cs typeface="Calibri"/>
              </a:rPr>
              <a:t>CLI/SNMP</a:t>
            </a:r>
            <a:endParaRPr lang="en-US" altLang="zh-CN" sz="28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10" dirty="0" smtClean="0">
                <a:latin typeface="Calibri"/>
                <a:cs typeface="Calibri"/>
              </a:rPr>
              <a:t>Active: </a:t>
            </a:r>
            <a:r>
              <a:rPr lang="en-US" altLang="zh-CN" sz="2800" spc="-10" dirty="0" err="1" smtClean="0">
                <a:latin typeface="Calibri"/>
                <a:cs typeface="Calibri"/>
              </a:rPr>
              <a:t>Pingmesh</a:t>
            </a:r>
            <a:r>
              <a:rPr lang="en-US" altLang="zh-CN" sz="2800" spc="-10" dirty="0" smtClean="0">
                <a:latin typeface="Calibri"/>
                <a:cs typeface="Calibri"/>
              </a:rPr>
              <a:t>,</a:t>
            </a:r>
            <a:r>
              <a:rPr lang="en-US" altLang="zh-CN" sz="2800" spc="30" dirty="0" smtClean="0">
                <a:latin typeface="Calibri"/>
                <a:cs typeface="Calibri"/>
              </a:rPr>
              <a:t> </a:t>
            </a:r>
            <a:r>
              <a:rPr lang="en-US" altLang="zh-CN" sz="2800" spc="-10" dirty="0" err="1" smtClean="0">
                <a:latin typeface="Calibri"/>
                <a:cs typeface="Calibri"/>
              </a:rPr>
              <a:t>NetNORAD</a:t>
            </a:r>
            <a:endParaRPr lang="en-US" altLang="zh-CN" sz="2800" dirty="0" smtClean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lang="en-US" altLang="zh-CN" sz="4150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126" y="3466209"/>
            <a:ext cx="7254948" cy="162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Limitations</a:t>
            </a:r>
            <a:endParaRPr lang="en-US" altLang="zh-CN" sz="32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25" dirty="0" smtClean="0">
                <a:latin typeface="Calibri"/>
                <a:cs typeface="Calibri"/>
              </a:rPr>
              <a:t>Fail </a:t>
            </a:r>
            <a:r>
              <a:rPr lang="en-US" altLang="zh-CN" sz="2800" spc="-20" dirty="0" smtClean="0">
                <a:latin typeface="Calibri"/>
                <a:cs typeface="Calibri"/>
              </a:rPr>
              <a:t>to </a:t>
            </a:r>
            <a:r>
              <a:rPr lang="en-US" altLang="zh-CN" sz="2800" spc="-10" dirty="0" smtClean="0">
                <a:latin typeface="Calibri"/>
                <a:cs typeface="Calibri"/>
              </a:rPr>
              <a:t>detect </a:t>
            </a:r>
            <a:r>
              <a:rPr lang="en-US" altLang="zh-CN" sz="2800" spc="-15" dirty="0" smtClean="0">
                <a:latin typeface="Calibri"/>
                <a:cs typeface="Calibri"/>
              </a:rPr>
              <a:t>at least </a:t>
            </a:r>
            <a:r>
              <a:rPr lang="en-US" altLang="zh-CN" sz="2800" spc="-5" dirty="0" smtClean="0">
                <a:latin typeface="Calibri"/>
                <a:cs typeface="Calibri"/>
              </a:rPr>
              <a:t>one </a:t>
            </a:r>
            <a:r>
              <a:rPr lang="en-US" altLang="zh-CN" sz="2800" spc="-10" dirty="0" smtClean="0">
                <a:latin typeface="Calibri"/>
                <a:cs typeface="Calibri"/>
              </a:rPr>
              <a:t>type </a:t>
            </a:r>
            <a:r>
              <a:rPr lang="en-US" altLang="zh-CN" sz="2800" spc="-5" dirty="0" smtClean="0">
                <a:latin typeface="Calibri"/>
                <a:cs typeface="Calibri"/>
              </a:rPr>
              <a:t>of</a:t>
            </a:r>
            <a:r>
              <a:rPr lang="en-US" altLang="zh-CN" sz="2800" spc="80" dirty="0" smtClean="0">
                <a:latin typeface="Calibri"/>
                <a:cs typeface="Calibri"/>
              </a:rPr>
              <a:t> </a:t>
            </a:r>
            <a:r>
              <a:rPr lang="en-US" altLang="zh-CN" sz="2800" spc="-5" dirty="0" smtClean="0">
                <a:latin typeface="Calibri"/>
                <a:cs typeface="Calibri"/>
              </a:rPr>
              <a:t>losses</a:t>
            </a:r>
            <a:endParaRPr lang="en-US" altLang="zh-CN" sz="28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10" dirty="0" smtClean="0">
                <a:latin typeface="Calibri"/>
                <a:cs typeface="Calibri"/>
              </a:rPr>
              <a:t>High overhead</a:t>
            </a:r>
            <a:endParaRPr lang="en-US" altLang="zh-CN" sz="2800" dirty="0">
              <a:latin typeface="Calibri"/>
              <a:cs typeface="Calibri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985285" y="5092295"/>
            <a:ext cx="871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Can not </a:t>
            </a:r>
            <a:r>
              <a:rPr sz="2800" spc="-15" dirty="0">
                <a:latin typeface="Calibri"/>
                <a:cs typeface="Calibri"/>
              </a:rPr>
              <a:t>pinpoint </a:t>
            </a:r>
            <a:r>
              <a:rPr sz="2800" spc="-20" dirty="0">
                <a:latin typeface="Calibri"/>
                <a:cs typeface="Calibri"/>
              </a:rPr>
              <a:t>failures </a:t>
            </a:r>
            <a:r>
              <a:rPr sz="2800" spc="-5" dirty="0">
                <a:latin typeface="Calibri"/>
                <a:cs typeface="Calibri"/>
              </a:rPr>
              <a:t>without other </a:t>
            </a:r>
            <a:r>
              <a:rPr sz="2800" spc="-10" dirty="0">
                <a:latin typeface="Calibri"/>
                <a:cs typeface="Calibri"/>
              </a:rPr>
              <a:t>tools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tracert)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10223" y="0"/>
            <a:ext cx="2955851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3.</a:t>
            </a:r>
            <a:r>
              <a:rPr lang="zh-CN" altLang="en-US" sz="3600" dirty="0" smtClean="0"/>
              <a:t>现存方案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336698" y="1201486"/>
            <a:ext cx="6096000" cy="22647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Existing</a:t>
            </a:r>
            <a:r>
              <a:rPr lang="en-US" altLang="zh-CN" sz="3200" spc="1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altLang="zh-CN" sz="3200" spc="-25" dirty="0" smtClean="0">
                <a:solidFill>
                  <a:srgbClr val="0000FF"/>
                </a:solidFill>
                <a:latin typeface="Calibri"/>
                <a:cs typeface="Calibri"/>
              </a:rPr>
              <a:t>systems</a:t>
            </a:r>
            <a:endParaRPr lang="en-US" altLang="zh-CN" sz="32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20" dirty="0" smtClean="0">
                <a:latin typeface="Calibri"/>
                <a:cs typeface="Calibri"/>
              </a:rPr>
              <a:t>Passive:</a:t>
            </a:r>
            <a:r>
              <a:rPr lang="en-US" altLang="zh-CN" sz="2800" spc="0" dirty="0" smtClean="0">
                <a:latin typeface="Calibri"/>
                <a:cs typeface="Calibri"/>
              </a:rPr>
              <a:t> </a:t>
            </a:r>
            <a:r>
              <a:rPr lang="en-US" altLang="zh-CN" sz="2800" spc="-10" dirty="0" smtClean="0">
                <a:latin typeface="Calibri"/>
                <a:cs typeface="Calibri"/>
              </a:rPr>
              <a:t>CLI/SNMP</a:t>
            </a:r>
            <a:endParaRPr lang="en-US" altLang="zh-CN" sz="28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10" dirty="0" smtClean="0">
                <a:latin typeface="Calibri"/>
                <a:cs typeface="Calibri"/>
              </a:rPr>
              <a:t>Active: </a:t>
            </a:r>
            <a:r>
              <a:rPr lang="en-US" altLang="zh-CN" sz="2800" spc="-10" dirty="0" err="1" smtClean="0">
                <a:latin typeface="Calibri"/>
                <a:cs typeface="Calibri"/>
              </a:rPr>
              <a:t>Pingmesh</a:t>
            </a:r>
            <a:r>
              <a:rPr lang="en-US" altLang="zh-CN" sz="2800" spc="-10" dirty="0" smtClean="0">
                <a:latin typeface="Calibri"/>
                <a:cs typeface="Calibri"/>
              </a:rPr>
              <a:t>,</a:t>
            </a:r>
            <a:r>
              <a:rPr lang="en-US" altLang="zh-CN" sz="2800" spc="30" dirty="0" smtClean="0">
                <a:latin typeface="Calibri"/>
                <a:cs typeface="Calibri"/>
              </a:rPr>
              <a:t> </a:t>
            </a:r>
            <a:r>
              <a:rPr lang="en-US" altLang="zh-CN" sz="2800" spc="-10" dirty="0" err="1" smtClean="0">
                <a:latin typeface="Calibri"/>
                <a:cs typeface="Calibri"/>
              </a:rPr>
              <a:t>NetNORAD</a:t>
            </a:r>
            <a:endParaRPr lang="en-US" altLang="zh-CN" sz="2800" dirty="0" smtClean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lang="en-US" altLang="zh-CN" sz="4150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126" y="3466209"/>
            <a:ext cx="7254948" cy="162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sz="3200" spc="-10" dirty="0" smtClean="0">
                <a:solidFill>
                  <a:srgbClr val="0000FF"/>
                </a:solidFill>
                <a:latin typeface="Calibri"/>
                <a:cs typeface="Calibri"/>
              </a:rPr>
              <a:t>Limitations</a:t>
            </a:r>
            <a:endParaRPr lang="en-US" altLang="zh-CN" sz="32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25" dirty="0" smtClean="0">
                <a:latin typeface="Calibri"/>
                <a:cs typeface="Calibri"/>
              </a:rPr>
              <a:t>Fail </a:t>
            </a:r>
            <a:r>
              <a:rPr lang="en-US" altLang="zh-CN" sz="2800" spc="-20" dirty="0" smtClean="0">
                <a:latin typeface="Calibri"/>
                <a:cs typeface="Calibri"/>
              </a:rPr>
              <a:t>to </a:t>
            </a:r>
            <a:r>
              <a:rPr lang="en-US" altLang="zh-CN" sz="2800" spc="-10" dirty="0" smtClean="0">
                <a:latin typeface="Calibri"/>
                <a:cs typeface="Calibri"/>
              </a:rPr>
              <a:t>detect </a:t>
            </a:r>
            <a:r>
              <a:rPr lang="en-US" altLang="zh-CN" sz="2800" spc="-15" dirty="0" smtClean="0">
                <a:latin typeface="Calibri"/>
                <a:cs typeface="Calibri"/>
              </a:rPr>
              <a:t>at least </a:t>
            </a:r>
            <a:r>
              <a:rPr lang="en-US" altLang="zh-CN" sz="2800" spc="-5" dirty="0" smtClean="0">
                <a:latin typeface="Calibri"/>
                <a:cs typeface="Calibri"/>
              </a:rPr>
              <a:t>one </a:t>
            </a:r>
            <a:r>
              <a:rPr lang="en-US" altLang="zh-CN" sz="2800" spc="-10" dirty="0" smtClean="0">
                <a:latin typeface="Calibri"/>
                <a:cs typeface="Calibri"/>
              </a:rPr>
              <a:t>type </a:t>
            </a:r>
            <a:r>
              <a:rPr lang="en-US" altLang="zh-CN" sz="2800" spc="-5" dirty="0" smtClean="0">
                <a:latin typeface="Calibri"/>
                <a:cs typeface="Calibri"/>
              </a:rPr>
              <a:t>of</a:t>
            </a:r>
            <a:r>
              <a:rPr lang="en-US" altLang="zh-CN" sz="2800" spc="80" dirty="0" smtClean="0">
                <a:latin typeface="Calibri"/>
                <a:cs typeface="Calibri"/>
              </a:rPr>
              <a:t> </a:t>
            </a:r>
            <a:r>
              <a:rPr lang="en-US" altLang="zh-CN" sz="2800" spc="-5" dirty="0" smtClean="0">
                <a:latin typeface="Calibri"/>
                <a:cs typeface="Calibri"/>
              </a:rPr>
              <a:t>losses</a:t>
            </a:r>
            <a:endParaRPr lang="en-US" altLang="zh-CN" sz="28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CN" sz="2800" spc="-10" dirty="0" smtClean="0">
                <a:latin typeface="Calibri"/>
                <a:cs typeface="Calibri"/>
              </a:rPr>
              <a:t>High overhead</a:t>
            </a:r>
            <a:endParaRPr lang="en-US" altLang="zh-CN" sz="2800" dirty="0">
              <a:latin typeface="Calibri"/>
              <a:cs typeface="Calibri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985285" y="5092295"/>
            <a:ext cx="871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Can not </a:t>
            </a:r>
            <a:r>
              <a:rPr sz="2800" spc="-15" dirty="0">
                <a:latin typeface="Calibri"/>
                <a:cs typeface="Calibri"/>
              </a:rPr>
              <a:t>pinpoint </a:t>
            </a:r>
            <a:r>
              <a:rPr sz="2800" spc="-20" dirty="0">
                <a:latin typeface="Calibri"/>
                <a:cs typeface="Calibri"/>
              </a:rPr>
              <a:t>failures </a:t>
            </a:r>
            <a:r>
              <a:rPr sz="2800" spc="-5" dirty="0">
                <a:latin typeface="Calibri"/>
                <a:cs typeface="Calibri"/>
              </a:rPr>
              <a:t>without other </a:t>
            </a:r>
            <a:r>
              <a:rPr sz="2800" spc="-10" dirty="0">
                <a:latin typeface="Calibri"/>
                <a:cs typeface="Calibri"/>
              </a:rPr>
              <a:t>tools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tracert)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2865" y="2275367"/>
            <a:ext cx="7602279" cy="281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68772" y="2677321"/>
            <a:ext cx="47456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因此我们需要进行改进：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</a:rPr>
              <a:t>我们可以利用网络的拓扑结构去设计一个更好的网络检测系统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01879" y="0"/>
            <a:ext cx="3413051" cy="584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4.</a:t>
            </a:r>
            <a:r>
              <a:rPr lang="zh-CN" altLang="en-US" sz="3600" dirty="0" smtClean="0"/>
              <a:t>改进方案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86539" y="1601971"/>
            <a:ext cx="8155172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</a:rPr>
              <a:t>     Phase </a:t>
            </a:r>
            <a:r>
              <a:rPr lang="en-US" altLang="zh-CN" sz="4400" spc="-5" dirty="0" smtClean="0">
                <a:solidFill>
                  <a:srgbClr val="FFFFFF"/>
                </a:solidFill>
              </a:rPr>
              <a:t>I: </a:t>
            </a:r>
            <a:r>
              <a:rPr lang="en-US" altLang="zh-CN" sz="4400" spc="-35" dirty="0" smtClean="0">
                <a:solidFill>
                  <a:srgbClr val="FFFFFF"/>
                </a:solidFill>
              </a:rPr>
              <a:t>Path</a:t>
            </a:r>
            <a:r>
              <a:rPr lang="en-US" altLang="zh-CN" sz="4400" spc="-20" dirty="0" smtClean="0">
                <a:solidFill>
                  <a:srgbClr val="FFFFFF"/>
                </a:solidFill>
              </a:rPr>
              <a:t> </a:t>
            </a:r>
            <a:r>
              <a:rPr lang="en-US" altLang="zh-CN" sz="4400" spc="-10" dirty="0" smtClean="0">
                <a:solidFill>
                  <a:srgbClr val="FFFFFF"/>
                </a:solidFill>
              </a:rPr>
              <a:t>Computation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86539" y="3257106"/>
            <a:ext cx="8155172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</a:rPr>
              <a:t>     Phase </a:t>
            </a:r>
            <a:r>
              <a:rPr lang="en-US" altLang="zh-CN" sz="4400" spc="-5" dirty="0" smtClean="0">
                <a:solidFill>
                  <a:srgbClr val="FFFFFF"/>
                </a:solidFill>
              </a:rPr>
              <a:t>II: </a:t>
            </a:r>
            <a:r>
              <a:rPr lang="en-US" altLang="zh-CN" sz="4400" spc="-10" dirty="0" smtClean="0">
                <a:solidFill>
                  <a:srgbClr val="FFFFFF"/>
                </a:solidFill>
              </a:rPr>
              <a:t>Network</a:t>
            </a:r>
            <a:r>
              <a:rPr lang="en-US" altLang="zh-CN" sz="4400" spc="-25" dirty="0" smtClean="0">
                <a:solidFill>
                  <a:srgbClr val="FFFFFF"/>
                </a:solidFill>
              </a:rPr>
              <a:t> </a:t>
            </a:r>
            <a:r>
              <a:rPr lang="en-US" altLang="zh-CN" sz="4400" spc="-10" dirty="0" smtClean="0">
                <a:solidFill>
                  <a:srgbClr val="FFFFFF"/>
                </a:solidFill>
              </a:rPr>
              <a:t>Probing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86539" y="4965403"/>
            <a:ext cx="8155172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          </a:t>
            </a:r>
            <a:r>
              <a:rPr lang="en-US" altLang="zh-CN" sz="4400" dirty="0" smtClean="0">
                <a:solidFill>
                  <a:srgbClr val="FFFFFF"/>
                </a:solidFill>
              </a:rPr>
              <a:t>Phase </a:t>
            </a:r>
            <a:r>
              <a:rPr lang="en-US" altLang="zh-CN" sz="4400" spc="-5" dirty="0" smtClean="0">
                <a:solidFill>
                  <a:srgbClr val="FFFFFF"/>
                </a:solidFill>
              </a:rPr>
              <a:t>III: </a:t>
            </a:r>
            <a:r>
              <a:rPr lang="en-US" altLang="zh-CN" sz="4400" dirty="0" smtClean="0">
                <a:solidFill>
                  <a:srgbClr val="FFFFFF"/>
                </a:solidFill>
              </a:rPr>
              <a:t>Loss </a:t>
            </a:r>
            <a:r>
              <a:rPr lang="en-US" altLang="zh-CN" sz="4400" spc="-15" dirty="0" smtClean="0">
                <a:solidFill>
                  <a:srgbClr val="FFFFFF"/>
                </a:solidFill>
              </a:rPr>
              <a:t>Localization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148856" y="2056776"/>
            <a:ext cx="7230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探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测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08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1365</Words>
  <Application>Microsoft Office PowerPoint</Application>
  <PresentationFormat>宽屏</PresentationFormat>
  <Paragraphs>354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SimSun</vt:lpstr>
      <vt:lpstr>Arial</vt:lpstr>
      <vt:lpstr>Calibri</vt:lpstr>
      <vt:lpstr>Times New Roman</vt:lpstr>
      <vt:lpstr>Office 主题​​</vt:lpstr>
      <vt:lpstr>PowerPoint 演示文稿</vt:lpstr>
      <vt:lpstr>                           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deTector in One Slide</vt:lpstr>
      <vt:lpstr>PowerPoint 演示文稿</vt:lpstr>
      <vt:lpstr>Path Selection Problem</vt:lpstr>
      <vt:lpstr>      α-覆盖</vt:lpstr>
      <vt:lpstr>β-识别</vt:lpstr>
      <vt:lpstr>从1-识别到β识别的扩展</vt:lpstr>
      <vt:lpstr>        1-识别算法</vt:lpstr>
      <vt:lpstr>            Probe Matrix Construction (PMC)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Fattree的PMC算法结果</vt:lpstr>
      <vt:lpstr> Fattree的PMC算法结果</vt:lpstr>
      <vt:lpstr>PowerPoint 演示文稿</vt:lpstr>
      <vt:lpstr>Network Probing</vt:lpstr>
      <vt:lpstr>PowerPoint 演示文稿</vt:lpstr>
      <vt:lpstr>Loss Localization Problem</vt:lpstr>
      <vt:lpstr>Packet Loss Localization (PLL) Algorithm</vt:lpstr>
      <vt:lpstr>分析</vt:lpstr>
      <vt:lpstr>Summary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石建良</dc:creator>
  <cp:lastModifiedBy>石建良</cp:lastModifiedBy>
  <cp:revision>58</cp:revision>
  <dcterms:created xsi:type="dcterms:W3CDTF">2017-10-26T00:31:27Z</dcterms:created>
  <dcterms:modified xsi:type="dcterms:W3CDTF">2017-11-01T14:45:19Z</dcterms:modified>
</cp:coreProperties>
</file>