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1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88D1A03-59FF-4DC1-888F-1178E42DBBB4}">
          <p14:sldIdLst>
            <p14:sldId id="256"/>
            <p14:sldId id="269"/>
            <p14:sldId id="258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156E"/>
    <a:srgbClr val="A670CA"/>
    <a:srgbClr val="7692FF"/>
    <a:srgbClr val="EDB159"/>
    <a:srgbClr val="235787"/>
    <a:srgbClr val="26A9E0"/>
    <a:srgbClr val="2A9CA2"/>
    <a:srgbClr val="258A8F"/>
    <a:srgbClr val="2283CD"/>
    <a:srgbClr val="E71D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F3399766-BB16-402B-BE3C-4A3247BDA52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CADA692-B0F9-4E43-B2B1-8DC4CC6CA507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/>
              <a:stretch>
                <a:fillRect t="-20481" b="-20481"/>
              </a:stretch>
            </a:blip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C5DA309-7C77-4787-9A00-C4CD181B74A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05156E"/>
                </a:gs>
                <a:gs pos="55000">
                  <a:srgbClr val="3E54B7">
                    <a:alpha val="87000"/>
                  </a:srgbClr>
                </a:gs>
                <a:gs pos="0">
                  <a:srgbClr val="A670CA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副标题 14">
            <a:extLst>
              <a:ext uri="{FF2B5EF4-FFF2-40B4-BE49-F238E27FC236}">
                <a16:creationId xmlns:a16="http://schemas.microsoft.com/office/drawing/2014/main" id="{9E148D40-0F83-49E8-8AEB-D4B6080BB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925" y="3547408"/>
            <a:ext cx="5629276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05524390-B5DF-46E6-8850-0AD8F358D80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9925" y="2009939"/>
            <a:ext cx="5629276" cy="153746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8C798132-20E9-43D5-B1B9-5852E3A836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9925" y="4447406"/>
            <a:ext cx="56292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262E434A-447D-48C1-A0D7-7CE6FEA7BF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5" y="4743677"/>
            <a:ext cx="56292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EC03AB0F-93D5-4643-9A1D-39552BF06030}"/>
              </a:ext>
            </a:extLst>
          </p:cNvPr>
          <p:cNvSpPr/>
          <p:nvPr userDrawn="1"/>
        </p:nvSpPr>
        <p:spPr>
          <a:xfrm flipH="1">
            <a:off x="6772813" y="0"/>
            <a:ext cx="5419187" cy="6858000"/>
          </a:xfrm>
          <a:prstGeom prst="homePlate">
            <a:avLst/>
          </a:prstGeom>
          <a:blipFill>
            <a:blip r:embed="rId2"/>
            <a:srcRect/>
            <a:stretch>
              <a:fillRect l="-34367" r="-34367"/>
            </a:stretch>
          </a:blip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A27FF2A2-B9DF-4912-A8AE-BCABE2366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698" y="2657929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7FF84B6B-C3F0-4817-BF66-C2C86E86C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814" y="3553279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34C42E87-D418-4DF2-BB70-EF476C7AA635}"/>
              </a:ext>
            </a:extLst>
          </p:cNvPr>
          <p:cNvSpPr/>
          <p:nvPr userDrawn="1"/>
        </p:nvSpPr>
        <p:spPr>
          <a:xfrm flipH="1">
            <a:off x="6772813" y="0"/>
            <a:ext cx="5419187" cy="6858000"/>
          </a:xfrm>
          <a:prstGeom prst="homePlate">
            <a:avLst/>
          </a:prstGeom>
          <a:gradFill flip="none" rotWithShape="1">
            <a:gsLst>
              <a:gs pos="100000">
                <a:srgbClr val="05156E"/>
              </a:gs>
              <a:gs pos="55000">
                <a:srgbClr val="3E54B7">
                  <a:alpha val="87000"/>
                </a:srgbClr>
              </a:gs>
              <a:gs pos="0">
                <a:srgbClr val="A670CA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84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t>2025/5/26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A77C269-9FD5-409F-B4D9-88F7B81F41D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68203F9-05E7-4208-9A0F-2822C01A5522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/>
              <a:stretch>
                <a:fillRect t="-20481" b="-20481"/>
              </a:stretch>
            </a:blip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E41E5A6-6FA1-474B-B8A0-0968B15E4E38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rgbClr val="05156E"/>
                </a:gs>
                <a:gs pos="55000">
                  <a:srgbClr val="3E54B7">
                    <a:alpha val="87000"/>
                  </a:srgbClr>
                </a:gs>
                <a:gs pos="0">
                  <a:srgbClr val="A670CA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0957B10-14CB-4FF3-BE4E-28D58F3D47B8}"/>
              </a:ext>
            </a:extLst>
          </p:cNvPr>
          <p:cNvSpPr/>
          <p:nvPr userDrawn="1"/>
        </p:nvSpPr>
        <p:spPr>
          <a:xfrm>
            <a:off x="-1" y="0"/>
            <a:ext cx="6781799" cy="6858000"/>
          </a:xfrm>
          <a:prstGeom prst="rect">
            <a:avLst/>
          </a:prstGeom>
          <a:gradFill flip="none" rotWithShape="1">
            <a:gsLst>
              <a:gs pos="100000">
                <a:srgbClr val="05156E"/>
              </a:gs>
              <a:gs pos="0">
                <a:srgbClr val="A670CA">
                  <a:alpha val="0"/>
                  <a:lumMod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1">
            <a:extLst>
              <a:ext uri="{FF2B5EF4-FFF2-40B4-BE49-F238E27FC236}">
                <a16:creationId xmlns:a16="http://schemas.microsoft.com/office/drawing/2014/main" id="{F886C41A-8AE7-47EF-A3F9-E6E368717B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3100" y="1130300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6487B6FD-C5F6-45CE-877A-682EADEB78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436536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BF488E94-1756-4FBE-8771-1EAFA703D0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3101" y="3140265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占位符 7">
            <a:extLst>
              <a:ext uri="{FF2B5EF4-FFF2-40B4-BE49-F238E27FC236}">
                <a16:creationId xmlns:a16="http://schemas.microsoft.com/office/drawing/2014/main" id="{56BEB53F-6344-4DE5-845D-5CDC0D89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A746F1F-5B6E-46DC-9761-835BFF1A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7BBFA8E-CD81-42EC-BE2E-D717AC1A01EA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1A553C98-1D53-47DA-BCC6-EEC8E9008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4FC72514-405C-495B-BF56-6756AE789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B3C826FC-2745-490E-9AD0-D8AA3FDE58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urworldindata.org/hiv-aids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>
            <a:extLst>
              <a:ext uri="{FF2B5EF4-FFF2-40B4-BE49-F238E27FC236}">
                <a16:creationId xmlns:a16="http://schemas.microsoft.com/office/drawing/2014/main" id="{E7257304-2BF8-465A-A41B-588943A1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514" y="3553033"/>
            <a:ext cx="5629276" cy="1537469"/>
          </a:xfrm>
        </p:spPr>
        <p:txBody>
          <a:bodyPr>
            <a:noAutofit/>
          </a:bodyPr>
          <a:lstStyle/>
          <a:p>
            <a:pPr algn="l">
              <a:spcBef>
                <a:spcPts val="1306"/>
              </a:spcBef>
              <a:spcAft>
                <a:spcPts val="1742"/>
              </a:spcAft>
            </a:pPr>
            <a:r>
              <a:rPr lang="en-US" altLang="zh-CN" sz="6000" b="0" i="0" dirty="0">
                <a:effectLst/>
                <a:latin typeface="system-ui"/>
              </a:rPr>
              <a:t>HIV/AIDS Data Analysis and Prediction Project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8A128C6-0E9A-46C3-86A2-BAD8EFAF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8974" y="5068940"/>
            <a:ext cx="5629276" cy="296271"/>
          </a:xfrm>
        </p:spPr>
        <p:txBody>
          <a:bodyPr/>
          <a:lstStyle/>
          <a:p>
            <a:r>
              <a:rPr lang="en-US" altLang="zh-CN" dirty="0" err="1"/>
              <a:t>Xuanbo</a:t>
            </a:r>
            <a:r>
              <a:rPr lang="en-US" altLang="zh-CN" dirty="0"/>
              <a:t> Zhou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33F10BFD-92C6-4457-908F-581C36481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1168" y="5410336"/>
            <a:ext cx="5629276" cy="296271"/>
          </a:xfrm>
        </p:spPr>
        <p:txBody>
          <a:bodyPr/>
          <a:lstStyle/>
          <a:p>
            <a:r>
              <a:rPr lang="en-US" altLang="en-US" dirty="0"/>
              <a:t>Student ID: A20563441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6DA700A-0E49-40FD-BA97-9BA9BB042BA7}"/>
              </a:ext>
            </a:extLst>
          </p:cNvPr>
          <p:cNvGrpSpPr/>
          <p:nvPr/>
        </p:nvGrpSpPr>
        <p:grpSpPr>
          <a:xfrm>
            <a:off x="701168" y="987035"/>
            <a:ext cx="2288776" cy="717106"/>
            <a:chOff x="5123032" y="2373367"/>
            <a:chExt cx="2801768" cy="877833"/>
          </a:xfrm>
        </p:grpSpPr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3AC2D4A0-E395-461E-B12B-569B476443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123032" y="2373367"/>
              <a:ext cx="604667" cy="779836"/>
            </a:xfrm>
            <a:custGeom>
              <a:avLst/>
              <a:gdLst>
                <a:gd name="T0" fmla="*/ 1658 w 3066"/>
                <a:gd name="T1" fmla="*/ 1409 h 3960"/>
                <a:gd name="T2" fmla="*/ 2200 w 3066"/>
                <a:gd name="T3" fmla="*/ 1482 h 3960"/>
                <a:gd name="T4" fmla="*/ 2799 w 3066"/>
                <a:gd name="T5" fmla="*/ 1713 h 3960"/>
                <a:gd name="T6" fmla="*/ 2451 w 3066"/>
                <a:gd name="T7" fmla="*/ 2548 h 3960"/>
                <a:gd name="T8" fmla="*/ 2162 w 3066"/>
                <a:gd name="T9" fmla="*/ 2681 h 3960"/>
                <a:gd name="T10" fmla="*/ 2295 w 3066"/>
                <a:gd name="T11" fmla="*/ 3960 h 3960"/>
                <a:gd name="T12" fmla="*/ 2429 w 3066"/>
                <a:gd name="T13" fmla="*/ 2815 h 3960"/>
                <a:gd name="T14" fmla="*/ 3066 w 3066"/>
                <a:gd name="T15" fmla="*/ 2200 h 3960"/>
                <a:gd name="T16" fmla="*/ 2715 w 3066"/>
                <a:gd name="T17" fmla="*/ 212 h 3960"/>
                <a:gd name="T18" fmla="*/ 2407 w 3066"/>
                <a:gd name="T19" fmla="*/ 229 h 3960"/>
                <a:gd name="T20" fmla="*/ 1876 w 3066"/>
                <a:gd name="T21" fmla="*/ 0 h 3960"/>
                <a:gd name="T22" fmla="*/ 1441 w 3066"/>
                <a:gd name="T23" fmla="*/ 0 h 3960"/>
                <a:gd name="T24" fmla="*/ 1021 w 3066"/>
                <a:gd name="T25" fmla="*/ 76 h 3960"/>
                <a:gd name="T26" fmla="*/ 602 w 3066"/>
                <a:gd name="T27" fmla="*/ 0 h 3960"/>
                <a:gd name="T28" fmla="*/ 251 w 3066"/>
                <a:gd name="T29" fmla="*/ 1076 h 3960"/>
                <a:gd name="T30" fmla="*/ 0 w 3066"/>
                <a:gd name="T31" fmla="*/ 1614 h 3960"/>
                <a:gd name="T32" fmla="*/ 244 w 3066"/>
                <a:gd name="T33" fmla="*/ 2182 h 3960"/>
                <a:gd name="T34" fmla="*/ 888 w 3066"/>
                <a:gd name="T35" fmla="*/ 3827 h 3960"/>
                <a:gd name="T36" fmla="*/ 1155 w 3066"/>
                <a:gd name="T37" fmla="*/ 3827 h 3960"/>
                <a:gd name="T38" fmla="*/ 1021 w 3066"/>
                <a:gd name="T39" fmla="*/ 2548 h 3960"/>
                <a:gd name="T40" fmla="*/ 504 w 3066"/>
                <a:gd name="T41" fmla="*/ 2124 h 3960"/>
                <a:gd name="T42" fmla="*/ 1089 w 3066"/>
                <a:gd name="T43" fmla="*/ 1965 h 3960"/>
                <a:gd name="T44" fmla="*/ 1525 w 3066"/>
                <a:gd name="T45" fmla="*/ 2044 h 3960"/>
                <a:gd name="T46" fmla="*/ 1658 w 3066"/>
                <a:gd name="T47" fmla="*/ 2602 h 3960"/>
                <a:gd name="T48" fmla="*/ 1792 w 3066"/>
                <a:gd name="T49" fmla="*/ 2044 h 3960"/>
                <a:gd name="T50" fmla="*/ 1541 w 3066"/>
                <a:gd name="T51" fmla="*/ 1494 h 3960"/>
                <a:gd name="T52" fmla="*/ 804 w 3066"/>
                <a:gd name="T53" fmla="*/ 267 h 3960"/>
                <a:gd name="T54" fmla="*/ 888 w 3066"/>
                <a:gd name="T55" fmla="*/ 1062 h 3960"/>
                <a:gd name="T56" fmla="*/ 518 w 3066"/>
                <a:gd name="T57" fmla="*/ 351 h 3960"/>
                <a:gd name="T58" fmla="*/ 1089 w 3066"/>
                <a:gd name="T59" fmla="*/ 1699 h 3960"/>
                <a:gd name="T60" fmla="*/ 267 w 3066"/>
                <a:gd name="T61" fmla="*/ 1614 h 3960"/>
                <a:gd name="T62" fmla="*/ 351 w 3066"/>
                <a:gd name="T63" fmla="*/ 1328 h 3960"/>
                <a:gd name="T64" fmla="*/ 1274 w 3066"/>
                <a:gd name="T65" fmla="*/ 1513 h 3960"/>
                <a:gd name="T66" fmla="*/ 1155 w 3066"/>
                <a:gd name="T67" fmla="*/ 1067 h 3960"/>
                <a:gd name="T68" fmla="*/ 1239 w 3066"/>
                <a:gd name="T69" fmla="*/ 267 h 3960"/>
                <a:gd name="T70" fmla="*/ 1525 w 3066"/>
                <a:gd name="T71" fmla="*/ 351 h 3960"/>
                <a:gd name="T72" fmla="*/ 1448 w 3066"/>
                <a:gd name="T73" fmla="*/ 1239 h 3960"/>
                <a:gd name="T74" fmla="*/ 1977 w 3066"/>
                <a:gd name="T75" fmla="*/ 1274 h 3960"/>
                <a:gd name="T76" fmla="*/ 1792 w 3066"/>
                <a:gd name="T77" fmla="*/ 351 h 3960"/>
                <a:gd name="T78" fmla="*/ 2078 w 3066"/>
                <a:gd name="T79" fmla="*/ 267 h 3960"/>
                <a:gd name="T80" fmla="*/ 2162 w 3066"/>
                <a:gd name="T81" fmla="*/ 1089 h 3960"/>
                <a:gd name="T82" fmla="*/ 2614 w 3066"/>
                <a:gd name="T83" fmla="*/ 1486 h 3960"/>
                <a:gd name="T84" fmla="*/ 2429 w 3066"/>
                <a:gd name="T85" fmla="*/ 563 h 3960"/>
                <a:gd name="T86" fmla="*/ 2715 w 3066"/>
                <a:gd name="T87" fmla="*/ 479 h 3960"/>
                <a:gd name="T88" fmla="*/ 2799 w 3066"/>
                <a:gd name="T89" fmla="*/ 1301 h 3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66" h="3960">
                  <a:moveTo>
                    <a:pt x="1541" y="1494"/>
                  </a:moveTo>
                  <a:cubicBezTo>
                    <a:pt x="1584" y="1472"/>
                    <a:pt x="1624" y="1443"/>
                    <a:pt x="1658" y="1409"/>
                  </a:cubicBezTo>
                  <a:cubicBezTo>
                    <a:pt x="1740" y="1490"/>
                    <a:pt x="1853" y="1541"/>
                    <a:pt x="1977" y="1541"/>
                  </a:cubicBezTo>
                  <a:cubicBezTo>
                    <a:pt x="2058" y="1541"/>
                    <a:pt x="2134" y="1519"/>
                    <a:pt x="2200" y="1482"/>
                  </a:cubicBezTo>
                  <a:cubicBezTo>
                    <a:pt x="2270" y="1641"/>
                    <a:pt x="2429" y="1753"/>
                    <a:pt x="2614" y="1753"/>
                  </a:cubicBezTo>
                  <a:cubicBezTo>
                    <a:pt x="2680" y="1753"/>
                    <a:pt x="2743" y="1739"/>
                    <a:pt x="2799" y="1713"/>
                  </a:cubicBezTo>
                  <a:lnTo>
                    <a:pt x="2799" y="2200"/>
                  </a:lnTo>
                  <a:cubicBezTo>
                    <a:pt x="2799" y="2392"/>
                    <a:pt x="2643" y="2548"/>
                    <a:pt x="2451" y="2548"/>
                  </a:cubicBezTo>
                  <a:lnTo>
                    <a:pt x="2295" y="2548"/>
                  </a:lnTo>
                  <a:cubicBezTo>
                    <a:pt x="2222" y="2548"/>
                    <a:pt x="2162" y="2608"/>
                    <a:pt x="2162" y="2681"/>
                  </a:cubicBezTo>
                  <a:lnTo>
                    <a:pt x="2162" y="3827"/>
                  </a:lnTo>
                  <a:cubicBezTo>
                    <a:pt x="2162" y="3900"/>
                    <a:pt x="2222" y="3960"/>
                    <a:pt x="2295" y="3960"/>
                  </a:cubicBezTo>
                  <a:cubicBezTo>
                    <a:pt x="2369" y="3960"/>
                    <a:pt x="2429" y="3900"/>
                    <a:pt x="2429" y="3827"/>
                  </a:cubicBezTo>
                  <a:lnTo>
                    <a:pt x="2429" y="2815"/>
                  </a:lnTo>
                  <a:lnTo>
                    <a:pt x="2451" y="2815"/>
                  </a:lnTo>
                  <a:cubicBezTo>
                    <a:pt x="2790" y="2815"/>
                    <a:pt x="3066" y="2539"/>
                    <a:pt x="3066" y="2200"/>
                  </a:cubicBezTo>
                  <a:lnTo>
                    <a:pt x="3066" y="563"/>
                  </a:lnTo>
                  <a:cubicBezTo>
                    <a:pt x="3066" y="370"/>
                    <a:pt x="2908" y="212"/>
                    <a:pt x="2715" y="212"/>
                  </a:cubicBezTo>
                  <a:lnTo>
                    <a:pt x="2513" y="212"/>
                  </a:lnTo>
                  <a:cubicBezTo>
                    <a:pt x="2476" y="212"/>
                    <a:pt x="2440" y="218"/>
                    <a:pt x="2407" y="229"/>
                  </a:cubicBezTo>
                  <a:cubicBezTo>
                    <a:pt x="2357" y="95"/>
                    <a:pt x="2228" y="0"/>
                    <a:pt x="2078" y="0"/>
                  </a:cubicBezTo>
                  <a:lnTo>
                    <a:pt x="1876" y="0"/>
                  </a:lnTo>
                  <a:cubicBezTo>
                    <a:pt x="1794" y="0"/>
                    <a:pt x="1718" y="28"/>
                    <a:pt x="1658" y="76"/>
                  </a:cubicBezTo>
                  <a:cubicBezTo>
                    <a:pt x="1599" y="28"/>
                    <a:pt x="1523" y="0"/>
                    <a:pt x="1441" y="0"/>
                  </a:cubicBezTo>
                  <a:lnTo>
                    <a:pt x="1239" y="0"/>
                  </a:lnTo>
                  <a:cubicBezTo>
                    <a:pt x="1157" y="0"/>
                    <a:pt x="1081" y="28"/>
                    <a:pt x="1021" y="76"/>
                  </a:cubicBezTo>
                  <a:cubicBezTo>
                    <a:pt x="962" y="28"/>
                    <a:pt x="886" y="0"/>
                    <a:pt x="804" y="0"/>
                  </a:cubicBezTo>
                  <a:lnTo>
                    <a:pt x="602" y="0"/>
                  </a:lnTo>
                  <a:cubicBezTo>
                    <a:pt x="409" y="0"/>
                    <a:pt x="251" y="157"/>
                    <a:pt x="251" y="351"/>
                  </a:cubicBezTo>
                  <a:lnTo>
                    <a:pt x="251" y="1076"/>
                  </a:lnTo>
                  <a:cubicBezTo>
                    <a:pt x="106" y="1119"/>
                    <a:pt x="0" y="1254"/>
                    <a:pt x="0" y="1413"/>
                  </a:cubicBezTo>
                  <a:lnTo>
                    <a:pt x="0" y="1614"/>
                  </a:lnTo>
                  <a:cubicBezTo>
                    <a:pt x="0" y="1748"/>
                    <a:pt x="76" y="1865"/>
                    <a:pt x="187" y="1924"/>
                  </a:cubicBezTo>
                  <a:cubicBezTo>
                    <a:pt x="187" y="1924"/>
                    <a:pt x="230" y="2118"/>
                    <a:pt x="244" y="2182"/>
                  </a:cubicBezTo>
                  <a:cubicBezTo>
                    <a:pt x="316" y="2506"/>
                    <a:pt x="573" y="2750"/>
                    <a:pt x="888" y="2803"/>
                  </a:cubicBezTo>
                  <a:lnTo>
                    <a:pt x="888" y="3827"/>
                  </a:lnTo>
                  <a:cubicBezTo>
                    <a:pt x="888" y="3900"/>
                    <a:pt x="948" y="3960"/>
                    <a:pt x="1021" y="3960"/>
                  </a:cubicBezTo>
                  <a:cubicBezTo>
                    <a:pt x="1095" y="3960"/>
                    <a:pt x="1155" y="3900"/>
                    <a:pt x="1155" y="3827"/>
                  </a:cubicBezTo>
                  <a:lnTo>
                    <a:pt x="1155" y="2681"/>
                  </a:lnTo>
                  <a:cubicBezTo>
                    <a:pt x="1155" y="2608"/>
                    <a:pt x="1095" y="2548"/>
                    <a:pt x="1021" y="2548"/>
                  </a:cubicBezTo>
                  <a:cubicBezTo>
                    <a:pt x="1015" y="2548"/>
                    <a:pt x="1008" y="2548"/>
                    <a:pt x="1002" y="2548"/>
                  </a:cubicBezTo>
                  <a:cubicBezTo>
                    <a:pt x="762" y="2539"/>
                    <a:pt x="557" y="2365"/>
                    <a:pt x="504" y="2124"/>
                  </a:cubicBezTo>
                  <a:cubicBezTo>
                    <a:pt x="495" y="2085"/>
                    <a:pt x="469" y="1965"/>
                    <a:pt x="469" y="1965"/>
                  </a:cubicBezTo>
                  <a:lnTo>
                    <a:pt x="1089" y="1965"/>
                  </a:lnTo>
                  <a:cubicBezTo>
                    <a:pt x="1220" y="1965"/>
                    <a:pt x="1337" y="1910"/>
                    <a:pt x="1420" y="1821"/>
                  </a:cubicBezTo>
                  <a:cubicBezTo>
                    <a:pt x="1484" y="1874"/>
                    <a:pt x="1525" y="1954"/>
                    <a:pt x="1525" y="2044"/>
                  </a:cubicBezTo>
                  <a:lnTo>
                    <a:pt x="1525" y="2469"/>
                  </a:lnTo>
                  <a:cubicBezTo>
                    <a:pt x="1525" y="2543"/>
                    <a:pt x="1585" y="2602"/>
                    <a:pt x="1658" y="2602"/>
                  </a:cubicBezTo>
                  <a:cubicBezTo>
                    <a:pt x="1732" y="2602"/>
                    <a:pt x="1792" y="2543"/>
                    <a:pt x="1792" y="2469"/>
                  </a:cubicBezTo>
                  <a:lnTo>
                    <a:pt x="1792" y="2044"/>
                  </a:lnTo>
                  <a:cubicBezTo>
                    <a:pt x="1792" y="1848"/>
                    <a:pt x="1690" y="1675"/>
                    <a:pt x="1536" y="1576"/>
                  </a:cubicBezTo>
                  <a:cubicBezTo>
                    <a:pt x="1539" y="1556"/>
                    <a:pt x="1541" y="1515"/>
                    <a:pt x="1541" y="1494"/>
                  </a:cubicBezTo>
                  <a:close/>
                  <a:moveTo>
                    <a:pt x="602" y="267"/>
                  </a:moveTo>
                  <a:lnTo>
                    <a:pt x="804" y="267"/>
                  </a:lnTo>
                  <a:cubicBezTo>
                    <a:pt x="850" y="267"/>
                    <a:pt x="888" y="304"/>
                    <a:pt x="888" y="351"/>
                  </a:cubicBezTo>
                  <a:lnTo>
                    <a:pt x="888" y="1062"/>
                  </a:lnTo>
                  <a:lnTo>
                    <a:pt x="518" y="1062"/>
                  </a:lnTo>
                  <a:lnTo>
                    <a:pt x="518" y="351"/>
                  </a:lnTo>
                  <a:cubicBezTo>
                    <a:pt x="518" y="304"/>
                    <a:pt x="556" y="267"/>
                    <a:pt x="602" y="267"/>
                  </a:cubicBezTo>
                  <a:close/>
                  <a:moveTo>
                    <a:pt x="1089" y="1699"/>
                  </a:moveTo>
                  <a:lnTo>
                    <a:pt x="351" y="1699"/>
                  </a:lnTo>
                  <a:cubicBezTo>
                    <a:pt x="305" y="1699"/>
                    <a:pt x="267" y="1661"/>
                    <a:pt x="267" y="1614"/>
                  </a:cubicBezTo>
                  <a:lnTo>
                    <a:pt x="267" y="1413"/>
                  </a:lnTo>
                  <a:cubicBezTo>
                    <a:pt x="267" y="1366"/>
                    <a:pt x="305" y="1328"/>
                    <a:pt x="351" y="1328"/>
                  </a:cubicBezTo>
                  <a:lnTo>
                    <a:pt x="1089" y="1328"/>
                  </a:lnTo>
                  <a:cubicBezTo>
                    <a:pt x="1191" y="1328"/>
                    <a:pt x="1274" y="1411"/>
                    <a:pt x="1274" y="1513"/>
                  </a:cubicBezTo>
                  <a:cubicBezTo>
                    <a:pt x="1274" y="1616"/>
                    <a:pt x="1191" y="1699"/>
                    <a:pt x="1089" y="1699"/>
                  </a:cubicBezTo>
                  <a:close/>
                  <a:moveTo>
                    <a:pt x="1155" y="1067"/>
                  </a:moveTo>
                  <a:lnTo>
                    <a:pt x="1155" y="351"/>
                  </a:lnTo>
                  <a:cubicBezTo>
                    <a:pt x="1155" y="304"/>
                    <a:pt x="1193" y="267"/>
                    <a:pt x="1239" y="267"/>
                  </a:cubicBezTo>
                  <a:lnTo>
                    <a:pt x="1441" y="267"/>
                  </a:lnTo>
                  <a:cubicBezTo>
                    <a:pt x="1487" y="267"/>
                    <a:pt x="1525" y="304"/>
                    <a:pt x="1525" y="351"/>
                  </a:cubicBezTo>
                  <a:lnTo>
                    <a:pt x="1525" y="1089"/>
                  </a:lnTo>
                  <a:cubicBezTo>
                    <a:pt x="1525" y="1151"/>
                    <a:pt x="1495" y="1206"/>
                    <a:pt x="1448" y="1239"/>
                  </a:cubicBezTo>
                  <a:cubicBezTo>
                    <a:pt x="1378" y="1148"/>
                    <a:pt x="1274" y="1084"/>
                    <a:pt x="1155" y="1067"/>
                  </a:cubicBezTo>
                  <a:close/>
                  <a:moveTo>
                    <a:pt x="1977" y="1274"/>
                  </a:moveTo>
                  <a:cubicBezTo>
                    <a:pt x="1875" y="1274"/>
                    <a:pt x="1792" y="1191"/>
                    <a:pt x="1792" y="1089"/>
                  </a:cubicBezTo>
                  <a:lnTo>
                    <a:pt x="1792" y="351"/>
                  </a:lnTo>
                  <a:cubicBezTo>
                    <a:pt x="1792" y="304"/>
                    <a:pt x="1830" y="267"/>
                    <a:pt x="1876" y="267"/>
                  </a:cubicBezTo>
                  <a:lnTo>
                    <a:pt x="2078" y="267"/>
                  </a:lnTo>
                  <a:cubicBezTo>
                    <a:pt x="2124" y="267"/>
                    <a:pt x="2162" y="304"/>
                    <a:pt x="2162" y="351"/>
                  </a:cubicBezTo>
                  <a:lnTo>
                    <a:pt x="2162" y="1089"/>
                  </a:lnTo>
                  <a:cubicBezTo>
                    <a:pt x="2162" y="1191"/>
                    <a:pt x="2079" y="1274"/>
                    <a:pt x="1977" y="1274"/>
                  </a:cubicBezTo>
                  <a:close/>
                  <a:moveTo>
                    <a:pt x="2614" y="1486"/>
                  </a:moveTo>
                  <a:cubicBezTo>
                    <a:pt x="2512" y="1486"/>
                    <a:pt x="2429" y="1403"/>
                    <a:pt x="2429" y="1301"/>
                  </a:cubicBezTo>
                  <a:lnTo>
                    <a:pt x="2429" y="563"/>
                  </a:lnTo>
                  <a:cubicBezTo>
                    <a:pt x="2429" y="517"/>
                    <a:pt x="2467" y="479"/>
                    <a:pt x="2513" y="479"/>
                  </a:cubicBezTo>
                  <a:lnTo>
                    <a:pt x="2715" y="479"/>
                  </a:lnTo>
                  <a:cubicBezTo>
                    <a:pt x="2761" y="479"/>
                    <a:pt x="2799" y="517"/>
                    <a:pt x="2799" y="563"/>
                  </a:cubicBezTo>
                  <a:lnTo>
                    <a:pt x="2799" y="1301"/>
                  </a:lnTo>
                  <a:cubicBezTo>
                    <a:pt x="2799" y="1403"/>
                    <a:pt x="2716" y="1486"/>
                    <a:pt x="2614" y="14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2715B77-BB8B-472D-A249-3E791566A5AA}"/>
                </a:ext>
              </a:extLst>
            </p:cNvPr>
            <p:cNvSpPr txBox="1"/>
            <p:nvPr/>
          </p:nvSpPr>
          <p:spPr>
            <a:xfrm>
              <a:off x="5947082" y="2755900"/>
              <a:ext cx="1581833" cy="324616"/>
            </a:xfrm>
            <a:prstGeom prst="rect">
              <a:avLst/>
            </a:prstGeom>
            <a:no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r>
                <a:rPr lang="en-US" altLang="zh-CN" spc="100" dirty="0">
                  <a:solidFill>
                    <a:schemeClr val="bg1"/>
                  </a:solidFill>
                  <a:latin typeface="Impact" panose="020B0806030902050204" pitchFamily="34" charset="0"/>
                  <a:cs typeface="Arial" panose="020B0604020202020204" pitchFamily="34" charset="0"/>
                </a:rPr>
                <a:t>HIV</a:t>
              </a:r>
              <a:endParaRPr lang="zh-CN" altLang="en-US" spc="100" dirty="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8433FFA4-8AAC-434B-9F88-44DA32C7D7D9}"/>
                </a:ext>
              </a:extLst>
            </p:cNvPr>
            <p:cNvSpPr/>
            <p:nvPr/>
          </p:nvSpPr>
          <p:spPr>
            <a:xfrm>
              <a:off x="5219700" y="2603500"/>
              <a:ext cx="2705100" cy="647700"/>
            </a:xfrm>
            <a:custGeom>
              <a:avLst/>
              <a:gdLst>
                <a:gd name="connsiteX0" fmla="*/ 558800 w 2616200"/>
                <a:gd name="connsiteY0" fmla="*/ 0 h 647700"/>
                <a:gd name="connsiteX1" fmla="*/ 2616200 w 2616200"/>
                <a:gd name="connsiteY1" fmla="*/ 0 h 647700"/>
                <a:gd name="connsiteX2" fmla="*/ 2616200 w 2616200"/>
                <a:gd name="connsiteY2" fmla="*/ 647700 h 647700"/>
                <a:gd name="connsiteX3" fmla="*/ 0 w 2616200"/>
                <a:gd name="connsiteY3" fmla="*/ 64770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16200" h="647700">
                  <a:moveTo>
                    <a:pt x="558800" y="0"/>
                  </a:moveTo>
                  <a:lnTo>
                    <a:pt x="2616200" y="0"/>
                  </a:lnTo>
                  <a:lnTo>
                    <a:pt x="2616200" y="647700"/>
                  </a:lnTo>
                  <a:lnTo>
                    <a:pt x="0" y="647700"/>
                  </a:lnTo>
                </a:path>
              </a:pathLst>
            </a:cu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FD619-FD74-73E5-F52D-66643DFA3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036E1A6-17A1-3462-3904-ACE2EB62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15" y="3024414"/>
            <a:ext cx="5419185" cy="895350"/>
          </a:xfrm>
        </p:spPr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957C8B-B83E-3A74-7F9C-62802647D5B3}"/>
              </a:ext>
            </a:extLst>
          </p:cNvPr>
          <p:cNvSpPr txBox="1"/>
          <p:nvPr/>
        </p:nvSpPr>
        <p:spPr>
          <a:xfrm>
            <a:off x="804405" y="20483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470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80DB3-2729-6F44-D806-57A0E6B2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3860A-A537-3DB9-2FD7-57254B205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5EB3BC8-3107-5F52-EF57-F77B10C8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BC29D8-D84F-25D2-EDC6-BD099068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EEABE3-C181-1BC7-CFD5-CB3382BEA2C9}"/>
              </a:ext>
            </a:extLst>
          </p:cNvPr>
          <p:cNvSpPr txBox="1"/>
          <p:nvPr/>
        </p:nvSpPr>
        <p:spPr>
          <a:xfrm>
            <a:off x="133004" y="1235825"/>
            <a:ext cx="122640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Model Selection and Rationale</a:t>
            </a:r>
          </a:p>
          <a:p>
            <a:r>
              <a:rPr lang="en-US" altLang="zh-CN" sz="1200" dirty="0"/>
              <a:t>In this project, we chose the Linear Regression model to predict the annual HIV/AIDS death count for each country. The reasons for selecting this model are as follows:</a:t>
            </a:r>
          </a:p>
          <a:p>
            <a:endParaRPr lang="en-US" altLang="zh-CN" sz="1200" dirty="0"/>
          </a:p>
          <a:p>
            <a:r>
              <a:rPr lang="en-US" altLang="zh-CN" sz="1200" dirty="0"/>
              <a:t>Linear correlation between features and target: For example, there is a significant linear trend between "adult HIV prevalence" and "number of people with HIV/AIDS" with "death count".</a:t>
            </a:r>
          </a:p>
          <a:p>
            <a:r>
              <a:rPr lang="en-US" altLang="zh-CN" sz="1200" dirty="0"/>
              <a:t>Model interpretability: The model allows for a clear understanding of how each feature impacts the death count.</a:t>
            </a:r>
          </a:p>
          <a:p>
            <a:r>
              <a:rPr lang="en-US" altLang="zh-CN" sz="1200" dirty="0"/>
              <a:t>Computational efficiency: It is suitable for medium-sized structured data and trains quickly.</a:t>
            </a:r>
          </a:p>
          <a:p>
            <a:r>
              <a:rPr lang="en-US" altLang="zh-CN" sz="1200" dirty="0"/>
              <a:t>Base model construction: This allows for comparison with more complex models (such as tree models and neural networks) in later stages.</a:t>
            </a:r>
          </a:p>
          <a:p>
            <a:r>
              <a:rPr lang="en-US" altLang="zh-CN" sz="1200" dirty="0"/>
              <a:t>Training Process, Including Hyperparameter Settings</a:t>
            </a:r>
          </a:p>
          <a:p>
            <a:r>
              <a:rPr lang="en-US" altLang="zh-CN" sz="1200" dirty="0"/>
              <a:t>Feature Selection:</a:t>
            </a:r>
          </a:p>
          <a:p>
            <a:endParaRPr lang="en-US" altLang="zh-CN" sz="1200" dirty="0"/>
          </a:p>
          <a:p>
            <a:r>
              <a:rPr lang="en-US" altLang="zh-CN" sz="1200" dirty="0"/>
              <a:t>Independent variables (X):</a:t>
            </a:r>
          </a:p>
          <a:p>
            <a:r>
              <a:rPr lang="en-US" altLang="zh-CN" sz="1200" dirty="0"/>
              <a:t>Adult prevalence of HIV/AIDS</a:t>
            </a:r>
          </a:p>
          <a:p>
            <a:r>
              <a:rPr lang="en-US" altLang="zh-CN" sz="1200" dirty="0"/>
              <a:t>Number of people with HIV/AIDS</a:t>
            </a:r>
          </a:p>
          <a:p>
            <a:r>
              <a:rPr lang="en-US" altLang="zh-CN" sz="1200" dirty="0"/>
              <a:t>Dependent variable (y):</a:t>
            </a:r>
          </a:p>
          <a:p>
            <a:r>
              <a:rPr lang="en-US" altLang="zh-CN" sz="1200" dirty="0"/>
              <a:t>Annual deaths from HIV/AIDS</a:t>
            </a:r>
          </a:p>
          <a:p>
            <a:r>
              <a:rPr lang="en-US" altLang="zh-CN" sz="1200" dirty="0"/>
              <a:t>Data Split:</a:t>
            </a:r>
          </a:p>
          <a:p>
            <a:endParaRPr lang="en-US" altLang="zh-CN" sz="1200" dirty="0"/>
          </a:p>
          <a:p>
            <a:r>
              <a:rPr lang="en-US" altLang="zh-CN" sz="1200" dirty="0"/>
              <a:t>Using </a:t>
            </a:r>
            <a:r>
              <a:rPr lang="en-US" altLang="zh-CN" sz="1200" dirty="0" err="1"/>
              <a:t>train_test_split</a:t>
            </a:r>
            <a:r>
              <a:rPr lang="en-US" altLang="zh-CN" sz="1200" dirty="0"/>
              <a:t>, the data is split into 80% for training and 20% for testing.</a:t>
            </a:r>
          </a:p>
          <a:p>
            <a:r>
              <a:rPr lang="en-US" altLang="zh-CN" sz="1200" dirty="0"/>
              <a:t>Set </a:t>
            </a:r>
            <a:r>
              <a:rPr lang="en-US" altLang="zh-CN" sz="1200" dirty="0" err="1"/>
              <a:t>random_state</a:t>
            </a:r>
            <a:r>
              <a:rPr lang="en-US" altLang="zh-CN" sz="1200" dirty="0"/>
              <a:t>=42 to ensure reproducibility of results.</a:t>
            </a:r>
          </a:p>
          <a:p>
            <a:r>
              <a:rPr lang="en-US" altLang="zh-CN" sz="1200" dirty="0"/>
              <a:t>Model Training:</a:t>
            </a:r>
          </a:p>
          <a:p>
            <a:endParaRPr lang="en-US" altLang="zh-CN" sz="1200" dirty="0"/>
          </a:p>
          <a:p>
            <a:r>
              <a:rPr lang="en-US" altLang="zh-CN" sz="1200" dirty="0"/>
              <a:t>The model is trained using </a:t>
            </a:r>
            <a:r>
              <a:rPr lang="en-US" altLang="zh-CN" sz="1200" dirty="0" err="1"/>
              <a:t>sklearn.linear_model.LinearRegression</a:t>
            </a:r>
            <a:r>
              <a:rPr lang="en-US" altLang="zh-CN" sz="1200" dirty="0"/>
              <a:t>().</a:t>
            </a:r>
          </a:p>
          <a:p>
            <a:r>
              <a:rPr lang="en-US" altLang="zh-CN" sz="1200" dirty="0"/>
              <a:t>Linear regression does not require explicit hyperparameter tuning, as it automatically fits the best parameters to minimize Mean Squared Error (MSE).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61750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B2D3B-4387-8C65-D152-E4A49A2B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FA360-E623-5E3F-12D5-B517C6CF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7A0521-EA74-452D-1EAF-648C9CAC7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10337B-7CAB-39AF-3168-B527ADB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4B2652-A3B4-70AD-0208-C249F471D574}"/>
              </a:ext>
            </a:extLst>
          </p:cNvPr>
          <p:cNvSpPr txBox="1"/>
          <p:nvPr/>
        </p:nvSpPr>
        <p:spPr>
          <a:xfrm>
            <a:off x="670718" y="1584169"/>
            <a:ext cx="10850563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2613"/>
              </a:spcBef>
              <a:spcAft>
                <a:spcPts val="1742"/>
              </a:spcAft>
              <a:buNone/>
            </a:pPr>
            <a:r>
              <a:rPr lang="en-US" altLang="zh-CN" sz="2400" b="0" i="0" dirty="0">
                <a:effectLst/>
                <a:latin typeface="system-ui"/>
              </a:rPr>
              <a:t>Model Evaluation</a:t>
            </a:r>
          </a:p>
          <a:p>
            <a:pPr algn="l">
              <a:spcBef>
                <a:spcPts val="2177"/>
              </a:spcBef>
              <a:spcAft>
                <a:spcPts val="1451"/>
              </a:spcAft>
              <a:buNone/>
            </a:pPr>
            <a:r>
              <a:rPr lang="en-US" altLang="zh-CN" sz="2400" b="0" i="0" dirty="0">
                <a:effectLst/>
                <a:latin typeface="system-ui"/>
              </a:rPr>
              <a:t>Using Appropriate Performance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effectLst/>
                <a:latin typeface="system-ui"/>
              </a:rPr>
              <a:t>R² Score (Coefficient of Determination)</a:t>
            </a:r>
            <a:r>
              <a:rPr lang="en-US" altLang="zh-CN" sz="2400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ystem-ui"/>
              </a:rPr>
              <a:t>Measures the proportion of variance in the dependent variable that is explained by the model.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ystem-ui"/>
              </a:rPr>
              <a:t>Ranges from [0, 1], with values closer to 1 indicating better model fit.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effectLst/>
                <a:latin typeface="system-ui"/>
              </a:rPr>
              <a:t>RMSE (Root Mean Squared Error)</a:t>
            </a:r>
            <a:r>
              <a:rPr lang="en-US" altLang="zh-CN" sz="2400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ystem-ui"/>
              </a:rPr>
              <a:t>Measures the deviation between predicted and actual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system-ui"/>
              </a:rPr>
              <a:t>The unit is consistent with the original data, and smaller values are better. )</a:t>
            </a:r>
          </a:p>
        </p:txBody>
      </p:sp>
    </p:spTree>
    <p:extLst>
      <p:ext uri="{BB962C8B-B14F-4D97-AF65-F5344CB8AC3E}">
        <p14:creationId xmlns:p14="http://schemas.microsoft.com/office/powerpoint/2010/main" val="136309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EA7D-FA19-C99D-72C1-4690CAEFF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B93FF-F211-965A-207A-15634B42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E25044-DA96-7C39-4223-906E206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8B138F-2E1A-2EA4-8D92-8FA69D782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97C21A-D80E-5999-3A97-ACB0C1973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7226"/>
            <a:ext cx="5998029" cy="53782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257113-0D12-2EE5-6E7F-392E0DA9EF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943" y="1245751"/>
            <a:ext cx="6645728" cy="537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85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67BF-1630-8951-345F-3E684D16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37092-EE7B-DF74-F24D-E1E5CD69A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1D1397-63C5-EE07-99F3-A6AB4735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DF63A-CE33-EE01-B844-C4F64BB8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8F6AB4-9887-F977-61B7-78BE515B98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6721476" cy="53013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F4C7130-BE16-4D3E-0183-DF243504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986" y="1072242"/>
            <a:ext cx="6161314" cy="578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C5A0-9E02-CB2B-AFF1-C1AEE9603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945BF-3BBE-7BDA-4E7B-5FE71C56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904EE2-686B-4DB3-D0A7-EA7794B6F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BD515D-233D-4084-6C0F-A235427C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B7F23C-5E17-29F4-4EBD-544679268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327"/>
            <a:ext cx="6253843" cy="5519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7A105C-DA10-C69E-D0EF-1F1413831A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205" y="1347110"/>
            <a:ext cx="5923433" cy="49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2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FABB-88F4-B3BF-BBD0-5AE6D1983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151D2-EDB4-32A6-085C-7B336CC47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B4BBAB-7C90-3207-2125-FD3B5FE4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A250F-2FB0-730B-417D-F19361496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480BFDE-B217-D05A-E197-2D2B4E7DE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440"/>
            <a:ext cx="12012386" cy="553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97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7078C-DEC7-8E89-5EC9-084814123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E6951-73BB-AFE5-9DF1-12F59879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37B2EE-0DAB-B86E-8818-B0CEDEF3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3ACCF-785A-55E5-E60E-79A5C054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6EA727F-C3CC-F8B4-8CF1-83501BFD1C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2226128"/>
            <a:ext cx="3853544" cy="33201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11EA8E-82FC-0A2B-BBCC-3AFA3818B7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444" y="2226128"/>
            <a:ext cx="3766456" cy="332014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31CF3E6-D42B-D228-83A1-14116BBD46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1" y="2128157"/>
            <a:ext cx="4097625" cy="337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2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5BFEF-5554-74FF-A171-9AB0EFE2D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111C9-6E46-6DA8-6DBA-D269C1AEF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Construction and Training and Model Evaluation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FA1336-E1C6-5D66-AFC3-F70B8700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D237C0-B29B-29B3-DE3E-3CF906AE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B5561B-F608-8EDE-0D95-77C45175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02871"/>
            <a:ext cx="7434942" cy="4610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18A6CC4-1D48-E72F-C409-DB8B16E69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17" y="1118506"/>
            <a:ext cx="5438941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34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74F84-5D66-0368-F006-778E523E8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18CC1FC-36E4-77FD-1AAA-FFBBAD9C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9" y="3029855"/>
            <a:ext cx="5419185" cy="40367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Analysis and Insights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FF407D-9959-012D-FF59-C63760BF281D}"/>
              </a:ext>
            </a:extLst>
          </p:cNvPr>
          <p:cNvSpPr txBox="1"/>
          <p:nvPr/>
        </p:nvSpPr>
        <p:spPr>
          <a:xfrm>
            <a:off x="804405" y="20483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849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Problem Definition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Data Analysis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dirty="0">
                    <a:latin typeface="+mn-lt"/>
                    <a:ea typeface="+mn-ea"/>
                    <a:sym typeface="+mn-lt"/>
                  </a:rPr>
                  <a:t>Model Construction and Training and </a:t>
                </a:r>
                <a:r>
                  <a:rPr lang="en-US" altLang="zh-CN" b="0" i="0" dirty="0">
                    <a:effectLst/>
                    <a:latin typeface="system-ui"/>
                  </a:rPr>
                  <a:t>Model Evaluation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b="0" i="0" dirty="0">
                    <a:effectLst/>
                    <a:latin typeface="system-ui"/>
                  </a:rPr>
                  <a:t>Analysis and Insights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endParaRPr lang="en-US" altLang="zh-CN" b="0" i="0" dirty="0">
                  <a:effectLst/>
                  <a:latin typeface="system-ui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0" i="0" dirty="0">
                  <a:effectLst/>
                  <a:latin typeface="system-ui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7C823-7478-8210-D2DE-F10CCC3E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C59DC-0892-7160-F02D-D811EB75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and Insights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543F8-2293-C7E0-2F74-2A287D9C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016CDD-4182-F826-3CCF-4EAC94F2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953C08-8A5F-7F50-E2FE-05585E93D9B1}"/>
              </a:ext>
            </a:extLst>
          </p:cNvPr>
          <p:cNvSpPr txBox="1"/>
          <p:nvPr/>
        </p:nvSpPr>
        <p:spPr>
          <a:xfrm>
            <a:off x="670718" y="1584169"/>
            <a:ext cx="1085056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Adult HIV Infection Rate and Number of Infections Significantly Impact Death Rates</a:t>
            </a:r>
            <a:br>
              <a:rPr lang="en-US" altLang="zh-CN" b="0" i="0" dirty="0">
                <a:effectLst/>
                <a:latin typeface="system-ui"/>
              </a:rPr>
            </a:br>
            <a:r>
              <a:rPr lang="en-US" altLang="zh-CN" b="0" i="0" dirty="0">
                <a:effectLst/>
                <a:latin typeface="system-ui"/>
              </a:rPr>
              <a:t>The model indicates a strong positive correlation between these two variables and the number of deaths, making them major influencing factors.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Some Countries Have Significant Deviations from Predicted Death Rates</a:t>
            </a:r>
            <a:br>
              <a:rPr lang="en-US" altLang="zh-CN" b="0" i="0" dirty="0">
                <a:effectLst/>
                <a:latin typeface="system-ui"/>
              </a:rPr>
            </a:br>
            <a:r>
              <a:rPr lang="en-US" altLang="zh-CN" b="0" i="0" dirty="0">
                <a:effectLst/>
                <a:latin typeface="system-ui"/>
              </a:rPr>
              <a:t>Certain countries exhibit considerable differences in healthcare systems and prevention policies, warranting a focused investigation into the causes of these outliers.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Clustering Analysis Reveals High-Risk Country Groups</a:t>
            </a:r>
            <a:br>
              <a:rPr lang="en-US" altLang="zh-CN" b="0" i="0" dirty="0">
                <a:effectLst/>
                <a:latin typeface="system-ui"/>
              </a:rPr>
            </a:br>
            <a:r>
              <a:rPr lang="en-US" altLang="zh-CN" b="0" i="0" dirty="0">
                <a:effectLst/>
                <a:latin typeface="system-ui"/>
              </a:rPr>
              <a:t>The clustering results show that Southern African countries (such as Eswatini and Botswana) have both high infection and death rates, identifying them as high-risk regions.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Global HIV Infection Rates Show an Overall Decline</a:t>
            </a:r>
            <a:br>
              <a:rPr lang="en-US" altLang="zh-CN" b="0" i="0" dirty="0">
                <a:effectLst/>
                <a:latin typeface="system-ui"/>
              </a:rPr>
            </a:br>
            <a:r>
              <a:rPr lang="en-US" altLang="zh-CN" b="0" i="0" dirty="0">
                <a:effectLst/>
                <a:latin typeface="system-ui"/>
              </a:rPr>
              <a:t>Although there is a decline, some countries still maintain high levels, necessitating continued policy interventions.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Model Explanation is Good but There is Room for Improvement</a:t>
            </a:r>
            <a:br>
              <a:rPr lang="en-US" altLang="zh-CN" b="0" i="0" dirty="0">
                <a:effectLst/>
                <a:latin typeface="system-ui"/>
              </a:rPr>
            </a:br>
            <a:r>
              <a:rPr lang="en-US" altLang="zh-CN" b="0" i="0" dirty="0">
                <a:effectLst/>
                <a:latin typeface="system-ui"/>
              </a:rPr>
              <a:t>Future work could consider introducing more complex models (e.g., </a:t>
            </a:r>
            <a:r>
              <a:rPr lang="en-US" altLang="zh-CN" b="0" i="0" dirty="0" err="1">
                <a:effectLst/>
                <a:latin typeface="system-ui"/>
              </a:rPr>
              <a:t>XGBoost</a:t>
            </a:r>
            <a:r>
              <a:rPr lang="en-US" altLang="zh-CN" b="0" i="0" dirty="0">
                <a:effectLst/>
                <a:latin typeface="system-ui"/>
              </a:rPr>
              <a:t>, Neural Networks) to enhance prediction accuracy.</a:t>
            </a:r>
          </a:p>
        </p:txBody>
      </p:sp>
    </p:spTree>
    <p:extLst>
      <p:ext uri="{BB962C8B-B14F-4D97-AF65-F5344CB8AC3E}">
        <p14:creationId xmlns:p14="http://schemas.microsoft.com/office/powerpoint/2010/main" val="2553086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>
            <a:extLst>
              <a:ext uri="{FF2B5EF4-FFF2-40B4-BE49-F238E27FC236}">
                <a16:creationId xmlns:a16="http://schemas.microsoft.com/office/drawing/2014/main" id="{44D408BE-4D8A-4400-8E34-0F54A5E3D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557" y="2066471"/>
            <a:ext cx="5426076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dirty="0"/>
              <a:t>And Your Slogan Here.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206A4280-2CE3-4AD0-9F9A-B0A3DB2A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ED11A-B5BD-4079-A4EB-BCF25D6F4975}"/>
              </a:ext>
            </a:extLst>
          </p:cNvPr>
          <p:cNvSpPr txBox="1"/>
          <p:nvPr/>
        </p:nvSpPr>
        <p:spPr>
          <a:xfrm>
            <a:off x="804405" y="20483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0CA32-BF50-44CA-8C09-FB2D66C1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 Definition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A7794B-AD6E-45E4-AD05-554750DE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C2450F-CB7C-4FD4-9092-6D85D757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B00BE4-B37B-EE89-AA48-6D5A05BDB359}"/>
              </a:ext>
            </a:extLst>
          </p:cNvPr>
          <p:cNvSpPr txBox="1"/>
          <p:nvPr/>
        </p:nvSpPr>
        <p:spPr>
          <a:xfrm>
            <a:off x="1270304" y="1149844"/>
            <a:ext cx="9390396" cy="418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2177"/>
              </a:spcBef>
              <a:spcAft>
                <a:spcPts val="1451"/>
              </a:spcAft>
              <a:buNone/>
            </a:pPr>
            <a:endParaRPr lang="en-US" altLang="zh-CN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Project Background</a:t>
            </a:r>
            <a:r>
              <a:rPr lang="en-US" altLang="zh-CN" b="0" i="0" dirty="0">
                <a:effectLst/>
                <a:latin typeface="system-ui"/>
              </a:rPr>
              <a:t>: HIV/AIDS remains one of the major global public health challenges. Understanding its transmission trends, mortality rates, and influencing factors is crucial for public health policy-making worldwide.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Data Source</a:t>
            </a:r>
            <a:r>
              <a:rPr lang="en-US" altLang="zh-CN" b="0" i="0" dirty="0">
                <a:effectLst/>
                <a:latin typeface="system-ui"/>
              </a:rPr>
              <a:t>: The dataset used in this project is obtained from </a:t>
            </a:r>
            <a:r>
              <a:rPr lang="en-US" altLang="zh-CN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Our World in Data</a:t>
            </a:r>
            <a:r>
              <a:rPr lang="en-US" altLang="zh-CN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Project Objectives</a:t>
            </a:r>
            <a:r>
              <a:rPr lang="en-US" altLang="zh-CN" b="0" i="0" dirty="0">
                <a:effectLst/>
                <a:latin typeface="system-ui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ystem-ui"/>
              </a:rPr>
              <a:t>Perform data cleaning and visualization to uncover annual trends and country-level distribution of HIV/AIDS.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ystem-ui"/>
              </a:rPr>
              <a:t>Conduct clustering analysis of country characteristics to support policy categorization.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effectLst/>
                <a:latin typeface="system-ui"/>
              </a:rPr>
              <a:t>Build supervised learning models to predict annual death counts and compare model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system-ui"/>
              </a:rPr>
              <a:t>Real-world Significance</a:t>
            </a:r>
            <a:r>
              <a:rPr lang="en-US" altLang="zh-CN" b="0" i="0" dirty="0">
                <a:effectLst/>
                <a:latin typeface="system-ui"/>
              </a:rPr>
              <a:t>: The results of this analysis can support global health interventions, vaccine allocation, and funding decisions.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35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05CF2-E8D4-29B2-D425-4611734D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A6EEBE05-1B74-EE4E-57D6-572CE9D9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270C3EC-8082-3023-06EC-5846A3ECB633}"/>
              </a:ext>
            </a:extLst>
          </p:cNvPr>
          <p:cNvSpPr txBox="1"/>
          <p:nvPr/>
        </p:nvSpPr>
        <p:spPr>
          <a:xfrm>
            <a:off x="804405" y="2048328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74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C252-CC9D-CD34-230C-B4FB433A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2D9DE-7D1C-D888-97D3-F687EE3E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4F8AC4-A32A-6797-B4ED-0B4E85FF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7F403F-E884-E144-1742-44177BA5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EDBFC4-ABBC-0880-E5AB-E8B7B327DD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7985"/>
            <a:ext cx="12192000" cy="49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05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B2C04-C779-AEBD-0084-C0D4A255C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9898-568A-0B95-6B8A-07BAC20E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659333-62F2-D494-9585-E077B064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96F1F9-8212-0C19-ECC3-60B4363F7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567476-3DCA-A897-E5E2-FCA2820BE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875"/>
            <a:ext cx="12192000" cy="37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3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03B8-ECBD-0BED-06D1-70CDDE45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61E57-5211-D360-0DED-AC17B4B5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1E67E-BA09-DBAD-0CF4-518914EC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32B8B3-D90D-9086-6746-555FA108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3BF511A-1B6D-B602-EC77-CE67D3446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429"/>
            <a:ext cx="10189029" cy="53231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25F09F1-A195-ED9B-40E0-E888D19AC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042" y="1137557"/>
            <a:ext cx="8528957" cy="567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38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F015-8636-0AE8-71BE-0BDB57A3C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A32CB-AAFF-666D-5587-BD9BDA36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Analysis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5D4CC5-081F-2C4E-2AAE-FAEA0CB0D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F81F8-9929-9CFF-67AE-D40B291B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2BF70CE-0479-CD10-809E-E3A03D6CD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514" y="1289956"/>
            <a:ext cx="6183896" cy="5301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D4343B-2470-133E-AFED-748462B1D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90" y="1028700"/>
            <a:ext cx="5704924" cy="532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4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218b04a9-1fb8-4a82-9c48-c952c9a3b808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E2C7E"/>
      </a:accent1>
      <a:accent2>
        <a:srgbClr val="894590"/>
      </a:accent2>
      <a:accent3>
        <a:srgbClr val="E12C35"/>
      </a:accent3>
      <a:accent4>
        <a:srgbClr val="F2AD48"/>
      </a:accent4>
      <a:accent5>
        <a:srgbClr val="9A9A9A"/>
      </a:accent5>
      <a:accent6>
        <a:srgbClr val="C5C5C5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E2C7E"/>
    </a:accent1>
    <a:accent2>
      <a:srgbClr val="894590"/>
    </a:accent2>
    <a:accent3>
      <a:srgbClr val="E12C35"/>
    </a:accent3>
    <a:accent4>
      <a:srgbClr val="F2AD48"/>
    </a:accent4>
    <a:accent5>
      <a:srgbClr val="9A9A9A"/>
    </a:accent5>
    <a:accent6>
      <a:srgbClr val="C5C5C5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E2C7E"/>
    </a:accent1>
    <a:accent2>
      <a:srgbClr val="894590"/>
    </a:accent2>
    <a:accent3>
      <a:srgbClr val="E12C35"/>
    </a:accent3>
    <a:accent4>
      <a:srgbClr val="F2AD48"/>
    </a:accent4>
    <a:accent5>
      <a:srgbClr val="9A9A9A"/>
    </a:accent5>
    <a:accent6>
      <a:srgbClr val="C5C5C5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4E2C7E"/>
    </a:accent1>
    <a:accent2>
      <a:srgbClr val="894590"/>
    </a:accent2>
    <a:accent3>
      <a:srgbClr val="E12C35"/>
    </a:accent3>
    <a:accent4>
      <a:srgbClr val="F2AD48"/>
    </a:accent4>
    <a:accent5>
      <a:srgbClr val="9A9A9A"/>
    </a:accent5>
    <a:accent6>
      <a:srgbClr val="C5C5C5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52</TotalTime>
  <Words>766</Words>
  <Application>Microsoft Office PowerPoint</Application>
  <PresentationFormat>宽屏</PresentationFormat>
  <Paragraphs>105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system-ui</vt:lpstr>
      <vt:lpstr>Arial</vt:lpstr>
      <vt:lpstr>Calibri</vt:lpstr>
      <vt:lpstr>Impact</vt:lpstr>
      <vt:lpstr>主题5</vt:lpstr>
      <vt:lpstr>HIV/AIDS Data Analysis and Prediction Project</vt:lpstr>
      <vt:lpstr>PowerPoint 演示文稿</vt:lpstr>
      <vt:lpstr>Problem Definition</vt:lpstr>
      <vt:lpstr>Problem Definition</vt:lpstr>
      <vt:lpstr>Data Analysis</vt:lpstr>
      <vt:lpstr>Data Analysis</vt:lpstr>
      <vt:lpstr>Data Analysis</vt:lpstr>
      <vt:lpstr>Data Analysis</vt:lpstr>
      <vt:lpstr>Data Analysis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Model Construction and Training and Model Evaluation</vt:lpstr>
      <vt:lpstr>Analysis and Insights</vt:lpstr>
      <vt:lpstr>Analysis and Insights</vt:lpstr>
      <vt:lpstr>Thanks. And Your Slogan Here.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宣伯 周</cp:lastModifiedBy>
  <cp:revision>3</cp:revision>
  <cp:lastPrinted>2020-02-09T16:00:00Z</cp:lastPrinted>
  <dcterms:created xsi:type="dcterms:W3CDTF">2020-02-09T16:00:00Z</dcterms:created>
  <dcterms:modified xsi:type="dcterms:W3CDTF">2025-05-26T11:38:56Z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