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372" r:id="rId8"/>
    <p:sldId id="373" r:id="rId9"/>
    <p:sldId id="371" r:id="rId10"/>
    <p:sldId id="395" r:id="rId11"/>
    <p:sldId id="351" r:id="rId12"/>
    <p:sldId id="386" r:id="rId13"/>
    <p:sldId id="387" r:id="rId14"/>
    <p:sldId id="375" r:id="rId15"/>
    <p:sldId id="362" r:id="rId16"/>
    <p:sldId id="266" r:id="rId17"/>
    <p:sldId id="334" r:id="rId18"/>
  </p:sldIdLst>
  <p:sldSz cx="18288000" cy="10287000"/>
  <p:notesSz cx="6858000" cy="9144000"/>
  <p:embeddedFontLs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9" roundtripDataSignature="AMtx7mjvubAgCCZ+JkKlQiu4/TSecdlF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277CC-363F-4B23-AD71-59EA87463C7B}" v="17" dt="2024-12-01T14:26:55.403"/>
  </p1510:revLst>
</p1510:revInfo>
</file>

<file path=ppt/tableStyles.xml><?xml version="1.0" encoding="utf-8"?>
<a:tblStyleLst xmlns:a="http://schemas.openxmlformats.org/drawingml/2006/main" def="{5D9A8633-BA5B-4ECF-81BE-5A4D35F039FB}">
  <a:tblStyle styleId="{5D9A8633-BA5B-4ECF-81BE-5A4D35F039F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5"/>
          </a:solidFill>
        </a:fill>
      </a:tcStyle>
    </a:wholeTbl>
    <a:band1H>
      <a:tcTxStyle/>
      <a:tcStyle>
        <a:tcBdr/>
        <a:fill>
          <a:solidFill>
            <a:srgbClr val="CEE2EA"/>
          </a:solidFill>
        </a:fill>
      </a:tcStyle>
    </a:band1H>
    <a:band2H>
      <a:tcTxStyle/>
      <a:tcStyle>
        <a:tcBdr/>
      </a:tcStyle>
    </a:band2H>
    <a:band1V>
      <a:tcTxStyle/>
      <a:tcStyle>
        <a:tcBdr/>
        <a:fill>
          <a:solidFill>
            <a:srgbClr val="CEE2EA"/>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3" d="100"/>
          <a:sy n="33" d="100"/>
        </p:scale>
        <p:origin x="1982" y="826"/>
      </p:cViewPr>
      <p:guideLst>
        <p:guide orient="horz" pos="2160"/>
        <p:guide pos="2880"/>
      </p:guideLst>
    </p:cSldViewPr>
  </p:slideViewPr>
  <p:notesTextViewPr>
    <p:cViewPr>
      <p:scale>
        <a:sx n="1" d="1"/>
        <a:sy n="1" d="1"/>
      </p:scale>
      <p:origin x="0" y="0"/>
    </p:cViewPr>
  </p:notesTextViewPr>
  <p:sorterViewPr>
    <p:cViewPr>
      <p:scale>
        <a:sx n="200" d="100"/>
        <a:sy n="200" d="100"/>
      </p:scale>
      <p:origin x="0" y="-142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2.fntdata"/><Relationship Id="rId10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10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10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notesMaster" Target="notesMasters/notesMaster1.xml"/><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10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952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63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06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31613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53366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53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14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8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4587" y="20154"/>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txBody>
          <a:bodyPr/>
          <a:lstStyle/>
          <a:p>
            <a:endParaRPr lang="en-US"/>
          </a:p>
        </p:txBody>
      </p:sp>
      <p:sp>
        <p:nvSpPr>
          <p:cNvPr id="89" name="Google Shape;89;p1"/>
          <p:cNvSpPr txBox="1"/>
          <p:nvPr/>
        </p:nvSpPr>
        <p:spPr>
          <a:xfrm>
            <a:off x="86946" y="2864054"/>
            <a:ext cx="18634534" cy="2273828"/>
          </a:xfrm>
          <a:prstGeom prst="rect">
            <a:avLst/>
          </a:prstGeom>
          <a:noFill/>
          <a:ln>
            <a:noFill/>
          </a:ln>
        </p:spPr>
        <p:txBody>
          <a:bodyPr spcFirstLastPara="1" wrap="square" lIns="0" tIns="0" rIns="0" bIns="0" anchor="t" anchorCtr="0">
            <a:spAutoFit/>
          </a:bodyPr>
          <a:lstStyle/>
          <a:p>
            <a:pPr marL="0" marR="0" lvl="0" indent="0" algn="ctr" rtl="0">
              <a:lnSpc>
                <a:spcPct val="75625"/>
              </a:lnSpc>
              <a:spcBef>
                <a:spcPts val="0"/>
              </a:spcBef>
              <a:spcAft>
                <a:spcPts val="0"/>
              </a:spcAft>
              <a:buNone/>
            </a:pPr>
            <a:r>
              <a:rPr lang="en-US" sz="8000" b="1" i="0" u="none" strike="noStrike" cap="none" dirty="0">
                <a:solidFill>
                  <a:srgbClr val="17365D"/>
                </a:solidFill>
                <a:latin typeface="+mj-lt"/>
                <a:cs typeface="Times New Roman" panose="02020603050405020304" pitchFamily="18" charset="0"/>
                <a:sym typeface="Arial"/>
              </a:rPr>
              <a:t>BÁO CÁO</a:t>
            </a:r>
          </a:p>
          <a:p>
            <a:pPr marL="0" marR="0" lvl="0" indent="0" algn="ctr" rtl="0">
              <a:lnSpc>
                <a:spcPct val="75625"/>
              </a:lnSpc>
              <a:spcBef>
                <a:spcPts val="0"/>
              </a:spcBef>
              <a:spcAft>
                <a:spcPts val="0"/>
              </a:spcAft>
              <a:buNone/>
            </a:pPr>
            <a:r>
              <a:rPr lang="en-US" sz="1600" b="1" i="0" u="none" strike="noStrike" cap="none" dirty="0">
                <a:solidFill>
                  <a:srgbClr val="17365D"/>
                </a:solidFill>
                <a:latin typeface="+mj-lt"/>
                <a:cs typeface="Times New Roman" panose="02020603050405020304" pitchFamily="18" charset="0"/>
                <a:sym typeface="Arial"/>
              </a:rPr>
              <a:t> </a:t>
            </a:r>
          </a:p>
          <a:p>
            <a:pPr marL="0" marR="0" lvl="0" indent="0" algn="ctr" rtl="0">
              <a:lnSpc>
                <a:spcPct val="75625"/>
              </a:lnSpc>
              <a:spcBef>
                <a:spcPts val="0"/>
              </a:spcBef>
              <a:spcAft>
                <a:spcPts val="0"/>
              </a:spcAft>
              <a:buNone/>
            </a:pPr>
            <a:r>
              <a:rPr lang="en-US" sz="8000" b="1" i="0" u="none" strike="noStrike" cap="none" dirty="0">
                <a:solidFill>
                  <a:srgbClr val="17365D"/>
                </a:solidFill>
                <a:latin typeface="+mj-lt"/>
                <a:cs typeface="Times New Roman" panose="02020603050405020304" pitchFamily="18" charset="0"/>
                <a:sym typeface="Arial"/>
              </a:rPr>
              <a:t>BTL LẬP TRÌNH .NET 1</a:t>
            </a:r>
          </a:p>
          <a:p>
            <a:pPr marL="0" marR="0" lvl="0" indent="0" algn="ctr" rtl="0">
              <a:spcBef>
                <a:spcPts val="0"/>
              </a:spcBef>
              <a:spcAft>
                <a:spcPts val="0"/>
              </a:spcAft>
              <a:buNone/>
            </a:pPr>
            <a:endParaRPr lang="en-US" dirty="0">
              <a:latin typeface="+mj-lt"/>
              <a:cs typeface="Times New Roman" panose="02020603050405020304" pitchFamily="18" charset="0"/>
            </a:endParaRPr>
          </a:p>
        </p:txBody>
      </p:sp>
      <p:sp>
        <p:nvSpPr>
          <p:cNvPr id="90" name="Google Shape;90;p1"/>
          <p:cNvSpPr/>
          <p:nvPr/>
        </p:nvSpPr>
        <p:spPr>
          <a:xfrm rot="-1922778">
            <a:off x="14124158" y="7395546"/>
            <a:ext cx="4857208" cy="2442630"/>
          </a:xfrm>
          <a:custGeom>
            <a:avLst/>
            <a:gdLst/>
            <a:ahLst/>
            <a:cxnLst/>
            <a:rect l="l" t="t" r="r" b="b"/>
            <a:pathLst>
              <a:path w="5863057" h="4114800" extrusionOk="0">
                <a:moveTo>
                  <a:pt x="5863057" y="4114800"/>
                </a:moveTo>
                <a:lnTo>
                  <a:pt x="0" y="4114800"/>
                </a:lnTo>
                <a:lnTo>
                  <a:pt x="0" y="0"/>
                </a:lnTo>
                <a:lnTo>
                  <a:pt x="5863057" y="0"/>
                </a:lnTo>
                <a:lnTo>
                  <a:pt x="5863057" y="4114800"/>
                </a:lnTo>
                <a:close/>
              </a:path>
            </a:pathLst>
          </a:custGeom>
          <a:blipFill rotWithShape="1">
            <a:blip r:embed="rId4">
              <a:alphaModFix/>
            </a:blip>
            <a:stretch>
              <a:fillRect/>
            </a:stretch>
          </a:blipFill>
          <a:ln>
            <a:noFill/>
          </a:ln>
        </p:spPr>
        <p:txBody>
          <a:bodyPr/>
          <a:lstStyle/>
          <a:p>
            <a:endParaRPr lang="en-US"/>
          </a:p>
        </p:txBody>
      </p:sp>
      <p:sp>
        <p:nvSpPr>
          <p:cNvPr id="91" name="Google Shape;91;p1"/>
          <p:cNvSpPr/>
          <p:nvPr/>
        </p:nvSpPr>
        <p:spPr>
          <a:xfrm rot="8979505">
            <a:off x="8854681" y="8720084"/>
            <a:ext cx="5204132" cy="2377447"/>
          </a:xfrm>
          <a:custGeom>
            <a:avLst/>
            <a:gdLst/>
            <a:ahLst/>
            <a:cxnLst/>
            <a:rect l="l" t="t" r="r" b="b"/>
            <a:pathLst>
              <a:path w="5863057" h="4114800" extrusionOk="0">
                <a:moveTo>
                  <a:pt x="0" y="0"/>
                </a:moveTo>
                <a:lnTo>
                  <a:pt x="5863057" y="0"/>
                </a:lnTo>
                <a:lnTo>
                  <a:pt x="5863057" y="4114800"/>
                </a:lnTo>
                <a:lnTo>
                  <a:pt x="0" y="4114800"/>
                </a:lnTo>
                <a:lnTo>
                  <a:pt x="0" y="0"/>
                </a:lnTo>
                <a:close/>
              </a:path>
            </a:pathLst>
          </a:custGeom>
          <a:blipFill rotWithShape="1">
            <a:blip r:embed="rId4">
              <a:alphaModFix/>
            </a:blip>
            <a:stretch>
              <a:fillRect/>
            </a:stretch>
          </a:blipFill>
          <a:ln>
            <a:noFill/>
          </a:ln>
        </p:spPr>
        <p:txBody>
          <a:bodyPr/>
          <a:lstStyle/>
          <a:p>
            <a:endParaRPr lang="en-US"/>
          </a:p>
        </p:txBody>
      </p:sp>
      <p:sp>
        <p:nvSpPr>
          <p:cNvPr id="92" name="Google Shape;92;p1"/>
          <p:cNvSpPr txBox="1"/>
          <p:nvPr/>
        </p:nvSpPr>
        <p:spPr>
          <a:xfrm>
            <a:off x="5324168" y="5537190"/>
            <a:ext cx="4287088" cy="930704"/>
          </a:xfrm>
          <a:prstGeom prst="rect">
            <a:avLst/>
          </a:prstGeom>
          <a:noFill/>
          <a:ln>
            <a:noFill/>
          </a:ln>
        </p:spPr>
        <p:txBody>
          <a:bodyPr spcFirstLastPara="1" wrap="square" lIns="0" tIns="0" rIns="0" bIns="0" anchor="t" anchorCtr="0">
            <a:spAutoFit/>
          </a:bodyPr>
          <a:lstStyle/>
          <a:p>
            <a:pPr marL="0" marR="0" lvl="0" indent="0" algn="just" rtl="0">
              <a:lnSpc>
                <a:spcPct val="189062"/>
              </a:lnSpc>
              <a:spcBef>
                <a:spcPts val="0"/>
              </a:spcBef>
              <a:spcAft>
                <a:spcPts val="0"/>
              </a:spcAft>
              <a:buNone/>
            </a:pPr>
            <a:r>
              <a:rPr lang="en-US" sz="3200" b="1" i="0" u="none" strike="noStrike" cap="none">
                <a:solidFill>
                  <a:srgbClr val="17365D"/>
                </a:solidFill>
                <a:latin typeface="+mj-lt"/>
                <a:ea typeface="Calibri"/>
                <a:cs typeface="Times New Roman" panose="02020603050405020304" pitchFamily="18" charset="0"/>
                <a:sym typeface="Calibri"/>
              </a:rPr>
              <a:t>Sinh viên thực hiện: </a:t>
            </a:r>
            <a:endParaRPr>
              <a:latin typeface="+mj-lt"/>
              <a:cs typeface="Times New Roman" panose="02020603050405020304" pitchFamily="18" charset="0"/>
            </a:endParaRPr>
          </a:p>
        </p:txBody>
      </p:sp>
      <p:sp>
        <p:nvSpPr>
          <p:cNvPr id="95" name="Google Shape;95;p1"/>
          <p:cNvSpPr txBox="1"/>
          <p:nvPr/>
        </p:nvSpPr>
        <p:spPr>
          <a:xfrm>
            <a:off x="86946" y="229555"/>
            <a:ext cx="18634534" cy="138499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500">
                <a:solidFill>
                  <a:srgbClr val="3B6492"/>
                </a:solidFill>
                <a:latin typeface="+mj-lt"/>
                <a:cs typeface="Times New Roman" panose="02020603050405020304" pitchFamily="18" charset="0"/>
                <a:sym typeface="Arial"/>
              </a:rPr>
              <a:t>TRƯỜNG ĐẠI HỌC MỎ - ĐỊA CHẤT</a:t>
            </a:r>
          </a:p>
          <a:p>
            <a:pPr marL="0" marR="0" lvl="0" indent="0" algn="ctr" rtl="0">
              <a:spcBef>
                <a:spcPts val="0"/>
              </a:spcBef>
              <a:spcAft>
                <a:spcPts val="0"/>
              </a:spcAft>
              <a:buNone/>
            </a:pPr>
            <a:r>
              <a:rPr lang="en-US" sz="4500">
                <a:solidFill>
                  <a:srgbClr val="3B6492"/>
                </a:solidFill>
                <a:latin typeface="+mj-lt"/>
                <a:cs typeface="Times New Roman" panose="02020603050405020304" pitchFamily="18" charset="0"/>
              </a:rPr>
              <a:t>KHOA CÔNG NGHỆ THÔNG TIN</a:t>
            </a:r>
            <a:endParaRPr sz="4500">
              <a:solidFill>
                <a:srgbClr val="3B6492"/>
              </a:solidFill>
              <a:latin typeface="+mj-lt"/>
              <a:cs typeface="Times New Roman" panose="02020603050405020304" pitchFamily="18" charset="0"/>
              <a:sym typeface="Arial"/>
            </a:endParaRPr>
          </a:p>
        </p:txBody>
      </p:sp>
      <p:graphicFrame>
        <p:nvGraphicFramePr>
          <p:cNvPr id="2" name="Table 1">
            <a:extLst>
              <a:ext uri="{FF2B5EF4-FFF2-40B4-BE49-F238E27FC236}">
                <a16:creationId xmlns:a16="http://schemas.microsoft.com/office/drawing/2014/main" id="{CE82555B-AEE6-8FEA-79CD-3EA2A2D55EE6}"/>
              </a:ext>
            </a:extLst>
          </p:cNvPr>
          <p:cNvGraphicFramePr>
            <a:graphicFrameLocks noGrp="1"/>
          </p:cNvGraphicFramePr>
          <p:nvPr>
            <p:extLst>
              <p:ext uri="{D42A27DB-BD31-4B8C-83A1-F6EECF244321}">
                <p14:modId xmlns:p14="http://schemas.microsoft.com/office/powerpoint/2010/main" val="4053846898"/>
              </p:ext>
            </p:extLst>
          </p:nvPr>
        </p:nvGraphicFramePr>
        <p:xfrm>
          <a:off x="9404213" y="5818503"/>
          <a:ext cx="8839200" cy="2072640"/>
        </p:xfrm>
        <a:graphic>
          <a:graphicData uri="http://schemas.openxmlformats.org/drawingml/2006/table">
            <a:tbl>
              <a:tblPr firstRow="1" bandRow="1">
                <a:tableStyleId>{2D5ABB26-0587-4C30-8999-92F81FD0307C}</a:tableStyleId>
              </a:tblPr>
              <a:tblGrid>
                <a:gridCol w="5244662">
                  <a:extLst>
                    <a:ext uri="{9D8B030D-6E8A-4147-A177-3AD203B41FA5}">
                      <a16:colId xmlns:a16="http://schemas.microsoft.com/office/drawing/2014/main" val="1720675079"/>
                    </a:ext>
                  </a:extLst>
                </a:gridCol>
                <a:gridCol w="3594538">
                  <a:extLst>
                    <a:ext uri="{9D8B030D-6E8A-4147-A177-3AD203B41FA5}">
                      <a16:colId xmlns:a16="http://schemas.microsoft.com/office/drawing/2014/main" val="2861193540"/>
                    </a:ext>
                  </a:extLst>
                </a:gridCol>
              </a:tblGrid>
              <a:tr h="0">
                <a:tc>
                  <a:txBody>
                    <a:bodyPr/>
                    <a:lstStyle/>
                    <a:p>
                      <a:r>
                        <a:rPr lang="en-US" sz="2800" dirty="0">
                          <a:latin typeface="+mj-lt"/>
                          <a:cs typeface="Times New Roman" panose="02020603050405020304" pitchFamily="18" charset="0"/>
                        </a:rPr>
                        <a:t>Nguyễn </a:t>
                      </a:r>
                      <a:r>
                        <a:rPr lang="en-US" sz="2800" dirty="0" err="1">
                          <a:latin typeface="+mj-lt"/>
                          <a:cs typeface="Times New Roman" panose="02020603050405020304" pitchFamily="18" charset="0"/>
                        </a:rPr>
                        <a:t>Trọng</a:t>
                      </a:r>
                      <a:r>
                        <a:rPr lang="en-US" sz="2800" dirty="0">
                          <a:latin typeface="+mj-lt"/>
                          <a:cs typeface="Times New Roman" panose="02020603050405020304" pitchFamily="18" charset="0"/>
                        </a:rPr>
                        <a:t> Hiếu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mj-lt"/>
                          <a:cs typeface="Times New Roman" panose="02020603050405020304" pitchFamily="18" charset="0"/>
                        </a:rPr>
                        <a:t>2121051111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5595110"/>
                  </a:ext>
                </a:extLst>
              </a:tr>
              <a:tr h="370840">
                <a:tc>
                  <a:txBody>
                    <a:bodyPr/>
                    <a:lstStyle/>
                    <a:p>
                      <a:r>
                        <a:rPr lang="en-US" sz="2800" dirty="0">
                          <a:latin typeface="+mj-lt"/>
                          <a:cs typeface="Times New Roman" panose="02020603050405020304" pitchFamily="18" charset="0"/>
                        </a:rPr>
                        <a:t>Mai Xuân </a:t>
                      </a:r>
                      <a:r>
                        <a:rPr lang="en-US" sz="2800" dirty="0" err="1">
                          <a:latin typeface="+mj-lt"/>
                          <a:cs typeface="Times New Roman" panose="02020603050405020304" pitchFamily="18" charset="0"/>
                        </a:rPr>
                        <a:t>Đức</a:t>
                      </a:r>
                      <a:endParaRPr lang="en-US" sz="2800"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mj-lt"/>
                          <a:cs typeface="Times New Roman" panose="02020603050405020304" pitchFamily="18" charset="0"/>
                        </a:rPr>
                        <a:t>2121051037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038595"/>
                  </a:ext>
                </a:extLst>
              </a:tr>
              <a:tr h="370840">
                <a:tc>
                  <a:txBody>
                    <a:bodyPr/>
                    <a:lstStyle/>
                    <a:p>
                      <a:r>
                        <a:rPr lang="en-US" sz="2800" dirty="0">
                          <a:latin typeface="+mj-lt"/>
                          <a:cs typeface="Times New Roman" panose="02020603050405020304" pitchFamily="18" charset="0"/>
                        </a:rPr>
                        <a:t>Nguyễn </a:t>
                      </a:r>
                      <a:r>
                        <a:rPr lang="en-US" sz="2800" dirty="0" err="1">
                          <a:latin typeface="+mj-lt"/>
                          <a:cs typeface="Times New Roman" panose="02020603050405020304" pitchFamily="18" charset="0"/>
                        </a:rPr>
                        <a:t>Tiến</a:t>
                      </a:r>
                      <a:r>
                        <a:rPr lang="en-US" sz="2800" dirty="0">
                          <a:latin typeface="+mj-lt"/>
                          <a:cs typeface="Times New Roman" panose="02020603050405020304" pitchFamily="18" charset="0"/>
                        </a:rPr>
                        <a:t> </a:t>
                      </a:r>
                      <a:r>
                        <a:rPr lang="en-US" sz="2800" dirty="0" err="1">
                          <a:latin typeface="+mj-lt"/>
                          <a:cs typeface="Times New Roman" panose="02020603050405020304" pitchFamily="18" charset="0"/>
                        </a:rPr>
                        <a:t>Đạt</a:t>
                      </a:r>
                      <a:endParaRPr lang="en-US" sz="2800"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mj-lt"/>
                          <a:cs typeface="Times New Roman" panose="02020603050405020304" pitchFamily="18" charset="0"/>
                        </a:rPr>
                        <a:t>2121051023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8133022"/>
                  </a:ext>
                </a:extLst>
              </a:tr>
              <a:tr h="370840">
                <a:tc>
                  <a:txBody>
                    <a:bodyPr/>
                    <a:lstStyle/>
                    <a:p>
                      <a:endParaRPr lang="en-US" sz="2800"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800" dirty="0">
                        <a:latin typeface="+mj-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4832462"/>
                  </a:ext>
                </a:extLst>
              </a:tr>
            </a:tbl>
          </a:graphicData>
        </a:graphic>
      </p:graphicFrame>
      <p:pic>
        <p:nvPicPr>
          <p:cNvPr id="4" name="Picture 3" descr="A blue circle with a globe and text&#10;&#10;Description automatically generated">
            <a:extLst>
              <a:ext uri="{FF2B5EF4-FFF2-40B4-BE49-F238E27FC236}">
                <a16:creationId xmlns:a16="http://schemas.microsoft.com/office/drawing/2014/main" id="{C2AD2EE5-0A71-8612-884C-25C6C592763B}"/>
              </a:ext>
            </a:extLst>
          </p:cNvPr>
          <p:cNvPicPr>
            <a:picLocks noChangeAspect="1"/>
          </p:cNvPicPr>
          <p:nvPr/>
        </p:nvPicPr>
        <p:blipFill>
          <a:blip r:embed="rId5"/>
          <a:stretch>
            <a:fillRect/>
          </a:stretch>
        </p:blipFill>
        <p:spPr>
          <a:xfrm>
            <a:off x="0" y="20154"/>
            <a:ext cx="1544035" cy="1544035"/>
          </a:xfrm>
          <a:prstGeom prst="rect">
            <a:avLst/>
          </a:prstGeom>
        </p:spPr>
      </p:pic>
      <p:pic>
        <p:nvPicPr>
          <p:cNvPr id="6" name="Picture 5" descr="A blue circle with black text&#10;&#10;Description automatically generated">
            <a:extLst>
              <a:ext uri="{FF2B5EF4-FFF2-40B4-BE49-F238E27FC236}">
                <a16:creationId xmlns:a16="http://schemas.microsoft.com/office/drawing/2014/main" id="{2CF53788-DF1D-9982-F039-9948F45C8EDA}"/>
              </a:ext>
            </a:extLst>
          </p:cNvPr>
          <p:cNvPicPr>
            <a:picLocks noChangeAspect="1"/>
          </p:cNvPicPr>
          <p:nvPr/>
        </p:nvPicPr>
        <p:blipFill>
          <a:blip r:embed="rId6"/>
          <a:stretch>
            <a:fillRect/>
          </a:stretch>
        </p:blipFill>
        <p:spPr>
          <a:xfrm>
            <a:off x="16614182" y="20154"/>
            <a:ext cx="1544035" cy="1544035"/>
          </a:xfrm>
          <a:prstGeom prst="rect">
            <a:avLst/>
          </a:prstGeom>
        </p:spPr>
      </p:pic>
      <p:sp>
        <p:nvSpPr>
          <p:cNvPr id="3" name="Google Shape;92;p1">
            <a:extLst>
              <a:ext uri="{FF2B5EF4-FFF2-40B4-BE49-F238E27FC236}">
                <a16:creationId xmlns:a16="http://schemas.microsoft.com/office/drawing/2014/main" id="{557C6BC1-B07A-7842-30E0-46462D3566CE}"/>
              </a:ext>
            </a:extLst>
          </p:cNvPr>
          <p:cNvSpPr txBox="1"/>
          <p:nvPr/>
        </p:nvSpPr>
        <p:spPr>
          <a:xfrm>
            <a:off x="5324168" y="8374716"/>
            <a:ext cx="10491009" cy="930704"/>
          </a:xfrm>
          <a:prstGeom prst="rect">
            <a:avLst/>
          </a:prstGeom>
          <a:noFill/>
          <a:ln>
            <a:noFill/>
          </a:ln>
        </p:spPr>
        <p:txBody>
          <a:bodyPr spcFirstLastPara="1" wrap="square" lIns="0" tIns="0" rIns="0" bIns="0" anchor="t" anchorCtr="0">
            <a:spAutoFit/>
          </a:bodyPr>
          <a:lstStyle/>
          <a:p>
            <a:pPr marL="0" marR="0" lvl="0" indent="0" algn="just" rtl="0">
              <a:lnSpc>
                <a:spcPct val="189062"/>
              </a:lnSpc>
              <a:spcBef>
                <a:spcPts val="0"/>
              </a:spcBef>
              <a:spcAft>
                <a:spcPts val="0"/>
              </a:spcAft>
              <a:buNone/>
            </a:pPr>
            <a:r>
              <a:rPr lang="en-US" sz="3200" b="1" dirty="0" err="1">
                <a:solidFill>
                  <a:srgbClr val="17365D"/>
                </a:solidFill>
                <a:latin typeface="+mj-lt"/>
                <a:ea typeface="Calibri"/>
                <a:cs typeface="Times New Roman" panose="02020603050405020304" pitchFamily="18" charset="0"/>
                <a:sym typeface="Calibri"/>
              </a:rPr>
              <a:t>Giảng</a:t>
            </a:r>
            <a:r>
              <a:rPr lang="en-US" sz="3200" b="1" i="0" u="none" strike="noStrike" cap="none" dirty="0">
                <a:solidFill>
                  <a:srgbClr val="17365D"/>
                </a:solidFill>
                <a:latin typeface="+mj-lt"/>
                <a:ea typeface="Calibri"/>
                <a:cs typeface="Times New Roman" panose="02020603050405020304" pitchFamily="18" charset="0"/>
                <a:sym typeface="Calibri"/>
              </a:rPr>
              <a:t> </a:t>
            </a:r>
            <a:r>
              <a:rPr lang="en-US" sz="3200" b="1" i="0" u="none" strike="noStrike" cap="none" dirty="0" err="1">
                <a:solidFill>
                  <a:srgbClr val="17365D"/>
                </a:solidFill>
                <a:latin typeface="+mj-lt"/>
                <a:ea typeface="Calibri"/>
                <a:cs typeface="Times New Roman" panose="02020603050405020304" pitchFamily="18" charset="0"/>
                <a:sym typeface="Calibri"/>
              </a:rPr>
              <a:t>viên</a:t>
            </a:r>
            <a:r>
              <a:rPr lang="en-US" sz="3200" b="1" i="0" u="none" strike="noStrike" cap="none" dirty="0">
                <a:solidFill>
                  <a:srgbClr val="17365D"/>
                </a:solidFill>
                <a:latin typeface="+mj-lt"/>
                <a:ea typeface="Calibri"/>
                <a:cs typeface="Times New Roman" panose="02020603050405020304" pitchFamily="18" charset="0"/>
                <a:sym typeface="Calibri"/>
              </a:rPr>
              <a:t> </a:t>
            </a:r>
            <a:r>
              <a:rPr lang="en-US" sz="3200" b="1" i="0" u="none" strike="noStrike" cap="none" dirty="0" err="1">
                <a:solidFill>
                  <a:srgbClr val="17365D"/>
                </a:solidFill>
                <a:latin typeface="+mj-lt"/>
                <a:ea typeface="Calibri"/>
                <a:cs typeface="Times New Roman" panose="02020603050405020304" pitchFamily="18" charset="0"/>
                <a:sym typeface="Calibri"/>
              </a:rPr>
              <a:t>hướng</a:t>
            </a:r>
            <a:r>
              <a:rPr lang="en-US" sz="3200" b="1" i="0" u="none" strike="noStrike" cap="none" dirty="0">
                <a:solidFill>
                  <a:srgbClr val="17365D"/>
                </a:solidFill>
                <a:latin typeface="+mj-lt"/>
                <a:ea typeface="Calibri"/>
                <a:cs typeface="Times New Roman" panose="02020603050405020304" pitchFamily="18" charset="0"/>
                <a:sym typeface="Calibri"/>
              </a:rPr>
              <a:t> </a:t>
            </a:r>
            <a:r>
              <a:rPr lang="en-US" sz="3200" b="1" i="0" u="none" strike="noStrike" cap="none" dirty="0" err="1">
                <a:solidFill>
                  <a:srgbClr val="17365D"/>
                </a:solidFill>
                <a:latin typeface="+mj-lt"/>
                <a:ea typeface="Calibri"/>
                <a:cs typeface="Times New Roman" panose="02020603050405020304" pitchFamily="18" charset="0"/>
                <a:sym typeface="Calibri"/>
              </a:rPr>
              <a:t>dẫn</a:t>
            </a:r>
            <a:r>
              <a:rPr lang="en-US" sz="3200" b="1" i="0" u="none" strike="noStrike" cap="none" dirty="0">
                <a:solidFill>
                  <a:srgbClr val="17365D"/>
                </a:solidFill>
                <a:latin typeface="+mj-lt"/>
                <a:ea typeface="Calibri"/>
                <a:cs typeface="Times New Roman" panose="02020603050405020304" pitchFamily="18" charset="0"/>
                <a:sym typeface="Calibri"/>
              </a:rPr>
              <a:t>: </a:t>
            </a:r>
            <a:r>
              <a:rPr lang="en-US" sz="3200" i="0" u="none" strike="noStrike" cap="none" dirty="0">
                <a:solidFill>
                  <a:schemeClr val="tx1"/>
                </a:solidFill>
                <a:latin typeface="+mj-lt"/>
                <a:ea typeface="Calibri"/>
                <a:cs typeface="Times New Roman" panose="02020603050405020304" pitchFamily="18" charset="0"/>
                <a:sym typeface="Calibri"/>
              </a:rPr>
              <a:t>TS. </a:t>
            </a:r>
            <a:r>
              <a:rPr lang="en-US" sz="3200" i="0" u="none" strike="noStrike" cap="none" dirty="0" err="1">
                <a:solidFill>
                  <a:schemeClr val="tx1"/>
                </a:solidFill>
                <a:latin typeface="+mj-lt"/>
                <a:ea typeface="Calibri"/>
                <a:cs typeface="Times New Roman" panose="02020603050405020304" pitchFamily="18" charset="0"/>
                <a:sym typeface="Calibri"/>
              </a:rPr>
              <a:t>Phạm</a:t>
            </a:r>
            <a:r>
              <a:rPr lang="en-US" sz="3200" i="0" u="none" strike="noStrike" cap="none" dirty="0">
                <a:solidFill>
                  <a:schemeClr val="tx1"/>
                </a:solidFill>
                <a:latin typeface="+mj-lt"/>
                <a:ea typeface="Calibri"/>
                <a:cs typeface="Times New Roman" panose="02020603050405020304" pitchFamily="18" charset="0"/>
                <a:sym typeface="Calibri"/>
              </a:rPr>
              <a:t> Văn </a:t>
            </a:r>
            <a:r>
              <a:rPr lang="en-US" sz="3200" i="0" u="none" strike="noStrike" cap="none" dirty="0" err="1">
                <a:solidFill>
                  <a:schemeClr val="tx1"/>
                </a:solidFill>
                <a:latin typeface="+mj-lt"/>
                <a:ea typeface="Calibri"/>
                <a:cs typeface="Times New Roman" panose="02020603050405020304" pitchFamily="18" charset="0"/>
                <a:sym typeface="Calibri"/>
              </a:rPr>
              <a:t>Đồng</a:t>
            </a:r>
            <a:r>
              <a:rPr lang="en-US" sz="3200" i="0" u="none" strike="noStrike" cap="none" dirty="0">
                <a:solidFill>
                  <a:schemeClr val="tx1"/>
                </a:solidFill>
                <a:latin typeface="+mj-lt"/>
                <a:ea typeface="Calibri"/>
                <a:cs typeface="Times New Roman" panose="02020603050405020304" pitchFamily="18" charset="0"/>
                <a:sym typeface="Calibri"/>
              </a:rPr>
              <a:t> </a:t>
            </a:r>
            <a:endParaRPr dirty="0">
              <a:solidFill>
                <a:schemeClr val="tx1"/>
              </a:solidFill>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2B54D-87D0-30FF-4751-3A94301012D3}"/>
              </a:ext>
            </a:extLst>
          </p:cNvPr>
          <p:cNvSpPr>
            <a:spLocks noGrp="1"/>
          </p:cNvSpPr>
          <p:nvPr>
            <p:ph type="title"/>
          </p:nvPr>
        </p:nvSpPr>
        <p:spPr>
          <a:xfrm>
            <a:off x="716971" y="2875135"/>
            <a:ext cx="4567464" cy="3614610"/>
          </a:xfrm>
        </p:spPr>
        <p:txBody>
          <a:bodyPr vert="horz" lIns="91440" tIns="45720" rIns="91440" bIns="45720" rtlCol="0" anchor="b">
            <a:normAutofit/>
          </a:bodyPr>
          <a:lstStyle/>
          <a:p>
            <a:pPr algn="l">
              <a:lnSpc>
                <a:spcPct val="90000"/>
              </a:lnSpc>
              <a:spcBef>
                <a:spcPct val="0"/>
              </a:spcBef>
            </a:pPr>
            <a:r>
              <a:rPr lang="en-US" sz="7200" kern="1200" dirty="0" err="1">
                <a:solidFill>
                  <a:schemeClr val="tx1"/>
                </a:solidFill>
                <a:latin typeface="+mj-lt"/>
                <a:ea typeface="+mj-ea"/>
                <a:cs typeface="Times New Roman" panose="02020603050405020304" pitchFamily="18" charset="0"/>
              </a:rPr>
              <a:t>Cơ</a:t>
            </a:r>
            <a:r>
              <a:rPr lang="en-US" sz="7200" kern="1200" dirty="0">
                <a:solidFill>
                  <a:schemeClr val="tx1"/>
                </a:solidFill>
                <a:latin typeface="+mj-lt"/>
                <a:ea typeface="+mj-ea"/>
                <a:cs typeface="Times New Roman" panose="02020603050405020304" pitchFamily="18" charset="0"/>
              </a:rPr>
              <a:t> </a:t>
            </a:r>
            <a:r>
              <a:rPr lang="en-US" sz="7200" kern="1200" dirty="0" err="1">
                <a:solidFill>
                  <a:schemeClr val="tx1"/>
                </a:solidFill>
                <a:latin typeface="+mj-lt"/>
                <a:ea typeface="+mj-ea"/>
                <a:cs typeface="Times New Roman" panose="02020603050405020304" pitchFamily="18" charset="0"/>
              </a:rPr>
              <a:t>sở</a:t>
            </a:r>
            <a:r>
              <a:rPr lang="en-US" sz="7200" kern="1200" dirty="0">
                <a:solidFill>
                  <a:schemeClr val="tx1"/>
                </a:solidFill>
                <a:latin typeface="+mj-lt"/>
                <a:ea typeface="+mj-ea"/>
                <a:cs typeface="Times New Roman" panose="02020603050405020304" pitchFamily="18" charset="0"/>
              </a:rPr>
              <a:t> </a:t>
            </a:r>
            <a:r>
              <a:rPr lang="en-US" sz="7200" kern="1200" dirty="0" err="1">
                <a:solidFill>
                  <a:schemeClr val="tx1"/>
                </a:solidFill>
                <a:latin typeface="+mj-lt"/>
                <a:ea typeface="+mj-ea"/>
                <a:cs typeface="Times New Roman" panose="02020603050405020304" pitchFamily="18" charset="0"/>
              </a:rPr>
              <a:t>dữ</a:t>
            </a:r>
            <a:r>
              <a:rPr lang="en-US" sz="7200" kern="1200" dirty="0">
                <a:solidFill>
                  <a:schemeClr val="tx1"/>
                </a:solidFill>
                <a:latin typeface="+mj-lt"/>
                <a:ea typeface="+mj-ea"/>
                <a:cs typeface="Times New Roman" panose="02020603050405020304" pitchFamily="18" charset="0"/>
              </a:rPr>
              <a:t> </a:t>
            </a:r>
            <a:r>
              <a:rPr lang="en-US" sz="7200" kern="1200" dirty="0" err="1">
                <a:solidFill>
                  <a:schemeClr val="tx1"/>
                </a:solidFill>
                <a:latin typeface="+mj-lt"/>
                <a:ea typeface="+mj-ea"/>
                <a:cs typeface="Times New Roman" panose="02020603050405020304" pitchFamily="18" charset="0"/>
              </a:rPr>
              <a:t>liệu</a:t>
            </a:r>
            <a:r>
              <a:rPr lang="en-US" sz="7200" kern="1200" dirty="0">
                <a:solidFill>
                  <a:schemeClr val="tx1"/>
                </a:solidFill>
                <a:latin typeface="+mj-lt"/>
                <a:ea typeface="+mj-ea"/>
                <a:cs typeface="Times New Roman" panose="02020603050405020304" pitchFamily="18" charset="0"/>
              </a:rPr>
              <a:t> </a:t>
            </a:r>
            <a:r>
              <a:rPr lang="en-US" sz="7200" kern="1200" dirty="0" err="1">
                <a:solidFill>
                  <a:schemeClr val="tx1"/>
                </a:solidFill>
                <a:latin typeface="+mj-lt"/>
                <a:ea typeface="+mj-ea"/>
                <a:cs typeface="Times New Roman" panose="02020603050405020304" pitchFamily="18" charset="0"/>
              </a:rPr>
              <a:t>của</a:t>
            </a:r>
            <a:r>
              <a:rPr lang="en-US" sz="7200" kern="1200" dirty="0">
                <a:solidFill>
                  <a:schemeClr val="tx1"/>
                </a:solidFill>
                <a:latin typeface="+mj-lt"/>
                <a:ea typeface="+mj-ea"/>
                <a:cs typeface="Times New Roman" panose="02020603050405020304" pitchFamily="18" charset="0"/>
              </a:rPr>
              <a:t> </a:t>
            </a:r>
            <a:br>
              <a:rPr lang="en-US" sz="7200" kern="1200" dirty="0">
                <a:solidFill>
                  <a:schemeClr val="tx1"/>
                </a:solidFill>
                <a:latin typeface="+mj-lt"/>
                <a:ea typeface="+mj-ea"/>
                <a:cs typeface="Times New Roman" panose="02020603050405020304" pitchFamily="18" charset="0"/>
              </a:rPr>
            </a:br>
            <a:r>
              <a:rPr lang="en-US" sz="7200" kern="1200" dirty="0" err="1">
                <a:solidFill>
                  <a:schemeClr val="tx1"/>
                </a:solidFill>
                <a:latin typeface="+mj-lt"/>
                <a:ea typeface="+mj-ea"/>
                <a:cs typeface="Times New Roman" panose="02020603050405020304" pitchFamily="18" charset="0"/>
              </a:rPr>
              <a:t>hệ</a:t>
            </a:r>
            <a:r>
              <a:rPr lang="en-US" sz="7200" kern="1200" dirty="0">
                <a:solidFill>
                  <a:schemeClr val="tx1"/>
                </a:solidFill>
                <a:latin typeface="+mj-lt"/>
                <a:ea typeface="+mj-ea"/>
                <a:cs typeface="Times New Roman" panose="02020603050405020304" pitchFamily="18" charset="0"/>
              </a:rPr>
              <a:t> </a:t>
            </a:r>
            <a:r>
              <a:rPr lang="en-US" sz="7200" kern="1200" dirty="0" err="1">
                <a:solidFill>
                  <a:schemeClr val="tx1"/>
                </a:solidFill>
                <a:latin typeface="+mj-lt"/>
                <a:ea typeface="+mj-ea"/>
                <a:cs typeface="Times New Roman" panose="02020603050405020304" pitchFamily="18" charset="0"/>
              </a:rPr>
              <a:t>thống</a:t>
            </a:r>
            <a:endParaRPr lang="en-US" sz="7200" kern="1200" dirty="0">
              <a:solidFill>
                <a:schemeClr val="tx1"/>
              </a:solidFill>
              <a:latin typeface="+mj-lt"/>
              <a:ea typeface="+mj-ea"/>
              <a:cs typeface="Times New Roman" panose="02020603050405020304" pitchFamily="18" charset="0"/>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9882" y="520187"/>
            <a:ext cx="219456" cy="1056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3" y="6820380"/>
            <a:ext cx="60350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diagram of a computer program&#10;&#10;Description automatically generated with medium confidence">
            <a:extLst>
              <a:ext uri="{FF2B5EF4-FFF2-40B4-BE49-F238E27FC236}">
                <a16:creationId xmlns:a16="http://schemas.microsoft.com/office/drawing/2014/main" id="{CC1D3D6E-5582-4F95-CE9B-54BEF11E79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4446" y="1795652"/>
            <a:ext cx="11545926" cy="6798402"/>
          </a:xfrm>
          <a:prstGeom prst="rect">
            <a:avLst/>
          </a:prstGeom>
          <a:noFill/>
          <a:ln>
            <a:noFill/>
          </a:ln>
        </p:spPr>
      </p:pic>
    </p:spTree>
    <p:extLst>
      <p:ext uri="{BB962C8B-B14F-4D97-AF65-F5344CB8AC3E}">
        <p14:creationId xmlns:p14="http://schemas.microsoft.com/office/powerpoint/2010/main" val="313922850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0645" r="-10644"/>
            </a:stretch>
          </a:blipFill>
          <a:ln>
            <a:noFill/>
          </a:ln>
        </p:spPr>
        <p:txBody>
          <a:bodyPr/>
          <a:lstStyle/>
          <a:p>
            <a:endParaRPr lang="en-US"/>
          </a:p>
        </p:txBody>
      </p:sp>
      <p:grpSp>
        <p:nvGrpSpPr>
          <p:cNvPr id="136" name="Google Shape;136;p4"/>
          <p:cNvGrpSpPr/>
          <p:nvPr/>
        </p:nvGrpSpPr>
        <p:grpSpPr>
          <a:xfrm rot="-1342433">
            <a:off x="-2349832" y="848337"/>
            <a:ext cx="5154237" cy="425990"/>
            <a:chOff x="0" y="-57150"/>
            <a:chExt cx="1357495" cy="112195"/>
          </a:xfrm>
        </p:grpSpPr>
        <p:sp>
          <p:nvSpPr>
            <p:cNvPr id="137" name="Google Shape;13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38" name="Google Shape;13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9" name="Google Shape;139;p4"/>
          <p:cNvGrpSpPr/>
          <p:nvPr/>
        </p:nvGrpSpPr>
        <p:grpSpPr>
          <a:xfrm rot="-1657338">
            <a:off x="5604659" y="9580301"/>
            <a:ext cx="5154237" cy="425990"/>
            <a:chOff x="0" y="-57150"/>
            <a:chExt cx="1357495" cy="112195"/>
          </a:xfrm>
        </p:grpSpPr>
        <p:sp>
          <p:nvSpPr>
            <p:cNvPr id="140" name="Google Shape;140;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41" name="Google Shape;141;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4"/>
          <p:cNvSpPr/>
          <p:nvPr/>
        </p:nvSpPr>
        <p:spPr>
          <a:xfrm>
            <a:off x="0" y="6784352"/>
            <a:ext cx="13351236" cy="1878314"/>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43" name="Google Shape;143;p4"/>
          <p:cNvGrpSpPr/>
          <p:nvPr/>
        </p:nvGrpSpPr>
        <p:grpSpPr>
          <a:xfrm rot="-1342433">
            <a:off x="-3828981" y="1925948"/>
            <a:ext cx="5154237" cy="425990"/>
            <a:chOff x="0" y="-57150"/>
            <a:chExt cx="1357495" cy="112195"/>
          </a:xfrm>
        </p:grpSpPr>
        <p:sp>
          <p:nvSpPr>
            <p:cNvPr id="144" name="Google Shape;144;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5" name="Google Shape;145;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46" name="Google Shape;146;p4"/>
          <p:cNvGrpSpPr/>
          <p:nvPr/>
        </p:nvGrpSpPr>
        <p:grpSpPr>
          <a:xfrm rot="-1657338">
            <a:off x="5190815" y="10530862"/>
            <a:ext cx="5154237" cy="425990"/>
            <a:chOff x="0" y="-57150"/>
            <a:chExt cx="1357495" cy="112195"/>
          </a:xfrm>
        </p:grpSpPr>
        <p:sp>
          <p:nvSpPr>
            <p:cNvPr id="147" name="Google Shape;14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8" name="Google Shape;14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4"/>
          <p:cNvSpPr txBox="1"/>
          <p:nvPr/>
        </p:nvSpPr>
        <p:spPr>
          <a:xfrm>
            <a:off x="-242143" y="7251014"/>
            <a:ext cx="11457083" cy="861774"/>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4000" b="1">
                <a:solidFill>
                  <a:srgbClr val="0C2E5E"/>
                </a:solidFill>
                <a:latin typeface="+mj-lt"/>
                <a:cs typeface="Times New Roman" panose="02020603050405020304" pitchFamily="18" charset="0"/>
                <a:sym typeface="Arial"/>
              </a:rPr>
              <a:t> 4</a:t>
            </a:r>
            <a:r>
              <a:rPr lang="en-US" sz="4000" b="1">
                <a:solidFill>
                  <a:srgbClr val="0C2E5E"/>
                </a:solidFill>
                <a:latin typeface="+mj-lt"/>
                <a:cs typeface="Times New Roman" panose="02020603050405020304" pitchFamily="18" charset="0"/>
              </a:rPr>
              <a:t>. </a:t>
            </a:r>
            <a:r>
              <a:rPr lang="en-US" sz="4000" b="1">
                <a:solidFill>
                  <a:srgbClr val="0C2E5E"/>
                </a:solidFill>
                <a:latin typeface="+mj-lt"/>
                <a:cs typeface="Times New Roman" panose="02020603050405020304" pitchFamily="18" charset="0"/>
                <a:sym typeface="Arial"/>
              </a:rPr>
              <a:t>THỬ NGHIỆM V</a:t>
            </a:r>
            <a:r>
              <a:rPr lang="en-US" sz="4000" b="1">
                <a:solidFill>
                  <a:srgbClr val="0C2E5E"/>
                </a:solidFill>
                <a:latin typeface="+mj-lt"/>
                <a:cs typeface="Times New Roman" panose="02020603050405020304" pitchFamily="18" charset="0"/>
              </a:rPr>
              <a:t>À KẾT QUẢ</a:t>
            </a:r>
            <a:endParaRPr sz="4000">
              <a:latin typeface="+mj-lt"/>
              <a:cs typeface="Times New Roman" panose="02020603050405020304" pitchFamily="18" charset="0"/>
            </a:endParaRPr>
          </a:p>
        </p:txBody>
      </p:sp>
      <p:sp>
        <p:nvSpPr>
          <p:cNvPr id="150" name="Google Shape;150;p4"/>
          <p:cNvSpPr/>
          <p:nvPr/>
        </p:nvSpPr>
        <p:spPr>
          <a:xfrm rot="-98210">
            <a:off x="9299647" y="-1369993"/>
            <a:ext cx="15385054" cy="11117802"/>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gradFill>
            <a:gsLst>
              <a:gs pos="0">
                <a:srgbClr val="269ED6"/>
              </a:gs>
              <a:gs pos="100000">
                <a:srgbClr val="27AAE1">
                  <a:alpha val="0"/>
                </a:srgbClr>
              </a:gs>
            </a:gsLst>
            <a:lin ang="5400000" scaled="0"/>
          </a:gradFill>
          <a:ln w="12700" cap="flat" cmpd="sng">
            <a:solidFill>
              <a:srgbClr val="000000"/>
            </a:solidFill>
            <a:prstDash val="solid"/>
            <a:round/>
            <a:headEnd type="none" w="sm" len="sm"/>
            <a:tailEnd type="none" w="sm" len="sm"/>
          </a:ln>
        </p:spPr>
        <p:txBody>
          <a:bodyPr/>
          <a:lstStyle/>
          <a:p>
            <a:endParaRPr lang="en-US"/>
          </a:p>
        </p:txBody>
      </p:sp>
      <p:sp>
        <p:nvSpPr>
          <p:cNvPr id="151" name="Google Shape;151;p4"/>
          <p:cNvSpPr/>
          <p:nvPr/>
        </p:nvSpPr>
        <p:spPr>
          <a:xfrm rot="-120121">
            <a:off x="9918990" y="-338035"/>
            <a:ext cx="12464052" cy="9053887"/>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blipFill rotWithShape="1">
            <a:blip r:embed="rId4">
              <a:alphaModFix amt="85000"/>
            </a:blip>
            <a:stretch>
              <a:fillRect l="-14805" r="-14806"/>
            </a:stretch>
          </a:blipFill>
          <a:ln>
            <a:noFill/>
          </a:ln>
        </p:spPr>
        <p:txBody>
          <a:bodyPr/>
          <a:lstStyle/>
          <a:p>
            <a:endParaRPr lang="en-US"/>
          </a:p>
        </p:txBody>
      </p:sp>
    </p:spTree>
    <p:extLst>
      <p:ext uri="{BB962C8B-B14F-4D97-AF65-F5344CB8AC3E}">
        <p14:creationId xmlns:p14="http://schemas.microsoft.com/office/powerpoint/2010/main" val="282484678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0645" r="-10644"/>
            </a:stretch>
          </a:blipFill>
          <a:ln>
            <a:noFill/>
          </a:ln>
        </p:spPr>
        <p:txBody>
          <a:bodyPr/>
          <a:lstStyle/>
          <a:p>
            <a:endParaRPr lang="en-US"/>
          </a:p>
        </p:txBody>
      </p:sp>
      <p:grpSp>
        <p:nvGrpSpPr>
          <p:cNvPr id="136" name="Google Shape;136;p4"/>
          <p:cNvGrpSpPr/>
          <p:nvPr/>
        </p:nvGrpSpPr>
        <p:grpSpPr>
          <a:xfrm rot="-1342433">
            <a:off x="-2349832" y="848337"/>
            <a:ext cx="5154237" cy="425990"/>
            <a:chOff x="0" y="-57150"/>
            <a:chExt cx="1357495" cy="112195"/>
          </a:xfrm>
        </p:grpSpPr>
        <p:sp>
          <p:nvSpPr>
            <p:cNvPr id="137" name="Google Shape;13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38" name="Google Shape;13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9" name="Google Shape;139;p4"/>
          <p:cNvGrpSpPr/>
          <p:nvPr/>
        </p:nvGrpSpPr>
        <p:grpSpPr>
          <a:xfrm rot="-1657338">
            <a:off x="5604659" y="9580301"/>
            <a:ext cx="5154237" cy="425990"/>
            <a:chOff x="0" y="-57150"/>
            <a:chExt cx="1357495" cy="112195"/>
          </a:xfrm>
        </p:grpSpPr>
        <p:sp>
          <p:nvSpPr>
            <p:cNvPr id="140" name="Google Shape;140;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41" name="Google Shape;141;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4"/>
          <p:cNvSpPr/>
          <p:nvPr/>
        </p:nvSpPr>
        <p:spPr>
          <a:xfrm>
            <a:off x="0" y="6087771"/>
            <a:ext cx="13351236" cy="2843032"/>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43" name="Google Shape;143;p4"/>
          <p:cNvGrpSpPr/>
          <p:nvPr/>
        </p:nvGrpSpPr>
        <p:grpSpPr>
          <a:xfrm rot="-1342433">
            <a:off x="-3828981" y="1925948"/>
            <a:ext cx="5154237" cy="425990"/>
            <a:chOff x="0" y="-57150"/>
            <a:chExt cx="1357495" cy="112195"/>
          </a:xfrm>
        </p:grpSpPr>
        <p:sp>
          <p:nvSpPr>
            <p:cNvPr id="144" name="Google Shape;144;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5" name="Google Shape;145;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46" name="Google Shape;146;p4"/>
          <p:cNvGrpSpPr/>
          <p:nvPr/>
        </p:nvGrpSpPr>
        <p:grpSpPr>
          <a:xfrm rot="-1657338">
            <a:off x="5190815" y="10530862"/>
            <a:ext cx="5154237" cy="425990"/>
            <a:chOff x="0" y="-57150"/>
            <a:chExt cx="1357495" cy="112195"/>
          </a:xfrm>
        </p:grpSpPr>
        <p:sp>
          <p:nvSpPr>
            <p:cNvPr id="147" name="Google Shape;14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8" name="Google Shape;14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4"/>
          <p:cNvSpPr txBox="1"/>
          <p:nvPr/>
        </p:nvSpPr>
        <p:spPr>
          <a:xfrm>
            <a:off x="-242143" y="5332530"/>
            <a:ext cx="11457083" cy="323165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lang="en-US" sz="6000" b="1">
              <a:solidFill>
                <a:srgbClr val="0C2E5E"/>
              </a:solidFill>
              <a:latin typeface="Times New Roman" panose="02020603050405020304" pitchFamily="18" charset="0"/>
              <a:cs typeface="Times New Roman" panose="02020603050405020304" pitchFamily="18" charset="0"/>
              <a:sym typeface="Arial"/>
            </a:endParaRPr>
          </a:p>
          <a:p>
            <a:pPr marL="0" marR="0" lvl="0" indent="0" algn="ctr" rtl="0">
              <a:lnSpc>
                <a:spcPct val="140000"/>
              </a:lnSpc>
              <a:spcBef>
                <a:spcPts val="0"/>
              </a:spcBef>
              <a:spcAft>
                <a:spcPts val="0"/>
              </a:spcAft>
              <a:buNone/>
            </a:pPr>
            <a:r>
              <a:rPr lang="en-US" sz="4500" b="1">
                <a:solidFill>
                  <a:srgbClr val="0C2E5E"/>
                </a:solidFill>
                <a:latin typeface="+mj-lt"/>
                <a:cs typeface="Times New Roman" panose="02020603050405020304" pitchFamily="18" charset="0"/>
              </a:rPr>
              <a:t>5. HƯỚNG PHÁT TRIỂN TRONG </a:t>
            </a:r>
          </a:p>
          <a:p>
            <a:pPr marL="0" marR="0" lvl="0" indent="0" algn="ctr" rtl="0">
              <a:lnSpc>
                <a:spcPct val="140000"/>
              </a:lnSpc>
              <a:spcBef>
                <a:spcPts val="0"/>
              </a:spcBef>
              <a:spcAft>
                <a:spcPts val="0"/>
              </a:spcAft>
              <a:buNone/>
            </a:pPr>
            <a:r>
              <a:rPr lang="en-US" sz="4500" b="1">
                <a:solidFill>
                  <a:srgbClr val="0C2E5E"/>
                </a:solidFill>
                <a:latin typeface="+mj-lt"/>
                <a:cs typeface="Times New Roman" panose="02020603050405020304" pitchFamily="18" charset="0"/>
              </a:rPr>
              <a:t>TƯƠNG LAI</a:t>
            </a:r>
            <a:endParaRPr sz="4500">
              <a:latin typeface="+mj-lt"/>
              <a:cs typeface="Times New Roman" panose="02020603050405020304" pitchFamily="18" charset="0"/>
            </a:endParaRPr>
          </a:p>
        </p:txBody>
      </p:sp>
      <p:sp>
        <p:nvSpPr>
          <p:cNvPr id="150" name="Google Shape;150;p4"/>
          <p:cNvSpPr/>
          <p:nvPr/>
        </p:nvSpPr>
        <p:spPr>
          <a:xfrm rot="-98210">
            <a:off x="9299647" y="-1369993"/>
            <a:ext cx="15385054" cy="11117802"/>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gradFill>
            <a:gsLst>
              <a:gs pos="0">
                <a:srgbClr val="269ED6"/>
              </a:gs>
              <a:gs pos="100000">
                <a:srgbClr val="27AAE1">
                  <a:alpha val="0"/>
                </a:srgbClr>
              </a:gs>
            </a:gsLst>
            <a:lin ang="5400000" scaled="0"/>
          </a:gradFill>
          <a:ln w="12700" cap="flat" cmpd="sng">
            <a:solidFill>
              <a:srgbClr val="000000"/>
            </a:solidFill>
            <a:prstDash val="solid"/>
            <a:round/>
            <a:headEnd type="none" w="sm" len="sm"/>
            <a:tailEnd type="none" w="sm" len="sm"/>
          </a:ln>
        </p:spPr>
        <p:txBody>
          <a:bodyPr/>
          <a:lstStyle/>
          <a:p>
            <a:endParaRPr lang="en-US"/>
          </a:p>
        </p:txBody>
      </p:sp>
      <p:sp>
        <p:nvSpPr>
          <p:cNvPr id="151" name="Google Shape;151;p4"/>
          <p:cNvSpPr/>
          <p:nvPr/>
        </p:nvSpPr>
        <p:spPr>
          <a:xfrm rot="-120121">
            <a:off x="10510670" y="-338035"/>
            <a:ext cx="12464052" cy="9053887"/>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blipFill rotWithShape="1">
            <a:blip r:embed="rId4">
              <a:alphaModFix amt="85000"/>
            </a:blip>
            <a:stretch>
              <a:fillRect l="-14805" r="-14806"/>
            </a:stretch>
          </a:blipFill>
          <a:ln>
            <a:noFill/>
          </a:ln>
        </p:spPr>
        <p:txBody>
          <a:bodyPr/>
          <a:lstStyle/>
          <a:p>
            <a:endParaRPr lang="en-US"/>
          </a:p>
        </p:txBody>
      </p:sp>
    </p:spTree>
    <p:extLst>
      <p:ext uri="{BB962C8B-B14F-4D97-AF65-F5344CB8AC3E}">
        <p14:creationId xmlns:p14="http://schemas.microsoft.com/office/powerpoint/2010/main" val="33208133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89" name="Google Shape;389;p11"/>
          <p:cNvGrpSpPr/>
          <p:nvPr/>
        </p:nvGrpSpPr>
        <p:grpSpPr>
          <a:xfrm>
            <a:off x="4737824" y="1380629"/>
            <a:ext cx="8392786" cy="7525742"/>
            <a:chOff x="1763298" y="2358"/>
            <a:chExt cx="8392786" cy="7525742"/>
          </a:xfrm>
        </p:grpSpPr>
        <p:sp>
          <p:nvSpPr>
            <p:cNvPr id="390" name="Google Shape;390;p11"/>
            <p:cNvSpPr/>
            <p:nvPr/>
          </p:nvSpPr>
          <p:spPr>
            <a:xfrm>
              <a:off x="3073641" y="868134"/>
              <a:ext cx="5794191" cy="5794191"/>
            </a:xfrm>
            <a:prstGeom prst="blockArc">
              <a:avLst>
                <a:gd name="adj1" fmla="val 10800000"/>
                <a:gd name="adj2" fmla="val 16200000"/>
                <a:gd name="adj3" fmla="val 4637"/>
              </a:avLst>
            </a:prstGeom>
            <a:solidFill>
              <a:srgbClr val="DBB0AF"/>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3073641" y="868134"/>
              <a:ext cx="5794191" cy="5794191"/>
            </a:xfrm>
            <a:prstGeom prst="blockArc">
              <a:avLst>
                <a:gd name="adj1" fmla="val 5400000"/>
                <a:gd name="adj2" fmla="val 10800000"/>
                <a:gd name="adj3" fmla="val 4637"/>
              </a:avLst>
            </a:prstGeom>
            <a:solidFill>
              <a:srgbClr val="DBB0AF"/>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073641" y="868134"/>
              <a:ext cx="5794191" cy="5794191"/>
            </a:xfrm>
            <a:prstGeom prst="blockArc">
              <a:avLst>
                <a:gd name="adj1" fmla="val 0"/>
                <a:gd name="adj2" fmla="val 5400000"/>
                <a:gd name="adj3" fmla="val 4637"/>
              </a:avLst>
            </a:prstGeom>
            <a:solidFill>
              <a:srgbClr val="DBB0AF"/>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3073641" y="868134"/>
              <a:ext cx="5794191" cy="5794191"/>
            </a:xfrm>
            <a:prstGeom prst="blockArc">
              <a:avLst>
                <a:gd name="adj1" fmla="val 16200000"/>
                <a:gd name="adj2" fmla="val 0"/>
                <a:gd name="adj3" fmla="val 4637"/>
              </a:avLst>
            </a:prstGeom>
            <a:solidFill>
              <a:srgbClr val="DBB0AF"/>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4637955" y="2432447"/>
              <a:ext cx="2665565" cy="2665565"/>
            </a:xfrm>
            <a:prstGeom prst="ellipse">
              <a:avLst/>
            </a:prstGeom>
            <a:solidFill>
              <a:srgbClr val="953734"/>
            </a:solidFill>
            <a:ln w="38100" cap="flat" cmpd="sng">
              <a:solidFill>
                <a:srgbClr val="AD464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txBox="1"/>
            <p:nvPr/>
          </p:nvSpPr>
          <p:spPr>
            <a:xfrm>
              <a:off x="5028318" y="2822810"/>
              <a:ext cx="1884839" cy="1884839"/>
            </a:xfrm>
            <a:prstGeom prst="rect">
              <a:avLst/>
            </a:prstGeom>
            <a:noFill/>
            <a:ln>
              <a:noFill/>
            </a:ln>
          </p:spPr>
          <p:txBody>
            <a:bodyPr spcFirstLastPara="1" wrap="square" lIns="62225" tIns="62225" rIns="62225" bIns="62225" anchor="ctr" anchorCtr="0">
              <a:noAutofit/>
            </a:bodyPr>
            <a:lstStyle/>
            <a:p>
              <a:pPr marL="0" marR="0" lvl="0" indent="0" algn="ctr" rtl="0">
                <a:lnSpc>
                  <a:spcPct val="90000"/>
                </a:lnSpc>
                <a:spcBef>
                  <a:spcPts val="0"/>
                </a:spcBef>
                <a:spcAft>
                  <a:spcPts val="0"/>
                </a:spcAft>
                <a:buClr>
                  <a:srgbClr val="F2F2F2"/>
                </a:buClr>
                <a:buSzPts val="4900"/>
                <a:buFont typeface="Arial"/>
                <a:buNone/>
              </a:pPr>
              <a:r>
                <a:rPr lang="en-US" sz="4900">
                  <a:solidFill>
                    <a:srgbClr val="F2F2F2"/>
                  </a:solidFill>
                </a:rPr>
                <a:t>HPT</a:t>
              </a:r>
              <a:endParaRPr/>
            </a:p>
          </p:txBody>
        </p:sp>
        <p:sp>
          <p:nvSpPr>
            <p:cNvPr id="396" name="Google Shape;396;p11"/>
            <p:cNvSpPr/>
            <p:nvPr/>
          </p:nvSpPr>
          <p:spPr>
            <a:xfrm>
              <a:off x="4666234" y="2358"/>
              <a:ext cx="2609007" cy="1865895"/>
            </a:xfrm>
            <a:prstGeom prst="ellipse">
              <a:avLst/>
            </a:prstGeom>
            <a:solidFill>
              <a:schemeClr val="lt1"/>
            </a:solidFill>
            <a:ln w="38100" cap="flat" cmpd="sng">
              <a:solidFill>
                <a:srgbClr val="AD464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txBox="1"/>
            <p:nvPr/>
          </p:nvSpPr>
          <p:spPr>
            <a:xfrm>
              <a:off x="5048314" y="275612"/>
              <a:ext cx="1844847" cy="1319387"/>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US" sz="6000" b="1"/>
                <a:t>01</a:t>
              </a:r>
              <a:endParaRPr b="1"/>
            </a:p>
          </p:txBody>
        </p:sp>
        <p:sp>
          <p:nvSpPr>
            <p:cNvPr id="398" name="Google Shape;398;p11"/>
            <p:cNvSpPr/>
            <p:nvPr/>
          </p:nvSpPr>
          <p:spPr>
            <a:xfrm>
              <a:off x="7445237" y="2832282"/>
              <a:ext cx="2710847" cy="1865895"/>
            </a:xfrm>
            <a:prstGeom prst="ellipse">
              <a:avLst/>
            </a:prstGeom>
            <a:solidFill>
              <a:schemeClr val="lt1"/>
            </a:solidFill>
            <a:ln w="38100" cap="flat" cmpd="sng">
              <a:solidFill>
                <a:srgbClr val="AD464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txBox="1"/>
            <p:nvPr/>
          </p:nvSpPr>
          <p:spPr>
            <a:xfrm>
              <a:off x="7842231" y="3105536"/>
              <a:ext cx="1916859" cy="1319387"/>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US" sz="6000" b="1">
                  <a:solidFill>
                    <a:schemeClr val="tx1"/>
                  </a:solidFill>
                  <a:latin typeface="Arial"/>
                  <a:ea typeface="Arial"/>
                  <a:cs typeface="Arial"/>
                  <a:sym typeface="Arial"/>
                </a:rPr>
                <a:t>02</a:t>
              </a:r>
              <a:r>
                <a:rPr lang="en-US" sz="2800" b="1">
                  <a:solidFill>
                    <a:schemeClr val="lt1"/>
                  </a:solidFill>
                  <a:latin typeface="Arial"/>
                  <a:ea typeface="Arial"/>
                  <a:cs typeface="Arial"/>
                  <a:sym typeface="Arial"/>
                </a:rPr>
                <a:t>n</a:t>
              </a:r>
              <a:endParaRPr/>
            </a:p>
          </p:txBody>
        </p:sp>
        <p:sp>
          <p:nvSpPr>
            <p:cNvPr id="400" name="Google Shape;400;p11"/>
            <p:cNvSpPr/>
            <p:nvPr/>
          </p:nvSpPr>
          <p:spPr>
            <a:xfrm>
              <a:off x="4657072" y="5662205"/>
              <a:ext cx="2627330" cy="1865895"/>
            </a:xfrm>
            <a:prstGeom prst="ellipse">
              <a:avLst/>
            </a:prstGeom>
            <a:solidFill>
              <a:schemeClr val="lt1"/>
            </a:solidFill>
            <a:ln w="38100" cap="flat" cmpd="sng">
              <a:solidFill>
                <a:srgbClr val="AD464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txBox="1"/>
            <p:nvPr/>
          </p:nvSpPr>
          <p:spPr>
            <a:xfrm>
              <a:off x="5041836" y="5935459"/>
              <a:ext cx="1857802" cy="1319387"/>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US" sz="6000" b="1">
                  <a:solidFill>
                    <a:schemeClr val="tx1"/>
                  </a:solidFill>
                </a:rPr>
                <a:t>03</a:t>
              </a:r>
              <a:endParaRPr sz="6000" b="1">
                <a:solidFill>
                  <a:schemeClr val="tx1"/>
                </a:solidFill>
              </a:endParaRPr>
            </a:p>
          </p:txBody>
        </p:sp>
        <p:sp>
          <p:nvSpPr>
            <p:cNvPr id="402" name="Google Shape;402;p11"/>
            <p:cNvSpPr/>
            <p:nvPr/>
          </p:nvSpPr>
          <p:spPr>
            <a:xfrm>
              <a:off x="1763298" y="2832282"/>
              <a:ext cx="2755032" cy="1865895"/>
            </a:xfrm>
            <a:prstGeom prst="ellipse">
              <a:avLst/>
            </a:prstGeom>
            <a:solidFill>
              <a:schemeClr val="lt1"/>
            </a:solidFill>
            <a:ln w="38100" cap="flat" cmpd="sng">
              <a:solidFill>
                <a:srgbClr val="AD464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1"/>
          <p:cNvSpPr/>
          <p:nvPr/>
        </p:nvSpPr>
        <p:spPr>
          <a:xfrm>
            <a:off x="10816757" y="300446"/>
            <a:ext cx="7004055" cy="2096309"/>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r>
              <a:rPr lang="en-US" sz="3000" dirty="0" err="1">
                <a:effectLst/>
                <a:latin typeface="+mj-lt"/>
                <a:ea typeface="Calibri" panose="020F0502020204030204" pitchFamily="34" charset="0"/>
                <a:cs typeface="Times New Roman" panose="02020603050405020304" pitchFamily="18" charset="0"/>
              </a:rPr>
              <a:t>Phát</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triển</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ứng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dụng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trên</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các</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nền</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tảng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khác</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như</a:t>
            </a:r>
            <a:r>
              <a:rPr lang="en-US" sz="3000" dirty="0">
                <a:effectLst/>
                <a:latin typeface="+mj-lt"/>
                <a:ea typeface="Calibri" panose="020F0502020204030204" pitchFamily="34" charset="0"/>
                <a:cs typeface="Times New Roman" panose="02020603050405020304" pitchFamily="18" charset="0"/>
              </a:rPr>
              <a:t> web </a:t>
            </a:r>
            <a:r>
              <a:rPr lang="en-US" sz="3000" dirty="0" err="1">
                <a:effectLst/>
                <a:latin typeface="+mj-lt"/>
                <a:ea typeface="Calibri" panose="020F0502020204030204" pitchFamily="34" charset="0"/>
                <a:cs typeface="Times New Roman" panose="02020603050405020304" pitchFamily="18" charset="0"/>
              </a:rPr>
              <a:t>và</a:t>
            </a:r>
            <a:r>
              <a:rPr lang="en-US" sz="3000" dirty="0">
                <a:effectLst/>
                <a:latin typeface="+mj-lt"/>
                <a:ea typeface="Calibri" panose="020F0502020204030204" pitchFamily="34" charset="0"/>
                <a:cs typeface="Times New Roman" panose="02020603050405020304" pitchFamily="18" charset="0"/>
              </a:rPr>
              <a:t> di </a:t>
            </a:r>
            <a:r>
              <a:rPr lang="en-US" sz="3000" dirty="0" err="1">
                <a:effectLst/>
                <a:latin typeface="+mj-lt"/>
                <a:ea typeface="Calibri" panose="020F0502020204030204" pitchFamily="34" charset="0"/>
                <a:cs typeface="Times New Roman" panose="02020603050405020304" pitchFamily="18" charset="0"/>
              </a:rPr>
              <a:t>động</a:t>
            </a:r>
            <a:r>
              <a:rPr lang="en-US" sz="3000" dirty="0">
                <a:effectLst/>
                <a:latin typeface="+mj-lt"/>
                <a:ea typeface="Calibri" panose="020F0502020204030204" pitchFamily="34" charset="0"/>
                <a:cs typeface="Times New Roman" panose="02020603050405020304" pitchFamily="18" charset="0"/>
              </a:rPr>
              <a:t>.</a:t>
            </a:r>
            <a:endParaRPr lang="en-US" sz="3000" dirty="0">
              <a:effectLst/>
              <a:latin typeface="+mj-lt"/>
              <a:ea typeface="Calibri" panose="020F0502020204030204" pitchFamily="34" charset="0"/>
              <a:cs typeface="Cordia New" panose="020B0304020202020204" pitchFamily="34" charset="-34"/>
            </a:endParaRPr>
          </a:p>
          <a:p>
            <a:pPr marL="0" marR="0" lvl="0" indent="0" algn="l" rtl="0">
              <a:spcBef>
                <a:spcPts val="0"/>
              </a:spcBef>
              <a:spcAft>
                <a:spcPts val="0"/>
              </a:spcAft>
              <a:buNone/>
            </a:pPr>
            <a:endParaRPr lang="en-US" dirty="0"/>
          </a:p>
        </p:txBody>
      </p:sp>
      <p:sp>
        <p:nvSpPr>
          <p:cNvPr id="405" name="Google Shape;405;p11"/>
          <p:cNvSpPr/>
          <p:nvPr/>
        </p:nvSpPr>
        <p:spPr>
          <a:xfrm>
            <a:off x="12749236" y="5983791"/>
            <a:ext cx="5275483" cy="2565881"/>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nSpc>
                <a:spcPct val="130000"/>
              </a:lnSpc>
              <a:spcBef>
                <a:spcPts val="600"/>
              </a:spcBef>
              <a:spcAft>
                <a:spcPts val="600"/>
              </a:spcAft>
            </a:pPr>
            <a:r>
              <a:rPr lang="en-US" sz="3000" dirty="0" err="1">
                <a:effectLst/>
                <a:latin typeface="+mj-lt"/>
                <a:ea typeface="Calibri" panose="020F0502020204030204" pitchFamily="34" charset="0"/>
                <a:cs typeface="Times New Roman" panose="02020603050405020304" pitchFamily="18" charset="0"/>
              </a:rPr>
              <a:t>Bổ</a:t>
            </a:r>
            <a:r>
              <a:rPr lang="en-US" sz="3000" dirty="0">
                <a:effectLst/>
                <a:latin typeface="+mj-lt"/>
                <a:ea typeface="Calibri" panose="020F0502020204030204" pitchFamily="34" charset="0"/>
                <a:cs typeface="Times New Roman" panose="02020603050405020304" pitchFamily="18" charset="0"/>
              </a:rPr>
              <a:t> sung </a:t>
            </a:r>
            <a:r>
              <a:rPr lang="en-US" sz="3000" dirty="0" err="1">
                <a:effectLst/>
                <a:latin typeface="+mj-lt"/>
                <a:ea typeface="Calibri" panose="020F0502020204030204" pitchFamily="34" charset="0"/>
                <a:cs typeface="Times New Roman" panose="02020603050405020304" pitchFamily="18" charset="0"/>
              </a:rPr>
              <a:t>chức</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năng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đặt</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phòng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trước</a:t>
            </a:r>
            <a:r>
              <a:rPr lang="en-US" sz="3000" dirty="0">
                <a:effectLst/>
                <a:latin typeface="+mj-lt"/>
                <a:ea typeface="Calibri" panose="020F0502020204030204" pitchFamily="34" charset="0"/>
                <a:cs typeface="Times New Roman" panose="02020603050405020304" pitchFamily="18" charset="0"/>
              </a:rPr>
              <a:t>.</a:t>
            </a:r>
            <a:endParaRPr lang="en-US" sz="3000" dirty="0">
              <a:effectLst/>
              <a:latin typeface="+mj-lt"/>
              <a:ea typeface="Calibri" panose="020F0502020204030204" pitchFamily="34" charset="0"/>
              <a:cs typeface="Cordia New" panose="020B0304020202020204" pitchFamily="34" charset="-34"/>
            </a:endParaRPr>
          </a:p>
        </p:txBody>
      </p:sp>
      <p:sp>
        <p:nvSpPr>
          <p:cNvPr id="406" name="Google Shape;406;p11"/>
          <p:cNvSpPr/>
          <p:nvPr/>
        </p:nvSpPr>
        <p:spPr>
          <a:xfrm>
            <a:off x="770021" y="6952064"/>
            <a:ext cx="5573325" cy="2637829"/>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just">
              <a:lnSpc>
                <a:spcPct val="130000"/>
              </a:lnSpc>
              <a:spcBef>
                <a:spcPts val="600"/>
              </a:spcBef>
              <a:spcAft>
                <a:spcPts val="600"/>
              </a:spcAft>
            </a:pPr>
            <a:r>
              <a:rPr lang="en-US" sz="3000" dirty="0">
                <a:effectLst/>
                <a:latin typeface="+mj-lt"/>
                <a:ea typeface="Calibri" panose="020F0502020204030204" pitchFamily="34" charset="0"/>
                <a:cs typeface="Times New Roman" panose="02020603050405020304" pitchFamily="18" charset="0"/>
              </a:rPr>
              <a:t>Liên </a:t>
            </a:r>
            <a:r>
              <a:rPr lang="en-US" sz="3000" dirty="0" err="1">
                <a:effectLst/>
                <a:latin typeface="+mj-lt"/>
                <a:ea typeface="Calibri" panose="020F0502020204030204" pitchFamily="34" charset="0"/>
                <a:cs typeface="Times New Roman" panose="02020603050405020304" pitchFamily="18" charset="0"/>
              </a:rPr>
              <a:t>kết</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các</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trang</a:t>
            </a:r>
            <a:r>
              <a:rPr lang="en-US" sz="3000" dirty="0">
                <a:effectLst/>
                <a:latin typeface="+mj-lt"/>
                <a:ea typeface="Calibri" panose="020F0502020204030204" pitchFamily="34" charset="0"/>
                <a:cs typeface="Times New Roman" panose="02020603050405020304" pitchFamily="18" charset="0"/>
              </a:rPr>
              <a:t> web du </a:t>
            </a:r>
            <a:r>
              <a:rPr lang="en-US" sz="3000" dirty="0" err="1">
                <a:effectLst/>
                <a:latin typeface="+mj-lt"/>
                <a:ea typeface="Calibri" panose="020F0502020204030204" pitchFamily="34" charset="0"/>
                <a:cs typeface="Times New Roman" panose="02020603050405020304" pitchFamily="18" charset="0"/>
              </a:rPr>
              <a:t>lịch</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lữ</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hành</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để</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mở</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rộng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quy</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mô</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phát</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triển</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của</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khách</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sạn</a:t>
            </a:r>
            <a:r>
              <a:rPr lang="en-US" sz="3000" dirty="0">
                <a:effectLst/>
                <a:latin typeface="+mj-lt"/>
                <a:ea typeface="Calibri" panose="020F0502020204030204" pitchFamily="34" charset="0"/>
                <a:cs typeface="Times New Roman" panose="02020603050405020304" pitchFamily="18" charset="0"/>
              </a:rPr>
              <a:t>.</a:t>
            </a:r>
            <a:endParaRPr lang="en-US" sz="3000" dirty="0">
              <a:effectLst/>
              <a:latin typeface="+mj-lt"/>
              <a:ea typeface="Calibri" panose="020F0502020204030204" pitchFamily="34" charset="0"/>
              <a:cs typeface="Cordia New" panose="020B0304020202020204" pitchFamily="34" charset="-34"/>
            </a:endParaRPr>
          </a:p>
        </p:txBody>
      </p:sp>
      <p:sp>
        <p:nvSpPr>
          <p:cNvPr id="407" name="Google Shape;407;p11"/>
          <p:cNvSpPr/>
          <p:nvPr/>
        </p:nvSpPr>
        <p:spPr>
          <a:xfrm>
            <a:off x="346298" y="1758917"/>
            <a:ext cx="4818399" cy="2106684"/>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nSpc>
                <a:spcPct val="130000"/>
              </a:lnSpc>
              <a:spcBef>
                <a:spcPts val="600"/>
              </a:spcBef>
              <a:spcAft>
                <a:spcPts val="600"/>
              </a:spcAft>
            </a:pPr>
            <a:r>
              <a:rPr lang="en-US" sz="3000" dirty="0" err="1">
                <a:effectLst/>
                <a:latin typeface="+mj-lt"/>
                <a:ea typeface="Calibri" panose="020F0502020204030204" pitchFamily="34" charset="0"/>
                <a:cs typeface="Times New Roman" panose="02020603050405020304" pitchFamily="18" charset="0"/>
              </a:rPr>
              <a:t>Bổ</a:t>
            </a:r>
            <a:r>
              <a:rPr lang="en-US" sz="3000" dirty="0">
                <a:effectLst/>
                <a:latin typeface="+mj-lt"/>
                <a:ea typeface="Calibri" panose="020F0502020204030204" pitchFamily="34" charset="0"/>
                <a:cs typeface="Times New Roman" panose="02020603050405020304" pitchFamily="18" charset="0"/>
              </a:rPr>
              <a:t> sung </a:t>
            </a:r>
            <a:r>
              <a:rPr lang="en-US" sz="3000" dirty="0" err="1">
                <a:effectLst/>
                <a:latin typeface="+mj-lt"/>
                <a:ea typeface="Calibri" panose="020F0502020204030204" pitchFamily="34" charset="0"/>
                <a:cs typeface="Times New Roman" panose="02020603050405020304" pitchFamily="18" charset="0"/>
              </a:rPr>
              <a:t>chức</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năng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quản</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lí</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các</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chương</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trình</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khuyến</a:t>
            </a:r>
            <a:r>
              <a:rPr lang="en-US" sz="3000" dirty="0">
                <a:effectLst/>
                <a:latin typeface="+mj-lt"/>
                <a:ea typeface="Calibri" panose="020F0502020204030204" pitchFamily="34" charset="0"/>
                <a:cs typeface="Times New Roman" panose="02020603050405020304" pitchFamily="18" charset="0"/>
              </a:rPr>
              <a:t> </a:t>
            </a:r>
            <a:r>
              <a:rPr lang="en-US" sz="3000" dirty="0" err="1">
                <a:effectLst/>
                <a:latin typeface="+mj-lt"/>
                <a:ea typeface="Calibri" panose="020F0502020204030204" pitchFamily="34" charset="0"/>
                <a:cs typeface="Times New Roman" panose="02020603050405020304" pitchFamily="18" charset="0"/>
              </a:rPr>
              <a:t>mãi</a:t>
            </a:r>
            <a:r>
              <a:rPr lang="en-US" sz="3000" dirty="0">
                <a:effectLst/>
                <a:latin typeface="+mj-lt"/>
                <a:ea typeface="Calibri" panose="020F0502020204030204" pitchFamily="34" charset="0"/>
                <a:cs typeface="Times New Roman" panose="02020603050405020304" pitchFamily="18" charset="0"/>
              </a:rPr>
              <a:t>.</a:t>
            </a:r>
            <a:endParaRPr lang="en-US" sz="3000" dirty="0">
              <a:effectLst/>
              <a:latin typeface="+mj-lt"/>
              <a:ea typeface="Calibri" panose="020F0502020204030204" pitchFamily="34" charset="0"/>
              <a:cs typeface="Cordia New" panose="020B0304020202020204" pitchFamily="34" charset="-34"/>
            </a:endParaRPr>
          </a:p>
        </p:txBody>
      </p:sp>
      <p:cxnSp>
        <p:nvCxnSpPr>
          <p:cNvPr id="408" name="Google Shape;408;p11"/>
          <p:cNvCxnSpPr>
            <a:cxnSpLocks/>
            <a:endCxn id="404" idx="1"/>
          </p:cNvCxnSpPr>
          <p:nvPr/>
        </p:nvCxnSpPr>
        <p:spPr>
          <a:xfrm flipV="1">
            <a:off x="10163657" y="1348601"/>
            <a:ext cx="653100" cy="1283430"/>
          </a:xfrm>
          <a:prstGeom prst="straightConnector1">
            <a:avLst/>
          </a:prstGeom>
          <a:noFill/>
          <a:ln w="3810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409" name="Google Shape;409;p11"/>
          <p:cNvCxnSpPr>
            <a:cxnSpLocks/>
            <a:stCxn id="398" idx="4"/>
            <a:endCxn id="405" idx="1"/>
          </p:cNvCxnSpPr>
          <p:nvPr/>
        </p:nvCxnSpPr>
        <p:spPr>
          <a:xfrm>
            <a:off x="11775187" y="6076448"/>
            <a:ext cx="974049" cy="1190284"/>
          </a:xfrm>
          <a:prstGeom prst="straightConnector1">
            <a:avLst/>
          </a:prstGeom>
          <a:noFill/>
          <a:ln w="3810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410" name="Google Shape;410;p11"/>
          <p:cNvCxnSpPr/>
          <p:nvPr/>
        </p:nvCxnSpPr>
        <p:spPr>
          <a:xfrm rot="10800000">
            <a:off x="5164697" y="2745826"/>
            <a:ext cx="1055629" cy="1471588"/>
          </a:xfrm>
          <a:prstGeom prst="straightConnector1">
            <a:avLst/>
          </a:prstGeom>
          <a:noFill/>
          <a:ln w="3810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411" name="Google Shape;411;p11"/>
          <p:cNvCxnSpPr>
            <a:cxnSpLocks/>
            <a:endCxn id="406" idx="3"/>
          </p:cNvCxnSpPr>
          <p:nvPr/>
        </p:nvCxnSpPr>
        <p:spPr>
          <a:xfrm flipH="1">
            <a:off x="6343346" y="7739504"/>
            <a:ext cx="1324655" cy="531475"/>
          </a:xfrm>
          <a:prstGeom prst="straightConnector1">
            <a:avLst/>
          </a:prstGeom>
          <a:noFill/>
          <a:ln w="38100" cap="flat" cmpd="sng">
            <a:solidFill>
              <a:schemeClr val="accent1"/>
            </a:solidFill>
            <a:prstDash val="solid"/>
            <a:round/>
            <a:headEnd type="none" w="sm" len="sm"/>
            <a:tailEnd type="triangle" w="med" len="med"/>
          </a:ln>
          <a:effectLst>
            <a:outerShdw blurRad="40000" dist="23000" dir="5400000" rotWithShape="0">
              <a:srgbClr val="000000">
                <a:alpha val="34901"/>
              </a:srgbClr>
            </a:outerShdw>
          </a:effectLst>
        </p:spPr>
      </p:cxnSp>
      <p:sp>
        <p:nvSpPr>
          <p:cNvPr id="2" name="Google Shape;403;p11"/>
          <p:cNvSpPr txBox="1"/>
          <p:nvPr/>
        </p:nvSpPr>
        <p:spPr>
          <a:xfrm>
            <a:off x="5141289" y="4483807"/>
            <a:ext cx="1948102" cy="1319387"/>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Arial"/>
              <a:buNone/>
            </a:pPr>
            <a:r>
              <a:rPr lang="en-US" sz="6000" b="1">
                <a:solidFill>
                  <a:schemeClr val="tx1"/>
                </a:solidFill>
                <a:latin typeface="Arial"/>
                <a:ea typeface="Arial"/>
                <a:cs typeface="Arial"/>
                <a:sym typeface="Arial"/>
              </a:rPr>
              <a:t>04</a:t>
            </a:r>
            <a:r>
              <a:rPr lang="en-US" sz="2800" b="1">
                <a:solidFill>
                  <a:schemeClr val="lt1"/>
                </a:solidFill>
                <a:latin typeface="Arial"/>
                <a:ea typeface="Arial"/>
                <a:cs typeface="Arial"/>
                <a:sym typeface="Arial"/>
              </a:rPr>
              <a:t>ia</a:t>
            </a:r>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7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noFill/>
          <a:ln>
            <a:noFill/>
          </a:ln>
        </p:spPr>
        <p:txBody>
          <a:bodyPr/>
          <a:lstStyle/>
          <a:p>
            <a:endParaRPr lang="en-US"/>
          </a:p>
        </p:txBody>
      </p:sp>
      <p:sp>
        <p:nvSpPr>
          <p:cNvPr id="1660" name="Google Shape;1660;p79"/>
          <p:cNvSpPr/>
          <p:nvPr/>
        </p:nvSpPr>
        <p:spPr>
          <a:xfrm rot="-5400000">
            <a:off x="7212338" y="-3312086"/>
            <a:ext cx="3863324" cy="18288001"/>
          </a:xfrm>
          <a:custGeom>
            <a:avLst/>
            <a:gdLst/>
            <a:ahLst/>
            <a:cxnLst/>
            <a:rect l="l" t="t" r="r" b="b"/>
            <a:pathLst>
              <a:path w="872170" h="3602237" extrusionOk="0">
                <a:moveTo>
                  <a:pt x="0" y="0"/>
                </a:moveTo>
                <a:lnTo>
                  <a:pt x="872170" y="0"/>
                </a:lnTo>
                <a:lnTo>
                  <a:pt x="872170" y="3602237"/>
                </a:lnTo>
                <a:lnTo>
                  <a:pt x="0" y="3602237"/>
                </a:lnTo>
                <a:close/>
              </a:path>
            </a:pathLst>
          </a:custGeom>
          <a:solidFill>
            <a:srgbClr val="DAEEF3"/>
          </a:solidFill>
          <a:ln>
            <a:noFill/>
          </a:ln>
        </p:spPr>
        <p:txBody>
          <a:bodyPr/>
          <a:lstStyle/>
          <a:p>
            <a:endParaRPr lang="en-US"/>
          </a:p>
        </p:txBody>
      </p:sp>
      <p:sp>
        <p:nvSpPr>
          <p:cNvPr id="1661" name="Google Shape;1661;p79"/>
          <p:cNvSpPr txBox="1"/>
          <p:nvPr/>
        </p:nvSpPr>
        <p:spPr>
          <a:xfrm>
            <a:off x="-126521" y="4293032"/>
            <a:ext cx="18541041" cy="307776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vi-VN" sz="10000" b="1">
                <a:solidFill>
                  <a:srgbClr val="002060"/>
                </a:solidFill>
                <a:latin typeface="Times New Roman" panose="02020603050405020304" pitchFamily="18" charset="0"/>
                <a:ea typeface="Yeseva One"/>
                <a:cs typeface="Times New Roman" panose="02020603050405020304" pitchFamily="18" charset="0"/>
                <a:sym typeface="Yeseva One"/>
              </a:rPr>
              <a:t>CẢM ƠN THẦY</a:t>
            </a:r>
            <a:r>
              <a:rPr lang="en-US" sz="10000" b="1">
                <a:solidFill>
                  <a:srgbClr val="002060"/>
                </a:solidFill>
                <a:latin typeface="Times New Roman" panose="02020603050405020304" pitchFamily="18" charset="0"/>
                <a:ea typeface="Yeseva One"/>
                <a:cs typeface="Times New Roman" panose="02020603050405020304" pitchFamily="18" charset="0"/>
                <a:sym typeface="Yeseva One"/>
              </a:rPr>
              <a:t> </a:t>
            </a:r>
            <a:r>
              <a:rPr lang="vi-VN" sz="10000" b="1">
                <a:solidFill>
                  <a:srgbClr val="002060"/>
                </a:solidFill>
                <a:latin typeface="Times New Roman" panose="02020603050405020304" pitchFamily="18" charset="0"/>
                <a:ea typeface="Yeseva One"/>
                <a:cs typeface="Times New Roman" panose="02020603050405020304" pitchFamily="18" charset="0"/>
                <a:sym typeface="Yeseva One"/>
              </a:rPr>
              <a:t>VÀ MỌI NGƯỜI ĐÃ LẮNG NGHE</a:t>
            </a:r>
            <a:endParaRPr lang="vi-VN" b="1">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129783" y="-20154"/>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txBody>
          <a:bodyPr/>
          <a:lstStyle/>
          <a:p>
            <a:endParaRPr lang="en-US"/>
          </a:p>
        </p:txBody>
      </p:sp>
      <p:sp>
        <p:nvSpPr>
          <p:cNvPr id="101" name="Google Shape;101;p2"/>
          <p:cNvSpPr txBox="1"/>
          <p:nvPr/>
        </p:nvSpPr>
        <p:spPr>
          <a:xfrm>
            <a:off x="7674137" y="3451917"/>
            <a:ext cx="3375434" cy="1163395"/>
          </a:xfrm>
          <a:prstGeom prst="rect">
            <a:avLst/>
          </a:prstGeom>
          <a:noFill/>
          <a:ln>
            <a:noFill/>
          </a:ln>
        </p:spPr>
        <p:txBody>
          <a:bodyPr spcFirstLastPara="1" wrap="square" lIns="0" tIns="0" rIns="0" bIns="0" anchor="t" anchorCtr="0">
            <a:spAutoFit/>
          </a:bodyPr>
          <a:lstStyle/>
          <a:p>
            <a:pPr marL="0" marR="0" lvl="0" indent="0" algn="ctr" rtl="0">
              <a:lnSpc>
                <a:spcPct val="126041"/>
              </a:lnSpc>
              <a:spcBef>
                <a:spcPts val="0"/>
              </a:spcBef>
              <a:spcAft>
                <a:spcPts val="0"/>
              </a:spcAft>
              <a:buNone/>
            </a:pPr>
            <a:r>
              <a:rPr lang="en-US" sz="6000" b="1">
                <a:solidFill>
                  <a:srgbClr val="3B6492"/>
                </a:solidFill>
                <a:latin typeface="+mj-lt"/>
                <a:cs typeface="Times New Roman" panose="02020603050405020304" pitchFamily="18" charset="0"/>
                <a:sym typeface="Arial"/>
              </a:rPr>
              <a:t>ĐỀ TÀI</a:t>
            </a:r>
            <a:endParaRPr sz="6000">
              <a:latin typeface="+mj-lt"/>
              <a:cs typeface="Times New Roman" panose="02020603050405020304" pitchFamily="18" charset="0"/>
            </a:endParaRPr>
          </a:p>
        </p:txBody>
      </p:sp>
      <p:sp>
        <p:nvSpPr>
          <p:cNvPr id="102" name="Google Shape;102;p2"/>
          <p:cNvSpPr txBox="1"/>
          <p:nvPr/>
        </p:nvSpPr>
        <p:spPr>
          <a:xfrm>
            <a:off x="-1608989" y="4747086"/>
            <a:ext cx="21941686" cy="215443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vi-VN" sz="7000" b="1" dirty="0">
                <a:solidFill>
                  <a:srgbClr val="31356E"/>
                </a:solidFill>
                <a:latin typeface="+mn-lt"/>
                <a:ea typeface="Calibri"/>
                <a:cs typeface="Times New Roman" panose="02020603050405020304" pitchFamily="18" charset="0"/>
                <a:sym typeface="Calibri"/>
              </a:rPr>
              <a:t>X</a:t>
            </a:r>
            <a:r>
              <a:rPr lang="en-US" sz="7000" b="1" dirty="0">
                <a:solidFill>
                  <a:srgbClr val="31356E"/>
                </a:solidFill>
                <a:latin typeface="+mn-lt"/>
                <a:ea typeface="Calibri"/>
                <a:cs typeface="Times New Roman" panose="02020603050405020304" pitchFamily="18" charset="0"/>
                <a:sym typeface="Calibri"/>
              </a:rPr>
              <a:t>ÂY DỰNG PHẦN MỀM </a:t>
            </a:r>
            <a:br>
              <a:rPr lang="en-US" sz="7000" b="1" dirty="0">
                <a:solidFill>
                  <a:srgbClr val="31356E"/>
                </a:solidFill>
                <a:latin typeface="+mn-lt"/>
                <a:ea typeface="Calibri"/>
                <a:cs typeface="Times New Roman" panose="02020603050405020304" pitchFamily="18" charset="0"/>
                <a:sym typeface="Calibri"/>
              </a:rPr>
            </a:br>
            <a:r>
              <a:rPr lang="en-US" sz="7000" b="1" dirty="0">
                <a:solidFill>
                  <a:srgbClr val="31356E"/>
                </a:solidFill>
                <a:latin typeface="+mn-lt"/>
                <a:ea typeface="Calibri"/>
                <a:cs typeface="Times New Roman" panose="02020603050405020304" pitchFamily="18" charset="0"/>
                <a:sym typeface="Calibri"/>
              </a:rPr>
              <a:t>QUẢN LÝ KHÁCH SẠN</a:t>
            </a:r>
          </a:p>
        </p:txBody>
      </p:sp>
      <p:sp>
        <p:nvSpPr>
          <p:cNvPr id="103" name="Google Shape;103;p2"/>
          <p:cNvSpPr txBox="1"/>
          <p:nvPr/>
        </p:nvSpPr>
        <p:spPr>
          <a:xfrm>
            <a:off x="74240" y="245081"/>
            <a:ext cx="18634534" cy="138499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500">
                <a:solidFill>
                  <a:srgbClr val="3B6492"/>
                </a:solidFill>
                <a:latin typeface="+mj-lt"/>
                <a:cs typeface="Times New Roman" panose="02020603050405020304" pitchFamily="18" charset="0"/>
                <a:sym typeface="Arial"/>
              </a:rPr>
              <a:t>TRƯỜNG ĐẠI HỌC MỎ - ĐỊA CHẤT</a:t>
            </a:r>
          </a:p>
          <a:p>
            <a:pPr marL="0" marR="0" lvl="0" indent="0" algn="ctr" rtl="0">
              <a:spcBef>
                <a:spcPts val="0"/>
              </a:spcBef>
              <a:spcAft>
                <a:spcPts val="0"/>
              </a:spcAft>
              <a:buNone/>
            </a:pPr>
            <a:r>
              <a:rPr lang="en-US" sz="4500">
                <a:solidFill>
                  <a:srgbClr val="3B6492"/>
                </a:solidFill>
                <a:latin typeface="+mj-lt"/>
                <a:cs typeface="Times New Roman" panose="02020603050405020304" pitchFamily="18" charset="0"/>
              </a:rPr>
              <a:t>KHOA CÔNG NGHỆ THÔNG TIN</a:t>
            </a:r>
            <a:endParaRPr sz="4500">
              <a:solidFill>
                <a:srgbClr val="3B6492"/>
              </a:solidFill>
              <a:latin typeface="+mj-lt"/>
              <a:cs typeface="Times New Roman" panose="02020603050405020304" pitchFamily="18" charset="0"/>
              <a:sym typeface="Arial"/>
            </a:endParaRPr>
          </a:p>
        </p:txBody>
      </p:sp>
      <p:sp>
        <p:nvSpPr>
          <p:cNvPr id="106" name="Google Shape;106;p2"/>
          <p:cNvSpPr/>
          <p:nvPr/>
        </p:nvSpPr>
        <p:spPr>
          <a:xfrm rot="-1922778">
            <a:off x="14124158" y="7395546"/>
            <a:ext cx="4857208" cy="2442630"/>
          </a:xfrm>
          <a:custGeom>
            <a:avLst/>
            <a:gdLst/>
            <a:ahLst/>
            <a:cxnLst/>
            <a:rect l="l" t="t" r="r" b="b"/>
            <a:pathLst>
              <a:path w="5863057" h="4114800" extrusionOk="0">
                <a:moveTo>
                  <a:pt x="5863057" y="4114800"/>
                </a:moveTo>
                <a:lnTo>
                  <a:pt x="0" y="4114800"/>
                </a:lnTo>
                <a:lnTo>
                  <a:pt x="0" y="0"/>
                </a:lnTo>
                <a:lnTo>
                  <a:pt x="5863057" y="0"/>
                </a:lnTo>
                <a:lnTo>
                  <a:pt x="5863057" y="4114800"/>
                </a:lnTo>
                <a:close/>
              </a:path>
            </a:pathLst>
          </a:custGeom>
          <a:blipFill rotWithShape="1">
            <a:blip r:embed="rId4">
              <a:alphaModFix/>
            </a:blip>
            <a:stretch>
              <a:fillRect/>
            </a:stretch>
          </a:blipFill>
          <a:ln>
            <a:noFill/>
          </a:ln>
        </p:spPr>
        <p:txBody>
          <a:bodyPr/>
          <a:lstStyle/>
          <a:p>
            <a:endParaRPr lang="en-US"/>
          </a:p>
        </p:txBody>
      </p:sp>
      <p:sp>
        <p:nvSpPr>
          <p:cNvPr id="107" name="Google Shape;107;p2"/>
          <p:cNvSpPr/>
          <p:nvPr/>
        </p:nvSpPr>
        <p:spPr>
          <a:xfrm rot="8979505">
            <a:off x="8854681" y="8720084"/>
            <a:ext cx="5204132" cy="2377447"/>
          </a:xfrm>
          <a:custGeom>
            <a:avLst/>
            <a:gdLst/>
            <a:ahLst/>
            <a:cxnLst/>
            <a:rect l="l" t="t" r="r" b="b"/>
            <a:pathLst>
              <a:path w="5863057" h="4114800" extrusionOk="0">
                <a:moveTo>
                  <a:pt x="0" y="0"/>
                </a:moveTo>
                <a:lnTo>
                  <a:pt x="5863057" y="0"/>
                </a:lnTo>
                <a:lnTo>
                  <a:pt x="5863057" y="4114800"/>
                </a:lnTo>
                <a:lnTo>
                  <a:pt x="0" y="4114800"/>
                </a:lnTo>
                <a:lnTo>
                  <a:pt x="0" y="0"/>
                </a:lnTo>
                <a:close/>
              </a:path>
            </a:pathLst>
          </a:custGeom>
          <a:blipFill rotWithShape="1">
            <a:blip r:embed="rId4">
              <a:alphaModFix/>
            </a:blip>
            <a:stretch>
              <a:fillRect/>
            </a:stretch>
          </a:blipFill>
          <a:ln>
            <a:noFill/>
          </a:ln>
        </p:spPr>
        <p:txBody>
          <a:bodyPr/>
          <a:lstStyle/>
          <a:p>
            <a:endParaRPr lang="en-US"/>
          </a:p>
        </p:txBody>
      </p:sp>
      <p:pic>
        <p:nvPicPr>
          <p:cNvPr id="2" name="Picture 1" descr="A blue circle with a globe and text&#10;&#10;Description automatically generated">
            <a:extLst>
              <a:ext uri="{FF2B5EF4-FFF2-40B4-BE49-F238E27FC236}">
                <a16:creationId xmlns:a16="http://schemas.microsoft.com/office/drawing/2014/main" id="{D7499CAF-08D2-9430-2FBE-2627F5837F83}"/>
              </a:ext>
            </a:extLst>
          </p:cNvPr>
          <p:cNvPicPr>
            <a:picLocks noChangeAspect="1"/>
          </p:cNvPicPr>
          <p:nvPr/>
        </p:nvPicPr>
        <p:blipFill>
          <a:blip r:embed="rId5"/>
          <a:stretch>
            <a:fillRect/>
          </a:stretch>
        </p:blipFill>
        <p:spPr>
          <a:xfrm>
            <a:off x="0" y="20154"/>
            <a:ext cx="1544035" cy="1544035"/>
          </a:xfrm>
          <a:prstGeom prst="rect">
            <a:avLst/>
          </a:prstGeom>
        </p:spPr>
      </p:pic>
      <p:pic>
        <p:nvPicPr>
          <p:cNvPr id="3" name="Picture 2" descr="A blue circle with black text&#10;&#10;Description automatically generated">
            <a:extLst>
              <a:ext uri="{FF2B5EF4-FFF2-40B4-BE49-F238E27FC236}">
                <a16:creationId xmlns:a16="http://schemas.microsoft.com/office/drawing/2014/main" id="{53D3A0EA-FA38-694A-301B-8508E51C7933}"/>
              </a:ext>
            </a:extLst>
          </p:cNvPr>
          <p:cNvPicPr>
            <a:picLocks noChangeAspect="1"/>
          </p:cNvPicPr>
          <p:nvPr/>
        </p:nvPicPr>
        <p:blipFill>
          <a:blip r:embed="rId6"/>
          <a:stretch>
            <a:fillRect/>
          </a:stretch>
        </p:blipFill>
        <p:spPr>
          <a:xfrm>
            <a:off x="16614182" y="20154"/>
            <a:ext cx="1544035" cy="154403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p:nvPr/>
        </p:nvSpPr>
        <p:spPr>
          <a:xfrm>
            <a:off x="0" y="20154"/>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txBody>
          <a:bodyPr/>
          <a:lstStyle/>
          <a:p>
            <a:endParaRPr lang="en-US"/>
          </a:p>
        </p:txBody>
      </p:sp>
      <p:cxnSp>
        <p:nvCxnSpPr>
          <p:cNvPr id="115" name="Google Shape;115;p3"/>
          <p:cNvCxnSpPr/>
          <p:nvPr/>
        </p:nvCxnSpPr>
        <p:spPr>
          <a:xfrm>
            <a:off x="6982234" y="4195179"/>
            <a:ext cx="10039526" cy="32311"/>
          </a:xfrm>
          <a:prstGeom prst="straightConnector1">
            <a:avLst/>
          </a:prstGeom>
          <a:noFill/>
          <a:ln w="38100" cap="flat" cmpd="sng">
            <a:solidFill>
              <a:srgbClr val="004AAD"/>
            </a:solidFill>
            <a:prstDash val="solid"/>
            <a:round/>
            <a:headEnd type="none" w="sm" len="sm"/>
            <a:tailEnd type="none" w="sm" len="sm"/>
          </a:ln>
        </p:spPr>
      </p:cxnSp>
      <p:cxnSp>
        <p:nvCxnSpPr>
          <p:cNvPr id="116" name="Google Shape;116;p3"/>
          <p:cNvCxnSpPr/>
          <p:nvPr/>
        </p:nvCxnSpPr>
        <p:spPr>
          <a:xfrm rot="10800000" flipH="1">
            <a:off x="6982234" y="2596519"/>
            <a:ext cx="10039526" cy="32311"/>
          </a:xfrm>
          <a:prstGeom prst="straightConnector1">
            <a:avLst/>
          </a:prstGeom>
          <a:noFill/>
          <a:ln w="38100" cap="flat" cmpd="sng">
            <a:solidFill>
              <a:srgbClr val="004AAD"/>
            </a:solidFill>
            <a:prstDash val="solid"/>
            <a:round/>
            <a:headEnd type="none" w="sm" len="sm"/>
            <a:tailEnd type="none" w="sm" len="sm"/>
          </a:ln>
        </p:spPr>
      </p:cxnSp>
      <p:cxnSp>
        <p:nvCxnSpPr>
          <p:cNvPr id="117" name="Google Shape;117;p3"/>
          <p:cNvCxnSpPr>
            <a:cxnSpLocks/>
          </p:cNvCxnSpPr>
          <p:nvPr/>
        </p:nvCxnSpPr>
        <p:spPr>
          <a:xfrm flipV="1">
            <a:off x="6982234" y="1141235"/>
            <a:ext cx="10006615" cy="22800"/>
          </a:xfrm>
          <a:prstGeom prst="straightConnector1">
            <a:avLst/>
          </a:prstGeom>
          <a:noFill/>
          <a:ln w="38100" cap="flat" cmpd="sng">
            <a:solidFill>
              <a:srgbClr val="004AAD"/>
            </a:solidFill>
            <a:prstDash val="solid"/>
            <a:round/>
            <a:headEnd type="none" w="sm" len="sm"/>
            <a:tailEnd type="none" w="sm" len="sm"/>
          </a:ln>
        </p:spPr>
      </p:cxnSp>
      <p:grpSp>
        <p:nvGrpSpPr>
          <p:cNvPr id="118" name="Google Shape;118;p3"/>
          <p:cNvGrpSpPr/>
          <p:nvPr/>
        </p:nvGrpSpPr>
        <p:grpSpPr>
          <a:xfrm>
            <a:off x="0" y="3679503"/>
            <a:ext cx="5839199" cy="2689898"/>
            <a:chOff x="0" y="-38100"/>
            <a:chExt cx="2204261" cy="708451"/>
          </a:xfrm>
        </p:grpSpPr>
        <p:sp>
          <p:nvSpPr>
            <p:cNvPr id="119" name="Google Shape;119;p3"/>
            <p:cNvSpPr/>
            <p:nvPr/>
          </p:nvSpPr>
          <p:spPr>
            <a:xfrm>
              <a:off x="0" y="0"/>
              <a:ext cx="2204261" cy="670351"/>
            </a:xfrm>
            <a:custGeom>
              <a:avLst/>
              <a:gdLst/>
              <a:ahLst/>
              <a:cxnLst/>
              <a:rect l="l" t="t" r="r" b="b"/>
              <a:pathLst>
                <a:path w="2204261" h="670351" extrusionOk="0">
                  <a:moveTo>
                    <a:pt x="0" y="0"/>
                  </a:moveTo>
                  <a:lnTo>
                    <a:pt x="2204261" y="0"/>
                  </a:lnTo>
                  <a:lnTo>
                    <a:pt x="2204261" y="670351"/>
                  </a:lnTo>
                  <a:lnTo>
                    <a:pt x="0" y="670351"/>
                  </a:lnTo>
                  <a:close/>
                </a:path>
              </a:pathLst>
            </a:custGeom>
            <a:solidFill>
              <a:srgbClr val="004AAD"/>
            </a:solidFill>
            <a:ln>
              <a:noFill/>
            </a:ln>
          </p:spPr>
          <p:txBody>
            <a:bodyPr/>
            <a:lstStyle/>
            <a:p>
              <a:endParaRPr lang="en-US"/>
            </a:p>
          </p:txBody>
        </p:sp>
        <p:sp>
          <p:nvSpPr>
            <p:cNvPr id="120" name="Google Shape;120;p3"/>
            <p:cNvSpPr txBox="1"/>
            <p:nvPr/>
          </p:nvSpPr>
          <p:spPr>
            <a:xfrm>
              <a:off x="0" y="-38100"/>
              <a:ext cx="2204261" cy="708451"/>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3"/>
          <p:cNvSpPr txBox="1"/>
          <p:nvPr/>
        </p:nvSpPr>
        <p:spPr>
          <a:xfrm>
            <a:off x="-186614" y="4178628"/>
            <a:ext cx="6212426" cy="172354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8000" b="1">
                <a:solidFill>
                  <a:srgbClr val="FFFFFF"/>
                </a:solidFill>
                <a:latin typeface="+mj-lt"/>
                <a:ea typeface="Calibri"/>
                <a:cs typeface="Times New Roman" panose="02020603050405020304" pitchFamily="18" charset="0"/>
                <a:sym typeface="Calibri"/>
              </a:rPr>
              <a:t>NỘI DUNG</a:t>
            </a:r>
            <a:endParaRPr>
              <a:latin typeface="+mj-lt"/>
              <a:cs typeface="Times New Roman" panose="02020603050405020304" pitchFamily="18" charset="0"/>
            </a:endParaRPr>
          </a:p>
        </p:txBody>
      </p:sp>
      <p:sp>
        <p:nvSpPr>
          <p:cNvPr id="125" name="Google Shape;125;p3"/>
          <p:cNvSpPr txBox="1"/>
          <p:nvPr/>
        </p:nvSpPr>
        <p:spPr>
          <a:xfrm>
            <a:off x="4989570" y="3014467"/>
            <a:ext cx="10135339" cy="775597"/>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3600" b="1" dirty="0">
                <a:solidFill>
                  <a:srgbClr val="0D0F68"/>
                </a:solidFill>
                <a:latin typeface="+mj-lt"/>
                <a:ea typeface="Calibri"/>
                <a:cs typeface="Times New Roman" panose="02020603050405020304" pitchFamily="18" charset="0"/>
                <a:sym typeface="Calibri"/>
              </a:rPr>
              <a:t>  2. CÔNG NGHỆ SỬ DỤNG</a:t>
            </a:r>
            <a:endParaRPr sz="3600" dirty="0">
              <a:latin typeface="+mj-lt"/>
              <a:cs typeface="Times New Roman" panose="02020603050405020304" pitchFamily="18" charset="0"/>
            </a:endParaRPr>
          </a:p>
        </p:txBody>
      </p:sp>
      <p:sp>
        <p:nvSpPr>
          <p:cNvPr id="127" name="Google Shape;127;p3"/>
          <p:cNvSpPr txBox="1"/>
          <p:nvPr/>
        </p:nvSpPr>
        <p:spPr>
          <a:xfrm>
            <a:off x="4064914" y="4694473"/>
            <a:ext cx="12923935" cy="775597"/>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3600" b="1" dirty="0">
                <a:solidFill>
                  <a:srgbClr val="0D0F68"/>
                </a:solidFill>
                <a:latin typeface="+mj-lt"/>
                <a:ea typeface="Calibri"/>
                <a:cs typeface="Times New Roman" panose="02020603050405020304" pitchFamily="18" charset="0"/>
                <a:sym typeface="Calibri"/>
              </a:rPr>
              <a:t>3. THIẾT KẾ CƠ SỞ DỮ LIỆU</a:t>
            </a:r>
            <a:endParaRPr sz="3600" dirty="0">
              <a:latin typeface="+mj-lt"/>
              <a:cs typeface="Times New Roman" panose="02020603050405020304" pitchFamily="18" charset="0"/>
            </a:endParaRPr>
          </a:p>
        </p:txBody>
      </p:sp>
      <p:cxnSp>
        <p:nvCxnSpPr>
          <p:cNvPr id="2" name="Google Shape;116;p3">
            <a:extLst>
              <a:ext uri="{FF2B5EF4-FFF2-40B4-BE49-F238E27FC236}">
                <a16:creationId xmlns:a16="http://schemas.microsoft.com/office/drawing/2014/main" id="{63F10303-D9A6-3198-C4C9-E56610010C4A}"/>
              </a:ext>
            </a:extLst>
          </p:cNvPr>
          <p:cNvCxnSpPr/>
          <p:nvPr/>
        </p:nvCxnSpPr>
        <p:spPr>
          <a:xfrm rot="10800000" flipH="1">
            <a:off x="6982234" y="5826153"/>
            <a:ext cx="10039526" cy="32311"/>
          </a:xfrm>
          <a:prstGeom prst="straightConnector1">
            <a:avLst/>
          </a:prstGeom>
          <a:noFill/>
          <a:ln w="38100" cap="flat" cmpd="sng">
            <a:solidFill>
              <a:srgbClr val="004AAD"/>
            </a:solidFill>
            <a:prstDash val="solid"/>
            <a:round/>
            <a:headEnd type="none" w="sm" len="sm"/>
            <a:tailEnd type="none" w="sm" len="sm"/>
          </a:ln>
        </p:spPr>
      </p:cxnSp>
      <p:sp>
        <p:nvSpPr>
          <p:cNvPr id="3" name="Google Shape;127;p3">
            <a:extLst>
              <a:ext uri="{FF2B5EF4-FFF2-40B4-BE49-F238E27FC236}">
                <a16:creationId xmlns:a16="http://schemas.microsoft.com/office/drawing/2014/main" id="{CB684E2A-FFB9-F57E-D500-C5FDAAEAA954}"/>
              </a:ext>
            </a:extLst>
          </p:cNvPr>
          <p:cNvSpPr txBox="1"/>
          <p:nvPr/>
        </p:nvSpPr>
        <p:spPr>
          <a:xfrm>
            <a:off x="4161797" y="6166863"/>
            <a:ext cx="12923935" cy="775597"/>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3600" b="1">
                <a:solidFill>
                  <a:srgbClr val="0D0F68"/>
                </a:solidFill>
                <a:latin typeface="+mj-lt"/>
                <a:ea typeface="Calibri"/>
                <a:cs typeface="Times New Roman" panose="02020603050405020304" pitchFamily="18" charset="0"/>
                <a:sym typeface="Calibri"/>
              </a:rPr>
              <a:t>4. THỬ NGHIỆM VÀ KẾT QUẢ </a:t>
            </a:r>
            <a:endParaRPr sz="3600">
              <a:latin typeface="+mj-lt"/>
              <a:cs typeface="Times New Roman" panose="02020603050405020304" pitchFamily="18" charset="0"/>
            </a:endParaRPr>
          </a:p>
        </p:txBody>
      </p:sp>
      <p:pic>
        <p:nvPicPr>
          <p:cNvPr id="4" name="Picture 3" descr="A blue circle with a globe and text&#10;&#10;Description automatically generated">
            <a:extLst>
              <a:ext uri="{FF2B5EF4-FFF2-40B4-BE49-F238E27FC236}">
                <a16:creationId xmlns:a16="http://schemas.microsoft.com/office/drawing/2014/main" id="{7CDC1167-EEA3-B854-A65C-CB21A6FBF278}"/>
              </a:ext>
            </a:extLst>
          </p:cNvPr>
          <p:cNvPicPr>
            <a:picLocks noChangeAspect="1"/>
          </p:cNvPicPr>
          <p:nvPr/>
        </p:nvPicPr>
        <p:blipFill>
          <a:blip r:embed="rId4"/>
          <a:stretch>
            <a:fillRect/>
          </a:stretch>
        </p:blipFill>
        <p:spPr>
          <a:xfrm>
            <a:off x="0" y="20154"/>
            <a:ext cx="1544035" cy="1544035"/>
          </a:xfrm>
          <a:prstGeom prst="rect">
            <a:avLst/>
          </a:prstGeom>
        </p:spPr>
      </p:pic>
      <p:sp>
        <p:nvSpPr>
          <p:cNvPr id="5" name="Google Shape;127;p3">
            <a:extLst>
              <a:ext uri="{FF2B5EF4-FFF2-40B4-BE49-F238E27FC236}">
                <a16:creationId xmlns:a16="http://schemas.microsoft.com/office/drawing/2014/main" id="{9A0918C7-8DF8-E875-F373-2148FE145EDC}"/>
              </a:ext>
            </a:extLst>
          </p:cNvPr>
          <p:cNvSpPr txBox="1"/>
          <p:nvPr/>
        </p:nvSpPr>
        <p:spPr>
          <a:xfrm>
            <a:off x="3705082" y="1387967"/>
            <a:ext cx="12923935" cy="775597"/>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3600" b="1" dirty="0">
                <a:solidFill>
                  <a:srgbClr val="0D0F68"/>
                </a:solidFill>
                <a:latin typeface="+mj-lt"/>
                <a:ea typeface="Calibri"/>
                <a:cs typeface="Times New Roman" panose="02020603050405020304" pitchFamily="18" charset="0"/>
                <a:sym typeface="Calibri"/>
              </a:rPr>
              <a:t>1. GIỚI THIỆU PHẦN MỀM</a:t>
            </a:r>
            <a:endParaRPr sz="3600" dirty="0">
              <a:latin typeface="+mj-lt"/>
              <a:cs typeface="Times New Roman" panose="02020603050405020304" pitchFamily="18" charset="0"/>
            </a:endParaRPr>
          </a:p>
        </p:txBody>
      </p:sp>
      <p:cxnSp>
        <p:nvCxnSpPr>
          <p:cNvPr id="6" name="Google Shape;116;p3">
            <a:extLst>
              <a:ext uri="{FF2B5EF4-FFF2-40B4-BE49-F238E27FC236}">
                <a16:creationId xmlns:a16="http://schemas.microsoft.com/office/drawing/2014/main" id="{FF407BE6-0D36-FBE3-671D-BE7466D4ED00}"/>
              </a:ext>
            </a:extLst>
          </p:cNvPr>
          <p:cNvCxnSpPr/>
          <p:nvPr/>
        </p:nvCxnSpPr>
        <p:spPr>
          <a:xfrm rot="10800000" flipH="1">
            <a:off x="6949323" y="7328130"/>
            <a:ext cx="10039526" cy="32311"/>
          </a:xfrm>
          <a:prstGeom prst="straightConnector1">
            <a:avLst/>
          </a:prstGeom>
          <a:noFill/>
          <a:ln w="38100" cap="flat" cmpd="sng">
            <a:solidFill>
              <a:srgbClr val="004AAD"/>
            </a:solidFill>
            <a:prstDash val="solid"/>
            <a:round/>
            <a:headEnd type="none" w="sm" len="sm"/>
            <a:tailEnd type="none" w="sm" len="sm"/>
          </a:ln>
        </p:spPr>
      </p:cxnSp>
      <p:sp>
        <p:nvSpPr>
          <p:cNvPr id="7" name="Google Shape;127;p3">
            <a:extLst>
              <a:ext uri="{FF2B5EF4-FFF2-40B4-BE49-F238E27FC236}">
                <a16:creationId xmlns:a16="http://schemas.microsoft.com/office/drawing/2014/main" id="{2A3636B0-8BC6-D814-86DA-432D51A71EE2}"/>
              </a:ext>
            </a:extLst>
          </p:cNvPr>
          <p:cNvSpPr txBox="1"/>
          <p:nvPr/>
        </p:nvSpPr>
        <p:spPr>
          <a:xfrm>
            <a:off x="5803638" y="7752120"/>
            <a:ext cx="12923935" cy="775597"/>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3600" b="1">
                <a:solidFill>
                  <a:srgbClr val="0D0F68"/>
                </a:solidFill>
                <a:latin typeface="+mj-lt"/>
                <a:ea typeface="Calibri"/>
                <a:cs typeface="Times New Roman" panose="02020603050405020304" pitchFamily="18" charset="0"/>
                <a:sym typeface="Calibri"/>
              </a:rPr>
              <a:t>5. HƯỚNG PHÁT TRIỂN TRONG TƯƠNG LAI</a:t>
            </a:r>
            <a:endParaRPr sz="3600">
              <a:latin typeface="+mj-lt"/>
              <a:cs typeface="Times New Roman" panose="02020603050405020304" pitchFamily="18" charset="0"/>
            </a:endParaRPr>
          </a:p>
        </p:txBody>
      </p:sp>
      <p:cxnSp>
        <p:nvCxnSpPr>
          <p:cNvPr id="8" name="Google Shape;116;p3">
            <a:extLst>
              <a:ext uri="{FF2B5EF4-FFF2-40B4-BE49-F238E27FC236}">
                <a16:creationId xmlns:a16="http://schemas.microsoft.com/office/drawing/2014/main" id="{B7BF662F-37E6-78F5-F700-B34C679585E0}"/>
              </a:ext>
            </a:extLst>
          </p:cNvPr>
          <p:cNvCxnSpPr/>
          <p:nvPr/>
        </p:nvCxnSpPr>
        <p:spPr>
          <a:xfrm rot="10800000" flipH="1">
            <a:off x="7039712" y="8883800"/>
            <a:ext cx="10039526" cy="32311"/>
          </a:xfrm>
          <a:prstGeom prst="straightConnector1">
            <a:avLst/>
          </a:prstGeom>
          <a:noFill/>
          <a:ln w="38100" cap="flat" cmpd="sng">
            <a:solidFill>
              <a:srgbClr val="004AAD"/>
            </a:solidFill>
            <a:prstDash val="solid"/>
            <a:round/>
            <a:headEnd type="none" w="sm" len="sm"/>
            <a:tailEnd type="none" w="sm" len="sm"/>
          </a:ln>
        </p:spPr>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0645" r="-10644"/>
            </a:stretch>
          </a:blipFill>
          <a:ln>
            <a:noFill/>
          </a:ln>
        </p:spPr>
        <p:txBody>
          <a:bodyPr/>
          <a:lstStyle/>
          <a:p>
            <a:endParaRPr lang="en-US"/>
          </a:p>
        </p:txBody>
      </p:sp>
      <p:grpSp>
        <p:nvGrpSpPr>
          <p:cNvPr id="136" name="Google Shape;136;p4"/>
          <p:cNvGrpSpPr/>
          <p:nvPr/>
        </p:nvGrpSpPr>
        <p:grpSpPr>
          <a:xfrm rot="-1342433">
            <a:off x="-2349832" y="848337"/>
            <a:ext cx="5154237" cy="425990"/>
            <a:chOff x="0" y="-57150"/>
            <a:chExt cx="1357495" cy="112195"/>
          </a:xfrm>
        </p:grpSpPr>
        <p:sp>
          <p:nvSpPr>
            <p:cNvPr id="137" name="Google Shape;13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38" name="Google Shape;13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9" name="Google Shape;139;p4"/>
          <p:cNvGrpSpPr/>
          <p:nvPr/>
        </p:nvGrpSpPr>
        <p:grpSpPr>
          <a:xfrm rot="-1657338">
            <a:off x="5604659" y="9580301"/>
            <a:ext cx="5154237" cy="425990"/>
            <a:chOff x="0" y="-57150"/>
            <a:chExt cx="1357495" cy="112195"/>
          </a:xfrm>
        </p:grpSpPr>
        <p:sp>
          <p:nvSpPr>
            <p:cNvPr id="140" name="Google Shape;140;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41" name="Google Shape;141;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4"/>
          <p:cNvSpPr/>
          <p:nvPr/>
        </p:nvSpPr>
        <p:spPr>
          <a:xfrm>
            <a:off x="0" y="6784352"/>
            <a:ext cx="13351236" cy="1878314"/>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43" name="Google Shape;143;p4"/>
          <p:cNvGrpSpPr/>
          <p:nvPr/>
        </p:nvGrpSpPr>
        <p:grpSpPr>
          <a:xfrm rot="-1342433">
            <a:off x="-3828981" y="1925948"/>
            <a:ext cx="5154237" cy="425990"/>
            <a:chOff x="0" y="-57150"/>
            <a:chExt cx="1357495" cy="112195"/>
          </a:xfrm>
        </p:grpSpPr>
        <p:sp>
          <p:nvSpPr>
            <p:cNvPr id="144" name="Google Shape;144;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5" name="Google Shape;145;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46" name="Google Shape;146;p4"/>
          <p:cNvGrpSpPr/>
          <p:nvPr/>
        </p:nvGrpSpPr>
        <p:grpSpPr>
          <a:xfrm rot="-1657338">
            <a:off x="5190815" y="10530862"/>
            <a:ext cx="5154237" cy="425990"/>
            <a:chOff x="0" y="-57150"/>
            <a:chExt cx="1357495" cy="112195"/>
          </a:xfrm>
        </p:grpSpPr>
        <p:sp>
          <p:nvSpPr>
            <p:cNvPr id="147" name="Google Shape;14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8" name="Google Shape;14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4"/>
          <p:cNvSpPr txBox="1"/>
          <p:nvPr/>
        </p:nvSpPr>
        <p:spPr>
          <a:xfrm>
            <a:off x="-342749" y="6827371"/>
            <a:ext cx="11457083" cy="861774"/>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4000" b="1" dirty="0">
                <a:solidFill>
                  <a:srgbClr val="0C2E5E"/>
                </a:solidFill>
                <a:latin typeface="Times New Roman" panose="02020603050405020304" pitchFamily="18" charset="0"/>
                <a:cs typeface="Times New Roman" panose="02020603050405020304" pitchFamily="18" charset="0"/>
                <a:sym typeface="Arial"/>
              </a:rPr>
              <a:t> </a:t>
            </a:r>
            <a:r>
              <a:rPr lang="en-US" sz="4000" b="1" dirty="0">
                <a:solidFill>
                  <a:srgbClr val="0C2E5E"/>
                </a:solidFill>
                <a:latin typeface="+mj-lt"/>
                <a:cs typeface="Times New Roman" panose="02020603050405020304" pitchFamily="18" charset="0"/>
              </a:rPr>
              <a:t>1</a:t>
            </a:r>
            <a:r>
              <a:rPr lang="en-US" sz="4000" b="1" dirty="0">
                <a:solidFill>
                  <a:srgbClr val="0C2E5E"/>
                </a:solidFill>
                <a:latin typeface="+mj-lt"/>
                <a:cs typeface="Times New Roman" panose="02020603050405020304" pitchFamily="18" charset="0"/>
                <a:sym typeface="Arial"/>
              </a:rPr>
              <a:t>. GIỚI THIỆU PHẦN MỀM</a:t>
            </a:r>
            <a:endParaRPr sz="4000" dirty="0">
              <a:latin typeface="+mj-lt"/>
              <a:cs typeface="Times New Roman" panose="02020603050405020304" pitchFamily="18" charset="0"/>
            </a:endParaRPr>
          </a:p>
        </p:txBody>
      </p:sp>
      <p:sp>
        <p:nvSpPr>
          <p:cNvPr id="150" name="Google Shape;150;p4"/>
          <p:cNvSpPr/>
          <p:nvPr/>
        </p:nvSpPr>
        <p:spPr>
          <a:xfrm rot="-98210">
            <a:off x="9299647" y="-1369993"/>
            <a:ext cx="15385054" cy="11117802"/>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gradFill>
            <a:gsLst>
              <a:gs pos="0">
                <a:srgbClr val="269ED6"/>
              </a:gs>
              <a:gs pos="100000">
                <a:srgbClr val="27AAE1">
                  <a:alpha val="0"/>
                </a:srgbClr>
              </a:gs>
            </a:gsLst>
            <a:lin ang="5400000" scaled="0"/>
          </a:gradFill>
          <a:ln w="12700" cap="flat" cmpd="sng">
            <a:solidFill>
              <a:srgbClr val="000000"/>
            </a:solidFill>
            <a:prstDash val="solid"/>
            <a:round/>
            <a:headEnd type="none" w="sm" len="sm"/>
            <a:tailEnd type="none" w="sm" len="sm"/>
          </a:ln>
        </p:spPr>
        <p:txBody>
          <a:bodyPr/>
          <a:lstStyle/>
          <a:p>
            <a:endParaRPr lang="en-US"/>
          </a:p>
        </p:txBody>
      </p:sp>
      <p:sp>
        <p:nvSpPr>
          <p:cNvPr id="151" name="Google Shape;151;p4"/>
          <p:cNvSpPr/>
          <p:nvPr/>
        </p:nvSpPr>
        <p:spPr>
          <a:xfrm rot="-120121">
            <a:off x="9918990" y="-338035"/>
            <a:ext cx="12464052" cy="9053887"/>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blipFill rotWithShape="1">
            <a:blip r:embed="rId4">
              <a:alphaModFix amt="85000"/>
            </a:blip>
            <a:stretch>
              <a:fillRect l="-14805" r="-14806"/>
            </a:stretch>
          </a:blipFill>
          <a:ln>
            <a:noFill/>
          </a:ln>
        </p:spPr>
        <p:txBody>
          <a:bodyPr/>
          <a:lstStyle/>
          <a:p>
            <a:endParaRPr lang="en-US"/>
          </a:p>
        </p:txBody>
      </p:sp>
    </p:spTree>
    <p:extLst>
      <p:ext uri="{BB962C8B-B14F-4D97-AF65-F5344CB8AC3E}">
        <p14:creationId xmlns:p14="http://schemas.microsoft.com/office/powerpoint/2010/main" val="33547320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0AB2D-E522-00A9-7642-CD86C7436332}"/>
              </a:ext>
            </a:extLst>
          </p:cNvPr>
          <p:cNvSpPr>
            <a:spLocks noGrp="1"/>
          </p:cNvSpPr>
          <p:nvPr>
            <p:ph type="body" idx="1"/>
          </p:nvPr>
        </p:nvSpPr>
        <p:spPr>
          <a:xfrm>
            <a:off x="398206" y="2750468"/>
            <a:ext cx="17001520" cy="2847332"/>
          </a:xfrm>
        </p:spPr>
        <p:txBody>
          <a:bodyPr>
            <a:normAutofit/>
          </a:bodyPr>
          <a:lstStyle/>
          <a:p>
            <a:r>
              <a:rPr lang="en-US" dirty="0" err="1"/>
              <a:t>Xây</a:t>
            </a:r>
            <a:r>
              <a:rPr lang="en-US" dirty="0"/>
              <a:t> </a:t>
            </a:r>
            <a:r>
              <a:rPr lang="en-US" dirty="0" err="1"/>
              <a:t>dựng</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khách</a:t>
            </a:r>
            <a:r>
              <a:rPr lang="en-US" dirty="0"/>
              <a:t> </a:t>
            </a:r>
            <a:r>
              <a:rPr lang="en-US" dirty="0" err="1"/>
              <a:t>sạn</a:t>
            </a:r>
            <a:r>
              <a:rPr lang="en-US" dirty="0"/>
              <a:t> </a:t>
            </a:r>
            <a:r>
              <a:rPr lang="en-US" dirty="0" err="1"/>
              <a:t>hiệu</a:t>
            </a:r>
            <a:r>
              <a:rPr lang="en-US" dirty="0"/>
              <a:t> </a:t>
            </a:r>
            <a:r>
              <a:rPr lang="en-US" dirty="0" err="1"/>
              <a:t>quả</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quản</a:t>
            </a:r>
            <a:r>
              <a:rPr lang="en-US" dirty="0"/>
              <a:t> </a:t>
            </a:r>
            <a:r>
              <a:rPr lang="en-US" dirty="0" err="1"/>
              <a:t>lý</a:t>
            </a:r>
            <a:r>
              <a:rPr lang="en-US" dirty="0"/>
              <a:t> </a:t>
            </a:r>
            <a:r>
              <a:rPr lang="en-US" dirty="0" err="1"/>
              <a:t>phòng</a:t>
            </a:r>
            <a:r>
              <a:rPr lang="en-US" dirty="0"/>
              <a:t>, </a:t>
            </a:r>
            <a:r>
              <a:rPr lang="en-US" dirty="0" err="1"/>
              <a:t>khách</a:t>
            </a:r>
            <a:r>
              <a:rPr lang="en-US" dirty="0"/>
              <a:t> </a:t>
            </a:r>
            <a:r>
              <a:rPr lang="en-US" dirty="0" err="1"/>
              <a:t>hàng</a:t>
            </a:r>
            <a:r>
              <a:rPr lang="en-US" dirty="0"/>
              <a:t>, </a:t>
            </a:r>
            <a:r>
              <a:rPr lang="en-US" dirty="0" err="1"/>
              <a:t>đặt</a:t>
            </a:r>
            <a:r>
              <a:rPr lang="en-US" dirty="0"/>
              <a:t> </a:t>
            </a:r>
            <a:r>
              <a:rPr lang="en-US" dirty="0" err="1"/>
              <a:t>phòng</a:t>
            </a:r>
            <a:r>
              <a:rPr lang="en-US" dirty="0"/>
              <a:t>, </a:t>
            </a:r>
            <a:r>
              <a:rPr lang="en-US" dirty="0" err="1"/>
              <a:t>thanh</a:t>
            </a:r>
            <a:r>
              <a:rPr lang="en-US" dirty="0"/>
              <a:t> </a:t>
            </a:r>
            <a:r>
              <a:rPr lang="en-US" dirty="0" err="1"/>
              <a:t>toán</a:t>
            </a:r>
            <a:r>
              <a:rPr lang="en-US" dirty="0"/>
              <a:t>, </a:t>
            </a:r>
            <a:r>
              <a:rPr lang="en-US" dirty="0" err="1"/>
              <a:t>và</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liên</a:t>
            </a:r>
            <a:r>
              <a:rPr lang="en-US" dirty="0"/>
              <a:t> </a:t>
            </a:r>
            <a:r>
              <a:rPr lang="en-US" dirty="0" err="1"/>
              <a:t>quan</a:t>
            </a:r>
            <a:r>
              <a:rPr lang="en-US" dirty="0"/>
              <a:t>.</a:t>
            </a:r>
          </a:p>
          <a:p>
            <a:r>
              <a:rPr lang="vi-VN" dirty="0"/>
              <a:t>Tích hợp các tính năng như đặt phòng, quản lý thông tin khách hàng, và báo cáo doanh thu.</a:t>
            </a:r>
            <a:endParaRPr lang="en-US" dirty="0"/>
          </a:p>
          <a:p>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bảo</a:t>
            </a:r>
            <a:r>
              <a:rPr lang="en-US" dirty="0"/>
              <a:t> </a:t>
            </a:r>
            <a:r>
              <a:rPr lang="en-US" dirty="0" err="1"/>
              <a:t>mật</a:t>
            </a:r>
            <a:r>
              <a:rPr lang="en-US" dirty="0"/>
              <a:t> </a:t>
            </a:r>
            <a:r>
              <a:rPr lang="en-US" dirty="0" err="1"/>
              <a:t>cao</a:t>
            </a:r>
            <a:r>
              <a:rPr lang="en-US" dirty="0"/>
              <a:t>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a:t>
            </a:r>
            <a:endParaRPr lang="en-US" dirty="0">
              <a:latin typeface="+mj-lt"/>
              <a:cs typeface="Times New Roman" panose="02020603050405020304" pitchFamily="18" charset="0"/>
            </a:endParaRPr>
          </a:p>
        </p:txBody>
      </p:sp>
      <p:sp>
        <p:nvSpPr>
          <p:cNvPr id="5" name="Freeform: Shape 4">
            <a:extLst>
              <a:ext uri="{FF2B5EF4-FFF2-40B4-BE49-F238E27FC236}">
                <a16:creationId xmlns:a16="http://schemas.microsoft.com/office/drawing/2014/main" id="{8387F460-B7D3-19DE-B326-84C231C2CB0F}"/>
              </a:ext>
            </a:extLst>
          </p:cNvPr>
          <p:cNvSpPr/>
          <p:nvPr/>
        </p:nvSpPr>
        <p:spPr>
          <a:xfrm>
            <a:off x="548885" y="1697050"/>
            <a:ext cx="6462166" cy="1064705"/>
          </a:xfrm>
          <a:custGeom>
            <a:avLst/>
            <a:gdLst>
              <a:gd name="connsiteX0" fmla="*/ 0 w 4439920"/>
              <a:gd name="connsiteY0" fmla="*/ 0 h 731520"/>
              <a:gd name="connsiteX1" fmla="*/ 4439920 w 4439920"/>
              <a:gd name="connsiteY1" fmla="*/ 0 h 731520"/>
              <a:gd name="connsiteX2" fmla="*/ 4165600 w 4439920"/>
              <a:gd name="connsiteY2" fmla="*/ 731520 h 731520"/>
              <a:gd name="connsiteX3" fmla="*/ 0 w 4439920"/>
              <a:gd name="connsiteY3" fmla="*/ 731520 h 731520"/>
            </a:gdLst>
            <a:ahLst/>
            <a:cxnLst>
              <a:cxn ang="0">
                <a:pos x="connsiteX0" y="connsiteY0"/>
              </a:cxn>
              <a:cxn ang="0">
                <a:pos x="connsiteX1" y="connsiteY1"/>
              </a:cxn>
              <a:cxn ang="0">
                <a:pos x="connsiteX2" y="connsiteY2"/>
              </a:cxn>
              <a:cxn ang="0">
                <a:pos x="connsiteX3" y="connsiteY3"/>
              </a:cxn>
            </a:cxnLst>
            <a:rect l="l" t="t" r="r" b="b"/>
            <a:pathLst>
              <a:path w="4439920" h="731520">
                <a:moveTo>
                  <a:pt x="0" y="0"/>
                </a:moveTo>
                <a:lnTo>
                  <a:pt x="4439920" y="0"/>
                </a:lnTo>
                <a:lnTo>
                  <a:pt x="4165600" y="731520"/>
                </a:lnTo>
                <a:lnTo>
                  <a:pt x="0" y="73152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00">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6" name="Rectangle: Rounded Corners 5">
            <a:extLst>
              <a:ext uri="{FF2B5EF4-FFF2-40B4-BE49-F238E27FC236}">
                <a16:creationId xmlns:a16="http://schemas.microsoft.com/office/drawing/2014/main" id="{A994B113-8B6A-0A15-757F-7ED2CE8F861A}"/>
              </a:ext>
            </a:extLst>
          </p:cNvPr>
          <p:cNvSpPr/>
          <p:nvPr/>
        </p:nvSpPr>
        <p:spPr>
          <a:xfrm>
            <a:off x="548884" y="1707298"/>
            <a:ext cx="6764431" cy="931617"/>
          </a:xfrm>
          <a:prstGeom prst="round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1F18829-0CC0-9F34-54FB-EBC1C1658830}"/>
              </a:ext>
            </a:extLst>
          </p:cNvPr>
          <p:cNvSpPr txBox="1"/>
          <p:nvPr/>
        </p:nvSpPr>
        <p:spPr>
          <a:xfrm>
            <a:off x="720101" y="1818850"/>
            <a:ext cx="6593214" cy="630942"/>
          </a:xfrm>
          <a:prstGeom prst="rect">
            <a:avLst/>
          </a:prstGeom>
          <a:noFill/>
        </p:spPr>
        <p:txBody>
          <a:bodyPr wrap="square" rtlCol="0">
            <a:spAutoFit/>
          </a:bodyPr>
          <a:lstStyle/>
          <a:p>
            <a:pPr>
              <a:spcAft>
                <a:spcPts val="600"/>
              </a:spcAft>
            </a:pPr>
            <a:r>
              <a:rPr lang="en-US" sz="3500" b="1" dirty="0">
                <a:latin typeface="+mj-lt"/>
                <a:cs typeface="Times New Roman" panose="02020603050405020304" pitchFamily="18" charset="0"/>
              </a:rPr>
              <a:t>1.1. </a:t>
            </a:r>
            <a:r>
              <a:rPr lang="en-US" sz="3500" b="1" dirty="0" err="1">
                <a:latin typeface="+mj-lt"/>
                <a:cs typeface="Times New Roman" panose="02020603050405020304" pitchFamily="18" charset="0"/>
              </a:rPr>
              <a:t>Mục</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tiêu</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nghiên</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cứu</a:t>
            </a:r>
            <a:r>
              <a:rPr lang="en-US" sz="3500" b="1" i="0" u="none" strike="noStrike" cap="none" dirty="0">
                <a:solidFill>
                  <a:srgbClr val="000000"/>
                </a:solidFill>
                <a:latin typeface="+mj-lt"/>
                <a:cs typeface="Times New Roman" panose="02020603050405020304" pitchFamily="18" charset="0"/>
                <a:sym typeface="Arial"/>
              </a:rPr>
              <a:t>:</a:t>
            </a:r>
            <a:endParaRPr lang="en-US" sz="3500" b="1" dirty="0">
              <a:latin typeface="+mj-lt"/>
              <a:cs typeface="Times New Roman" panose="02020603050405020304" pitchFamily="18" charset="0"/>
            </a:endParaRPr>
          </a:p>
        </p:txBody>
      </p:sp>
      <p:sp>
        <p:nvSpPr>
          <p:cNvPr id="8" name="Freeform: Shape 7">
            <a:extLst>
              <a:ext uri="{FF2B5EF4-FFF2-40B4-BE49-F238E27FC236}">
                <a16:creationId xmlns:a16="http://schemas.microsoft.com/office/drawing/2014/main" id="{4A0FF306-242C-0EE1-492A-0708D80878D4}"/>
              </a:ext>
            </a:extLst>
          </p:cNvPr>
          <p:cNvSpPr/>
          <p:nvPr/>
        </p:nvSpPr>
        <p:spPr>
          <a:xfrm>
            <a:off x="548885" y="5597799"/>
            <a:ext cx="6462166" cy="1064705"/>
          </a:xfrm>
          <a:custGeom>
            <a:avLst/>
            <a:gdLst>
              <a:gd name="connsiteX0" fmla="*/ 0 w 4439920"/>
              <a:gd name="connsiteY0" fmla="*/ 0 h 731520"/>
              <a:gd name="connsiteX1" fmla="*/ 4439920 w 4439920"/>
              <a:gd name="connsiteY1" fmla="*/ 0 h 731520"/>
              <a:gd name="connsiteX2" fmla="*/ 4165600 w 4439920"/>
              <a:gd name="connsiteY2" fmla="*/ 731520 h 731520"/>
              <a:gd name="connsiteX3" fmla="*/ 0 w 4439920"/>
              <a:gd name="connsiteY3" fmla="*/ 731520 h 731520"/>
            </a:gdLst>
            <a:ahLst/>
            <a:cxnLst>
              <a:cxn ang="0">
                <a:pos x="connsiteX0" y="connsiteY0"/>
              </a:cxn>
              <a:cxn ang="0">
                <a:pos x="connsiteX1" y="connsiteY1"/>
              </a:cxn>
              <a:cxn ang="0">
                <a:pos x="connsiteX2" y="connsiteY2"/>
              </a:cxn>
              <a:cxn ang="0">
                <a:pos x="connsiteX3" y="connsiteY3"/>
              </a:cxn>
            </a:cxnLst>
            <a:rect l="l" t="t" r="r" b="b"/>
            <a:pathLst>
              <a:path w="4439920" h="731520">
                <a:moveTo>
                  <a:pt x="0" y="0"/>
                </a:moveTo>
                <a:lnTo>
                  <a:pt x="4439920" y="0"/>
                </a:lnTo>
                <a:lnTo>
                  <a:pt x="4165600" y="731520"/>
                </a:lnTo>
                <a:lnTo>
                  <a:pt x="0" y="73152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00">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9" name="Rectangle: Rounded Corners 8">
            <a:extLst>
              <a:ext uri="{FF2B5EF4-FFF2-40B4-BE49-F238E27FC236}">
                <a16:creationId xmlns:a16="http://schemas.microsoft.com/office/drawing/2014/main" id="{AD72AE37-D25B-4B03-D78D-626A867957C4}"/>
              </a:ext>
            </a:extLst>
          </p:cNvPr>
          <p:cNvSpPr/>
          <p:nvPr/>
        </p:nvSpPr>
        <p:spPr>
          <a:xfrm>
            <a:off x="548883" y="5668894"/>
            <a:ext cx="6764431" cy="931617"/>
          </a:xfrm>
          <a:prstGeom prst="round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41FBDB-F8AA-12CB-EE6E-D12C25B65D26}"/>
              </a:ext>
            </a:extLst>
          </p:cNvPr>
          <p:cNvSpPr txBox="1"/>
          <p:nvPr/>
        </p:nvSpPr>
        <p:spPr>
          <a:xfrm>
            <a:off x="720101" y="5877975"/>
            <a:ext cx="6593214" cy="630942"/>
          </a:xfrm>
          <a:prstGeom prst="rect">
            <a:avLst/>
          </a:prstGeom>
          <a:noFill/>
        </p:spPr>
        <p:txBody>
          <a:bodyPr wrap="square" rtlCol="0">
            <a:spAutoFit/>
          </a:bodyPr>
          <a:lstStyle/>
          <a:p>
            <a:pPr>
              <a:spcAft>
                <a:spcPts val="600"/>
              </a:spcAft>
            </a:pPr>
            <a:r>
              <a:rPr lang="en-US" sz="3500" b="1" dirty="0">
                <a:latin typeface="+mj-lt"/>
                <a:cs typeface="Times New Roman" panose="02020603050405020304" pitchFamily="18" charset="0"/>
              </a:rPr>
              <a:t>1.2. </a:t>
            </a:r>
            <a:r>
              <a:rPr lang="en-US" sz="3500" b="1" dirty="0" err="1">
                <a:latin typeface="+mj-lt"/>
                <a:cs typeface="Times New Roman" panose="02020603050405020304" pitchFamily="18" charset="0"/>
              </a:rPr>
              <a:t>Nhiệm</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vụ</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nghiên</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cứu</a:t>
            </a:r>
            <a:r>
              <a:rPr lang="en-US" sz="3500" b="1" i="0" u="none" strike="noStrike" cap="none" dirty="0">
                <a:solidFill>
                  <a:srgbClr val="000000"/>
                </a:solidFill>
                <a:latin typeface="+mj-lt"/>
                <a:cs typeface="Times New Roman" panose="02020603050405020304" pitchFamily="18" charset="0"/>
                <a:sym typeface="Arial"/>
              </a:rPr>
              <a:t>:</a:t>
            </a:r>
            <a:endParaRPr lang="en-US" sz="3500" b="1" dirty="0">
              <a:latin typeface="+mj-lt"/>
              <a:cs typeface="Times New Roman" panose="02020603050405020304" pitchFamily="18" charset="0"/>
            </a:endParaRPr>
          </a:p>
        </p:txBody>
      </p:sp>
      <p:sp>
        <p:nvSpPr>
          <p:cNvPr id="11" name="Text Placeholder 2">
            <a:extLst>
              <a:ext uri="{FF2B5EF4-FFF2-40B4-BE49-F238E27FC236}">
                <a16:creationId xmlns:a16="http://schemas.microsoft.com/office/drawing/2014/main" id="{37B2B005-8ED2-ADE2-BF06-0F9CA7ED74B1}"/>
              </a:ext>
            </a:extLst>
          </p:cNvPr>
          <p:cNvSpPr txBox="1">
            <a:spLocks/>
          </p:cNvSpPr>
          <p:nvPr/>
        </p:nvSpPr>
        <p:spPr>
          <a:xfrm>
            <a:off x="398206" y="6662504"/>
            <a:ext cx="14798842" cy="43217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r>
              <a:rPr lang="vi-VN" dirty="0"/>
              <a:t>Thiết kế giao diện người dùng phù hợp, thân thiện với người sử dụng.</a:t>
            </a:r>
            <a:endParaRPr lang="en-US" dirty="0"/>
          </a:p>
          <a:p>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các</a:t>
            </a:r>
            <a:r>
              <a:rPr lang="en-US" dirty="0"/>
              <a:t> </a:t>
            </a:r>
            <a:r>
              <a:rPr lang="en-US" dirty="0" err="1"/>
              <a:t>chức</a:t>
            </a:r>
            <a:r>
              <a:rPr lang="en-US" dirty="0"/>
              <a:t> </a:t>
            </a:r>
            <a:r>
              <a:rPr lang="en-US" dirty="0" err="1"/>
              <a:t>năng</a:t>
            </a:r>
            <a:r>
              <a:rPr lang="en-US" dirty="0"/>
              <a:t>: </a:t>
            </a:r>
          </a:p>
          <a:p>
            <a:pPr lvl="1">
              <a:buFont typeface="Courier New" panose="02070309020205020404" pitchFamily="49" charset="0"/>
              <a:buChar char="o"/>
            </a:pP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khách</a:t>
            </a:r>
            <a:r>
              <a:rPr lang="en-US" dirty="0"/>
              <a:t> </a:t>
            </a:r>
            <a:r>
              <a:rPr lang="en-US" dirty="0" err="1"/>
              <a:t>hàng</a:t>
            </a:r>
            <a:r>
              <a:rPr lang="en-US" dirty="0"/>
              <a:t>, </a:t>
            </a:r>
            <a:r>
              <a:rPr lang="en-US" dirty="0" err="1"/>
              <a:t>phòng</a:t>
            </a:r>
            <a:r>
              <a:rPr lang="en-US" dirty="0"/>
              <a:t>, </a:t>
            </a:r>
            <a:r>
              <a:rPr lang="en-US" dirty="0" err="1"/>
              <a:t>loại</a:t>
            </a:r>
            <a:r>
              <a:rPr lang="en-US" dirty="0"/>
              <a:t> </a:t>
            </a:r>
            <a:r>
              <a:rPr lang="en-US" dirty="0" err="1"/>
              <a:t>phòng</a:t>
            </a:r>
            <a:r>
              <a:rPr lang="en-US" dirty="0"/>
              <a:t>, </a:t>
            </a:r>
            <a:r>
              <a:rPr lang="en-US" dirty="0" err="1"/>
              <a:t>hóa</a:t>
            </a:r>
            <a:r>
              <a:rPr lang="en-US" dirty="0"/>
              <a:t> </a:t>
            </a:r>
            <a:r>
              <a:rPr lang="en-US" dirty="0" err="1"/>
              <a:t>đơn</a:t>
            </a:r>
            <a:r>
              <a:rPr lang="en-US" dirty="0"/>
              <a:t>.</a:t>
            </a:r>
          </a:p>
          <a:p>
            <a:pPr lvl="1">
              <a:buFont typeface="Courier New" panose="02070309020205020404" pitchFamily="49" charset="0"/>
              <a:buChar char="o"/>
            </a:pPr>
            <a:r>
              <a:rPr lang="en-US" dirty="0" err="1"/>
              <a:t>Quản</a:t>
            </a:r>
            <a:r>
              <a:rPr lang="en-US" dirty="0"/>
              <a:t> </a:t>
            </a:r>
            <a:r>
              <a:rPr lang="en-US" dirty="0" err="1"/>
              <a:t>lý</a:t>
            </a:r>
            <a:r>
              <a:rPr lang="en-US" dirty="0"/>
              <a:t> </a:t>
            </a:r>
            <a:r>
              <a:rPr lang="en-US" dirty="0" err="1"/>
              <a:t>dịch</a:t>
            </a:r>
            <a:r>
              <a:rPr lang="en-US" dirty="0"/>
              <a:t> </a:t>
            </a:r>
            <a:r>
              <a:rPr lang="en-US" dirty="0" err="1"/>
              <a:t>vụ</a:t>
            </a:r>
            <a:r>
              <a:rPr lang="en-US" dirty="0"/>
              <a:t> </a:t>
            </a:r>
            <a:r>
              <a:rPr lang="en-US" dirty="0" err="1"/>
              <a:t>ăn</a:t>
            </a:r>
            <a:r>
              <a:rPr lang="en-US" dirty="0"/>
              <a:t> </a:t>
            </a:r>
            <a:r>
              <a:rPr lang="en-US" dirty="0" err="1"/>
              <a:t>uống</a:t>
            </a:r>
            <a:r>
              <a:rPr lang="en-US" dirty="0"/>
              <a:t>, </a:t>
            </a:r>
            <a:r>
              <a:rPr lang="en-US" dirty="0" err="1"/>
              <a:t>giặt</a:t>
            </a:r>
            <a:r>
              <a:rPr lang="en-US" dirty="0"/>
              <a:t> </a:t>
            </a:r>
            <a:r>
              <a:rPr lang="en-US" dirty="0" err="1"/>
              <a:t>ủi</a:t>
            </a:r>
            <a:r>
              <a:rPr lang="en-US" dirty="0"/>
              <a:t>, di </a:t>
            </a:r>
            <a:r>
              <a:rPr lang="en-US" dirty="0" err="1"/>
              <a:t>chuyển</a:t>
            </a:r>
            <a:r>
              <a:rPr lang="en-US" dirty="0"/>
              <a:t>.</a:t>
            </a:r>
          </a:p>
          <a:p>
            <a:pPr lvl="1">
              <a:buFont typeface="Courier New" panose="02070309020205020404" pitchFamily="49" charset="0"/>
              <a:buChar char="o"/>
            </a:pPr>
            <a:r>
              <a:rPr lang="en-US" dirty="0" err="1"/>
              <a:t>Quản</a:t>
            </a:r>
            <a:r>
              <a:rPr lang="en-US" dirty="0"/>
              <a:t> </a:t>
            </a:r>
            <a:r>
              <a:rPr lang="en-US" dirty="0" err="1"/>
              <a:t>lý</a:t>
            </a:r>
            <a:r>
              <a:rPr lang="en-US" dirty="0"/>
              <a:t> </a:t>
            </a:r>
            <a:r>
              <a:rPr lang="en-US" dirty="0" err="1"/>
              <a:t>báo</a:t>
            </a:r>
            <a:r>
              <a:rPr lang="en-US" dirty="0"/>
              <a:t> </a:t>
            </a:r>
            <a:r>
              <a:rPr lang="en-US" dirty="0" err="1"/>
              <a:t>cáo</a:t>
            </a:r>
            <a:r>
              <a:rPr lang="en-US" dirty="0"/>
              <a:t>, </a:t>
            </a:r>
            <a:r>
              <a:rPr lang="en-US" dirty="0" err="1"/>
              <a:t>thống</a:t>
            </a:r>
            <a:r>
              <a:rPr lang="en-US" dirty="0"/>
              <a:t> </a:t>
            </a:r>
            <a:r>
              <a:rPr lang="en-US" dirty="0" err="1"/>
              <a:t>kê</a:t>
            </a:r>
            <a:r>
              <a:rPr lang="en-US" dirty="0"/>
              <a:t> </a:t>
            </a:r>
            <a:r>
              <a:rPr lang="en-US" dirty="0" err="1"/>
              <a:t>doanh</a:t>
            </a:r>
            <a:r>
              <a:rPr lang="en-US" dirty="0"/>
              <a:t> </a:t>
            </a:r>
            <a:r>
              <a:rPr lang="en-US" dirty="0" err="1"/>
              <a:t>thu</a:t>
            </a:r>
            <a:r>
              <a:rPr lang="en-US" dirty="0"/>
              <a:t>.</a:t>
            </a:r>
          </a:p>
          <a:p>
            <a:r>
              <a:rPr lang="vi-VN" dirty="0"/>
              <a:t>Kiểm tra, đánh giá và tối ưu hóa phần mềm.</a:t>
            </a:r>
            <a:endParaRPr lang="en-US" dirty="0"/>
          </a:p>
        </p:txBody>
      </p:sp>
      <p:sp>
        <p:nvSpPr>
          <p:cNvPr id="12" name="Google Shape;367;p11">
            <a:extLst>
              <a:ext uri="{FF2B5EF4-FFF2-40B4-BE49-F238E27FC236}">
                <a16:creationId xmlns:a16="http://schemas.microsoft.com/office/drawing/2014/main" id="{4E494BFF-BF96-C2B7-74BD-D6AD438D3525}"/>
              </a:ext>
            </a:extLst>
          </p:cNvPr>
          <p:cNvSpPr/>
          <p:nvPr/>
        </p:nvSpPr>
        <p:spPr>
          <a:xfrm rot="16200000">
            <a:off x="8496257" y="-8496257"/>
            <a:ext cx="1406233" cy="18398747"/>
          </a:xfrm>
          <a:custGeom>
            <a:avLst/>
            <a:gdLst/>
            <a:ahLst/>
            <a:cxnLst/>
            <a:rect l="l" t="t" r="r" b="b"/>
            <a:pathLst>
              <a:path w="475689" h="6223774" extrusionOk="0">
                <a:moveTo>
                  <a:pt x="0" y="0"/>
                </a:moveTo>
                <a:lnTo>
                  <a:pt x="475689" y="0"/>
                </a:lnTo>
                <a:lnTo>
                  <a:pt x="475689" y="6223774"/>
                </a:lnTo>
                <a:lnTo>
                  <a:pt x="0" y="6223774"/>
                </a:lnTo>
                <a:close/>
              </a:path>
            </a:pathLst>
          </a:custGeom>
          <a:gradFill>
            <a:gsLst>
              <a:gs pos="0">
                <a:srgbClr val="94B7F6"/>
              </a:gs>
              <a:gs pos="50000">
                <a:srgbClr val="BED1F7"/>
              </a:gs>
              <a:gs pos="100000">
                <a:srgbClr val="DEE8FB"/>
              </a:gs>
            </a:gsLst>
            <a:path path="circle">
              <a:fillToRect l="50000" t="50000" r="50000" b="50000"/>
            </a:path>
            <a:tileRect/>
          </a:gradFill>
          <a:ln>
            <a:noFill/>
          </a:ln>
        </p:spPr>
        <p:txBody>
          <a:bodyPr/>
          <a:lstStyle/>
          <a:p>
            <a:endParaRPr lang="en-US"/>
          </a:p>
        </p:txBody>
      </p:sp>
      <p:cxnSp>
        <p:nvCxnSpPr>
          <p:cNvPr id="14" name="Google Shape;370;p11">
            <a:extLst>
              <a:ext uri="{FF2B5EF4-FFF2-40B4-BE49-F238E27FC236}">
                <a16:creationId xmlns:a16="http://schemas.microsoft.com/office/drawing/2014/main" id="{84B0132F-D429-F095-2D33-F418CBDF0C72}"/>
              </a:ext>
            </a:extLst>
          </p:cNvPr>
          <p:cNvCxnSpPr/>
          <p:nvPr/>
        </p:nvCxnSpPr>
        <p:spPr>
          <a:xfrm rot="10800000" flipH="1">
            <a:off x="0" y="1021210"/>
            <a:ext cx="18288000" cy="35937"/>
          </a:xfrm>
          <a:prstGeom prst="straightConnector1">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cxnSp>
      <p:sp>
        <p:nvSpPr>
          <p:cNvPr id="15" name="Google Shape;368;p11">
            <a:extLst>
              <a:ext uri="{FF2B5EF4-FFF2-40B4-BE49-F238E27FC236}">
                <a16:creationId xmlns:a16="http://schemas.microsoft.com/office/drawing/2014/main" id="{20C84697-3A75-542C-4A73-49CBF2AC7780}"/>
              </a:ext>
            </a:extLst>
          </p:cNvPr>
          <p:cNvSpPr txBox="1"/>
          <p:nvPr/>
        </p:nvSpPr>
        <p:spPr>
          <a:xfrm>
            <a:off x="1221090" y="-121767"/>
            <a:ext cx="1645920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dirty="0">
                <a:solidFill>
                  <a:srgbClr val="0D0F68"/>
                </a:solidFill>
                <a:latin typeface="Times New Roman" panose="02020603050405020304" pitchFamily="18" charset="0"/>
                <a:ea typeface="Calibri"/>
                <a:cs typeface="Times New Roman" panose="02020603050405020304" pitchFamily="18" charset="0"/>
                <a:sym typeface="Calibri"/>
              </a:rPr>
              <a:t>GIỚI THIỆU PHẦN MỀM</a:t>
            </a:r>
            <a:endParaRPr sz="6000" b="1" dirty="0">
              <a:solidFill>
                <a:srgbClr val="0D0F68"/>
              </a:solidFill>
              <a:latin typeface="+mj-lt"/>
              <a:ea typeface="Calibri"/>
              <a:cs typeface="Times New Roman" panose="02020603050405020304" pitchFamily="18" charset="0"/>
              <a:sym typeface="Calibri"/>
            </a:endParaRPr>
          </a:p>
        </p:txBody>
      </p:sp>
    </p:spTree>
    <p:extLst>
      <p:ext uri="{BB962C8B-B14F-4D97-AF65-F5344CB8AC3E}">
        <p14:creationId xmlns:p14="http://schemas.microsoft.com/office/powerpoint/2010/main" val="41060101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0645" r="-10644"/>
            </a:stretch>
          </a:blipFill>
          <a:ln>
            <a:noFill/>
          </a:ln>
        </p:spPr>
        <p:txBody>
          <a:bodyPr/>
          <a:lstStyle/>
          <a:p>
            <a:endParaRPr lang="en-US"/>
          </a:p>
        </p:txBody>
      </p:sp>
      <p:grpSp>
        <p:nvGrpSpPr>
          <p:cNvPr id="136" name="Google Shape;136;p4"/>
          <p:cNvGrpSpPr/>
          <p:nvPr/>
        </p:nvGrpSpPr>
        <p:grpSpPr>
          <a:xfrm rot="-1342433">
            <a:off x="-2349832" y="848337"/>
            <a:ext cx="5154237" cy="425990"/>
            <a:chOff x="0" y="-57150"/>
            <a:chExt cx="1357495" cy="112195"/>
          </a:xfrm>
        </p:grpSpPr>
        <p:sp>
          <p:nvSpPr>
            <p:cNvPr id="137" name="Google Shape;13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38" name="Google Shape;13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9" name="Google Shape;139;p4"/>
          <p:cNvGrpSpPr/>
          <p:nvPr/>
        </p:nvGrpSpPr>
        <p:grpSpPr>
          <a:xfrm rot="-1657338">
            <a:off x="5604659" y="9580301"/>
            <a:ext cx="5154237" cy="425990"/>
            <a:chOff x="0" y="-57150"/>
            <a:chExt cx="1357495" cy="112195"/>
          </a:xfrm>
        </p:grpSpPr>
        <p:sp>
          <p:nvSpPr>
            <p:cNvPr id="140" name="Google Shape;140;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41" name="Google Shape;141;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4"/>
          <p:cNvSpPr/>
          <p:nvPr/>
        </p:nvSpPr>
        <p:spPr>
          <a:xfrm>
            <a:off x="0" y="6784352"/>
            <a:ext cx="13351236" cy="1878314"/>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43" name="Google Shape;143;p4"/>
          <p:cNvGrpSpPr/>
          <p:nvPr/>
        </p:nvGrpSpPr>
        <p:grpSpPr>
          <a:xfrm rot="-1342433">
            <a:off x="-3828981" y="1925948"/>
            <a:ext cx="5154237" cy="425990"/>
            <a:chOff x="0" y="-57150"/>
            <a:chExt cx="1357495" cy="112195"/>
          </a:xfrm>
        </p:grpSpPr>
        <p:sp>
          <p:nvSpPr>
            <p:cNvPr id="144" name="Google Shape;144;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5" name="Google Shape;145;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46" name="Google Shape;146;p4"/>
          <p:cNvGrpSpPr/>
          <p:nvPr/>
        </p:nvGrpSpPr>
        <p:grpSpPr>
          <a:xfrm rot="-1657338">
            <a:off x="5190815" y="10530862"/>
            <a:ext cx="5154237" cy="425990"/>
            <a:chOff x="0" y="-57150"/>
            <a:chExt cx="1357495" cy="112195"/>
          </a:xfrm>
        </p:grpSpPr>
        <p:sp>
          <p:nvSpPr>
            <p:cNvPr id="147" name="Google Shape;14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8" name="Google Shape;14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4"/>
          <p:cNvSpPr txBox="1"/>
          <p:nvPr/>
        </p:nvSpPr>
        <p:spPr>
          <a:xfrm>
            <a:off x="-342749" y="7357096"/>
            <a:ext cx="11457083" cy="861774"/>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4000" b="1" dirty="0">
                <a:solidFill>
                  <a:srgbClr val="0C2E5E"/>
                </a:solidFill>
                <a:latin typeface="+mj-lt"/>
                <a:cs typeface="Times New Roman" panose="02020603050405020304" pitchFamily="18" charset="0"/>
                <a:sym typeface="Arial"/>
              </a:rPr>
              <a:t> 2. </a:t>
            </a:r>
            <a:r>
              <a:rPr lang="en-US" sz="4000" b="1" dirty="0">
                <a:solidFill>
                  <a:srgbClr val="0C2E5E"/>
                </a:solidFill>
                <a:latin typeface="+mj-lt"/>
                <a:cs typeface="Times New Roman" panose="02020603050405020304" pitchFamily="18" charset="0"/>
              </a:rPr>
              <a:t>CÔNG NGHỆ SỬ DỤNG</a:t>
            </a:r>
            <a:endParaRPr sz="4000" dirty="0">
              <a:latin typeface="+mj-lt"/>
              <a:cs typeface="Times New Roman" panose="02020603050405020304" pitchFamily="18" charset="0"/>
            </a:endParaRPr>
          </a:p>
        </p:txBody>
      </p:sp>
      <p:sp>
        <p:nvSpPr>
          <p:cNvPr id="150" name="Google Shape;150;p4"/>
          <p:cNvSpPr/>
          <p:nvPr/>
        </p:nvSpPr>
        <p:spPr>
          <a:xfrm rot="-98210">
            <a:off x="9299647" y="-1369993"/>
            <a:ext cx="15385054" cy="11117802"/>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gradFill>
            <a:gsLst>
              <a:gs pos="0">
                <a:srgbClr val="269ED6"/>
              </a:gs>
              <a:gs pos="100000">
                <a:srgbClr val="27AAE1">
                  <a:alpha val="0"/>
                </a:srgbClr>
              </a:gs>
            </a:gsLst>
            <a:lin ang="5400000" scaled="0"/>
          </a:gradFill>
          <a:ln w="12700" cap="flat" cmpd="sng">
            <a:solidFill>
              <a:srgbClr val="000000"/>
            </a:solidFill>
            <a:prstDash val="solid"/>
            <a:round/>
            <a:headEnd type="none" w="sm" len="sm"/>
            <a:tailEnd type="none" w="sm" len="sm"/>
          </a:ln>
        </p:spPr>
        <p:txBody>
          <a:bodyPr/>
          <a:lstStyle/>
          <a:p>
            <a:endParaRPr lang="en-US"/>
          </a:p>
        </p:txBody>
      </p:sp>
      <p:sp>
        <p:nvSpPr>
          <p:cNvPr id="151" name="Google Shape;151;p4"/>
          <p:cNvSpPr/>
          <p:nvPr/>
        </p:nvSpPr>
        <p:spPr>
          <a:xfrm rot="-120121">
            <a:off x="9918990" y="-338035"/>
            <a:ext cx="12464052" cy="9053887"/>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blipFill rotWithShape="1">
            <a:blip r:embed="rId4">
              <a:alphaModFix amt="85000"/>
            </a:blip>
            <a:stretch>
              <a:fillRect l="-14805" r="-14806"/>
            </a:stretch>
          </a:blipFill>
          <a:ln>
            <a:noFill/>
          </a:ln>
        </p:spPr>
        <p:txBody>
          <a:bodyPr/>
          <a:lstStyle/>
          <a:p>
            <a:endParaRPr lang="en-US"/>
          </a:p>
        </p:txBody>
      </p:sp>
    </p:spTree>
    <p:extLst>
      <p:ext uri="{BB962C8B-B14F-4D97-AF65-F5344CB8AC3E}">
        <p14:creationId xmlns:p14="http://schemas.microsoft.com/office/powerpoint/2010/main" val="8864523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71" name="Google Shape;571;p18"/>
          <p:cNvSpPr/>
          <p:nvPr/>
        </p:nvSpPr>
        <p:spPr>
          <a:xfrm>
            <a:off x="211335" y="892713"/>
            <a:ext cx="8254166" cy="3492243"/>
          </a:xfrm>
          <a:prstGeom prst="roundRect">
            <a:avLst>
              <a:gd name="adj" fmla="val 16667"/>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457200" marR="0" lvl="0" indent="-457200" algn="just" rtl="0">
              <a:spcBef>
                <a:spcPts val="0"/>
              </a:spcBef>
              <a:spcAft>
                <a:spcPts val="0"/>
              </a:spcAft>
              <a:buFont typeface="Arial" panose="020B0604020202020204" pitchFamily="34" charset="0"/>
              <a:buChar char="•"/>
            </a:pPr>
            <a:r>
              <a:rPr lang="en-US" sz="2800" dirty="0" err="1"/>
              <a:t>Ngôn</a:t>
            </a:r>
            <a:r>
              <a:rPr lang="en-US" sz="2800" dirty="0"/>
              <a:t> </a:t>
            </a:r>
            <a:r>
              <a:rPr lang="en-US" sz="2800" dirty="0" err="1"/>
              <a:t>ngữ</a:t>
            </a:r>
            <a:r>
              <a:rPr lang="en-US" sz="2800" dirty="0"/>
              <a:t> </a:t>
            </a:r>
            <a:r>
              <a:rPr lang="en-US" sz="2800" dirty="0" err="1"/>
              <a:t>lập</a:t>
            </a:r>
            <a:r>
              <a:rPr lang="en-US" sz="2800" dirty="0"/>
              <a:t> </a:t>
            </a:r>
            <a:r>
              <a:rPr lang="en-US" sz="2800" dirty="0" err="1"/>
              <a:t>trình</a:t>
            </a:r>
            <a:r>
              <a:rPr lang="en-US" sz="2800" dirty="0"/>
              <a:t> C# : </a:t>
            </a:r>
            <a:r>
              <a:rPr lang="en-US" sz="2800" dirty="0" err="1"/>
              <a:t>Đây</a:t>
            </a:r>
            <a:r>
              <a:rPr lang="en-US" sz="2800" dirty="0"/>
              <a:t> </a:t>
            </a:r>
            <a:r>
              <a:rPr lang="en-US" sz="2800" dirty="0" err="1"/>
              <a:t>là</a:t>
            </a:r>
            <a:r>
              <a:rPr lang="en-US" sz="2800" dirty="0"/>
              <a:t> </a:t>
            </a:r>
            <a:r>
              <a:rPr lang="en-US" sz="2800" dirty="0" err="1"/>
              <a:t>một</a:t>
            </a:r>
            <a:r>
              <a:rPr lang="en-US" sz="2800" dirty="0"/>
              <a:t> </a:t>
            </a:r>
            <a:r>
              <a:rPr lang="en-US" sz="2800" dirty="0" err="1"/>
              <a:t>ngôn</a:t>
            </a:r>
            <a:r>
              <a:rPr lang="en-US" sz="2800" dirty="0"/>
              <a:t> </a:t>
            </a:r>
            <a:r>
              <a:rPr lang="en-US" sz="2800" dirty="0" err="1"/>
              <a:t>ngữ</a:t>
            </a:r>
            <a:r>
              <a:rPr lang="en-US" sz="2800" dirty="0"/>
              <a:t> </a:t>
            </a:r>
            <a:r>
              <a:rPr lang="en-US" sz="2800" dirty="0" err="1"/>
              <a:t>mạnh</a:t>
            </a:r>
            <a:r>
              <a:rPr lang="en-US" sz="2800" dirty="0"/>
              <a:t> </a:t>
            </a:r>
            <a:r>
              <a:rPr lang="en-US" sz="2800" dirty="0" err="1"/>
              <a:t>mẽ</a:t>
            </a:r>
            <a:r>
              <a:rPr lang="en-US" sz="2800" dirty="0"/>
              <a:t>, </a:t>
            </a:r>
            <a:r>
              <a:rPr lang="en-US" sz="2800" dirty="0" err="1"/>
              <a:t>phổ</a:t>
            </a:r>
            <a:r>
              <a:rPr lang="en-US" sz="2800" dirty="0"/>
              <a:t> </a:t>
            </a:r>
            <a:r>
              <a:rPr lang="en-US" sz="2800" dirty="0" err="1"/>
              <a:t>biến</a:t>
            </a:r>
            <a:r>
              <a:rPr lang="en-US" sz="2800" dirty="0"/>
              <a:t> </a:t>
            </a:r>
            <a:r>
              <a:rPr lang="en-US" sz="2800" dirty="0" err="1"/>
              <a:t>trong</a:t>
            </a:r>
            <a:r>
              <a:rPr lang="en-US" sz="2800" dirty="0"/>
              <a:t> </a:t>
            </a:r>
            <a:r>
              <a:rPr lang="en-US" sz="2800" dirty="0" err="1"/>
              <a:t>việc</a:t>
            </a:r>
            <a:r>
              <a:rPr lang="en-US" sz="2800" dirty="0"/>
              <a:t> </a:t>
            </a:r>
            <a:r>
              <a:rPr lang="en-US" sz="2800" dirty="0" err="1"/>
              <a:t>xây</a:t>
            </a:r>
            <a:r>
              <a:rPr lang="en-US" sz="2800" dirty="0"/>
              <a:t> </a:t>
            </a:r>
            <a:r>
              <a:rPr lang="en-US" sz="2800" dirty="0" err="1"/>
              <a:t>dựng</a:t>
            </a:r>
            <a:r>
              <a:rPr lang="en-US" sz="2800" dirty="0"/>
              <a:t> </a:t>
            </a:r>
            <a:r>
              <a:rPr lang="en-US" sz="2800" dirty="0" err="1"/>
              <a:t>các</a:t>
            </a:r>
            <a:r>
              <a:rPr lang="en-US" sz="2800" dirty="0"/>
              <a:t> </a:t>
            </a:r>
            <a:r>
              <a:rPr lang="en-US" sz="2800" dirty="0" err="1"/>
              <a:t>ứng</a:t>
            </a:r>
            <a:r>
              <a:rPr lang="en-US" sz="2800" dirty="0"/>
              <a:t> </a:t>
            </a:r>
            <a:r>
              <a:rPr lang="en-US" sz="2800" dirty="0" err="1"/>
              <a:t>dụng</a:t>
            </a:r>
            <a:r>
              <a:rPr lang="en-US" sz="2800" dirty="0"/>
              <a:t> desktop, </a:t>
            </a:r>
            <a:r>
              <a:rPr lang="en-US" sz="2800" dirty="0" err="1"/>
              <a:t>đặc</a:t>
            </a:r>
            <a:r>
              <a:rPr lang="en-US" sz="2800" dirty="0"/>
              <a:t> </a:t>
            </a:r>
            <a:r>
              <a:rPr lang="en-US" sz="2800" dirty="0" err="1"/>
              <a:t>biệt</a:t>
            </a:r>
            <a:r>
              <a:rPr lang="en-US" sz="2800" dirty="0"/>
              <a:t> </a:t>
            </a:r>
            <a:r>
              <a:rPr lang="en-US" sz="2800" dirty="0" err="1"/>
              <a:t>là</a:t>
            </a:r>
            <a:r>
              <a:rPr lang="en-US" sz="2800" dirty="0"/>
              <a:t> </a:t>
            </a:r>
            <a:r>
              <a:rPr lang="en-US" sz="2800" dirty="0" err="1"/>
              <a:t>trên</a:t>
            </a:r>
            <a:r>
              <a:rPr lang="en-US" sz="2800" dirty="0"/>
              <a:t> </a:t>
            </a:r>
            <a:r>
              <a:rPr lang="en-US" sz="2800" dirty="0" err="1"/>
              <a:t>nền</a:t>
            </a:r>
            <a:r>
              <a:rPr lang="en-US" sz="2800" dirty="0"/>
              <a:t> </a:t>
            </a:r>
            <a:r>
              <a:rPr lang="en-US" sz="2800" dirty="0" err="1"/>
              <a:t>tảng</a:t>
            </a:r>
            <a:r>
              <a:rPr lang="en-US" sz="2800" dirty="0"/>
              <a:t> Windows.</a:t>
            </a:r>
            <a:endParaRPr lang="en-US" sz="2800" dirty="0">
              <a:solidFill>
                <a:schemeClr val="dk1"/>
              </a:solidFill>
              <a:latin typeface="+mj-lt"/>
              <a:ea typeface="Calibri"/>
              <a:cs typeface="Times New Roman" panose="02020603050405020304" pitchFamily="18" charset="0"/>
              <a:sym typeface="Calibri"/>
            </a:endParaRPr>
          </a:p>
        </p:txBody>
      </p:sp>
      <p:sp>
        <p:nvSpPr>
          <p:cNvPr id="572" name="Google Shape;572;p18"/>
          <p:cNvSpPr/>
          <p:nvPr/>
        </p:nvSpPr>
        <p:spPr>
          <a:xfrm>
            <a:off x="9300616" y="5804633"/>
            <a:ext cx="8572647" cy="3748413"/>
          </a:xfrm>
          <a:prstGeom prst="roundRect">
            <a:avLst>
              <a:gd name="adj" fmla="val 16667"/>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457200" marR="0" lvl="0" indent="-457200" algn="just" rtl="0">
              <a:spcBef>
                <a:spcPts val="0"/>
              </a:spcBef>
              <a:spcAft>
                <a:spcPts val="0"/>
              </a:spcAft>
              <a:buFont typeface="Arial" panose="020B0604020202020204" pitchFamily="34" charset="0"/>
              <a:buChar char="•"/>
            </a:pPr>
            <a:r>
              <a:rPr lang="vi-VN" sz="2800" dirty="0"/>
              <a:t>WPF là một nền tảng hiện đại của Microsoft dùng để xây dựng ứng dụng giao diện người dùng (UI) trên desktop Windows.</a:t>
            </a:r>
            <a:endParaRPr lang="en-US" sz="2800" dirty="0"/>
          </a:p>
          <a:p>
            <a:pPr marL="457200" marR="0" lvl="0" indent="-457200" algn="just" rtl="0">
              <a:spcBef>
                <a:spcPts val="0"/>
              </a:spcBef>
              <a:spcAft>
                <a:spcPts val="0"/>
              </a:spcAft>
              <a:buFont typeface="Arial" panose="020B0604020202020204" pitchFamily="34" charset="0"/>
              <a:buChar char="•"/>
            </a:pPr>
            <a:r>
              <a:rPr lang="vi-VN" sz="2800" dirty="0"/>
              <a:t>WPF hỗ trợ các tính năng như binding dữ liệu, thiết kế giao diện phong phú và khả năng mở rộng, giúp phần mềm thân thiện và trực quan.</a:t>
            </a:r>
            <a:endParaRPr sz="2800" dirty="0">
              <a:solidFill>
                <a:schemeClr val="dk1"/>
              </a:solidFill>
              <a:latin typeface="+mj-lt"/>
              <a:ea typeface="Calibri"/>
              <a:cs typeface="Times New Roman" panose="02020603050405020304" pitchFamily="18" charset="0"/>
              <a:sym typeface="Calibri"/>
            </a:endParaRPr>
          </a:p>
        </p:txBody>
      </p:sp>
      <p:sp>
        <p:nvSpPr>
          <p:cNvPr id="575" name="Google Shape;575;p18"/>
          <p:cNvSpPr/>
          <p:nvPr/>
        </p:nvSpPr>
        <p:spPr>
          <a:xfrm>
            <a:off x="9059794" y="0"/>
            <a:ext cx="97180" cy="10374506"/>
          </a:xfrm>
          <a:prstGeom prst="rect">
            <a:avLst/>
          </a:prstGeom>
          <a:solidFill>
            <a:srgbClr val="3185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18"/>
          <p:cNvSpPr/>
          <p:nvPr/>
        </p:nvSpPr>
        <p:spPr>
          <a:xfrm rot="-5400000" flipH="1">
            <a:off x="8991795" y="-4398225"/>
            <a:ext cx="93796" cy="18669002"/>
          </a:xfrm>
          <a:prstGeom prst="rect">
            <a:avLst/>
          </a:prstGeom>
          <a:solidFill>
            <a:srgbClr val="3185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2" descr="Tổng hợp các hàm xử lý chuỗi trong lập trình C# » Chia sẻ để vui vẻ">
            <a:extLst>
              <a:ext uri="{FF2B5EF4-FFF2-40B4-BE49-F238E27FC236}">
                <a16:creationId xmlns:a16="http://schemas.microsoft.com/office/drawing/2014/main" id="{A68DB2AD-6377-936C-157B-346A90D45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526" y="-261258"/>
            <a:ext cx="7896825" cy="5052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49FA48-18FE-8387-7260-64BB7E941F5D}"/>
              </a:ext>
            </a:extLst>
          </p:cNvPr>
          <p:cNvPicPr>
            <a:picLocks noChangeAspect="1"/>
          </p:cNvPicPr>
          <p:nvPr/>
        </p:nvPicPr>
        <p:blipFill>
          <a:blip r:embed="rId4"/>
          <a:stretch>
            <a:fillRect/>
          </a:stretch>
        </p:blipFill>
        <p:spPr>
          <a:xfrm>
            <a:off x="2567345" y="6073636"/>
            <a:ext cx="3200698" cy="3200698"/>
          </a:xfrm>
          <a:prstGeom prst="rect">
            <a:avLst/>
          </a:prstGeom>
        </p:spPr>
      </p:pic>
    </p:spTree>
    <p:extLst>
      <p:ext uri="{BB962C8B-B14F-4D97-AF65-F5344CB8AC3E}">
        <p14:creationId xmlns:p14="http://schemas.microsoft.com/office/powerpoint/2010/main" val="6904861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71" name="Google Shape;571;p18"/>
          <p:cNvSpPr/>
          <p:nvPr/>
        </p:nvSpPr>
        <p:spPr>
          <a:xfrm>
            <a:off x="9712933" y="787443"/>
            <a:ext cx="8254166" cy="3492243"/>
          </a:xfrm>
          <a:prstGeom prst="roundRect">
            <a:avLst>
              <a:gd name="adj" fmla="val 16667"/>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457200" marR="0" lvl="0" indent="-457200" algn="just" rtl="0">
              <a:spcBef>
                <a:spcPts val="0"/>
              </a:spcBef>
              <a:spcAft>
                <a:spcPts val="0"/>
              </a:spcAft>
              <a:buFont typeface="Arial" panose="020B0604020202020204" pitchFamily="34" charset="0"/>
              <a:buChar char="•"/>
            </a:pPr>
            <a:r>
              <a:rPr lang="en-US" sz="2800" dirty="0"/>
              <a:t>Material Design In XAML Toolkit: </a:t>
            </a:r>
            <a:r>
              <a:rPr lang="vi-VN" sz="2800" dirty="0"/>
              <a:t>Một thư viện hỗ trợ thiết kế giao diện</a:t>
            </a:r>
            <a:r>
              <a:rPr lang="en-US" sz="2800" dirty="0"/>
              <a:t> </a:t>
            </a:r>
            <a:r>
              <a:rPr lang="en-US" sz="2800" dirty="0" err="1"/>
              <a:t>đẹp</a:t>
            </a:r>
            <a:r>
              <a:rPr lang="en-US" sz="2800" dirty="0"/>
              <a:t> </a:t>
            </a:r>
            <a:r>
              <a:rPr lang="en-US" sz="2800" dirty="0" err="1"/>
              <a:t>mắt</a:t>
            </a:r>
            <a:r>
              <a:rPr lang="en-US" sz="2800" dirty="0"/>
              <a:t>, </a:t>
            </a:r>
            <a:r>
              <a:rPr lang="en-US" sz="2800" dirty="0" err="1"/>
              <a:t>hiện</a:t>
            </a:r>
            <a:r>
              <a:rPr lang="en-US" sz="2800" dirty="0"/>
              <a:t> </a:t>
            </a:r>
            <a:r>
              <a:rPr lang="en-US" sz="2800" dirty="0" err="1"/>
              <a:t>đại</a:t>
            </a:r>
            <a:r>
              <a:rPr lang="en-US" sz="2800" dirty="0"/>
              <a:t> </a:t>
            </a:r>
            <a:r>
              <a:rPr lang="en-US" sz="2800" dirty="0" err="1"/>
              <a:t>và</a:t>
            </a:r>
            <a:r>
              <a:rPr lang="en-US" sz="2800" dirty="0"/>
              <a:t> </a:t>
            </a:r>
            <a:r>
              <a:rPr lang="en-US" sz="2800" dirty="0" err="1"/>
              <a:t>đồng</a:t>
            </a:r>
            <a:r>
              <a:rPr lang="en-US" sz="2800" dirty="0"/>
              <a:t> </a:t>
            </a:r>
            <a:r>
              <a:rPr lang="en-US" sz="2800" dirty="0" err="1"/>
              <a:t>nhất</a:t>
            </a:r>
            <a:r>
              <a:rPr lang="en-US" sz="2800" dirty="0"/>
              <a:t> </a:t>
            </a:r>
            <a:r>
              <a:rPr lang="en-US" sz="2800" dirty="0" err="1"/>
              <a:t>trong</a:t>
            </a:r>
            <a:r>
              <a:rPr lang="en-US" sz="2800" dirty="0"/>
              <a:t> </a:t>
            </a:r>
            <a:r>
              <a:rPr lang="en-US" sz="2800" dirty="0" err="1"/>
              <a:t>ứng</a:t>
            </a:r>
            <a:r>
              <a:rPr lang="en-US" sz="2800" dirty="0"/>
              <a:t> </a:t>
            </a:r>
            <a:r>
              <a:rPr lang="en-US" sz="2800" dirty="0" err="1"/>
              <a:t>dụng</a:t>
            </a:r>
            <a:r>
              <a:rPr lang="en-US" sz="2800" dirty="0"/>
              <a:t>.</a:t>
            </a:r>
            <a:endParaRPr lang="en-US" sz="2800" dirty="0">
              <a:solidFill>
                <a:schemeClr val="dk1"/>
              </a:solidFill>
              <a:latin typeface="+mj-lt"/>
              <a:ea typeface="Calibri"/>
              <a:cs typeface="Times New Roman" panose="02020603050405020304" pitchFamily="18" charset="0"/>
              <a:sym typeface="Calibri"/>
            </a:endParaRPr>
          </a:p>
        </p:txBody>
      </p:sp>
      <p:sp>
        <p:nvSpPr>
          <p:cNvPr id="572" name="Google Shape;572;p18"/>
          <p:cNvSpPr/>
          <p:nvPr/>
        </p:nvSpPr>
        <p:spPr>
          <a:xfrm>
            <a:off x="159378" y="5773247"/>
            <a:ext cx="8455233" cy="3524786"/>
          </a:xfrm>
          <a:prstGeom prst="roundRect">
            <a:avLst>
              <a:gd name="adj" fmla="val 16667"/>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457200" marR="0" lvl="0" indent="-457200" algn="just" rtl="0">
              <a:spcBef>
                <a:spcPts val="0"/>
              </a:spcBef>
              <a:spcAft>
                <a:spcPts val="0"/>
              </a:spcAft>
              <a:buFont typeface="Arial" panose="020B0604020202020204" pitchFamily="34" charset="0"/>
              <a:buChar char="•"/>
            </a:pPr>
            <a:r>
              <a:rPr lang="vi-VN" sz="2800" dirty="0">
                <a:latin typeface="+mn-lt"/>
              </a:rPr>
              <a:t>SQL Server có khả năng xử lý lượng lớn dữ liệu với tốc độ nhanh, phù hợp với các ứng dụng quản lý khách sạn cần lưu trữ và truy xuất thông tin thường xuyên.</a:t>
            </a:r>
            <a:endParaRPr sz="2800" dirty="0">
              <a:solidFill>
                <a:schemeClr val="dk1"/>
              </a:solidFill>
              <a:latin typeface="+mn-lt"/>
              <a:ea typeface="Calibri"/>
              <a:cs typeface="Times New Roman" panose="02020603050405020304" pitchFamily="18" charset="0"/>
              <a:sym typeface="Calibri"/>
            </a:endParaRPr>
          </a:p>
        </p:txBody>
      </p:sp>
      <p:sp>
        <p:nvSpPr>
          <p:cNvPr id="575" name="Google Shape;575;p18"/>
          <p:cNvSpPr/>
          <p:nvPr/>
        </p:nvSpPr>
        <p:spPr>
          <a:xfrm>
            <a:off x="9065279" y="0"/>
            <a:ext cx="97180" cy="10374506"/>
          </a:xfrm>
          <a:prstGeom prst="rect">
            <a:avLst/>
          </a:prstGeom>
          <a:solidFill>
            <a:srgbClr val="3185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18"/>
          <p:cNvSpPr/>
          <p:nvPr/>
        </p:nvSpPr>
        <p:spPr>
          <a:xfrm rot="-5400000" flipH="1">
            <a:off x="8991795" y="-4398225"/>
            <a:ext cx="93796" cy="18669002"/>
          </a:xfrm>
          <a:prstGeom prst="rect">
            <a:avLst/>
          </a:prstGeom>
          <a:solidFill>
            <a:srgbClr val="3185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50" name="Picture 2" descr="Material Design In XAML">
            <a:extLst>
              <a:ext uri="{FF2B5EF4-FFF2-40B4-BE49-F238E27FC236}">
                <a16:creationId xmlns:a16="http://schemas.microsoft.com/office/drawing/2014/main" id="{39D96E56-5646-0D6D-361A-248906198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814" y="0"/>
            <a:ext cx="4563843" cy="45638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hóa học Lập trình CSDL với SQL">
            <a:extLst>
              <a:ext uri="{FF2B5EF4-FFF2-40B4-BE49-F238E27FC236}">
                <a16:creationId xmlns:a16="http://schemas.microsoft.com/office/drawing/2014/main" id="{9AEDAAD3-8EEC-F30F-2676-7EEC21854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8501" y="5520989"/>
            <a:ext cx="44386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9740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0645" r="-10644"/>
            </a:stretch>
          </a:blipFill>
          <a:ln>
            <a:noFill/>
          </a:ln>
        </p:spPr>
        <p:txBody>
          <a:bodyPr/>
          <a:lstStyle/>
          <a:p>
            <a:endParaRPr lang="en-US"/>
          </a:p>
        </p:txBody>
      </p:sp>
      <p:grpSp>
        <p:nvGrpSpPr>
          <p:cNvPr id="136" name="Google Shape;136;p4"/>
          <p:cNvGrpSpPr/>
          <p:nvPr/>
        </p:nvGrpSpPr>
        <p:grpSpPr>
          <a:xfrm rot="-1342433">
            <a:off x="-2349832" y="848337"/>
            <a:ext cx="5154237" cy="425990"/>
            <a:chOff x="0" y="-57150"/>
            <a:chExt cx="1357495" cy="112195"/>
          </a:xfrm>
        </p:grpSpPr>
        <p:sp>
          <p:nvSpPr>
            <p:cNvPr id="137" name="Google Shape;13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38" name="Google Shape;13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9" name="Google Shape;139;p4"/>
          <p:cNvGrpSpPr/>
          <p:nvPr/>
        </p:nvGrpSpPr>
        <p:grpSpPr>
          <a:xfrm rot="-1657338">
            <a:off x="5604659" y="9580301"/>
            <a:ext cx="5154237" cy="425990"/>
            <a:chOff x="0" y="-57150"/>
            <a:chExt cx="1357495" cy="112195"/>
          </a:xfrm>
        </p:grpSpPr>
        <p:sp>
          <p:nvSpPr>
            <p:cNvPr id="140" name="Google Shape;140;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2D8BBA"/>
            </a:solidFill>
            <a:ln>
              <a:noFill/>
            </a:ln>
          </p:spPr>
          <p:txBody>
            <a:bodyPr/>
            <a:lstStyle/>
            <a:p>
              <a:endParaRPr lang="en-US"/>
            </a:p>
          </p:txBody>
        </p:sp>
        <p:sp>
          <p:nvSpPr>
            <p:cNvPr id="141" name="Google Shape;141;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4"/>
          <p:cNvSpPr/>
          <p:nvPr/>
        </p:nvSpPr>
        <p:spPr>
          <a:xfrm>
            <a:off x="0" y="6784352"/>
            <a:ext cx="13351236" cy="1878314"/>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43" name="Google Shape;143;p4"/>
          <p:cNvGrpSpPr/>
          <p:nvPr/>
        </p:nvGrpSpPr>
        <p:grpSpPr>
          <a:xfrm rot="-1342433">
            <a:off x="-3828981" y="1925948"/>
            <a:ext cx="5154237" cy="425990"/>
            <a:chOff x="0" y="-57150"/>
            <a:chExt cx="1357495" cy="112195"/>
          </a:xfrm>
        </p:grpSpPr>
        <p:sp>
          <p:nvSpPr>
            <p:cNvPr id="144" name="Google Shape;144;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5" name="Google Shape;145;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46" name="Google Shape;146;p4"/>
          <p:cNvGrpSpPr/>
          <p:nvPr/>
        </p:nvGrpSpPr>
        <p:grpSpPr>
          <a:xfrm rot="-1657338">
            <a:off x="5190815" y="10530862"/>
            <a:ext cx="5154237" cy="425990"/>
            <a:chOff x="0" y="-57150"/>
            <a:chExt cx="1357495" cy="112195"/>
          </a:xfrm>
        </p:grpSpPr>
        <p:sp>
          <p:nvSpPr>
            <p:cNvPr id="147" name="Google Shape;147;p4"/>
            <p:cNvSpPr/>
            <p:nvPr/>
          </p:nvSpPr>
          <p:spPr>
            <a:xfrm>
              <a:off x="0" y="0"/>
              <a:ext cx="1357495" cy="55045"/>
            </a:xfrm>
            <a:custGeom>
              <a:avLst/>
              <a:gdLst/>
              <a:ahLst/>
              <a:cxnLst/>
              <a:rect l="l" t="t" r="r" b="b"/>
              <a:pathLst>
                <a:path w="1357495" h="55045" extrusionOk="0">
                  <a:moveTo>
                    <a:pt x="0" y="0"/>
                  </a:moveTo>
                  <a:lnTo>
                    <a:pt x="1357495" y="0"/>
                  </a:lnTo>
                  <a:lnTo>
                    <a:pt x="1357495" y="55045"/>
                  </a:lnTo>
                  <a:lnTo>
                    <a:pt x="0" y="55045"/>
                  </a:lnTo>
                  <a:close/>
                </a:path>
              </a:pathLst>
            </a:custGeom>
            <a:solidFill>
              <a:srgbClr val="0C2E5E"/>
            </a:solidFill>
            <a:ln>
              <a:noFill/>
            </a:ln>
          </p:spPr>
          <p:txBody>
            <a:bodyPr/>
            <a:lstStyle/>
            <a:p>
              <a:endParaRPr lang="en-US"/>
            </a:p>
          </p:txBody>
        </p:sp>
        <p:sp>
          <p:nvSpPr>
            <p:cNvPr id="148" name="Google Shape;148;p4"/>
            <p:cNvSpPr txBox="1"/>
            <p:nvPr/>
          </p:nvSpPr>
          <p:spPr>
            <a:xfrm>
              <a:off x="0" y="-57150"/>
              <a:ext cx="1357495" cy="11219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4"/>
          <p:cNvSpPr txBox="1"/>
          <p:nvPr/>
        </p:nvSpPr>
        <p:spPr>
          <a:xfrm>
            <a:off x="-342749" y="7357096"/>
            <a:ext cx="11457083" cy="861774"/>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4000" b="1" dirty="0">
                <a:solidFill>
                  <a:srgbClr val="0C2E5E"/>
                </a:solidFill>
                <a:latin typeface="+mj-lt"/>
                <a:cs typeface="Times New Roman" panose="02020603050405020304" pitchFamily="18" charset="0"/>
                <a:sym typeface="Arial"/>
              </a:rPr>
              <a:t> 3. </a:t>
            </a:r>
            <a:r>
              <a:rPr lang="en-US" sz="4000" b="1" dirty="0">
                <a:solidFill>
                  <a:srgbClr val="0C2E5E"/>
                </a:solidFill>
                <a:latin typeface="+mj-lt"/>
                <a:cs typeface="Times New Roman" panose="02020603050405020304" pitchFamily="18" charset="0"/>
              </a:rPr>
              <a:t>THIẾT KẾ CƠ SỞ DỮ LIỆU</a:t>
            </a:r>
            <a:endParaRPr sz="4000" dirty="0">
              <a:latin typeface="+mj-lt"/>
              <a:cs typeface="Times New Roman" panose="02020603050405020304" pitchFamily="18" charset="0"/>
            </a:endParaRPr>
          </a:p>
        </p:txBody>
      </p:sp>
      <p:sp>
        <p:nvSpPr>
          <p:cNvPr id="150" name="Google Shape;150;p4"/>
          <p:cNvSpPr/>
          <p:nvPr/>
        </p:nvSpPr>
        <p:spPr>
          <a:xfrm rot="-98210">
            <a:off x="9299647" y="-1369993"/>
            <a:ext cx="15385054" cy="11117802"/>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gradFill>
            <a:gsLst>
              <a:gs pos="0">
                <a:srgbClr val="269ED6"/>
              </a:gs>
              <a:gs pos="100000">
                <a:srgbClr val="27AAE1">
                  <a:alpha val="0"/>
                </a:srgbClr>
              </a:gs>
            </a:gsLst>
            <a:lin ang="5400000" scaled="0"/>
          </a:gradFill>
          <a:ln w="12700" cap="flat" cmpd="sng">
            <a:solidFill>
              <a:srgbClr val="000000"/>
            </a:solidFill>
            <a:prstDash val="solid"/>
            <a:round/>
            <a:headEnd type="none" w="sm" len="sm"/>
            <a:tailEnd type="none" w="sm" len="sm"/>
          </a:ln>
        </p:spPr>
        <p:txBody>
          <a:bodyPr/>
          <a:lstStyle/>
          <a:p>
            <a:endParaRPr lang="en-US"/>
          </a:p>
        </p:txBody>
      </p:sp>
      <p:sp>
        <p:nvSpPr>
          <p:cNvPr id="151" name="Google Shape;151;p4"/>
          <p:cNvSpPr/>
          <p:nvPr/>
        </p:nvSpPr>
        <p:spPr>
          <a:xfrm rot="-120121">
            <a:off x="9918990" y="-338035"/>
            <a:ext cx="12464052" cy="9053887"/>
          </a:xfrm>
          <a:custGeom>
            <a:avLst/>
            <a:gdLst/>
            <a:ahLst/>
            <a:cxnLst/>
            <a:rect l="l" t="t" r="r" b="b"/>
            <a:pathLst>
              <a:path w="6350000" h="4612640" extrusionOk="0">
                <a:moveTo>
                  <a:pt x="0" y="2670810"/>
                </a:moveTo>
                <a:lnTo>
                  <a:pt x="1606550" y="4612640"/>
                </a:lnTo>
                <a:lnTo>
                  <a:pt x="4968240" y="4612640"/>
                </a:lnTo>
                <a:lnTo>
                  <a:pt x="4968240" y="2670810"/>
                </a:lnTo>
                <a:lnTo>
                  <a:pt x="6350000" y="0"/>
                </a:lnTo>
                <a:lnTo>
                  <a:pt x="0" y="0"/>
                </a:lnTo>
                <a:close/>
              </a:path>
            </a:pathLst>
          </a:custGeom>
          <a:blipFill rotWithShape="1">
            <a:blip r:embed="rId4">
              <a:alphaModFix amt="85000"/>
            </a:blip>
            <a:stretch>
              <a:fillRect l="-14805" r="-14806"/>
            </a:stretch>
          </a:blipFill>
          <a:ln>
            <a:noFill/>
          </a:ln>
        </p:spPr>
        <p:txBody>
          <a:bodyPr/>
          <a:lstStyle/>
          <a:p>
            <a:endParaRPr lang="en-US"/>
          </a:p>
        </p:txBody>
      </p:sp>
    </p:spTree>
    <p:extLst>
      <p:ext uri="{BB962C8B-B14F-4D97-AF65-F5344CB8AC3E}">
        <p14:creationId xmlns:p14="http://schemas.microsoft.com/office/powerpoint/2010/main" val="293173129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D46DA94714AF4B9C63EC7B3C0C43BA" ma:contentTypeVersion="13" ma:contentTypeDescription="Create a new document." ma:contentTypeScope="" ma:versionID="766d1d336eeda9a456867409c9d39539">
  <xsd:schema xmlns:xsd="http://www.w3.org/2001/XMLSchema" xmlns:xs="http://www.w3.org/2001/XMLSchema" xmlns:p="http://schemas.microsoft.com/office/2006/metadata/properties" xmlns:ns3="d04ff05d-9599-4e31-b355-014279dfd473" xmlns:ns4="1b8d8cb4-0f37-4707-8a6f-e615061d01d7" targetNamespace="http://schemas.microsoft.com/office/2006/metadata/properties" ma:root="true" ma:fieldsID="2c7cc9afcca247e243303fd637f1b79d" ns3:_="" ns4:_="">
    <xsd:import namespace="d04ff05d-9599-4e31-b355-014279dfd473"/>
    <xsd:import namespace="1b8d8cb4-0f37-4707-8a6f-e615061d01d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SearchProperties" minOccurs="0"/>
                <xsd:element ref="ns3:MediaServiceDateTaken" minOccurs="0"/>
                <xsd:element ref="ns3:MediaServiceObjectDetectorVersions" minOccurs="0"/>
                <xsd:element ref="ns3:MediaServiceAutoTag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ff05d-9599-4e31-b355-014279dfd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b8d8cb4-0f37-4707-8a6f-e615061d01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04ff05d-9599-4e31-b355-014279dfd473" xsi:nil="true"/>
  </documentManagement>
</p:properties>
</file>

<file path=customXml/itemProps1.xml><?xml version="1.0" encoding="utf-8"?>
<ds:datastoreItem xmlns:ds="http://schemas.openxmlformats.org/officeDocument/2006/customXml" ds:itemID="{7A7921F2-E812-4CCC-9CA9-1A41110547E4}">
  <ds:schemaRefs>
    <ds:schemaRef ds:uri="http://schemas.microsoft.com/sharepoint/v3/contenttype/forms"/>
  </ds:schemaRefs>
</ds:datastoreItem>
</file>

<file path=customXml/itemProps2.xml><?xml version="1.0" encoding="utf-8"?>
<ds:datastoreItem xmlns:ds="http://schemas.openxmlformats.org/officeDocument/2006/customXml" ds:itemID="{FF543D43-F633-4993-9351-1677149D7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ff05d-9599-4e31-b355-014279dfd473"/>
    <ds:schemaRef ds:uri="1b8d8cb4-0f37-4707-8a6f-e615061d01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F67768-B314-4178-9ED2-C91E761671FC}">
  <ds:schemaRefs>
    <ds:schemaRef ds:uri="http://schemas.microsoft.com/office/2006/documentManagement/types"/>
    <ds:schemaRef ds:uri="http://purl.org/dc/elements/1.1/"/>
    <ds:schemaRef ds:uri="d04ff05d-9599-4e31-b355-014279dfd473"/>
    <ds:schemaRef ds:uri="http://purl.org/dc/terms/"/>
    <ds:schemaRef ds:uri="http://schemas.microsoft.com/office/infopath/2007/PartnerControls"/>
    <ds:schemaRef ds:uri="http://schemas.microsoft.com/office/2006/metadata/properties"/>
    <ds:schemaRef ds:uri="http://schemas.openxmlformats.org/package/2006/metadata/core-properties"/>
    <ds:schemaRef ds:uri="1b8d8cb4-0f37-4707-8a6f-e615061d01d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2144</TotalTime>
  <Words>548</Words>
  <Application>Microsoft Office PowerPoint</Application>
  <PresentationFormat>Custom</PresentationFormat>
  <Paragraphs>61</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Yeseva One</vt:lpstr>
      <vt:lpstr>Cordia New</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Cơ sở dữ liệu của  hệ thống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5410</dc:creator>
  <cp:lastModifiedBy>DELL</cp:lastModifiedBy>
  <cp:revision>159</cp:revision>
  <dcterms:created xsi:type="dcterms:W3CDTF">2006-08-16T00:00:00Z</dcterms:created>
  <dcterms:modified xsi:type="dcterms:W3CDTF">2024-12-04T16:42:12Z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0x0101005FD46DA94714AF4B9C63EC7B3C0C43BA</vt:lpwstr>
  </property>
</Properties>
</file>