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21" r:id="rId2"/>
    <p:sldId id="330" r:id="rId3"/>
    <p:sldId id="392" r:id="rId4"/>
    <p:sldId id="447" r:id="rId5"/>
    <p:sldId id="460" r:id="rId6"/>
    <p:sldId id="461" r:id="rId7"/>
    <p:sldId id="462" r:id="rId8"/>
    <p:sldId id="463" r:id="rId9"/>
    <p:sldId id="475" r:id="rId10"/>
    <p:sldId id="476" r:id="rId11"/>
    <p:sldId id="477" r:id="rId12"/>
    <p:sldId id="478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4" r:id="rId22"/>
    <p:sldId id="472" r:id="rId23"/>
    <p:sldId id="473" r:id="rId24"/>
    <p:sldId id="260" r:id="rId25"/>
  </p:sldIdLst>
  <p:sldSz cx="12192000" cy="6858000"/>
  <p:notesSz cx="6858000" cy="9144000"/>
  <p:embeddedFontLst>
    <p:embeddedFont>
      <p:font typeface="等线" panose="02010600030101010101" pitchFamily="2" charset="-122"/>
      <p:regular r:id="rId26"/>
      <p:bold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1267EF"/>
    <a:srgbClr val="00A1DA"/>
    <a:srgbClr val="00A7E2"/>
    <a:srgbClr val="0094C8"/>
    <a:srgbClr val="0F4EED"/>
    <a:srgbClr val="1145ED"/>
    <a:srgbClr val="2F88F1"/>
    <a:srgbClr val="0D46EC"/>
    <a:srgbClr val="578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 showGuides="1">
      <p:cViewPr varScale="1">
        <p:scale>
          <a:sx n="105" d="100"/>
          <a:sy n="105" d="100"/>
        </p:scale>
        <p:origin x="14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6E3D-84B4-4BF0-B6B3-13FEBFA05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DD5C7BA3-6556-4371-8650-51DD5A5CB031}" type="datetimeFigureOut">
              <a:rPr lang="zh-CN" altLang="en-US" smtClean="0"/>
              <a:t>2022/11/8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98CB6E3D-84B4-4BF0-B6B3-13FEBFA05C7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_3"/>
          <p:cNvSpPr/>
          <p:nvPr/>
        </p:nvSpPr>
        <p:spPr>
          <a:xfrm>
            <a:off x="2068316" y="2941006"/>
            <a:ext cx="8074647" cy="83099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glow>
                    <a:prstClr val="white"/>
                  </a:glow>
                </a:effectLst>
                <a:latin typeface="微软雅黑"/>
                <a:ea typeface="微软雅黑"/>
                <a:sym typeface="微软雅黑"/>
              </a:rPr>
              <a:t>任务</a:t>
            </a:r>
            <a:r>
              <a:rPr lang="en-US" altLang="zh-CN" sz="4800" b="1" dirty="0">
                <a:solidFill>
                  <a:schemeClr val="bg1"/>
                </a:solidFill>
                <a:effectLst>
                  <a:glow>
                    <a:prstClr val="white"/>
                  </a:glow>
                </a:effectLst>
                <a:latin typeface="微软雅黑"/>
                <a:ea typeface="微软雅黑"/>
                <a:sym typeface="微软雅黑"/>
              </a:rPr>
              <a:t>3.1 </a:t>
            </a:r>
            <a:r>
              <a:rPr lang="zh-CN" altLang="en-US" sz="4800" b="1" dirty="0">
                <a:solidFill>
                  <a:schemeClr val="bg1"/>
                </a:solidFill>
                <a:effectLst>
                  <a:glow>
                    <a:prstClr val="white"/>
                  </a:glow>
                </a:effectLst>
                <a:latin typeface="微软雅黑"/>
                <a:ea typeface="微软雅黑"/>
                <a:sym typeface="微软雅黑"/>
              </a:rPr>
              <a:t>为样式找到应用目标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855743" y="373246"/>
            <a:ext cx="670764" cy="180000"/>
            <a:chOff x="445673" y="447674"/>
            <a:chExt cx="670764" cy="180000"/>
          </a:xfrm>
        </p:grpSpPr>
        <p:sp>
          <p:nvSpPr>
            <p:cNvPr id="15" name="椭圆 14"/>
            <p:cNvSpPr/>
            <p:nvPr/>
          </p:nvSpPr>
          <p:spPr>
            <a:xfrm>
              <a:off x="445673" y="4476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1055" y="447674"/>
              <a:ext cx="180000" cy="180000"/>
            </a:xfrm>
            <a:prstGeom prst="ellipse">
              <a:avLst/>
            </a:prstGeom>
            <a:solidFill>
              <a:srgbClr val="57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36437" y="4476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 flipH="1" flipV="1">
            <a:off x="706074" y="5827059"/>
            <a:ext cx="181976" cy="955386"/>
            <a:chOff x="371475" y="4200525"/>
            <a:chExt cx="211094" cy="1108258"/>
          </a:xfrm>
        </p:grpSpPr>
        <p:sp>
          <p:nvSpPr>
            <p:cNvPr id="21" name="等腰三角形 20"/>
            <p:cNvSpPr/>
            <p:nvPr/>
          </p:nvSpPr>
          <p:spPr>
            <a:xfrm>
              <a:off x="371475" y="420052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71475" y="443209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71475" y="466366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71475" y="489523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71475" y="512680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0" name="加号 29"/>
          <p:cNvSpPr/>
          <p:nvPr/>
        </p:nvSpPr>
        <p:spPr>
          <a:xfrm>
            <a:off x="11108055" y="6304915"/>
            <a:ext cx="289560" cy="300990"/>
          </a:xfrm>
          <a:prstGeom prst="mathPlus">
            <a:avLst>
              <a:gd name="adj1" fmla="val 12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692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1">
            <a:extLst>
              <a:ext uri="{FF2B5EF4-FFF2-40B4-BE49-F238E27FC236}">
                <a16:creationId xmlns:a16="http://schemas.microsoft.com/office/drawing/2014/main" id="{05E3ACB7-7E20-7ACB-9E87-A697553C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9" y="2211388"/>
            <a:ext cx="1766887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行内式</a:t>
            </a:r>
          </a:p>
        </p:txBody>
      </p:sp>
      <p:sp>
        <p:nvSpPr>
          <p:cNvPr id="11" name="TextBox 41">
            <a:extLst>
              <a:ext uri="{FF2B5EF4-FFF2-40B4-BE49-F238E27FC236}">
                <a16:creationId xmlns:a16="http://schemas.microsoft.com/office/drawing/2014/main" id="{9381E6C5-C716-47A9-92B9-1BD68E29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2211389"/>
            <a:ext cx="1766887" cy="460375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内嵌式</a:t>
            </a:r>
            <a:endParaRPr lang="zh-CN" altLang="en-US"/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7B8843AB-7860-4147-E0DA-CEDE2838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2211389"/>
            <a:ext cx="1768475" cy="460375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链入式</a:t>
            </a:r>
            <a:endParaRPr lang="zh-CN" altLang="en-US"/>
          </a:p>
        </p:txBody>
      </p:sp>
      <p:sp>
        <p:nvSpPr>
          <p:cNvPr id="17" name="TextBox 41">
            <a:extLst>
              <a:ext uri="{FF2B5EF4-FFF2-40B4-BE49-F238E27FC236}">
                <a16:creationId xmlns:a16="http://schemas.microsoft.com/office/drawing/2014/main" id="{A12ACF5E-AF54-6B0C-0A49-7C72E8E03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2220913"/>
            <a:ext cx="1766887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内嵌式</a:t>
            </a:r>
            <a:endParaRPr lang="zh-CN" altLang="en-US" sz="2400"/>
          </a:p>
        </p:txBody>
      </p:sp>
      <p:sp>
        <p:nvSpPr>
          <p:cNvPr id="18" name="TextBox 41">
            <a:extLst>
              <a:ext uri="{FF2B5EF4-FFF2-40B4-BE49-F238E27FC236}">
                <a16:creationId xmlns:a16="http://schemas.microsoft.com/office/drawing/2014/main" id="{6664BCDD-C4DE-056A-0135-88078C05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2209800"/>
            <a:ext cx="1768475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链入式</a:t>
            </a:r>
            <a:endParaRPr lang="zh-CN" altLang="en-US" sz="2400"/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671D9CA7-568F-8FF1-8D9C-51096DAAA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9" y="3040064"/>
            <a:ext cx="75025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>
                <a:solidFill>
                  <a:srgbClr val="1369B2"/>
                </a:solidFill>
                <a:latin typeface="微软雅黑" panose="020B0503020204020204" pitchFamily="34" charset="-122"/>
              </a:rPr>
              <a:t>行内式</a:t>
            </a:r>
            <a:r>
              <a:rPr lang="zh-CN" altLang="zh-CN">
                <a:latin typeface="微软雅黑" panose="020B0503020204020204" pitchFamily="34" charset="-122"/>
              </a:rPr>
              <a:t>也称为</a:t>
            </a:r>
            <a:r>
              <a:rPr lang="zh-CN" altLang="zh-CN">
                <a:solidFill>
                  <a:srgbClr val="1369B2"/>
                </a:solidFill>
                <a:latin typeface="微软雅黑" panose="020B0503020204020204" pitchFamily="34" charset="-122"/>
              </a:rPr>
              <a:t>内联样式</a:t>
            </a:r>
            <a:r>
              <a:rPr lang="zh-CN" altLang="zh-CN">
                <a:latin typeface="微软雅黑" panose="020B0503020204020204" pitchFamily="34" charset="-122"/>
              </a:rPr>
              <a:t>，是通过</a:t>
            </a:r>
            <a:r>
              <a:rPr lang="zh-CN" altLang="zh-CN">
                <a:solidFill>
                  <a:srgbClr val="1369B2"/>
                </a:solidFill>
                <a:latin typeface="微软雅黑" panose="020B0503020204020204" pitchFamily="34" charset="-122"/>
              </a:rPr>
              <a:t>标记的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</a:rPr>
              <a:t>style</a:t>
            </a:r>
            <a:r>
              <a:rPr lang="zh-CN" altLang="zh-CN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>
                <a:latin typeface="微软雅黑" panose="020B0503020204020204" pitchFamily="34" charset="-122"/>
              </a:rPr>
              <a:t>来设置</a:t>
            </a:r>
            <a:r>
              <a:rPr lang="zh-CN" altLang="zh-CN">
                <a:solidFill>
                  <a:srgbClr val="1369B2"/>
                </a:solidFill>
                <a:latin typeface="微软雅黑" panose="020B0503020204020204" pitchFamily="34" charset="-122"/>
              </a:rPr>
              <a:t>元素的样式</a:t>
            </a:r>
            <a:r>
              <a:rPr lang="zh-CN" altLang="en-US">
                <a:solidFill>
                  <a:srgbClr val="1369B2"/>
                </a:solidFill>
                <a:latin typeface="微软雅黑" panose="020B0503020204020204" pitchFamily="34" charset="-122"/>
              </a:rPr>
              <a:t>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9C300F1-0F2C-DC23-F792-9B4F538723C8}"/>
              </a:ext>
            </a:extLst>
          </p:cNvPr>
          <p:cNvGrpSpPr>
            <a:grpSpLocks/>
          </p:cNvGrpSpPr>
          <p:nvPr/>
        </p:nvGrpSpPr>
        <p:grpSpPr bwMode="auto">
          <a:xfrm>
            <a:off x="2587626" y="3873500"/>
            <a:ext cx="7205663" cy="1816100"/>
            <a:chOff x="552225" y="2756145"/>
            <a:chExt cx="7095894" cy="1815215"/>
          </a:xfrm>
        </p:grpSpPr>
        <p:grpSp>
          <p:nvGrpSpPr>
            <p:cNvPr id="37903" name="组合 48">
              <a:extLst>
                <a:ext uri="{FF2B5EF4-FFF2-40B4-BE49-F238E27FC236}">
                  <a16:creationId xmlns:a16="http://schemas.microsoft.com/office/drawing/2014/main" id="{9AD963B9-2099-D28E-A6A8-B4B59FC8DC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225" y="2756145"/>
              <a:ext cx="7095894" cy="1815215"/>
              <a:chOff x="552225" y="2756145"/>
              <a:chExt cx="7095894" cy="1815215"/>
            </a:xfrm>
          </p:grpSpPr>
          <p:grpSp>
            <p:nvGrpSpPr>
              <p:cNvPr id="37905" name="组合 15">
                <a:extLst>
                  <a:ext uri="{FF2B5EF4-FFF2-40B4-BE49-F238E27FC236}">
                    <a16:creationId xmlns:a16="http://schemas.microsoft.com/office/drawing/2014/main" id="{A4905CE6-7865-9E49-B243-6E3FF9B990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225" y="2756145"/>
                <a:ext cx="7095894" cy="1815215"/>
                <a:chOff x="566057" y="2222550"/>
                <a:chExt cx="7095938" cy="1816149"/>
              </a:xfrm>
            </p:grpSpPr>
            <p:grpSp>
              <p:nvGrpSpPr>
                <p:cNvPr id="37907" name="组合 19">
                  <a:extLst>
                    <a:ext uri="{FF2B5EF4-FFF2-40B4-BE49-F238E27FC236}">
                      <a16:creationId xmlns:a16="http://schemas.microsoft.com/office/drawing/2014/main" id="{64787A1B-8BC4-E545-4C5C-99593C1AAC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6057" y="2222550"/>
                  <a:ext cx="7095938" cy="1816149"/>
                  <a:chOff x="566057" y="2222550"/>
                  <a:chExt cx="7095938" cy="1816149"/>
                </a:xfrm>
              </p:grpSpPr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8AA4DB53-7A06-59F1-C394-D6422A2A7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057" y="2457506"/>
                    <a:ext cx="7095938" cy="1581193"/>
                  </a:xfrm>
                  <a:prstGeom prst="rect">
                    <a:avLst/>
                  </a:prstGeom>
                  <a:ln w="9525">
                    <a:solidFill>
                      <a:srgbClr val="00B0F0"/>
                    </a:solidFill>
                  </a:ln>
                </p:spPr>
                <p:style>
                  <a:lnRef idx="2">
                    <a:schemeClr val="accent4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8" name="任意多边形 27">
                    <a:extLst>
                      <a:ext uri="{FF2B5EF4-FFF2-40B4-BE49-F238E27FC236}">
                        <a16:creationId xmlns:a16="http://schemas.microsoft.com/office/drawing/2014/main" id="{4D05CBF1-D487-21FC-B1B1-4F0C5FE394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4033" y="2222550"/>
                    <a:ext cx="1811895" cy="469913"/>
                  </a:xfrm>
                  <a:custGeom>
                    <a:avLst/>
                    <a:gdLst>
                      <a:gd name="connsiteX0" fmla="*/ 0 w 4267200"/>
                      <a:gd name="connsiteY0" fmla="*/ 201820 h 1210897"/>
                      <a:gd name="connsiteX1" fmla="*/ 201820 w 4267200"/>
                      <a:gd name="connsiteY1" fmla="*/ 0 h 1210897"/>
                      <a:gd name="connsiteX2" fmla="*/ 4065380 w 4267200"/>
                      <a:gd name="connsiteY2" fmla="*/ 0 h 1210897"/>
                      <a:gd name="connsiteX3" fmla="*/ 4267200 w 4267200"/>
                      <a:gd name="connsiteY3" fmla="*/ 201820 h 1210897"/>
                      <a:gd name="connsiteX4" fmla="*/ 4267200 w 4267200"/>
                      <a:gd name="connsiteY4" fmla="*/ 1009077 h 1210897"/>
                      <a:gd name="connsiteX5" fmla="*/ 4065380 w 4267200"/>
                      <a:gd name="connsiteY5" fmla="*/ 1210897 h 1210897"/>
                      <a:gd name="connsiteX6" fmla="*/ 201820 w 4267200"/>
                      <a:gd name="connsiteY6" fmla="*/ 1210897 h 1210897"/>
                      <a:gd name="connsiteX7" fmla="*/ 0 w 4267200"/>
                      <a:gd name="connsiteY7" fmla="*/ 1009077 h 1210897"/>
                      <a:gd name="connsiteX8" fmla="*/ 0 w 4267200"/>
                      <a:gd name="connsiteY8" fmla="*/ 201820 h 1210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67200" h="1210897">
                        <a:moveTo>
                          <a:pt x="0" y="201820"/>
                        </a:moveTo>
                        <a:cubicBezTo>
                          <a:pt x="0" y="90358"/>
                          <a:pt x="90358" y="0"/>
                          <a:pt x="201820" y="0"/>
                        </a:cubicBezTo>
                        <a:lnTo>
                          <a:pt x="4065380" y="0"/>
                        </a:lnTo>
                        <a:cubicBezTo>
                          <a:pt x="4176842" y="0"/>
                          <a:pt x="4267200" y="90358"/>
                          <a:pt x="4267200" y="201820"/>
                        </a:cubicBezTo>
                        <a:lnTo>
                          <a:pt x="4267200" y="1009077"/>
                        </a:lnTo>
                        <a:cubicBezTo>
                          <a:pt x="4267200" y="1120539"/>
                          <a:pt x="4176842" y="1210897"/>
                          <a:pt x="4065380" y="1210897"/>
                        </a:cubicBezTo>
                        <a:lnTo>
                          <a:pt x="201820" y="1210897"/>
                        </a:lnTo>
                        <a:cubicBezTo>
                          <a:pt x="90358" y="1210897"/>
                          <a:pt x="0" y="1120539"/>
                          <a:pt x="0" y="1009077"/>
                        </a:cubicBezTo>
                        <a:lnTo>
                          <a:pt x="0" y="201820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220401" tIns="59111" rIns="220401" bIns="59111" spcCol="1270" anchor="ctr"/>
                  <a:lstStyle/>
                  <a:p>
                    <a:pPr defTabSz="28892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zh-CN" altLang="en-US" sz="6500" dirty="0"/>
                  </a:p>
                </p:txBody>
              </p:sp>
            </p:grpSp>
            <p:sp>
              <p:nvSpPr>
                <p:cNvPr id="37908" name="矩形 10">
                  <a:extLst>
                    <a:ext uri="{FF2B5EF4-FFF2-40B4-BE49-F238E27FC236}">
                      <a16:creationId xmlns:a16="http://schemas.microsoft.com/office/drawing/2014/main" id="{A840C320-EFF6-EDE6-7FB5-833AE7D70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034" y="2290825"/>
                  <a:ext cx="1811630" cy="369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语法格式</a:t>
                  </a:r>
                </a:p>
              </p:txBody>
            </p:sp>
          </p:grpSp>
          <p:sp>
            <p:nvSpPr>
              <p:cNvPr id="37906" name="矩形 23">
                <a:extLst>
                  <a:ext uri="{FF2B5EF4-FFF2-40B4-BE49-F238E27FC236}">
                    <a16:creationId xmlns:a16="http://schemas.microsoft.com/office/drawing/2014/main" id="{780A4FD9-21F2-7B1E-D89F-4052A7AA8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477" y="3433172"/>
                <a:ext cx="7052353" cy="1007612"/>
              </a:xfrm>
              <a:prstGeom prst="rect">
                <a:avLst/>
              </a:prstGeom>
              <a:solidFill>
                <a:srgbClr val="E7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37904" name="矩形 22">
              <a:extLst>
                <a:ext uri="{FF2B5EF4-FFF2-40B4-BE49-F238E27FC236}">
                  <a16:creationId xmlns:a16="http://schemas.microsoft.com/office/drawing/2014/main" id="{1BAB2978-4A5C-345C-01A1-7E955892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36" y="3449908"/>
              <a:ext cx="6638782" cy="876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en-US" altLang="zh-CN" sz="2000">
                  <a:latin typeface="微软雅黑" panose="020B0503020204020204" pitchFamily="34" charset="-122"/>
                </a:rPr>
                <a:t>&lt;</a:t>
              </a:r>
              <a:r>
                <a:rPr lang="zh-CN" altLang="zh-CN" sz="2000">
                  <a:latin typeface="微软雅黑" panose="020B0503020204020204" pitchFamily="34" charset="-122"/>
                </a:rPr>
                <a:t>标记名</a:t>
              </a:r>
              <a:r>
                <a:rPr lang="en-US" altLang="zh-CN" sz="2000">
                  <a:latin typeface="微软雅黑" panose="020B0503020204020204" pitchFamily="34" charset="-122"/>
                </a:rPr>
                <a:t> style="</a:t>
              </a:r>
              <a:r>
                <a:rPr lang="zh-CN" altLang="zh-CN" sz="2000">
                  <a:latin typeface="微软雅黑" panose="020B0503020204020204" pitchFamily="34" charset="-122"/>
                </a:rPr>
                <a:t>属性</a:t>
              </a:r>
              <a:r>
                <a:rPr lang="en-US" altLang="zh-CN" sz="2000">
                  <a:latin typeface="微软雅黑" panose="020B0503020204020204" pitchFamily="34" charset="-122"/>
                </a:rPr>
                <a:t>1:</a:t>
              </a:r>
              <a:r>
                <a:rPr lang="zh-CN" altLang="zh-CN" sz="2000">
                  <a:latin typeface="微软雅黑" panose="020B0503020204020204" pitchFamily="34" charset="-122"/>
                </a:rPr>
                <a:t>属性值</a:t>
              </a:r>
              <a:r>
                <a:rPr lang="en-US" altLang="zh-CN" sz="2000">
                  <a:latin typeface="微软雅黑" panose="020B0503020204020204" pitchFamily="34" charset="-122"/>
                </a:rPr>
                <a:t>1; </a:t>
              </a:r>
              <a:r>
                <a:rPr lang="zh-CN" altLang="zh-CN" sz="2000">
                  <a:latin typeface="微软雅黑" panose="020B0503020204020204" pitchFamily="34" charset="-122"/>
                </a:rPr>
                <a:t>属性</a:t>
              </a:r>
              <a:r>
                <a:rPr lang="en-US" altLang="zh-CN" sz="2000">
                  <a:latin typeface="微软雅黑" panose="020B0503020204020204" pitchFamily="34" charset="-122"/>
                </a:rPr>
                <a:t>2:</a:t>
              </a:r>
              <a:r>
                <a:rPr lang="zh-CN" altLang="zh-CN" sz="2000">
                  <a:latin typeface="微软雅黑" panose="020B0503020204020204" pitchFamily="34" charset="-122"/>
                </a:rPr>
                <a:t>属性值</a:t>
              </a:r>
              <a:r>
                <a:rPr lang="en-US" altLang="zh-CN" sz="2000">
                  <a:latin typeface="微软雅黑" panose="020B0503020204020204" pitchFamily="34" charset="-122"/>
                </a:rPr>
                <a:t>2; </a:t>
              </a:r>
              <a:r>
                <a:rPr lang="zh-CN" altLang="zh-CN" sz="2000">
                  <a:latin typeface="微软雅黑" panose="020B0503020204020204" pitchFamily="34" charset="-122"/>
                </a:rPr>
                <a:t>属性</a:t>
              </a:r>
              <a:r>
                <a:rPr lang="en-US" altLang="zh-CN" sz="2000">
                  <a:latin typeface="微软雅黑" panose="020B0503020204020204" pitchFamily="34" charset="-122"/>
                </a:rPr>
                <a:t>3:</a:t>
              </a:r>
              <a:r>
                <a:rPr lang="zh-CN" altLang="zh-CN" sz="2000">
                  <a:latin typeface="微软雅黑" panose="020B0503020204020204" pitchFamily="34" charset="-122"/>
                </a:rPr>
                <a:t>属性值</a:t>
              </a:r>
              <a:r>
                <a:rPr lang="en-US" altLang="zh-CN" sz="2000">
                  <a:latin typeface="微软雅黑" panose="020B0503020204020204" pitchFamily="34" charset="-122"/>
                </a:rPr>
                <a:t>3;"&gt; </a:t>
              </a:r>
              <a:r>
                <a:rPr lang="zh-CN" altLang="zh-CN" sz="2000">
                  <a:latin typeface="微软雅黑" panose="020B0503020204020204" pitchFamily="34" charset="-122"/>
                </a:rPr>
                <a:t>内容</a:t>
              </a:r>
              <a:r>
                <a:rPr lang="en-US" altLang="zh-CN" sz="2000">
                  <a:latin typeface="微软雅黑" panose="020B0503020204020204" pitchFamily="34" charset="-122"/>
                </a:rPr>
                <a:t> &lt;/</a:t>
              </a:r>
              <a:r>
                <a:rPr lang="zh-CN" altLang="zh-CN" sz="2000">
                  <a:latin typeface="微软雅黑" panose="020B0503020204020204" pitchFamily="34" charset="-122"/>
                </a:rPr>
                <a:t>标记名</a:t>
              </a:r>
              <a:r>
                <a:rPr lang="en-US" altLang="zh-CN" sz="2000">
                  <a:latin typeface="微软雅黑" panose="020B0503020204020204" pitchFamily="34" charset="-122"/>
                </a:rPr>
                <a:t>&gt;</a:t>
              </a:r>
              <a:endParaRPr lang="zh-CN" altLang="zh-CN" sz="200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燕尾形箭头 32">
            <a:extLst>
              <a:ext uri="{FF2B5EF4-FFF2-40B4-BE49-F238E27FC236}">
                <a16:creationId xmlns:a16="http://schemas.microsoft.com/office/drawing/2014/main" id="{46B0716D-0FF0-13DE-B4AC-857329BB7DCD}"/>
              </a:ext>
            </a:extLst>
          </p:cNvPr>
          <p:cNvSpPr/>
          <p:nvPr/>
        </p:nvSpPr>
        <p:spPr>
          <a:xfrm>
            <a:off x="2326641" y="965994"/>
            <a:ext cx="6600825" cy="1089025"/>
          </a:xfrm>
          <a:custGeom>
            <a:avLst/>
            <a:gdLst>
              <a:gd name="connsiteX0" fmla="*/ 0 w 6096000"/>
              <a:gd name="connsiteY0" fmla="*/ 406400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0 w 6096000"/>
              <a:gd name="connsiteY8" fmla="*/ 406400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798285 w 6096000"/>
              <a:gd name="connsiteY8" fmla="*/ 420914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798285 w 6096000"/>
              <a:gd name="connsiteY7" fmla="*/ 420914 h 1625600"/>
              <a:gd name="connsiteX0" fmla="*/ 580571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580571 w 6096000"/>
              <a:gd name="connsiteY7" fmla="*/ 420914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625600">
                <a:moveTo>
                  <a:pt x="580571" y="420914"/>
                </a:moveTo>
                <a:lnTo>
                  <a:pt x="5283200" y="406400"/>
                </a:lnTo>
                <a:lnTo>
                  <a:pt x="5283200" y="0"/>
                </a:lnTo>
                <a:lnTo>
                  <a:pt x="6096000" y="812800"/>
                </a:lnTo>
                <a:lnTo>
                  <a:pt x="5283200" y="1625600"/>
                </a:lnTo>
                <a:lnTo>
                  <a:pt x="5283200" y="1219200"/>
                </a:lnTo>
                <a:lnTo>
                  <a:pt x="0" y="1219200"/>
                </a:lnTo>
                <a:lnTo>
                  <a:pt x="580571" y="420914"/>
                </a:lnTo>
                <a:close/>
              </a:path>
            </a:pathLst>
          </a:custGeom>
          <a:solidFill>
            <a:srgbClr val="E1F9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矩形 30">
            <a:extLst>
              <a:ext uri="{FF2B5EF4-FFF2-40B4-BE49-F238E27FC236}">
                <a16:creationId xmlns:a16="http://schemas.microsoft.com/office/drawing/2014/main" id="{1DFDBDC8-CE69-585C-A2BE-28BF0DC18212}"/>
              </a:ext>
            </a:extLst>
          </p:cNvPr>
          <p:cNvSpPr>
            <a:spLocks/>
          </p:cNvSpPr>
          <p:nvPr/>
        </p:nvSpPr>
        <p:spPr bwMode="auto">
          <a:xfrm>
            <a:off x="1522412" y="1231901"/>
            <a:ext cx="1169988" cy="557213"/>
          </a:xfrm>
          <a:custGeom>
            <a:avLst/>
            <a:gdLst>
              <a:gd name="T0" fmla="*/ 0 w 953283"/>
              <a:gd name="T1" fmla="*/ 0 h 725715"/>
              <a:gd name="T2" fmla="*/ 9073542 w 953283"/>
              <a:gd name="T3" fmla="*/ 0 h 725715"/>
              <a:gd name="T4" fmla="*/ 4790903 w 953283"/>
              <a:gd name="T5" fmla="*/ 39732 h 725715"/>
              <a:gd name="T6" fmla="*/ 98492 w 953283"/>
              <a:gd name="T7" fmla="*/ 39732 h 725715"/>
              <a:gd name="T8" fmla="*/ 0 w 953283"/>
              <a:gd name="T9" fmla="*/ 0 h 725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3283" h="725715">
                <a:moveTo>
                  <a:pt x="0" y="0"/>
                </a:moveTo>
                <a:lnTo>
                  <a:pt x="953283" y="0"/>
                </a:lnTo>
                <a:lnTo>
                  <a:pt x="503340" y="725715"/>
                </a:lnTo>
                <a:lnTo>
                  <a:pt x="10348" y="725715"/>
                </a:lnTo>
                <a:lnTo>
                  <a:pt x="0" y="0"/>
                </a:lnTo>
                <a:close/>
              </a:path>
            </a:pathLst>
          </a:custGeom>
          <a:solidFill>
            <a:srgbClr val="E1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23">
            <a:extLst>
              <a:ext uri="{FF2B5EF4-FFF2-40B4-BE49-F238E27FC236}">
                <a16:creationId xmlns:a16="http://schemas.microsoft.com/office/drawing/2014/main" id="{D7D162DB-6FBA-B0F8-81AC-A8D3C4F6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1081089"/>
            <a:ext cx="60071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1369B2"/>
                </a:solidFill>
                <a:latin typeface="微软雅黑" panose="020B0503020204020204" pitchFamily="34" charset="-122"/>
              </a:rPr>
              <a:t>引入</a:t>
            </a:r>
            <a:r>
              <a:rPr lang="en-US" altLang="zh-CN" sz="2800">
                <a:solidFill>
                  <a:srgbClr val="1369B2"/>
                </a:solidFill>
                <a:latin typeface="微软雅黑" panose="020B0503020204020204" pitchFamily="34" charset="-122"/>
              </a:rPr>
              <a:t>CSS</a:t>
            </a:r>
            <a:r>
              <a:rPr lang="zh-CN" altLang="en-US" sz="2800">
                <a:solidFill>
                  <a:srgbClr val="1369B2"/>
                </a:solidFill>
                <a:latin typeface="微软雅黑" panose="020B0503020204020204" pitchFamily="34" charset="-122"/>
              </a:rPr>
              <a:t>样式表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EC330D-8037-3FFC-8562-4A6ABC7D801F}"/>
              </a:ext>
            </a:extLst>
          </p:cNvPr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5ABB6EAA-7C2F-DA96-9C03-99237E87446A}"/>
                </a:ext>
              </a:extLst>
            </p:cNvPr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0DDCAE7-6811-4C80-34AE-CC37FEFF7F9D}"/>
                </a:ext>
              </a:extLst>
            </p:cNvPr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46DB381-F9BB-40DF-A1ED-1826DF8448FF}"/>
                </a:ext>
              </a:extLst>
            </p:cNvPr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0CF4DE8-E053-6A62-2F39-D9A6AFB29665}"/>
              </a:ext>
            </a:extLst>
          </p:cNvPr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CSS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的基本语法结构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8169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TextBox 41">
            <a:extLst>
              <a:ext uri="{FF2B5EF4-FFF2-40B4-BE49-F238E27FC236}">
                <a16:creationId xmlns:a16="http://schemas.microsoft.com/office/drawing/2014/main" id="{6B7B6986-2DC6-94A6-6969-A2E34EF35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9" y="2211388"/>
            <a:ext cx="1766887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行内式</a:t>
            </a:r>
          </a:p>
        </p:txBody>
      </p:sp>
      <p:sp>
        <p:nvSpPr>
          <p:cNvPr id="38919" name="TextBox 41">
            <a:extLst>
              <a:ext uri="{FF2B5EF4-FFF2-40B4-BE49-F238E27FC236}">
                <a16:creationId xmlns:a16="http://schemas.microsoft.com/office/drawing/2014/main" id="{D2CBE88B-AABD-3973-62FA-5DEF1431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2211389"/>
            <a:ext cx="1766887" cy="460375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内嵌式</a:t>
            </a:r>
            <a:endParaRPr lang="zh-CN" altLang="en-US"/>
          </a:p>
        </p:txBody>
      </p:sp>
      <p:sp>
        <p:nvSpPr>
          <p:cNvPr id="38920" name="TextBox 41">
            <a:extLst>
              <a:ext uri="{FF2B5EF4-FFF2-40B4-BE49-F238E27FC236}">
                <a16:creationId xmlns:a16="http://schemas.microsoft.com/office/drawing/2014/main" id="{7E752501-D493-2B43-9128-1D589E200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2211389"/>
            <a:ext cx="1768475" cy="460375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链入式</a:t>
            </a:r>
            <a:endParaRPr lang="zh-CN" altLang="en-US"/>
          </a:p>
        </p:txBody>
      </p:sp>
      <p:sp>
        <p:nvSpPr>
          <p:cNvPr id="21" name="TextBox 41">
            <a:extLst>
              <a:ext uri="{FF2B5EF4-FFF2-40B4-BE49-F238E27FC236}">
                <a16:creationId xmlns:a16="http://schemas.microsoft.com/office/drawing/2014/main" id="{663CC1AC-6922-9C4F-71E9-089AE1246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2220913"/>
            <a:ext cx="1766887" cy="4572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内嵌式</a:t>
            </a:r>
            <a:endParaRPr lang="zh-CN" altLang="en-US" sz="2400" dirty="0"/>
          </a:p>
        </p:txBody>
      </p:sp>
      <p:sp>
        <p:nvSpPr>
          <p:cNvPr id="22" name="TextBox 41">
            <a:extLst>
              <a:ext uri="{FF2B5EF4-FFF2-40B4-BE49-F238E27FC236}">
                <a16:creationId xmlns:a16="http://schemas.microsoft.com/office/drawing/2014/main" id="{9F7209F5-2FCF-E293-DB58-41BF6400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2209800"/>
            <a:ext cx="1768475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链入式</a:t>
            </a:r>
            <a:endParaRPr lang="zh-CN" altLang="en-US" sz="2400"/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7D9B925F-7906-01BA-DD46-785E8FBDB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9" y="3016250"/>
            <a:ext cx="7502525" cy="87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1369B2"/>
                </a:solidFill>
                <a:latin typeface="微软雅黑" panose="020B0503020204020204" pitchFamily="34" charset="-122"/>
              </a:rPr>
              <a:t>内嵌式</a:t>
            </a:r>
            <a:r>
              <a:rPr lang="zh-CN" altLang="en-US">
                <a:latin typeface="微软雅黑" panose="020B0503020204020204" pitchFamily="34" charset="-122"/>
              </a:rPr>
              <a:t>是将</a:t>
            </a:r>
            <a:r>
              <a:rPr lang="en-US" altLang="zh-CN">
                <a:latin typeface="微软雅黑" panose="020B0503020204020204" pitchFamily="34" charset="-122"/>
              </a:rPr>
              <a:t>CSS</a:t>
            </a:r>
            <a:r>
              <a:rPr lang="zh-CN" altLang="en-US">
                <a:latin typeface="微软雅黑" panose="020B0503020204020204" pitchFamily="34" charset="-122"/>
              </a:rPr>
              <a:t>代码集中写在</a:t>
            </a:r>
            <a:r>
              <a:rPr lang="en-US" altLang="zh-CN">
                <a:latin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</a:rPr>
              <a:t>文档的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</a:rPr>
              <a:t>&lt;head&gt;</a:t>
            </a:r>
            <a:r>
              <a:rPr lang="zh-CN" altLang="en-US">
                <a:solidFill>
                  <a:srgbClr val="1369B2"/>
                </a:solidFill>
                <a:latin typeface="微软雅黑" panose="020B0503020204020204" pitchFamily="34" charset="-122"/>
              </a:rPr>
              <a:t>头部标记</a:t>
            </a:r>
            <a:r>
              <a:rPr lang="zh-CN" altLang="en-US">
                <a:latin typeface="微软雅黑" panose="020B0503020204020204" pitchFamily="34" charset="-122"/>
              </a:rPr>
              <a:t>中，并且用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</a:rPr>
              <a:t>&lt;style&gt;</a:t>
            </a:r>
            <a:r>
              <a:rPr lang="zh-CN" altLang="en-US">
                <a:solidFill>
                  <a:srgbClr val="1369B2"/>
                </a:solidFill>
                <a:latin typeface="微软雅黑" panose="020B0503020204020204" pitchFamily="34" charset="-122"/>
              </a:rPr>
              <a:t>标记</a:t>
            </a:r>
            <a:r>
              <a:rPr lang="zh-CN" altLang="en-US">
                <a:latin typeface="微软雅黑" panose="020B0503020204020204" pitchFamily="34" charset="-122"/>
              </a:rPr>
              <a:t>定义。</a:t>
            </a: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0F10E072-93AE-6192-0278-A8FC0A6E3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9" y="2216150"/>
            <a:ext cx="1766887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行内式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9224343-FBF8-A8A7-7AD2-A77EF91BE2A7}"/>
              </a:ext>
            </a:extLst>
          </p:cNvPr>
          <p:cNvGrpSpPr>
            <a:grpSpLocks/>
          </p:cNvGrpSpPr>
          <p:nvPr/>
        </p:nvGrpSpPr>
        <p:grpSpPr bwMode="auto">
          <a:xfrm>
            <a:off x="2587626" y="4100514"/>
            <a:ext cx="7205663" cy="2300287"/>
            <a:chOff x="552225" y="2756145"/>
            <a:chExt cx="7095894" cy="2300547"/>
          </a:xfrm>
        </p:grpSpPr>
        <p:grpSp>
          <p:nvGrpSpPr>
            <p:cNvPr id="38928" name="组合 48">
              <a:extLst>
                <a:ext uri="{FF2B5EF4-FFF2-40B4-BE49-F238E27FC236}">
                  <a16:creationId xmlns:a16="http://schemas.microsoft.com/office/drawing/2014/main" id="{782E945B-DD63-6573-46F8-3F00C5960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225" y="2756145"/>
              <a:ext cx="7095894" cy="2300547"/>
              <a:chOff x="552225" y="2756145"/>
              <a:chExt cx="7095894" cy="2300547"/>
            </a:xfrm>
          </p:grpSpPr>
          <p:grpSp>
            <p:nvGrpSpPr>
              <p:cNvPr id="38930" name="组合 15">
                <a:extLst>
                  <a:ext uri="{FF2B5EF4-FFF2-40B4-BE49-F238E27FC236}">
                    <a16:creationId xmlns:a16="http://schemas.microsoft.com/office/drawing/2014/main" id="{3B743E31-7CA5-E825-D43D-775ECCE22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225" y="2756145"/>
                <a:ext cx="7095894" cy="2300547"/>
                <a:chOff x="566057" y="2222550"/>
                <a:chExt cx="7095938" cy="2301731"/>
              </a:xfrm>
            </p:grpSpPr>
            <p:grpSp>
              <p:nvGrpSpPr>
                <p:cNvPr id="38932" name="组合 19">
                  <a:extLst>
                    <a:ext uri="{FF2B5EF4-FFF2-40B4-BE49-F238E27FC236}">
                      <a16:creationId xmlns:a16="http://schemas.microsoft.com/office/drawing/2014/main" id="{16593389-FB5D-EC45-9652-BA6FAF4D76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6057" y="2222550"/>
                  <a:ext cx="7095938" cy="2301731"/>
                  <a:chOff x="566057" y="2222550"/>
                  <a:chExt cx="7095938" cy="2301731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FEBAC56-56CA-2334-2831-0574D21986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057" y="2457647"/>
                    <a:ext cx="7095938" cy="2066634"/>
                  </a:xfrm>
                  <a:prstGeom prst="rect">
                    <a:avLst/>
                  </a:prstGeom>
                  <a:ln w="9525">
                    <a:solidFill>
                      <a:srgbClr val="00B0F0"/>
                    </a:solidFill>
                  </a:ln>
                </p:spPr>
                <p:style>
                  <a:lnRef idx="2">
                    <a:schemeClr val="accent4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3" name="任意多边形 32">
                    <a:extLst>
                      <a:ext uri="{FF2B5EF4-FFF2-40B4-BE49-F238E27FC236}">
                        <a16:creationId xmlns:a16="http://schemas.microsoft.com/office/drawing/2014/main" id="{AF462116-EF8E-CC45-1D78-B871D0DA75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4033" y="2222550"/>
                    <a:ext cx="1811895" cy="470195"/>
                  </a:xfrm>
                  <a:custGeom>
                    <a:avLst/>
                    <a:gdLst>
                      <a:gd name="connsiteX0" fmla="*/ 0 w 4267200"/>
                      <a:gd name="connsiteY0" fmla="*/ 201820 h 1210897"/>
                      <a:gd name="connsiteX1" fmla="*/ 201820 w 4267200"/>
                      <a:gd name="connsiteY1" fmla="*/ 0 h 1210897"/>
                      <a:gd name="connsiteX2" fmla="*/ 4065380 w 4267200"/>
                      <a:gd name="connsiteY2" fmla="*/ 0 h 1210897"/>
                      <a:gd name="connsiteX3" fmla="*/ 4267200 w 4267200"/>
                      <a:gd name="connsiteY3" fmla="*/ 201820 h 1210897"/>
                      <a:gd name="connsiteX4" fmla="*/ 4267200 w 4267200"/>
                      <a:gd name="connsiteY4" fmla="*/ 1009077 h 1210897"/>
                      <a:gd name="connsiteX5" fmla="*/ 4065380 w 4267200"/>
                      <a:gd name="connsiteY5" fmla="*/ 1210897 h 1210897"/>
                      <a:gd name="connsiteX6" fmla="*/ 201820 w 4267200"/>
                      <a:gd name="connsiteY6" fmla="*/ 1210897 h 1210897"/>
                      <a:gd name="connsiteX7" fmla="*/ 0 w 4267200"/>
                      <a:gd name="connsiteY7" fmla="*/ 1009077 h 1210897"/>
                      <a:gd name="connsiteX8" fmla="*/ 0 w 4267200"/>
                      <a:gd name="connsiteY8" fmla="*/ 201820 h 1210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67200" h="1210897">
                        <a:moveTo>
                          <a:pt x="0" y="201820"/>
                        </a:moveTo>
                        <a:cubicBezTo>
                          <a:pt x="0" y="90358"/>
                          <a:pt x="90358" y="0"/>
                          <a:pt x="201820" y="0"/>
                        </a:cubicBezTo>
                        <a:lnTo>
                          <a:pt x="4065380" y="0"/>
                        </a:lnTo>
                        <a:cubicBezTo>
                          <a:pt x="4176842" y="0"/>
                          <a:pt x="4267200" y="90358"/>
                          <a:pt x="4267200" y="201820"/>
                        </a:cubicBezTo>
                        <a:lnTo>
                          <a:pt x="4267200" y="1009077"/>
                        </a:lnTo>
                        <a:cubicBezTo>
                          <a:pt x="4267200" y="1120539"/>
                          <a:pt x="4176842" y="1210897"/>
                          <a:pt x="4065380" y="1210897"/>
                        </a:cubicBezTo>
                        <a:lnTo>
                          <a:pt x="201820" y="1210897"/>
                        </a:lnTo>
                        <a:cubicBezTo>
                          <a:pt x="90358" y="1210897"/>
                          <a:pt x="0" y="1120539"/>
                          <a:pt x="0" y="1009077"/>
                        </a:cubicBezTo>
                        <a:lnTo>
                          <a:pt x="0" y="201820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220401" tIns="59111" rIns="220401" bIns="59111" spcCol="1270" anchor="ctr"/>
                  <a:lstStyle/>
                  <a:p>
                    <a:pPr defTabSz="28892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zh-CN" altLang="en-US" sz="6500" dirty="0"/>
                  </a:p>
                </p:txBody>
              </p:sp>
            </p:grpSp>
            <p:sp>
              <p:nvSpPr>
                <p:cNvPr id="38933" name="矩形 10">
                  <a:extLst>
                    <a:ext uri="{FF2B5EF4-FFF2-40B4-BE49-F238E27FC236}">
                      <a16:creationId xmlns:a16="http://schemas.microsoft.com/office/drawing/2014/main" id="{5FE46669-E2E0-3B1E-6516-61EC58752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034" y="2290825"/>
                  <a:ext cx="1811630" cy="369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语法格式</a:t>
                  </a:r>
                </a:p>
              </p:txBody>
            </p:sp>
          </p:grpSp>
          <p:sp>
            <p:nvSpPr>
              <p:cNvPr id="38931" name="矩形 23">
                <a:extLst>
                  <a:ext uri="{FF2B5EF4-FFF2-40B4-BE49-F238E27FC236}">
                    <a16:creationId xmlns:a16="http://schemas.microsoft.com/office/drawing/2014/main" id="{D1FC33BF-9C86-B761-5CBA-6B931F837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477" y="3433172"/>
                <a:ext cx="7052353" cy="1493783"/>
              </a:xfrm>
              <a:prstGeom prst="rect">
                <a:avLst/>
              </a:prstGeom>
              <a:solidFill>
                <a:srgbClr val="E7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38929" name="矩形 22">
              <a:extLst>
                <a:ext uri="{FF2B5EF4-FFF2-40B4-BE49-F238E27FC236}">
                  <a16:creationId xmlns:a16="http://schemas.microsoft.com/office/drawing/2014/main" id="{AD4101CE-E613-BEEA-1AAC-91CA0E87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36" y="3449908"/>
              <a:ext cx="6638782" cy="1477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微软雅黑" panose="020B0503020204020204" pitchFamily="34" charset="-122"/>
                </a:rPr>
                <a:t>&lt;head&gt;</a:t>
              </a:r>
              <a:endParaRPr lang="zh-CN" altLang="zh-CN">
                <a:latin typeface="微软雅黑" panose="020B0503020204020204" pitchFamily="34" charset="-122"/>
              </a:endParaRPr>
            </a:p>
            <a:p>
              <a:r>
                <a:rPr lang="en-US" altLang="zh-CN">
                  <a:latin typeface="微软雅黑" panose="020B0503020204020204" pitchFamily="34" charset="-122"/>
                </a:rPr>
                <a:t>&lt;style type="text/css"&gt;</a:t>
              </a:r>
              <a:endParaRPr lang="zh-CN" altLang="zh-CN">
                <a:latin typeface="微软雅黑" panose="020B0503020204020204" pitchFamily="34" charset="-122"/>
              </a:endParaRPr>
            </a:p>
            <a:p>
              <a:r>
                <a:rPr lang="zh-CN" altLang="zh-CN">
                  <a:latin typeface="微软雅黑" panose="020B0503020204020204" pitchFamily="34" charset="-122"/>
                </a:rPr>
                <a:t>选择器</a:t>
              </a:r>
              <a:r>
                <a:rPr lang="en-US" altLang="zh-CN">
                  <a:latin typeface="微软雅黑" panose="020B0503020204020204" pitchFamily="34" charset="-122"/>
                </a:rPr>
                <a:t> {</a:t>
              </a:r>
              <a:r>
                <a:rPr lang="zh-CN" altLang="zh-CN">
                  <a:latin typeface="微软雅黑" panose="020B0503020204020204" pitchFamily="34" charset="-122"/>
                </a:rPr>
                <a:t>属性</a:t>
              </a:r>
              <a:r>
                <a:rPr lang="en-US" altLang="zh-CN">
                  <a:latin typeface="微软雅黑" panose="020B0503020204020204" pitchFamily="34" charset="-122"/>
                </a:rPr>
                <a:t>1:</a:t>
              </a:r>
              <a:r>
                <a:rPr lang="zh-CN" altLang="zh-CN">
                  <a:latin typeface="微软雅黑" panose="020B0503020204020204" pitchFamily="34" charset="-122"/>
                </a:rPr>
                <a:t>属性值</a:t>
              </a:r>
              <a:r>
                <a:rPr lang="en-US" altLang="zh-CN">
                  <a:latin typeface="微软雅黑" panose="020B0503020204020204" pitchFamily="34" charset="-122"/>
                </a:rPr>
                <a:t>1; </a:t>
              </a:r>
              <a:r>
                <a:rPr lang="zh-CN" altLang="zh-CN">
                  <a:latin typeface="微软雅黑" panose="020B0503020204020204" pitchFamily="34" charset="-122"/>
                </a:rPr>
                <a:t>属性</a:t>
              </a:r>
              <a:r>
                <a:rPr lang="en-US" altLang="zh-CN">
                  <a:latin typeface="微软雅黑" panose="020B0503020204020204" pitchFamily="34" charset="-122"/>
                </a:rPr>
                <a:t>2:</a:t>
              </a:r>
              <a:r>
                <a:rPr lang="zh-CN" altLang="zh-CN">
                  <a:latin typeface="微软雅黑" panose="020B0503020204020204" pitchFamily="34" charset="-122"/>
                </a:rPr>
                <a:t>属性值</a:t>
              </a:r>
              <a:r>
                <a:rPr lang="en-US" altLang="zh-CN">
                  <a:latin typeface="微软雅黑" panose="020B0503020204020204" pitchFamily="34" charset="-122"/>
                </a:rPr>
                <a:t>2; </a:t>
              </a:r>
              <a:r>
                <a:rPr lang="zh-CN" altLang="zh-CN">
                  <a:latin typeface="微软雅黑" panose="020B0503020204020204" pitchFamily="34" charset="-122"/>
                </a:rPr>
                <a:t>属性</a:t>
              </a:r>
              <a:r>
                <a:rPr lang="en-US" altLang="zh-CN">
                  <a:latin typeface="微软雅黑" panose="020B0503020204020204" pitchFamily="34" charset="-122"/>
                </a:rPr>
                <a:t>3:</a:t>
              </a:r>
              <a:r>
                <a:rPr lang="zh-CN" altLang="zh-CN">
                  <a:latin typeface="微软雅黑" panose="020B0503020204020204" pitchFamily="34" charset="-122"/>
                </a:rPr>
                <a:t>属性值</a:t>
              </a:r>
              <a:r>
                <a:rPr lang="en-US" altLang="zh-CN">
                  <a:latin typeface="微软雅黑" panose="020B0503020204020204" pitchFamily="34" charset="-122"/>
                </a:rPr>
                <a:t>3;}</a:t>
              </a:r>
              <a:endParaRPr lang="zh-CN" altLang="zh-CN">
                <a:latin typeface="微软雅黑" panose="020B0503020204020204" pitchFamily="34" charset="-122"/>
              </a:endParaRPr>
            </a:p>
            <a:p>
              <a:r>
                <a:rPr lang="en-US" altLang="zh-CN">
                  <a:latin typeface="微软雅黑" panose="020B0503020204020204" pitchFamily="34" charset="-122"/>
                </a:rPr>
                <a:t>&lt;/style&gt;</a:t>
              </a:r>
              <a:endParaRPr lang="zh-CN" altLang="zh-CN">
                <a:latin typeface="微软雅黑" panose="020B0503020204020204" pitchFamily="34" charset="-122"/>
              </a:endParaRPr>
            </a:p>
            <a:p>
              <a:r>
                <a:rPr lang="en-US" altLang="zh-CN">
                  <a:latin typeface="微软雅黑" panose="020B0503020204020204" pitchFamily="34" charset="-122"/>
                </a:rPr>
                <a:t>&lt;/head&gt;</a:t>
              </a:r>
              <a:endParaRPr lang="zh-CN" altLang="en-US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燕尾形箭头 32">
            <a:extLst>
              <a:ext uri="{FF2B5EF4-FFF2-40B4-BE49-F238E27FC236}">
                <a16:creationId xmlns:a16="http://schemas.microsoft.com/office/drawing/2014/main" id="{47FB20CD-9DEC-F013-4819-B72A16728671}"/>
              </a:ext>
            </a:extLst>
          </p:cNvPr>
          <p:cNvSpPr/>
          <p:nvPr/>
        </p:nvSpPr>
        <p:spPr>
          <a:xfrm>
            <a:off x="2326641" y="965994"/>
            <a:ext cx="6600825" cy="1089025"/>
          </a:xfrm>
          <a:custGeom>
            <a:avLst/>
            <a:gdLst>
              <a:gd name="connsiteX0" fmla="*/ 0 w 6096000"/>
              <a:gd name="connsiteY0" fmla="*/ 406400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0 w 6096000"/>
              <a:gd name="connsiteY8" fmla="*/ 406400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798285 w 6096000"/>
              <a:gd name="connsiteY8" fmla="*/ 420914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798285 w 6096000"/>
              <a:gd name="connsiteY7" fmla="*/ 420914 h 1625600"/>
              <a:gd name="connsiteX0" fmla="*/ 580571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580571 w 6096000"/>
              <a:gd name="connsiteY7" fmla="*/ 420914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625600">
                <a:moveTo>
                  <a:pt x="580571" y="420914"/>
                </a:moveTo>
                <a:lnTo>
                  <a:pt x="5283200" y="406400"/>
                </a:lnTo>
                <a:lnTo>
                  <a:pt x="5283200" y="0"/>
                </a:lnTo>
                <a:lnTo>
                  <a:pt x="6096000" y="812800"/>
                </a:lnTo>
                <a:lnTo>
                  <a:pt x="5283200" y="1625600"/>
                </a:lnTo>
                <a:lnTo>
                  <a:pt x="5283200" y="1219200"/>
                </a:lnTo>
                <a:lnTo>
                  <a:pt x="0" y="1219200"/>
                </a:lnTo>
                <a:lnTo>
                  <a:pt x="580571" y="420914"/>
                </a:lnTo>
                <a:close/>
              </a:path>
            </a:pathLst>
          </a:custGeom>
          <a:solidFill>
            <a:srgbClr val="E1F9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矩形 30">
            <a:extLst>
              <a:ext uri="{FF2B5EF4-FFF2-40B4-BE49-F238E27FC236}">
                <a16:creationId xmlns:a16="http://schemas.microsoft.com/office/drawing/2014/main" id="{7431FB18-B539-16E4-47BB-8F48E2EE566D}"/>
              </a:ext>
            </a:extLst>
          </p:cNvPr>
          <p:cNvSpPr>
            <a:spLocks/>
          </p:cNvSpPr>
          <p:nvPr/>
        </p:nvSpPr>
        <p:spPr bwMode="auto">
          <a:xfrm>
            <a:off x="1522412" y="1231901"/>
            <a:ext cx="1169988" cy="557213"/>
          </a:xfrm>
          <a:custGeom>
            <a:avLst/>
            <a:gdLst>
              <a:gd name="T0" fmla="*/ 0 w 953283"/>
              <a:gd name="T1" fmla="*/ 0 h 725715"/>
              <a:gd name="T2" fmla="*/ 9073542 w 953283"/>
              <a:gd name="T3" fmla="*/ 0 h 725715"/>
              <a:gd name="T4" fmla="*/ 4790903 w 953283"/>
              <a:gd name="T5" fmla="*/ 39732 h 725715"/>
              <a:gd name="T6" fmla="*/ 98492 w 953283"/>
              <a:gd name="T7" fmla="*/ 39732 h 725715"/>
              <a:gd name="T8" fmla="*/ 0 w 953283"/>
              <a:gd name="T9" fmla="*/ 0 h 725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3283" h="725715">
                <a:moveTo>
                  <a:pt x="0" y="0"/>
                </a:moveTo>
                <a:lnTo>
                  <a:pt x="953283" y="0"/>
                </a:lnTo>
                <a:lnTo>
                  <a:pt x="503340" y="725715"/>
                </a:lnTo>
                <a:lnTo>
                  <a:pt x="10348" y="725715"/>
                </a:lnTo>
                <a:lnTo>
                  <a:pt x="0" y="0"/>
                </a:lnTo>
                <a:close/>
              </a:path>
            </a:pathLst>
          </a:custGeom>
          <a:solidFill>
            <a:srgbClr val="E1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23">
            <a:extLst>
              <a:ext uri="{FF2B5EF4-FFF2-40B4-BE49-F238E27FC236}">
                <a16:creationId xmlns:a16="http://schemas.microsoft.com/office/drawing/2014/main" id="{67EC1FEF-71F3-0DC9-8682-835FBC5B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1081089"/>
            <a:ext cx="60071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1369B2"/>
                </a:solidFill>
                <a:latin typeface="微软雅黑" panose="020B0503020204020204" pitchFamily="34" charset="-122"/>
              </a:rPr>
              <a:t>引入</a:t>
            </a:r>
            <a:r>
              <a:rPr lang="en-US" altLang="zh-CN" sz="2800">
                <a:solidFill>
                  <a:srgbClr val="1369B2"/>
                </a:solidFill>
                <a:latin typeface="微软雅黑" panose="020B0503020204020204" pitchFamily="34" charset="-122"/>
              </a:rPr>
              <a:t>CSS</a:t>
            </a:r>
            <a:r>
              <a:rPr lang="zh-CN" altLang="en-US" sz="2800">
                <a:solidFill>
                  <a:srgbClr val="1369B2"/>
                </a:solidFill>
                <a:latin typeface="微软雅黑" panose="020B0503020204020204" pitchFamily="34" charset="-122"/>
              </a:rPr>
              <a:t>样式表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14E3D8-AECF-50A5-8774-715C89147603}"/>
              </a:ext>
            </a:extLst>
          </p:cNvPr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F602EFCC-BC7B-DC71-633D-E60FE0D6D03F}"/>
                </a:ext>
              </a:extLst>
            </p:cNvPr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C8DBC02-9354-F785-8B7B-2163C225663B}"/>
                </a:ext>
              </a:extLst>
            </p:cNvPr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247E2C-1DAA-14DC-ED72-96BAE9CDB008}"/>
                </a:ext>
              </a:extLst>
            </p:cNvPr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EC65D79-83FF-5FC2-CA96-6CFFF39C7675}"/>
              </a:ext>
            </a:extLst>
          </p:cNvPr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CSS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的基本语法结构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80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Box 41">
            <a:extLst>
              <a:ext uri="{FF2B5EF4-FFF2-40B4-BE49-F238E27FC236}">
                <a16:creationId xmlns:a16="http://schemas.microsoft.com/office/drawing/2014/main" id="{E67391AF-726F-673D-ED34-525A438EE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9" y="2211388"/>
            <a:ext cx="1766887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行内式</a:t>
            </a:r>
          </a:p>
        </p:txBody>
      </p:sp>
      <p:sp>
        <p:nvSpPr>
          <p:cNvPr id="39943" name="TextBox 41">
            <a:extLst>
              <a:ext uri="{FF2B5EF4-FFF2-40B4-BE49-F238E27FC236}">
                <a16:creationId xmlns:a16="http://schemas.microsoft.com/office/drawing/2014/main" id="{8B06B6F5-5E89-1B02-8D1D-75B8D22C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2211389"/>
            <a:ext cx="1766887" cy="460375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内嵌式</a:t>
            </a:r>
            <a:endParaRPr lang="zh-CN" altLang="en-US"/>
          </a:p>
        </p:txBody>
      </p:sp>
      <p:sp>
        <p:nvSpPr>
          <p:cNvPr id="39944" name="TextBox 41">
            <a:extLst>
              <a:ext uri="{FF2B5EF4-FFF2-40B4-BE49-F238E27FC236}">
                <a16:creationId xmlns:a16="http://schemas.microsoft.com/office/drawing/2014/main" id="{02FEF7FC-0244-2EAA-11F8-2CFFD174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2211389"/>
            <a:ext cx="1768475" cy="460375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链入式</a:t>
            </a:r>
            <a:endParaRPr lang="zh-CN" altLang="en-US"/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8D66470A-4A8E-2789-92E3-A6DE401E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4" y="2220913"/>
            <a:ext cx="1766887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内嵌式</a:t>
            </a:r>
            <a:endParaRPr lang="zh-CN" altLang="en-US" sz="2400"/>
          </a:p>
        </p:txBody>
      </p:sp>
      <p:sp>
        <p:nvSpPr>
          <p:cNvPr id="18" name="TextBox 41">
            <a:extLst>
              <a:ext uri="{FF2B5EF4-FFF2-40B4-BE49-F238E27FC236}">
                <a16:creationId xmlns:a16="http://schemas.microsoft.com/office/drawing/2014/main" id="{A9AFEDE3-CFE0-5E17-01D1-7E887719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6" y="2219325"/>
            <a:ext cx="1768475" cy="4572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链入式</a:t>
            </a:r>
            <a:endParaRPr lang="zh-CN" altLang="en-US" sz="2400"/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ED915AFB-042F-32EC-EA2B-4D98AF8C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9" y="3040063"/>
            <a:ext cx="7502525" cy="87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>
                <a:solidFill>
                  <a:srgbClr val="1369B2"/>
                </a:solidFill>
                <a:latin typeface="微软雅黑" panose="020B0503020204020204" pitchFamily="34" charset="-122"/>
              </a:rPr>
              <a:t>链入式</a:t>
            </a:r>
            <a:r>
              <a:rPr lang="zh-CN" altLang="zh-CN">
                <a:latin typeface="微软雅黑" panose="020B0503020204020204" pitchFamily="34" charset="-122"/>
              </a:rPr>
              <a:t>是将所有的样式放在一个或多个以</a:t>
            </a:r>
            <a:r>
              <a:rPr lang="en-US" altLang="zh-CN">
                <a:latin typeface="微软雅黑" panose="020B0503020204020204" pitchFamily="34" charset="-122"/>
              </a:rPr>
              <a:t>.css</a:t>
            </a:r>
            <a:r>
              <a:rPr lang="zh-CN" altLang="zh-CN">
                <a:latin typeface="微软雅黑" panose="020B0503020204020204" pitchFamily="34" charset="-122"/>
              </a:rPr>
              <a:t>为扩展名的</a:t>
            </a:r>
            <a:r>
              <a:rPr lang="zh-CN" altLang="zh-CN">
                <a:solidFill>
                  <a:srgbClr val="1369B2"/>
                </a:solidFill>
                <a:latin typeface="微软雅黑" panose="020B0503020204020204" pitchFamily="34" charset="-122"/>
              </a:rPr>
              <a:t>外部样式表文件</a:t>
            </a:r>
            <a:r>
              <a:rPr lang="zh-CN" altLang="zh-CN">
                <a:latin typeface="微软雅黑" panose="020B0503020204020204" pitchFamily="34" charset="-122"/>
              </a:rPr>
              <a:t>中，通过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</a:rPr>
              <a:t>&lt;link /&gt;</a:t>
            </a:r>
            <a:r>
              <a:rPr lang="zh-CN" altLang="zh-CN">
                <a:solidFill>
                  <a:srgbClr val="1369B2"/>
                </a:solidFill>
                <a:latin typeface="微软雅黑" panose="020B0503020204020204" pitchFamily="34" charset="-122"/>
              </a:rPr>
              <a:t>标记</a:t>
            </a:r>
            <a:r>
              <a:rPr lang="zh-CN" altLang="zh-CN">
                <a:latin typeface="微软雅黑" panose="020B0503020204020204" pitchFamily="34" charset="-122"/>
              </a:rPr>
              <a:t>将外部样式表文件链接到</a:t>
            </a:r>
            <a:r>
              <a:rPr lang="en-US" altLang="zh-CN">
                <a:solidFill>
                  <a:srgbClr val="1369B2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>
                <a:solidFill>
                  <a:srgbClr val="1369B2"/>
                </a:solidFill>
                <a:latin typeface="微软雅黑" panose="020B0503020204020204" pitchFamily="34" charset="-122"/>
              </a:rPr>
              <a:t>文档</a:t>
            </a:r>
            <a:r>
              <a:rPr lang="zh-CN" altLang="zh-CN">
                <a:latin typeface="微软雅黑" panose="020B0503020204020204" pitchFamily="34" charset="-122"/>
              </a:rPr>
              <a:t>中</a:t>
            </a:r>
            <a:r>
              <a:rPr lang="zh-CN" altLang="en-US"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0" name="TextBox 41">
            <a:extLst>
              <a:ext uri="{FF2B5EF4-FFF2-40B4-BE49-F238E27FC236}">
                <a16:creationId xmlns:a16="http://schemas.microsoft.com/office/drawing/2014/main" id="{4F7C2508-A9BC-17F1-AD82-7F11F5C9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9" y="2216150"/>
            <a:ext cx="1766887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行内式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499CD8-50A8-E776-152C-87C7F11BD527}"/>
              </a:ext>
            </a:extLst>
          </p:cNvPr>
          <p:cNvGrpSpPr>
            <a:grpSpLocks/>
          </p:cNvGrpSpPr>
          <p:nvPr/>
        </p:nvGrpSpPr>
        <p:grpSpPr bwMode="auto">
          <a:xfrm>
            <a:off x="2565401" y="4278313"/>
            <a:ext cx="7205663" cy="1905000"/>
            <a:chOff x="552225" y="2756145"/>
            <a:chExt cx="7095894" cy="1905513"/>
          </a:xfrm>
        </p:grpSpPr>
        <p:grpSp>
          <p:nvGrpSpPr>
            <p:cNvPr id="39952" name="组合 48">
              <a:extLst>
                <a:ext uri="{FF2B5EF4-FFF2-40B4-BE49-F238E27FC236}">
                  <a16:creationId xmlns:a16="http://schemas.microsoft.com/office/drawing/2014/main" id="{05323F5B-75A9-8D12-CB03-A189C0FB7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225" y="2756145"/>
              <a:ext cx="7095894" cy="1905513"/>
              <a:chOff x="552225" y="2756145"/>
              <a:chExt cx="7095894" cy="1905513"/>
            </a:xfrm>
          </p:grpSpPr>
          <p:grpSp>
            <p:nvGrpSpPr>
              <p:cNvPr id="39954" name="组合 15">
                <a:extLst>
                  <a:ext uri="{FF2B5EF4-FFF2-40B4-BE49-F238E27FC236}">
                    <a16:creationId xmlns:a16="http://schemas.microsoft.com/office/drawing/2014/main" id="{82E9949E-D0D5-6AC3-FCE8-21D455C910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225" y="2756145"/>
                <a:ext cx="7095894" cy="1905513"/>
                <a:chOff x="566057" y="2222550"/>
                <a:chExt cx="7095938" cy="1906494"/>
              </a:xfrm>
            </p:grpSpPr>
            <p:grpSp>
              <p:nvGrpSpPr>
                <p:cNvPr id="39956" name="组合 19">
                  <a:extLst>
                    <a:ext uri="{FF2B5EF4-FFF2-40B4-BE49-F238E27FC236}">
                      <a16:creationId xmlns:a16="http://schemas.microsoft.com/office/drawing/2014/main" id="{29376D3C-9366-88C0-72A6-E68D17E896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6057" y="2222550"/>
                  <a:ext cx="7095938" cy="1906494"/>
                  <a:chOff x="566057" y="2222550"/>
                  <a:chExt cx="7095938" cy="1906494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539695DE-E7A1-2BEC-4CDD-5D7E018663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057" y="2457684"/>
                    <a:ext cx="7095938" cy="1671360"/>
                  </a:xfrm>
                  <a:prstGeom prst="rect">
                    <a:avLst/>
                  </a:prstGeom>
                  <a:ln w="9525">
                    <a:solidFill>
                      <a:srgbClr val="00B0F0"/>
                    </a:solidFill>
                  </a:ln>
                </p:spPr>
                <p:style>
                  <a:lnRef idx="2">
                    <a:schemeClr val="accent4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9" name="任意多边形 28">
                    <a:extLst>
                      <a:ext uri="{FF2B5EF4-FFF2-40B4-BE49-F238E27FC236}">
                        <a16:creationId xmlns:a16="http://schemas.microsoft.com/office/drawing/2014/main" id="{96E0876A-52AE-0EAA-C35C-B35A2B1752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74033" y="2222550"/>
                    <a:ext cx="1811895" cy="470269"/>
                  </a:xfrm>
                  <a:custGeom>
                    <a:avLst/>
                    <a:gdLst>
                      <a:gd name="connsiteX0" fmla="*/ 0 w 4267200"/>
                      <a:gd name="connsiteY0" fmla="*/ 201820 h 1210897"/>
                      <a:gd name="connsiteX1" fmla="*/ 201820 w 4267200"/>
                      <a:gd name="connsiteY1" fmla="*/ 0 h 1210897"/>
                      <a:gd name="connsiteX2" fmla="*/ 4065380 w 4267200"/>
                      <a:gd name="connsiteY2" fmla="*/ 0 h 1210897"/>
                      <a:gd name="connsiteX3" fmla="*/ 4267200 w 4267200"/>
                      <a:gd name="connsiteY3" fmla="*/ 201820 h 1210897"/>
                      <a:gd name="connsiteX4" fmla="*/ 4267200 w 4267200"/>
                      <a:gd name="connsiteY4" fmla="*/ 1009077 h 1210897"/>
                      <a:gd name="connsiteX5" fmla="*/ 4065380 w 4267200"/>
                      <a:gd name="connsiteY5" fmla="*/ 1210897 h 1210897"/>
                      <a:gd name="connsiteX6" fmla="*/ 201820 w 4267200"/>
                      <a:gd name="connsiteY6" fmla="*/ 1210897 h 1210897"/>
                      <a:gd name="connsiteX7" fmla="*/ 0 w 4267200"/>
                      <a:gd name="connsiteY7" fmla="*/ 1009077 h 1210897"/>
                      <a:gd name="connsiteX8" fmla="*/ 0 w 4267200"/>
                      <a:gd name="connsiteY8" fmla="*/ 201820 h 1210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67200" h="1210897">
                        <a:moveTo>
                          <a:pt x="0" y="201820"/>
                        </a:moveTo>
                        <a:cubicBezTo>
                          <a:pt x="0" y="90358"/>
                          <a:pt x="90358" y="0"/>
                          <a:pt x="201820" y="0"/>
                        </a:cubicBezTo>
                        <a:lnTo>
                          <a:pt x="4065380" y="0"/>
                        </a:lnTo>
                        <a:cubicBezTo>
                          <a:pt x="4176842" y="0"/>
                          <a:pt x="4267200" y="90358"/>
                          <a:pt x="4267200" y="201820"/>
                        </a:cubicBezTo>
                        <a:lnTo>
                          <a:pt x="4267200" y="1009077"/>
                        </a:lnTo>
                        <a:cubicBezTo>
                          <a:pt x="4267200" y="1120539"/>
                          <a:pt x="4176842" y="1210897"/>
                          <a:pt x="4065380" y="1210897"/>
                        </a:cubicBezTo>
                        <a:lnTo>
                          <a:pt x="201820" y="1210897"/>
                        </a:lnTo>
                        <a:cubicBezTo>
                          <a:pt x="90358" y="1210897"/>
                          <a:pt x="0" y="1120539"/>
                          <a:pt x="0" y="1009077"/>
                        </a:cubicBezTo>
                        <a:lnTo>
                          <a:pt x="0" y="201820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4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lIns="220401" tIns="59111" rIns="220401" bIns="59111" spcCol="1270" anchor="ctr"/>
                  <a:lstStyle/>
                  <a:p>
                    <a:pPr defTabSz="2889250">
                      <a:lnSpc>
                        <a:spcPct val="90000"/>
                      </a:lnSpc>
                      <a:spcAft>
                        <a:spcPct val="35000"/>
                      </a:spcAft>
                      <a:defRPr/>
                    </a:pPr>
                    <a:endParaRPr lang="zh-CN" altLang="en-US" sz="6500" dirty="0"/>
                  </a:p>
                </p:txBody>
              </p:sp>
            </p:grpSp>
            <p:sp>
              <p:nvSpPr>
                <p:cNvPr id="39957" name="矩形 10">
                  <a:extLst>
                    <a:ext uri="{FF2B5EF4-FFF2-40B4-BE49-F238E27FC236}">
                      <a16:creationId xmlns:a16="http://schemas.microsoft.com/office/drawing/2014/main" id="{FA8C24FE-45D2-B88C-DF32-6F9BB7C58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4034" y="2290825"/>
                  <a:ext cx="1811630" cy="369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>
                      <a:solidFill>
                        <a:schemeClr val="bg1"/>
                      </a:solidFill>
                      <a:latin typeface="微软雅黑" panose="020B0503020204020204" pitchFamily="34" charset="-122"/>
                    </a:rPr>
                    <a:t>语法格式</a:t>
                  </a:r>
                </a:p>
              </p:txBody>
            </p:sp>
          </p:grpSp>
          <p:sp>
            <p:nvSpPr>
              <p:cNvPr id="39955" name="矩形 23">
                <a:extLst>
                  <a:ext uri="{FF2B5EF4-FFF2-40B4-BE49-F238E27FC236}">
                    <a16:creationId xmlns:a16="http://schemas.microsoft.com/office/drawing/2014/main" id="{EC3B3E95-F7EF-ED82-A184-72C937FDB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477" y="3433173"/>
                <a:ext cx="7052353" cy="1104332"/>
              </a:xfrm>
              <a:prstGeom prst="rect">
                <a:avLst/>
              </a:prstGeom>
              <a:solidFill>
                <a:srgbClr val="E7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39953" name="矩形 22">
              <a:extLst>
                <a:ext uri="{FF2B5EF4-FFF2-40B4-BE49-F238E27FC236}">
                  <a16:creationId xmlns:a16="http://schemas.microsoft.com/office/drawing/2014/main" id="{4EB2BF4F-901E-7E81-3762-5E1DD3FC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20" y="3483768"/>
              <a:ext cx="6897194" cy="923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&lt;head&gt;</a:t>
              </a:r>
              <a:endParaRPr lang="zh-CN" altLang="zh-CN"/>
            </a:p>
            <a:p>
              <a:r>
                <a:rPr lang="en-US" altLang="zh-CN"/>
                <a:t>&lt;link href="CSS</a:t>
              </a:r>
              <a:r>
                <a:rPr lang="zh-CN" altLang="zh-CN"/>
                <a:t>文件的路径</a:t>
              </a:r>
              <a:r>
                <a:rPr lang="en-US" altLang="zh-CN"/>
                <a:t>" type="text/css" rel="stylesheet" /&gt;</a:t>
              </a:r>
              <a:endParaRPr lang="zh-CN" altLang="zh-CN"/>
            </a:p>
            <a:p>
              <a:r>
                <a:rPr lang="en-US" altLang="zh-CN"/>
                <a:t>&lt;/head&gt;</a:t>
              </a:r>
              <a:endParaRPr lang="zh-CN" altLang="zh-CN"/>
            </a:p>
          </p:txBody>
        </p:sp>
      </p:grpSp>
      <p:sp>
        <p:nvSpPr>
          <p:cNvPr id="2" name="燕尾形箭头 32">
            <a:extLst>
              <a:ext uri="{FF2B5EF4-FFF2-40B4-BE49-F238E27FC236}">
                <a16:creationId xmlns:a16="http://schemas.microsoft.com/office/drawing/2014/main" id="{6434BEE7-EAC2-BDBE-3E5C-A1382723BF2C}"/>
              </a:ext>
            </a:extLst>
          </p:cNvPr>
          <p:cNvSpPr/>
          <p:nvPr/>
        </p:nvSpPr>
        <p:spPr>
          <a:xfrm>
            <a:off x="2326641" y="965994"/>
            <a:ext cx="6600825" cy="1089025"/>
          </a:xfrm>
          <a:custGeom>
            <a:avLst/>
            <a:gdLst>
              <a:gd name="connsiteX0" fmla="*/ 0 w 6096000"/>
              <a:gd name="connsiteY0" fmla="*/ 406400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0 w 6096000"/>
              <a:gd name="connsiteY8" fmla="*/ 406400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798285 w 6096000"/>
              <a:gd name="connsiteY8" fmla="*/ 420914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798285 w 6096000"/>
              <a:gd name="connsiteY7" fmla="*/ 420914 h 1625600"/>
              <a:gd name="connsiteX0" fmla="*/ 580571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580571 w 6096000"/>
              <a:gd name="connsiteY7" fmla="*/ 420914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625600">
                <a:moveTo>
                  <a:pt x="580571" y="420914"/>
                </a:moveTo>
                <a:lnTo>
                  <a:pt x="5283200" y="406400"/>
                </a:lnTo>
                <a:lnTo>
                  <a:pt x="5283200" y="0"/>
                </a:lnTo>
                <a:lnTo>
                  <a:pt x="6096000" y="812800"/>
                </a:lnTo>
                <a:lnTo>
                  <a:pt x="5283200" y="1625600"/>
                </a:lnTo>
                <a:lnTo>
                  <a:pt x="5283200" y="1219200"/>
                </a:lnTo>
                <a:lnTo>
                  <a:pt x="0" y="1219200"/>
                </a:lnTo>
                <a:lnTo>
                  <a:pt x="580571" y="420914"/>
                </a:lnTo>
                <a:close/>
              </a:path>
            </a:pathLst>
          </a:custGeom>
          <a:solidFill>
            <a:srgbClr val="E1F9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矩形 30">
            <a:extLst>
              <a:ext uri="{FF2B5EF4-FFF2-40B4-BE49-F238E27FC236}">
                <a16:creationId xmlns:a16="http://schemas.microsoft.com/office/drawing/2014/main" id="{4D95E453-CD6F-D5D7-A845-872FA0551589}"/>
              </a:ext>
            </a:extLst>
          </p:cNvPr>
          <p:cNvSpPr>
            <a:spLocks/>
          </p:cNvSpPr>
          <p:nvPr/>
        </p:nvSpPr>
        <p:spPr bwMode="auto">
          <a:xfrm>
            <a:off x="1522412" y="1231901"/>
            <a:ext cx="1169988" cy="557213"/>
          </a:xfrm>
          <a:custGeom>
            <a:avLst/>
            <a:gdLst>
              <a:gd name="T0" fmla="*/ 0 w 953283"/>
              <a:gd name="T1" fmla="*/ 0 h 725715"/>
              <a:gd name="T2" fmla="*/ 9073542 w 953283"/>
              <a:gd name="T3" fmla="*/ 0 h 725715"/>
              <a:gd name="T4" fmla="*/ 4790903 w 953283"/>
              <a:gd name="T5" fmla="*/ 39732 h 725715"/>
              <a:gd name="T6" fmla="*/ 98492 w 953283"/>
              <a:gd name="T7" fmla="*/ 39732 h 725715"/>
              <a:gd name="T8" fmla="*/ 0 w 953283"/>
              <a:gd name="T9" fmla="*/ 0 h 725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3283" h="725715">
                <a:moveTo>
                  <a:pt x="0" y="0"/>
                </a:moveTo>
                <a:lnTo>
                  <a:pt x="953283" y="0"/>
                </a:lnTo>
                <a:lnTo>
                  <a:pt x="503340" y="725715"/>
                </a:lnTo>
                <a:lnTo>
                  <a:pt x="10348" y="725715"/>
                </a:lnTo>
                <a:lnTo>
                  <a:pt x="0" y="0"/>
                </a:lnTo>
                <a:close/>
              </a:path>
            </a:pathLst>
          </a:custGeom>
          <a:solidFill>
            <a:srgbClr val="E1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23">
            <a:extLst>
              <a:ext uri="{FF2B5EF4-FFF2-40B4-BE49-F238E27FC236}">
                <a16:creationId xmlns:a16="http://schemas.microsoft.com/office/drawing/2014/main" id="{397CDA08-4409-74EF-8525-990DF5BA5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1081089"/>
            <a:ext cx="60071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1369B2"/>
                </a:solidFill>
                <a:latin typeface="微软雅黑" panose="020B0503020204020204" pitchFamily="34" charset="-122"/>
              </a:rPr>
              <a:t>引入</a:t>
            </a:r>
            <a:r>
              <a:rPr lang="en-US" altLang="zh-CN" sz="2800">
                <a:solidFill>
                  <a:srgbClr val="1369B2"/>
                </a:solidFill>
                <a:latin typeface="微软雅黑" panose="020B0503020204020204" pitchFamily="34" charset="-122"/>
              </a:rPr>
              <a:t>CSS</a:t>
            </a:r>
            <a:r>
              <a:rPr lang="zh-CN" altLang="en-US" sz="2800">
                <a:solidFill>
                  <a:srgbClr val="1369B2"/>
                </a:solidFill>
                <a:latin typeface="微软雅黑" panose="020B0503020204020204" pitchFamily="34" charset="-122"/>
              </a:rPr>
              <a:t>样式表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DBDD5D-ADAD-BD1D-B46C-95FD1BFE46DA}"/>
              </a:ext>
            </a:extLst>
          </p:cNvPr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0E048229-5285-5B89-FE4B-D9B0019CB734}"/>
                </a:ext>
              </a:extLst>
            </p:cNvPr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BD896B9-55FE-D6DC-8C8B-168836D72041}"/>
                </a:ext>
              </a:extLst>
            </p:cNvPr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7A1BBEF-0EF0-03EE-5D63-68F9AAD26433}"/>
                </a:ext>
              </a:extLst>
            </p:cNvPr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335296A-8395-FBBF-0ACB-481671013588}"/>
              </a:ext>
            </a:extLst>
          </p:cNvPr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CSS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的基本语法结构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957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57575" y="2722245"/>
            <a:ext cx="1428115" cy="1412875"/>
            <a:chOff x="5770091" y="1130928"/>
            <a:chExt cx="1837018" cy="1816598"/>
          </a:xfrm>
        </p:grpSpPr>
        <p:sp>
          <p:nvSpPr>
            <p:cNvPr id="14" name="椭圆 13"/>
            <p:cNvSpPr/>
            <p:nvPr/>
          </p:nvSpPr>
          <p:spPr>
            <a:xfrm>
              <a:off x="5770091" y="1130928"/>
              <a:ext cx="1816598" cy="1816598"/>
            </a:xfrm>
            <a:prstGeom prst="ellipse">
              <a:avLst/>
            </a:prstGeom>
            <a:gradFill>
              <a:gsLst>
                <a:gs pos="100000">
                  <a:srgbClr val="0D46EC"/>
                </a:gs>
                <a:gs pos="35000">
                  <a:srgbClr val="00B0F0"/>
                </a:gs>
              </a:gsLst>
              <a:lin ang="36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762000" sx="95000" sy="95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8000" kern="0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790511" y="1428078"/>
              <a:ext cx="1816598" cy="1304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000" b="1" kern="0" noProof="0" dirty="0">
                  <a:solidFill>
                    <a:schemeClr val="bg1"/>
                  </a:solidFill>
                  <a:latin typeface="微软雅黑"/>
                  <a:ea typeface="微软雅黑"/>
                  <a:sym typeface="微软雅黑"/>
                </a:rPr>
                <a:t>3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103778" y="3013456"/>
            <a:ext cx="5966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基础选择器</a:t>
            </a:r>
          </a:p>
        </p:txBody>
      </p:sp>
    </p:spTree>
    <p:extLst>
      <p:ext uri="{BB962C8B-B14F-4D97-AF65-F5344CB8AC3E}">
        <p14:creationId xmlns:p14="http://schemas.microsoft.com/office/powerpoint/2010/main" val="4797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基础选择器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Microsoft YaHei Bold" panose="020B0703020204020201" charset="-122"/>
              <a:sym typeface="微软雅黑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59"/>
            <a:ext cx="10173510" cy="5405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选择器分为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基础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选择器和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复合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选择器。基础选择器由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单个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选择器组成，主要包括：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）标记选择器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）类选择器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选择器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）伪类选择器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）伪元素选择器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）通配符选择器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226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）标记选择器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60"/>
            <a:ext cx="10173510" cy="11704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标记选择器用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HTML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标记作为选择器，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为页面中某一类标记指定统一的样式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其基本语法格式如下：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" r="39683"/>
          <a:stretch/>
        </p:blipFill>
        <p:spPr bwMode="auto">
          <a:xfrm>
            <a:off x="883598" y="2376223"/>
            <a:ext cx="4901117" cy="186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28" y="2289244"/>
            <a:ext cx="5760000" cy="32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）类选择器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59"/>
            <a:ext cx="10471824" cy="1475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如果想要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差异化选择不同的标记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，单独选中一个或者某几个标记，可以使用类选择器。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类选择器定义时使用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微软雅黑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微软雅黑"/>
              </a:rPr>
              <a:t>.”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微软雅黑"/>
              </a:rPr>
              <a:t>（英文点号），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后面紧跟类名，使用时通过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HTML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元素的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微软雅黑"/>
              </a:rPr>
              <a:t>class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微软雅黑"/>
              </a:rPr>
              <a:t>属性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来调用样式，其基本语法格式如下：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r="3268"/>
          <a:stretch/>
        </p:blipFill>
        <p:spPr bwMode="auto">
          <a:xfrm>
            <a:off x="838202" y="2658892"/>
            <a:ext cx="4500000" cy="191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5181291"/>
            <a:ext cx="4500000" cy="118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2" y="4779523"/>
            <a:ext cx="45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例如：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329" y="2047058"/>
            <a:ext cx="6480000" cy="464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65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3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）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id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选择器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59"/>
            <a:ext cx="10471824" cy="1475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id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选择器可以为标有特定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HTML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元素指定特定的样式。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选择器使用“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#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进行标识，后面紧跟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名，使用时通过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HTML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元素的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属性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来调用样式，其基本语法格式如下：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39" y="2648457"/>
            <a:ext cx="5040000" cy="2101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167338" y="2594042"/>
            <a:ext cx="55382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注意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: 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类名和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id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名不能以数字开头，且</a:t>
            </a:r>
            <a:r>
              <a:rPr lang="zh-CN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区分大小写，命名尽量要有意义；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同一个类在页面中可以使用多次，而同一个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id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在页面中</a:t>
            </a:r>
            <a:r>
              <a:rPr lang="zh-CN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只能使用一次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，虽然使用多次浏览器不会报错，但这种做法是不允许的。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在实际开发中往往</a:t>
            </a:r>
            <a:r>
              <a:rPr lang="zh-CN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以类选择器为主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id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选择器一般用于页面唯一性的元素上，经常和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javascript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搭配使用。</a:t>
            </a:r>
          </a:p>
        </p:txBody>
      </p:sp>
    </p:spTree>
    <p:extLst>
      <p:ext uri="{BB962C8B-B14F-4D97-AF65-F5344CB8AC3E}">
        <p14:creationId xmlns:p14="http://schemas.microsoft.com/office/powerpoint/2010/main" val="77908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4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）伪类选择器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—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链接伪类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59"/>
            <a:ext cx="10471824" cy="1475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这里主要讲解</a:t>
            </a:r>
            <a:r>
              <a:rPr lang="zh-CN" altLang="en-US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链接伪类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和</a:t>
            </a:r>
            <a:r>
              <a:rPr lang="zh-CN" altLang="en-US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常用的结构化伪类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①链接伪类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：在默认的浏览器浏览方式下，超链接为统一的蓝色并且有下划线，被单击过的超链接则为紫色有下划线，通过链接伪类可以</a:t>
            </a:r>
            <a:r>
              <a:rPr lang="zh-CN" altLang="en-US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控制超链接在不同状态下的样式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838202" y="2764436"/>
            <a:ext cx="596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与超链接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标记相关的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个链接伪类如下表所示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1" y="3300092"/>
            <a:ext cx="8965394" cy="28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4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）伪类选择器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—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链接伪类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5" y="1030221"/>
            <a:ext cx="3600000" cy="5089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468239" y="1042280"/>
            <a:ext cx="7451388" cy="4705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注意：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定义链接伪类时，</a:t>
            </a:r>
            <a:r>
              <a:rPr lang="zh-CN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冒号前后不能出现空格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；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定义链接伪类要按顺序，通常按照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a:link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a:visited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a:hover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a:active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的顺序书写，即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lvha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的顺序，否则定义的样式可能不起作用。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链接伪类的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4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种状态并非全部都要定义，</a:t>
            </a:r>
            <a:r>
              <a:rPr lang="en-US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active</a:t>
            </a:r>
            <a:r>
              <a:rPr lang="zh-CN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一般就很少使用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在实际开发中，超链接访问前和访问后的样式一般都是相同的，只有鼠标悬停时的样式不同，所以</a:t>
            </a:r>
            <a:r>
              <a:rPr lang="zh-CN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只需要设置</a:t>
            </a:r>
            <a:r>
              <a:rPr lang="en-US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a:link</a:t>
            </a:r>
            <a:r>
              <a:rPr lang="zh-CN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a:hover</a:t>
            </a:r>
            <a:r>
              <a:rPr lang="zh-CN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即可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235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8" b="7808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_3"/>
          <p:cNvSpPr/>
          <p:nvPr/>
        </p:nvSpPr>
        <p:spPr>
          <a:xfrm>
            <a:off x="861848" y="765810"/>
            <a:ext cx="10468303" cy="7694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noProof="0" dirty="0">
                <a:solidFill>
                  <a:schemeClr val="bg1"/>
                </a:solidFill>
                <a:effectLst>
                  <a:glow>
                    <a:prstClr val="white"/>
                  </a:glow>
                </a:effectLst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主要内容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prstClr val="white"/>
                </a:glow>
              </a:effectLst>
              <a:uLnTx/>
              <a:uFillTx/>
              <a:latin typeface="微软雅黑"/>
              <a:ea typeface="微软雅黑"/>
              <a:cs typeface="Microsoft YaHei Bold" panose="020B0703020204020201" charset="-122"/>
              <a:sym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3736" y="426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微软雅黑"/>
              <a:ea typeface="微软雅黑"/>
              <a:sym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7217" y="2172508"/>
            <a:ext cx="8988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rPr>
              <a:t>	CSS</a:t>
            </a:r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rPr>
              <a:t>概述</a:t>
            </a:r>
          </a:p>
          <a:p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sym typeface="微软雅黑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rPr>
              <a:t>	CSS</a:t>
            </a:r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rPr>
              <a:t>的基本语法结构</a:t>
            </a:r>
            <a:endParaRPr lang="en-US" altLang="zh-CN" sz="2800" b="1" dirty="0">
              <a:solidFill>
                <a:schemeClr val="bg1"/>
              </a:solidFill>
              <a:latin typeface="微软雅黑"/>
              <a:ea typeface="微软雅黑"/>
              <a:sym typeface="微软雅黑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rPr>
              <a:t>	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rPr>
              <a:t>基础选择器</a:t>
            </a:r>
            <a:endParaRPr lang="en-US" altLang="zh-CN" sz="2800" b="1" dirty="0">
              <a:solidFill>
                <a:schemeClr val="bg1"/>
              </a:solidFill>
              <a:latin typeface="微软雅黑"/>
              <a:ea typeface="微软雅黑"/>
              <a:sym typeface="微软雅黑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/>
              <a:ea typeface="微软雅黑"/>
              <a:sym typeface="微软雅黑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43947" y="2072665"/>
            <a:ext cx="720000" cy="720000"/>
          </a:xfrm>
          <a:prstGeom prst="ellipse">
            <a:avLst/>
          </a:prstGeom>
          <a:gradFill>
            <a:gsLst>
              <a:gs pos="100000">
                <a:srgbClr val="0D46EC"/>
              </a:gs>
              <a:gs pos="35000">
                <a:srgbClr val="00B0F0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8" name="文本框 35"/>
          <p:cNvSpPr txBox="1"/>
          <p:nvPr/>
        </p:nvSpPr>
        <p:spPr>
          <a:xfrm>
            <a:off x="1667537" y="2171055"/>
            <a:ext cx="67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rPr>
              <a:t>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40707" y="2944900"/>
            <a:ext cx="720000" cy="720000"/>
          </a:xfrm>
          <a:prstGeom prst="ellipse">
            <a:avLst/>
          </a:prstGeom>
          <a:gradFill>
            <a:gsLst>
              <a:gs pos="100000">
                <a:srgbClr val="0D46EC"/>
              </a:gs>
              <a:gs pos="35000">
                <a:srgbClr val="00B0F0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3" name="文本框 35"/>
          <p:cNvSpPr txBox="1"/>
          <p:nvPr/>
        </p:nvSpPr>
        <p:spPr>
          <a:xfrm>
            <a:off x="1664297" y="3043290"/>
            <a:ext cx="67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rPr>
              <a:t>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37467" y="3804165"/>
            <a:ext cx="720000" cy="720000"/>
          </a:xfrm>
          <a:prstGeom prst="ellipse">
            <a:avLst/>
          </a:prstGeom>
          <a:gradFill>
            <a:gsLst>
              <a:gs pos="100000">
                <a:srgbClr val="0D46EC"/>
              </a:gs>
              <a:gs pos="35000">
                <a:srgbClr val="00B0F0"/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15" name="文本框 35"/>
          <p:cNvSpPr txBox="1"/>
          <p:nvPr/>
        </p:nvSpPr>
        <p:spPr>
          <a:xfrm>
            <a:off x="1661057" y="3902555"/>
            <a:ext cx="67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noProof="0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rPr>
              <a:t>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5846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4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）伪类选择器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—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结构化伪类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59"/>
            <a:ext cx="10471824" cy="1475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②结构化伪类</a:t>
            </a:r>
            <a:endParaRPr lang="en-US" altLang="zh-CN" sz="2000" dirty="0">
              <a:solidFill>
                <a:srgbClr val="00B0F0"/>
              </a:solidFill>
              <a:latin typeface="Arial"/>
              <a:ea typeface="微软雅黑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结构化伪类选择器是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CSS3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中新增的，它主要根据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HTML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元素的结构来选择元素，它能用更加简洁的代码，实现我们的某些需求。下面介绍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个常用的结构化伪类选择器：</a:t>
            </a:r>
          </a:p>
        </p:txBody>
      </p:sp>
      <p:sp>
        <p:nvSpPr>
          <p:cNvPr id="2" name="矩形 1"/>
          <p:cNvSpPr/>
          <p:nvPr/>
        </p:nvSpPr>
        <p:spPr>
          <a:xfrm>
            <a:off x="843066" y="2590219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:first-child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:last-child</a:t>
            </a:r>
            <a:endParaRPr lang="zh-CN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分别用于为父元素中的第一个或者最后一个子元素设置样式。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:nth-child(n)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:nth-last-child(n)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分别用于为父元素中的第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个或者最后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n</a:t>
            </a:r>
            <a:r>
              <a: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个子元素设置样式。</a:t>
            </a:r>
            <a:endParaRPr lang="zh-CN" altLang="zh-CN" sz="2000" dirty="0">
              <a:latin typeface="Arial"/>
              <a:ea typeface="微软雅黑"/>
              <a:sym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9004" y="4596961"/>
            <a:ext cx="9513651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其中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可以是数字，关键字或公式：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如果是</a:t>
            </a:r>
            <a:r>
              <a:rPr lang="zh-CN" altLang="en-US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数字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，就是选择第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个子元素，里面数字从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开始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...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如果是</a:t>
            </a:r>
            <a:r>
              <a:rPr lang="zh-CN" altLang="en-US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关键字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even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表示偶数，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odd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表示奇数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如果是</a:t>
            </a:r>
            <a:r>
              <a:rPr lang="zh-CN" altLang="en-US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公式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：则从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开始计算，但是第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个元素或者超出了元素的个数会被忽略</a:t>
            </a:r>
          </a:p>
        </p:txBody>
      </p:sp>
    </p:spTree>
    <p:extLst>
      <p:ext uri="{BB962C8B-B14F-4D97-AF65-F5344CB8AC3E}">
        <p14:creationId xmlns:p14="http://schemas.microsoft.com/office/powerpoint/2010/main" val="5291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4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）伪类选择器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—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结构化伪类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65" y="1624317"/>
            <a:ext cx="10080000" cy="2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2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5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）伪元素选择器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59"/>
            <a:ext cx="10471824" cy="1027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伪元素用于设置元素指定部分的样式，一般用于设置元素的</a:t>
            </a:r>
            <a:r>
              <a:rPr lang="zh-CN" altLang="en-US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首字母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zh-CN" altLang="en-US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首行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的样式，或在元素</a:t>
            </a:r>
            <a:r>
              <a:rPr lang="zh-CN" altLang="en-US" sz="20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之前或之后插入内容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。常见的伪元素如下表所示：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0" y="2240505"/>
            <a:ext cx="8640000" cy="278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36581" y="4806423"/>
            <a:ext cx="10486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CSS1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CSS2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中，伪类和伪元素用一个冒号表示。在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CSS3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中，为了区分它们，规定伪类用一个冒号来表示，而</a:t>
            </a:r>
            <a:r>
              <a:rPr lang="zh-CN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伪元素用两个冒号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来表示。</a:t>
            </a:r>
          </a:p>
        </p:txBody>
      </p:sp>
    </p:spTree>
    <p:extLst>
      <p:ext uri="{BB962C8B-B14F-4D97-AF65-F5344CB8AC3E}">
        <p14:creationId xmlns:p14="http://schemas.microsoft.com/office/powerpoint/2010/main" val="39334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6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）通配符选择器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59"/>
            <a:ext cx="10471824" cy="1027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通配符选择器用“*”号表示，它的作用范围最广，它可以选择文档中的所有元素。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其基本语法格式如下：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4" y="2144038"/>
            <a:ext cx="5040000" cy="54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38201" y="3024719"/>
            <a:ext cx="10471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很多元素在不同的浏览器中默认的样式是不一样的，为了兼容不同的浏览器，需要重置元素的默认样式。重置样式最简单的方法就是使用通配符选择器来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重置元素的内外边距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，示例代码如下：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4" y="4049848"/>
            <a:ext cx="1800000" cy="132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937753" y="4211973"/>
            <a:ext cx="8489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这种方法虽然简单，但是设置的样式会应用到所有的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元素上，这样反而降低了代码的运行速度，所以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在实际开发中不建议使用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这种方式来重置样式。</a:t>
            </a:r>
          </a:p>
        </p:txBody>
      </p:sp>
    </p:spTree>
    <p:extLst>
      <p:ext uri="{BB962C8B-B14F-4D97-AF65-F5344CB8AC3E}">
        <p14:creationId xmlns:p14="http://schemas.microsoft.com/office/powerpoint/2010/main" val="40074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0855743" y="373246"/>
            <a:ext cx="670764" cy="180000"/>
            <a:chOff x="445673" y="447674"/>
            <a:chExt cx="670764" cy="180000"/>
          </a:xfrm>
        </p:grpSpPr>
        <p:sp>
          <p:nvSpPr>
            <p:cNvPr id="15" name="椭圆 14"/>
            <p:cNvSpPr/>
            <p:nvPr/>
          </p:nvSpPr>
          <p:spPr>
            <a:xfrm>
              <a:off x="445673" y="4476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1055" y="447674"/>
              <a:ext cx="180000" cy="180000"/>
            </a:xfrm>
            <a:prstGeom prst="ellipse">
              <a:avLst/>
            </a:prstGeom>
            <a:solidFill>
              <a:srgbClr val="57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36437" y="44767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16200000" flipH="1" flipV="1">
            <a:off x="706074" y="5827059"/>
            <a:ext cx="181976" cy="955386"/>
            <a:chOff x="371475" y="4200525"/>
            <a:chExt cx="211094" cy="1108258"/>
          </a:xfrm>
        </p:grpSpPr>
        <p:sp>
          <p:nvSpPr>
            <p:cNvPr id="21" name="等腰三角形 20"/>
            <p:cNvSpPr/>
            <p:nvPr/>
          </p:nvSpPr>
          <p:spPr>
            <a:xfrm>
              <a:off x="371475" y="420052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371475" y="443209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371475" y="466366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371475" y="489523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71475" y="5126805"/>
              <a:ext cx="211094" cy="18197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2" name="_3"/>
          <p:cNvSpPr/>
          <p:nvPr/>
        </p:nvSpPr>
        <p:spPr>
          <a:xfrm>
            <a:off x="3989518" y="2474086"/>
            <a:ext cx="4232249" cy="144655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>
                    <a:prstClr val="white"/>
                  </a:glow>
                </a:effectLst>
                <a:uLnTx/>
                <a:uFillTx/>
                <a:latin typeface="微软雅黑"/>
                <a:ea typeface="微软雅黑"/>
                <a:sym typeface="微软雅黑"/>
              </a:rPr>
              <a:t>Thanks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prstClr val="white"/>
                </a:glow>
              </a:effectLst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6" name="加号 5"/>
          <p:cNvSpPr/>
          <p:nvPr/>
        </p:nvSpPr>
        <p:spPr>
          <a:xfrm>
            <a:off x="11108055" y="6304915"/>
            <a:ext cx="289560" cy="300990"/>
          </a:xfrm>
          <a:prstGeom prst="mathPlus">
            <a:avLst>
              <a:gd name="adj1" fmla="val 12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/>
              <a:ea typeface="微软雅黑"/>
              <a:sym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57575" y="2722245"/>
            <a:ext cx="1428115" cy="1412875"/>
            <a:chOff x="5770091" y="1130928"/>
            <a:chExt cx="1837018" cy="1816598"/>
          </a:xfrm>
        </p:grpSpPr>
        <p:sp>
          <p:nvSpPr>
            <p:cNvPr id="14" name="椭圆 13"/>
            <p:cNvSpPr/>
            <p:nvPr/>
          </p:nvSpPr>
          <p:spPr>
            <a:xfrm>
              <a:off x="5770091" y="1130928"/>
              <a:ext cx="1816598" cy="1816598"/>
            </a:xfrm>
            <a:prstGeom prst="ellipse">
              <a:avLst/>
            </a:prstGeom>
            <a:gradFill>
              <a:gsLst>
                <a:gs pos="100000">
                  <a:srgbClr val="0D46EC"/>
                </a:gs>
                <a:gs pos="35000">
                  <a:srgbClr val="00B0F0"/>
                </a:gs>
              </a:gsLst>
              <a:lin ang="36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762000" sx="95000" sy="95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8000" kern="0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790511" y="1428078"/>
              <a:ext cx="1816598" cy="1304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000" b="1" kern="0" dirty="0">
                  <a:solidFill>
                    <a:schemeClr val="bg1"/>
                  </a:solidFill>
                  <a:latin typeface="微软雅黑"/>
                  <a:ea typeface="微软雅黑"/>
                  <a:sym typeface="微软雅黑"/>
                </a:rPr>
                <a:t>1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103778" y="3013456"/>
            <a:ext cx="5343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CSS</a:t>
            </a:r>
            <a:r>
              <a:rPr lang="zh-CN" altLang="en-US" sz="4400" b="1" dirty="0">
                <a:solidFill>
                  <a:schemeClr val="bg1"/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0685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）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CSS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的作用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Microsoft YaHei Bold" panose="020B0703020204020201" charset="-122"/>
              <a:sym typeface="微软雅黑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59"/>
            <a:ext cx="10173510" cy="5405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Cascading Style sheet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，层叠样式表）是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控制网页外观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的一种技术。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将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结构和样式分离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更容易控制页面的布局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可以制作出体积更小下载更快的网页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样式代码可以重用，减少了代码用量。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HTML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的关系就像人的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身体和衣服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，我们学习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，通过更改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样式，就可以轻松地控制网页的外观，使网页更加美观。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573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（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）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CSS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的发展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Microsoft YaHei Bold" panose="020B0703020204020201" charset="-122"/>
              <a:sym typeface="微软雅黑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59"/>
            <a:ext cx="10173510" cy="5405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经历了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CSS2.1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（是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的修订版）和</a:t>
            </a:r>
            <a:r>
              <a:rPr lang="en-US" altLang="zh-CN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CSS3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（目前的最新版本）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CSS2.1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的基础上增加了很多强大的新功能，以帮助开发人员解决一些实际面临的问题，例如可以直接设置阴影、圆角等。使用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不仅可以设计炫酷美观的网页，还能提高网页性能，不过目前</a:t>
            </a:r>
            <a:r>
              <a:rPr lang="zh-CN" altLang="en-US" sz="20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并不是所有的浏览器都完全支持它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9518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57575" y="2722245"/>
            <a:ext cx="1428115" cy="1412875"/>
            <a:chOff x="5770091" y="1130928"/>
            <a:chExt cx="1837018" cy="1816598"/>
          </a:xfrm>
        </p:grpSpPr>
        <p:sp>
          <p:nvSpPr>
            <p:cNvPr id="14" name="椭圆 13"/>
            <p:cNvSpPr/>
            <p:nvPr/>
          </p:nvSpPr>
          <p:spPr>
            <a:xfrm>
              <a:off x="5770091" y="1130928"/>
              <a:ext cx="1816598" cy="1816598"/>
            </a:xfrm>
            <a:prstGeom prst="ellipse">
              <a:avLst/>
            </a:prstGeom>
            <a:gradFill>
              <a:gsLst>
                <a:gs pos="100000">
                  <a:srgbClr val="0D46EC"/>
                </a:gs>
                <a:gs pos="35000">
                  <a:srgbClr val="00B0F0"/>
                </a:gs>
              </a:gsLst>
              <a:lin ang="36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762000" sx="95000" sy="95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8000" kern="0" dirty="0">
                <a:solidFill>
                  <a:schemeClr val="bg1"/>
                </a:solidFill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790511" y="1428078"/>
              <a:ext cx="1816598" cy="1304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000" b="1" kern="0" dirty="0">
                  <a:solidFill>
                    <a:schemeClr val="bg1"/>
                  </a:solidFill>
                  <a:latin typeface="微软雅黑"/>
                  <a:ea typeface="微软雅黑"/>
                  <a:sym typeface="微软雅黑"/>
                </a:rPr>
                <a:t>2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103778" y="3013456"/>
            <a:ext cx="5343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CSS</a:t>
            </a:r>
            <a:r>
              <a:rPr lang="zh-CN" altLang="en-US" sz="4400" b="1" dirty="0">
                <a:solidFill>
                  <a:schemeClr val="bg1"/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的基本语法结构</a:t>
            </a:r>
          </a:p>
        </p:txBody>
      </p:sp>
    </p:spTree>
    <p:extLst>
      <p:ext uri="{BB962C8B-B14F-4D97-AF65-F5344CB8AC3E}">
        <p14:creationId xmlns:p14="http://schemas.microsoft.com/office/powerpoint/2010/main" val="2453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CSS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Microsoft YaHei Bold" panose="020B0703020204020201" charset="-122"/>
                <a:sym typeface="微软雅黑"/>
              </a:rPr>
              <a:t>的基本语法结构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60"/>
            <a:ext cx="10173510" cy="1157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对网页样式的设置是通过</a:t>
            </a:r>
            <a:r>
              <a:rPr lang="en-US" altLang="zh-CN" sz="18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CSS</a:t>
            </a:r>
            <a:r>
              <a:rPr lang="zh-CN" altLang="en-US" sz="18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规则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来实现的。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CSS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规则由</a:t>
            </a:r>
            <a:r>
              <a:rPr lang="zh-CN" altLang="en-US" sz="18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选择器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和</a:t>
            </a:r>
            <a:r>
              <a:rPr lang="zh-CN" altLang="en-US" sz="1800" dirty="0">
                <a:solidFill>
                  <a:srgbClr val="00B0F0"/>
                </a:solidFill>
                <a:latin typeface="微软雅黑"/>
                <a:ea typeface="微软雅黑"/>
                <a:sym typeface="微软雅黑"/>
              </a:rPr>
              <a:t>声明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sym typeface="微软雅黑"/>
              </a:rPr>
              <a:t>（一条或多条）组成，如下图所示：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93" y="2250336"/>
            <a:ext cx="5400000" cy="18367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57363" y="4351032"/>
            <a:ext cx="10002467" cy="141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选择器：指向需要设置样式的元素，比如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HTML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标记名、元素的类名等。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声明：每条声明都包含一个属性和一个属性值，以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英文冒号“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:”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分隔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；多条声明之间用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英文分号“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;”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分隔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，所有声明放到一对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大括号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{}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8717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5" name="矩形: 对角圆角 4"/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CSS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的基本语法结构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838202" y="1118760"/>
            <a:ext cx="10173510" cy="528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为了提高代码的可读性，书写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CSS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代码时，通常会加上</a:t>
            </a:r>
            <a:r>
              <a:rPr lang="en-US" altLang="zh-CN" sz="18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CSS</a:t>
            </a:r>
            <a:r>
              <a:rPr lang="zh-CN" altLang="en-US" sz="1800" dirty="0">
                <a:solidFill>
                  <a:srgbClr val="00B0F0"/>
                </a:solidFill>
                <a:latin typeface="Arial"/>
                <a:ea typeface="微软雅黑"/>
                <a:sym typeface="Arial"/>
              </a:rPr>
              <a:t>注释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，示例代码如下：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38202" y="1647217"/>
            <a:ext cx="6956895" cy="5284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/*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这是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CSS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注释，此内容不会显示在浏览器窗口中*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/</a:t>
            </a:r>
          </a:p>
        </p:txBody>
      </p:sp>
      <p:sp>
        <p:nvSpPr>
          <p:cNvPr id="9" name="矩形 8"/>
          <p:cNvSpPr/>
          <p:nvPr/>
        </p:nvSpPr>
        <p:spPr>
          <a:xfrm>
            <a:off x="838202" y="2433694"/>
            <a:ext cx="598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h2 { font-size: 20px; color: red;}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也可以写成下面的形式：</a:t>
            </a:r>
          </a:p>
        </p:txBody>
      </p:sp>
      <p:sp>
        <p:nvSpPr>
          <p:cNvPr id="10" name="矩形 9"/>
          <p:cNvSpPr/>
          <p:nvPr/>
        </p:nvSpPr>
        <p:spPr>
          <a:xfrm>
            <a:off x="838201" y="2862105"/>
            <a:ext cx="695689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h2 { 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font-size: 20px;       /*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设置字体大小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*/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color: red;               /*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设置文本颜色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*/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8201" y="4396367"/>
            <a:ext cx="7547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属性值和单位之间不允许有空格，例如下面代码的书写方式是错误的：</a:t>
            </a:r>
          </a:p>
        </p:txBody>
      </p:sp>
      <p:sp>
        <p:nvSpPr>
          <p:cNvPr id="14" name="矩形 13"/>
          <p:cNvSpPr/>
          <p:nvPr/>
        </p:nvSpPr>
        <p:spPr>
          <a:xfrm>
            <a:off x="838203" y="4820216"/>
            <a:ext cx="6956893" cy="458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h2 { font-size: 20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px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; }     /*20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和单位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px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之间有空格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*/</a:t>
            </a:r>
            <a:endParaRPr lang="zh-CN" altLang="zh-CN" b="1" dirty="0">
              <a:solidFill>
                <a:srgbClr val="FF000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96708" y="4697001"/>
            <a:ext cx="458780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×</a:t>
            </a:r>
            <a:endParaRPr lang="zh-CN" altLang="zh-CN" sz="2800" b="1" dirty="0">
              <a:solidFill>
                <a:srgbClr val="FF0000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8201" y="5492355"/>
            <a:ext cx="7339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注意：属性必须符合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CSS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规范，不能随意创建，属性值也要规范合理。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CSS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常用的属性和属性值后面将详细介绍。</a:t>
            </a:r>
          </a:p>
        </p:txBody>
      </p:sp>
    </p:spTree>
    <p:extLst>
      <p:ext uri="{BB962C8B-B14F-4D97-AF65-F5344CB8AC3E}">
        <p14:creationId xmlns:p14="http://schemas.microsoft.com/office/powerpoint/2010/main" val="427496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2" grpId="0" animBg="1"/>
      <p:bldP spid="9" grpId="0"/>
      <p:bldP spid="10" grpId="0" animBg="1"/>
      <p:bldP spid="13" grpId="0"/>
      <p:bldP spid="14" grpId="0" animBg="1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箭头 32">
            <a:extLst>
              <a:ext uri="{FF2B5EF4-FFF2-40B4-BE49-F238E27FC236}">
                <a16:creationId xmlns:a16="http://schemas.microsoft.com/office/drawing/2014/main" id="{76220ED6-7A72-D8BF-8E46-DDFE82FFBFC5}"/>
              </a:ext>
            </a:extLst>
          </p:cNvPr>
          <p:cNvSpPr/>
          <p:nvPr/>
        </p:nvSpPr>
        <p:spPr>
          <a:xfrm>
            <a:off x="2326641" y="965994"/>
            <a:ext cx="6600825" cy="1089025"/>
          </a:xfrm>
          <a:custGeom>
            <a:avLst/>
            <a:gdLst>
              <a:gd name="connsiteX0" fmla="*/ 0 w 6096000"/>
              <a:gd name="connsiteY0" fmla="*/ 406400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0 w 6096000"/>
              <a:gd name="connsiteY8" fmla="*/ 406400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406400 w 6096000"/>
              <a:gd name="connsiteY7" fmla="*/ 812800 h 1625600"/>
              <a:gd name="connsiteX8" fmla="*/ 798285 w 6096000"/>
              <a:gd name="connsiteY8" fmla="*/ 420914 h 1625600"/>
              <a:gd name="connsiteX0" fmla="*/ 798285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798285 w 6096000"/>
              <a:gd name="connsiteY7" fmla="*/ 420914 h 1625600"/>
              <a:gd name="connsiteX0" fmla="*/ 580571 w 6096000"/>
              <a:gd name="connsiteY0" fmla="*/ 420914 h 1625600"/>
              <a:gd name="connsiteX1" fmla="*/ 5283200 w 6096000"/>
              <a:gd name="connsiteY1" fmla="*/ 406400 h 1625600"/>
              <a:gd name="connsiteX2" fmla="*/ 5283200 w 6096000"/>
              <a:gd name="connsiteY2" fmla="*/ 0 h 1625600"/>
              <a:gd name="connsiteX3" fmla="*/ 6096000 w 6096000"/>
              <a:gd name="connsiteY3" fmla="*/ 812800 h 1625600"/>
              <a:gd name="connsiteX4" fmla="*/ 5283200 w 6096000"/>
              <a:gd name="connsiteY4" fmla="*/ 1625600 h 1625600"/>
              <a:gd name="connsiteX5" fmla="*/ 5283200 w 6096000"/>
              <a:gd name="connsiteY5" fmla="*/ 1219200 h 1625600"/>
              <a:gd name="connsiteX6" fmla="*/ 0 w 6096000"/>
              <a:gd name="connsiteY6" fmla="*/ 1219200 h 1625600"/>
              <a:gd name="connsiteX7" fmla="*/ 580571 w 6096000"/>
              <a:gd name="connsiteY7" fmla="*/ 420914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1625600">
                <a:moveTo>
                  <a:pt x="580571" y="420914"/>
                </a:moveTo>
                <a:lnTo>
                  <a:pt x="5283200" y="406400"/>
                </a:lnTo>
                <a:lnTo>
                  <a:pt x="5283200" y="0"/>
                </a:lnTo>
                <a:lnTo>
                  <a:pt x="6096000" y="812800"/>
                </a:lnTo>
                <a:lnTo>
                  <a:pt x="5283200" y="1625600"/>
                </a:lnTo>
                <a:lnTo>
                  <a:pt x="5283200" y="1219200"/>
                </a:lnTo>
                <a:lnTo>
                  <a:pt x="0" y="1219200"/>
                </a:lnTo>
                <a:lnTo>
                  <a:pt x="580571" y="420914"/>
                </a:lnTo>
                <a:close/>
              </a:path>
            </a:pathLst>
          </a:custGeom>
          <a:solidFill>
            <a:srgbClr val="E1F9FF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867" name="矩形 30">
            <a:extLst>
              <a:ext uri="{FF2B5EF4-FFF2-40B4-BE49-F238E27FC236}">
                <a16:creationId xmlns:a16="http://schemas.microsoft.com/office/drawing/2014/main" id="{7C290F54-5979-06AD-9E36-E35EC059E2D7}"/>
              </a:ext>
            </a:extLst>
          </p:cNvPr>
          <p:cNvSpPr>
            <a:spLocks/>
          </p:cNvSpPr>
          <p:nvPr/>
        </p:nvSpPr>
        <p:spPr bwMode="auto">
          <a:xfrm>
            <a:off x="1522412" y="1231901"/>
            <a:ext cx="1169988" cy="557213"/>
          </a:xfrm>
          <a:custGeom>
            <a:avLst/>
            <a:gdLst>
              <a:gd name="T0" fmla="*/ 0 w 953283"/>
              <a:gd name="T1" fmla="*/ 0 h 725715"/>
              <a:gd name="T2" fmla="*/ 9073542 w 953283"/>
              <a:gd name="T3" fmla="*/ 0 h 725715"/>
              <a:gd name="T4" fmla="*/ 4790903 w 953283"/>
              <a:gd name="T5" fmla="*/ 39732 h 725715"/>
              <a:gd name="T6" fmla="*/ 98492 w 953283"/>
              <a:gd name="T7" fmla="*/ 39732 h 725715"/>
              <a:gd name="T8" fmla="*/ 0 w 953283"/>
              <a:gd name="T9" fmla="*/ 0 h 725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3283" h="725715">
                <a:moveTo>
                  <a:pt x="0" y="0"/>
                </a:moveTo>
                <a:lnTo>
                  <a:pt x="953283" y="0"/>
                </a:lnTo>
                <a:lnTo>
                  <a:pt x="503340" y="725715"/>
                </a:lnTo>
                <a:lnTo>
                  <a:pt x="10348" y="725715"/>
                </a:lnTo>
                <a:lnTo>
                  <a:pt x="0" y="0"/>
                </a:lnTo>
                <a:close/>
              </a:path>
            </a:pathLst>
          </a:custGeom>
          <a:solidFill>
            <a:srgbClr val="E1F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矩形 23">
            <a:extLst>
              <a:ext uri="{FF2B5EF4-FFF2-40B4-BE49-F238E27FC236}">
                <a16:creationId xmlns:a16="http://schemas.microsoft.com/office/drawing/2014/main" id="{3EFB2558-DB9B-1CC1-A9BE-EE7B29CCF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1081089"/>
            <a:ext cx="60071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1369B2"/>
                </a:solidFill>
                <a:latin typeface="微软雅黑" panose="020B0503020204020204" pitchFamily="34" charset="-122"/>
              </a:rPr>
              <a:t>引入</a:t>
            </a:r>
            <a:r>
              <a:rPr lang="en-US" altLang="zh-CN" sz="2800">
                <a:solidFill>
                  <a:srgbClr val="1369B2"/>
                </a:solidFill>
                <a:latin typeface="微软雅黑" panose="020B0503020204020204" pitchFamily="34" charset="-122"/>
              </a:rPr>
              <a:t>CSS</a:t>
            </a:r>
            <a:r>
              <a:rPr lang="zh-CN" altLang="en-US" sz="2800">
                <a:solidFill>
                  <a:srgbClr val="1369B2"/>
                </a:solidFill>
                <a:latin typeface="微软雅黑" panose="020B0503020204020204" pitchFamily="34" charset="-122"/>
              </a:rPr>
              <a:t>样式表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20CD63-B540-A398-2494-06BB0813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08" y="3730982"/>
            <a:ext cx="4550268" cy="2880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EC3D572A-ABB9-488C-7A80-2819F3E029BE}"/>
              </a:ext>
            </a:extLst>
          </p:cNvPr>
          <p:cNvGrpSpPr>
            <a:grpSpLocks/>
          </p:cNvGrpSpPr>
          <p:nvPr/>
        </p:nvGrpSpPr>
        <p:grpSpPr bwMode="auto">
          <a:xfrm>
            <a:off x="3825875" y="1104901"/>
            <a:ext cx="7721600" cy="5103813"/>
            <a:chOff x="2347416" y="623888"/>
            <a:chExt cx="7170737" cy="4635500"/>
          </a:xfrm>
        </p:grpSpPr>
        <p:pic>
          <p:nvPicPr>
            <p:cNvPr id="36874" name="Picture 6" descr="云朵">
              <a:extLst>
                <a:ext uri="{FF2B5EF4-FFF2-40B4-BE49-F238E27FC236}">
                  <a16:creationId xmlns:a16="http://schemas.microsoft.com/office/drawing/2014/main" id="{02C86131-9DBF-C4F2-DAF5-D10D622AC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416" y="623888"/>
              <a:ext cx="7170737" cy="463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5" name="Text Box 7">
              <a:extLst>
                <a:ext uri="{FF2B5EF4-FFF2-40B4-BE49-F238E27FC236}">
                  <a16:creationId xmlns:a16="http://schemas.microsoft.com/office/drawing/2014/main" id="{9C7DDA4C-D97A-492E-6003-1CEB1567A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882" y="2106372"/>
              <a:ext cx="4658487" cy="494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引入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CSS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的方式有哪些？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18473A-DCBB-3D28-E7D5-57E269AD0BAA}"/>
              </a:ext>
            </a:extLst>
          </p:cNvPr>
          <p:cNvGrpSpPr/>
          <p:nvPr/>
        </p:nvGrpSpPr>
        <p:grpSpPr>
          <a:xfrm>
            <a:off x="247650" y="247015"/>
            <a:ext cx="523240" cy="523240"/>
            <a:chOff x="5010150" y="1675396"/>
            <a:chExt cx="3228975" cy="3228975"/>
          </a:xfrm>
        </p:grpSpPr>
        <p:sp>
          <p:nvSpPr>
            <p:cNvPr id="3" name="矩形: 对角圆角 2">
              <a:extLst>
                <a:ext uri="{FF2B5EF4-FFF2-40B4-BE49-F238E27FC236}">
                  <a16:creationId xmlns:a16="http://schemas.microsoft.com/office/drawing/2014/main" id="{59361230-1CC8-78BB-AA8E-F893FC159154}"/>
                </a:ext>
              </a:extLst>
            </p:cNvPr>
            <p:cNvSpPr/>
            <p:nvPr/>
          </p:nvSpPr>
          <p:spPr>
            <a:xfrm>
              <a:off x="5010150" y="1675396"/>
              <a:ext cx="3228975" cy="3228975"/>
            </a:xfrm>
            <a:prstGeom prst="round2DiagRect">
              <a:avLst>
                <a:gd name="adj1" fmla="val 34872"/>
                <a:gd name="adj2" fmla="val 0"/>
              </a:avLst>
            </a:prstGeom>
            <a:solidFill>
              <a:srgbClr val="126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11E0A27-4CFB-6B1B-21A1-B1477A9F3F11}"/>
                </a:ext>
              </a:extLst>
            </p:cNvPr>
            <p:cNvSpPr/>
            <p:nvPr/>
          </p:nvSpPr>
          <p:spPr>
            <a:xfrm>
              <a:off x="5494030" y="2159276"/>
              <a:ext cx="2261215" cy="226121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1162F61-6F47-0C34-0DF9-FE6BD656AA74}"/>
                </a:ext>
              </a:extLst>
            </p:cNvPr>
            <p:cNvSpPr/>
            <p:nvPr/>
          </p:nvSpPr>
          <p:spPr>
            <a:xfrm>
              <a:off x="5885359" y="2550605"/>
              <a:ext cx="1478557" cy="1478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5C3EF2C-3FCB-2614-1FEA-67DBFD815369}"/>
              </a:ext>
            </a:extLst>
          </p:cNvPr>
          <p:cNvSpPr txBox="1"/>
          <p:nvPr/>
        </p:nvSpPr>
        <p:spPr>
          <a:xfrm>
            <a:off x="770890" y="237469"/>
            <a:ext cx="10989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CSS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cs typeface="Microsoft YaHei Bold" panose="020B0703020204020201" charset="-122"/>
                <a:sym typeface="Arial"/>
              </a:rPr>
              <a:t>的基本语法结构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537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SS3核心基础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SS3核心基础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SS3核心基础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SS3核心基础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1702</Words>
  <Application>Microsoft Office PowerPoint</Application>
  <PresentationFormat>宽屏</PresentationFormat>
  <Paragraphs>138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思源宋体 CN</vt:lpstr>
      <vt:lpstr>Arial</vt:lpstr>
      <vt:lpstr>等线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A2125</dc:creator>
  <cp:lastModifiedBy>pc</cp:lastModifiedBy>
  <cp:revision>444</cp:revision>
  <dcterms:created xsi:type="dcterms:W3CDTF">2022-08-12T06:26:30Z</dcterms:created>
  <dcterms:modified xsi:type="dcterms:W3CDTF">2022-11-08T04:39:25Z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