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vestopedia.com/terms/s/seller.asp" TargetMode="External"/><Relationship Id="rId3" Type="http://schemas.openxmlformats.org/officeDocument/2006/relationships/hyperlink" Target="https://www.investopedia.com/terms/s/security.asp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eeea62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eeea62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eeea62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eeea62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eeea627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eeea627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https://portal.cdm.rosetta-technology.io/#/ingestion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eeea62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eeea62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eeea6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eeea6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Post-trade processing occurs after a trade is complete. At this point, the buyer and the </a:t>
            </a:r>
            <a:r>
              <a:rPr lang="en" sz="1300" u="sng">
                <a:solidFill>
                  <a:srgbClr val="2C40D0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seller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compare trade details, approve the transaction, change records of ownership, and arrange for the transfer of </a:t>
            </a:r>
            <a:r>
              <a:rPr lang="en" sz="1300" u="sng">
                <a:solidFill>
                  <a:srgbClr val="2C40D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securities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and cash. Post-trade processing is especially important in markets that are not standardized, such as the over-the-counter (OTC) markets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eeea62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eeea62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eeea62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eeea62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https://docs.rosetta-technology.io/cdm/documentation/source/documentation.html#product-model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eeea62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eeea62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eeea62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eeea62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eeea62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eeea62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eeea627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eeea627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eeea62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eeea62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rosetta-technology.io/cdm/documentation/source/documentation.html" TargetMode="External"/><Relationship Id="rId4" Type="http://schemas.openxmlformats.org/officeDocument/2006/relationships/hyperlink" Target="https://docs.rosetta-technology.io/dsl/readme.html#what-is-the-rosetta-dsl" TargetMode="External"/><Relationship Id="rId5" Type="http://schemas.openxmlformats.org/officeDocument/2006/relationships/hyperlink" Target="https://portal.cdm.rosetta-technology.io/#/ingestion" TargetMode="External"/><Relationship Id="rId6" Type="http://schemas.openxmlformats.org/officeDocument/2006/relationships/hyperlink" Target="https://portal.cdm.rosetta-technology.io/#/graphical-navigation" TargetMode="External"/><Relationship Id="rId7" Type="http://schemas.openxmlformats.org/officeDocument/2006/relationships/hyperlink" Target="https://www.investopedia.com/ask/answers/052815/what-overthecounter-derivative.asp" TargetMode="External"/><Relationship Id="rId8" Type="http://schemas.openxmlformats.org/officeDocument/2006/relationships/hyperlink" Target="https://www.investopedia.com/terms/p/post-trade-processing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Domain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ISDA &amp; Rosetta DSL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Model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Legal Entity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translate to industry </a:t>
            </a:r>
            <a:r>
              <a:rPr lang="en"/>
              <a:t>existing</a:t>
            </a:r>
            <a:r>
              <a:rPr lang="en"/>
              <a:t> messages, CDM provide features to convert CDM data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FpML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ISO 20022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AcadiaSoft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ISDA 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ORE XML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Ingestion Example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780"/>
            <a:ext cx="9144003" cy="345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https://docs.rosetta-technology.io/cdm/documentation/source/documentation.html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https://docs.rosetta-technology.io/dsl/readme.html#what-is-the-rosetta-dsl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https://portal.cdm.rosetta-technology.io/#/ingestion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https://portal.cdm.rosetta-technology.io/#/graphical-navigation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https://www.investopedia.com/ask/answers/052815/what-overthecounter-derivative.asp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https://www.investopedia.com/terms/p/post-trade-processing.asp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CDM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CDM is a standardised, machine-readable and machine-executable blueprint for how financial products are traded and managed across the transaction lifecycle.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product scope of the CDM includes OTC derivatives, cash securities, securities financing, and commodities.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CDM currently cover post-trade lifecycle process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using Rosetta DSL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Variety of data representations: FIX, FpML, ISO 20022, EFET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 Can create new component/ extend /edit existing component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Java code generator to generate JAR file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CDM Modeling </a:t>
            </a:r>
            <a:r>
              <a:rPr lang="en"/>
              <a:t>Dimensions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77470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Legal Agreement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 Data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Mapping (Synonym)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774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Namespace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applicable, the CDM follows the data structure of the Financial Products Markup Language (FpML)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Tradable Product: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inancial product that is ready to be traded: Product, price, quantity, and other details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Contractual Product: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Interest rate derivatives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derivatives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Equity derivatives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Securities Lending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Events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Primitive events are the building block components used to specify business events in the CDM</a:t>
            </a:r>
            <a:endParaRPr b="1"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describe the fundamental state-transition components that impact the trade state during its lifecycle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trade state always transitions from and to a 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TradeState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type.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Primitive Event include: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ContractFormationPrimitive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QuantityChangePrimitive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ResetPrimitive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TermsChangePrimitive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TransferPrimitive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Event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Business Event represents a transaction lifecycle event and is built according to the following design principle in the CDM: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events are specified by composition of primitive events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business event is </a:t>
            </a:r>
            <a:r>
              <a:rPr i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atomic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sense that its underlying primitive event constituents cannot happen independently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represents a set of actions or steps that are required to trigger a business event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workflow is organised into a sequence in which each step is represented by a </a:t>
            </a:r>
            <a:r>
              <a:rPr i="1"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 step</a:t>
            </a: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workflow may involve multiple parties in addition to the parties to the transaction, and may include automated and manual steps.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00" y="171388"/>
            <a:ext cx="7616201" cy="4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Instructions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AllocationInstruction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ClearingInstruction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ContractFormationInstruction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ExecutionInstruction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ExerciseInstruction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ResetInstruction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TransferInstruction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IncreaseInstruction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DecreaseInstruction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IndexTransitionInstruction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