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98" r:id="rId3"/>
    <p:sldId id="313" r:id="rId4"/>
    <p:sldId id="299" r:id="rId5"/>
    <p:sldId id="314" r:id="rId6"/>
    <p:sldId id="315" r:id="rId7"/>
    <p:sldId id="316" r:id="rId8"/>
    <p:sldId id="318" r:id="rId9"/>
    <p:sldId id="319" r:id="rId10"/>
    <p:sldId id="320" r:id="rId11"/>
    <p:sldId id="321" r:id="rId12"/>
    <p:sldId id="300" r:id="rId13"/>
    <p:sldId id="302" r:id="rId14"/>
    <p:sldId id="322" r:id="rId15"/>
    <p:sldId id="303" r:id="rId16"/>
    <p:sldId id="323" r:id="rId17"/>
    <p:sldId id="325" r:id="rId18"/>
    <p:sldId id="324" r:id="rId19"/>
    <p:sldId id="296" r:id="rId20"/>
    <p:sldId id="32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9ACDF"/>
    <a:srgbClr val="333B6C"/>
    <a:srgbClr val="321547"/>
    <a:srgbClr val="A365D1"/>
    <a:srgbClr val="7E36B4"/>
    <a:srgbClr val="6E2F9D"/>
    <a:srgbClr val="58267E"/>
    <a:srgbClr val="401B5B"/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F513-0650-49B6-A551-A0B1B3B977E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1E09-CFEF-4300-BF9D-7616652D2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0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F513-0650-49B6-A551-A0B1B3B977E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1E09-CFEF-4300-BF9D-7616652D2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F513-0650-49B6-A551-A0B1B3B977E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1E09-CFEF-4300-BF9D-7616652D2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2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F513-0650-49B6-A551-A0B1B3B977E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1E09-CFEF-4300-BF9D-7616652D2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F513-0650-49B6-A551-A0B1B3B977E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1E09-CFEF-4300-BF9D-7616652D2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8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F513-0650-49B6-A551-A0B1B3B977E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1E09-CFEF-4300-BF9D-7616652D2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0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F513-0650-49B6-A551-A0B1B3B977E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1E09-CFEF-4300-BF9D-7616652D2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9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F513-0650-49B6-A551-A0B1B3B977E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1E09-CFEF-4300-BF9D-7616652D2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5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F513-0650-49B6-A551-A0B1B3B977E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1E09-CFEF-4300-BF9D-7616652D2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8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F513-0650-49B6-A551-A0B1B3B977E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1E09-CFEF-4300-BF9D-7616652D2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7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F513-0650-49B6-A551-A0B1B3B977E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1E09-CFEF-4300-BF9D-7616652D2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21547"/>
            </a:gs>
            <a:gs pos="100000">
              <a:srgbClr val="2729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3F513-0650-49B6-A551-A0B1B3B977E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11E09-CFEF-4300-BF9D-7616652D29A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594933" y="-557488"/>
            <a:ext cx="12605775" cy="8646438"/>
            <a:chOff x="-594933" y="-557488"/>
            <a:chExt cx="12605775" cy="8646438"/>
          </a:xfrm>
        </p:grpSpPr>
        <p:grpSp>
          <p:nvGrpSpPr>
            <p:cNvPr id="8" name="组合 7"/>
            <p:cNvGrpSpPr/>
            <p:nvPr/>
          </p:nvGrpSpPr>
          <p:grpSpPr>
            <a:xfrm>
              <a:off x="5321114" y="748302"/>
              <a:ext cx="6689728" cy="3667471"/>
              <a:chOff x="5321114" y="748302"/>
              <a:chExt cx="6689728" cy="3667471"/>
            </a:xfrm>
          </p:grpSpPr>
          <p:sp>
            <p:nvSpPr>
              <p:cNvPr id="57" name="椭圆 4"/>
              <p:cNvSpPr/>
              <p:nvPr/>
            </p:nvSpPr>
            <p:spPr>
              <a:xfrm rot="4282667">
                <a:off x="10455133" y="1276225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H="1">
                <a:off x="6226326" y="4034844"/>
                <a:ext cx="45719" cy="45719"/>
              </a:xfrm>
              <a:prstGeom prst="ellipse">
                <a:avLst/>
              </a:pr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4"/>
              <p:cNvSpPr/>
              <p:nvPr/>
            </p:nvSpPr>
            <p:spPr>
              <a:xfrm rot="4282667">
                <a:off x="7337099" y="168817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4"/>
              <p:cNvSpPr/>
              <p:nvPr/>
            </p:nvSpPr>
            <p:spPr>
              <a:xfrm rot="4282667">
                <a:off x="7793666" y="1312791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4"/>
              <p:cNvSpPr/>
              <p:nvPr/>
            </p:nvSpPr>
            <p:spPr>
              <a:xfrm rot="4282667">
                <a:off x="5323719" y="264540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4"/>
              <p:cNvSpPr/>
              <p:nvPr/>
            </p:nvSpPr>
            <p:spPr>
              <a:xfrm rot="4282667">
                <a:off x="6202424" y="3270505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4"/>
              <p:cNvSpPr/>
              <p:nvPr/>
            </p:nvSpPr>
            <p:spPr>
              <a:xfrm rot="4282667">
                <a:off x="9655271" y="74569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4"/>
              <p:cNvSpPr/>
              <p:nvPr/>
            </p:nvSpPr>
            <p:spPr>
              <a:xfrm rot="4282667">
                <a:off x="10907011" y="1771542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4"/>
              <p:cNvSpPr/>
              <p:nvPr/>
            </p:nvSpPr>
            <p:spPr>
              <a:xfrm rot="4282667">
                <a:off x="11962518" y="3654562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4"/>
              <p:cNvSpPr/>
              <p:nvPr/>
            </p:nvSpPr>
            <p:spPr>
              <a:xfrm rot="4282667">
                <a:off x="11537059" y="3383396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4"/>
              <p:cNvSpPr/>
              <p:nvPr/>
            </p:nvSpPr>
            <p:spPr>
              <a:xfrm rot="4282667">
                <a:off x="11445424" y="4367449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045228" y="1889023"/>
              <a:ext cx="6689728" cy="3667471"/>
              <a:chOff x="5321114" y="748302"/>
              <a:chExt cx="6689728" cy="3667471"/>
            </a:xfrm>
          </p:grpSpPr>
          <p:sp>
            <p:nvSpPr>
              <p:cNvPr id="46" name="椭圆 4"/>
              <p:cNvSpPr/>
              <p:nvPr/>
            </p:nvSpPr>
            <p:spPr>
              <a:xfrm rot="4282667">
                <a:off x="10455133" y="1276225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flipH="1">
                <a:off x="6226326" y="4034844"/>
                <a:ext cx="45719" cy="45719"/>
              </a:xfrm>
              <a:prstGeom prst="ellipse">
                <a:avLst/>
              </a:pr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"/>
              <p:cNvSpPr/>
              <p:nvPr/>
            </p:nvSpPr>
            <p:spPr>
              <a:xfrm rot="4282667">
                <a:off x="7337099" y="168817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"/>
              <p:cNvSpPr/>
              <p:nvPr/>
            </p:nvSpPr>
            <p:spPr>
              <a:xfrm rot="4282667">
                <a:off x="7793666" y="1312791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"/>
              <p:cNvSpPr/>
              <p:nvPr/>
            </p:nvSpPr>
            <p:spPr>
              <a:xfrm rot="4282667">
                <a:off x="5323719" y="264540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4"/>
              <p:cNvSpPr/>
              <p:nvPr/>
            </p:nvSpPr>
            <p:spPr>
              <a:xfrm rot="4282667">
                <a:off x="6202424" y="3270505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4"/>
              <p:cNvSpPr/>
              <p:nvPr/>
            </p:nvSpPr>
            <p:spPr>
              <a:xfrm rot="4282667">
                <a:off x="9655271" y="74569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4"/>
              <p:cNvSpPr/>
              <p:nvPr/>
            </p:nvSpPr>
            <p:spPr>
              <a:xfrm rot="4282667">
                <a:off x="10907011" y="1771542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4"/>
              <p:cNvSpPr/>
              <p:nvPr/>
            </p:nvSpPr>
            <p:spPr>
              <a:xfrm rot="4282667">
                <a:off x="11962518" y="3654562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4"/>
              <p:cNvSpPr/>
              <p:nvPr/>
            </p:nvSpPr>
            <p:spPr>
              <a:xfrm rot="4282667">
                <a:off x="11537059" y="3383396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4"/>
              <p:cNvSpPr/>
              <p:nvPr/>
            </p:nvSpPr>
            <p:spPr>
              <a:xfrm rot="4282667">
                <a:off x="11445424" y="4367449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-544948" y="-305650"/>
              <a:ext cx="6689728" cy="3667471"/>
              <a:chOff x="5321114" y="748302"/>
              <a:chExt cx="6689728" cy="3667471"/>
            </a:xfrm>
          </p:grpSpPr>
          <p:sp>
            <p:nvSpPr>
              <p:cNvPr id="35" name="椭圆 4"/>
              <p:cNvSpPr/>
              <p:nvPr/>
            </p:nvSpPr>
            <p:spPr>
              <a:xfrm rot="4282667">
                <a:off x="10455133" y="1276225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flipH="1">
                <a:off x="6226326" y="4034844"/>
                <a:ext cx="45719" cy="45719"/>
              </a:xfrm>
              <a:prstGeom prst="ellipse">
                <a:avLst/>
              </a:pr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4"/>
              <p:cNvSpPr/>
              <p:nvPr/>
            </p:nvSpPr>
            <p:spPr>
              <a:xfrm rot="4282667">
                <a:off x="7337099" y="168817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4"/>
              <p:cNvSpPr/>
              <p:nvPr/>
            </p:nvSpPr>
            <p:spPr>
              <a:xfrm rot="4282667">
                <a:off x="7793666" y="1312791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4"/>
              <p:cNvSpPr/>
              <p:nvPr/>
            </p:nvSpPr>
            <p:spPr>
              <a:xfrm rot="4282667">
                <a:off x="5323719" y="264540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4"/>
              <p:cNvSpPr/>
              <p:nvPr/>
            </p:nvSpPr>
            <p:spPr>
              <a:xfrm rot="4282667">
                <a:off x="6202424" y="3270505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"/>
              <p:cNvSpPr/>
              <p:nvPr/>
            </p:nvSpPr>
            <p:spPr>
              <a:xfrm rot="4282667">
                <a:off x="9655271" y="74569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"/>
              <p:cNvSpPr/>
              <p:nvPr/>
            </p:nvSpPr>
            <p:spPr>
              <a:xfrm rot="4282667">
                <a:off x="10907011" y="1771542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"/>
              <p:cNvSpPr/>
              <p:nvPr/>
            </p:nvSpPr>
            <p:spPr>
              <a:xfrm rot="4282667">
                <a:off x="11962518" y="3654562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"/>
              <p:cNvSpPr/>
              <p:nvPr/>
            </p:nvSpPr>
            <p:spPr>
              <a:xfrm rot="4282667">
                <a:off x="11537059" y="3383396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"/>
              <p:cNvSpPr/>
              <p:nvPr/>
            </p:nvSpPr>
            <p:spPr>
              <a:xfrm rot="4282667">
                <a:off x="11445424" y="4367449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900740" y="-557488"/>
              <a:ext cx="6689728" cy="3667471"/>
              <a:chOff x="5321114" y="748302"/>
              <a:chExt cx="6689728" cy="3667471"/>
            </a:xfrm>
          </p:grpSpPr>
          <p:sp>
            <p:nvSpPr>
              <p:cNvPr id="24" name="椭圆 4"/>
              <p:cNvSpPr/>
              <p:nvPr/>
            </p:nvSpPr>
            <p:spPr>
              <a:xfrm rot="4282667">
                <a:off x="10455133" y="1276225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flipH="1">
                <a:off x="6226326" y="4034844"/>
                <a:ext cx="45719" cy="45719"/>
              </a:xfrm>
              <a:prstGeom prst="ellipse">
                <a:avLst/>
              </a:pr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4"/>
              <p:cNvSpPr/>
              <p:nvPr/>
            </p:nvSpPr>
            <p:spPr>
              <a:xfrm rot="4282667">
                <a:off x="7337099" y="168817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4"/>
              <p:cNvSpPr/>
              <p:nvPr/>
            </p:nvSpPr>
            <p:spPr>
              <a:xfrm rot="4282667">
                <a:off x="7793666" y="1312791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4"/>
              <p:cNvSpPr/>
              <p:nvPr/>
            </p:nvSpPr>
            <p:spPr>
              <a:xfrm rot="4282667">
                <a:off x="5323719" y="264540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4"/>
              <p:cNvSpPr/>
              <p:nvPr/>
            </p:nvSpPr>
            <p:spPr>
              <a:xfrm rot="4282667">
                <a:off x="6202424" y="3270505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4"/>
              <p:cNvSpPr/>
              <p:nvPr/>
            </p:nvSpPr>
            <p:spPr>
              <a:xfrm rot="4282667">
                <a:off x="9655271" y="74569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4"/>
              <p:cNvSpPr/>
              <p:nvPr/>
            </p:nvSpPr>
            <p:spPr>
              <a:xfrm rot="4282667">
                <a:off x="10907011" y="1771542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4"/>
              <p:cNvSpPr/>
              <p:nvPr/>
            </p:nvSpPr>
            <p:spPr>
              <a:xfrm rot="4282667">
                <a:off x="11962518" y="3654562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4"/>
              <p:cNvSpPr/>
              <p:nvPr/>
            </p:nvSpPr>
            <p:spPr>
              <a:xfrm rot="4282667">
                <a:off x="11537059" y="3383396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4"/>
              <p:cNvSpPr/>
              <p:nvPr/>
            </p:nvSpPr>
            <p:spPr>
              <a:xfrm rot="4282667">
                <a:off x="11445424" y="4367449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-594933" y="4421479"/>
              <a:ext cx="6689728" cy="3667471"/>
              <a:chOff x="5321114" y="748302"/>
              <a:chExt cx="6689728" cy="3667471"/>
            </a:xfrm>
          </p:grpSpPr>
          <p:sp>
            <p:nvSpPr>
              <p:cNvPr id="13" name="椭圆 4"/>
              <p:cNvSpPr/>
              <p:nvPr/>
            </p:nvSpPr>
            <p:spPr>
              <a:xfrm rot="4282667">
                <a:off x="10455133" y="1276225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 flipH="1">
                <a:off x="6226326" y="4034844"/>
                <a:ext cx="45719" cy="45719"/>
              </a:xfrm>
              <a:prstGeom prst="ellipse">
                <a:avLst/>
              </a:pr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4"/>
              <p:cNvSpPr/>
              <p:nvPr/>
            </p:nvSpPr>
            <p:spPr>
              <a:xfrm rot="4282667">
                <a:off x="7337099" y="168817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4"/>
              <p:cNvSpPr/>
              <p:nvPr/>
            </p:nvSpPr>
            <p:spPr>
              <a:xfrm rot="4282667">
                <a:off x="7793666" y="1312791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4"/>
              <p:cNvSpPr/>
              <p:nvPr/>
            </p:nvSpPr>
            <p:spPr>
              <a:xfrm rot="4282667">
                <a:off x="5323719" y="264540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4"/>
              <p:cNvSpPr/>
              <p:nvPr/>
            </p:nvSpPr>
            <p:spPr>
              <a:xfrm rot="4282667">
                <a:off x="6202424" y="3270505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4"/>
              <p:cNvSpPr/>
              <p:nvPr/>
            </p:nvSpPr>
            <p:spPr>
              <a:xfrm rot="4282667">
                <a:off x="9655271" y="745697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4"/>
              <p:cNvSpPr/>
              <p:nvPr/>
            </p:nvSpPr>
            <p:spPr>
              <a:xfrm rot="4282667">
                <a:off x="10907011" y="1771542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4"/>
              <p:cNvSpPr/>
              <p:nvPr/>
            </p:nvSpPr>
            <p:spPr>
              <a:xfrm rot="4282667">
                <a:off x="11962518" y="3654562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4"/>
              <p:cNvSpPr/>
              <p:nvPr/>
            </p:nvSpPr>
            <p:spPr>
              <a:xfrm rot="4282667">
                <a:off x="11537059" y="3383396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4"/>
              <p:cNvSpPr/>
              <p:nvPr/>
            </p:nvSpPr>
            <p:spPr>
              <a:xfrm rot="4282667">
                <a:off x="11445424" y="4367449"/>
                <a:ext cx="45719" cy="50929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62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16978" y="3303907"/>
            <a:ext cx="452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Project Plan</a:t>
            </a:r>
            <a:endParaRPr lang="zh-CN" altLang="en-US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6978" y="1980468"/>
            <a:ext cx="4527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ETA</a:t>
            </a:r>
            <a:endParaRPr lang="zh-CN" altLang="en-US" sz="8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6978" y="3978614"/>
            <a:ext cx="45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汪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宣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民     李宗朝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16978" y="3890627"/>
            <a:ext cx="4527612" cy="0"/>
          </a:xfrm>
          <a:prstGeom prst="line">
            <a:avLst/>
          </a:prstGeom>
          <a:ln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81501" y="3625850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three</a:t>
            </a:r>
            <a:endParaRPr lang="zh-CN" altLang="en-US" sz="4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8001" y="2292350"/>
            <a:ext cx="3555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第三趴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432301" y="2292350"/>
            <a:ext cx="3314699" cy="0"/>
          </a:xfrm>
          <a:prstGeom prst="line">
            <a:avLst/>
          </a:prstGeom>
          <a:ln w="7620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32301" y="4565650"/>
            <a:ext cx="3314699" cy="0"/>
          </a:xfrm>
          <a:prstGeom prst="line">
            <a:avLst/>
          </a:prstGeom>
          <a:ln w="7620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762614" y="1676400"/>
            <a:ext cx="1404151" cy="520700"/>
            <a:chOff x="283866" y="1128037"/>
            <a:chExt cx="2882900" cy="1069063"/>
          </a:xfrm>
        </p:grpSpPr>
        <p:sp>
          <p:nvSpPr>
            <p:cNvPr id="20" name="矩形 19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936659" y="4919127"/>
            <a:ext cx="2882900" cy="1069063"/>
            <a:chOff x="283866" y="1128037"/>
            <a:chExt cx="2882900" cy="1069063"/>
          </a:xfrm>
        </p:grpSpPr>
        <p:sp>
          <p:nvSpPr>
            <p:cNvPr id="26" name="矩形 25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89650" y="170455"/>
            <a:ext cx="2882900" cy="1069063"/>
            <a:chOff x="283866" y="1128037"/>
            <a:chExt cx="2882900" cy="1069063"/>
          </a:xfrm>
        </p:grpSpPr>
        <p:sp>
          <p:nvSpPr>
            <p:cNvPr id="29" name="矩形 28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81775" y="1389775"/>
            <a:ext cx="737049" cy="273319"/>
            <a:chOff x="283866" y="1128037"/>
            <a:chExt cx="2882900" cy="1069063"/>
          </a:xfrm>
        </p:grpSpPr>
        <p:sp>
          <p:nvSpPr>
            <p:cNvPr id="32" name="矩形 31"/>
            <p:cNvSpPr/>
            <p:nvPr/>
          </p:nvSpPr>
          <p:spPr>
            <a:xfrm rot="19634015">
              <a:off x="283866" y="1128037"/>
              <a:ext cx="2882900" cy="289159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738791" y="4026046"/>
            <a:ext cx="737049" cy="273319"/>
            <a:chOff x="283866" y="1128037"/>
            <a:chExt cx="2882900" cy="1069063"/>
          </a:xfrm>
        </p:grpSpPr>
        <p:sp>
          <p:nvSpPr>
            <p:cNvPr id="35" name="矩形 34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08961" y="5416696"/>
            <a:ext cx="737049" cy="273319"/>
            <a:chOff x="283866" y="1128037"/>
            <a:chExt cx="2882900" cy="1069063"/>
          </a:xfrm>
        </p:grpSpPr>
        <p:sp>
          <p:nvSpPr>
            <p:cNvPr id="38" name="矩形 37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893090" y="3690154"/>
            <a:ext cx="2882900" cy="1069063"/>
            <a:chOff x="283866" y="1128037"/>
            <a:chExt cx="2882900" cy="1069063"/>
          </a:xfrm>
        </p:grpSpPr>
        <p:sp>
          <p:nvSpPr>
            <p:cNvPr id="41" name="矩形 40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4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7608218" y="2641688"/>
            <a:ext cx="2001600" cy="2001600"/>
          </a:xfrm>
          <a:prstGeom prst="ellipse">
            <a:avLst/>
          </a:prstGeom>
          <a:solidFill>
            <a:schemeClr val="bg1">
              <a:alpha val="9000"/>
            </a:schemeClr>
          </a:solidFill>
          <a:ln w="76200">
            <a:solidFill>
              <a:srgbClr val="333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/>
        </p:nvSpPr>
        <p:spPr>
          <a:xfrm>
            <a:off x="7609568" y="2641688"/>
            <a:ext cx="2000250" cy="2001600"/>
          </a:xfrm>
          <a:prstGeom prst="arc">
            <a:avLst>
              <a:gd name="adj1" fmla="val 16200000"/>
              <a:gd name="adj2" fmla="val 20877153"/>
            </a:avLst>
          </a:prstGeom>
          <a:ln w="76200" cmpd="sng">
            <a:solidFill>
              <a:srgbClr val="00CCFF"/>
            </a:solidFill>
            <a:miter lim="800000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89984" y="702674"/>
            <a:ext cx="8921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Divide the data set into two parts</a:t>
            </a:r>
            <a:endParaRPr lang="zh-CN" altLang="en-US" sz="40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7996034" y="3642488"/>
            <a:ext cx="1187821" cy="517007"/>
          </a:xfrm>
          <a:prstGeom prst="wedgeRoundRectCallout">
            <a:avLst>
              <a:gd name="adj1" fmla="val 19796"/>
              <a:gd name="adj2" fmla="val 91977"/>
              <a:gd name="adj3" fmla="val 16667"/>
            </a:avLst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20%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40703" y="4885197"/>
            <a:ext cx="241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训练模型</a:t>
            </a:r>
            <a:endParaRPr lang="zh-CN" altLang="en-US" sz="4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95672" y="4885197"/>
            <a:ext cx="241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测试模型</a:t>
            </a:r>
            <a:endParaRPr lang="zh-CN" altLang="en-US" sz="4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645543" y="2641689"/>
            <a:ext cx="2001600" cy="2001600"/>
          </a:xfrm>
          <a:prstGeom prst="ellipse">
            <a:avLst/>
          </a:prstGeom>
          <a:solidFill>
            <a:schemeClr val="bg1">
              <a:alpha val="9000"/>
            </a:schemeClr>
          </a:solidFill>
          <a:ln w="76200">
            <a:solidFill>
              <a:srgbClr val="333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>
            <a:off x="3646219" y="2641688"/>
            <a:ext cx="2000250" cy="2001600"/>
          </a:xfrm>
          <a:prstGeom prst="arc">
            <a:avLst>
              <a:gd name="adj1" fmla="val 16200000"/>
              <a:gd name="adj2" fmla="val 12225030"/>
            </a:avLst>
          </a:prstGeom>
          <a:ln w="76200" cmpd="sng">
            <a:solidFill>
              <a:srgbClr val="00CCFF"/>
            </a:solidFill>
            <a:miter lim="800000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圆角矩形标注 23"/>
          <p:cNvSpPr/>
          <p:nvPr/>
        </p:nvSpPr>
        <p:spPr>
          <a:xfrm>
            <a:off x="4077719" y="3642488"/>
            <a:ext cx="1187821" cy="517007"/>
          </a:xfrm>
          <a:prstGeom prst="wedgeRoundRectCallout">
            <a:avLst>
              <a:gd name="adj1" fmla="val -61195"/>
              <a:gd name="adj2" fmla="val -110680"/>
              <a:gd name="adj3" fmla="val 16667"/>
            </a:avLst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80%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5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383395" y="1308461"/>
            <a:ext cx="5035942" cy="4133484"/>
            <a:chOff x="6383395" y="1308461"/>
            <a:chExt cx="5035942" cy="4133484"/>
          </a:xfrm>
        </p:grpSpPr>
        <p:grpSp>
          <p:nvGrpSpPr>
            <p:cNvPr id="28" name="组合 27"/>
            <p:cNvGrpSpPr/>
            <p:nvPr/>
          </p:nvGrpSpPr>
          <p:grpSpPr>
            <a:xfrm>
              <a:off x="7137431" y="1639407"/>
              <a:ext cx="3515557" cy="3515557"/>
              <a:chOff x="6169981" y="1651247"/>
              <a:chExt cx="3515557" cy="3515557"/>
            </a:xfrm>
            <a:effectLst>
              <a:outerShdw blurRad="1270000" sx="119000" sy="119000" algn="ctr" rotWithShape="0">
                <a:schemeClr val="bg1">
                  <a:alpha val="19000"/>
                </a:schemeClr>
              </a:outerShdw>
            </a:effectLst>
          </p:grpSpPr>
          <p:sp>
            <p:nvSpPr>
              <p:cNvPr id="4" name="椭圆 3"/>
              <p:cNvSpPr/>
              <p:nvPr/>
            </p:nvSpPr>
            <p:spPr>
              <a:xfrm>
                <a:off x="6169981" y="1651247"/>
                <a:ext cx="3515557" cy="351555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7076942" y="2007711"/>
                <a:ext cx="779797" cy="868656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181234" y="3374557"/>
                <a:ext cx="406893" cy="406893"/>
              </a:xfrm>
              <a:prstGeom prst="ellipse">
                <a:avLst/>
              </a:pr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328117" y="3108644"/>
                <a:ext cx="772234" cy="708776"/>
              </a:xfrm>
              <a:custGeom>
                <a:avLst/>
                <a:gdLst>
                  <a:gd name="connsiteX0" fmla="*/ 0 w 708734"/>
                  <a:gd name="connsiteY0" fmla="*/ 354367 h 708734"/>
                  <a:gd name="connsiteX1" fmla="*/ 354367 w 708734"/>
                  <a:gd name="connsiteY1" fmla="*/ 0 h 708734"/>
                  <a:gd name="connsiteX2" fmla="*/ 708734 w 708734"/>
                  <a:gd name="connsiteY2" fmla="*/ 354367 h 708734"/>
                  <a:gd name="connsiteX3" fmla="*/ 354367 w 708734"/>
                  <a:gd name="connsiteY3" fmla="*/ 708734 h 708734"/>
                  <a:gd name="connsiteX4" fmla="*/ 0 w 708734"/>
                  <a:gd name="connsiteY4" fmla="*/ 354367 h 708734"/>
                  <a:gd name="connsiteX0" fmla="*/ 0 w 772234"/>
                  <a:gd name="connsiteY0" fmla="*/ 367087 h 708776"/>
                  <a:gd name="connsiteX1" fmla="*/ 417867 w 772234"/>
                  <a:gd name="connsiteY1" fmla="*/ 20 h 708776"/>
                  <a:gd name="connsiteX2" fmla="*/ 772234 w 772234"/>
                  <a:gd name="connsiteY2" fmla="*/ 354387 h 708776"/>
                  <a:gd name="connsiteX3" fmla="*/ 417867 w 772234"/>
                  <a:gd name="connsiteY3" fmla="*/ 708754 h 708776"/>
                  <a:gd name="connsiteX4" fmla="*/ 0 w 772234"/>
                  <a:gd name="connsiteY4" fmla="*/ 367087 h 70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234" h="708776">
                    <a:moveTo>
                      <a:pt x="0" y="367087"/>
                    </a:moveTo>
                    <a:cubicBezTo>
                      <a:pt x="0" y="171376"/>
                      <a:pt x="289161" y="2137"/>
                      <a:pt x="417867" y="20"/>
                    </a:cubicBezTo>
                    <a:cubicBezTo>
                      <a:pt x="546573" y="-2097"/>
                      <a:pt x="772234" y="158676"/>
                      <a:pt x="772234" y="354387"/>
                    </a:cubicBezTo>
                    <a:cubicBezTo>
                      <a:pt x="772234" y="550098"/>
                      <a:pt x="546573" y="706637"/>
                      <a:pt x="417867" y="708754"/>
                    </a:cubicBezTo>
                    <a:cubicBezTo>
                      <a:pt x="289161" y="710871"/>
                      <a:pt x="0" y="562798"/>
                      <a:pt x="0" y="367087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502371" y="4049697"/>
                <a:ext cx="531181" cy="531181"/>
              </a:xfrm>
              <a:prstGeom prst="ellipse">
                <a:avLst/>
              </a:pr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8332502" y="1705990"/>
                <a:ext cx="498490" cy="340009"/>
              </a:xfrm>
              <a:custGeom>
                <a:avLst/>
                <a:gdLst>
                  <a:gd name="connsiteX0" fmla="*/ 11881 w 498490"/>
                  <a:gd name="connsiteY0" fmla="*/ 0 h 340009"/>
                  <a:gd name="connsiteX1" fmla="*/ 119518 w 498490"/>
                  <a:gd name="connsiteY1" fmla="*/ 27676 h 340009"/>
                  <a:gd name="connsiteX2" fmla="*/ 434670 w 498490"/>
                  <a:gd name="connsiteY2" fmla="*/ 160805 h 340009"/>
                  <a:gd name="connsiteX3" fmla="*/ 498490 w 498490"/>
                  <a:gd name="connsiteY3" fmla="*/ 199576 h 340009"/>
                  <a:gd name="connsiteX4" fmla="*/ 485824 w 498490"/>
                  <a:gd name="connsiteY4" fmla="*/ 222913 h 340009"/>
                  <a:gd name="connsiteX5" fmla="*/ 265591 w 498490"/>
                  <a:gd name="connsiteY5" fmla="*/ 340009 h 340009"/>
                  <a:gd name="connsiteX6" fmla="*/ 0 w 498490"/>
                  <a:gd name="connsiteY6" fmla="*/ 74418 h 340009"/>
                  <a:gd name="connsiteX7" fmla="*/ 5396 w 498490"/>
                  <a:gd name="connsiteY7" fmla="*/ 20892 h 3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8490" h="340009">
                    <a:moveTo>
                      <a:pt x="11881" y="0"/>
                    </a:moveTo>
                    <a:lnTo>
                      <a:pt x="119518" y="27676"/>
                    </a:lnTo>
                    <a:cubicBezTo>
                      <a:pt x="229601" y="61916"/>
                      <a:pt x="335044" y="106684"/>
                      <a:pt x="434670" y="160805"/>
                    </a:cubicBezTo>
                    <a:lnTo>
                      <a:pt x="498490" y="199576"/>
                    </a:lnTo>
                    <a:lnTo>
                      <a:pt x="485824" y="222913"/>
                    </a:lnTo>
                    <a:cubicBezTo>
                      <a:pt x="438095" y="293560"/>
                      <a:pt x="357268" y="340009"/>
                      <a:pt x="265591" y="340009"/>
                    </a:cubicBezTo>
                    <a:cubicBezTo>
                      <a:pt x="118909" y="340009"/>
                      <a:pt x="0" y="221100"/>
                      <a:pt x="0" y="74418"/>
                    </a:cubicBezTo>
                    <a:cubicBezTo>
                      <a:pt x="0" y="56083"/>
                      <a:pt x="1858" y="38182"/>
                      <a:pt x="5396" y="20892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8608381" y="4518917"/>
                <a:ext cx="589186" cy="491848"/>
              </a:xfrm>
              <a:custGeom>
                <a:avLst/>
                <a:gdLst>
                  <a:gd name="connsiteX0" fmla="*/ 354367 w 589186"/>
                  <a:gd name="connsiteY0" fmla="*/ 0 h 491848"/>
                  <a:gd name="connsiteX1" fmla="*/ 552497 w 589186"/>
                  <a:gd name="connsiteY1" fmla="*/ 60521 h 491848"/>
                  <a:gd name="connsiteX2" fmla="*/ 589186 w 589186"/>
                  <a:gd name="connsiteY2" fmla="*/ 90792 h 491848"/>
                  <a:gd name="connsiteX3" fmla="*/ 551960 w 589186"/>
                  <a:gd name="connsiteY3" fmla="*/ 131751 h 491848"/>
                  <a:gd name="connsiteX4" fmla="*/ 146884 w 589186"/>
                  <a:gd name="connsiteY4" fmla="*/ 434438 h 491848"/>
                  <a:gd name="connsiteX5" fmla="*/ 27707 w 589186"/>
                  <a:gd name="connsiteY5" fmla="*/ 491848 h 491848"/>
                  <a:gd name="connsiteX6" fmla="*/ 7200 w 589186"/>
                  <a:gd name="connsiteY6" fmla="*/ 425784 h 491848"/>
                  <a:gd name="connsiteX7" fmla="*/ 0 w 589186"/>
                  <a:gd name="connsiteY7" fmla="*/ 354367 h 491848"/>
                  <a:gd name="connsiteX8" fmla="*/ 354367 w 589186"/>
                  <a:gd name="connsiteY8" fmla="*/ 0 h 491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9186" h="491848">
                    <a:moveTo>
                      <a:pt x="354367" y="0"/>
                    </a:moveTo>
                    <a:cubicBezTo>
                      <a:pt x="427759" y="0"/>
                      <a:pt x="495940" y="22311"/>
                      <a:pt x="552497" y="60521"/>
                    </a:cubicBezTo>
                    <a:lnTo>
                      <a:pt x="589186" y="90792"/>
                    </a:lnTo>
                    <a:lnTo>
                      <a:pt x="551960" y="131751"/>
                    </a:lnTo>
                    <a:cubicBezTo>
                      <a:pt x="432674" y="251037"/>
                      <a:pt x="296324" y="353258"/>
                      <a:pt x="146884" y="434438"/>
                    </a:cubicBezTo>
                    <a:lnTo>
                      <a:pt x="27707" y="491848"/>
                    </a:lnTo>
                    <a:lnTo>
                      <a:pt x="7200" y="425784"/>
                    </a:lnTo>
                    <a:cubicBezTo>
                      <a:pt x="2479" y="402716"/>
                      <a:pt x="0" y="378831"/>
                      <a:pt x="0" y="354367"/>
                    </a:cubicBezTo>
                    <a:cubicBezTo>
                      <a:pt x="0" y="158656"/>
                      <a:pt x="158656" y="0"/>
                      <a:pt x="354367" y="0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763741" y="2672180"/>
                <a:ext cx="203446" cy="203446"/>
              </a:xfrm>
              <a:prstGeom prst="ellipse">
                <a:avLst/>
              </a:pr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6943816" y="4648065"/>
                <a:ext cx="283627" cy="371578"/>
              </a:xfrm>
              <a:custGeom>
                <a:avLst/>
                <a:gdLst>
                  <a:gd name="connsiteX0" fmla="*/ 138994 w 283627"/>
                  <a:gd name="connsiteY0" fmla="*/ 0 h 371578"/>
                  <a:gd name="connsiteX1" fmla="*/ 283627 w 283627"/>
                  <a:gd name="connsiteY1" fmla="*/ 265221 h 371578"/>
                  <a:gd name="connsiteX2" fmla="*/ 272261 w 283627"/>
                  <a:gd name="connsiteY2" fmla="*/ 368457 h 371578"/>
                  <a:gd name="connsiteX3" fmla="*/ 271114 w 283627"/>
                  <a:gd name="connsiteY3" fmla="*/ 371578 h 371578"/>
                  <a:gd name="connsiteX4" fmla="*/ 177768 w 283627"/>
                  <a:gd name="connsiteY4" fmla="*/ 326611 h 371578"/>
                  <a:gd name="connsiteX5" fmla="*/ 32839 w 283627"/>
                  <a:gd name="connsiteY5" fmla="*/ 238564 h 371578"/>
                  <a:gd name="connsiteX6" fmla="*/ 0 w 283627"/>
                  <a:gd name="connsiteY6" fmla="*/ 214008 h 371578"/>
                  <a:gd name="connsiteX7" fmla="*/ 5727 w 283627"/>
                  <a:gd name="connsiteY7" fmla="*/ 161985 h 371578"/>
                  <a:gd name="connsiteX8" fmla="*/ 138994 w 283627"/>
                  <a:gd name="connsiteY8" fmla="*/ 0 h 37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627" h="371578">
                    <a:moveTo>
                      <a:pt x="138994" y="0"/>
                    </a:moveTo>
                    <a:cubicBezTo>
                      <a:pt x="218873" y="0"/>
                      <a:pt x="283627" y="118743"/>
                      <a:pt x="283627" y="265221"/>
                    </a:cubicBezTo>
                    <a:cubicBezTo>
                      <a:pt x="283627" y="301841"/>
                      <a:pt x="279580" y="336727"/>
                      <a:pt x="272261" y="368457"/>
                    </a:cubicBezTo>
                    <a:lnTo>
                      <a:pt x="271114" y="371578"/>
                    </a:lnTo>
                    <a:lnTo>
                      <a:pt x="177768" y="326611"/>
                    </a:lnTo>
                    <a:cubicBezTo>
                      <a:pt x="127955" y="299551"/>
                      <a:pt x="79596" y="270153"/>
                      <a:pt x="32839" y="238564"/>
                    </a:cubicBezTo>
                    <a:lnTo>
                      <a:pt x="0" y="214008"/>
                    </a:lnTo>
                    <a:lnTo>
                      <a:pt x="5727" y="161985"/>
                    </a:lnTo>
                    <a:cubicBezTo>
                      <a:pt x="27683" y="66793"/>
                      <a:pt x="79085" y="0"/>
                      <a:pt x="138994" y="0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6581314" y="3006940"/>
                <a:ext cx="362502" cy="314787"/>
              </a:xfrm>
              <a:prstGeom prst="ellipse">
                <a:avLst/>
              </a:pr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031619">
              <a:off x="6383395" y="2983189"/>
              <a:ext cx="4881737" cy="1077728"/>
            </a:xfrm>
            <a:prstGeom prst="arc">
              <a:avLst>
                <a:gd name="adj1" fmla="val 20892985"/>
                <a:gd name="adj2" fmla="val 11564793"/>
              </a:avLst>
            </a:prstGeom>
            <a:noFill/>
            <a:ln w="25400">
              <a:solidFill>
                <a:srgbClr val="1D1E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 rot="6566411">
              <a:off x="10804973" y="2255342"/>
              <a:ext cx="358381" cy="358381"/>
              <a:chOff x="6169981" y="1651247"/>
              <a:chExt cx="3515557" cy="3515557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169981" y="1651247"/>
                <a:ext cx="3515557" cy="351555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4"/>
              <p:cNvSpPr/>
              <p:nvPr/>
            </p:nvSpPr>
            <p:spPr>
              <a:xfrm>
                <a:off x="7076942" y="2007711"/>
                <a:ext cx="779797" cy="868656"/>
              </a:xfrm>
              <a:custGeom>
                <a:avLst/>
                <a:gdLst>
                  <a:gd name="connsiteX0" fmla="*/ 0 w 779755"/>
                  <a:gd name="connsiteY0" fmla="*/ 389878 h 779755"/>
                  <a:gd name="connsiteX1" fmla="*/ 389878 w 779755"/>
                  <a:gd name="connsiteY1" fmla="*/ 0 h 779755"/>
                  <a:gd name="connsiteX2" fmla="*/ 779756 w 779755"/>
                  <a:gd name="connsiteY2" fmla="*/ 389878 h 779755"/>
                  <a:gd name="connsiteX3" fmla="*/ 389878 w 779755"/>
                  <a:gd name="connsiteY3" fmla="*/ 779756 h 779755"/>
                  <a:gd name="connsiteX4" fmla="*/ 0 w 779755"/>
                  <a:gd name="connsiteY4" fmla="*/ 389878 h 779755"/>
                  <a:gd name="connsiteX0" fmla="*/ 41 w 779797"/>
                  <a:gd name="connsiteY0" fmla="*/ 478778 h 868656"/>
                  <a:gd name="connsiteX1" fmla="*/ 408969 w 779797"/>
                  <a:gd name="connsiteY1" fmla="*/ 0 h 868656"/>
                  <a:gd name="connsiteX2" fmla="*/ 779797 w 779797"/>
                  <a:gd name="connsiteY2" fmla="*/ 478778 h 868656"/>
                  <a:gd name="connsiteX3" fmla="*/ 389919 w 779797"/>
                  <a:gd name="connsiteY3" fmla="*/ 868656 h 868656"/>
                  <a:gd name="connsiteX4" fmla="*/ 41 w 779797"/>
                  <a:gd name="connsiteY4" fmla="*/ 478778 h 86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9797" h="868656">
                    <a:moveTo>
                      <a:pt x="41" y="478778"/>
                    </a:moveTo>
                    <a:cubicBezTo>
                      <a:pt x="3216" y="334002"/>
                      <a:pt x="193645" y="0"/>
                      <a:pt x="408969" y="0"/>
                    </a:cubicBezTo>
                    <a:cubicBezTo>
                      <a:pt x="624293" y="0"/>
                      <a:pt x="779797" y="263454"/>
                      <a:pt x="779797" y="478778"/>
                    </a:cubicBezTo>
                    <a:cubicBezTo>
                      <a:pt x="779797" y="694102"/>
                      <a:pt x="605243" y="868656"/>
                      <a:pt x="389919" y="868656"/>
                    </a:cubicBezTo>
                    <a:cubicBezTo>
                      <a:pt x="174595" y="868656"/>
                      <a:pt x="-3134" y="623554"/>
                      <a:pt x="41" y="478778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181234" y="3374557"/>
                <a:ext cx="406893" cy="406893"/>
              </a:xfrm>
              <a:prstGeom prst="ellipse">
                <a:avLst/>
              </a:pr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6"/>
              <p:cNvSpPr/>
              <p:nvPr/>
            </p:nvSpPr>
            <p:spPr>
              <a:xfrm>
                <a:off x="8328117" y="3108644"/>
                <a:ext cx="772234" cy="708776"/>
              </a:xfrm>
              <a:custGeom>
                <a:avLst/>
                <a:gdLst>
                  <a:gd name="connsiteX0" fmla="*/ 0 w 708734"/>
                  <a:gd name="connsiteY0" fmla="*/ 354367 h 708734"/>
                  <a:gd name="connsiteX1" fmla="*/ 354367 w 708734"/>
                  <a:gd name="connsiteY1" fmla="*/ 0 h 708734"/>
                  <a:gd name="connsiteX2" fmla="*/ 708734 w 708734"/>
                  <a:gd name="connsiteY2" fmla="*/ 354367 h 708734"/>
                  <a:gd name="connsiteX3" fmla="*/ 354367 w 708734"/>
                  <a:gd name="connsiteY3" fmla="*/ 708734 h 708734"/>
                  <a:gd name="connsiteX4" fmla="*/ 0 w 708734"/>
                  <a:gd name="connsiteY4" fmla="*/ 354367 h 708734"/>
                  <a:gd name="connsiteX0" fmla="*/ 0 w 772234"/>
                  <a:gd name="connsiteY0" fmla="*/ 367087 h 708776"/>
                  <a:gd name="connsiteX1" fmla="*/ 417867 w 772234"/>
                  <a:gd name="connsiteY1" fmla="*/ 20 h 708776"/>
                  <a:gd name="connsiteX2" fmla="*/ 772234 w 772234"/>
                  <a:gd name="connsiteY2" fmla="*/ 354387 h 708776"/>
                  <a:gd name="connsiteX3" fmla="*/ 417867 w 772234"/>
                  <a:gd name="connsiteY3" fmla="*/ 708754 h 708776"/>
                  <a:gd name="connsiteX4" fmla="*/ 0 w 772234"/>
                  <a:gd name="connsiteY4" fmla="*/ 367087 h 70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234" h="708776">
                    <a:moveTo>
                      <a:pt x="0" y="367087"/>
                    </a:moveTo>
                    <a:cubicBezTo>
                      <a:pt x="0" y="171376"/>
                      <a:pt x="289161" y="2137"/>
                      <a:pt x="417867" y="20"/>
                    </a:cubicBezTo>
                    <a:cubicBezTo>
                      <a:pt x="546573" y="-2097"/>
                      <a:pt x="772234" y="158676"/>
                      <a:pt x="772234" y="354387"/>
                    </a:cubicBezTo>
                    <a:cubicBezTo>
                      <a:pt x="772234" y="550098"/>
                      <a:pt x="546573" y="706637"/>
                      <a:pt x="417867" y="708754"/>
                    </a:cubicBezTo>
                    <a:cubicBezTo>
                      <a:pt x="289161" y="710871"/>
                      <a:pt x="0" y="562798"/>
                      <a:pt x="0" y="367087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7502371" y="4049697"/>
                <a:ext cx="531181" cy="531181"/>
              </a:xfrm>
              <a:prstGeom prst="ellipse">
                <a:avLst/>
              </a:pr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8332502" y="1705990"/>
                <a:ext cx="498490" cy="340009"/>
              </a:xfrm>
              <a:custGeom>
                <a:avLst/>
                <a:gdLst>
                  <a:gd name="connsiteX0" fmla="*/ 11881 w 498490"/>
                  <a:gd name="connsiteY0" fmla="*/ 0 h 340009"/>
                  <a:gd name="connsiteX1" fmla="*/ 119518 w 498490"/>
                  <a:gd name="connsiteY1" fmla="*/ 27676 h 340009"/>
                  <a:gd name="connsiteX2" fmla="*/ 434670 w 498490"/>
                  <a:gd name="connsiteY2" fmla="*/ 160805 h 340009"/>
                  <a:gd name="connsiteX3" fmla="*/ 498490 w 498490"/>
                  <a:gd name="connsiteY3" fmla="*/ 199576 h 340009"/>
                  <a:gd name="connsiteX4" fmla="*/ 485824 w 498490"/>
                  <a:gd name="connsiteY4" fmla="*/ 222913 h 340009"/>
                  <a:gd name="connsiteX5" fmla="*/ 265591 w 498490"/>
                  <a:gd name="connsiteY5" fmla="*/ 340009 h 340009"/>
                  <a:gd name="connsiteX6" fmla="*/ 0 w 498490"/>
                  <a:gd name="connsiteY6" fmla="*/ 74418 h 340009"/>
                  <a:gd name="connsiteX7" fmla="*/ 5396 w 498490"/>
                  <a:gd name="connsiteY7" fmla="*/ 20892 h 3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8490" h="340009">
                    <a:moveTo>
                      <a:pt x="11881" y="0"/>
                    </a:moveTo>
                    <a:lnTo>
                      <a:pt x="119518" y="27676"/>
                    </a:lnTo>
                    <a:cubicBezTo>
                      <a:pt x="229601" y="61916"/>
                      <a:pt x="335044" y="106684"/>
                      <a:pt x="434670" y="160805"/>
                    </a:cubicBezTo>
                    <a:lnTo>
                      <a:pt x="498490" y="199576"/>
                    </a:lnTo>
                    <a:lnTo>
                      <a:pt x="485824" y="222913"/>
                    </a:lnTo>
                    <a:cubicBezTo>
                      <a:pt x="438095" y="293560"/>
                      <a:pt x="357268" y="340009"/>
                      <a:pt x="265591" y="340009"/>
                    </a:cubicBezTo>
                    <a:cubicBezTo>
                      <a:pt x="118909" y="340009"/>
                      <a:pt x="0" y="221100"/>
                      <a:pt x="0" y="74418"/>
                    </a:cubicBezTo>
                    <a:cubicBezTo>
                      <a:pt x="0" y="56083"/>
                      <a:pt x="1858" y="38182"/>
                      <a:pt x="5396" y="20892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8608381" y="4518917"/>
                <a:ext cx="589186" cy="491848"/>
              </a:xfrm>
              <a:custGeom>
                <a:avLst/>
                <a:gdLst>
                  <a:gd name="connsiteX0" fmla="*/ 354367 w 589186"/>
                  <a:gd name="connsiteY0" fmla="*/ 0 h 491848"/>
                  <a:gd name="connsiteX1" fmla="*/ 552497 w 589186"/>
                  <a:gd name="connsiteY1" fmla="*/ 60521 h 491848"/>
                  <a:gd name="connsiteX2" fmla="*/ 589186 w 589186"/>
                  <a:gd name="connsiteY2" fmla="*/ 90792 h 491848"/>
                  <a:gd name="connsiteX3" fmla="*/ 551960 w 589186"/>
                  <a:gd name="connsiteY3" fmla="*/ 131751 h 491848"/>
                  <a:gd name="connsiteX4" fmla="*/ 146884 w 589186"/>
                  <a:gd name="connsiteY4" fmla="*/ 434438 h 491848"/>
                  <a:gd name="connsiteX5" fmla="*/ 27707 w 589186"/>
                  <a:gd name="connsiteY5" fmla="*/ 491848 h 491848"/>
                  <a:gd name="connsiteX6" fmla="*/ 7200 w 589186"/>
                  <a:gd name="connsiteY6" fmla="*/ 425784 h 491848"/>
                  <a:gd name="connsiteX7" fmla="*/ 0 w 589186"/>
                  <a:gd name="connsiteY7" fmla="*/ 354367 h 491848"/>
                  <a:gd name="connsiteX8" fmla="*/ 354367 w 589186"/>
                  <a:gd name="connsiteY8" fmla="*/ 0 h 491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9186" h="491848">
                    <a:moveTo>
                      <a:pt x="354367" y="0"/>
                    </a:moveTo>
                    <a:cubicBezTo>
                      <a:pt x="427759" y="0"/>
                      <a:pt x="495940" y="22311"/>
                      <a:pt x="552497" y="60521"/>
                    </a:cubicBezTo>
                    <a:lnTo>
                      <a:pt x="589186" y="90792"/>
                    </a:lnTo>
                    <a:lnTo>
                      <a:pt x="551960" y="131751"/>
                    </a:lnTo>
                    <a:cubicBezTo>
                      <a:pt x="432674" y="251037"/>
                      <a:pt x="296324" y="353258"/>
                      <a:pt x="146884" y="434438"/>
                    </a:cubicBezTo>
                    <a:lnTo>
                      <a:pt x="27707" y="491848"/>
                    </a:lnTo>
                    <a:lnTo>
                      <a:pt x="7200" y="425784"/>
                    </a:lnTo>
                    <a:cubicBezTo>
                      <a:pt x="2479" y="402716"/>
                      <a:pt x="0" y="378831"/>
                      <a:pt x="0" y="354367"/>
                    </a:cubicBezTo>
                    <a:cubicBezTo>
                      <a:pt x="0" y="158656"/>
                      <a:pt x="158656" y="0"/>
                      <a:pt x="354367" y="0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763741" y="2672180"/>
                <a:ext cx="203446" cy="203446"/>
              </a:xfrm>
              <a:prstGeom prst="ellipse">
                <a:avLst/>
              </a:pr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6943816" y="4648065"/>
                <a:ext cx="283627" cy="371578"/>
              </a:xfrm>
              <a:custGeom>
                <a:avLst/>
                <a:gdLst>
                  <a:gd name="connsiteX0" fmla="*/ 138994 w 283627"/>
                  <a:gd name="connsiteY0" fmla="*/ 0 h 371578"/>
                  <a:gd name="connsiteX1" fmla="*/ 283627 w 283627"/>
                  <a:gd name="connsiteY1" fmla="*/ 265221 h 371578"/>
                  <a:gd name="connsiteX2" fmla="*/ 272261 w 283627"/>
                  <a:gd name="connsiteY2" fmla="*/ 368457 h 371578"/>
                  <a:gd name="connsiteX3" fmla="*/ 271114 w 283627"/>
                  <a:gd name="connsiteY3" fmla="*/ 371578 h 371578"/>
                  <a:gd name="connsiteX4" fmla="*/ 177768 w 283627"/>
                  <a:gd name="connsiteY4" fmla="*/ 326611 h 371578"/>
                  <a:gd name="connsiteX5" fmla="*/ 32839 w 283627"/>
                  <a:gd name="connsiteY5" fmla="*/ 238564 h 371578"/>
                  <a:gd name="connsiteX6" fmla="*/ 0 w 283627"/>
                  <a:gd name="connsiteY6" fmla="*/ 214008 h 371578"/>
                  <a:gd name="connsiteX7" fmla="*/ 5727 w 283627"/>
                  <a:gd name="connsiteY7" fmla="*/ 161985 h 371578"/>
                  <a:gd name="connsiteX8" fmla="*/ 138994 w 283627"/>
                  <a:gd name="connsiteY8" fmla="*/ 0 h 37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627" h="371578">
                    <a:moveTo>
                      <a:pt x="138994" y="0"/>
                    </a:moveTo>
                    <a:cubicBezTo>
                      <a:pt x="218873" y="0"/>
                      <a:pt x="283627" y="118743"/>
                      <a:pt x="283627" y="265221"/>
                    </a:cubicBezTo>
                    <a:cubicBezTo>
                      <a:pt x="283627" y="301841"/>
                      <a:pt x="279580" y="336727"/>
                      <a:pt x="272261" y="368457"/>
                    </a:cubicBezTo>
                    <a:lnTo>
                      <a:pt x="271114" y="371578"/>
                    </a:lnTo>
                    <a:lnTo>
                      <a:pt x="177768" y="326611"/>
                    </a:lnTo>
                    <a:cubicBezTo>
                      <a:pt x="127955" y="299551"/>
                      <a:pt x="79596" y="270153"/>
                      <a:pt x="32839" y="238564"/>
                    </a:cubicBezTo>
                    <a:lnTo>
                      <a:pt x="0" y="214008"/>
                    </a:lnTo>
                    <a:lnTo>
                      <a:pt x="5727" y="161985"/>
                    </a:lnTo>
                    <a:cubicBezTo>
                      <a:pt x="27683" y="66793"/>
                      <a:pt x="79085" y="0"/>
                      <a:pt x="138994" y="0"/>
                    </a:cubicBezTo>
                    <a:close/>
                  </a:path>
                </a:pathLst>
              </a:cu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581314" y="3006940"/>
                <a:ext cx="362502" cy="314787"/>
              </a:xfrm>
              <a:prstGeom prst="ellipse">
                <a:avLst/>
              </a:prstGeom>
              <a:solidFill>
                <a:srgbClr val="73A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椭圆 4"/>
            <p:cNvSpPr/>
            <p:nvPr/>
          </p:nvSpPr>
          <p:spPr>
            <a:xfrm>
              <a:off x="6554603" y="2033373"/>
              <a:ext cx="180705" cy="201297"/>
            </a:xfrm>
            <a:custGeom>
              <a:avLst/>
              <a:gdLst>
                <a:gd name="connsiteX0" fmla="*/ 0 w 779755"/>
                <a:gd name="connsiteY0" fmla="*/ 389878 h 779755"/>
                <a:gd name="connsiteX1" fmla="*/ 389878 w 779755"/>
                <a:gd name="connsiteY1" fmla="*/ 0 h 779755"/>
                <a:gd name="connsiteX2" fmla="*/ 779756 w 779755"/>
                <a:gd name="connsiteY2" fmla="*/ 389878 h 779755"/>
                <a:gd name="connsiteX3" fmla="*/ 389878 w 779755"/>
                <a:gd name="connsiteY3" fmla="*/ 779756 h 779755"/>
                <a:gd name="connsiteX4" fmla="*/ 0 w 779755"/>
                <a:gd name="connsiteY4" fmla="*/ 389878 h 779755"/>
                <a:gd name="connsiteX0" fmla="*/ 41 w 779797"/>
                <a:gd name="connsiteY0" fmla="*/ 478778 h 868656"/>
                <a:gd name="connsiteX1" fmla="*/ 408969 w 779797"/>
                <a:gd name="connsiteY1" fmla="*/ 0 h 868656"/>
                <a:gd name="connsiteX2" fmla="*/ 779797 w 779797"/>
                <a:gd name="connsiteY2" fmla="*/ 478778 h 868656"/>
                <a:gd name="connsiteX3" fmla="*/ 389919 w 779797"/>
                <a:gd name="connsiteY3" fmla="*/ 868656 h 868656"/>
                <a:gd name="connsiteX4" fmla="*/ 41 w 779797"/>
                <a:gd name="connsiteY4" fmla="*/ 478778 h 86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797" h="868656">
                  <a:moveTo>
                    <a:pt x="41" y="478778"/>
                  </a:moveTo>
                  <a:cubicBezTo>
                    <a:pt x="3216" y="334002"/>
                    <a:pt x="193645" y="0"/>
                    <a:pt x="408969" y="0"/>
                  </a:cubicBezTo>
                  <a:cubicBezTo>
                    <a:pt x="624293" y="0"/>
                    <a:pt x="779797" y="263454"/>
                    <a:pt x="779797" y="478778"/>
                  </a:cubicBezTo>
                  <a:cubicBezTo>
                    <a:pt x="779797" y="694102"/>
                    <a:pt x="605243" y="868656"/>
                    <a:pt x="389919" y="868656"/>
                  </a:cubicBezTo>
                  <a:cubicBezTo>
                    <a:pt x="174595" y="868656"/>
                    <a:pt x="-3134" y="623554"/>
                    <a:pt x="41" y="478778"/>
                  </a:cubicBezTo>
                  <a:close/>
                </a:path>
              </a:pathLst>
            </a:custGeom>
            <a:solidFill>
              <a:srgbClr val="73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4"/>
            <p:cNvSpPr/>
            <p:nvPr/>
          </p:nvSpPr>
          <p:spPr>
            <a:xfrm>
              <a:off x="9011349" y="1308461"/>
              <a:ext cx="180705" cy="201297"/>
            </a:xfrm>
            <a:custGeom>
              <a:avLst/>
              <a:gdLst>
                <a:gd name="connsiteX0" fmla="*/ 0 w 779755"/>
                <a:gd name="connsiteY0" fmla="*/ 389878 h 779755"/>
                <a:gd name="connsiteX1" fmla="*/ 389878 w 779755"/>
                <a:gd name="connsiteY1" fmla="*/ 0 h 779755"/>
                <a:gd name="connsiteX2" fmla="*/ 779756 w 779755"/>
                <a:gd name="connsiteY2" fmla="*/ 389878 h 779755"/>
                <a:gd name="connsiteX3" fmla="*/ 389878 w 779755"/>
                <a:gd name="connsiteY3" fmla="*/ 779756 h 779755"/>
                <a:gd name="connsiteX4" fmla="*/ 0 w 779755"/>
                <a:gd name="connsiteY4" fmla="*/ 389878 h 779755"/>
                <a:gd name="connsiteX0" fmla="*/ 41 w 779797"/>
                <a:gd name="connsiteY0" fmla="*/ 478778 h 868656"/>
                <a:gd name="connsiteX1" fmla="*/ 408969 w 779797"/>
                <a:gd name="connsiteY1" fmla="*/ 0 h 868656"/>
                <a:gd name="connsiteX2" fmla="*/ 779797 w 779797"/>
                <a:gd name="connsiteY2" fmla="*/ 478778 h 868656"/>
                <a:gd name="connsiteX3" fmla="*/ 389919 w 779797"/>
                <a:gd name="connsiteY3" fmla="*/ 868656 h 868656"/>
                <a:gd name="connsiteX4" fmla="*/ 41 w 779797"/>
                <a:gd name="connsiteY4" fmla="*/ 478778 h 86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797" h="868656">
                  <a:moveTo>
                    <a:pt x="41" y="478778"/>
                  </a:moveTo>
                  <a:cubicBezTo>
                    <a:pt x="3216" y="334002"/>
                    <a:pt x="193645" y="0"/>
                    <a:pt x="408969" y="0"/>
                  </a:cubicBezTo>
                  <a:cubicBezTo>
                    <a:pt x="624293" y="0"/>
                    <a:pt x="779797" y="263454"/>
                    <a:pt x="779797" y="478778"/>
                  </a:cubicBezTo>
                  <a:cubicBezTo>
                    <a:pt x="779797" y="694102"/>
                    <a:pt x="605243" y="868656"/>
                    <a:pt x="389919" y="868656"/>
                  </a:cubicBezTo>
                  <a:cubicBezTo>
                    <a:pt x="174595" y="868656"/>
                    <a:pt x="-3134" y="623554"/>
                    <a:pt x="41" y="478778"/>
                  </a:cubicBezTo>
                  <a:close/>
                </a:path>
              </a:pathLst>
            </a:custGeom>
            <a:solidFill>
              <a:srgbClr val="73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1215891" y="4880205"/>
              <a:ext cx="203446" cy="203446"/>
            </a:xfrm>
            <a:prstGeom prst="ellipse">
              <a:avLst/>
            </a:prstGeom>
            <a:solidFill>
              <a:srgbClr val="73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9535080" y="5238499"/>
              <a:ext cx="203446" cy="203446"/>
            </a:xfrm>
            <a:prstGeom prst="ellipse">
              <a:avLst/>
            </a:prstGeom>
            <a:solidFill>
              <a:srgbClr val="73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-673708" y="5340222"/>
            <a:ext cx="13532898" cy="1702990"/>
            <a:chOff x="-673708" y="5165144"/>
            <a:chExt cx="13532898" cy="1702990"/>
          </a:xfrm>
          <a:solidFill>
            <a:schemeClr val="tx1"/>
          </a:solidFill>
          <a:effectLst/>
        </p:grpSpPr>
        <p:grpSp>
          <p:nvGrpSpPr>
            <p:cNvPr id="44" name="组合 43"/>
            <p:cNvGrpSpPr/>
            <p:nvPr/>
          </p:nvGrpSpPr>
          <p:grpSpPr>
            <a:xfrm>
              <a:off x="9853292" y="5172096"/>
              <a:ext cx="3005898" cy="1694517"/>
              <a:chOff x="621437" y="1524151"/>
              <a:chExt cx="3005898" cy="1694517"/>
            </a:xfrm>
            <a:grpFill/>
          </p:grpSpPr>
          <p:sp>
            <p:nvSpPr>
              <p:cNvPr id="40" name="椭圆 39"/>
              <p:cNvSpPr/>
              <p:nvPr/>
            </p:nvSpPr>
            <p:spPr>
              <a:xfrm>
                <a:off x="621437" y="2117836"/>
                <a:ext cx="1100831" cy="11008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1144829" y="1524151"/>
                <a:ext cx="1675644" cy="16756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 flipH="1">
              <a:off x="-673708" y="5165144"/>
              <a:ext cx="3005897" cy="1694517"/>
              <a:chOff x="621437" y="1524151"/>
              <a:chExt cx="3005898" cy="1694517"/>
            </a:xfrm>
            <a:grpFill/>
          </p:grpSpPr>
          <p:sp>
            <p:nvSpPr>
              <p:cNvPr id="46" name="椭圆 45"/>
              <p:cNvSpPr/>
              <p:nvPr/>
            </p:nvSpPr>
            <p:spPr>
              <a:xfrm>
                <a:off x="621437" y="2117836"/>
                <a:ext cx="1100831" cy="11008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144829" y="1524151"/>
                <a:ext cx="1675644" cy="16756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 flipH="1">
              <a:off x="1172523" y="5437309"/>
              <a:ext cx="2879019" cy="1429304"/>
              <a:chOff x="748315" y="1789364"/>
              <a:chExt cx="2879020" cy="1429304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>
                <a:off x="748315" y="2425638"/>
                <a:ext cx="793029" cy="793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144830" y="2027271"/>
                <a:ext cx="1172523" cy="1172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flipH="1">
              <a:off x="2979582" y="5166665"/>
              <a:ext cx="3005897" cy="1694517"/>
              <a:chOff x="621437" y="1524151"/>
              <a:chExt cx="3005898" cy="1694517"/>
            </a:xfrm>
            <a:grpFill/>
          </p:grpSpPr>
          <p:sp>
            <p:nvSpPr>
              <p:cNvPr id="56" name="椭圆 55"/>
              <p:cNvSpPr/>
              <p:nvPr/>
            </p:nvSpPr>
            <p:spPr>
              <a:xfrm>
                <a:off x="621437" y="2117836"/>
                <a:ext cx="1100831" cy="11008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144829" y="1524151"/>
                <a:ext cx="1675644" cy="16756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 flipH="1">
              <a:off x="4825813" y="5438830"/>
              <a:ext cx="2879019" cy="1429304"/>
              <a:chOff x="748315" y="1789364"/>
              <a:chExt cx="2879020" cy="1429304"/>
            </a:xfrm>
            <a:grpFill/>
          </p:grpSpPr>
          <p:sp>
            <p:nvSpPr>
              <p:cNvPr id="61" name="椭圆 60"/>
              <p:cNvSpPr/>
              <p:nvPr/>
            </p:nvSpPr>
            <p:spPr>
              <a:xfrm>
                <a:off x="748315" y="2425638"/>
                <a:ext cx="793029" cy="793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144830" y="2027271"/>
                <a:ext cx="1172523" cy="1172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 flipH="1">
              <a:off x="6799111" y="5437309"/>
              <a:ext cx="2879019" cy="1429304"/>
              <a:chOff x="748315" y="1789364"/>
              <a:chExt cx="2879020" cy="1429304"/>
            </a:xfrm>
            <a:grpFill/>
          </p:grpSpPr>
          <p:sp>
            <p:nvSpPr>
              <p:cNvPr id="66" name="椭圆 65"/>
              <p:cNvSpPr/>
              <p:nvPr/>
            </p:nvSpPr>
            <p:spPr>
              <a:xfrm>
                <a:off x="748315" y="2425638"/>
                <a:ext cx="793029" cy="793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144830" y="2027271"/>
                <a:ext cx="1172523" cy="1172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 flipH="1">
              <a:off x="8099852" y="5437309"/>
              <a:ext cx="2879019" cy="1429304"/>
              <a:chOff x="748315" y="1789364"/>
              <a:chExt cx="2879020" cy="1429304"/>
            </a:xfrm>
            <a:grpFill/>
          </p:grpSpPr>
          <p:sp>
            <p:nvSpPr>
              <p:cNvPr id="71" name="椭圆 70"/>
              <p:cNvSpPr/>
              <p:nvPr/>
            </p:nvSpPr>
            <p:spPr>
              <a:xfrm>
                <a:off x="748315" y="2425638"/>
                <a:ext cx="793029" cy="793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144830" y="2027271"/>
                <a:ext cx="1172523" cy="1172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6" name="文本框 75"/>
          <p:cNvSpPr txBox="1"/>
          <p:nvPr/>
        </p:nvSpPr>
        <p:spPr>
          <a:xfrm>
            <a:off x="1211695" y="1469094"/>
            <a:ext cx="4544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Random Forest  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GBDT</a:t>
            </a:r>
            <a:endParaRPr lang="zh-CN" altLang="en-US" sz="32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687794" y="606890"/>
            <a:ext cx="209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Spark MLlib</a:t>
            </a:r>
            <a:endParaRPr lang="zh-CN" altLang="en-US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760755" y="4079551"/>
            <a:ext cx="3446713" cy="1113347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LightGBM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250416" y="3054532"/>
            <a:ext cx="504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Much more </a:t>
            </a:r>
            <a:r>
              <a:rPr lang="en-US" altLang="zh-CN" sz="48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Powerful</a:t>
            </a:r>
            <a:endParaRPr lang="zh-CN" altLang="en-US" sz="48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3" r="20743"/>
          <a:stretch/>
        </p:blipFill>
        <p:spPr>
          <a:xfrm>
            <a:off x="-72000" y="128262"/>
            <a:ext cx="1622652" cy="88971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下箭头 2"/>
          <p:cNvSpPr/>
          <p:nvPr/>
        </p:nvSpPr>
        <p:spPr>
          <a:xfrm>
            <a:off x="3200399" y="2282983"/>
            <a:ext cx="454630" cy="712117"/>
          </a:xfrm>
          <a:prstGeom prst="downArrow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8" grpId="0" animBg="1"/>
      <p:bldP spid="78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16669" y="283869"/>
            <a:ext cx="61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LightGBM</a:t>
            </a:r>
            <a:r>
              <a:rPr lang="zh-CN" altLang="en-US" sz="40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40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Histogram</a:t>
            </a:r>
            <a:r>
              <a:rPr lang="zh-CN" altLang="en-US" sz="40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zh-CN" altLang="en-US" sz="40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701997" y="1465909"/>
            <a:ext cx="8969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Compare with XGBoost(pre-sorted)</a:t>
            </a:r>
            <a:endParaRPr lang="zh-CN" altLang="en-US" sz="2000" dirty="0"/>
          </a:p>
        </p:txBody>
      </p:sp>
      <p:sp>
        <p:nvSpPr>
          <p:cNvPr id="8" name="Rectangle 96"/>
          <p:cNvSpPr/>
          <p:nvPr/>
        </p:nvSpPr>
        <p:spPr>
          <a:xfrm>
            <a:off x="2462999" y="2904993"/>
            <a:ext cx="332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仅为</a:t>
            </a:r>
            <a:r>
              <a:rPr lang="en-US" altLang="zh-CN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XGBoost</a:t>
            </a:r>
            <a:r>
              <a:rPr lang="zh-CN" altLang="en-US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1/8</a:t>
            </a:r>
            <a:r>
              <a:rPr lang="zh-CN" altLang="en-US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！</a:t>
            </a:r>
            <a:endParaRPr lang="en-US" sz="1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62999" y="2497574"/>
            <a:ext cx="1705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</a:t>
            </a:r>
            <a:r>
              <a:rPr lang="zh-CN" altLang="en-US" sz="1600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少的内存消耗</a:t>
            </a:r>
            <a:endParaRPr lang="zh-CN" altLang="en-US" sz="1600" dirty="0">
              <a:solidFill>
                <a:srgbClr val="00CCFF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70660" y="2863990"/>
            <a:ext cx="665825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6"/>
          <p:cNvSpPr/>
          <p:nvPr/>
        </p:nvSpPr>
        <p:spPr>
          <a:xfrm>
            <a:off x="2401847" y="4910133"/>
            <a:ext cx="25965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更少的时间空间代价并未造成明显误差，甚至某些情况下能比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pre-sorted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效果更好！</a:t>
            </a:r>
            <a:endParaRPr 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1847" y="4502714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相近的效果</a:t>
            </a:r>
            <a:endParaRPr lang="zh-CN" altLang="en-US" sz="1600" dirty="0">
              <a:solidFill>
                <a:srgbClr val="00CCFF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509508" y="4862972"/>
            <a:ext cx="665825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96"/>
          <p:cNvSpPr/>
          <p:nvPr/>
        </p:nvSpPr>
        <p:spPr>
          <a:xfrm>
            <a:off x="7775908" y="2799892"/>
            <a:ext cx="2819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大幅减少“数据分割”部分、分割点增益计算部分代价</a:t>
            </a:r>
            <a:endParaRPr lang="en-US" sz="1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75907" y="2392473"/>
            <a:ext cx="1672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更小的计算代价</a:t>
            </a:r>
            <a:r>
              <a:rPr lang="en-US" altLang="zh-CN" sz="1600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600" dirty="0">
              <a:solidFill>
                <a:srgbClr val="00CCFF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883568" y="2752731"/>
            <a:ext cx="665825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6"/>
          <p:cNvSpPr/>
          <p:nvPr/>
        </p:nvSpPr>
        <p:spPr>
          <a:xfrm>
            <a:off x="7775907" y="4910133"/>
            <a:ext cx="3329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Pre-sorted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几乎无法并行计算</a:t>
            </a:r>
            <a:endParaRPr lang="en-US" altLang="zh-CN" sz="1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H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istogram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大幅降低通信代价</a:t>
            </a:r>
            <a:endParaRPr 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75907" y="450271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支持并行处理</a:t>
            </a:r>
            <a:endParaRPr lang="zh-CN" altLang="en-US" sz="1600" dirty="0">
              <a:solidFill>
                <a:srgbClr val="00CCFF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883568" y="4862972"/>
            <a:ext cx="665825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32"/>
          <p:cNvGrpSpPr>
            <a:grpSpLocks noChangeAspect="1"/>
          </p:cNvGrpSpPr>
          <p:nvPr/>
        </p:nvGrpSpPr>
        <p:grpSpPr bwMode="auto">
          <a:xfrm>
            <a:off x="917393" y="2562038"/>
            <a:ext cx="1269999" cy="901701"/>
            <a:chOff x="4354" y="1098"/>
            <a:chExt cx="800" cy="568"/>
          </a:xfrm>
          <a:solidFill>
            <a:srgbClr val="00CCFF"/>
          </a:solidFill>
        </p:grpSpPr>
        <p:sp>
          <p:nvSpPr>
            <p:cNvPr id="2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Group 139"/>
          <p:cNvGrpSpPr>
            <a:grpSpLocks noChangeAspect="1"/>
          </p:cNvGrpSpPr>
          <p:nvPr/>
        </p:nvGrpSpPr>
        <p:grpSpPr bwMode="auto">
          <a:xfrm>
            <a:off x="6820234" y="2390262"/>
            <a:ext cx="635000" cy="898525"/>
            <a:chOff x="2524" y="3064"/>
            <a:chExt cx="400" cy="566"/>
          </a:xfrm>
          <a:solidFill>
            <a:srgbClr val="00CCFF"/>
          </a:solidFill>
        </p:grpSpPr>
        <p:sp>
          <p:nvSpPr>
            <p:cNvPr id="41" name="Freeform 140"/>
            <p:cNvSpPr>
              <a:spLocks/>
            </p:cNvSpPr>
            <p:nvPr/>
          </p:nvSpPr>
          <p:spPr bwMode="auto">
            <a:xfrm>
              <a:off x="2719" y="3285"/>
              <a:ext cx="132" cy="13"/>
            </a:xfrm>
            <a:custGeom>
              <a:avLst/>
              <a:gdLst>
                <a:gd name="T0" fmla="*/ 0 w 187"/>
                <a:gd name="T1" fmla="*/ 12 h 19"/>
                <a:gd name="T2" fmla="*/ 7 w 187"/>
                <a:gd name="T3" fmla="*/ 19 h 19"/>
                <a:gd name="T4" fmla="*/ 179 w 187"/>
                <a:gd name="T5" fmla="*/ 19 h 19"/>
                <a:gd name="T6" fmla="*/ 187 w 187"/>
                <a:gd name="T7" fmla="*/ 12 h 19"/>
                <a:gd name="T8" fmla="*/ 187 w 187"/>
                <a:gd name="T9" fmla="*/ 7 h 19"/>
                <a:gd name="T10" fmla="*/ 179 w 187"/>
                <a:gd name="T11" fmla="*/ 0 h 19"/>
                <a:gd name="T12" fmla="*/ 7 w 187"/>
                <a:gd name="T13" fmla="*/ 0 h 19"/>
                <a:gd name="T14" fmla="*/ 0 w 187"/>
                <a:gd name="T15" fmla="*/ 7 h 19"/>
                <a:gd name="T16" fmla="*/ 0 w 187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9">
                  <a:moveTo>
                    <a:pt x="0" y="12"/>
                  </a:moveTo>
                  <a:cubicBezTo>
                    <a:pt x="0" y="16"/>
                    <a:pt x="3" y="19"/>
                    <a:pt x="7" y="19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83" y="19"/>
                    <a:pt x="187" y="16"/>
                    <a:pt x="187" y="12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7" y="3"/>
                    <a:pt x="183" y="0"/>
                    <a:pt x="17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41"/>
            <p:cNvSpPr>
              <a:spLocks/>
            </p:cNvSpPr>
            <p:nvPr/>
          </p:nvSpPr>
          <p:spPr bwMode="auto">
            <a:xfrm>
              <a:off x="2719" y="3246"/>
              <a:ext cx="132" cy="13"/>
            </a:xfrm>
            <a:custGeom>
              <a:avLst/>
              <a:gdLst>
                <a:gd name="T0" fmla="*/ 7 w 187"/>
                <a:gd name="T1" fmla="*/ 19 h 19"/>
                <a:gd name="T2" fmla="*/ 179 w 187"/>
                <a:gd name="T3" fmla="*/ 19 h 19"/>
                <a:gd name="T4" fmla="*/ 187 w 187"/>
                <a:gd name="T5" fmla="*/ 12 h 19"/>
                <a:gd name="T6" fmla="*/ 187 w 187"/>
                <a:gd name="T7" fmla="*/ 8 h 19"/>
                <a:gd name="T8" fmla="*/ 179 w 187"/>
                <a:gd name="T9" fmla="*/ 0 h 19"/>
                <a:gd name="T10" fmla="*/ 7 w 187"/>
                <a:gd name="T11" fmla="*/ 0 h 19"/>
                <a:gd name="T12" fmla="*/ 0 w 187"/>
                <a:gd name="T13" fmla="*/ 8 h 19"/>
                <a:gd name="T14" fmla="*/ 0 w 187"/>
                <a:gd name="T15" fmla="*/ 12 h 19"/>
                <a:gd name="T16" fmla="*/ 7 w 187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9">
                  <a:moveTo>
                    <a:pt x="7" y="19"/>
                  </a:moveTo>
                  <a:cubicBezTo>
                    <a:pt x="179" y="19"/>
                    <a:pt x="179" y="19"/>
                    <a:pt x="179" y="19"/>
                  </a:cubicBezTo>
                  <a:cubicBezTo>
                    <a:pt x="183" y="19"/>
                    <a:pt x="187" y="16"/>
                    <a:pt x="187" y="12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19"/>
                    <a:pt x="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42"/>
            <p:cNvSpPr>
              <a:spLocks/>
            </p:cNvSpPr>
            <p:nvPr/>
          </p:nvSpPr>
          <p:spPr bwMode="auto">
            <a:xfrm>
              <a:off x="2524" y="3106"/>
              <a:ext cx="400" cy="524"/>
            </a:xfrm>
            <a:custGeom>
              <a:avLst/>
              <a:gdLst>
                <a:gd name="T0" fmla="*/ 511 w 566"/>
                <a:gd name="T1" fmla="*/ 0 h 740"/>
                <a:gd name="T2" fmla="*/ 415 w 566"/>
                <a:gd name="T3" fmla="*/ 0 h 740"/>
                <a:gd name="T4" fmla="*/ 415 w 566"/>
                <a:gd name="T5" fmla="*/ 1 h 740"/>
                <a:gd name="T6" fmla="*/ 415 w 566"/>
                <a:gd name="T7" fmla="*/ 54 h 740"/>
                <a:gd name="T8" fmla="*/ 493 w 566"/>
                <a:gd name="T9" fmla="*/ 54 h 740"/>
                <a:gd name="T10" fmla="*/ 511 w 566"/>
                <a:gd name="T11" fmla="*/ 73 h 740"/>
                <a:gd name="T12" fmla="*/ 511 w 566"/>
                <a:gd name="T13" fmla="*/ 539 h 740"/>
                <a:gd name="T14" fmla="*/ 365 w 566"/>
                <a:gd name="T15" fmla="*/ 685 h 740"/>
                <a:gd name="T16" fmla="*/ 73 w 566"/>
                <a:gd name="T17" fmla="*/ 685 h 740"/>
                <a:gd name="T18" fmla="*/ 55 w 566"/>
                <a:gd name="T19" fmla="*/ 667 h 740"/>
                <a:gd name="T20" fmla="*/ 55 w 566"/>
                <a:gd name="T21" fmla="*/ 73 h 740"/>
                <a:gd name="T22" fmla="*/ 73 w 566"/>
                <a:gd name="T23" fmla="*/ 54 h 740"/>
                <a:gd name="T24" fmla="*/ 151 w 566"/>
                <a:gd name="T25" fmla="*/ 54 h 740"/>
                <a:gd name="T26" fmla="*/ 151 w 566"/>
                <a:gd name="T27" fmla="*/ 1 h 740"/>
                <a:gd name="T28" fmla="*/ 151 w 566"/>
                <a:gd name="T29" fmla="*/ 0 h 740"/>
                <a:gd name="T30" fmla="*/ 55 w 566"/>
                <a:gd name="T31" fmla="*/ 0 h 740"/>
                <a:gd name="T32" fmla="*/ 0 w 566"/>
                <a:gd name="T33" fmla="*/ 54 h 740"/>
                <a:gd name="T34" fmla="*/ 0 w 566"/>
                <a:gd name="T35" fmla="*/ 685 h 740"/>
                <a:gd name="T36" fmla="*/ 55 w 566"/>
                <a:gd name="T37" fmla="*/ 740 h 740"/>
                <a:gd name="T38" fmla="*/ 511 w 566"/>
                <a:gd name="T39" fmla="*/ 740 h 740"/>
                <a:gd name="T40" fmla="*/ 566 w 566"/>
                <a:gd name="T41" fmla="*/ 685 h 740"/>
                <a:gd name="T42" fmla="*/ 566 w 566"/>
                <a:gd name="T43" fmla="*/ 54 h 740"/>
                <a:gd name="T44" fmla="*/ 511 w 566"/>
                <a:gd name="T45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6" h="740">
                  <a:moveTo>
                    <a:pt x="511" y="0"/>
                  </a:moveTo>
                  <a:cubicBezTo>
                    <a:pt x="415" y="0"/>
                    <a:pt x="415" y="0"/>
                    <a:pt x="415" y="0"/>
                  </a:cubicBezTo>
                  <a:cubicBezTo>
                    <a:pt x="415" y="0"/>
                    <a:pt x="415" y="1"/>
                    <a:pt x="415" y="1"/>
                  </a:cubicBezTo>
                  <a:cubicBezTo>
                    <a:pt x="415" y="54"/>
                    <a:pt x="415" y="54"/>
                    <a:pt x="415" y="54"/>
                  </a:cubicBezTo>
                  <a:cubicBezTo>
                    <a:pt x="493" y="54"/>
                    <a:pt x="493" y="54"/>
                    <a:pt x="493" y="54"/>
                  </a:cubicBezTo>
                  <a:cubicBezTo>
                    <a:pt x="503" y="54"/>
                    <a:pt x="511" y="62"/>
                    <a:pt x="511" y="73"/>
                  </a:cubicBezTo>
                  <a:cubicBezTo>
                    <a:pt x="511" y="539"/>
                    <a:pt x="511" y="539"/>
                    <a:pt x="511" y="539"/>
                  </a:cubicBezTo>
                  <a:cubicBezTo>
                    <a:pt x="365" y="685"/>
                    <a:pt x="365" y="685"/>
                    <a:pt x="365" y="685"/>
                  </a:cubicBezTo>
                  <a:cubicBezTo>
                    <a:pt x="73" y="685"/>
                    <a:pt x="73" y="685"/>
                    <a:pt x="73" y="685"/>
                  </a:cubicBezTo>
                  <a:cubicBezTo>
                    <a:pt x="63" y="685"/>
                    <a:pt x="55" y="677"/>
                    <a:pt x="55" y="667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62"/>
                    <a:pt x="63" y="54"/>
                    <a:pt x="73" y="54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51" y="1"/>
                    <a:pt x="151" y="0"/>
                    <a:pt x="15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685"/>
                    <a:pt x="0" y="685"/>
                    <a:pt x="0" y="685"/>
                  </a:cubicBezTo>
                  <a:cubicBezTo>
                    <a:pt x="0" y="715"/>
                    <a:pt x="25" y="740"/>
                    <a:pt x="55" y="740"/>
                  </a:cubicBezTo>
                  <a:cubicBezTo>
                    <a:pt x="511" y="740"/>
                    <a:pt x="511" y="740"/>
                    <a:pt x="511" y="740"/>
                  </a:cubicBezTo>
                  <a:cubicBezTo>
                    <a:pt x="541" y="740"/>
                    <a:pt x="566" y="715"/>
                    <a:pt x="566" y="685"/>
                  </a:cubicBezTo>
                  <a:cubicBezTo>
                    <a:pt x="566" y="54"/>
                    <a:pt x="566" y="54"/>
                    <a:pt x="566" y="54"/>
                  </a:cubicBezTo>
                  <a:cubicBezTo>
                    <a:pt x="566" y="24"/>
                    <a:pt x="541" y="0"/>
                    <a:pt x="5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3"/>
            <p:cNvSpPr>
              <a:spLocks/>
            </p:cNvSpPr>
            <p:nvPr/>
          </p:nvSpPr>
          <p:spPr bwMode="auto">
            <a:xfrm>
              <a:off x="2598" y="3322"/>
              <a:ext cx="253" cy="14"/>
            </a:xfrm>
            <a:custGeom>
              <a:avLst/>
              <a:gdLst>
                <a:gd name="T0" fmla="*/ 0 w 358"/>
                <a:gd name="T1" fmla="*/ 12 h 20"/>
                <a:gd name="T2" fmla="*/ 8 w 358"/>
                <a:gd name="T3" fmla="*/ 20 h 20"/>
                <a:gd name="T4" fmla="*/ 350 w 358"/>
                <a:gd name="T5" fmla="*/ 20 h 20"/>
                <a:gd name="T6" fmla="*/ 358 w 358"/>
                <a:gd name="T7" fmla="*/ 12 h 20"/>
                <a:gd name="T8" fmla="*/ 358 w 358"/>
                <a:gd name="T9" fmla="*/ 8 h 20"/>
                <a:gd name="T10" fmla="*/ 350 w 358"/>
                <a:gd name="T11" fmla="*/ 0 h 20"/>
                <a:gd name="T12" fmla="*/ 8 w 358"/>
                <a:gd name="T13" fmla="*/ 0 h 20"/>
                <a:gd name="T14" fmla="*/ 0 w 358"/>
                <a:gd name="T15" fmla="*/ 8 h 20"/>
                <a:gd name="T16" fmla="*/ 0 w 358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8" h="20">
                  <a:moveTo>
                    <a:pt x="0" y="12"/>
                  </a:moveTo>
                  <a:cubicBezTo>
                    <a:pt x="0" y="16"/>
                    <a:pt x="4" y="20"/>
                    <a:pt x="8" y="20"/>
                  </a:cubicBezTo>
                  <a:cubicBezTo>
                    <a:pt x="350" y="20"/>
                    <a:pt x="350" y="20"/>
                    <a:pt x="350" y="20"/>
                  </a:cubicBezTo>
                  <a:cubicBezTo>
                    <a:pt x="354" y="20"/>
                    <a:pt x="358" y="16"/>
                    <a:pt x="358" y="12"/>
                  </a:cubicBezTo>
                  <a:cubicBezTo>
                    <a:pt x="358" y="8"/>
                    <a:pt x="358" y="8"/>
                    <a:pt x="358" y="8"/>
                  </a:cubicBezTo>
                  <a:cubicBezTo>
                    <a:pt x="358" y="4"/>
                    <a:pt x="354" y="0"/>
                    <a:pt x="35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44"/>
            <p:cNvSpPr>
              <a:spLocks/>
            </p:cNvSpPr>
            <p:nvPr/>
          </p:nvSpPr>
          <p:spPr bwMode="auto">
            <a:xfrm>
              <a:off x="2598" y="3207"/>
              <a:ext cx="92" cy="91"/>
            </a:xfrm>
            <a:custGeom>
              <a:avLst/>
              <a:gdLst>
                <a:gd name="T0" fmla="*/ 8 w 129"/>
                <a:gd name="T1" fmla="*/ 129 h 129"/>
                <a:gd name="T2" fmla="*/ 122 w 129"/>
                <a:gd name="T3" fmla="*/ 129 h 129"/>
                <a:gd name="T4" fmla="*/ 129 w 129"/>
                <a:gd name="T5" fmla="*/ 122 h 129"/>
                <a:gd name="T6" fmla="*/ 129 w 129"/>
                <a:gd name="T7" fmla="*/ 8 h 129"/>
                <a:gd name="T8" fmla="*/ 122 w 129"/>
                <a:gd name="T9" fmla="*/ 0 h 129"/>
                <a:gd name="T10" fmla="*/ 8 w 129"/>
                <a:gd name="T11" fmla="*/ 0 h 129"/>
                <a:gd name="T12" fmla="*/ 0 w 129"/>
                <a:gd name="T13" fmla="*/ 8 h 129"/>
                <a:gd name="T14" fmla="*/ 0 w 129"/>
                <a:gd name="T15" fmla="*/ 122 h 129"/>
                <a:gd name="T16" fmla="*/ 8 w 129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8" y="129"/>
                  </a:moveTo>
                  <a:cubicBezTo>
                    <a:pt x="122" y="129"/>
                    <a:pt x="122" y="129"/>
                    <a:pt x="122" y="129"/>
                  </a:cubicBezTo>
                  <a:cubicBezTo>
                    <a:pt x="126" y="129"/>
                    <a:pt x="129" y="126"/>
                    <a:pt x="129" y="122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9" y="4"/>
                    <a:pt x="126" y="0"/>
                    <a:pt x="12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6"/>
                    <a:pt x="4" y="129"/>
                    <a:pt x="8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45"/>
            <p:cNvSpPr>
              <a:spLocks/>
            </p:cNvSpPr>
            <p:nvPr/>
          </p:nvSpPr>
          <p:spPr bwMode="auto">
            <a:xfrm>
              <a:off x="2782" y="3488"/>
              <a:ext cx="85" cy="85"/>
            </a:xfrm>
            <a:custGeom>
              <a:avLst/>
              <a:gdLst>
                <a:gd name="T0" fmla="*/ 18 w 120"/>
                <a:gd name="T1" fmla="*/ 0 h 120"/>
                <a:gd name="T2" fmla="*/ 5 w 120"/>
                <a:gd name="T3" fmla="*/ 6 h 120"/>
                <a:gd name="T4" fmla="*/ 0 w 120"/>
                <a:gd name="T5" fmla="*/ 19 h 120"/>
                <a:gd name="T6" fmla="*/ 0 w 120"/>
                <a:gd name="T7" fmla="*/ 120 h 120"/>
                <a:gd name="T8" fmla="*/ 120 w 120"/>
                <a:gd name="T9" fmla="*/ 0 h 120"/>
                <a:gd name="T10" fmla="*/ 18 w 120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0">
                  <a:moveTo>
                    <a:pt x="18" y="0"/>
                  </a:moveTo>
                  <a:cubicBezTo>
                    <a:pt x="14" y="0"/>
                    <a:pt x="9" y="2"/>
                    <a:pt x="5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6"/>
            <p:cNvSpPr>
              <a:spLocks/>
            </p:cNvSpPr>
            <p:nvPr/>
          </p:nvSpPr>
          <p:spPr bwMode="auto">
            <a:xfrm>
              <a:off x="2598" y="3361"/>
              <a:ext cx="253" cy="13"/>
            </a:xfrm>
            <a:custGeom>
              <a:avLst/>
              <a:gdLst>
                <a:gd name="T0" fmla="*/ 0 w 358"/>
                <a:gd name="T1" fmla="*/ 12 h 19"/>
                <a:gd name="T2" fmla="*/ 8 w 358"/>
                <a:gd name="T3" fmla="*/ 19 h 19"/>
                <a:gd name="T4" fmla="*/ 350 w 358"/>
                <a:gd name="T5" fmla="*/ 19 h 19"/>
                <a:gd name="T6" fmla="*/ 358 w 358"/>
                <a:gd name="T7" fmla="*/ 12 h 19"/>
                <a:gd name="T8" fmla="*/ 358 w 358"/>
                <a:gd name="T9" fmla="*/ 7 h 19"/>
                <a:gd name="T10" fmla="*/ 350 w 358"/>
                <a:gd name="T11" fmla="*/ 0 h 19"/>
                <a:gd name="T12" fmla="*/ 8 w 358"/>
                <a:gd name="T13" fmla="*/ 0 h 19"/>
                <a:gd name="T14" fmla="*/ 0 w 358"/>
                <a:gd name="T15" fmla="*/ 7 h 19"/>
                <a:gd name="T16" fmla="*/ 0 w 358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8" h="19">
                  <a:moveTo>
                    <a:pt x="0" y="12"/>
                  </a:moveTo>
                  <a:cubicBezTo>
                    <a:pt x="0" y="16"/>
                    <a:pt x="4" y="19"/>
                    <a:pt x="8" y="19"/>
                  </a:cubicBezTo>
                  <a:cubicBezTo>
                    <a:pt x="350" y="19"/>
                    <a:pt x="350" y="19"/>
                    <a:pt x="350" y="19"/>
                  </a:cubicBezTo>
                  <a:cubicBezTo>
                    <a:pt x="354" y="19"/>
                    <a:pt x="358" y="16"/>
                    <a:pt x="358" y="12"/>
                  </a:cubicBezTo>
                  <a:cubicBezTo>
                    <a:pt x="358" y="7"/>
                    <a:pt x="358" y="7"/>
                    <a:pt x="358" y="7"/>
                  </a:cubicBezTo>
                  <a:cubicBezTo>
                    <a:pt x="358" y="3"/>
                    <a:pt x="354" y="0"/>
                    <a:pt x="35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47"/>
            <p:cNvSpPr>
              <a:spLocks/>
            </p:cNvSpPr>
            <p:nvPr/>
          </p:nvSpPr>
          <p:spPr bwMode="auto">
            <a:xfrm>
              <a:off x="2719" y="3207"/>
              <a:ext cx="132" cy="14"/>
            </a:xfrm>
            <a:custGeom>
              <a:avLst/>
              <a:gdLst>
                <a:gd name="T0" fmla="*/ 179 w 187"/>
                <a:gd name="T1" fmla="*/ 0 h 20"/>
                <a:gd name="T2" fmla="*/ 7 w 187"/>
                <a:gd name="T3" fmla="*/ 0 h 20"/>
                <a:gd name="T4" fmla="*/ 0 w 187"/>
                <a:gd name="T5" fmla="*/ 8 h 20"/>
                <a:gd name="T6" fmla="*/ 0 w 187"/>
                <a:gd name="T7" fmla="*/ 12 h 20"/>
                <a:gd name="T8" fmla="*/ 7 w 187"/>
                <a:gd name="T9" fmla="*/ 20 h 20"/>
                <a:gd name="T10" fmla="*/ 179 w 187"/>
                <a:gd name="T11" fmla="*/ 20 h 20"/>
                <a:gd name="T12" fmla="*/ 187 w 187"/>
                <a:gd name="T13" fmla="*/ 12 h 20"/>
                <a:gd name="T14" fmla="*/ 187 w 187"/>
                <a:gd name="T15" fmla="*/ 8 h 20"/>
                <a:gd name="T16" fmla="*/ 179 w 187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20">
                  <a:moveTo>
                    <a:pt x="17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7" y="20"/>
                  </a:cubicBezTo>
                  <a:cubicBezTo>
                    <a:pt x="179" y="20"/>
                    <a:pt x="179" y="20"/>
                    <a:pt x="179" y="20"/>
                  </a:cubicBezTo>
                  <a:cubicBezTo>
                    <a:pt x="183" y="20"/>
                    <a:pt x="187" y="16"/>
                    <a:pt x="187" y="12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8"/>
            <p:cNvSpPr>
              <a:spLocks/>
            </p:cNvSpPr>
            <p:nvPr/>
          </p:nvSpPr>
          <p:spPr bwMode="auto">
            <a:xfrm>
              <a:off x="2598" y="3400"/>
              <a:ext cx="253" cy="13"/>
            </a:xfrm>
            <a:custGeom>
              <a:avLst/>
              <a:gdLst>
                <a:gd name="T0" fmla="*/ 0 w 358"/>
                <a:gd name="T1" fmla="*/ 12 h 19"/>
                <a:gd name="T2" fmla="*/ 8 w 358"/>
                <a:gd name="T3" fmla="*/ 19 h 19"/>
                <a:gd name="T4" fmla="*/ 350 w 358"/>
                <a:gd name="T5" fmla="*/ 19 h 19"/>
                <a:gd name="T6" fmla="*/ 358 w 358"/>
                <a:gd name="T7" fmla="*/ 12 h 19"/>
                <a:gd name="T8" fmla="*/ 358 w 358"/>
                <a:gd name="T9" fmla="*/ 7 h 19"/>
                <a:gd name="T10" fmla="*/ 350 w 358"/>
                <a:gd name="T11" fmla="*/ 0 h 19"/>
                <a:gd name="T12" fmla="*/ 8 w 358"/>
                <a:gd name="T13" fmla="*/ 0 h 19"/>
                <a:gd name="T14" fmla="*/ 0 w 358"/>
                <a:gd name="T15" fmla="*/ 7 h 19"/>
                <a:gd name="T16" fmla="*/ 0 w 358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8" h="19">
                  <a:moveTo>
                    <a:pt x="0" y="12"/>
                  </a:moveTo>
                  <a:cubicBezTo>
                    <a:pt x="0" y="16"/>
                    <a:pt x="4" y="19"/>
                    <a:pt x="8" y="19"/>
                  </a:cubicBezTo>
                  <a:cubicBezTo>
                    <a:pt x="350" y="19"/>
                    <a:pt x="350" y="19"/>
                    <a:pt x="350" y="19"/>
                  </a:cubicBezTo>
                  <a:cubicBezTo>
                    <a:pt x="354" y="19"/>
                    <a:pt x="358" y="16"/>
                    <a:pt x="358" y="12"/>
                  </a:cubicBezTo>
                  <a:cubicBezTo>
                    <a:pt x="358" y="7"/>
                    <a:pt x="358" y="7"/>
                    <a:pt x="358" y="7"/>
                  </a:cubicBezTo>
                  <a:cubicBezTo>
                    <a:pt x="358" y="3"/>
                    <a:pt x="354" y="0"/>
                    <a:pt x="35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49"/>
            <p:cNvSpPr>
              <a:spLocks/>
            </p:cNvSpPr>
            <p:nvPr/>
          </p:nvSpPr>
          <p:spPr bwMode="auto">
            <a:xfrm>
              <a:off x="2598" y="3439"/>
              <a:ext cx="127" cy="13"/>
            </a:xfrm>
            <a:custGeom>
              <a:avLst/>
              <a:gdLst>
                <a:gd name="T0" fmla="*/ 0 w 179"/>
                <a:gd name="T1" fmla="*/ 12 h 19"/>
                <a:gd name="T2" fmla="*/ 8 w 179"/>
                <a:gd name="T3" fmla="*/ 19 h 19"/>
                <a:gd name="T4" fmla="*/ 172 w 179"/>
                <a:gd name="T5" fmla="*/ 19 h 19"/>
                <a:gd name="T6" fmla="*/ 179 w 179"/>
                <a:gd name="T7" fmla="*/ 12 h 19"/>
                <a:gd name="T8" fmla="*/ 179 w 179"/>
                <a:gd name="T9" fmla="*/ 7 h 19"/>
                <a:gd name="T10" fmla="*/ 172 w 179"/>
                <a:gd name="T11" fmla="*/ 0 h 19"/>
                <a:gd name="T12" fmla="*/ 8 w 179"/>
                <a:gd name="T13" fmla="*/ 0 h 19"/>
                <a:gd name="T14" fmla="*/ 0 w 179"/>
                <a:gd name="T15" fmla="*/ 7 h 19"/>
                <a:gd name="T16" fmla="*/ 0 w 179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9">
                  <a:moveTo>
                    <a:pt x="0" y="12"/>
                  </a:moveTo>
                  <a:cubicBezTo>
                    <a:pt x="0" y="16"/>
                    <a:pt x="4" y="19"/>
                    <a:pt x="8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6" y="19"/>
                    <a:pt x="179" y="16"/>
                    <a:pt x="179" y="12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3"/>
                    <a:pt x="176" y="0"/>
                    <a:pt x="17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50"/>
            <p:cNvSpPr>
              <a:spLocks noEditPoints="1"/>
            </p:cNvSpPr>
            <p:nvPr/>
          </p:nvSpPr>
          <p:spPr bwMode="auto">
            <a:xfrm>
              <a:off x="2644" y="3064"/>
              <a:ext cx="161" cy="90"/>
            </a:xfrm>
            <a:custGeom>
              <a:avLst/>
              <a:gdLst>
                <a:gd name="T0" fmla="*/ 8 w 228"/>
                <a:gd name="T1" fmla="*/ 127 h 127"/>
                <a:gd name="T2" fmla="*/ 220 w 228"/>
                <a:gd name="T3" fmla="*/ 127 h 127"/>
                <a:gd name="T4" fmla="*/ 226 w 228"/>
                <a:gd name="T5" fmla="*/ 125 h 127"/>
                <a:gd name="T6" fmla="*/ 228 w 228"/>
                <a:gd name="T7" fmla="*/ 120 h 127"/>
                <a:gd name="T8" fmla="*/ 228 w 228"/>
                <a:gd name="T9" fmla="*/ 61 h 127"/>
                <a:gd name="T10" fmla="*/ 220 w 228"/>
                <a:gd name="T11" fmla="*/ 43 h 127"/>
                <a:gd name="T12" fmla="*/ 202 w 228"/>
                <a:gd name="T13" fmla="*/ 36 h 127"/>
                <a:gd name="T14" fmla="*/ 150 w 228"/>
                <a:gd name="T15" fmla="*/ 36 h 127"/>
                <a:gd name="T16" fmla="*/ 114 w 228"/>
                <a:gd name="T17" fmla="*/ 0 h 127"/>
                <a:gd name="T18" fmla="*/ 78 w 228"/>
                <a:gd name="T19" fmla="*/ 36 h 127"/>
                <a:gd name="T20" fmla="*/ 26 w 228"/>
                <a:gd name="T21" fmla="*/ 36 h 127"/>
                <a:gd name="T22" fmla="*/ 8 w 228"/>
                <a:gd name="T23" fmla="*/ 43 h 127"/>
                <a:gd name="T24" fmla="*/ 0 w 228"/>
                <a:gd name="T25" fmla="*/ 61 h 127"/>
                <a:gd name="T26" fmla="*/ 0 w 228"/>
                <a:gd name="T27" fmla="*/ 120 h 127"/>
                <a:gd name="T28" fmla="*/ 2 w 228"/>
                <a:gd name="T29" fmla="*/ 125 h 127"/>
                <a:gd name="T30" fmla="*/ 8 w 228"/>
                <a:gd name="T31" fmla="*/ 127 h 127"/>
                <a:gd name="T32" fmla="*/ 114 w 228"/>
                <a:gd name="T33" fmla="*/ 19 h 127"/>
                <a:gd name="T34" fmla="*/ 131 w 228"/>
                <a:gd name="T35" fmla="*/ 36 h 127"/>
                <a:gd name="T36" fmla="*/ 114 w 228"/>
                <a:gd name="T37" fmla="*/ 53 h 127"/>
                <a:gd name="T38" fmla="*/ 97 w 228"/>
                <a:gd name="T39" fmla="*/ 36 h 127"/>
                <a:gd name="T40" fmla="*/ 114 w 228"/>
                <a:gd name="T41" fmla="*/ 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" h="127">
                  <a:moveTo>
                    <a:pt x="8" y="127"/>
                  </a:moveTo>
                  <a:cubicBezTo>
                    <a:pt x="220" y="127"/>
                    <a:pt x="220" y="127"/>
                    <a:pt x="220" y="127"/>
                  </a:cubicBezTo>
                  <a:cubicBezTo>
                    <a:pt x="222" y="127"/>
                    <a:pt x="224" y="126"/>
                    <a:pt x="226" y="125"/>
                  </a:cubicBezTo>
                  <a:cubicBezTo>
                    <a:pt x="227" y="123"/>
                    <a:pt x="228" y="122"/>
                    <a:pt x="228" y="120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55"/>
                    <a:pt x="225" y="48"/>
                    <a:pt x="220" y="43"/>
                  </a:cubicBezTo>
                  <a:cubicBezTo>
                    <a:pt x="215" y="38"/>
                    <a:pt x="209" y="36"/>
                    <a:pt x="202" y="36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50" y="16"/>
                    <a:pt x="134" y="0"/>
                    <a:pt x="114" y="0"/>
                  </a:cubicBezTo>
                  <a:cubicBezTo>
                    <a:pt x="94" y="0"/>
                    <a:pt x="78" y="16"/>
                    <a:pt x="7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19" y="36"/>
                    <a:pt x="13" y="38"/>
                    <a:pt x="8" y="43"/>
                  </a:cubicBezTo>
                  <a:cubicBezTo>
                    <a:pt x="3" y="48"/>
                    <a:pt x="0" y="55"/>
                    <a:pt x="0" y="61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2" y="125"/>
                  </a:cubicBezTo>
                  <a:cubicBezTo>
                    <a:pt x="4" y="126"/>
                    <a:pt x="6" y="127"/>
                    <a:pt x="8" y="127"/>
                  </a:cubicBezTo>
                  <a:close/>
                  <a:moveTo>
                    <a:pt x="114" y="19"/>
                  </a:moveTo>
                  <a:cubicBezTo>
                    <a:pt x="123" y="19"/>
                    <a:pt x="131" y="27"/>
                    <a:pt x="131" y="36"/>
                  </a:cubicBezTo>
                  <a:cubicBezTo>
                    <a:pt x="131" y="45"/>
                    <a:pt x="123" y="53"/>
                    <a:pt x="114" y="53"/>
                  </a:cubicBezTo>
                  <a:cubicBezTo>
                    <a:pt x="105" y="53"/>
                    <a:pt x="97" y="45"/>
                    <a:pt x="97" y="36"/>
                  </a:cubicBezTo>
                  <a:cubicBezTo>
                    <a:pt x="97" y="27"/>
                    <a:pt x="105" y="19"/>
                    <a:pt x="1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Group 159"/>
          <p:cNvGrpSpPr>
            <a:grpSpLocks noChangeAspect="1"/>
          </p:cNvGrpSpPr>
          <p:nvPr/>
        </p:nvGrpSpPr>
        <p:grpSpPr bwMode="auto">
          <a:xfrm>
            <a:off x="1141991" y="4550482"/>
            <a:ext cx="931863" cy="901701"/>
            <a:chOff x="4535" y="2968"/>
            <a:chExt cx="587" cy="568"/>
          </a:xfrm>
          <a:solidFill>
            <a:srgbClr val="00CCFF"/>
          </a:solidFill>
        </p:grpSpPr>
        <p:sp>
          <p:nvSpPr>
            <p:cNvPr id="53" name="Freeform 160"/>
            <p:cNvSpPr>
              <a:spLocks/>
            </p:cNvSpPr>
            <p:nvPr/>
          </p:nvSpPr>
          <p:spPr bwMode="auto">
            <a:xfrm>
              <a:off x="4535" y="3250"/>
              <a:ext cx="498" cy="286"/>
            </a:xfrm>
            <a:custGeom>
              <a:avLst/>
              <a:gdLst>
                <a:gd name="T0" fmla="*/ 628 w 679"/>
                <a:gd name="T1" fmla="*/ 72 h 388"/>
                <a:gd name="T2" fmla="*/ 612 w 679"/>
                <a:gd name="T3" fmla="*/ 46 h 388"/>
                <a:gd name="T4" fmla="*/ 583 w 679"/>
                <a:gd name="T5" fmla="*/ 33 h 388"/>
                <a:gd name="T6" fmla="*/ 412 w 679"/>
                <a:gd name="T7" fmla="*/ 0 h 388"/>
                <a:gd name="T8" fmla="*/ 461 w 679"/>
                <a:gd name="T9" fmla="*/ 33 h 388"/>
                <a:gd name="T10" fmla="*/ 383 w 679"/>
                <a:gd name="T11" fmla="*/ 278 h 388"/>
                <a:gd name="T12" fmla="*/ 339 w 679"/>
                <a:gd name="T13" fmla="*/ 96 h 388"/>
                <a:gd name="T14" fmla="*/ 295 w 679"/>
                <a:gd name="T15" fmla="*/ 278 h 388"/>
                <a:gd name="T16" fmla="*/ 217 w 679"/>
                <a:gd name="T17" fmla="*/ 33 h 388"/>
                <a:gd name="T18" fmla="*/ 267 w 679"/>
                <a:gd name="T19" fmla="*/ 0 h 388"/>
                <a:gd name="T20" fmla="*/ 96 w 679"/>
                <a:gd name="T21" fmla="*/ 33 h 388"/>
                <a:gd name="T22" fmla="*/ 67 w 679"/>
                <a:gd name="T23" fmla="*/ 46 h 388"/>
                <a:gd name="T24" fmla="*/ 51 w 679"/>
                <a:gd name="T25" fmla="*/ 72 h 388"/>
                <a:gd name="T26" fmla="*/ 0 w 679"/>
                <a:gd name="T27" fmla="*/ 295 h 388"/>
                <a:gd name="T28" fmla="*/ 96 w 679"/>
                <a:gd name="T29" fmla="*/ 328 h 388"/>
                <a:gd name="T30" fmla="*/ 323 w 679"/>
                <a:gd name="T31" fmla="*/ 388 h 388"/>
                <a:gd name="T32" fmla="*/ 339 w 679"/>
                <a:gd name="T33" fmla="*/ 388 h 388"/>
                <a:gd name="T34" fmla="*/ 356 w 679"/>
                <a:gd name="T35" fmla="*/ 388 h 388"/>
                <a:gd name="T36" fmla="*/ 583 w 679"/>
                <a:gd name="T37" fmla="*/ 328 h 388"/>
                <a:gd name="T38" fmla="*/ 679 w 679"/>
                <a:gd name="T39" fmla="*/ 295 h 388"/>
                <a:gd name="T40" fmla="*/ 628 w 679"/>
                <a:gd name="T41" fmla="*/ 7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9" h="388">
                  <a:moveTo>
                    <a:pt x="628" y="72"/>
                  </a:moveTo>
                  <a:cubicBezTo>
                    <a:pt x="626" y="63"/>
                    <a:pt x="621" y="54"/>
                    <a:pt x="612" y="46"/>
                  </a:cubicBezTo>
                  <a:cubicBezTo>
                    <a:pt x="604" y="39"/>
                    <a:pt x="594" y="35"/>
                    <a:pt x="583" y="33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61" y="33"/>
                    <a:pt x="461" y="33"/>
                    <a:pt x="461" y="33"/>
                  </a:cubicBezTo>
                  <a:cubicBezTo>
                    <a:pt x="383" y="278"/>
                    <a:pt x="383" y="278"/>
                    <a:pt x="383" y="278"/>
                  </a:cubicBezTo>
                  <a:cubicBezTo>
                    <a:pt x="339" y="96"/>
                    <a:pt x="339" y="96"/>
                    <a:pt x="339" y="96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85" y="35"/>
                    <a:pt x="75" y="39"/>
                    <a:pt x="67" y="46"/>
                  </a:cubicBezTo>
                  <a:cubicBezTo>
                    <a:pt x="58" y="54"/>
                    <a:pt x="53" y="63"/>
                    <a:pt x="51" y="72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96" y="328"/>
                    <a:pt x="96" y="328"/>
                    <a:pt x="96" y="328"/>
                  </a:cubicBezTo>
                  <a:cubicBezTo>
                    <a:pt x="127" y="361"/>
                    <a:pt x="216" y="385"/>
                    <a:pt x="323" y="388"/>
                  </a:cubicBezTo>
                  <a:cubicBezTo>
                    <a:pt x="339" y="388"/>
                    <a:pt x="339" y="388"/>
                    <a:pt x="339" y="388"/>
                  </a:cubicBezTo>
                  <a:cubicBezTo>
                    <a:pt x="356" y="388"/>
                    <a:pt x="356" y="388"/>
                    <a:pt x="356" y="388"/>
                  </a:cubicBezTo>
                  <a:cubicBezTo>
                    <a:pt x="463" y="385"/>
                    <a:pt x="551" y="361"/>
                    <a:pt x="583" y="328"/>
                  </a:cubicBezTo>
                  <a:cubicBezTo>
                    <a:pt x="679" y="295"/>
                    <a:pt x="679" y="295"/>
                    <a:pt x="679" y="295"/>
                  </a:cubicBezTo>
                  <a:lnTo>
                    <a:pt x="62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61"/>
            <p:cNvSpPr>
              <a:spLocks/>
            </p:cNvSpPr>
            <p:nvPr/>
          </p:nvSpPr>
          <p:spPr bwMode="auto">
            <a:xfrm>
              <a:off x="4755" y="3269"/>
              <a:ext cx="58" cy="52"/>
            </a:xfrm>
            <a:custGeom>
              <a:avLst/>
              <a:gdLst>
                <a:gd name="T0" fmla="*/ 29 w 58"/>
                <a:gd name="T1" fmla="*/ 0 h 52"/>
                <a:gd name="T2" fmla="*/ 0 w 58"/>
                <a:gd name="T3" fmla="*/ 10 h 52"/>
                <a:gd name="T4" fmla="*/ 29 w 58"/>
                <a:gd name="T5" fmla="*/ 52 h 52"/>
                <a:gd name="T6" fmla="*/ 58 w 58"/>
                <a:gd name="T7" fmla="*/ 10 h 52"/>
                <a:gd name="T8" fmla="*/ 29 w 58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2">
                  <a:moveTo>
                    <a:pt x="29" y="0"/>
                  </a:moveTo>
                  <a:lnTo>
                    <a:pt x="0" y="10"/>
                  </a:lnTo>
                  <a:lnTo>
                    <a:pt x="29" y="52"/>
                  </a:lnTo>
                  <a:lnTo>
                    <a:pt x="58" y="10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62"/>
            <p:cNvSpPr>
              <a:spLocks/>
            </p:cNvSpPr>
            <p:nvPr/>
          </p:nvSpPr>
          <p:spPr bwMode="auto">
            <a:xfrm>
              <a:off x="4663" y="2975"/>
              <a:ext cx="242" cy="289"/>
            </a:xfrm>
            <a:custGeom>
              <a:avLst/>
              <a:gdLst>
                <a:gd name="T0" fmla="*/ 311 w 329"/>
                <a:gd name="T1" fmla="*/ 181 h 393"/>
                <a:gd name="T2" fmla="*/ 164 w 329"/>
                <a:gd name="T3" fmla="*/ 0 h 393"/>
                <a:gd name="T4" fmla="*/ 18 w 329"/>
                <a:gd name="T5" fmla="*/ 181 h 393"/>
                <a:gd name="T6" fmla="*/ 11 w 329"/>
                <a:gd name="T7" fmla="*/ 229 h 393"/>
                <a:gd name="T8" fmla="*/ 34 w 329"/>
                <a:gd name="T9" fmla="*/ 261 h 393"/>
                <a:gd name="T10" fmla="*/ 164 w 329"/>
                <a:gd name="T11" fmla="*/ 393 h 393"/>
                <a:gd name="T12" fmla="*/ 295 w 329"/>
                <a:gd name="T13" fmla="*/ 261 h 393"/>
                <a:gd name="T14" fmla="*/ 318 w 329"/>
                <a:gd name="T15" fmla="*/ 229 h 393"/>
                <a:gd name="T16" fmla="*/ 311 w 329"/>
                <a:gd name="T17" fmla="*/ 18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93">
                  <a:moveTo>
                    <a:pt x="311" y="181"/>
                  </a:moveTo>
                  <a:cubicBezTo>
                    <a:pt x="311" y="80"/>
                    <a:pt x="269" y="0"/>
                    <a:pt x="164" y="0"/>
                  </a:cubicBezTo>
                  <a:cubicBezTo>
                    <a:pt x="60" y="0"/>
                    <a:pt x="18" y="80"/>
                    <a:pt x="18" y="181"/>
                  </a:cubicBezTo>
                  <a:cubicBezTo>
                    <a:pt x="7" y="186"/>
                    <a:pt x="0" y="200"/>
                    <a:pt x="11" y="229"/>
                  </a:cubicBezTo>
                  <a:cubicBezTo>
                    <a:pt x="16" y="243"/>
                    <a:pt x="26" y="255"/>
                    <a:pt x="34" y="261"/>
                  </a:cubicBezTo>
                  <a:cubicBezTo>
                    <a:pt x="64" y="336"/>
                    <a:pt x="122" y="393"/>
                    <a:pt x="164" y="393"/>
                  </a:cubicBezTo>
                  <a:cubicBezTo>
                    <a:pt x="206" y="393"/>
                    <a:pt x="265" y="336"/>
                    <a:pt x="295" y="261"/>
                  </a:cubicBezTo>
                  <a:cubicBezTo>
                    <a:pt x="303" y="255"/>
                    <a:pt x="313" y="243"/>
                    <a:pt x="318" y="229"/>
                  </a:cubicBezTo>
                  <a:cubicBezTo>
                    <a:pt x="329" y="200"/>
                    <a:pt x="322" y="186"/>
                    <a:pt x="31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3"/>
            <p:cNvSpPr>
              <a:spLocks/>
            </p:cNvSpPr>
            <p:nvPr/>
          </p:nvSpPr>
          <p:spPr bwMode="auto">
            <a:xfrm>
              <a:off x="4911" y="3078"/>
              <a:ext cx="56" cy="10"/>
            </a:xfrm>
            <a:custGeom>
              <a:avLst/>
              <a:gdLst>
                <a:gd name="T0" fmla="*/ 77 w 77"/>
                <a:gd name="T1" fmla="*/ 0 h 13"/>
                <a:gd name="T2" fmla="*/ 0 w 77"/>
                <a:gd name="T3" fmla="*/ 0 h 13"/>
                <a:gd name="T4" fmla="*/ 1 w 77"/>
                <a:gd name="T5" fmla="*/ 13 h 13"/>
                <a:gd name="T6" fmla="*/ 77 w 77"/>
                <a:gd name="T7" fmla="*/ 13 h 13"/>
                <a:gd name="T8" fmla="*/ 77 w 7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3">
                  <a:moveTo>
                    <a:pt x="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9"/>
                    <a:pt x="1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0"/>
                    <a:pt x="77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64"/>
            <p:cNvSpPr>
              <a:spLocks/>
            </p:cNvSpPr>
            <p:nvPr/>
          </p:nvSpPr>
          <p:spPr bwMode="auto">
            <a:xfrm>
              <a:off x="4904" y="3045"/>
              <a:ext cx="179" cy="9"/>
            </a:xfrm>
            <a:custGeom>
              <a:avLst/>
              <a:gdLst>
                <a:gd name="T0" fmla="*/ 245 w 245"/>
                <a:gd name="T1" fmla="*/ 0 h 13"/>
                <a:gd name="T2" fmla="*/ 0 w 245"/>
                <a:gd name="T3" fmla="*/ 0 h 13"/>
                <a:gd name="T4" fmla="*/ 4 w 245"/>
                <a:gd name="T5" fmla="*/ 13 h 13"/>
                <a:gd name="T6" fmla="*/ 245 w 245"/>
                <a:gd name="T7" fmla="*/ 13 h 13"/>
                <a:gd name="T8" fmla="*/ 245 w 24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">
                  <a:moveTo>
                    <a:pt x="2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3" y="8"/>
                    <a:pt x="4" y="13"/>
                  </a:cubicBezTo>
                  <a:cubicBezTo>
                    <a:pt x="245" y="13"/>
                    <a:pt x="245" y="13"/>
                    <a:pt x="245" y="13"/>
                  </a:cubicBezTo>
                  <a:lnTo>
                    <a:pt x="2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65"/>
            <p:cNvSpPr>
              <a:spLocks/>
            </p:cNvSpPr>
            <p:nvPr/>
          </p:nvSpPr>
          <p:spPr bwMode="auto">
            <a:xfrm>
              <a:off x="4846" y="2968"/>
              <a:ext cx="276" cy="279"/>
            </a:xfrm>
            <a:custGeom>
              <a:avLst/>
              <a:gdLst>
                <a:gd name="T0" fmla="*/ 368 w 377"/>
                <a:gd name="T1" fmla="*/ 9 h 379"/>
                <a:gd name="T2" fmla="*/ 346 w 377"/>
                <a:gd name="T3" fmla="*/ 0 h 379"/>
                <a:gd name="T4" fmla="*/ 0 w 377"/>
                <a:gd name="T5" fmla="*/ 0 h 379"/>
                <a:gd name="T6" fmla="*/ 40 w 377"/>
                <a:gd name="T7" fmla="*/ 32 h 379"/>
                <a:gd name="T8" fmla="*/ 346 w 377"/>
                <a:gd name="T9" fmla="*/ 32 h 379"/>
                <a:gd name="T10" fmla="*/ 346 w 377"/>
                <a:gd name="T11" fmla="*/ 252 h 379"/>
                <a:gd name="T12" fmla="*/ 261 w 377"/>
                <a:gd name="T13" fmla="*/ 252 h 379"/>
                <a:gd name="T14" fmla="*/ 198 w 377"/>
                <a:gd name="T15" fmla="*/ 315 h 379"/>
                <a:gd name="T16" fmla="*/ 198 w 377"/>
                <a:gd name="T17" fmla="*/ 252 h 379"/>
                <a:gd name="T18" fmla="*/ 95 w 377"/>
                <a:gd name="T19" fmla="*/ 252 h 379"/>
                <a:gd name="T20" fmla="*/ 75 w 377"/>
                <a:gd name="T21" fmla="*/ 283 h 379"/>
                <a:gd name="T22" fmla="*/ 166 w 377"/>
                <a:gd name="T23" fmla="*/ 283 h 379"/>
                <a:gd name="T24" fmla="*/ 166 w 377"/>
                <a:gd name="T25" fmla="*/ 370 h 379"/>
                <a:gd name="T26" fmla="*/ 172 w 377"/>
                <a:gd name="T27" fmla="*/ 378 h 379"/>
                <a:gd name="T28" fmla="*/ 182 w 377"/>
                <a:gd name="T29" fmla="*/ 376 h 379"/>
                <a:gd name="T30" fmla="*/ 274 w 377"/>
                <a:gd name="T31" fmla="*/ 283 h 379"/>
                <a:gd name="T32" fmla="*/ 346 w 377"/>
                <a:gd name="T33" fmla="*/ 283 h 379"/>
                <a:gd name="T34" fmla="*/ 368 w 377"/>
                <a:gd name="T35" fmla="*/ 274 h 379"/>
                <a:gd name="T36" fmla="*/ 377 w 377"/>
                <a:gd name="T37" fmla="*/ 252 h 379"/>
                <a:gd name="T38" fmla="*/ 377 w 377"/>
                <a:gd name="T39" fmla="*/ 32 h 379"/>
                <a:gd name="T40" fmla="*/ 368 w 377"/>
                <a:gd name="T41" fmla="*/ 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79">
                  <a:moveTo>
                    <a:pt x="368" y="9"/>
                  </a:moveTo>
                  <a:cubicBezTo>
                    <a:pt x="362" y="3"/>
                    <a:pt x="354" y="0"/>
                    <a:pt x="3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8"/>
                    <a:pt x="29" y="19"/>
                    <a:pt x="40" y="32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6" y="252"/>
                    <a:pt x="346" y="252"/>
                    <a:pt x="346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198" y="315"/>
                    <a:pt x="198" y="315"/>
                    <a:pt x="198" y="315"/>
                  </a:cubicBezTo>
                  <a:cubicBezTo>
                    <a:pt x="198" y="252"/>
                    <a:pt x="198" y="252"/>
                    <a:pt x="198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90" y="263"/>
                    <a:pt x="83" y="274"/>
                    <a:pt x="75" y="283"/>
                  </a:cubicBezTo>
                  <a:cubicBezTo>
                    <a:pt x="166" y="283"/>
                    <a:pt x="166" y="283"/>
                    <a:pt x="166" y="283"/>
                  </a:cubicBezTo>
                  <a:cubicBezTo>
                    <a:pt x="166" y="370"/>
                    <a:pt x="166" y="370"/>
                    <a:pt x="166" y="370"/>
                  </a:cubicBezTo>
                  <a:cubicBezTo>
                    <a:pt x="166" y="373"/>
                    <a:pt x="168" y="376"/>
                    <a:pt x="172" y="378"/>
                  </a:cubicBezTo>
                  <a:cubicBezTo>
                    <a:pt x="175" y="379"/>
                    <a:pt x="179" y="378"/>
                    <a:pt x="182" y="376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346" y="283"/>
                    <a:pt x="346" y="283"/>
                    <a:pt x="346" y="283"/>
                  </a:cubicBezTo>
                  <a:cubicBezTo>
                    <a:pt x="354" y="283"/>
                    <a:pt x="362" y="280"/>
                    <a:pt x="368" y="274"/>
                  </a:cubicBezTo>
                  <a:cubicBezTo>
                    <a:pt x="374" y="268"/>
                    <a:pt x="377" y="260"/>
                    <a:pt x="377" y="252"/>
                  </a:cubicBezTo>
                  <a:cubicBezTo>
                    <a:pt x="377" y="32"/>
                    <a:pt x="377" y="32"/>
                    <a:pt x="377" y="32"/>
                  </a:cubicBezTo>
                  <a:cubicBezTo>
                    <a:pt x="377" y="24"/>
                    <a:pt x="374" y="16"/>
                    <a:pt x="36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66"/>
            <p:cNvSpPr>
              <a:spLocks/>
            </p:cNvSpPr>
            <p:nvPr/>
          </p:nvSpPr>
          <p:spPr bwMode="auto">
            <a:xfrm>
              <a:off x="4889" y="3010"/>
              <a:ext cx="194" cy="10"/>
            </a:xfrm>
            <a:custGeom>
              <a:avLst/>
              <a:gdLst>
                <a:gd name="T0" fmla="*/ 265 w 265"/>
                <a:gd name="T1" fmla="*/ 0 h 14"/>
                <a:gd name="T2" fmla="*/ 0 w 265"/>
                <a:gd name="T3" fmla="*/ 0 h 14"/>
                <a:gd name="T4" fmla="*/ 8 w 265"/>
                <a:gd name="T5" fmla="*/ 14 h 14"/>
                <a:gd name="T6" fmla="*/ 265 w 265"/>
                <a:gd name="T7" fmla="*/ 14 h 14"/>
                <a:gd name="T8" fmla="*/ 265 w 26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4">
                  <a:moveTo>
                    <a:pt x="2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5" y="9"/>
                    <a:pt x="8" y="14"/>
                  </a:cubicBezTo>
                  <a:cubicBezTo>
                    <a:pt x="265" y="14"/>
                    <a:pt x="265" y="14"/>
                    <a:pt x="265" y="14"/>
                  </a:cubicBezTo>
                  <a:lnTo>
                    <a:pt x="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Group 22"/>
          <p:cNvGrpSpPr>
            <a:grpSpLocks noChangeAspect="1"/>
          </p:cNvGrpSpPr>
          <p:nvPr/>
        </p:nvGrpSpPr>
        <p:grpSpPr bwMode="auto">
          <a:xfrm>
            <a:off x="6720176" y="4553658"/>
            <a:ext cx="876300" cy="898525"/>
            <a:chOff x="2534" y="1099"/>
            <a:chExt cx="552" cy="566"/>
          </a:xfrm>
          <a:solidFill>
            <a:srgbClr val="00CCFF"/>
          </a:solidFill>
        </p:grpSpPr>
        <p:sp>
          <p:nvSpPr>
            <p:cNvPr id="61" name="Freeform 23"/>
            <p:cNvSpPr>
              <a:spLocks noEditPoints="1"/>
            </p:cNvSpPr>
            <p:nvPr/>
          </p:nvSpPr>
          <p:spPr bwMode="auto">
            <a:xfrm>
              <a:off x="2534" y="1099"/>
              <a:ext cx="552" cy="364"/>
            </a:xfrm>
            <a:custGeom>
              <a:avLst/>
              <a:gdLst>
                <a:gd name="T0" fmla="*/ 741 w 780"/>
                <a:gd name="T1" fmla="*/ 0 h 515"/>
                <a:gd name="T2" fmla="*/ 39 w 780"/>
                <a:gd name="T3" fmla="*/ 0 h 515"/>
                <a:gd name="T4" fmla="*/ 0 w 780"/>
                <a:gd name="T5" fmla="*/ 39 h 515"/>
                <a:gd name="T6" fmla="*/ 39 w 780"/>
                <a:gd name="T7" fmla="*/ 78 h 515"/>
                <a:gd name="T8" fmla="*/ 48 w 780"/>
                <a:gd name="T9" fmla="*/ 78 h 515"/>
                <a:gd name="T10" fmla="*/ 48 w 780"/>
                <a:gd name="T11" fmla="*/ 464 h 515"/>
                <a:gd name="T12" fmla="*/ 99 w 780"/>
                <a:gd name="T13" fmla="*/ 515 h 515"/>
                <a:gd name="T14" fmla="*/ 681 w 780"/>
                <a:gd name="T15" fmla="*/ 515 h 515"/>
                <a:gd name="T16" fmla="*/ 732 w 780"/>
                <a:gd name="T17" fmla="*/ 464 h 515"/>
                <a:gd name="T18" fmla="*/ 732 w 780"/>
                <a:gd name="T19" fmla="*/ 78 h 515"/>
                <a:gd name="T20" fmla="*/ 741 w 780"/>
                <a:gd name="T21" fmla="*/ 78 h 515"/>
                <a:gd name="T22" fmla="*/ 780 w 780"/>
                <a:gd name="T23" fmla="*/ 39 h 515"/>
                <a:gd name="T24" fmla="*/ 741 w 780"/>
                <a:gd name="T25" fmla="*/ 0 h 515"/>
                <a:gd name="T26" fmla="*/ 685 w 780"/>
                <a:gd name="T27" fmla="*/ 464 h 515"/>
                <a:gd name="T28" fmla="*/ 681 w 780"/>
                <a:gd name="T29" fmla="*/ 468 h 515"/>
                <a:gd name="T30" fmla="*/ 99 w 780"/>
                <a:gd name="T31" fmla="*/ 468 h 515"/>
                <a:gd name="T32" fmla="*/ 95 w 780"/>
                <a:gd name="T33" fmla="*/ 464 h 515"/>
                <a:gd name="T34" fmla="*/ 95 w 780"/>
                <a:gd name="T35" fmla="*/ 78 h 515"/>
                <a:gd name="T36" fmla="*/ 685 w 780"/>
                <a:gd name="T37" fmla="*/ 78 h 515"/>
                <a:gd name="T38" fmla="*/ 685 w 780"/>
                <a:gd name="T39" fmla="*/ 464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0" h="515">
                  <a:moveTo>
                    <a:pt x="741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8"/>
                    <a:pt x="39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464"/>
                    <a:pt x="48" y="464"/>
                    <a:pt x="48" y="464"/>
                  </a:cubicBezTo>
                  <a:cubicBezTo>
                    <a:pt x="48" y="492"/>
                    <a:pt x="71" y="515"/>
                    <a:pt x="99" y="515"/>
                  </a:cubicBezTo>
                  <a:cubicBezTo>
                    <a:pt x="681" y="515"/>
                    <a:pt x="681" y="515"/>
                    <a:pt x="681" y="515"/>
                  </a:cubicBezTo>
                  <a:cubicBezTo>
                    <a:pt x="709" y="515"/>
                    <a:pt x="732" y="492"/>
                    <a:pt x="732" y="464"/>
                  </a:cubicBezTo>
                  <a:cubicBezTo>
                    <a:pt x="732" y="78"/>
                    <a:pt x="732" y="78"/>
                    <a:pt x="732" y="78"/>
                  </a:cubicBezTo>
                  <a:cubicBezTo>
                    <a:pt x="741" y="78"/>
                    <a:pt x="741" y="78"/>
                    <a:pt x="741" y="78"/>
                  </a:cubicBezTo>
                  <a:cubicBezTo>
                    <a:pt x="763" y="78"/>
                    <a:pt x="780" y="60"/>
                    <a:pt x="780" y="39"/>
                  </a:cubicBezTo>
                  <a:cubicBezTo>
                    <a:pt x="780" y="18"/>
                    <a:pt x="763" y="0"/>
                    <a:pt x="741" y="0"/>
                  </a:cubicBezTo>
                  <a:close/>
                  <a:moveTo>
                    <a:pt x="685" y="464"/>
                  </a:moveTo>
                  <a:cubicBezTo>
                    <a:pt x="685" y="466"/>
                    <a:pt x="683" y="468"/>
                    <a:pt x="681" y="468"/>
                  </a:cubicBezTo>
                  <a:cubicBezTo>
                    <a:pt x="99" y="468"/>
                    <a:pt x="99" y="468"/>
                    <a:pt x="99" y="468"/>
                  </a:cubicBezTo>
                  <a:cubicBezTo>
                    <a:pt x="97" y="468"/>
                    <a:pt x="95" y="466"/>
                    <a:pt x="95" y="464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685" y="78"/>
                    <a:pt x="685" y="78"/>
                    <a:pt x="685" y="78"/>
                  </a:cubicBezTo>
                  <a:cubicBezTo>
                    <a:pt x="685" y="464"/>
                    <a:pt x="685" y="464"/>
                    <a:pt x="685" y="4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4"/>
            <p:cNvSpPr>
              <a:spLocks noEditPoints="1"/>
            </p:cNvSpPr>
            <p:nvPr/>
          </p:nvSpPr>
          <p:spPr bwMode="auto">
            <a:xfrm>
              <a:off x="2643" y="1206"/>
              <a:ext cx="334" cy="169"/>
            </a:xfrm>
            <a:custGeom>
              <a:avLst/>
              <a:gdLst>
                <a:gd name="T0" fmla="*/ 433 w 472"/>
                <a:gd name="T1" fmla="*/ 0 h 238"/>
                <a:gd name="T2" fmla="*/ 394 w 472"/>
                <a:gd name="T3" fmla="*/ 39 h 238"/>
                <a:gd name="T4" fmla="*/ 401 w 472"/>
                <a:gd name="T5" fmla="*/ 61 h 238"/>
                <a:gd name="T6" fmla="*/ 311 w 472"/>
                <a:gd name="T7" fmla="*/ 164 h 238"/>
                <a:gd name="T8" fmla="*/ 294 w 472"/>
                <a:gd name="T9" fmla="*/ 160 h 238"/>
                <a:gd name="T10" fmla="*/ 275 w 472"/>
                <a:gd name="T11" fmla="*/ 165 h 238"/>
                <a:gd name="T12" fmla="*/ 234 w 472"/>
                <a:gd name="T13" fmla="*/ 122 h 238"/>
                <a:gd name="T14" fmla="*/ 240 w 472"/>
                <a:gd name="T15" fmla="*/ 102 h 238"/>
                <a:gd name="T16" fmla="*/ 201 w 472"/>
                <a:gd name="T17" fmla="*/ 63 h 238"/>
                <a:gd name="T18" fmla="*/ 163 w 472"/>
                <a:gd name="T19" fmla="*/ 102 h 238"/>
                <a:gd name="T20" fmla="*/ 164 w 472"/>
                <a:gd name="T21" fmla="*/ 113 h 238"/>
                <a:gd name="T22" fmla="*/ 66 w 472"/>
                <a:gd name="T23" fmla="*/ 171 h 238"/>
                <a:gd name="T24" fmla="*/ 39 w 472"/>
                <a:gd name="T25" fmla="*/ 160 h 238"/>
                <a:gd name="T26" fmla="*/ 0 w 472"/>
                <a:gd name="T27" fmla="*/ 199 h 238"/>
                <a:gd name="T28" fmla="*/ 39 w 472"/>
                <a:gd name="T29" fmla="*/ 238 h 238"/>
                <a:gd name="T30" fmla="*/ 78 w 472"/>
                <a:gd name="T31" fmla="*/ 199 h 238"/>
                <a:gd name="T32" fmla="*/ 76 w 472"/>
                <a:gd name="T33" fmla="*/ 188 h 238"/>
                <a:gd name="T34" fmla="*/ 174 w 472"/>
                <a:gd name="T35" fmla="*/ 129 h 238"/>
                <a:gd name="T36" fmla="*/ 201 w 472"/>
                <a:gd name="T37" fmla="*/ 141 h 238"/>
                <a:gd name="T38" fmla="*/ 220 w 472"/>
                <a:gd name="T39" fmla="*/ 136 h 238"/>
                <a:gd name="T40" fmla="*/ 261 w 472"/>
                <a:gd name="T41" fmla="*/ 178 h 238"/>
                <a:gd name="T42" fmla="*/ 255 w 472"/>
                <a:gd name="T43" fmla="*/ 199 h 238"/>
                <a:gd name="T44" fmla="*/ 294 w 472"/>
                <a:gd name="T45" fmla="*/ 238 h 238"/>
                <a:gd name="T46" fmla="*/ 333 w 472"/>
                <a:gd name="T47" fmla="*/ 199 h 238"/>
                <a:gd name="T48" fmla="*/ 326 w 472"/>
                <a:gd name="T49" fmla="*/ 177 h 238"/>
                <a:gd name="T50" fmla="*/ 416 w 472"/>
                <a:gd name="T51" fmla="*/ 73 h 238"/>
                <a:gd name="T52" fmla="*/ 433 w 472"/>
                <a:gd name="T53" fmla="*/ 78 h 238"/>
                <a:gd name="T54" fmla="*/ 472 w 472"/>
                <a:gd name="T55" fmla="*/ 39 h 238"/>
                <a:gd name="T56" fmla="*/ 433 w 472"/>
                <a:gd name="T57" fmla="*/ 0 h 238"/>
                <a:gd name="T58" fmla="*/ 59 w 472"/>
                <a:gd name="T59" fmla="*/ 199 h 238"/>
                <a:gd name="T60" fmla="*/ 39 w 472"/>
                <a:gd name="T61" fmla="*/ 218 h 238"/>
                <a:gd name="T62" fmla="*/ 20 w 472"/>
                <a:gd name="T63" fmla="*/ 199 h 238"/>
                <a:gd name="T64" fmla="*/ 39 w 472"/>
                <a:gd name="T65" fmla="*/ 180 h 238"/>
                <a:gd name="T66" fmla="*/ 49 w 472"/>
                <a:gd name="T67" fmla="*/ 182 h 238"/>
                <a:gd name="T68" fmla="*/ 59 w 472"/>
                <a:gd name="T69" fmla="*/ 199 h 238"/>
                <a:gd name="T70" fmla="*/ 201 w 472"/>
                <a:gd name="T71" fmla="*/ 121 h 238"/>
                <a:gd name="T72" fmla="*/ 192 w 472"/>
                <a:gd name="T73" fmla="*/ 119 h 238"/>
                <a:gd name="T74" fmla="*/ 182 w 472"/>
                <a:gd name="T75" fmla="*/ 102 h 238"/>
                <a:gd name="T76" fmla="*/ 182 w 472"/>
                <a:gd name="T77" fmla="*/ 102 h 238"/>
                <a:gd name="T78" fmla="*/ 201 w 472"/>
                <a:gd name="T79" fmla="*/ 82 h 238"/>
                <a:gd name="T80" fmla="*/ 221 w 472"/>
                <a:gd name="T81" fmla="*/ 102 h 238"/>
                <a:gd name="T82" fmla="*/ 220 w 472"/>
                <a:gd name="T83" fmla="*/ 107 h 238"/>
                <a:gd name="T84" fmla="*/ 206 w 472"/>
                <a:gd name="T85" fmla="*/ 121 h 238"/>
                <a:gd name="T86" fmla="*/ 201 w 472"/>
                <a:gd name="T87" fmla="*/ 121 h 238"/>
                <a:gd name="T88" fmla="*/ 313 w 472"/>
                <a:gd name="T89" fmla="*/ 199 h 238"/>
                <a:gd name="T90" fmla="*/ 294 w 472"/>
                <a:gd name="T91" fmla="*/ 218 h 238"/>
                <a:gd name="T92" fmla="*/ 274 w 472"/>
                <a:gd name="T93" fmla="*/ 199 h 238"/>
                <a:gd name="T94" fmla="*/ 275 w 472"/>
                <a:gd name="T95" fmla="*/ 193 h 238"/>
                <a:gd name="T96" fmla="*/ 289 w 472"/>
                <a:gd name="T97" fmla="*/ 180 h 238"/>
                <a:gd name="T98" fmla="*/ 294 w 472"/>
                <a:gd name="T99" fmla="*/ 180 h 238"/>
                <a:gd name="T100" fmla="*/ 297 w 472"/>
                <a:gd name="T101" fmla="*/ 180 h 238"/>
                <a:gd name="T102" fmla="*/ 312 w 472"/>
                <a:gd name="T103" fmla="*/ 193 h 238"/>
                <a:gd name="T104" fmla="*/ 313 w 472"/>
                <a:gd name="T105" fmla="*/ 199 h 238"/>
                <a:gd name="T106" fmla="*/ 433 w 472"/>
                <a:gd name="T107" fmla="*/ 58 h 238"/>
                <a:gd name="T108" fmla="*/ 429 w 472"/>
                <a:gd name="T109" fmla="*/ 58 h 238"/>
                <a:gd name="T110" fmla="*/ 415 w 472"/>
                <a:gd name="T111" fmla="*/ 45 h 238"/>
                <a:gd name="T112" fmla="*/ 413 w 472"/>
                <a:gd name="T113" fmla="*/ 39 h 238"/>
                <a:gd name="T114" fmla="*/ 433 w 472"/>
                <a:gd name="T115" fmla="*/ 19 h 238"/>
                <a:gd name="T116" fmla="*/ 452 w 472"/>
                <a:gd name="T117" fmla="*/ 39 h 238"/>
                <a:gd name="T118" fmla="*/ 433 w 472"/>
                <a:gd name="T119" fmla="*/ 5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2" h="238">
                  <a:moveTo>
                    <a:pt x="433" y="0"/>
                  </a:moveTo>
                  <a:cubicBezTo>
                    <a:pt x="411" y="0"/>
                    <a:pt x="394" y="17"/>
                    <a:pt x="394" y="39"/>
                  </a:cubicBezTo>
                  <a:cubicBezTo>
                    <a:pt x="394" y="47"/>
                    <a:pt x="397" y="54"/>
                    <a:pt x="401" y="61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06" y="162"/>
                    <a:pt x="300" y="160"/>
                    <a:pt x="294" y="160"/>
                  </a:cubicBezTo>
                  <a:cubicBezTo>
                    <a:pt x="287" y="160"/>
                    <a:pt x="280" y="162"/>
                    <a:pt x="275" y="165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38" y="116"/>
                    <a:pt x="240" y="109"/>
                    <a:pt x="240" y="102"/>
                  </a:cubicBezTo>
                  <a:cubicBezTo>
                    <a:pt x="240" y="80"/>
                    <a:pt x="223" y="63"/>
                    <a:pt x="201" y="63"/>
                  </a:cubicBezTo>
                  <a:cubicBezTo>
                    <a:pt x="180" y="63"/>
                    <a:pt x="163" y="80"/>
                    <a:pt x="163" y="102"/>
                  </a:cubicBezTo>
                  <a:cubicBezTo>
                    <a:pt x="163" y="106"/>
                    <a:pt x="163" y="109"/>
                    <a:pt x="164" y="113"/>
                  </a:cubicBezTo>
                  <a:cubicBezTo>
                    <a:pt x="66" y="171"/>
                    <a:pt x="66" y="171"/>
                    <a:pt x="66" y="171"/>
                  </a:cubicBezTo>
                  <a:cubicBezTo>
                    <a:pt x="59" y="164"/>
                    <a:pt x="50" y="160"/>
                    <a:pt x="39" y="160"/>
                  </a:cubicBezTo>
                  <a:cubicBezTo>
                    <a:pt x="18" y="160"/>
                    <a:pt x="0" y="178"/>
                    <a:pt x="0" y="199"/>
                  </a:cubicBezTo>
                  <a:cubicBezTo>
                    <a:pt x="0" y="220"/>
                    <a:pt x="18" y="238"/>
                    <a:pt x="39" y="238"/>
                  </a:cubicBezTo>
                  <a:cubicBezTo>
                    <a:pt x="61" y="238"/>
                    <a:pt x="78" y="220"/>
                    <a:pt x="78" y="199"/>
                  </a:cubicBezTo>
                  <a:cubicBezTo>
                    <a:pt x="78" y="195"/>
                    <a:pt x="77" y="191"/>
                    <a:pt x="76" y="188"/>
                  </a:cubicBezTo>
                  <a:cubicBezTo>
                    <a:pt x="174" y="129"/>
                    <a:pt x="174" y="129"/>
                    <a:pt x="174" y="129"/>
                  </a:cubicBezTo>
                  <a:cubicBezTo>
                    <a:pt x="181" y="136"/>
                    <a:pt x="191" y="141"/>
                    <a:pt x="201" y="141"/>
                  </a:cubicBezTo>
                  <a:cubicBezTo>
                    <a:pt x="208" y="141"/>
                    <a:pt x="215" y="139"/>
                    <a:pt x="220" y="136"/>
                  </a:cubicBezTo>
                  <a:cubicBezTo>
                    <a:pt x="261" y="178"/>
                    <a:pt x="261" y="178"/>
                    <a:pt x="261" y="178"/>
                  </a:cubicBezTo>
                  <a:cubicBezTo>
                    <a:pt x="257" y="184"/>
                    <a:pt x="255" y="191"/>
                    <a:pt x="255" y="199"/>
                  </a:cubicBezTo>
                  <a:cubicBezTo>
                    <a:pt x="255" y="220"/>
                    <a:pt x="272" y="238"/>
                    <a:pt x="294" y="238"/>
                  </a:cubicBezTo>
                  <a:cubicBezTo>
                    <a:pt x="315" y="238"/>
                    <a:pt x="333" y="220"/>
                    <a:pt x="333" y="199"/>
                  </a:cubicBezTo>
                  <a:cubicBezTo>
                    <a:pt x="333" y="191"/>
                    <a:pt x="330" y="183"/>
                    <a:pt x="326" y="177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21" y="76"/>
                    <a:pt x="427" y="78"/>
                    <a:pt x="433" y="78"/>
                  </a:cubicBezTo>
                  <a:cubicBezTo>
                    <a:pt x="454" y="78"/>
                    <a:pt x="472" y="60"/>
                    <a:pt x="472" y="39"/>
                  </a:cubicBezTo>
                  <a:cubicBezTo>
                    <a:pt x="472" y="17"/>
                    <a:pt x="454" y="0"/>
                    <a:pt x="433" y="0"/>
                  </a:cubicBezTo>
                  <a:close/>
                  <a:moveTo>
                    <a:pt x="59" y="199"/>
                  </a:moveTo>
                  <a:cubicBezTo>
                    <a:pt x="59" y="210"/>
                    <a:pt x="50" y="218"/>
                    <a:pt x="39" y="218"/>
                  </a:cubicBezTo>
                  <a:cubicBezTo>
                    <a:pt x="28" y="218"/>
                    <a:pt x="20" y="210"/>
                    <a:pt x="20" y="199"/>
                  </a:cubicBezTo>
                  <a:cubicBezTo>
                    <a:pt x="20" y="188"/>
                    <a:pt x="28" y="180"/>
                    <a:pt x="39" y="180"/>
                  </a:cubicBezTo>
                  <a:cubicBezTo>
                    <a:pt x="43" y="180"/>
                    <a:pt x="46" y="180"/>
                    <a:pt x="49" y="182"/>
                  </a:cubicBezTo>
                  <a:cubicBezTo>
                    <a:pt x="54" y="185"/>
                    <a:pt x="58" y="191"/>
                    <a:pt x="59" y="199"/>
                  </a:cubicBezTo>
                  <a:close/>
                  <a:moveTo>
                    <a:pt x="201" y="121"/>
                  </a:moveTo>
                  <a:cubicBezTo>
                    <a:pt x="198" y="121"/>
                    <a:pt x="195" y="120"/>
                    <a:pt x="192" y="119"/>
                  </a:cubicBezTo>
                  <a:cubicBezTo>
                    <a:pt x="186" y="115"/>
                    <a:pt x="182" y="109"/>
                    <a:pt x="182" y="102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1"/>
                    <a:pt x="191" y="82"/>
                    <a:pt x="201" y="82"/>
                  </a:cubicBezTo>
                  <a:cubicBezTo>
                    <a:pt x="212" y="82"/>
                    <a:pt x="221" y="91"/>
                    <a:pt x="221" y="102"/>
                  </a:cubicBezTo>
                  <a:cubicBezTo>
                    <a:pt x="221" y="104"/>
                    <a:pt x="221" y="106"/>
                    <a:pt x="220" y="107"/>
                  </a:cubicBezTo>
                  <a:cubicBezTo>
                    <a:pt x="218" y="114"/>
                    <a:pt x="213" y="119"/>
                    <a:pt x="206" y="121"/>
                  </a:cubicBezTo>
                  <a:cubicBezTo>
                    <a:pt x="204" y="121"/>
                    <a:pt x="203" y="121"/>
                    <a:pt x="201" y="121"/>
                  </a:cubicBezTo>
                  <a:close/>
                  <a:moveTo>
                    <a:pt x="313" y="199"/>
                  </a:moveTo>
                  <a:cubicBezTo>
                    <a:pt x="313" y="210"/>
                    <a:pt x="304" y="218"/>
                    <a:pt x="294" y="218"/>
                  </a:cubicBezTo>
                  <a:cubicBezTo>
                    <a:pt x="283" y="218"/>
                    <a:pt x="274" y="210"/>
                    <a:pt x="274" y="199"/>
                  </a:cubicBezTo>
                  <a:cubicBezTo>
                    <a:pt x="274" y="197"/>
                    <a:pt x="275" y="195"/>
                    <a:pt x="275" y="193"/>
                  </a:cubicBezTo>
                  <a:cubicBezTo>
                    <a:pt x="277" y="187"/>
                    <a:pt x="282" y="182"/>
                    <a:pt x="289" y="180"/>
                  </a:cubicBezTo>
                  <a:cubicBezTo>
                    <a:pt x="291" y="180"/>
                    <a:pt x="292" y="180"/>
                    <a:pt x="294" y="180"/>
                  </a:cubicBezTo>
                  <a:cubicBezTo>
                    <a:pt x="295" y="180"/>
                    <a:pt x="296" y="180"/>
                    <a:pt x="297" y="180"/>
                  </a:cubicBezTo>
                  <a:cubicBezTo>
                    <a:pt x="304" y="181"/>
                    <a:pt x="310" y="186"/>
                    <a:pt x="312" y="193"/>
                  </a:cubicBezTo>
                  <a:cubicBezTo>
                    <a:pt x="313" y="195"/>
                    <a:pt x="313" y="197"/>
                    <a:pt x="313" y="199"/>
                  </a:cubicBezTo>
                  <a:close/>
                  <a:moveTo>
                    <a:pt x="433" y="58"/>
                  </a:moveTo>
                  <a:cubicBezTo>
                    <a:pt x="432" y="58"/>
                    <a:pt x="430" y="58"/>
                    <a:pt x="429" y="58"/>
                  </a:cubicBezTo>
                  <a:cubicBezTo>
                    <a:pt x="422" y="56"/>
                    <a:pt x="417" y="51"/>
                    <a:pt x="415" y="45"/>
                  </a:cubicBezTo>
                  <a:cubicBezTo>
                    <a:pt x="414" y="43"/>
                    <a:pt x="413" y="41"/>
                    <a:pt x="413" y="39"/>
                  </a:cubicBezTo>
                  <a:cubicBezTo>
                    <a:pt x="413" y="28"/>
                    <a:pt x="422" y="19"/>
                    <a:pt x="433" y="19"/>
                  </a:cubicBezTo>
                  <a:cubicBezTo>
                    <a:pt x="444" y="19"/>
                    <a:pt x="452" y="28"/>
                    <a:pt x="452" y="39"/>
                  </a:cubicBezTo>
                  <a:cubicBezTo>
                    <a:pt x="452" y="49"/>
                    <a:pt x="444" y="58"/>
                    <a:pt x="43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2604" y="1463"/>
              <a:ext cx="412" cy="202"/>
            </a:xfrm>
            <a:custGeom>
              <a:avLst/>
              <a:gdLst>
                <a:gd name="T0" fmla="*/ 551 w 582"/>
                <a:gd name="T1" fmla="*/ 222 h 285"/>
                <a:gd name="T2" fmla="*/ 533 w 582"/>
                <a:gd name="T3" fmla="*/ 227 h 285"/>
                <a:gd name="T4" fmla="*/ 305 w 582"/>
                <a:gd name="T5" fmla="*/ 111 h 285"/>
                <a:gd name="T6" fmla="*/ 305 w 582"/>
                <a:gd name="T7" fmla="*/ 0 h 285"/>
                <a:gd name="T8" fmla="*/ 277 w 582"/>
                <a:gd name="T9" fmla="*/ 0 h 285"/>
                <a:gd name="T10" fmla="*/ 277 w 582"/>
                <a:gd name="T11" fmla="*/ 111 h 285"/>
                <a:gd name="T12" fmla="*/ 49 w 582"/>
                <a:gd name="T13" fmla="*/ 227 h 285"/>
                <a:gd name="T14" fmla="*/ 31 w 582"/>
                <a:gd name="T15" fmla="*/ 222 h 285"/>
                <a:gd name="T16" fmla="*/ 0 w 582"/>
                <a:gd name="T17" fmla="*/ 254 h 285"/>
                <a:gd name="T18" fmla="*/ 31 w 582"/>
                <a:gd name="T19" fmla="*/ 285 h 285"/>
                <a:gd name="T20" fmla="*/ 63 w 582"/>
                <a:gd name="T21" fmla="*/ 254 h 285"/>
                <a:gd name="T22" fmla="*/ 62 w 582"/>
                <a:gd name="T23" fmla="*/ 251 h 285"/>
                <a:gd name="T24" fmla="*/ 277 w 582"/>
                <a:gd name="T25" fmla="*/ 142 h 285"/>
                <a:gd name="T26" fmla="*/ 277 w 582"/>
                <a:gd name="T27" fmla="*/ 225 h 285"/>
                <a:gd name="T28" fmla="*/ 260 w 582"/>
                <a:gd name="T29" fmla="*/ 254 h 285"/>
                <a:gd name="T30" fmla="*/ 291 w 582"/>
                <a:gd name="T31" fmla="*/ 285 h 285"/>
                <a:gd name="T32" fmla="*/ 322 w 582"/>
                <a:gd name="T33" fmla="*/ 254 h 285"/>
                <a:gd name="T34" fmla="*/ 305 w 582"/>
                <a:gd name="T35" fmla="*/ 225 h 285"/>
                <a:gd name="T36" fmla="*/ 305 w 582"/>
                <a:gd name="T37" fmla="*/ 142 h 285"/>
                <a:gd name="T38" fmla="*/ 520 w 582"/>
                <a:gd name="T39" fmla="*/ 251 h 285"/>
                <a:gd name="T40" fmla="*/ 519 w 582"/>
                <a:gd name="T41" fmla="*/ 254 h 285"/>
                <a:gd name="T42" fmla="*/ 551 w 582"/>
                <a:gd name="T43" fmla="*/ 285 h 285"/>
                <a:gd name="T44" fmla="*/ 582 w 582"/>
                <a:gd name="T45" fmla="*/ 254 h 285"/>
                <a:gd name="T46" fmla="*/ 551 w 582"/>
                <a:gd name="T47" fmla="*/ 22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2" h="285">
                  <a:moveTo>
                    <a:pt x="551" y="222"/>
                  </a:moveTo>
                  <a:cubicBezTo>
                    <a:pt x="544" y="222"/>
                    <a:pt x="538" y="224"/>
                    <a:pt x="533" y="227"/>
                  </a:cubicBezTo>
                  <a:cubicBezTo>
                    <a:pt x="305" y="111"/>
                    <a:pt x="305" y="111"/>
                    <a:pt x="305" y="111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49" y="227"/>
                    <a:pt x="49" y="227"/>
                    <a:pt x="49" y="227"/>
                  </a:cubicBezTo>
                  <a:cubicBezTo>
                    <a:pt x="44" y="224"/>
                    <a:pt x="38" y="222"/>
                    <a:pt x="31" y="222"/>
                  </a:cubicBezTo>
                  <a:cubicBezTo>
                    <a:pt x="14" y="222"/>
                    <a:pt x="0" y="236"/>
                    <a:pt x="0" y="254"/>
                  </a:cubicBezTo>
                  <a:cubicBezTo>
                    <a:pt x="0" y="271"/>
                    <a:pt x="14" y="285"/>
                    <a:pt x="31" y="285"/>
                  </a:cubicBezTo>
                  <a:cubicBezTo>
                    <a:pt x="49" y="285"/>
                    <a:pt x="63" y="271"/>
                    <a:pt x="63" y="254"/>
                  </a:cubicBezTo>
                  <a:cubicBezTo>
                    <a:pt x="63" y="253"/>
                    <a:pt x="62" y="252"/>
                    <a:pt x="62" y="251"/>
                  </a:cubicBezTo>
                  <a:cubicBezTo>
                    <a:pt x="277" y="142"/>
                    <a:pt x="277" y="142"/>
                    <a:pt x="277" y="142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67" y="230"/>
                    <a:pt x="260" y="241"/>
                    <a:pt x="260" y="254"/>
                  </a:cubicBezTo>
                  <a:cubicBezTo>
                    <a:pt x="260" y="271"/>
                    <a:pt x="274" y="285"/>
                    <a:pt x="291" y="285"/>
                  </a:cubicBezTo>
                  <a:cubicBezTo>
                    <a:pt x="308" y="285"/>
                    <a:pt x="322" y="271"/>
                    <a:pt x="322" y="254"/>
                  </a:cubicBezTo>
                  <a:cubicBezTo>
                    <a:pt x="322" y="241"/>
                    <a:pt x="315" y="230"/>
                    <a:pt x="305" y="225"/>
                  </a:cubicBezTo>
                  <a:cubicBezTo>
                    <a:pt x="305" y="142"/>
                    <a:pt x="305" y="142"/>
                    <a:pt x="305" y="142"/>
                  </a:cubicBezTo>
                  <a:cubicBezTo>
                    <a:pt x="520" y="251"/>
                    <a:pt x="520" y="251"/>
                    <a:pt x="520" y="251"/>
                  </a:cubicBezTo>
                  <a:cubicBezTo>
                    <a:pt x="519" y="252"/>
                    <a:pt x="519" y="253"/>
                    <a:pt x="519" y="254"/>
                  </a:cubicBezTo>
                  <a:cubicBezTo>
                    <a:pt x="519" y="271"/>
                    <a:pt x="534" y="285"/>
                    <a:pt x="551" y="285"/>
                  </a:cubicBezTo>
                  <a:cubicBezTo>
                    <a:pt x="568" y="285"/>
                    <a:pt x="582" y="271"/>
                    <a:pt x="582" y="254"/>
                  </a:cubicBezTo>
                  <a:cubicBezTo>
                    <a:pt x="582" y="236"/>
                    <a:pt x="568" y="222"/>
                    <a:pt x="551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4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  <p:bldP spid="12" grpId="0"/>
      <p:bldP spid="17" grpId="0"/>
      <p:bldP spid="18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57598" y="1281508"/>
            <a:ext cx="10711887" cy="97852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31324" y="1789007"/>
            <a:ext cx="10498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zh-CN" altLang="en-US" dirty="0"/>
              <a:t>抛弃了大多数 </a:t>
            </a:r>
            <a:r>
              <a:rPr lang="en-US" altLang="zh-CN" dirty="0"/>
              <a:t>GBDT </a:t>
            </a:r>
            <a:r>
              <a:rPr lang="zh-CN" altLang="en-US" dirty="0"/>
              <a:t>工具使用的按层</a:t>
            </a:r>
            <a:r>
              <a:rPr lang="zh-CN" altLang="en-US" dirty="0" smtClean="0"/>
              <a:t>生长</a:t>
            </a:r>
            <a:r>
              <a:rPr lang="en-US" altLang="zh-CN" dirty="0" smtClean="0"/>
              <a:t>(</a:t>
            </a:r>
            <a:r>
              <a:rPr lang="en-US" altLang="zh-CN" dirty="0"/>
              <a:t>level-wise) </a:t>
            </a:r>
            <a:r>
              <a:rPr lang="zh-CN" altLang="en-US" dirty="0"/>
              <a:t>的决策树生长策略，而使用了带有深度限制的按叶子生长 </a:t>
            </a:r>
            <a:r>
              <a:rPr lang="en-US" altLang="zh-CN" dirty="0"/>
              <a:t>(leaf-wise) </a:t>
            </a:r>
            <a:r>
              <a:rPr lang="zh-CN" altLang="en-US" dirty="0"/>
              <a:t>算法。</a:t>
            </a:r>
            <a:endParaRPr lang="en-GB" altLang="zh-CN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8199" y="1353776"/>
            <a:ext cx="37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</a:t>
            </a:r>
            <a:r>
              <a:rPr lang="en-US" altLang="zh-CN" sz="24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Hitogram</a:t>
            </a:r>
            <a:r>
              <a:rPr lang="zh-CN" altLang="en-US" sz="24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进行了优化</a:t>
            </a:r>
            <a:endParaRPr lang="zh-CN" altLang="en-US" sz="24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16669" y="283869"/>
            <a:ext cx="61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Other Advantages</a:t>
            </a:r>
            <a:endParaRPr lang="zh-CN" altLang="en-US" sz="40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34651" y="958236"/>
            <a:ext cx="645896" cy="645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2"/>
                </a:solidFill>
              </a:rPr>
              <a:t>1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57598" y="2670432"/>
            <a:ext cx="10711887" cy="97852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1331324" y="3202764"/>
            <a:ext cx="10498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zh-CN" altLang="en-US" dirty="0" smtClean="0"/>
              <a:t>使用方便</a:t>
            </a:r>
            <a:endParaRPr lang="en-GB" altLang="zh-CN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80547" y="2754316"/>
            <a:ext cx="603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完成了</a:t>
            </a:r>
            <a:r>
              <a:rPr lang="en-US" altLang="zh-CN" sz="24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python-package</a:t>
            </a:r>
            <a:r>
              <a:rPr lang="zh-CN" altLang="en-US" sz="24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4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R-package</a:t>
            </a:r>
            <a:endParaRPr lang="zh-CN" altLang="en-US" sz="24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4651" y="2371993"/>
            <a:ext cx="645896" cy="645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2"/>
                </a:solidFill>
              </a:rPr>
              <a:t>2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57598" y="4022039"/>
            <a:ext cx="10711887" cy="677464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331324" y="4092706"/>
            <a:ext cx="603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缺失值自动处理</a:t>
            </a:r>
            <a:endParaRPr lang="zh-CN" altLang="en-US" sz="24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34651" y="3723600"/>
            <a:ext cx="645896" cy="645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2"/>
                </a:solidFill>
              </a:rPr>
              <a:t>3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57598" y="5185181"/>
            <a:ext cx="10711887" cy="125916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31324" y="5255849"/>
            <a:ext cx="603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直接支持类别特征</a:t>
            </a:r>
            <a:endParaRPr lang="zh-CN" altLang="en-US" sz="24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4651" y="4886743"/>
            <a:ext cx="645896" cy="645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2"/>
                </a:solidFill>
              </a:rPr>
              <a:t>4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1331324" y="5847768"/>
            <a:ext cx="10498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zh-CN" dirty="0" smtClean="0"/>
              <a:t>Many-vs-many </a:t>
            </a:r>
            <a:r>
              <a:rPr lang="zh-CN" altLang="en-US" dirty="0" smtClean="0"/>
              <a:t>比传统的 </a:t>
            </a:r>
            <a:r>
              <a:rPr lang="en-US" altLang="zh-CN" dirty="0" smtClean="0"/>
              <a:t>one-vs-all</a:t>
            </a:r>
            <a:r>
              <a:rPr lang="zh-CN" altLang="en-US" dirty="0" smtClean="0"/>
              <a:t>有相近的时间复杂度和更高的精度。</a:t>
            </a:r>
            <a:endParaRPr lang="en-GB" altLang="zh-CN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31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20" grpId="0" animBg="1"/>
      <p:bldP spid="17" grpId="0" animBg="1"/>
      <p:bldP spid="21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/>
      <p:bldP spid="30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81501" y="3625850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four</a:t>
            </a:r>
            <a:endParaRPr lang="zh-CN" altLang="en-US" sz="4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8001" y="2292350"/>
            <a:ext cx="3555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第四趴</a:t>
            </a:r>
            <a:endParaRPr lang="zh-CN" altLang="en-US" sz="88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432301" y="2292350"/>
            <a:ext cx="3314699" cy="0"/>
          </a:xfrm>
          <a:prstGeom prst="line">
            <a:avLst/>
          </a:prstGeom>
          <a:ln w="7620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32301" y="4565650"/>
            <a:ext cx="3314699" cy="0"/>
          </a:xfrm>
          <a:prstGeom prst="line">
            <a:avLst/>
          </a:prstGeom>
          <a:ln w="7620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762614" y="1676400"/>
            <a:ext cx="1404151" cy="520700"/>
            <a:chOff x="283866" y="1128037"/>
            <a:chExt cx="2882900" cy="1069063"/>
          </a:xfrm>
        </p:grpSpPr>
        <p:sp>
          <p:nvSpPr>
            <p:cNvPr id="20" name="矩形 19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665866" y="1516518"/>
            <a:ext cx="2882900" cy="1069063"/>
            <a:chOff x="283866" y="1128037"/>
            <a:chExt cx="2882900" cy="1069063"/>
          </a:xfrm>
        </p:grpSpPr>
        <p:sp>
          <p:nvSpPr>
            <p:cNvPr id="23" name="矩形 22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67399" y="4919127"/>
            <a:ext cx="2882900" cy="1069063"/>
            <a:chOff x="283866" y="1128037"/>
            <a:chExt cx="2882900" cy="1069063"/>
          </a:xfrm>
        </p:grpSpPr>
        <p:sp>
          <p:nvSpPr>
            <p:cNvPr id="26" name="矩形 25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89650" y="170455"/>
            <a:ext cx="2882900" cy="1069063"/>
            <a:chOff x="283866" y="1128037"/>
            <a:chExt cx="2882900" cy="1069063"/>
          </a:xfrm>
        </p:grpSpPr>
        <p:sp>
          <p:nvSpPr>
            <p:cNvPr id="29" name="矩形 28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81775" y="1389775"/>
            <a:ext cx="737049" cy="273319"/>
            <a:chOff x="283866" y="1128037"/>
            <a:chExt cx="2882900" cy="1069063"/>
          </a:xfrm>
        </p:grpSpPr>
        <p:sp>
          <p:nvSpPr>
            <p:cNvPr id="32" name="矩形 31"/>
            <p:cNvSpPr/>
            <p:nvPr/>
          </p:nvSpPr>
          <p:spPr>
            <a:xfrm rot="19634015">
              <a:off x="283866" y="1128037"/>
              <a:ext cx="2882900" cy="289159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738791" y="4026046"/>
            <a:ext cx="737049" cy="273319"/>
            <a:chOff x="283866" y="1128037"/>
            <a:chExt cx="2882900" cy="1069063"/>
          </a:xfrm>
        </p:grpSpPr>
        <p:sp>
          <p:nvSpPr>
            <p:cNvPr id="35" name="矩形 34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08961" y="5416696"/>
            <a:ext cx="737049" cy="273319"/>
            <a:chOff x="283866" y="1128037"/>
            <a:chExt cx="2882900" cy="1069063"/>
          </a:xfrm>
        </p:grpSpPr>
        <p:sp>
          <p:nvSpPr>
            <p:cNvPr id="38" name="矩形 37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893090" y="3690154"/>
            <a:ext cx="2882900" cy="1069063"/>
            <a:chOff x="283866" y="1128037"/>
            <a:chExt cx="2882900" cy="1069063"/>
          </a:xfrm>
        </p:grpSpPr>
        <p:sp>
          <p:nvSpPr>
            <p:cNvPr id="41" name="矩形 40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64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2155" y="748326"/>
            <a:ext cx="6158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Test</a:t>
            </a:r>
            <a:r>
              <a:rPr lang="zh-CN" altLang="en-US" sz="4800" b="1" dirty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48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and Evaluate</a:t>
            </a:r>
            <a:endParaRPr lang="zh-CN" altLang="en-US" sz="48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02155" y="3003979"/>
            <a:ext cx="6158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MAPE</a:t>
            </a:r>
            <a:endParaRPr lang="zh-CN" altLang="en-US" sz="48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09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81501" y="3625850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SUMMARY</a:t>
            </a:r>
            <a:endParaRPr lang="zh-CN" altLang="en-US" sz="4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8001" y="2292350"/>
            <a:ext cx="3555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总结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432301" y="2292350"/>
            <a:ext cx="3314699" cy="0"/>
          </a:xfrm>
          <a:prstGeom prst="line">
            <a:avLst/>
          </a:prstGeom>
          <a:ln w="7620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32301" y="4565650"/>
            <a:ext cx="3314699" cy="0"/>
          </a:xfrm>
          <a:prstGeom prst="line">
            <a:avLst/>
          </a:prstGeom>
          <a:ln w="7620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762614" y="1676400"/>
            <a:ext cx="1404151" cy="520700"/>
            <a:chOff x="283866" y="1128037"/>
            <a:chExt cx="2882900" cy="1069063"/>
          </a:xfrm>
        </p:grpSpPr>
        <p:sp>
          <p:nvSpPr>
            <p:cNvPr id="20" name="矩形 19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665866" y="1516518"/>
            <a:ext cx="2882900" cy="1069063"/>
            <a:chOff x="283866" y="1128037"/>
            <a:chExt cx="2882900" cy="1069063"/>
          </a:xfrm>
        </p:grpSpPr>
        <p:sp>
          <p:nvSpPr>
            <p:cNvPr id="23" name="矩形 22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67399" y="4919127"/>
            <a:ext cx="2882900" cy="1069063"/>
            <a:chOff x="283866" y="1128037"/>
            <a:chExt cx="2882900" cy="1069063"/>
          </a:xfrm>
        </p:grpSpPr>
        <p:sp>
          <p:nvSpPr>
            <p:cNvPr id="26" name="矩形 25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89650" y="170455"/>
            <a:ext cx="2882900" cy="1069063"/>
            <a:chOff x="283866" y="1128037"/>
            <a:chExt cx="2882900" cy="1069063"/>
          </a:xfrm>
        </p:grpSpPr>
        <p:sp>
          <p:nvSpPr>
            <p:cNvPr id="29" name="矩形 28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81775" y="1389775"/>
            <a:ext cx="737049" cy="273319"/>
            <a:chOff x="283866" y="1128037"/>
            <a:chExt cx="2882900" cy="1069063"/>
          </a:xfrm>
        </p:grpSpPr>
        <p:sp>
          <p:nvSpPr>
            <p:cNvPr id="32" name="矩形 31"/>
            <p:cNvSpPr/>
            <p:nvPr/>
          </p:nvSpPr>
          <p:spPr>
            <a:xfrm rot="19634015">
              <a:off x="283866" y="1128037"/>
              <a:ext cx="2882900" cy="289159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738791" y="4026046"/>
            <a:ext cx="737049" cy="273319"/>
            <a:chOff x="283866" y="1128037"/>
            <a:chExt cx="2882900" cy="1069063"/>
          </a:xfrm>
        </p:grpSpPr>
        <p:sp>
          <p:nvSpPr>
            <p:cNvPr id="35" name="矩形 34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08961" y="5416696"/>
            <a:ext cx="737049" cy="273319"/>
            <a:chOff x="283866" y="1128037"/>
            <a:chExt cx="2882900" cy="1069063"/>
          </a:xfrm>
        </p:grpSpPr>
        <p:sp>
          <p:nvSpPr>
            <p:cNvPr id="38" name="矩形 37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893090" y="3690154"/>
            <a:ext cx="2882900" cy="1069063"/>
            <a:chOff x="283866" y="1128037"/>
            <a:chExt cx="2882900" cy="1069063"/>
          </a:xfrm>
        </p:grpSpPr>
        <p:sp>
          <p:nvSpPr>
            <p:cNvPr id="41" name="矩形 40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8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ttp://images2015.cnblogs.com/blog/927391/201605/927391-20160504095443060-131756442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0" y="1281121"/>
            <a:ext cx="8589819" cy="376193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9ACDF">
                <a:alpha val="41000"/>
              </a:srgbClr>
            </a:outerShdw>
          </a:effectLst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1494971" y="1114866"/>
            <a:ext cx="9332686" cy="4255420"/>
          </a:xfrm>
          <a:prstGeom prst="rect">
            <a:avLst/>
          </a:prstGeom>
          <a:solidFill>
            <a:schemeClr val="accent1">
              <a:alpha val="12000"/>
            </a:schemeClr>
          </a:solidFill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5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276" y="407794"/>
            <a:ext cx="4626429" cy="10156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1355" y="407795"/>
            <a:ext cx="4586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References</a:t>
            </a:r>
            <a:endParaRPr lang="zh-CN" altLang="en-US" sz="60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820" y="2319207"/>
            <a:ext cx="1198918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[1]</a:t>
            </a:r>
            <a:r>
              <a:rPr lang="en-US" altLang="zh-CN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Ćavar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I, </a:t>
            </a:r>
            <a:r>
              <a:rPr lang="en-US" altLang="zh-CN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Kavran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Z, </a:t>
            </a:r>
            <a:r>
              <a:rPr lang="en-US" altLang="zh-CN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Rapajič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R M. Travel Time Estimation Results with Supervised Non- parametric Machine 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Learning Algorithms[J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]. Annals of the New York Academy of Sciences, 2012, 860(860):480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[2]Fan 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 K S, Su C J, </a:t>
            </a:r>
            <a:r>
              <a:rPr lang="en-US" altLang="zh-CN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Nien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 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T, et al. Using machine learning and big data approaches to predict travel time 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based on historical 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and real-time data from Taiwan electronic toll collection[J]. Soft Computing, 2017:1-12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</a:p>
          <a:p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[3] https://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github.com/Tencent/angel/issues/7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4] https://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github.com/Microsoft/LightGBM</a:t>
            </a:r>
          </a:p>
          <a:p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[5] https://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www.zhihu.com/question/29316149</a:t>
            </a:r>
          </a:p>
          <a:p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[6] http://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www.jianshu.com/p/32def2294ae6</a:t>
            </a:r>
          </a:p>
          <a:p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[7] https://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www.zhihu.com/question/51644470</a:t>
            </a:r>
          </a:p>
        </p:txBody>
      </p:sp>
    </p:spTree>
    <p:extLst>
      <p:ext uri="{BB962C8B-B14F-4D97-AF65-F5344CB8AC3E}">
        <p14:creationId xmlns:p14="http://schemas.microsoft.com/office/powerpoint/2010/main" val="28810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81501" y="3625850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zero</a:t>
            </a:r>
            <a:endParaRPr lang="zh-CN" altLang="en-US" sz="4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8001" y="2292350"/>
            <a:ext cx="3555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第零趴</a:t>
            </a:r>
            <a:endParaRPr lang="zh-CN" altLang="en-US" sz="88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432301" y="2292350"/>
            <a:ext cx="3314699" cy="0"/>
          </a:xfrm>
          <a:prstGeom prst="line">
            <a:avLst/>
          </a:prstGeom>
          <a:ln w="7620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32301" y="4565650"/>
            <a:ext cx="3314699" cy="0"/>
          </a:xfrm>
          <a:prstGeom prst="line">
            <a:avLst/>
          </a:prstGeom>
          <a:ln w="7620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762614" y="1676400"/>
            <a:ext cx="1404151" cy="520700"/>
            <a:chOff x="283866" y="1128037"/>
            <a:chExt cx="2882900" cy="1069063"/>
          </a:xfrm>
        </p:grpSpPr>
        <p:sp>
          <p:nvSpPr>
            <p:cNvPr id="20" name="矩形 19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665866" y="1516518"/>
            <a:ext cx="2882900" cy="1069063"/>
            <a:chOff x="283866" y="1128037"/>
            <a:chExt cx="2882900" cy="1069063"/>
          </a:xfrm>
        </p:grpSpPr>
        <p:sp>
          <p:nvSpPr>
            <p:cNvPr id="23" name="矩形 22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89695" y="5719994"/>
            <a:ext cx="2882900" cy="1069063"/>
            <a:chOff x="283866" y="1128037"/>
            <a:chExt cx="2882900" cy="1069063"/>
          </a:xfrm>
        </p:grpSpPr>
        <p:sp>
          <p:nvSpPr>
            <p:cNvPr id="26" name="矩形 25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89650" y="170455"/>
            <a:ext cx="2882900" cy="1069063"/>
            <a:chOff x="283866" y="1128037"/>
            <a:chExt cx="2882900" cy="1069063"/>
          </a:xfrm>
        </p:grpSpPr>
        <p:sp>
          <p:nvSpPr>
            <p:cNvPr id="29" name="矩形 28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81775" y="1389775"/>
            <a:ext cx="737049" cy="273319"/>
            <a:chOff x="283866" y="1128037"/>
            <a:chExt cx="2882900" cy="1069063"/>
          </a:xfrm>
        </p:grpSpPr>
        <p:sp>
          <p:nvSpPr>
            <p:cNvPr id="32" name="矩形 31"/>
            <p:cNvSpPr/>
            <p:nvPr/>
          </p:nvSpPr>
          <p:spPr>
            <a:xfrm rot="19634015">
              <a:off x="283866" y="1128037"/>
              <a:ext cx="2882900" cy="289159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738791" y="4026046"/>
            <a:ext cx="737049" cy="273319"/>
            <a:chOff x="283866" y="1128037"/>
            <a:chExt cx="2882900" cy="1069063"/>
          </a:xfrm>
        </p:grpSpPr>
        <p:sp>
          <p:nvSpPr>
            <p:cNvPr id="35" name="矩形 34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08961" y="5416696"/>
            <a:ext cx="737049" cy="273319"/>
            <a:chOff x="283866" y="1128037"/>
            <a:chExt cx="2882900" cy="1069063"/>
          </a:xfrm>
        </p:grpSpPr>
        <p:sp>
          <p:nvSpPr>
            <p:cNvPr id="38" name="矩形 37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893090" y="3690154"/>
            <a:ext cx="2882900" cy="1069063"/>
            <a:chOff x="283866" y="1128037"/>
            <a:chExt cx="2882900" cy="1069063"/>
          </a:xfrm>
        </p:grpSpPr>
        <p:sp>
          <p:nvSpPr>
            <p:cNvPr id="41" name="矩形 40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4549" y="2108186"/>
            <a:ext cx="6799559" cy="3558672"/>
            <a:chOff x="1080549" y="2108186"/>
            <a:chExt cx="6799559" cy="3558672"/>
          </a:xfrm>
        </p:grpSpPr>
        <p:sp>
          <p:nvSpPr>
            <p:cNvPr id="4" name="文本框 3"/>
            <p:cNvSpPr txBox="1"/>
            <p:nvPr/>
          </p:nvSpPr>
          <p:spPr>
            <a:xfrm>
              <a:off x="2719540" y="2349514"/>
              <a:ext cx="3983783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600" b="1" dirty="0" smtClean="0">
                  <a:solidFill>
                    <a:srgbClr val="00CC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Thank </a:t>
              </a:r>
            </a:p>
            <a:p>
              <a:pPr algn="ctr"/>
              <a:r>
                <a:rPr lang="en-US" altLang="zh-CN" sz="9600" b="1" dirty="0" smtClean="0">
                  <a:solidFill>
                    <a:srgbClr val="00CC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you</a:t>
              </a:r>
              <a:endParaRPr lang="zh-CN" altLang="en-US" sz="9600" b="1" dirty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080549" y="2108186"/>
              <a:ext cx="67995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80549" y="5666858"/>
              <a:ext cx="67995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2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21547"/>
            </a:gs>
            <a:gs pos="100000">
              <a:srgbClr val="2729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85" y="1594339"/>
            <a:ext cx="4943230" cy="2965938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3447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804" y="2347860"/>
            <a:ext cx="3313645" cy="22108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43" y="2347859"/>
            <a:ext cx="3313645" cy="221082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76" y="2331108"/>
            <a:ext cx="3313645" cy="22275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32343" y="4039340"/>
            <a:ext cx="3316234" cy="51934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rgbClr val="3215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14259" y="414512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32154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 mining</a:t>
            </a:r>
            <a:endParaRPr lang="zh-CN" altLang="en-US" sz="1600" b="1" dirty="0">
              <a:solidFill>
                <a:srgbClr val="3215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6215" y="4039340"/>
            <a:ext cx="3316234" cy="51934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rgbClr val="3215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36368" y="4145122"/>
            <a:ext cx="870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2154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sklearn</a:t>
            </a:r>
            <a:endParaRPr lang="zh-CN" altLang="en-US" sz="1600" b="1" dirty="0">
              <a:solidFill>
                <a:srgbClr val="3215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00087" y="4039340"/>
            <a:ext cx="3316234" cy="51934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rgbClr val="3215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03675" y="4129724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32154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Machine Learning</a:t>
            </a:r>
            <a:endParaRPr lang="zh-CN" altLang="en-US" sz="1600" b="1" dirty="0">
              <a:solidFill>
                <a:srgbClr val="3215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-673708" y="5340222"/>
            <a:ext cx="13532898" cy="1702990"/>
            <a:chOff x="-673708" y="5165144"/>
            <a:chExt cx="13532898" cy="1702990"/>
          </a:xfrm>
          <a:solidFill>
            <a:schemeClr val="tx1"/>
          </a:solidFill>
          <a:effectLst/>
        </p:grpSpPr>
        <p:grpSp>
          <p:nvGrpSpPr>
            <p:cNvPr id="80" name="组合 79"/>
            <p:cNvGrpSpPr/>
            <p:nvPr/>
          </p:nvGrpSpPr>
          <p:grpSpPr>
            <a:xfrm>
              <a:off x="9853292" y="5172096"/>
              <a:ext cx="3005898" cy="1694517"/>
              <a:chOff x="621437" y="1524151"/>
              <a:chExt cx="3005898" cy="1694517"/>
            </a:xfrm>
            <a:grpFill/>
          </p:grpSpPr>
          <p:sp>
            <p:nvSpPr>
              <p:cNvPr id="111" name="椭圆 110"/>
              <p:cNvSpPr/>
              <p:nvPr/>
            </p:nvSpPr>
            <p:spPr>
              <a:xfrm>
                <a:off x="621437" y="2117836"/>
                <a:ext cx="1100831" cy="11008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圆角矩形 112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1144829" y="1524151"/>
                <a:ext cx="1675644" cy="16756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-673708" y="5165144"/>
              <a:ext cx="3005897" cy="1694517"/>
              <a:chOff x="621437" y="1524151"/>
              <a:chExt cx="3005898" cy="1694517"/>
            </a:xfrm>
            <a:grpFill/>
          </p:grpSpPr>
          <p:sp>
            <p:nvSpPr>
              <p:cNvPr id="107" name="椭圆 106"/>
              <p:cNvSpPr/>
              <p:nvPr/>
            </p:nvSpPr>
            <p:spPr>
              <a:xfrm>
                <a:off x="621437" y="2117836"/>
                <a:ext cx="1100831" cy="11008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圆角矩形 108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144829" y="1524151"/>
                <a:ext cx="1675644" cy="16756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 flipH="1">
              <a:off x="1172523" y="5437309"/>
              <a:ext cx="2879019" cy="1429304"/>
              <a:chOff x="748315" y="1789364"/>
              <a:chExt cx="2879020" cy="1429304"/>
            </a:xfrm>
            <a:grpFill/>
          </p:grpSpPr>
          <p:sp>
            <p:nvSpPr>
              <p:cNvPr id="103" name="椭圆 102"/>
              <p:cNvSpPr/>
              <p:nvPr/>
            </p:nvSpPr>
            <p:spPr>
              <a:xfrm>
                <a:off x="748315" y="2425638"/>
                <a:ext cx="793029" cy="793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圆角矩形 104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1144830" y="2027271"/>
                <a:ext cx="1172523" cy="1172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 flipH="1">
              <a:off x="2979582" y="5166665"/>
              <a:ext cx="3005897" cy="1694517"/>
              <a:chOff x="621437" y="1524151"/>
              <a:chExt cx="3005898" cy="1694517"/>
            </a:xfrm>
            <a:grpFill/>
          </p:grpSpPr>
          <p:sp>
            <p:nvSpPr>
              <p:cNvPr id="99" name="椭圆 98"/>
              <p:cNvSpPr/>
              <p:nvPr/>
            </p:nvSpPr>
            <p:spPr>
              <a:xfrm>
                <a:off x="621437" y="2117836"/>
                <a:ext cx="1100831" cy="11008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1144829" y="1524151"/>
                <a:ext cx="1675644" cy="16756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 flipH="1">
              <a:off x="4825813" y="5438830"/>
              <a:ext cx="2879019" cy="1429304"/>
              <a:chOff x="748315" y="1789364"/>
              <a:chExt cx="2879020" cy="1429304"/>
            </a:xfrm>
            <a:grpFill/>
          </p:grpSpPr>
          <p:sp>
            <p:nvSpPr>
              <p:cNvPr id="95" name="椭圆 94"/>
              <p:cNvSpPr/>
              <p:nvPr/>
            </p:nvSpPr>
            <p:spPr>
              <a:xfrm>
                <a:off x="748315" y="2425638"/>
                <a:ext cx="793029" cy="793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1144830" y="2027271"/>
                <a:ext cx="1172523" cy="1172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flipH="1">
              <a:off x="6799111" y="5437309"/>
              <a:ext cx="2879019" cy="1429304"/>
              <a:chOff x="748315" y="1789364"/>
              <a:chExt cx="2879020" cy="1429304"/>
            </a:xfrm>
            <a:grpFill/>
          </p:grpSpPr>
          <p:sp>
            <p:nvSpPr>
              <p:cNvPr id="91" name="椭圆 90"/>
              <p:cNvSpPr/>
              <p:nvPr/>
            </p:nvSpPr>
            <p:spPr>
              <a:xfrm>
                <a:off x="748315" y="2425638"/>
                <a:ext cx="793029" cy="793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144830" y="2027271"/>
                <a:ext cx="1172523" cy="1172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 flipH="1">
              <a:off x="8099852" y="5437309"/>
              <a:ext cx="2879019" cy="1429304"/>
              <a:chOff x="748315" y="1789364"/>
              <a:chExt cx="2879020" cy="1429304"/>
            </a:xfrm>
            <a:grpFill/>
          </p:grpSpPr>
          <p:sp>
            <p:nvSpPr>
              <p:cNvPr id="87" name="椭圆 86"/>
              <p:cNvSpPr/>
              <p:nvPr/>
            </p:nvSpPr>
            <p:spPr>
              <a:xfrm>
                <a:off x="748315" y="2425638"/>
                <a:ext cx="793029" cy="793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圆角矩形 88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1144830" y="2027271"/>
                <a:ext cx="1172523" cy="1172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732343" y="5159483"/>
            <a:ext cx="106839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十分符合工程需要</a:t>
            </a:r>
            <a:endParaRPr lang="en-GB" altLang="zh-CN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016669" y="283869"/>
            <a:ext cx="61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CC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丰富的类库</a:t>
            </a:r>
            <a:endParaRPr lang="zh-CN" altLang="en-US" sz="4000" b="1" dirty="0">
              <a:solidFill>
                <a:srgbClr val="00CC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02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2" grpId="0"/>
      <p:bldP spid="16" grpId="0" animBg="1"/>
      <p:bldP spid="1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椭圆 63"/>
          <p:cNvSpPr/>
          <p:nvPr/>
        </p:nvSpPr>
        <p:spPr>
          <a:xfrm>
            <a:off x="6753485" y="1593687"/>
            <a:ext cx="954649" cy="954649"/>
          </a:xfrm>
          <a:prstGeom prst="ellipse">
            <a:avLst/>
          </a:prstGeom>
          <a:solidFill>
            <a:srgbClr val="00CCF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381125" y="2492637"/>
            <a:ext cx="1638300" cy="1638300"/>
          </a:xfrm>
          <a:prstGeom prst="ellipse">
            <a:avLst/>
          </a:prstGeom>
          <a:solidFill>
            <a:srgbClr val="00CC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082606" y="1730846"/>
            <a:ext cx="2109004" cy="2126802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4785369" y="3348409"/>
            <a:ext cx="954649" cy="954649"/>
          </a:xfrm>
          <a:prstGeom prst="ellipse">
            <a:avLst/>
          </a:prstGeom>
          <a:solidFill>
            <a:srgbClr val="00CC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347348" y="2113441"/>
            <a:ext cx="1787385" cy="1787385"/>
          </a:xfrm>
          <a:prstGeom prst="ellipse">
            <a:avLst/>
          </a:prstGeom>
          <a:solidFill>
            <a:srgbClr val="00CCF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251427" y="3108522"/>
            <a:ext cx="1787385" cy="1787385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8956285" y="2794247"/>
            <a:ext cx="1774359" cy="1774359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65200" y="3311787"/>
            <a:ext cx="247650" cy="247650"/>
          </a:xfrm>
          <a:prstGeom prst="ellipse">
            <a:avLst/>
          </a:prstGeom>
          <a:solidFill>
            <a:srgbClr val="00CCFF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1715129" y="3084177"/>
            <a:ext cx="247650" cy="247650"/>
          </a:xfrm>
          <a:prstGeom prst="ellipse">
            <a:avLst/>
          </a:prstGeom>
          <a:solidFill>
            <a:srgbClr val="00CCFF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8410683" y="2476384"/>
            <a:ext cx="247650" cy="247650"/>
          </a:xfrm>
          <a:prstGeom prst="ellipse">
            <a:avLst/>
          </a:prstGeom>
          <a:solidFill>
            <a:srgbClr val="00CCFF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08466" y="2191850"/>
            <a:ext cx="16209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3200" b="1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Inter-</a:t>
            </a:r>
          </a:p>
          <a:p>
            <a:pPr lvl="0">
              <a:defRPr/>
            </a:pPr>
            <a:r>
              <a:rPr lang="en-US" altLang="zh-CN" sz="3200" b="1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activity</a:t>
            </a:r>
            <a:endParaRPr lang="zh-CN" altLang="en-US" sz="3200" b="1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016669" y="283869"/>
            <a:ext cx="61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Other Advantages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226103" y="3172230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Easy to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expand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562919" y="3556597"/>
            <a:ext cx="1305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Easy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install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788865" y="277630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terse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0582356" y="3348410"/>
            <a:ext cx="954649" cy="954649"/>
          </a:xfrm>
          <a:prstGeom prst="ellipse">
            <a:avLst/>
          </a:prstGeom>
          <a:solidFill>
            <a:srgbClr val="00CC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567885" y="1292504"/>
            <a:ext cx="1774359" cy="1774359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68084" y="1812875"/>
            <a:ext cx="1305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Easy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read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15868" y="4195833"/>
            <a:ext cx="1774359" cy="1774359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77662" y="4620910"/>
            <a:ext cx="1677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   Multi-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paradigm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023315" y="4796154"/>
            <a:ext cx="954649" cy="954649"/>
          </a:xfrm>
          <a:prstGeom prst="ellipse">
            <a:avLst/>
          </a:prstGeom>
          <a:solidFill>
            <a:srgbClr val="00CC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53837" y="5503153"/>
            <a:ext cx="247650" cy="247650"/>
          </a:xfrm>
          <a:prstGeom prst="ellipse">
            <a:avLst/>
          </a:prstGeom>
          <a:solidFill>
            <a:srgbClr val="00CCFF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9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 animBg="1"/>
      <p:bldP spid="68" grpId="0"/>
      <p:bldP spid="72" grpId="0"/>
      <p:bldP spid="73" grpId="0"/>
      <p:bldP spid="74" grpId="0"/>
      <p:bldP spid="20" grpId="0" animBg="1"/>
      <p:bldP spid="21" grpId="0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81501" y="3625850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</a:t>
            </a:r>
            <a:r>
              <a:rPr lang="en-US" altLang="zh-CN" sz="4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one</a:t>
            </a:r>
            <a:endParaRPr lang="zh-CN" altLang="en-US" sz="4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8001" y="2292350"/>
            <a:ext cx="3555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zh-CN" altLang="en-US" sz="8800" b="1" dirty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</a:t>
            </a:r>
            <a:r>
              <a:rPr lang="zh-CN" altLang="en-US" sz="88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趴</a:t>
            </a:r>
            <a:endParaRPr lang="zh-CN" altLang="en-US" sz="88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432301" y="2292350"/>
            <a:ext cx="3314699" cy="0"/>
          </a:xfrm>
          <a:prstGeom prst="line">
            <a:avLst/>
          </a:prstGeom>
          <a:ln w="7620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32301" y="4565650"/>
            <a:ext cx="3314699" cy="0"/>
          </a:xfrm>
          <a:prstGeom prst="line">
            <a:avLst/>
          </a:prstGeom>
          <a:ln w="7620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762614" y="1676400"/>
            <a:ext cx="1404151" cy="520700"/>
            <a:chOff x="283866" y="1128037"/>
            <a:chExt cx="2882900" cy="1069063"/>
          </a:xfrm>
        </p:grpSpPr>
        <p:sp>
          <p:nvSpPr>
            <p:cNvPr id="20" name="矩形 19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665866" y="1516518"/>
            <a:ext cx="2882900" cy="1069063"/>
            <a:chOff x="283866" y="1128037"/>
            <a:chExt cx="2882900" cy="1069063"/>
          </a:xfrm>
        </p:grpSpPr>
        <p:sp>
          <p:nvSpPr>
            <p:cNvPr id="23" name="矩形 22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89695" y="5719994"/>
            <a:ext cx="2882900" cy="1069063"/>
            <a:chOff x="283866" y="1128037"/>
            <a:chExt cx="2882900" cy="1069063"/>
          </a:xfrm>
        </p:grpSpPr>
        <p:sp>
          <p:nvSpPr>
            <p:cNvPr id="26" name="矩形 25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89650" y="170455"/>
            <a:ext cx="2882900" cy="1069063"/>
            <a:chOff x="283866" y="1128037"/>
            <a:chExt cx="2882900" cy="1069063"/>
          </a:xfrm>
        </p:grpSpPr>
        <p:sp>
          <p:nvSpPr>
            <p:cNvPr id="29" name="矩形 28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81775" y="1389775"/>
            <a:ext cx="737049" cy="273319"/>
            <a:chOff x="283866" y="1128037"/>
            <a:chExt cx="2882900" cy="1069063"/>
          </a:xfrm>
        </p:grpSpPr>
        <p:sp>
          <p:nvSpPr>
            <p:cNvPr id="32" name="矩形 31"/>
            <p:cNvSpPr/>
            <p:nvPr/>
          </p:nvSpPr>
          <p:spPr>
            <a:xfrm rot="19634015">
              <a:off x="283866" y="1128037"/>
              <a:ext cx="2882900" cy="289159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738791" y="4026046"/>
            <a:ext cx="737049" cy="273319"/>
            <a:chOff x="283866" y="1128037"/>
            <a:chExt cx="2882900" cy="1069063"/>
          </a:xfrm>
        </p:grpSpPr>
        <p:sp>
          <p:nvSpPr>
            <p:cNvPr id="35" name="矩形 34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08961" y="5416696"/>
            <a:ext cx="737049" cy="273319"/>
            <a:chOff x="283866" y="1128037"/>
            <a:chExt cx="2882900" cy="1069063"/>
          </a:xfrm>
        </p:grpSpPr>
        <p:sp>
          <p:nvSpPr>
            <p:cNvPr id="38" name="矩形 37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893090" y="3690154"/>
            <a:ext cx="2882900" cy="1069063"/>
            <a:chOff x="283866" y="1128037"/>
            <a:chExt cx="2882900" cy="1069063"/>
          </a:xfrm>
        </p:grpSpPr>
        <p:sp>
          <p:nvSpPr>
            <p:cNvPr id="41" name="矩形 40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6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21547"/>
            </a:gs>
            <a:gs pos="100000">
              <a:srgbClr val="2729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964" y="2098814"/>
            <a:ext cx="11665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Actually the success of all Machine Learning algorithms depends on how you present the data.</a:t>
            </a:r>
          </a:p>
          <a:p>
            <a:r>
              <a:rPr lang="en-US" altLang="zh-CN" sz="3200" b="1" dirty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                                    ——</a:t>
            </a:r>
            <a:r>
              <a:rPr lang="en-US" altLang="zh-CN" sz="3200" b="1" dirty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Mohammad </a:t>
            </a:r>
            <a:r>
              <a:rPr lang="en-US" altLang="zh-CN" sz="3200" b="1" dirty="0" err="1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Pezeshki</a:t>
            </a:r>
            <a:endParaRPr lang="zh-CN" altLang="en-US" sz="3200" b="1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95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61143" y="3619500"/>
            <a:ext cx="9779177" cy="0"/>
          </a:xfrm>
          <a:prstGeom prst="line">
            <a:avLst/>
          </a:prstGeom>
          <a:ln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950686" y="3354614"/>
            <a:ext cx="537029" cy="537029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01886" y="3354614"/>
            <a:ext cx="537029" cy="537029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453086" y="3354614"/>
            <a:ext cx="537029" cy="537029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704286" y="3354614"/>
            <a:ext cx="537029" cy="537029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21593" y="3487057"/>
            <a:ext cx="264886" cy="264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03121" y="3487057"/>
            <a:ext cx="264886" cy="264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472793" y="3488554"/>
            <a:ext cx="264886" cy="264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454321" y="3488554"/>
            <a:ext cx="264886" cy="264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729437" y="3488554"/>
            <a:ext cx="264886" cy="264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710965" y="3488554"/>
            <a:ext cx="264886" cy="264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19"/>
          <p:cNvSpPr/>
          <p:nvPr/>
        </p:nvSpPr>
        <p:spPr>
          <a:xfrm rot="8100000">
            <a:off x="7370177" y="2208605"/>
            <a:ext cx="702468" cy="702468"/>
          </a:xfrm>
          <a:prstGeom prst="teardrop">
            <a:avLst>
              <a:gd name="adj" fmla="val 1278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泪滴形 20"/>
          <p:cNvSpPr/>
          <p:nvPr/>
        </p:nvSpPr>
        <p:spPr>
          <a:xfrm rot="18626999">
            <a:off x="9548199" y="4136157"/>
            <a:ext cx="702468" cy="702468"/>
          </a:xfrm>
          <a:prstGeom prst="teardrop">
            <a:avLst>
              <a:gd name="adj" fmla="val 1278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398245" y="23949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重点</a:t>
            </a:r>
            <a:endParaRPr lang="zh-CN" altLang="en-US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76267" y="42876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重点</a:t>
            </a:r>
            <a:endParaRPr lang="zh-CN" altLang="en-US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8947" y="40593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特征使用方案</a:t>
            </a:r>
            <a:endParaRPr lang="zh-CN" altLang="en-US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80146" y="40593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特征获取方案</a:t>
            </a:r>
            <a:endParaRPr lang="zh-CN" altLang="en-US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67602" y="4005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特征处理</a:t>
            </a:r>
            <a:endParaRPr lang="zh-CN" altLang="en-US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465739" y="3952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特征监控</a:t>
            </a:r>
            <a:endParaRPr lang="zh-CN" altLang="en-US" dirty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67489" y="27702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理解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00186" y="275931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可用性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评估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35959" y="273529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如何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获取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69879" y="273529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如何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存储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487006" y="27333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特征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清洗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框 34">
            <a:hlinkClick r:id="rId2" action="ppaction://hlinksldjump"/>
          </p:cNvPr>
          <p:cNvSpPr txBox="1"/>
          <p:nvPr/>
        </p:nvSpPr>
        <p:spPr>
          <a:xfrm>
            <a:off x="3016669" y="283869"/>
            <a:ext cx="6158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特征工程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405381" y="2897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预处理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36" y="5157006"/>
            <a:ext cx="2337707" cy="145851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99546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4802" y="2177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CCFF"/>
                </a:solidFill>
              </a:rPr>
              <a:t>具体方法：</a:t>
            </a:r>
            <a:endParaRPr lang="zh-CN" altLang="en-US" sz="3200" b="1" dirty="0">
              <a:solidFill>
                <a:srgbClr val="00CC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8743" y="969499"/>
            <a:ext cx="21467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缺失</a:t>
            </a:r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值计算  </a:t>
            </a:r>
            <a:endParaRPr lang="en-US" altLang="zh-CN" dirty="0" smtClean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对定量特征二值化  </a:t>
            </a:r>
            <a:endParaRPr lang="en-US" altLang="zh-CN" dirty="0" smtClean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对定性特征哑编码  </a:t>
            </a:r>
            <a:endParaRPr lang="en-US" altLang="zh-CN" dirty="0" smtClean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数据变换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8743" y="2336827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无量纲化</a:t>
            </a:r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标准化、区间缩放法、归一化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8743" y="2873158"/>
            <a:ext cx="113303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特征选择：</a:t>
            </a:r>
            <a:endParaRPr lang="en-US" altLang="zh-CN" dirty="0" smtClean="0">
              <a:solidFill>
                <a:srgbClr val="00CC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Filter</a:t>
            </a:r>
            <a:r>
              <a:rPr lang="zh-CN" altLang="en-US" dirty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方差选择法、相关系数法、卡方校验、互信息法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Wrapper</a:t>
            </a:r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RFE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Recursive feature elimination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Embedded</a:t>
            </a:r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基于惩罚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项的特征选择法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 </a:t>
            </a:r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基于树模型的特征选择法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Random Forest / GBDT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Gradient Boosting Decision Tree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8743" y="4517485"/>
            <a:ext cx="912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利用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GPS</a:t>
            </a:r>
            <a:r>
              <a:rPr lang="zh-CN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轨迹和地图数据，根据不同道路上车速随时间变化规律的不同，将道路进行分类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8743" y="5053816"/>
            <a:ext cx="928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降维</a:t>
            </a:r>
            <a:r>
              <a:rPr lang="zh-CN" altLang="en-US" dirty="0" smtClean="0">
                <a:solidFill>
                  <a:srgbClr val="00CC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PCA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Principal Component Analysis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）、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LDA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Linear Discriminant Analysis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9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504</Words>
  <Application>Microsoft Office PowerPoint</Application>
  <PresentationFormat>宽屏</PresentationFormat>
  <Paragraphs>109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华文细黑</vt:lpstr>
      <vt:lpstr>微软雅黑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minge</cp:lastModifiedBy>
  <cp:revision>122</cp:revision>
  <dcterms:created xsi:type="dcterms:W3CDTF">2016-05-29T05:24:16Z</dcterms:created>
  <dcterms:modified xsi:type="dcterms:W3CDTF">2017-10-24T01:55:36Z</dcterms:modified>
</cp:coreProperties>
</file>