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8" r:id="rId2"/>
    <p:sldId id="2877" r:id="rId3"/>
    <p:sldId id="328" r:id="rId4"/>
    <p:sldId id="2926" r:id="rId5"/>
    <p:sldId id="2879" r:id="rId6"/>
    <p:sldId id="2881" r:id="rId7"/>
    <p:sldId id="2878" r:id="rId8"/>
    <p:sldId id="2875" r:id="rId9"/>
    <p:sldId id="2885" r:id="rId10"/>
    <p:sldId id="2882" r:id="rId11"/>
    <p:sldId id="2874" r:id="rId12"/>
    <p:sldId id="326" r:id="rId13"/>
    <p:sldId id="336" r:id="rId14"/>
    <p:sldId id="337" r:id="rId15"/>
    <p:sldId id="333" r:id="rId16"/>
    <p:sldId id="2925" r:id="rId17"/>
    <p:sldId id="2884" r:id="rId18"/>
    <p:sldId id="2927" r:id="rId19"/>
    <p:sldId id="2898" r:id="rId20"/>
    <p:sldId id="2900" r:id="rId21"/>
    <p:sldId id="2905" r:id="rId22"/>
    <p:sldId id="2906" r:id="rId23"/>
    <p:sldId id="2902" r:id="rId24"/>
    <p:sldId id="2899" r:id="rId25"/>
    <p:sldId id="2903" r:id="rId26"/>
    <p:sldId id="2907" r:id="rId27"/>
    <p:sldId id="2901" r:id="rId28"/>
    <p:sldId id="2904" r:id="rId29"/>
    <p:sldId id="2908" r:id="rId30"/>
    <p:sldId id="2928" r:id="rId31"/>
    <p:sldId id="334" r:id="rId32"/>
    <p:sldId id="2888" r:id="rId33"/>
    <p:sldId id="2889" r:id="rId34"/>
    <p:sldId id="2886" r:id="rId35"/>
    <p:sldId id="2890" r:id="rId36"/>
    <p:sldId id="2891" r:id="rId37"/>
    <p:sldId id="2892" r:id="rId38"/>
    <p:sldId id="2910" r:id="rId39"/>
    <p:sldId id="2911" r:id="rId40"/>
    <p:sldId id="2914" r:id="rId41"/>
    <p:sldId id="2913" r:id="rId42"/>
    <p:sldId id="2920" r:id="rId43"/>
    <p:sldId id="2919" r:id="rId44"/>
    <p:sldId id="2912" r:id="rId45"/>
    <p:sldId id="2915" r:id="rId46"/>
    <p:sldId id="2909" r:id="rId47"/>
    <p:sldId id="338" r:id="rId48"/>
    <p:sldId id="2916" r:id="rId49"/>
    <p:sldId id="2917" r:id="rId50"/>
    <p:sldId id="339" r:id="rId51"/>
    <p:sldId id="2922" r:id="rId52"/>
    <p:sldId id="341" r:id="rId53"/>
    <p:sldId id="342" r:id="rId54"/>
    <p:sldId id="365" r:id="rId55"/>
    <p:sldId id="366" r:id="rId56"/>
    <p:sldId id="2923" r:id="rId57"/>
    <p:sldId id="344" r:id="rId58"/>
    <p:sldId id="2924" r:id="rId59"/>
    <p:sldId id="348" r:id="rId60"/>
    <p:sldId id="349" r:id="rId61"/>
    <p:sldId id="350" r:id="rId62"/>
    <p:sldId id="351" r:id="rId6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2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athworks.com/videos/5g-explained-coreset-and-pdcch-in-5g-nr-155989044952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5.  Adaptive Modulation and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6FE1-934D-499D-9887-EAC028CD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3568"/>
            <a:ext cx="5642382" cy="3831641"/>
          </a:xfrm>
        </p:spPr>
        <p:txBody>
          <a:bodyPr/>
          <a:lstStyle/>
          <a:p>
            <a:r>
              <a:rPr lang="en-US" dirty="0"/>
              <a:t>Packets may experience errors</a:t>
            </a:r>
          </a:p>
          <a:p>
            <a:pPr lvl="1"/>
            <a:r>
              <a:rPr lang="en-US" dirty="0"/>
              <a:t>MCS may not be selected correctly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the TX select the MCS optimally?</a:t>
            </a:r>
          </a:p>
          <a:p>
            <a:pPr lvl="1"/>
            <a:r>
              <a:rPr lang="en-US" dirty="0"/>
              <a:t>How does the RX detect the errors?</a:t>
            </a:r>
          </a:p>
          <a:p>
            <a:pPr lvl="1"/>
            <a:r>
              <a:rPr lang="en-US" dirty="0"/>
              <a:t>What can the TX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7684199" y="2708824"/>
            <a:ext cx="3648089" cy="186848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84E9BE-35DD-4916-8D31-1824B49171DA}"/>
              </a:ext>
            </a:extLst>
          </p:cNvPr>
          <p:cNvCxnSpPr>
            <a:cxnSpLocks/>
          </p:cNvCxnSpPr>
          <p:nvPr/>
        </p:nvCxnSpPr>
        <p:spPr>
          <a:xfrm>
            <a:off x="7315200" y="3279465"/>
            <a:ext cx="4317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EA57CB-AF70-4FA0-9C16-E64F2832D223}"/>
              </a:ext>
            </a:extLst>
          </p:cNvPr>
          <p:cNvGrpSpPr/>
          <p:nvPr/>
        </p:nvGrpSpPr>
        <p:grpSpPr>
          <a:xfrm>
            <a:off x="7985390" y="2339902"/>
            <a:ext cx="2409026" cy="2688949"/>
            <a:chOff x="7985390" y="2339902"/>
            <a:chExt cx="2409026" cy="26889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C81B8D-8925-4F1F-98EE-89126326CA70}"/>
                </a:ext>
              </a:extLst>
            </p:cNvPr>
            <p:cNvSpPr/>
            <p:nvPr/>
          </p:nvSpPr>
          <p:spPr>
            <a:xfrm>
              <a:off x="8690237" y="2807953"/>
              <a:ext cx="165004" cy="2337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62168D-829D-4F4E-8657-D16C11484D04}"/>
                </a:ext>
              </a:extLst>
            </p:cNvPr>
            <p:cNvSpPr/>
            <p:nvPr/>
          </p:nvSpPr>
          <p:spPr>
            <a:xfrm>
              <a:off x="9702036" y="3797313"/>
              <a:ext cx="165004" cy="2337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E884F0-C246-4368-963C-820571425645}"/>
                </a:ext>
              </a:extLst>
            </p:cNvPr>
            <p:cNvSpPr txBox="1"/>
            <p:nvPr/>
          </p:nvSpPr>
          <p:spPr>
            <a:xfrm>
              <a:off x="9174659" y="4659519"/>
              <a:ext cx="1219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Packet fails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2CF3A2-5538-4DE7-99FD-5282955A9DCA}"/>
                </a:ext>
              </a:extLst>
            </p:cNvPr>
            <p:cNvSpPr txBox="1"/>
            <p:nvPr/>
          </p:nvSpPr>
          <p:spPr>
            <a:xfrm>
              <a:off x="7985390" y="2339902"/>
              <a:ext cx="1464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Packet passes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C412C1D-AE09-425B-A36D-CA28D00B4EE0}"/>
              </a:ext>
            </a:extLst>
          </p:cNvPr>
          <p:cNvSpPr txBox="1"/>
          <p:nvPr/>
        </p:nvSpPr>
        <p:spPr>
          <a:xfrm>
            <a:off x="6623212" y="2849227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SNR target</a:t>
            </a:r>
          </a:p>
        </p:txBody>
      </p:sp>
    </p:spTree>
    <p:extLst>
      <p:ext uri="{BB962C8B-B14F-4D97-AF65-F5344CB8AC3E}">
        <p14:creationId xmlns:p14="http://schemas.microsoft.com/office/powerpoint/2010/main" val="972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CRCs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027" y="3348216"/>
            <a:ext cx="9220773" cy="2671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the receiver know that a data packet received successfully?</a:t>
            </a:r>
          </a:p>
          <a:p>
            <a:r>
              <a:rPr lang="en-US" dirty="0"/>
              <a:t>Each packet contains a CRC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cyclic redundancy 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CRC = f(payload)</a:t>
            </a:r>
          </a:p>
          <a:p>
            <a:r>
              <a:rPr lang="en-US" dirty="0"/>
              <a:t>Receiver checks if CRC=f(payload) for decoded packet</a:t>
            </a:r>
          </a:p>
          <a:p>
            <a:r>
              <a:rPr lang="en-US" dirty="0"/>
              <a:t>If CRC fails, receiver knows there is an error</a:t>
            </a:r>
          </a:p>
          <a:p>
            <a:r>
              <a:rPr lang="en-US" dirty="0"/>
              <a:t>If CRC passes, very high probability that packet is correct</a:t>
            </a:r>
          </a:p>
          <a:p>
            <a:pPr lvl="1"/>
            <a:r>
              <a:rPr lang="en-US" dirty="0"/>
              <a:t>Chance that CRC passes for a random packet is 2</a:t>
            </a:r>
            <a:r>
              <a:rPr lang="en-US" baseline="30000" dirty="0"/>
              <a:t>-n</a:t>
            </a:r>
            <a:r>
              <a:rPr lang="en-US" dirty="0"/>
              <a:t>, n = num bits in CRC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3996" y="2014055"/>
            <a:ext cx="2286000" cy="258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9996" y="2014055"/>
            <a:ext cx="609600" cy="258762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3996" y="229583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Payload </a:t>
            </a:r>
          </a:p>
          <a:p>
            <a:r>
              <a:rPr lang="en-US" dirty="0"/>
              <a:t>(Up to 1000s of bits)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9996" y="2272817"/>
            <a:ext cx="189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CRC=f(P)</a:t>
            </a:r>
          </a:p>
          <a:p>
            <a:r>
              <a:rPr lang="en-US" dirty="0"/>
              <a:t>Typ. 16 to 32 bits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41996" y="2011661"/>
            <a:ext cx="609600" cy="258762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5996" y="22958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Payload’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1996" y="22196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55996" y="2014055"/>
            <a:ext cx="2286000" cy="258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55996" y="27575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CRC’ = f(P’)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5996" y="15153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Received packet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3996" y="15153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Transmitted packet</a:t>
            </a:r>
          </a:p>
        </p:txBody>
      </p:sp>
    </p:spTree>
    <p:extLst>
      <p:ext uri="{BB962C8B-B14F-4D97-AF65-F5344CB8AC3E}">
        <p14:creationId xmlns:p14="http://schemas.microsoft.com/office/powerpoint/2010/main" val="14525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Auto-Repeat Request (ARQ)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1003" y="4071716"/>
            <a:ext cx="9009797" cy="1948084"/>
          </a:xfrm>
        </p:spPr>
        <p:txBody>
          <a:bodyPr>
            <a:normAutofit/>
          </a:bodyPr>
          <a:lstStyle/>
          <a:p>
            <a:r>
              <a:rPr lang="en-US" dirty="0"/>
              <a:t>Can overcome errors with multiple attempts</a:t>
            </a:r>
          </a:p>
          <a:p>
            <a:pPr lvl="1"/>
            <a:r>
              <a:rPr lang="en-US" dirty="0"/>
              <a:t>RX success is checked with a CRC on packet </a:t>
            </a:r>
          </a:p>
          <a:p>
            <a:pPr lvl="1"/>
            <a:r>
              <a:rPr lang="en-US" dirty="0"/>
              <a:t>RX then replies with ACK (success) or NACK (fail)</a:t>
            </a:r>
          </a:p>
          <a:p>
            <a:pPr lvl="1"/>
            <a:r>
              <a:rPr lang="en-US" dirty="0"/>
              <a:t>TX resends on NAK.</a:t>
            </a:r>
          </a:p>
          <a:p>
            <a:pPr lvl="1"/>
            <a:r>
              <a:rPr lang="en-US" dirty="0"/>
              <a:t>Continues until passes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73657" y="1983304"/>
            <a:ext cx="624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73657" y="2851666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 rot="10800000" flipV="1">
            <a:off x="2637074" y="1983304"/>
            <a:ext cx="228600" cy="868362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68858" y="2253734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98DB42-C681-4D6D-B51B-FA82317084E3}"/>
              </a:ext>
            </a:extLst>
          </p:cNvPr>
          <p:cNvGrpSpPr/>
          <p:nvPr/>
        </p:nvGrpSpPr>
        <p:grpSpPr>
          <a:xfrm>
            <a:off x="3018074" y="1982510"/>
            <a:ext cx="838201" cy="869156"/>
            <a:chOff x="3018074" y="1982510"/>
            <a:chExt cx="838201" cy="869156"/>
          </a:xfrm>
        </p:grpSpPr>
        <p:sp>
          <p:nvSpPr>
            <p:cNvPr id="14" name="Down Arrow 13"/>
            <p:cNvSpPr/>
            <p:nvPr/>
          </p:nvSpPr>
          <p:spPr>
            <a:xfrm rot="10800000">
              <a:off x="3018074" y="1982510"/>
              <a:ext cx="228600" cy="86915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5658" y="225373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NAK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37601" y="1613972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 1</a:t>
            </a:r>
          </a:p>
        </p:txBody>
      </p:sp>
      <p:pic>
        <p:nvPicPr>
          <p:cNvPr id="31" name="Picture 30" descr="761px-Rayleigh_fading_doppler_10Hz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01" y="2927867"/>
            <a:ext cx="6746456" cy="91439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659109" y="2851666"/>
            <a:ext cx="152401" cy="838200"/>
          </a:xfrm>
          <a:prstGeom prst="rect">
            <a:avLst/>
          </a:prstGeom>
          <a:solidFill>
            <a:srgbClr val="66CC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59257" y="2839999"/>
            <a:ext cx="1007712" cy="10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01347" y="3080266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Fade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71A371-1EF2-4AB5-AEF3-CEEB3EFF2D0B}"/>
              </a:ext>
            </a:extLst>
          </p:cNvPr>
          <p:cNvGrpSpPr/>
          <p:nvPr/>
        </p:nvGrpSpPr>
        <p:grpSpPr>
          <a:xfrm>
            <a:off x="4345604" y="1567934"/>
            <a:ext cx="1709454" cy="2110915"/>
            <a:chOff x="4345604" y="1567934"/>
            <a:chExt cx="1709454" cy="2110915"/>
          </a:xfrm>
        </p:grpSpPr>
        <p:sp>
          <p:nvSpPr>
            <p:cNvPr id="18" name="Down Arrow 17"/>
            <p:cNvSpPr/>
            <p:nvPr/>
          </p:nvSpPr>
          <p:spPr>
            <a:xfrm rot="10800000">
              <a:off x="5282040" y="1982510"/>
              <a:ext cx="228600" cy="86915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10800000" flipV="1">
              <a:off x="4901040" y="1983304"/>
              <a:ext cx="228600" cy="868362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4441" y="225373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55913" y="1567934"/>
              <a:ext cx="11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Attempt 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55206" y="2840649"/>
              <a:ext cx="152401" cy="838200"/>
            </a:xfrm>
            <a:prstGeom prst="rect">
              <a:avLst/>
            </a:prstGeom>
            <a:solidFill>
              <a:srgbClr val="66CC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45604" y="2231491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F62365-F19E-4816-B32C-E4485C90C703}"/>
              </a:ext>
            </a:extLst>
          </p:cNvPr>
          <p:cNvGrpSpPr/>
          <p:nvPr/>
        </p:nvGrpSpPr>
        <p:grpSpPr>
          <a:xfrm>
            <a:off x="6637113" y="1556266"/>
            <a:ext cx="2389745" cy="2122583"/>
            <a:chOff x="6637113" y="1556266"/>
            <a:chExt cx="2389745" cy="212258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8253840" y="1970842"/>
              <a:ext cx="228600" cy="869156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 rot="10800000" flipV="1">
              <a:off x="7872840" y="1971636"/>
              <a:ext cx="228600" cy="868362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06241" y="2242066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37113" y="1556266"/>
              <a:ext cx="11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Attempt 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94875" y="2840649"/>
              <a:ext cx="152401" cy="838200"/>
            </a:xfrm>
            <a:prstGeom prst="rect">
              <a:avLst/>
            </a:prstGeom>
            <a:solidFill>
              <a:srgbClr val="66CC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22914" y="222075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3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Probability with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in attempt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(assume flat fading for now)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SNR to pass</a:t>
                </a:r>
              </a:p>
              <a:p>
                <a:endParaRPr lang="en-US" dirty="0"/>
              </a:p>
              <a:p>
                <a:r>
                  <a:rPr lang="en-US" dirty="0"/>
                  <a:t>Assume independent fades in each transmission</a:t>
                </a:r>
              </a:p>
              <a:p>
                <a:r>
                  <a:rPr lang="en-US" dirty="0"/>
                  <a:t>Probability of failure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trials: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exponentially</a:t>
                </a:r>
              </a:p>
              <a:p>
                <a:pPr lvl="1"/>
                <a:r>
                  <a:rPr lang="en-US" dirty="0"/>
                  <a:t>No loss:  with infinite attempts, every packet passes eventually</a:t>
                </a:r>
              </a:p>
              <a:p>
                <a:r>
                  <a:rPr lang="en-US" dirty="0"/>
                  <a:t>Essentially exploits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diversity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8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Delay</a:t>
                </a:r>
              </a:p>
              <a:p>
                <a:pPr lvl="1"/>
                <a:r>
                  <a:rPr lang="en-US" dirty="0"/>
                  <a:t>Time between transmissions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pPr lvl="1"/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Hz.  </a:t>
                </a:r>
              </a:p>
              <a:p>
                <a:pPr lvl="1"/>
                <a:r>
                  <a:rPr lang="en-US" dirty="0"/>
                  <a:t>Say we separate transmissions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sec.  </a:t>
                </a:r>
              </a:p>
              <a:p>
                <a:pPr lvl="1"/>
                <a:r>
                  <a:rPr lang="en-US" dirty="0"/>
                  <a:t>Four transmissions takes &gt; 200 </a:t>
                </a:r>
                <a:r>
                  <a:rPr lang="en-US" dirty="0" err="1"/>
                  <a:t>ms.</a:t>
                </a:r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Still need a reasonable estimate of SNR</a:t>
                </a:r>
              </a:p>
              <a:p>
                <a:pPr lvl="1"/>
                <a:r>
                  <a:rPr lang="en-US" dirty="0"/>
                  <a:t>Suppose average SNR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Select an MCS with some minimum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target MCS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High probability of error, many wasted attempts</a:t>
                </a:r>
              </a:p>
              <a:p>
                <a:pPr lvl="1"/>
                <a:r>
                  <a:rPr lang="en-US" dirty="0"/>
                  <a:t>If we target MCS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Under-utilize the channel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2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 Rate Adaptation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97280" y="3842660"/>
            <a:ext cx="10432410" cy="217713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How do we set MCS in absence of channel state information?</a:t>
            </a:r>
          </a:p>
          <a:p>
            <a:r>
              <a:rPr lang="en-US" sz="2400" dirty="0"/>
              <a:t>Typically use simple “trial and error” method:</a:t>
            </a:r>
          </a:p>
          <a:p>
            <a:pPr lvl="1"/>
            <a:r>
              <a:rPr lang="en-US" sz="2000" dirty="0"/>
              <a:t>No ACK =&gt; Try lower rate for retransmission</a:t>
            </a:r>
          </a:p>
          <a:p>
            <a:pPr lvl="1"/>
            <a:r>
              <a:rPr lang="en-US" sz="2000" dirty="0"/>
              <a:t>ACK =&gt; Occasionally try higher rate.</a:t>
            </a:r>
          </a:p>
          <a:p>
            <a:pPr lvl="1"/>
            <a:r>
              <a:rPr lang="en-US" sz="2100" dirty="0"/>
              <a:t>“Probe” to see if channel has improved</a:t>
            </a:r>
            <a:endParaRPr lang="en-US" sz="2800" dirty="0"/>
          </a:p>
          <a:p>
            <a:r>
              <a:rPr lang="en-US" sz="2400" dirty="0"/>
              <a:t>Does not require any channel quality feedback. </a:t>
            </a:r>
          </a:p>
          <a:p>
            <a:r>
              <a:rPr lang="en-US" sz="2400" dirty="0"/>
              <a:t>Widely used in 802.11 transmitters</a:t>
            </a:r>
          </a:p>
          <a:p>
            <a:endParaRPr lang="en-US" sz="2400" dirty="0"/>
          </a:p>
        </p:txBody>
      </p:sp>
      <p:cxnSp>
        <p:nvCxnSpPr>
          <p:cNvPr id="29701" name="Straight Connector 15"/>
          <p:cNvCxnSpPr>
            <a:cxnSpLocks noChangeShapeType="1"/>
          </p:cNvCxnSpPr>
          <p:nvPr/>
        </p:nvCxnSpPr>
        <p:spPr bwMode="auto">
          <a:xfrm flipV="1">
            <a:off x="2159112" y="2781158"/>
            <a:ext cx="6313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2" name="Rectangle 20"/>
          <p:cNvSpPr>
            <a:spLocks noChangeArrowheads="1"/>
          </p:cNvSpPr>
          <p:nvPr/>
        </p:nvSpPr>
        <p:spPr bwMode="auto">
          <a:xfrm>
            <a:off x="3171485" y="1887554"/>
            <a:ext cx="292128" cy="893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04" name="Rectangle 33"/>
          <p:cNvSpPr>
            <a:spLocks noChangeArrowheads="1"/>
          </p:cNvSpPr>
          <p:nvPr/>
        </p:nvSpPr>
        <p:spPr bwMode="auto">
          <a:xfrm>
            <a:off x="5579021" y="2781159"/>
            <a:ext cx="260648" cy="27638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08" name="Rectangle 21"/>
          <p:cNvSpPr>
            <a:spLocks noChangeArrowheads="1"/>
          </p:cNvSpPr>
          <p:nvPr/>
        </p:nvSpPr>
        <p:spPr bwMode="auto">
          <a:xfrm>
            <a:off x="3957208" y="2013184"/>
            <a:ext cx="290868" cy="76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0" name="Rectangle 24"/>
          <p:cNvSpPr>
            <a:spLocks noChangeArrowheads="1"/>
          </p:cNvSpPr>
          <p:nvPr/>
        </p:nvSpPr>
        <p:spPr bwMode="auto">
          <a:xfrm>
            <a:off x="4707675" y="2245869"/>
            <a:ext cx="292128" cy="53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1" name="Rectangle 25"/>
          <p:cNvSpPr>
            <a:spLocks noChangeArrowheads="1"/>
          </p:cNvSpPr>
          <p:nvPr/>
        </p:nvSpPr>
        <p:spPr bwMode="auto">
          <a:xfrm>
            <a:off x="5286894" y="2245869"/>
            <a:ext cx="292128" cy="53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2" name="Rectangle 40"/>
          <p:cNvSpPr>
            <a:spLocks noChangeArrowheads="1"/>
          </p:cNvSpPr>
          <p:nvPr/>
        </p:nvSpPr>
        <p:spPr bwMode="auto">
          <a:xfrm>
            <a:off x="4999802" y="2787260"/>
            <a:ext cx="260648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3" name="Rectangle 41"/>
          <p:cNvSpPr>
            <a:spLocks noChangeArrowheads="1"/>
          </p:cNvSpPr>
          <p:nvPr/>
        </p:nvSpPr>
        <p:spPr bwMode="auto">
          <a:xfrm>
            <a:off x="6130539" y="2780385"/>
            <a:ext cx="260648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4" name="Rectangle 42"/>
          <p:cNvSpPr>
            <a:spLocks noChangeArrowheads="1"/>
          </p:cNvSpPr>
          <p:nvPr/>
        </p:nvSpPr>
        <p:spPr bwMode="auto">
          <a:xfrm>
            <a:off x="5839671" y="2246190"/>
            <a:ext cx="290869" cy="5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5" name="Rectangle 44"/>
          <p:cNvSpPr>
            <a:spLocks noChangeArrowheads="1"/>
          </p:cNvSpPr>
          <p:nvPr/>
        </p:nvSpPr>
        <p:spPr bwMode="auto">
          <a:xfrm>
            <a:off x="6391187" y="2020058"/>
            <a:ext cx="292128" cy="76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6" name="Rectangle 45"/>
          <p:cNvSpPr>
            <a:spLocks noChangeArrowheads="1"/>
          </p:cNvSpPr>
          <p:nvPr/>
        </p:nvSpPr>
        <p:spPr bwMode="auto">
          <a:xfrm>
            <a:off x="7458965" y="2773510"/>
            <a:ext cx="260649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7" name="Rectangle 46"/>
          <p:cNvSpPr>
            <a:spLocks noChangeArrowheads="1"/>
          </p:cNvSpPr>
          <p:nvPr/>
        </p:nvSpPr>
        <p:spPr bwMode="auto">
          <a:xfrm>
            <a:off x="7166837" y="2246190"/>
            <a:ext cx="292128" cy="5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" name="Rectangle 28"/>
          <p:cNvSpPr/>
          <p:nvPr/>
        </p:nvSpPr>
        <p:spPr>
          <a:xfrm>
            <a:off x="8229958" y="2096624"/>
            <a:ext cx="1444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Channel SNR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10732" y="1477570"/>
            <a:ext cx="193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SNR for attempted MCS</a:t>
            </a: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4248076" y="2787260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463613" y="2787718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6683315" y="2787718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297800" y="30651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9800" y="30651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5200" y="33699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37" name="Right Brace 36"/>
          <p:cNvSpPr/>
          <p:nvPr/>
        </p:nvSpPr>
        <p:spPr>
          <a:xfrm rot="5400000">
            <a:off x="5503328" y="2407383"/>
            <a:ext cx="337066" cy="1652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50677" y="3000656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26752" y="29889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B4C38-D57B-4E1F-AA35-BBAB420A63EC}"/>
              </a:ext>
            </a:extLst>
          </p:cNvPr>
          <p:cNvSpPr txBox="1"/>
          <p:nvPr/>
        </p:nvSpPr>
        <p:spPr>
          <a:xfrm>
            <a:off x="3806006" y="1411790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25DDD-432A-499D-9F92-B66B6EDE2525}"/>
              </a:ext>
            </a:extLst>
          </p:cNvPr>
          <p:cNvSpPr txBox="1"/>
          <p:nvPr/>
        </p:nvSpPr>
        <p:spPr>
          <a:xfrm>
            <a:off x="4545646" y="142119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8861BE-A15C-4E17-BE3D-ACC1ECFC6BA0}"/>
              </a:ext>
            </a:extLst>
          </p:cNvPr>
          <p:cNvSpPr txBox="1"/>
          <p:nvPr/>
        </p:nvSpPr>
        <p:spPr>
          <a:xfrm>
            <a:off x="6102539" y="141546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6E8ED8-4A89-473F-90F6-4C8369939382}"/>
              </a:ext>
            </a:extLst>
          </p:cNvPr>
          <p:cNvSpPr txBox="1"/>
          <p:nvPr/>
        </p:nvSpPr>
        <p:spPr>
          <a:xfrm>
            <a:off x="7042497" y="1415466"/>
            <a:ext cx="70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8AF65BA-1A13-400B-8E5E-3FD6D32FAEB1}"/>
              </a:ext>
            </a:extLst>
          </p:cNvPr>
          <p:cNvSpPr/>
          <p:nvPr/>
        </p:nvSpPr>
        <p:spPr>
          <a:xfrm>
            <a:off x="2701949" y="2117197"/>
            <a:ext cx="5355771" cy="96614"/>
          </a:xfrm>
          <a:custGeom>
            <a:avLst/>
            <a:gdLst>
              <a:gd name="connsiteX0" fmla="*/ 0 w 5355771"/>
              <a:gd name="connsiteY0" fmla="*/ 89738 h 96614"/>
              <a:gd name="connsiteX1" fmla="*/ 1065654 w 5355771"/>
              <a:gd name="connsiteY1" fmla="*/ 20986 h 96614"/>
              <a:gd name="connsiteX2" fmla="*/ 2454442 w 5355771"/>
              <a:gd name="connsiteY2" fmla="*/ 62238 h 96614"/>
              <a:gd name="connsiteX3" fmla="*/ 4193865 w 5355771"/>
              <a:gd name="connsiteY3" fmla="*/ 361 h 96614"/>
              <a:gd name="connsiteX4" fmla="*/ 5355771 w 5355771"/>
              <a:gd name="connsiteY4" fmla="*/ 96614 h 9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5771" h="96614">
                <a:moveTo>
                  <a:pt x="0" y="89738"/>
                </a:moveTo>
                <a:cubicBezTo>
                  <a:pt x="328290" y="57653"/>
                  <a:pt x="656580" y="25569"/>
                  <a:pt x="1065654" y="20986"/>
                </a:cubicBezTo>
                <a:cubicBezTo>
                  <a:pt x="1474728" y="16403"/>
                  <a:pt x="1933074" y="65675"/>
                  <a:pt x="2454442" y="62238"/>
                </a:cubicBezTo>
                <a:cubicBezTo>
                  <a:pt x="2975810" y="58801"/>
                  <a:pt x="3710310" y="-5368"/>
                  <a:pt x="4193865" y="361"/>
                </a:cubicBezTo>
                <a:cubicBezTo>
                  <a:pt x="4677420" y="6090"/>
                  <a:pt x="5016595" y="51352"/>
                  <a:pt x="5355771" y="9661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4D9F-E965-466B-BF7E-BE6DE21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Time in 802.11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5C8B-1C24-420A-89E3-AC7AABD6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3585043"/>
          </a:xfrm>
        </p:spPr>
        <p:txBody>
          <a:bodyPr/>
          <a:lstStyle/>
          <a:p>
            <a:r>
              <a:rPr lang="en-US" dirty="0"/>
              <a:t>In 802.11 systems, ACK is sent very rapidly</a:t>
            </a:r>
          </a:p>
          <a:p>
            <a:r>
              <a:rPr lang="en-US" dirty="0"/>
              <a:t>ACK sent within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 Interframe Space</a:t>
            </a:r>
          </a:p>
          <a:p>
            <a:pPr lvl="1"/>
            <a:r>
              <a:rPr lang="en-US" dirty="0"/>
              <a:t>Typically, around 10 us</a:t>
            </a:r>
          </a:p>
          <a:p>
            <a:pPr lvl="1"/>
            <a:r>
              <a:rPr lang="en-US" dirty="0"/>
              <a:t>Very challenging engineering effort</a:t>
            </a:r>
          </a:p>
          <a:p>
            <a:r>
              <a:rPr lang="en-US" dirty="0"/>
              <a:t>Start decoding the packet while it is being received</a:t>
            </a:r>
          </a:p>
          <a:p>
            <a:pPr lvl="1"/>
            <a:r>
              <a:rPr lang="en-US" dirty="0"/>
              <a:t>Cannot interleave across OFDM symbols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87B5B-06B5-4CFC-89E4-0B1DC8E7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A8729-264C-4E54-9D6A-7E50919218C6}"/>
              </a:ext>
            </a:extLst>
          </p:cNvPr>
          <p:cNvSpPr/>
          <p:nvPr/>
        </p:nvSpPr>
        <p:spPr>
          <a:xfrm>
            <a:off x="7977989" y="2201959"/>
            <a:ext cx="2080414" cy="338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D6E44-7B1A-41B6-A541-5DE481189262}"/>
              </a:ext>
            </a:extLst>
          </p:cNvPr>
          <p:cNvSpPr txBox="1"/>
          <p:nvPr/>
        </p:nvSpPr>
        <p:spPr>
          <a:xfrm>
            <a:off x="6877047" y="2125806"/>
            <a:ext cx="11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packet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47071-8A85-434E-A542-46AEF4863297}"/>
              </a:ext>
            </a:extLst>
          </p:cNvPr>
          <p:cNvSpPr/>
          <p:nvPr/>
        </p:nvSpPr>
        <p:spPr>
          <a:xfrm>
            <a:off x="10431895" y="2201959"/>
            <a:ext cx="552044" cy="3384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36F85-A874-47F4-9800-A6BAE3916451}"/>
              </a:ext>
            </a:extLst>
          </p:cNvPr>
          <p:cNvGrpSpPr/>
          <p:nvPr/>
        </p:nvGrpSpPr>
        <p:grpSpPr>
          <a:xfrm>
            <a:off x="6877047" y="2371192"/>
            <a:ext cx="3554848" cy="906606"/>
            <a:chOff x="6877047" y="2371192"/>
            <a:chExt cx="3554848" cy="9066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F00A23-E2DE-45C4-B146-1A6F4D692678}"/>
                </a:ext>
              </a:extLst>
            </p:cNvPr>
            <p:cNvSpPr txBox="1"/>
            <p:nvPr/>
          </p:nvSpPr>
          <p:spPr>
            <a:xfrm>
              <a:off x="6877047" y="2631467"/>
              <a:ext cx="104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 </a:t>
              </a:r>
              <a:br>
                <a:rPr lang="en-US" dirty="0"/>
              </a:br>
              <a:r>
                <a:rPr lang="en-US" dirty="0"/>
                <a:t>decoding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F25E5-6B99-4D37-BF54-B180F5B6E0FD}"/>
                </a:ext>
              </a:extLst>
            </p:cNvPr>
            <p:cNvSpPr/>
            <p:nvPr/>
          </p:nvSpPr>
          <p:spPr>
            <a:xfrm>
              <a:off x="8161074" y="2762228"/>
              <a:ext cx="2080414" cy="338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BB272C-B467-4522-8A92-9A7A3EF9CE4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10241488" y="2371192"/>
              <a:ext cx="190407" cy="56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C9947F-4329-4C07-B901-2EDDA9D8D3F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9018196" y="2540425"/>
              <a:ext cx="183085" cy="22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4A7D4E-0939-47C4-8FCB-53A0A7774715}"/>
              </a:ext>
            </a:extLst>
          </p:cNvPr>
          <p:cNvSpPr txBox="1"/>
          <p:nvPr/>
        </p:nvSpPr>
        <p:spPr>
          <a:xfrm>
            <a:off x="11035342" y="212706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633A3A-783D-4857-BE3E-1327F5E32DF5}"/>
              </a:ext>
            </a:extLst>
          </p:cNvPr>
          <p:cNvCxnSpPr>
            <a:endCxn id="5" idx="3"/>
          </p:cNvCxnSpPr>
          <p:nvPr/>
        </p:nvCxnSpPr>
        <p:spPr>
          <a:xfrm>
            <a:off x="10051904" y="1709816"/>
            <a:ext cx="6499" cy="66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00A29-9AD1-47DD-8318-4C11C8F56584}"/>
              </a:ext>
            </a:extLst>
          </p:cNvPr>
          <p:cNvCxnSpPr/>
          <p:nvPr/>
        </p:nvCxnSpPr>
        <p:spPr>
          <a:xfrm>
            <a:off x="10431129" y="1709111"/>
            <a:ext cx="6499" cy="66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A122-FE05-4341-AAD7-DBFD7F4FE37C}"/>
              </a:ext>
            </a:extLst>
          </p:cNvPr>
          <p:cNvCxnSpPr/>
          <p:nvPr/>
        </p:nvCxnSpPr>
        <p:spPr>
          <a:xfrm>
            <a:off x="9395892" y="1934273"/>
            <a:ext cx="66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E9DDE5-6E55-46A1-9566-4380860C9D5A}"/>
              </a:ext>
            </a:extLst>
          </p:cNvPr>
          <p:cNvCxnSpPr>
            <a:cxnSpLocks/>
          </p:cNvCxnSpPr>
          <p:nvPr/>
        </p:nvCxnSpPr>
        <p:spPr>
          <a:xfrm flipH="1">
            <a:off x="10437628" y="1934273"/>
            <a:ext cx="571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21E2A-1609-43CF-8815-52EBAAED149E}"/>
                  </a:ext>
                </a:extLst>
              </p:cNvPr>
              <p:cNvSpPr txBox="1"/>
              <p:nvPr/>
            </p:nvSpPr>
            <p:spPr>
              <a:xfrm>
                <a:off x="10530501" y="1539279"/>
                <a:ext cx="126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SIFS time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21E2A-1609-43CF-8815-52EBAAED1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01" y="1539279"/>
                <a:ext cx="1263423" cy="369332"/>
              </a:xfrm>
              <a:prstGeom prst="rect">
                <a:avLst/>
              </a:prstGeom>
              <a:blipFill>
                <a:blip r:embed="rId2"/>
                <a:stretch>
                  <a:fillRect t="-10000" r="-3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EC7D03A-C238-4774-94A6-5EB30EFA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09" y="3499601"/>
            <a:ext cx="3938366" cy="24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EC02-2DD2-4281-A052-31A9233B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47F7D-9212-4675-9761-659FDFD0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7DDD2-B86D-4734-9E31-9AD0A1E1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2522"/>
            <a:ext cx="6407106" cy="2100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D756F-8F7F-464A-88BB-C9A72CA1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23" y="1566576"/>
            <a:ext cx="4121369" cy="31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0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6205" y="1911980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8A5-F17F-4B87-9282-2444E6D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Cellular OFDM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85D-F7F6-4CC5-B283-6E0589C6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6727284" cy="4329817"/>
          </a:xfrm>
        </p:spPr>
        <p:txBody>
          <a:bodyPr>
            <a:normAutofit/>
          </a:bodyPr>
          <a:lstStyle/>
          <a:p>
            <a:r>
              <a:rPr lang="en-US" dirty="0"/>
              <a:t>Transmissions are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scheduled</a:t>
            </a:r>
            <a:r>
              <a:rPr lang="en-US" dirty="0"/>
              <a:t> by the base station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assignment</a:t>
            </a:r>
            <a:r>
              <a:rPr lang="en-US" dirty="0"/>
              <a:t> from the base station contains:</a:t>
            </a:r>
          </a:p>
          <a:p>
            <a:pPr lvl="1"/>
            <a:r>
              <a:rPr lang="en-US" dirty="0"/>
              <a:t>A UE identity </a:t>
            </a:r>
          </a:p>
          <a:p>
            <a:pPr lvl="1"/>
            <a:r>
              <a:rPr lang="en-US" dirty="0"/>
              <a:t>Direction (uplink or downlink)</a:t>
            </a:r>
          </a:p>
          <a:p>
            <a:pPr lvl="1"/>
            <a:r>
              <a:rPr lang="en-US" dirty="0"/>
              <a:t>Time and frequency resources for data</a:t>
            </a:r>
          </a:p>
          <a:p>
            <a:pPr lvl="1"/>
            <a:r>
              <a:rPr lang="en-US" dirty="0"/>
              <a:t>MCS for the data</a:t>
            </a:r>
          </a:p>
          <a:p>
            <a:pPr lvl="1"/>
            <a:r>
              <a:rPr lang="en-US" dirty="0"/>
              <a:t>Time and frequency resources for the ACK</a:t>
            </a:r>
          </a:p>
          <a:p>
            <a:pPr lvl="1"/>
            <a:r>
              <a:rPr lang="en-US" dirty="0"/>
              <a:t>Other formatting information</a:t>
            </a:r>
          </a:p>
          <a:p>
            <a:r>
              <a:rPr lang="en-US" dirty="0"/>
              <a:t>Scheduling with OFDM enables:</a:t>
            </a:r>
          </a:p>
          <a:p>
            <a:pPr lvl="1"/>
            <a:r>
              <a:rPr lang="en-US" dirty="0"/>
              <a:t>Very flexible resource allocation among multiple users</a:t>
            </a:r>
          </a:p>
          <a:p>
            <a:pPr lvl="1"/>
            <a:r>
              <a:rPr lang="en-US" dirty="0"/>
              <a:t>Rapid adaptation to channel conditions and traffic requirements</a:t>
            </a:r>
          </a:p>
          <a:p>
            <a:pPr lvl="1"/>
            <a:r>
              <a:rPr lang="en-US" dirty="0"/>
              <a:t>Used in 4G LTE and 5G NR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A21-0AFF-4A9E-8145-20F0BF02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0195A-7760-4BB6-A2A8-73B5C98DF6FB}"/>
              </a:ext>
            </a:extLst>
          </p:cNvPr>
          <p:cNvSpPr/>
          <p:nvPr/>
        </p:nvSpPr>
        <p:spPr>
          <a:xfrm>
            <a:off x="7961809" y="2780450"/>
            <a:ext cx="2578524" cy="1631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AE41E-A417-4C31-8CC3-036255FD60F5}"/>
              </a:ext>
            </a:extLst>
          </p:cNvPr>
          <p:cNvSpPr txBox="1"/>
          <p:nvPr/>
        </p:nvSpPr>
        <p:spPr>
          <a:xfrm>
            <a:off x="10111876" y="4418019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19357-A066-4C03-943A-E8D3F07149DA}"/>
              </a:ext>
            </a:extLst>
          </p:cNvPr>
          <p:cNvCxnSpPr/>
          <p:nvPr/>
        </p:nvCxnSpPr>
        <p:spPr>
          <a:xfrm>
            <a:off x="10761413" y="4602685"/>
            <a:ext cx="89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125B84-9D9D-44DF-A037-C3DCAA3A024C}"/>
              </a:ext>
            </a:extLst>
          </p:cNvPr>
          <p:cNvSpPr txBox="1"/>
          <p:nvPr/>
        </p:nvSpPr>
        <p:spPr>
          <a:xfrm rot="16200000">
            <a:off x="7266394" y="310526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305E1-5ADF-4107-8FC8-AAEA1A330927}"/>
              </a:ext>
            </a:extLst>
          </p:cNvPr>
          <p:cNvCxnSpPr>
            <a:cxnSpLocks/>
          </p:cNvCxnSpPr>
          <p:nvPr/>
        </p:nvCxnSpPr>
        <p:spPr>
          <a:xfrm flipV="1">
            <a:off x="7714676" y="2167223"/>
            <a:ext cx="0" cy="6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6DA759-5FBA-4837-BE49-2F06BE6621D4}"/>
              </a:ext>
            </a:extLst>
          </p:cNvPr>
          <p:cNvSpPr/>
          <p:nvPr/>
        </p:nvSpPr>
        <p:spPr>
          <a:xfrm>
            <a:off x="8726718" y="2948394"/>
            <a:ext cx="105717" cy="33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B6945-2D94-42FF-A958-DE6F12D06A42}"/>
              </a:ext>
            </a:extLst>
          </p:cNvPr>
          <p:cNvSpPr txBox="1"/>
          <p:nvPr/>
        </p:nvSpPr>
        <p:spPr>
          <a:xfrm>
            <a:off x="7790530" y="2119266"/>
            <a:ext cx="1154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Assignment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CE870-C75C-40EF-B188-579ADA952983}"/>
              </a:ext>
            </a:extLst>
          </p:cNvPr>
          <p:cNvSpPr/>
          <p:nvPr/>
        </p:nvSpPr>
        <p:spPr>
          <a:xfrm>
            <a:off x="8860209" y="2944727"/>
            <a:ext cx="202519" cy="71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D3876-60C0-4DD0-9F73-10760E822BA7}"/>
              </a:ext>
            </a:extLst>
          </p:cNvPr>
          <p:cNvSpPr/>
          <p:nvPr/>
        </p:nvSpPr>
        <p:spPr>
          <a:xfrm>
            <a:off x="8717133" y="3310433"/>
            <a:ext cx="105717" cy="33139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C6EA6-7C86-4DA6-8446-730EA757A11F}"/>
              </a:ext>
            </a:extLst>
          </p:cNvPr>
          <p:cNvSpPr/>
          <p:nvPr/>
        </p:nvSpPr>
        <p:spPr>
          <a:xfrm>
            <a:off x="8872714" y="3841853"/>
            <a:ext cx="202519" cy="5260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7CBEE-32C9-44DC-9727-E822280E2F2A}"/>
              </a:ext>
            </a:extLst>
          </p:cNvPr>
          <p:cNvSpPr/>
          <p:nvPr/>
        </p:nvSpPr>
        <p:spPr>
          <a:xfrm>
            <a:off x="9543085" y="2953996"/>
            <a:ext cx="54260" cy="28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EF9A0-676C-4F58-9515-A3958CBEDBA8}"/>
              </a:ext>
            </a:extLst>
          </p:cNvPr>
          <p:cNvSpPr/>
          <p:nvPr/>
        </p:nvSpPr>
        <p:spPr>
          <a:xfrm>
            <a:off x="9555358" y="3338225"/>
            <a:ext cx="45719" cy="3193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6E9AF-A61F-48BD-B67F-8CD113BD154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367579" y="2457820"/>
            <a:ext cx="419227" cy="48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9E915-C731-43A5-9871-1B9594BE17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972808" y="2115671"/>
            <a:ext cx="194410" cy="8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E13A21-731F-4574-97E3-27A1CB745E11}"/>
              </a:ext>
            </a:extLst>
          </p:cNvPr>
          <p:cNvSpPr txBox="1"/>
          <p:nvPr/>
        </p:nvSpPr>
        <p:spPr>
          <a:xfrm>
            <a:off x="8872714" y="1777117"/>
            <a:ext cx="58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Data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DF74A8-9E1A-4287-93A4-CCF0891EA678}"/>
              </a:ext>
            </a:extLst>
          </p:cNvPr>
          <p:cNvSpPr txBox="1"/>
          <p:nvPr/>
        </p:nvSpPr>
        <p:spPr>
          <a:xfrm>
            <a:off x="9444738" y="219204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ACK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2B616-0043-436B-84EE-2BF1257C0B1B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565009" y="2530594"/>
            <a:ext cx="136370" cy="42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D398CE-459A-427D-A6ED-2FB1274EB1C8}"/>
              </a:ext>
            </a:extLst>
          </p:cNvPr>
          <p:cNvSpPr txBox="1"/>
          <p:nvPr/>
        </p:nvSpPr>
        <p:spPr>
          <a:xfrm>
            <a:off x="11211183" y="311587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UE1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F317A-74C5-47B5-9D9A-04446CF04D75}"/>
              </a:ext>
            </a:extLst>
          </p:cNvPr>
          <p:cNvSpPr txBox="1"/>
          <p:nvPr/>
        </p:nvSpPr>
        <p:spPr>
          <a:xfrm>
            <a:off x="11203691" y="370017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B050"/>
                </a:solidFill>
              </a:rPr>
              <a:t>UE2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3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86116C30-FCF0-43C5-BBC2-462879AC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148" y="3073452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A766A6F1-1B40-4627-91E3-F47631DA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895" y="3667384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5B4BED08-7DA5-4727-9212-A2D9DAD66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5949682" y="2886265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0A587B93-E401-4535-A252-D74D4424D5BE}"/>
              </a:ext>
            </a:extLst>
          </p:cNvPr>
          <p:cNvSpPr/>
          <p:nvPr/>
        </p:nvSpPr>
        <p:spPr>
          <a:xfrm>
            <a:off x="6928551" y="3144838"/>
            <a:ext cx="623386" cy="172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0249A22-01F2-4031-9A2B-DEB396834FDF}"/>
              </a:ext>
            </a:extLst>
          </p:cNvPr>
          <p:cNvSpPr/>
          <p:nvPr/>
        </p:nvSpPr>
        <p:spPr>
          <a:xfrm>
            <a:off x="10199762" y="3173119"/>
            <a:ext cx="623386" cy="172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4A4E8C2-81DC-4BE6-B456-CCD39BA1C9AF}"/>
              </a:ext>
            </a:extLst>
          </p:cNvPr>
          <p:cNvSpPr/>
          <p:nvPr/>
        </p:nvSpPr>
        <p:spPr>
          <a:xfrm>
            <a:off x="6975375" y="3802163"/>
            <a:ext cx="623386" cy="17206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BFDFF0E-CA4A-462A-9FCA-802AEA745839}"/>
              </a:ext>
            </a:extLst>
          </p:cNvPr>
          <p:cNvSpPr/>
          <p:nvPr/>
        </p:nvSpPr>
        <p:spPr>
          <a:xfrm>
            <a:off x="10228640" y="3807451"/>
            <a:ext cx="623386" cy="17206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6FE1-934D-499D-9887-EAC028CD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3568"/>
            <a:ext cx="5118185" cy="3831641"/>
          </a:xfrm>
        </p:spPr>
        <p:txBody>
          <a:bodyPr/>
          <a:lstStyle/>
          <a:p>
            <a:r>
              <a:rPr lang="en-US" dirty="0"/>
              <a:t>Fading causes variations in SNR</a:t>
            </a:r>
          </a:p>
          <a:p>
            <a:pPr lvl="1"/>
            <a:r>
              <a:rPr lang="en-US" dirty="0"/>
              <a:t>Large scale and small-scale variations</a:t>
            </a:r>
          </a:p>
          <a:p>
            <a:r>
              <a:rPr lang="en-US" dirty="0"/>
              <a:t>TX must adapt the MCS</a:t>
            </a:r>
          </a:p>
          <a:p>
            <a:r>
              <a:rPr lang="en-US" dirty="0"/>
              <a:t>Basic questions:</a:t>
            </a:r>
          </a:p>
          <a:p>
            <a:pPr lvl="1"/>
            <a:r>
              <a:rPr lang="en-US" dirty="0"/>
              <a:t>How does the TX select the MCS?</a:t>
            </a:r>
          </a:p>
          <a:p>
            <a:pPr lvl="1"/>
            <a:r>
              <a:rPr lang="en-US" dirty="0"/>
              <a:t>How does it send the selected MCS to the RX?</a:t>
            </a:r>
          </a:p>
          <a:p>
            <a:pPr lvl="1"/>
            <a:r>
              <a:rPr lang="en-US" dirty="0"/>
              <a:t>What happens if it selects the MCS incorrectly?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7505444" y="2615463"/>
            <a:ext cx="4152534" cy="21268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2222593-1072-4B97-9E05-FBBC1B37F914}"/>
              </a:ext>
            </a:extLst>
          </p:cNvPr>
          <p:cNvSpPr/>
          <p:nvPr/>
        </p:nvSpPr>
        <p:spPr>
          <a:xfrm rot="10800000">
            <a:off x="6740876" y="2227704"/>
            <a:ext cx="484632" cy="1013702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A61AD6-FCC2-4BE4-86FB-9A79DCD37A0D}"/>
              </a:ext>
            </a:extLst>
          </p:cNvPr>
          <p:cNvSpPr/>
          <p:nvPr/>
        </p:nvSpPr>
        <p:spPr>
          <a:xfrm>
            <a:off x="6740876" y="3919957"/>
            <a:ext cx="484632" cy="101370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6C34-6667-47AA-9591-B6C8943A51DE}"/>
              </a:ext>
            </a:extLst>
          </p:cNvPr>
          <p:cNvSpPr txBox="1"/>
          <p:nvPr/>
        </p:nvSpPr>
        <p:spPr>
          <a:xfrm>
            <a:off x="6463530" y="1722190"/>
            <a:ext cx="103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5C1FE-F19D-4858-B8E7-FEC02A77B8EF}"/>
              </a:ext>
            </a:extLst>
          </p:cNvPr>
          <p:cNvSpPr txBox="1"/>
          <p:nvPr/>
        </p:nvSpPr>
        <p:spPr>
          <a:xfrm>
            <a:off x="6463529" y="5081586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rate</a:t>
            </a:r>
          </a:p>
        </p:txBody>
      </p:sp>
    </p:spTree>
    <p:extLst>
      <p:ext uri="{BB962C8B-B14F-4D97-AF65-F5344CB8AC3E}">
        <p14:creationId xmlns:p14="http://schemas.microsoft.com/office/powerpoint/2010/main" val="8878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FBDA-1EC4-43C6-A63D-E7CC4A7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Blocks in 5G NR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C17-51B6-40F6-B85B-BF51785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13984" cy="4329817"/>
          </a:xfrm>
        </p:spPr>
        <p:txBody>
          <a:bodyPr/>
          <a:lstStyle/>
          <a:p>
            <a:r>
              <a:rPr lang="en-US" dirty="0"/>
              <a:t>Assignments are in units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resource blocks</a:t>
            </a:r>
          </a:p>
          <a:p>
            <a:pPr lvl="1"/>
            <a:r>
              <a:rPr lang="en-US" dirty="0"/>
              <a:t>One slot in time = 14 OFDM symbols (normal mode)</a:t>
            </a:r>
          </a:p>
          <a:p>
            <a:pPr lvl="1"/>
            <a:r>
              <a:rPr lang="en-US" dirty="0"/>
              <a:t>12 sub-carriers in frequency</a:t>
            </a:r>
          </a:p>
          <a:p>
            <a:r>
              <a:rPr lang="en-US" dirty="0"/>
              <a:t>Each assignment has one or more RBs in a slot</a:t>
            </a:r>
          </a:p>
          <a:p>
            <a:r>
              <a:rPr lang="en-US" dirty="0"/>
              <a:t>Slot time depends on sub-carrier spacing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C348-93E3-419F-A535-1E1A17D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84B003-B6CB-4B04-BB13-3742746FE1FB}"/>
              </a:ext>
            </a:extLst>
          </p:cNvPr>
          <p:cNvSpPr/>
          <p:nvPr/>
        </p:nvSpPr>
        <p:spPr>
          <a:xfrm>
            <a:off x="9251458" y="1916842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0C545-680F-484B-A9B8-DA3EBBD79EEE}"/>
              </a:ext>
            </a:extLst>
          </p:cNvPr>
          <p:cNvSpPr txBox="1"/>
          <p:nvPr/>
        </p:nvSpPr>
        <p:spPr>
          <a:xfrm>
            <a:off x="9251458" y="4687398"/>
            <a:ext cx="18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 slot</a:t>
            </a:r>
            <a:br>
              <a:rPr lang="en-US" sz="1600" dirty="0"/>
            </a:br>
            <a:r>
              <a:rPr lang="en-US" sz="1600" dirty="0"/>
              <a:t>= 14 OFDM symbols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63F480-430A-485C-8D95-D3F8E426BCDA}"/>
              </a:ext>
            </a:extLst>
          </p:cNvPr>
          <p:cNvCxnSpPr>
            <a:cxnSpLocks/>
          </p:cNvCxnSpPr>
          <p:nvPr/>
        </p:nvCxnSpPr>
        <p:spPr>
          <a:xfrm>
            <a:off x="9832392" y="4384092"/>
            <a:ext cx="0" cy="4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947169-F19A-401E-93E7-64ED65C6975F}"/>
              </a:ext>
            </a:extLst>
          </p:cNvPr>
          <p:cNvCxnSpPr>
            <a:cxnSpLocks/>
          </p:cNvCxnSpPr>
          <p:nvPr/>
        </p:nvCxnSpPr>
        <p:spPr>
          <a:xfrm flipH="1">
            <a:off x="10413326" y="4384092"/>
            <a:ext cx="1" cy="4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F191E-2863-4D4A-A33A-CCA500AC4C9B}"/>
              </a:ext>
            </a:extLst>
          </p:cNvPr>
          <p:cNvCxnSpPr>
            <a:cxnSpLocks/>
          </p:cNvCxnSpPr>
          <p:nvPr/>
        </p:nvCxnSpPr>
        <p:spPr>
          <a:xfrm>
            <a:off x="9832392" y="4576846"/>
            <a:ext cx="5809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AB9DB-2AF3-4BF0-B314-E0C673D2B177}"/>
              </a:ext>
            </a:extLst>
          </p:cNvPr>
          <p:cNvSpPr/>
          <p:nvPr/>
        </p:nvSpPr>
        <p:spPr>
          <a:xfrm>
            <a:off x="9832392" y="1919189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ED2E49-DA52-4AB9-848A-BB87E6762BD3}"/>
              </a:ext>
            </a:extLst>
          </p:cNvPr>
          <p:cNvSpPr/>
          <p:nvPr/>
        </p:nvSpPr>
        <p:spPr>
          <a:xfrm>
            <a:off x="10414241" y="1916842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35A250-2BF5-44E5-80F8-4F7DDC960480}"/>
              </a:ext>
            </a:extLst>
          </p:cNvPr>
          <p:cNvSpPr/>
          <p:nvPr/>
        </p:nvSpPr>
        <p:spPr>
          <a:xfrm>
            <a:off x="9832392" y="2468117"/>
            <a:ext cx="580934" cy="45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196E1-D8B1-4BAF-AA7A-ABE3E7CDA91F}"/>
              </a:ext>
            </a:extLst>
          </p:cNvPr>
          <p:cNvSpPr txBox="1"/>
          <p:nvPr/>
        </p:nvSpPr>
        <p:spPr>
          <a:xfrm>
            <a:off x="7550296" y="2531009"/>
            <a:ext cx="135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subcarriers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F8C363-83BE-4943-9879-5CDA2BF581B2}"/>
              </a:ext>
            </a:extLst>
          </p:cNvPr>
          <p:cNvCxnSpPr>
            <a:cxnSpLocks/>
          </p:cNvCxnSpPr>
          <p:nvPr/>
        </p:nvCxnSpPr>
        <p:spPr>
          <a:xfrm flipH="1">
            <a:off x="8536234" y="2919372"/>
            <a:ext cx="1223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CBB08D-FA38-48EF-A2B7-4D25987EDC75}"/>
              </a:ext>
            </a:extLst>
          </p:cNvPr>
          <p:cNvCxnSpPr>
            <a:cxnSpLocks/>
          </p:cNvCxnSpPr>
          <p:nvPr/>
        </p:nvCxnSpPr>
        <p:spPr>
          <a:xfrm flipH="1">
            <a:off x="8536234" y="2468117"/>
            <a:ext cx="1223784" cy="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899C94-CC0D-4A56-AF2B-6B43677AD025}"/>
              </a:ext>
            </a:extLst>
          </p:cNvPr>
          <p:cNvCxnSpPr>
            <a:cxnSpLocks/>
          </p:cNvCxnSpPr>
          <p:nvPr/>
        </p:nvCxnSpPr>
        <p:spPr>
          <a:xfrm>
            <a:off x="8921458" y="2483547"/>
            <a:ext cx="0" cy="433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A6DB411-4595-459B-968F-65719F2A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43" y="3609495"/>
            <a:ext cx="2526944" cy="23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9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6B6-32AA-4848-8AF0-79A42B7E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Channels in 5G NR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1C9B-C6D6-4FEE-931A-343675D2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649" y="3326207"/>
            <a:ext cx="4874029" cy="22912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Downlink</a:t>
            </a:r>
            <a:r>
              <a:rPr lang="en-US" dirty="0"/>
              <a:t>:  </a:t>
            </a:r>
            <a:r>
              <a:rPr lang="en-US" dirty="0" err="1"/>
              <a:t>gNB</a:t>
            </a:r>
            <a:r>
              <a:rPr lang="en-US" dirty="0"/>
              <a:t> to UE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PDSCH</a:t>
            </a:r>
            <a:r>
              <a:rPr lang="en-US" sz="1800" dirty="0"/>
              <a:t>:  Physical downlink shared channel</a:t>
            </a:r>
          </a:p>
          <a:p>
            <a:pPr lvl="1"/>
            <a:r>
              <a:rPr lang="en-US" sz="1600" dirty="0"/>
              <a:t>DL data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PDCCH</a:t>
            </a:r>
            <a:r>
              <a:rPr lang="en-US" sz="1800" dirty="0"/>
              <a:t>:  Physical downlink control channel:  </a:t>
            </a:r>
          </a:p>
          <a:p>
            <a:pPr lvl="1"/>
            <a:r>
              <a:rPr lang="en-US" sz="1600" dirty="0"/>
              <a:t>Assignments for both the uplink and downlink</a:t>
            </a:r>
          </a:p>
          <a:p>
            <a:pPr lvl="1"/>
            <a:r>
              <a:rPr lang="en-US" sz="1600" dirty="0"/>
              <a:t>Schedules resources on PDSCH and PUSCH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0363B-5C1D-474D-A9A3-79EAB2CA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A0E3DB58-6E40-4D79-BB2F-7DDC1123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89" y="2319545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C7DA45A1-9432-428F-A13B-7B6246EB8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471428" y="2064306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05AD2CE-2E8E-48D2-8719-E1B57EE331DB}"/>
              </a:ext>
            </a:extLst>
          </p:cNvPr>
          <p:cNvSpPr/>
          <p:nvPr/>
        </p:nvSpPr>
        <p:spPr>
          <a:xfrm>
            <a:off x="2199336" y="2319545"/>
            <a:ext cx="1310978" cy="42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9B50E2-891C-4120-9F16-7A6CFB736D41}"/>
              </a:ext>
            </a:extLst>
          </p:cNvPr>
          <p:cNvSpPr txBox="1">
            <a:spLocks/>
          </p:cNvSpPr>
          <p:nvPr/>
        </p:nvSpPr>
        <p:spPr>
          <a:xfrm>
            <a:off x="6625616" y="3429000"/>
            <a:ext cx="4874029" cy="22912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Uplink</a:t>
            </a:r>
            <a:r>
              <a:rPr lang="en-US" dirty="0"/>
              <a:t>:  UE to </a:t>
            </a:r>
            <a:r>
              <a:rPr lang="en-US" dirty="0" err="1"/>
              <a:t>gNB</a:t>
            </a:r>
            <a:endParaRPr lang="en-US" dirty="0"/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PUSCH</a:t>
            </a:r>
            <a:r>
              <a:rPr lang="en-US" sz="1800" dirty="0"/>
              <a:t>:  Physical uplink shared channel</a:t>
            </a:r>
          </a:p>
          <a:p>
            <a:pPr lvl="1"/>
            <a:r>
              <a:rPr lang="en-US" sz="1600" dirty="0"/>
              <a:t>UL data </a:t>
            </a:r>
          </a:p>
          <a:p>
            <a:pPr lvl="1"/>
            <a:r>
              <a:rPr lang="en-US" sz="1600" dirty="0"/>
              <a:t>May also contain UL ACKs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PUCCH</a:t>
            </a:r>
            <a:r>
              <a:rPr lang="en-US" sz="1800" dirty="0"/>
              <a:t>:  Physical uplink control channel:  </a:t>
            </a:r>
          </a:p>
          <a:p>
            <a:pPr lvl="1"/>
            <a:r>
              <a:rPr lang="en-US" sz="1600" dirty="0"/>
              <a:t>Scheduling requests </a:t>
            </a:r>
          </a:p>
          <a:p>
            <a:pPr lvl="1"/>
            <a:r>
              <a:rPr lang="en-US" sz="1600" dirty="0"/>
              <a:t>UL ACKs (if PUSCH is not available)</a:t>
            </a:r>
          </a:p>
        </p:txBody>
      </p:sp>
      <p:pic>
        <p:nvPicPr>
          <p:cNvPr id="9" name="Picture 8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0E667A63-8714-4909-BB8B-3D69A1B9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856" y="2422338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C4538E67-2BA0-49DF-A0C4-535DB0CF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6938395" y="2167099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80B6B2-0407-49B3-91CF-323FDBFEFFDA}"/>
              </a:ext>
            </a:extLst>
          </p:cNvPr>
          <p:cNvSpPr/>
          <p:nvPr/>
        </p:nvSpPr>
        <p:spPr>
          <a:xfrm rot="10800000">
            <a:off x="7690506" y="2426732"/>
            <a:ext cx="1310978" cy="4234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99C9-C868-455D-BCB6-F142956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PDCCH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3C12-0F27-454E-89AE-9431C329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977" y="1539279"/>
            <a:ext cx="4186702" cy="4329817"/>
          </a:xfrm>
        </p:spPr>
        <p:txBody>
          <a:bodyPr/>
          <a:lstStyle/>
          <a:p>
            <a:r>
              <a:rPr lang="en-US" dirty="0"/>
              <a:t>UL and DL grants sent on PDCCH</a:t>
            </a:r>
          </a:p>
          <a:p>
            <a:pPr lvl="1"/>
            <a:r>
              <a:rPr lang="en-US" dirty="0"/>
              <a:t>DCI:  Downlink control information</a:t>
            </a:r>
          </a:p>
          <a:p>
            <a:pPr lvl="1"/>
            <a:r>
              <a:rPr lang="en-US" dirty="0"/>
              <a:t>Many different DCI formats </a:t>
            </a:r>
          </a:p>
          <a:p>
            <a:r>
              <a:rPr lang="en-US" dirty="0"/>
              <a:t>All DCI contain</a:t>
            </a:r>
          </a:p>
          <a:p>
            <a:pPr lvl="1"/>
            <a:r>
              <a:rPr lang="en-US" dirty="0"/>
              <a:t>Time allocation:  Slot number</a:t>
            </a:r>
          </a:p>
          <a:p>
            <a:pPr lvl="1"/>
            <a:r>
              <a:rPr lang="en-US" dirty="0"/>
              <a:t>Frequency allocation:  Set of RBs</a:t>
            </a:r>
          </a:p>
          <a:p>
            <a:pPr lvl="1"/>
            <a:r>
              <a:rPr lang="en-US" dirty="0"/>
              <a:t>MCS</a:t>
            </a:r>
          </a:p>
          <a:p>
            <a:pPr lvl="1"/>
            <a:r>
              <a:rPr lang="en-US" dirty="0"/>
              <a:t>ARQ location (DL grant only)</a:t>
            </a:r>
          </a:p>
          <a:p>
            <a:pPr lvl="1"/>
            <a:r>
              <a:rPr lang="en-US" dirty="0"/>
              <a:t>Many other formatting details…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6D722-2C66-4F10-BFDC-316349C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6D3B1F-A1AB-4417-83AE-0A26DF1B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62828"/>
            <a:ext cx="5871697" cy="33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3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7EFB-92C3-4AE0-8618-FB63B5BF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MCS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9288-C50D-4BE0-A8A3-65CCDD1C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885734" cy="43298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 block </a:t>
            </a:r>
            <a:r>
              <a:rPr lang="en-US" dirty="0"/>
              <a:t>(TB):</a:t>
            </a:r>
          </a:p>
          <a:p>
            <a:pPr lvl="1"/>
            <a:r>
              <a:rPr lang="en-US" dirty="0"/>
              <a:t>Transmission associated with one assignment</a:t>
            </a:r>
          </a:p>
          <a:p>
            <a:pPr lvl="1"/>
            <a:r>
              <a:rPr lang="en-US" dirty="0"/>
              <a:t>Occurs in one or more RBs in a slot</a:t>
            </a:r>
          </a:p>
          <a:p>
            <a:r>
              <a:rPr lang="en-US" dirty="0"/>
              <a:t>Each TB is transmitted with some MCS</a:t>
            </a:r>
          </a:p>
          <a:p>
            <a:pPr lvl="1"/>
            <a:r>
              <a:rPr lang="en-US" dirty="0"/>
              <a:t>Modulation and coding scheme</a:t>
            </a:r>
          </a:p>
          <a:p>
            <a:pPr lvl="1"/>
            <a:r>
              <a:rPr lang="en-US" dirty="0"/>
              <a:t>Currently there are 28 options</a:t>
            </a:r>
          </a:p>
          <a:p>
            <a:r>
              <a:rPr lang="en-US" dirty="0"/>
              <a:t>Set by the base station depending on SNR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6363A-F7D3-4A43-B42B-675A5C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95B61F-B88B-49AD-8F3F-7C0C2BD6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41" y="918341"/>
            <a:ext cx="4064709" cy="502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8A68-9DCD-44B1-9691-BAB43EF6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Computing TB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69D46-2C0A-4ACE-9AD4-9314017DB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in a system with a slot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=125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a downlink grant:</a:t>
                </a:r>
              </a:p>
              <a:p>
                <a:pPr lvl="1"/>
                <a:r>
                  <a:rPr lang="en-US" dirty="0"/>
                  <a:t>Spans 10 RBs</a:t>
                </a:r>
              </a:p>
              <a:p>
                <a:pPr lvl="1"/>
                <a:r>
                  <a:rPr lang="en-US" dirty="0"/>
                  <a:t>Uses MCS 12 (16-QAM, Code rate =434/1024)</a:t>
                </a:r>
              </a:p>
              <a:p>
                <a:pPr lvl="1"/>
                <a:r>
                  <a:rPr lang="en-US" dirty="0"/>
                  <a:t>On average 10 REs in each RB are used for overhead (e.g., PDCCH, reference signals, …)</a:t>
                </a:r>
              </a:p>
              <a:p>
                <a:r>
                  <a:rPr lang="en-US" dirty="0"/>
                  <a:t>What is the transport block size and instantaneous data rate?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Each RB has 12 x 14=168 total </a:t>
                </a:r>
                <a:r>
                  <a:rPr lang="en-US" dirty="0" err="1"/>
                  <a:t>REs.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There are 168-10=158 for data</a:t>
                </a:r>
              </a:p>
              <a:p>
                <a:pPr lvl="1"/>
                <a:r>
                  <a:rPr lang="en-US" dirty="0"/>
                  <a:t>The TB size will be: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≈158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1.6953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=26.8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bits</a:t>
                </a:r>
              </a:p>
              <a:p>
                <a:pPr lvl="1"/>
                <a:r>
                  <a:rPr lang="en-US" dirty="0"/>
                  <a:t>The instantaneous data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26.8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=21.4 </m:t>
                    </m:r>
                  </m:oMath>
                </a14:m>
                <a:r>
                  <a:rPr lang="en-US" dirty="0"/>
                  <a:t>Mbps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69D46-2C0A-4ACE-9AD4-9314017DB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DA61-E2B8-4069-8348-7F35490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1E9259-908E-4253-90BF-481B72F1E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9" b="46860"/>
          <a:stretch/>
        </p:blipFill>
        <p:spPr bwMode="auto">
          <a:xfrm>
            <a:off x="7154779" y="4243105"/>
            <a:ext cx="4766797" cy="7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4F496A-5952-44EF-B28C-292802027415}"/>
              </a:ext>
            </a:extLst>
          </p:cNvPr>
          <p:cNvSpPr/>
          <p:nvPr/>
        </p:nvSpPr>
        <p:spPr>
          <a:xfrm>
            <a:off x="10525913" y="4465692"/>
            <a:ext cx="1237534" cy="3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1868A-75AF-483C-AD8F-1923ED7F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11" y="3323684"/>
            <a:ext cx="4424083" cy="6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B1E-29E3-4AC4-A18A-18B8FE5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Scheduling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2265-C660-4FF7-8A6E-8AE732F3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08493"/>
            <a:ext cx="10058400" cy="1260603"/>
          </a:xfrm>
        </p:spPr>
        <p:txBody>
          <a:bodyPr/>
          <a:lstStyle/>
          <a:p>
            <a:r>
              <a:rPr lang="en-US" dirty="0"/>
              <a:t>ACKs for downlink data transmitted on PUCCH</a:t>
            </a:r>
          </a:p>
          <a:p>
            <a:pPr lvl="1"/>
            <a:r>
              <a:rPr lang="en-US" dirty="0"/>
              <a:t>Physical uplink control channel</a:t>
            </a:r>
          </a:p>
          <a:p>
            <a:pPr lvl="1"/>
            <a:r>
              <a:rPr lang="en-US" dirty="0"/>
              <a:t>Can also be transmitted on the uplink data channel if it is available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D21E-6F6B-4324-A4AA-2DB4FE7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3CB30-7322-4A1F-A8DE-3EF3173002CC}"/>
              </a:ext>
            </a:extLst>
          </p:cNvPr>
          <p:cNvSpPr/>
          <p:nvPr/>
        </p:nvSpPr>
        <p:spPr>
          <a:xfrm>
            <a:off x="4739439" y="2431287"/>
            <a:ext cx="261842" cy="5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A050E4D-499F-4636-A8CD-743CD33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65" y="3488286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08C35EF0-386C-4063-B381-27AC0087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955470" y="1747892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00AF4-2E5E-46EC-8483-FEABF346EC00}"/>
              </a:ext>
            </a:extLst>
          </p:cNvPr>
          <p:cNvCxnSpPr>
            <a:cxnSpLocks/>
          </p:cNvCxnSpPr>
          <p:nvPr/>
        </p:nvCxnSpPr>
        <p:spPr>
          <a:xfrm flipV="1">
            <a:off x="3019361" y="2996212"/>
            <a:ext cx="7247694" cy="3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7114-3841-4D80-B802-CF7EDECE1F4D}"/>
              </a:ext>
            </a:extLst>
          </p:cNvPr>
          <p:cNvSpPr/>
          <p:nvPr/>
        </p:nvSpPr>
        <p:spPr>
          <a:xfrm>
            <a:off x="4558992" y="2431287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D00E-1CA2-4DD3-B66F-803D690E08C7}"/>
              </a:ext>
            </a:extLst>
          </p:cNvPr>
          <p:cNvSpPr txBox="1"/>
          <p:nvPr/>
        </p:nvSpPr>
        <p:spPr>
          <a:xfrm>
            <a:off x="3545055" y="2440764"/>
            <a:ext cx="101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PDCCH </a:t>
            </a:r>
            <a:br>
              <a:rPr lang="en-US" sz="1400" dirty="0"/>
            </a:br>
            <a:r>
              <a:rPr lang="en-US" sz="1400" dirty="0"/>
              <a:t>assignment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95B82-B10D-4850-A683-7E7607EA0EBF}"/>
              </a:ext>
            </a:extLst>
          </p:cNvPr>
          <p:cNvSpPr txBox="1"/>
          <p:nvPr/>
        </p:nvSpPr>
        <p:spPr>
          <a:xfrm>
            <a:off x="4992792" y="244670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PDSCH </a:t>
            </a:r>
            <a:br>
              <a:rPr lang="en-US" sz="1400" dirty="0"/>
            </a:br>
            <a:r>
              <a:rPr lang="en-US" sz="1400" dirty="0"/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073E8-0EA0-4FF8-8ED8-FFC172F06311}"/>
              </a:ext>
            </a:extLst>
          </p:cNvPr>
          <p:cNvCxnSpPr>
            <a:cxnSpLocks/>
          </p:cNvCxnSpPr>
          <p:nvPr/>
        </p:nvCxnSpPr>
        <p:spPr>
          <a:xfrm flipV="1">
            <a:off x="4368445" y="3725201"/>
            <a:ext cx="6290376" cy="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70FAA-000D-459B-BEF1-4955ED43078A}"/>
              </a:ext>
            </a:extLst>
          </p:cNvPr>
          <p:cNvSpPr/>
          <p:nvPr/>
        </p:nvSpPr>
        <p:spPr>
          <a:xfrm>
            <a:off x="6575690" y="2420410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322346-628D-40AB-9E68-41B99C89BD5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870360" y="3007088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6D23-D70C-4121-AD32-F6AD026C277C}"/>
              </a:ext>
            </a:extLst>
          </p:cNvPr>
          <p:cNvCxnSpPr>
            <a:cxnSpLocks/>
          </p:cNvCxnSpPr>
          <p:nvPr/>
        </p:nvCxnSpPr>
        <p:spPr>
          <a:xfrm>
            <a:off x="4666232" y="3023732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021E0D-C1D2-4DF2-B7B1-AE04C58B09CA}"/>
              </a:ext>
            </a:extLst>
          </p:cNvPr>
          <p:cNvSpPr txBox="1"/>
          <p:nvPr/>
        </p:nvSpPr>
        <p:spPr>
          <a:xfrm>
            <a:off x="6236253" y="1908067"/>
            <a:ext cx="12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ACK/NACK</a:t>
            </a:r>
            <a:br>
              <a:rPr lang="en-US" sz="1400" dirty="0"/>
            </a:br>
            <a:r>
              <a:rPr lang="en-US" sz="1400" dirty="0"/>
              <a:t>on PUCCH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46EAF-911E-4A6C-ADBA-C37606B7AC58}"/>
              </a:ext>
            </a:extLst>
          </p:cNvPr>
          <p:cNvCxnSpPr>
            <a:cxnSpLocks/>
          </p:cNvCxnSpPr>
          <p:nvPr/>
        </p:nvCxnSpPr>
        <p:spPr>
          <a:xfrm flipV="1">
            <a:off x="6371562" y="2996211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E3A1C-370F-4C0C-B042-6D2D0878D829}"/>
              </a:ext>
            </a:extLst>
          </p:cNvPr>
          <p:cNvSpPr/>
          <p:nvPr/>
        </p:nvSpPr>
        <p:spPr>
          <a:xfrm>
            <a:off x="8222435" y="2420410"/>
            <a:ext cx="261842" cy="5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900D1-94F1-4B40-9AF5-B0B9D301B123}"/>
              </a:ext>
            </a:extLst>
          </p:cNvPr>
          <p:cNvSpPr/>
          <p:nvPr/>
        </p:nvSpPr>
        <p:spPr>
          <a:xfrm>
            <a:off x="8041988" y="2420410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625045-C82E-4EC8-A2E0-B364EA9BCB0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353356" y="2996211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8976D-476B-4479-965B-D840D1B0D726}"/>
              </a:ext>
            </a:extLst>
          </p:cNvPr>
          <p:cNvCxnSpPr>
            <a:cxnSpLocks/>
          </p:cNvCxnSpPr>
          <p:nvPr/>
        </p:nvCxnSpPr>
        <p:spPr>
          <a:xfrm>
            <a:off x="8149228" y="3012855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8D2E84-C087-47C7-97AB-9B38E1D51047}"/>
              </a:ext>
            </a:extLst>
          </p:cNvPr>
          <p:cNvSpPr/>
          <p:nvPr/>
        </p:nvSpPr>
        <p:spPr>
          <a:xfrm>
            <a:off x="5400234" y="342900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attempt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D35A6-810A-4E44-9C6F-7E573A1D8016}"/>
              </a:ext>
            </a:extLst>
          </p:cNvPr>
          <p:cNvSpPr/>
          <p:nvPr/>
        </p:nvSpPr>
        <p:spPr>
          <a:xfrm>
            <a:off x="6932965" y="2726137"/>
            <a:ext cx="1055070" cy="494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Scheduling decision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4AEF3-B38C-4AAE-A6A9-50FF4E2BC221}"/>
              </a:ext>
            </a:extLst>
          </p:cNvPr>
          <p:cNvSpPr txBox="1"/>
          <p:nvPr/>
        </p:nvSpPr>
        <p:spPr>
          <a:xfrm>
            <a:off x="4330512" y="1675189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Initial TX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5960EE-25C7-4744-8C09-DFAC8090E83B}"/>
              </a:ext>
            </a:extLst>
          </p:cNvPr>
          <p:cNvSpPr txBox="1"/>
          <p:nvPr/>
        </p:nvSpPr>
        <p:spPr>
          <a:xfrm>
            <a:off x="7797942" y="1567652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Next TX or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Re-TX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C783B3A-16F0-4EE8-9E91-CEF7A50AD33E}"/>
              </a:ext>
            </a:extLst>
          </p:cNvPr>
          <p:cNvSpPr/>
          <p:nvPr/>
        </p:nvSpPr>
        <p:spPr>
          <a:xfrm rot="16200000">
            <a:off x="4659972" y="1924891"/>
            <a:ext cx="261842" cy="579884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61A6143-30DF-4A1F-B672-C4C0D5D6ED24}"/>
              </a:ext>
            </a:extLst>
          </p:cNvPr>
          <p:cNvSpPr/>
          <p:nvPr/>
        </p:nvSpPr>
        <p:spPr>
          <a:xfrm rot="16200000">
            <a:off x="8141877" y="1940779"/>
            <a:ext cx="261842" cy="579884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AF7F3-0F57-4C77-8082-B5CACAD38E1E}"/>
              </a:ext>
            </a:extLst>
          </p:cNvPr>
          <p:cNvCxnSpPr>
            <a:cxnSpLocks/>
          </p:cNvCxnSpPr>
          <p:nvPr/>
        </p:nvCxnSpPr>
        <p:spPr>
          <a:xfrm>
            <a:off x="3347294" y="2440764"/>
            <a:ext cx="0" cy="617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259E21-66A9-4EE3-8781-D27EA70970DB}"/>
              </a:ext>
            </a:extLst>
          </p:cNvPr>
          <p:cNvSpPr txBox="1"/>
          <p:nvPr/>
        </p:nvSpPr>
        <p:spPr>
          <a:xfrm>
            <a:off x="2960096" y="2090872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DL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26A71E-8212-40FB-A5BA-1EE58C1B4FF7}"/>
              </a:ext>
            </a:extLst>
          </p:cNvPr>
          <p:cNvCxnSpPr>
            <a:cxnSpLocks/>
          </p:cNvCxnSpPr>
          <p:nvPr/>
        </p:nvCxnSpPr>
        <p:spPr>
          <a:xfrm>
            <a:off x="10267055" y="3725201"/>
            <a:ext cx="0" cy="617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70CCE6-2374-4652-B3F7-F1015865FABA}"/>
              </a:ext>
            </a:extLst>
          </p:cNvPr>
          <p:cNvSpPr txBox="1"/>
          <p:nvPr/>
        </p:nvSpPr>
        <p:spPr>
          <a:xfrm>
            <a:off x="9899326" y="4379682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DL data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AE0FF4C-B7ED-420F-B652-FD97700EE964}"/>
              </a:ext>
            </a:extLst>
          </p:cNvPr>
          <p:cNvSpPr/>
          <p:nvPr/>
        </p:nvSpPr>
        <p:spPr>
          <a:xfrm>
            <a:off x="2074738" y="2772513"/>
            <a:ext cx="316200" cy="5965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F06EC-1C8B-4438-BDF6-3BEED594D059}"/>
              </a:ext>
            </a:extLst>
          </p:cNvPr>
          <p:cNvSpPr/>
          <p:nvPr/>
        </p:nvSpPr>
        <p:spPr>
          <a:xfrm>
            <a:off x="9050462" y="342826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attempt</a:t>
            </a:r>
          </a:p>
        </p:txBody>
      </p:sp>
    </p:spTree>
    <p:extLst>
      <p:ext uri="{BB962C8B-B14F-4D97-AF65-F5344CB8AC3E}">
        <p14:creationId xmlns:p14="http://schemas.microsoft.com/office/powerpoint/2010/main" val="3843205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B1E-29E3-4AC4-A18A-18B8FE5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Scheduling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2265-C660-4FF7-8A6E-8AE732F3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934" y="4081340"/>
            <a:ext cx="7315746" cy="1787756"/>
          </a:xfrm>
        </p:spPr>
        <p:txBody>
          <a:bodyPr>
            <a:normAutofit/>
          </a:bodyPr>
          <a:lstStyle/>
          <a:p>
            <a:r>
              <a:rPr lang="en-US" dirty="0"/>
              <a:t>In uplink, UE must inform </a:t>
            </a:r>
            <a:r>
              <a:rPr lang="en-US" dirty="0" err="1"/>
              <a:t>gNB</a:t>
            </a:r>
            <a:r>
              <a:rPr lang="en-US" dirty="0"/>
              <a:t> it has data to be transmitted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scheduling request </a:t>
            </a:r>
            <a:r>
              <a:rPr lang="en-US" dirty="0"/>
              <a:t>(SR) 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buffer status report</a:t>
            </a:r>
            <a:r>
              <a:rPr lang="en-US" dirty="0"/>
              <a:t> (BSR)</a:t>
            </a:r>
          </a:p>
          <a:p>
            <a:r>
              <a:rPr lang="en-US" dirty="0"/>
              <a:t>No explicit ACK needs to be transmitted</a:t>
            </a:r>
          </a:p>
          <a:p>
            <a:pPr lvl="1"/>
            <a:r>
              <a:rPr lang="en-US" dirty="0" err="1"/>
              <a:t>gNB</a:t>
            </a:r>
            <a:r>
              <a:rPr lang="en-US" dirty="0"/>
              <a:t> can grant the re-transmission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D21E-6F6B-4324-A4AA-2DB4FE7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A050E4D-499F-4636-A8CD-743CD33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26" y="3575311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08C35EF0-386C-4063-B381-27AC0087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260658" y="1690733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00AF4-2E5E-46EC-8483-FEABF346EC00}"/>
              </a:ext>
            </a:extLst>
          </p:cNvPr>
          <p:cNvCxnSpPr>
            <a:cxnSpLocks/>
          </p:cNvCxnSpPr>
          <p:nvPr/>
        </p:nvCxnSpPr>
        <p:spPr>
          <a:xfrm flipV="1">
            <a:off x="2379622" y="2891963"/>
            <a:ext cx="7960661" cy="2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7114-3841-4D80-B802-CF7EDECE1F4D}"/>
              </a:ext>
            </a:extLst>
          </p:cNvPr>
          <p:cNvSpPr/>
          <p:nvPr/>
        </p:nvSpPr>
        <p:spPr>
          <a:xfrm>
            <a:off x="4189438" y="2342291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D00E-1CA2-4DD3-B66F-803D690E08C7}"/>
              </a:ext>
            </a:extLst>
          </p:cNvPr>
          <p:cNvSpPr txBox="1"/>
          <p:nvPr/>
        </p:nvSpPr>
        <p:spPr>
          <a:xfrm>
            <a:off x="3790239" y="1748607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grant</a:t>
            </a:r>
            <a:br>
              <a:rPr lang="en-US" sz="1400" dirty="0"/>
            </a:br>
            <a:r>
              <a:rPr lang="en-US" sz="1400" dirty="0"/>
              <a:t>on PDCCH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95B82-B10D-4850-A683-7E7607EA0EBF}"/>
              </a:ext>
            </a:extLst>
          </p:cNvPr>
          <p:cNvSpPr txBox="1"/>
          <p:nvPr/>
        </p:nvSpPr>
        <p:spPr>
          <a:xfrm>
            <a:off x="4353053" y="233777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PDSCH </a:t>
            </a:r>
            <a:br>
              <a:rPr lang="en-US" sz="1400" dirty="0"/>
            </a:br>
            <a:r>
              <a:rPr lang="en-US" sz="1400" dirty="0"/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073E8-0EA0-4FF8-8ED8-FFC172F06311}"/>
              </a:ext>
            </a:extLst>
          </p:cNvPr>
          <p:cNvCxnSpPr>
            <a:cxnSpLocks/>
          </p:cNvCxnSpPr>
          <p:nvPr/>
        </p:nvCxnSpPr>
        <p:spPr>
          <a:xfrm flipV="1">
            <a:off x="1900397" y="3632918"/>
            <a:ext cx="7315746" cy="2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70FAA-000D-459B-BEF1-4955ED43078A}"/>
              </a:ext>
            </a:extLst>
          </p:cNvPr>
          <p:cNvSpPr/>
          <p:nvPr/>
        </p:nvSpPr>
        <p:spPr>
          <a:xfrm>
            <a:off x="5344099" y="2329308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6D23-D70C-4121-AD32-F6AD026C277C}"/>
              </a:ext>
            </a:extLst>
          </p:cNvPr>
          <p:cNvCxnSpPr>
            <a:cxnSpLocks/>
          </p:cNvCxnSpPr>
          <p:nvPr/>
        </p:nvCxnSpPr>
        <p:spPr>
          <a:xfrm>
            <a:off x="4274960" y="2911122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021E0D-C1D2-4DF2-B7B1-AE04C58B09CA}"/>
              </a:ext>
            </a:extLst>
          </p:cNvPr>
          <p:cNvSpPr txBox="1"/>
          <p:nvPr/>
        </p:nvSpPr>
        <p:spPr>
          <a:xfrm>
            <a:off x="5122525" y="1792942"/>
            <a:ext cx="8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on PUSCH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46EAF-911E-4A6C-ADBA-C37606B7AC58}"/>
              </a:ext>
            </a:extLst>
          </p:cNvPr>
          <p:cNvCxnSpPr>
            <a:cxnSpLocks/>
          </p:cNvCxnSpPr>
          <p:nvPr/>
        </p:nvCxnSpPr>
        <p:spPr>
          <a:xfrm flipV="1">
            <a:off x="5111602" y="2907692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8976D-476B-4479-965B-D840D1B0D726}"/>
              </a:ext>
            </a:extLst>
          </p:cNvPr>
          <p:cNvCxnSpPr>
            <a:cxnSpLocks/>
          </p:cNvCxnSpPr>
          <p:nvPr/>
        </p:nvCxnSpPr>
        <p:spPr>
          <a:xfrm>
            <a:off x="7208035" y="2898863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D35A6-810A-4E44-9C6F-7E573A1D8016}"/>
              </a:ext>
            </a:extLst>
          </p:cNvPr>
          <p:cNvSpPr/>
          <p:nvPr/>
        </p:nvSpPr>
        <p:spPr>
          <a:xfrm>
            <a:off x="5798870" y="2419757"/>
            <a:ext cx="1199763" cy="917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Decode attempt &amp;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re-schedule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AF7F3-0F57-4C77-8082-B5CACAD38E1E}"/>
              </a:ext>
            </a:extLst>
          </p:cNvPr>
          <p:cNvCxnSpPr>
            <a:cxnSpLocks/>
          </p:cNvCxnSpPr>
          <p:nvPr/>
        </p:nvCxnSpPr>
        <p:spPr>
          <a:xfrm flipV="1">
            <a:off x="2246917" y="3660438"/>
            <a:ext cx="0" cy="6966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259E21-66A9-4EE3-8781-D27EA70970DB}"/>
              </a:ext>
            </a:extLst>
          </p:cNvPr>
          <p:cNvSpPr txBox="1"/>
          <p:nvPr/>
        </p:nvSpPr>
        <p:spPr>
          <a:xfrm>
            <a:off x="1874379" y="4448342"/>
            <a:ext cx="74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UL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0CCE6-2374-4652-B3F7-F1015865FABA}"/>
              </a:ext>
            </a:extLst>
          </p:cNvPr>
          <p:cNvSpPr txBox="1"/>
          <p:nvPr/>
        </p:nvSpPr>
        <p:spPr>
          <a:xfrm>
            <a:off x="9421121" y="1877680"/>
            <a:ext cx="74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UL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ADBBD8-D4C8-4FD9-B029-37AB2BD1EA03}"/>
              </a:ext>
            </a:extLst>
          </p:cNvPr>
          <p:cNvCxnSpPr>
            <a:cxnSpLocks/>
          </p:cNvCxnSpPr>
          <p:nvPr/>
        </p:nvCxnSpPr>
        <p:spPr>
          <a:xfrm flipV="1">
            <a:off x="2452955" y="2909083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7B88454-6951-4A04-8BFB-63261C71E7F3}"/>
              </a:ext>
            </a:extLst>
          </p:cNvPr>
          <p:cNvSpPr/>
          <p:nvPr/>
        </p:nvSpPr>
        <p:spPr>
          <a:xfrm>
            <a:off x="2671382" y="2345688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AAA68B-5E5E-4799-9FAC-4B8D2D1F1CC7}"/>
              </a:ext>
            </a:extLst>
          </p:cNvPr>
          <p:cNvSpPr txBox="1"/>
          <p:nvPr/>
        </p:nvSpPr>
        <p:spPr>
          <a:xfrm>
            <a:off x="2331945" y="1833345"/>
            <a:ext cx="12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SR on </a:t>
            </a:r>
            <a:br>
              <a:rPr lang="en-US" sz="1400" dirty="0"/>
            </a:br>
            <a:r>
              <a:rPr lang="en-US" sz="1400" dirty="0"/>
              <a:t>PUCCH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0450D6-FEFE-4193-A6F8-E9A65BE3A743}"/>
              </a:ext>
            </a:extLst>
          </p:cNvPr>
          <p:cNvSpPr/>
          <p:nvPr/>
        </p:nvSpPr>
        <p:spPr>
          <a:xfrm>
            <a:off x="3028657" y="2648843"/>
            <a:ext cx="1055070" cy="494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Scheduling decision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05E0F7-98B5-4697-9745-E5A47295D9ED}"/>
              </a:ext>
            </a:extLst>
          </p:cNvPr>
          <p:cNvSpPr/>
          <p:nvPr/>
        </p:nvSpPr>
        <p:spPr>
          <a:xfrm>
            <a:off x="7127433" y="2324392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A87AC7-FEAB-4872-80F0-FBA7C2979643}"/>
              </a:ext>
            </a:extLst>
          </p:cNvPr>
          <p:cNvSpPr txBox="1"/>
          <p:nvPr/>
        </p:nvSpPr>
        <p:spPr>
          <a:xfrm>
            <a:off x="6756632" y="1748201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grant</a:t>
            </a:r>
            <a:br>
              <a:rPr lang="en-US" sz="1400" dirty="0"/>
            </a:br>
            <a:r>
              <a:rPr lang="en-US" sz="1400" dirty="0"/>
              <a:t>on PDCCH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0846DC-CD84-4328-B112-393731D595DD}"/>
              </a:ext>
            </a:extLst>
          </p:cNvPr>
          <p:cNvSpPr/>
          <p:nvPr/>
        </p:nvSpPr>
        <p:spPr>
          <a:xfrm>
            <a:off x="8037834" y="2316162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33C1B3-917D-4B14-B92C-0EDFE9A85DA2}"/>
              </a:ext>
            </a:extLst>
          </p:cNvPr>
          <p:cNvSpPr txBox="1"/>
          <p:nvPr/>
        </p:nvSpPr>
        <p:spPr>
          <a:xfrm>
            <a:off x="7816260" y="1779796"/>
            <a:ext cx="8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on PUSCH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36599-3105-4CA2-AEEE-49F27B1DB56A}"/>
              </a:ext>
            </a:extLst>
          </p:cNvPr>
          <p:cNvCxnSpPr>
            <a:cxnSpLocks/>
          </p:cNvCxnSpPr>
          <p:nvPr/>
        </p:nvCxnSpPr>
        <p:spPr>
          <a:xfrm flipV="1">
            <a:off x="7805337" y="2894546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35AD3F-4C8F-409C-BCDF-6E11CD1AF57E}"/>
              </a:ext>
            </a:extLst>
          </p:cNvPr>
          <p:cNvCxnSpPr>
            <a:cxnSpLocks/>
          </p:cNvCxnSpPr>
          <p:nvPr/>
        </p:nvCxnSpPr>
        <p:spPr>
          <a:xfrm flipV="1">
            <a:off x="9841785" y="2224801"/>
            <a:ext cx="0" cy="6966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91BE17-6612-4D7A-B757-F3FA934C84E8}"/>
              </a:ext>
            </a:extLst>
          </p:cNvPr>
          <p:cNvSpPr txBox="1"/>
          <p:nvPr/>
        </p:nvSpPr>
        <p:spPr>
          <a:xfrm>
            <a:off x="6630411" y="1459074"/>
            <a:ext cx="117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or Re-TX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54E747A-3B65-4EB1-9B1F-2AB3BDFDF058}"/>
              </a:ext>
            </a:extLst>
          </p:cNvPr>
          <p:cNvSpPr/>
          <p:nvPr/>
        </p:nvSpPr>
        <p:spPr>
          <a:xfrm rot="10800000">
            <a:off x="1415168" y="2740454"/>
            <a:ext cx="316200" cy="5965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8499AD3-8901-4881-940D-12542D69887F}"/>
              </a:ext>
            </a:extLst>
          </p:cNvPr>
          <p:cNvSpPr/>
          <p:nvPr/>
        </p:nvSpPr>
        <p:spPr>
          <a:xfrm>
            <a:off x="8453661" y="2419757"/>
            <a:ext cx="1199763" cy="917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Decode attempt &amp;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re-schedule</a:t>
            </a:r>
          </a:p>
        </p:txBody>
      </p:sp>
    </p:spTree>
    <p:extLst>
      <p:ext uri="{BB962C8B-B14F-4D97-AF65-F5344CB8AC3E}">
        <p14:creationId xmlns:p14="http://schemas.microsoft.com/office/powerpoint/2010/main" val="172245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FBDA-1EC4-43C6-A63D-E7CC4A7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PDCCH Channel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C17-51B6-40F6-B85B-BF51785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9758643" cy="4329817"/>
          </a:xfrm>
        </p:spPr>
        <p:txBody>
          <a:bodyPr>
            <a:normAutofit/>
          </a:bodyPr>
          <a:lstStyle/>
          <a:p>
            <a:r>
              <a:rPr lang="en-US" dirty="0"/>
              <a:t>5G NR provides very flexible allocation of resources to the PDCCH</a:t>
            </a:r>
          </a:p>
          <a:p>
            <a:pPr lvl="1"/>
            <a:r>
              <a:rPr lang="en-US" dirty="0"/>
              <a:t>Allocated to control resource sets (CORESETs)</a:t>
            </a:r>
          </a:p>
          <a:p>
            <a:pPr lvl="1"/>
            <a:r>
              <a:rPr lang="en-US" dirty="0"/>
              <a:t>CORESETs provide possible locations of the PDCCH assignments </a:t>
            </a:r>
          </a:p>
          <a:p>
            <a:pPr lvl="1"/>
            <a:r>
              <a:rPr lang="en-US" dirty="0"/>
              <a:t>UEs search CORESETs for PDCCH allocated to it</a:t>
            </a:r>
          </a:p>
          <a:p>
            <a:r>
              <a:rPr lang="en-US" dirty="0"/>
              <a:t>Configurability can tradeoff delay, overhead, …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See MATLAB excellent 5G Toolbox video,</a:t>
            </a:r>
            <a:br>
              <a:rPr lang="en-US" dirty="0"/>
            </a:br>
            <a:r>
              <a:rPr lang="en-US" dirty="0">
                <a:hlinkClick r:id="rId2"/>
              </a:rPr>
              <a:t>PDCCH mapping to Coreset</a:t>
            </a:r>
            <a:r>
              <a:rPr lang="en-US" dirty="0"/>
              <a:t>, for all the details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C348-93E3-419F-A535-1E1A17D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74B6-7347-4052-A7A5-0FD23CE7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194113"/>
            <a:ext cx="5791200" cy="26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4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B36E-E928-4CE8-A465-34C7F073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HARQ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9D2D-4145-4386-81D7-42BBE4F5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Transmissions involves several delays:</a:t>
            </a:r>
          </a:p>
          <a:p>
            <a:pPr lvl="1"/>
            <a:r>
              <a:rPr lang="en-US" dirty="0"/>
              <a:t>Transmission &amp; decode of data</a:t>
            </a:r>
          </a:p>
          <a:p>
            <a:pPr lvl="1"/>
            <a:r>
              <a:rPr lang="en-US" dirty="0"/>
              <a:t>Transmission &amp; decode of ACK</a:t>
            </a:r>
          </a:p>
          <a:p>
            <a:pPr lvl="1"/>
            <a:r>
              <a:rPr lang="en-US" dirty="0"/>
              <a:t>Decision for scheduling</a:t>
            </a:r>
          </a:p>
          <a:p>
            <a:r>
              <a:rPr lang="en-US" dirty="0"/>
              <a:t>To enable continuous transmissions:</a:t>
            </a:r>
          </a:p>
          <a:p>
            <a:pPr lvl="1"/>
            <a:r>
              <a:rPr lang="en-US" dirty="0"/>
              <a:t>Use multiple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HARQ processes </a:t>
            </a:r>
            <a:r>
              <a:rPr lang="en-US" dirty="0"/>
              <a:t>in parallel</a:t>
            </a:r>
          </a:p>
          <a:p>
            <a:pPr lvl="1"/>
            <a:r>
              <a:rPr lang="en-US" dirty="0"/>
              <a:t>5G NR supports up to 16</a:t>
            </a:r>
          </a:p>
          <a:p>
            <a:r>
              <a:rPr lang="en-US" dirty="0"/>
              <a:t>HARQ process scheduling</a:t>
            </a:r>
          </a:p>
          <a:p>
            <a:pPr lvl="1"/>
            <a:r>
              <a:rPr lang="en-US" dirty="0"/>
              <a:t>HARQ processes indicated in DCI</a:t>
            </a:r>
          </a:p>
          <a:p>
            <a:pPr lvl="1"/>
            <a:r>
              <a:rPr lang="en-US" dirty="0"/>
              <a:t>Can be in any order</a:t>
            </a:r>
          </a:p>
          <a:p>
            <a:pPr lvl="1"/>
            <a:r>
              <a:rPr lang="en-US" dirty="0"/>
              <a:t>Very flexible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D2FBA-07BD-4DE8-907E-66F44250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F573D-2B02-4178-82FB-E4A745C89179}"/>
              </a:ext>
            </a:extLst>
          </p:cNvPr>
          <p:cNvSpPr/>
          <p:nvPr/>
        </p:nvSpPr>
        <p:spPr>
          <a:xfrm>
            <a:off x="6696433" y="2727732"/>
            <a:ext cx="770021" cy="7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29807-BF84-439F-9929-CABBC3C6A087}"/>
              </a:ext>
            </a:extLst>
          </p:cNvPr>
          <p:cNvSpPr/>
          <p:nvPr/>
        </p:nvSpPr>
        <p:spPr>
          <a:xfrm>
            <a:off x="7466454" y="2727732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6B680-1D1A-46CB-8469-CFF17DC8F2F7}"/>
              </a:ext>
            </a:extLst>
          </p:cNvPr>
          <p:cNvSpPr/>
          <p:nvPr/>
        </p:nvSpPr>
        <p:spPr>
          <a:xfrm>
            <a:off x="8236475" y="2727732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77E180-BFC1-4639-B05F-4A3A06353CA2}"/>
              </a:ext>
            </a:extLst>
          </p:cNvPr>
          <p:cNvSpPr/>
          <p:nvPr/>
        </p:nvSpPr>
        <p:spPr>
          <a:xfrm>
            <a:off x="9006496" y="2727731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CA8D27-C91E-4090-B655-C956F49F97F8}"/>
              </a:ext>
            </a:extLst>
          </p:cNvPr>
          <p:cNvSpPr/>
          <p:nvPr/>
        </p:nvSpPr>
        <p:spPr>
          <a:xfrm>
            <a:off x="9769642" y="2727731"/>
            <a:ext cx="770021" cy="7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60DBFA-CD8B-4DC8-A249-57B34D2CB97D}"/>
              </a:ext>
            </a:extLst>
          </p:cNvPr>
          <p:cNvSpPr/>
          <p:nvPr/>
        </p:nvSpPr>
        <p:spPr>
          <a:xfrm>
            <a:off x="10526600" y="2727731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0143E7-D5AC-4DAB-B1F0-5666F4B23847}"/>
              </a:ext>
            </a:extLst>
          </p:cNvPr>
          <p:cNvCxnSpPr>
            <a:cxnSpLocks/>
          </p:cNvCxnSpPr>
          <p:nvPr/>
        </p:nvCxnSpPr>
        <p:spPr>
          <a:xfrm flipV="1">
            <a:off x="8486391" y="4122003"/>
            <a:ext cx="198568" cy="75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18AEE-7E79-4357-8130-51DC49752AA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9984857" y="3439526"/>
            <a:ext cx="163424" cy="69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F152E4-2D06-4735-BF44-4FA831317755}"/>
              </a:ext>
            </a:extLst>
          </p:cNvPr>
          <p:cNvCxnSpPr>
            <a:cxnSpLocks/>
          </p:cNvCxnSpPr>
          <p:nvPr/>
        </p:nvCxnSpPr>
        <p:spPr>
          <a:xfrm>
            <a:off x="10262122" y="3459301"/>
            <a:ext cx="642143" cy="144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32BEA7-79AA-43AB-BD63-7CA8C11F2D50}"/>
              </a:ext>
            </a:extLst>
          </p:cNvPr>
          <p:cNvCxnSpPr/>
          <p:nvPr/>
        </p:nvCxnSpPr>
        <p:spPr>
          <a:xfrm>
            <a:off x="6146417" y="4879286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28FF96-B7C4-43C5-8611-8C7FE0C098BF}"/>
              </a:ext>
            </a:extLst>
          </p:cNvPr>
          <p:cNvCxnSpPr/>
          <p:nvPr/>
        </p:nvCxnSpPr>
        <p:spPr>
          <a:xfrm>
            <a:off x="6152232" y="4153787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60A014-8FEE-46AF-95BC-ED94F6A60D14}"/>
              </a:ext>
            </a:extLst>
          </p:cNvPr>
          <p:cNvCxnSpPr/>
          <p:nvPr/>
        </p:nvCxnSpPr>
        <p:spPr>
          <a:xfrm>
            <a:off x="6146417" y="3429000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74BA20-B920-454C-89D0-D713606DCE25}"/>
              </a:ext>
            </a:extLst>
          </p:cNvPr>
          <p:cNvCxnSpPr>
            <a:cxnSpLocks/>
          </p:cNvCxnSpPr>
          <p:nvPr/>
        </p:nvCxnSpPr>
        <p:spPr>
          <a:xfrm>
            <a:off x="6970517" y="3470025"/>
            <a:ext cx="423349" cy="14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212FC7-B458-466E-94AE-B8835F760C6C}"/>
              </a:ext>
            </a:extLst>
          </p:cNvPr>
          <p:cNvSpPr/>
          <p:nvPr/>
        </p:nvSpPr>
        <p:spPr>
          <a:xfrm>
            <a:off x="7510527" y="466601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time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AA725D7-5FF6-47B4-BA14-7F92CC3BAF13}"/>
              </a:ext>
            </a:extLst>
          </p:cNvPr>
          <p:cNvSpPr/>
          <p:nvPr/>
        </p:nvSpPr>
        <p:spPr>
          <a:xfrm>
            <a:off x="8703863" y="3882943"/>
            <a:ext cx="1280994" cy="494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ACK decode &amp; schedule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C27442-B62E-4870-9020-D1CA4CC94122}"/>
              </a:ext>
            </a:extLst>
          </p:cNvPr>
          <p:cNvSpPr txBox="1"/>
          <p:nvPr/>
        </p:nvSpPr>
        <p:spPr>
          <a:xfrm>
            <a:off x="6005891" y="1887929"/>
            <a:ext cx="81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HARQ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1C5FD4-C7EF-4807-819C-EA7C165BF446}"/>
              </a:ext>
            </a:extLst>
          </p:cNvPr>
          <p:cNvSpPr txBox="1"/>
          <p:nvPr/>
        </p:nvSpPr>
        <p:spPr>
          <a:xfrm>
            <a:off x="6880505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B647A-6618-470A-821D-62E8D7BE78ED}"/>
              </a:ext>
            </a:extLst>
          </p:cNvPr>
          <p:cNvSpPr txBox="1"/>
          <p:nvPr/>
        </p:nvSpPr>
        <p:spPr>
          <a:xfrm>
            <a:off x="9960436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7026B7-027A-414C-A1E8-0E71D72C870F}"/>
              </a:ext>
            </a:extLst>
          </p:cNvPr>
          <p:cNvSpPr txBox="1"/>
          <p:nvPr/>
        </p:nvSpPr>
        <p:spPr>
          <a:xfrm>
            <a:off x="7624906" y="2000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EE9F6F-3B6C-491A-AD0E-930A83EB7CDF}"/>
              </a:ext>
            </a:extLst>
          </p:cNvPr>
          <p:cNvSpPr txBox="1"/>
          <p:nvPr/>
        </p:nvSpPr>
        <p:spPr>
          <a:xfrm>
            <a:off x="8420470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8A7C05-00EE-4D4D-94D2-9FE7BAA8742A}"/>
              </a:ext>
            </a:extLst>
          </p:cNvPr>
          <p:cNvSpPr txBox="1"/>
          <p:nvPr/>
        </p:nvSpPr>
        <p:spPr>
          <a:xfrm>
            <a:off x="9215012" y="197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A001AF-A577-492E-BCB7-07F21052CB8D}"/>
              </a:ext>
            </a:extLst>
          </p:cNvPr>
          <p:cNvSpPr txBox="1"/>
          <p:nvPr/>
        </p:nvSpPr>
        <p:spPr>
          <a:xfrm>
            <a:off x="10753422" y="197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103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A917-0014-4AAB-B386-7A4F70C4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730B-8570-44DA-8941-EAFE5A8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68935-940B-46EE-8BCE-4E84A820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9" y="1672057"/>
            <a:ext cx="6495906" cy="2282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9B06E0-BC64-4712-9847-548A271B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949" y="1486972"/>
            <a:ext cx="3522163" cy="27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8CCEE-4250-436E-B23E-36DAB287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82" y="1539279"/>
            <a:ext cx="10058400" cy="4329817"/>
          </a:xfrm>
        </p:spPr>
        <p:txBody>
          <a:bodyPr/>
          <a:lstStyle/>
          <a:p>
            <a:r>
              <a:rPr lang="en-US" dirty="0"/>
              <a:t>Describe ARQ protocol in 802.11 </a:t>
            </a:r>
            <a:r>
              <a:rPr lang="en-US" dirty="0" err="1"/>
              <a:t>WiFi</a:t>
            </a:r>
            <a:r>
              <a:rPr lang="en-US" dirty="0"/>
              <a:t> systems</a:t>
            </a:r>
          </a:p>
          <a:p>
            <a:r>
              <a:rPr lang="en-US" dirty="0"/>
              <a:t>Implement and simulate a simple trial-and-error MCS selection system</a:t>
            </a:r>
          </a:p>
          <a:p>
            <a:r>
              <a:rPr lang="en-US" dirty="0"/>
              <a:t>Describe the key components in scheduling in 5G NR</a:t>
            </a:r>
          </a:p>
          <a:p>
            <a:pPr lvl="1"/>
            <a:r>
              <a:rPr lang="en-US" dirty="0"/>
              <a:t>Data and control channels, timeline</a:t>
            </a:r>
          </a:p>
          <a:p>
            <a:r>
              <a:rPr lang="en-US" dirty="0"/>
              <a:t>Compute delays and packet ordering with errors in a multiple ARQ processes</a:t>
            </a:r>
          </a:p>
          <a:p>
            <a:r>
              <a:rPr lang="en-US" dirty="0"/>
              <a:t>Describe the CSI-RS channel </a:t>
            </a:r>
          </a:p>
          <a:p>
            <a:r>
              <a:rPr lang="en-US" dirty="0"/>
              <a:t>Implement and simulate simple CSI measurements from the CSI-RS measurements</a:t>
            </a:r>
          </a:p>
          <a:p>
            <a:r>
              <a:rPr lang="en-US" dirty="0"/>
              <a:t>Describe and analyze Hybrid ARQ</a:t>
            </a:r>
          </a:p>
          <a:p>
            <a:r>
              <a:rPr lang="en-US" dirty="0"/>
              <a:t>Implement and simulate multi-process HARQ process over a fading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8479" y="235997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CQI Feedback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67327" y="3429000"/>
            <a:ext cx="9459905" cy="2362200"/>
          </a:xfrm>
        </p:spPr>
        <p:txBody>
          <a:bodyPr>
            <a:normAutofit/>
          </a:bodyPr>
          <a:lstStyle/>
          <a:p>
            <a:r>
              <a:rPr lang="en-US" dirty="0"/>
              <a:t>Trial and error rate adaptation is inexact </a:t>
            </a:r>
          </a:p>
          <a:p>
            <a:pPr lvl="1"/>
            <a:r>
              <a:rPr lang="en-US" dirty="0"/>
              <a:t>Fading can result in many wasted attempts</a:t>
            </a:r>
          </a:p>
          <a:p>
            <a:r>
              <a:rPr lang="en-US" dirty="0"/>
              <a:t>Ideally, TX needs to needs to know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quality information </a:t>
            </a:r>
            <a:r>
              <a:rPr lang="en-US" dirty="0"/>
              <a:t>(CQI)</a:t>
            </a:r>
          </a:p>
          <a:p>
            <a:r>
              <a:rPr lang="en-US" dirty="0"/>
              <a:t>In cellular systems, CQI is often performed via feedback</a:t>
            </a:r>
          </a:p>
          <a:p>
            <a:pPr lvl="1"/>
            <a:r>
              <a:rPr lang="en-US" dirty="0"/>
              <a:t>CQI is measured at the UE</a:t>
            </a:r>
          </a:p>
          <a:p>
            <a:pPr lvl="1"/>
            <a:r>
              <a:rPr lang="en-US" dirty="0"/>
              <a:t>Fed back to the base station in a CQI report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5477187" y="543407"/>
            <a:ext cx="263553" cy="2955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98230" y="1474018"/>
            <a:ext cx="491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Periodic CQI reports  (typ. ~100 per sec)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5477186" y="962603"/>
            <a:ext cx="263553" cy="295531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05159" y="2617976"/>
            <a:ext cx="355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with rate based on CSI</a:t>
            </a:r>
          </a:p>
        </p:txBody>
      </p:sp>
      <p:pic>
        <p:nvPicPr>
          <p:cNvPr id="11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D90D1CFC-D9E3-4663-9455-A3963FD64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2533372" y="1586560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25FA352-E7DD-4AC0-982B-F4A9D881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61" y="1768508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7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 Feedback in NR DL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93355" y="1627130"/>
            <a:ext cx="5068429" cy="4199531"/>
          </a:xfrm>
        </p:spPr>
        <p:txBody>
          <a:bodyPr>
            <a:normAutofit/>
          </a:bodyPr>
          <a:lstStyle/>
          <a:p>
            <a:r>
              <a:rPr lang="en-US" dirty="0" err="1"/>
              <a:t>gNB</a:t>
            </a:r>
            <a:r>
              <a:rPr lang="en-US" dirty="0"/>
              <a:t> sends periodic CSI RS: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CSI reference signals</a:t>
            </a:r>
          </a:p>
          <a:p>
            <a:pPr lvl="1"/>
            <a:r>
              <a:rPr lang="en-US" dirty="0"/>
              <a:t>Typically, 1 CSI-RS per 5 to 10ms</a:t>
            </a:r>
          </a:p>
          <a:p>
            <a:r>
              <a:rPr lang="en-US" dirty="0"/>
              <a:t>UE measures CSI from the CSI-RS</a:t>
            </a:r>
          </a:p>
          <a:p>
            <a:r>
              <a:rPr lang="en-US" dirty="0"/>
              <a:t>Sends back report to the </a:t>
            </a:r>
            <a:r>
              <a:rPr lang="en-US" dirty="0" err="1"/>
              <a:t>gNB</a:t>
            </a:r>
            <a:endParaRPr lang="en-US" dirty="0"/>
          </a:p>
          <a:p>
            <a:r>
              <a:rPr lang="en-US" dirty="0" err="1"/>
              <a:t>gNB</a:t>
            </a:r>
            <a:r>
              <a:rPr lang="en-US" dirty="0"/>
              <a:t> can correctly select MCS</a:t>
            </a:r>
          </a:p>
        </p:txBody>
      </p:sp>
      <p:pic>
        <p:nvPicPr>
          <p:cNvPr id="1026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71E25C93-D38D-4B58-9196-AFDE37724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6858792" y="880481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BD602CF-3338-47B3-9695-817496F3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468" y="1066302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761px-Rayleigh_fading_doppler_10Hz.svg.png">
            <a:extLst>
              <a:ext uri="{FF2B5EF4-FFF2-40B4-BE49-F238E27FC236}">
                <a16:creationId xmlns:a16="http://schemas.microsoft.com/office/drawing/2014/main" id="{1E673923-3EF8-45F9-85DE-0E6B2274F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0" b="420"/>
          <a:stretch/>
        </p:blipFill>
        <p:spPr>
          <a:xfrm>
            <a:off x="8103792" y="1061928"/>
            <a:ext cx="1984875" cy="10166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7190D4-BA9B-4957-885F-4965F240F271}"/>
              </a:ext>
            </a:extLst>
          </p:cNvPr>
          <p:cNvCxnSpPr/>
          <p:nvPr/>
        </p:nvCxnSpPr>
        <p:spPr>
          <a:xfrm>
            <a:off x="7508056" y="2202033"/>
            <a:ext cx="33521" cy="3200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2FBB8-690E-4769-966C-44235AE9FC2B}"/>
              </a:ext>
            </a:extLst>
          </p:cNvPr>
          <p:cNvCxnSpPr/>
          <p:nvPr/>
        </p:nvCxnSpPr>
        <p:spPr>
          <a:xfrm>
            <a:off x="10780992" y="2126568"/>
            <a:ext cx="33521" cy="3200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A4F0FF-D3FF-4AA7-A2E2-FC99DFB9F956}"/>
              </a:ext>
            </a:extLst>
          </p:cNvPr>
          <p:cNvCxnSpPr/>
          <p:nvPr/>
        </p:nvCxnSpPr>
        <p:spPr>
          <a:xfrm>
            <a:off x="7492488" y="2479710"/>
            <a:ext cx="3288504" cy="1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D3D3B4-DB4B-46EB-8824-E335B642A200}"/>
              </a:ext>
            </a:extLst>
          </p:cNvPr>
          <p:cNvSpPr/>
          <p:nvPr/>
        </p:nvSpPr>
        <p:spPr>
          <a:xfrm>
            <a:off x="8194531" y="2219014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CSI 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198432-5808-402F-AD3F-6CB2272439DC}"/>
              </a:ext>
            </a:extLst>
          </p:cNvPr>
          <p:cNvCxnSpPr>
            <a:cxnSpLocks/>
          </p:cNvCxnSpPr>
          <p:nvPr/>
        </p:nvCxnSpPr>
        <p:spPr>
          <a:xfrm flipH="1">
            <a:off x="7515840" y="3250512"/>
            <a:ext cx="3272936" cy="30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018B27-6959-456C-9BA4-4976AF7805EE}"/>
              </a:ext>
            </a:extLst>
          </p:cNvPr>
          <p:cNvSpPr/>
          <p:nvPr/>
        </p:nvSpPr>
        <p:spPr>
          <a:xfrm>
            <a:off x="9431744" y="3357564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CSI Report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5C2619-659F-4BC7-B6D7-39090879432A}"/>
              </a:ext>
            </a:extLst>
          </p:cNvPr>
          <p:cNvSpPr/>
          <p:nvPr/>
        </p:nvSpPr>
        <p:spPr>
          <a:xfrm>
            <a:off x="7907525" y="4551940"/>
            <a:ext cx="2226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Assignment w/ MCS</a:t>
            </a:r>
          </a:p>
          <a:p>
            <a:r>
              <a:rPr lang="en-US" dirty="0"/>
              <a:t>Data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93DC6B-95FA-49BD-AB8F-6AA78E5B997D}"/>
              </a:ext>
            </a:extLst>
          </p:cNvPr>
          <p:cNvCxnSpPr/>
          <p:nvPr/>
        </p:nvCxnSpPr>
        <p:spPr>
          <a:xfrm>
            <a:off x="7508056" y="4313846"/>
            <a:ext cx="3288504" cy="1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6EE19F-1161-4FCB-9471-8B893FF94407}"/>
              </a:ext>
            </a:extLst>
          </p:cNvPr>
          <p:cNvSpPr/>
          <p:nvPr/>
        </p:nvSpPr>
        <p:spPr>
          <a:xfrm>
            <a:off x="9691870" y="2723271"/>
            <a:ext cx="2128478" cy="4745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88667" y="2789865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Measures CSI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5A1E6A-3C43-473B-9843-5CC5AEA2A9A0}"/>
              </a:ext>
            </a:extLst>
          </p:cNvPr>
          <p:cNvSpPr/>
          <p:nvPr/>
        </p:nvSpPr>
        <p:spPr>
          <a:xfrm>
            <a:off x="6370579" y="3628462"/>
            <a:ext cx="2128478" cy="4745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50C19E-566D-430B-8902-D5CF0ACC8843}"/>
              </a:ext>
            </a:extLst>
          </p:cNvPr>
          <p:cNvSpPr/>
          <p:nvPr/>
        </p:nvSpPr>
        <p:spPr>
          <a:xfrm>
            <a:off x="6684739" y="3690633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Selects MCS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6A750-C232-40AB-BAB2-3DC1DC3ED532}"/>
              </a:ext>
            </a:extLst>
          </p:cNvPr>
          <p:cNvSpPr/>
          <p:nvPr/>
        </p:nvSpPr>
        <p:spPr>
          <a:xfrm>
            <a:off x="7199213" y="638904"/>
            <a:ext cx="6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gNB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8BFBE-5928-4589-9873-0B87C0C14C09}"/>
              </a:ext>
            </a:extLst>
          </p:cNvPr>
          <p:cNvSpPr/>
          <p:nvPr/>
        </p:nvSpPr>
        <p:spPr>
          <a:xfrm>
            <a:off x="10640354" y="681053"/>
            <a:ext cx="6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UE</a:t>
            </a:r>
          </a:p>
        </p:txBody>
      </p:sp>
    </p:spTree>
    <p:extLst>
      <p:ext uri="{BB962C8B-B14F-4D97-AF65-F5344CB8AC3E}">
        <p14:creationId xmlns:p14="http://schemas.microsoft.com/office/powerpoint/2010/main" val="9487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BCD-3150-4B25-9B3D-A962151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CSI-RS Configuration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8241-3E52-4998-8DFD-11527697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B0A2A-A86A-4194-AC40-D80EA628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41" y="1391691"/>
            <a:ext cx="5696092" cy="47467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E32FE2-98DB-4419-97F5-94651A91D6D5}"/>
              </a:ext>
            </a:extLst>
          </p:cNvPr>
          <p:cNvSpPr txBox="1">
            <a:spLocks/>
          </p:cNvSpPr>
          <p:nvPr/>
        </p:nvSpPr>
        <p:spPr>
          <a:xfrm>
            <a:off x="1213741" y="1600155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 to the right:</a:t>
            </a:r>
          </a:p>
          <a:p>
            <a:pPr lvl="1"/>
            <a:r>
              <a:rPr lang="en-US" dirty="0"/>
              <a:t>One zero power (ZP) CSI-RS:  </a:t>
            </a:r>
            <a:br>
              <a:rPr lang="en-US" dirty="0"/>
            </a:br>
            <a:r>
              <a:rPr lang="en-US" dirty="0"/>
              <a:t>Can measure noise</a:t>
            </a:r>
          </a:p>
          <a:p>
            <a:pPr lvl="1"/>
            <a:r>
              <a:rPr lang="en-US" dirty="0"/>
              <a:t>One non-zero power (NZP):   </a:t>
            </a:r>
            <a:br>
              <a:rPr lang="en-US" dirty="0"/>
            </a:br>
            <a:r>
              <a:rPr lang="en-US" dirty="0"/>
              <a:t>Can measure signal strength</a:t>
            </a:r>
          </a:p>
          <a:p>
            <a:r>
              <a:rPr lang="en-US" dirty="0"/>
              <a:t>Configurable structure</a:t>
            </a:r>
          </a:p>
          <a:p>
            <a:pPr lvl="1"/>
            <a:r>
              <a:rPr lang="en-US" dirty="0"/>
              <a:t>Periodicity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Position in RB</a:t>
            </a:r>
          </a:p>
          <a:p>
            <a:r>
              <a:rPr lang="en-US" dirty="0"/>
              <a:t>Trades off CSI estimation accuracy </a:t>
            </a:r>
            <a:br>
              <a:rPr lang="en-US" dirty="0"/>
            </a:br>
            <a:r>
              <a:rPr lang="en-US" dirty="0"/>
              <a:t>   and overhead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5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F7C-1971-4D7E-B09B-CC4D8CCA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CSI-RS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B5628-5DD0-461D-8AAB-14F4642C3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42104" cy="4329817"/>
              </a:xfrm>
            </p:spPr>
            <p:txBody>
              <a:bodyPr/>
              <a:lstStyle/>
              <a:p>
                <a:r>
                  <a:rPr lang="en-US" dirty="0"/>
                  <a:t>Example to the right:</a:t>
                </a:r>
              </a:p>
              <a:p>
                <a:pPr lvl="1"/>
                <a:r>
                  <a:rPr lang="en-US" dirty="0"/>
                  <a:t>Two CSI-RS configurations sent</a:t>
                </a:r>
              </a:p>
              <a:p>
                <a:pPr lvl="1"/>
                <a:r>
                  <a:rPr lang="en-US" dirty="0"/>
                  <a:t>CSI-RS0:  Zero power</a:t>
                </a:r>
              </a:p>
              <a:p>
                <a:pPr lvl="1"/>
                <a:r>
                  <a:rPr lang="en-US" dirty="0"/>
                  <a:t>CSI-RS1:  Non-zero power</a:t>
                </a:r>
              </a:p>
              <a:p>
                <a:pPr lvl="1"/>
                <a:r>
                  <a:rPr lang="en-US" dirty="0"/>
                  <a:t>1 slot = 1 subframe = 1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lvl="1"/>
                <a:r>
                  <a:rPr lang="en-US" dirty="0"/>
                  <a:t>15 kHz sub-carrier spacing</a:t>
                </a:r>
              </a:p>
              <a:p>
                <a:r>
                  <a:rPr lang="en-US" dirty="0"/>
                  <a:t>Pattern repeats over RBs</a:t>
                </a:r>
              </a:p>
              <a:p>
                <a:r>
                  <a:rPr lang="en-US" dirty="0"/>
                  <a:t>Sent once every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r>
                  <a:rPr lang="en-US" dirty="0"/>
                  <a:t>Total CSI-RS overhead in this case: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(14)(12)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=0.0036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B5628-5DD0-461D-8AAB-14F4642C3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42104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F4FAF-3337-48E9-BD64-7B2ED644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5579A-B34D-4233-B3EE-E0A59BBC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47" y="1539279"/>
            <a:ext cx="4329823" cy="3847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41D3C-F4D7-449F-A7BE-D5CD1320CCE5}"/>
              </a:ext>
            </a:extLst>
          </p:cNvPr>
          <p:cNvSpPr txBox="1"/>
          <p:nvPr/>
        </p:nvSpPr>
        <p:spPr>
          <a:xfrm>
            <a:off x="7431206" y="538676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6DCFA-8B5A-4523-81EC-7925636CCD13}"/>
              </a:ext>
            </a:extLst>
          </p:cNvPr>
          <p:cNvCxnSpPr>
            <a:cxnSpLocks/>
          </p:cNvCxnSpPr>
          <p:nvPr/>
        </p:nvCxnSpPr>
        <p:spPr>
          <a:xfrm>
            <a:off x="6885295" y="5318721"/>
            <a:ext cx="1651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DCB3EE-191D-4161-9A43-AC332C523641}"/>
              </a:ext>
            </a:extLst>
          </p:cNvPr>
          <p:cNvCxnSpPr/>
          <p:nvPr/>
        </p:nvCxnSpPr>
        <p:spPr>
          <a:xfrm>
            <a:off x="6885295" y="5072865"/>
            <a:ext cx="0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451D54-3487-4504-8488-29F278E944B1}"/>
              </a:ext>
            </a:extLst>
          </p:cNvPr>
          <p:cNvCxnSpPr/>
          <p:nvPr/>
        </p:nvCxnSpPr>
        <p:spPr>
          <a:xfrm>
            <a:off x="8536675" y="5072865"/>
            <a:ext cx="0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E049-0A67-459A-B945-40E948B1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CSI using ZP and NZP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B2558-D861-4E70-A550-AAE731ADC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25245" cy="4329817"/>
              </a:xfrm>
            </p:spPr>
            <p:txBody>
              <a:bodyPr/>
              <a:lstStyle/>
              <a:p>
                <a:r>
                  <a:rPr lang="en-US" dirty="0"/>
                  <a:t>On ZP CSI-RS:</a:t>
                </a:r>
              </a:p>
              <a:p>
                <a:pPr lvl="1"/>
                <a:r>
                  <a:rPr lang="en-US" dirty="0"/>
                  <a:t>There was no transmitted signal</a:t>
                </a:r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noise on the signal</a:t>
                </a:r>
              </a:p>
              <a:p>
                <a:pPr lvl="1"/>
                <a:r>
                  <a:rPr lang="en-US" dirty="0"/>
                  <a:t>Noise estimate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On NZP CSI-RS:</a:t>
                </a:r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TX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channel gain</a:t>
                </a:r>
              </a:p>
              <a:p>
                <a:pPr lvl="1"/>
                <a:r>
                  <a:rPr lang="en-US" dirty="0"/>
                  <a:t>Average power: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on that 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SNR on that symbol: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</m:t>
                        </m:r>
                      </m:e>
                    </m:fun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B2558-D861-4E70-A550-AAE731ADC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25245" cy="4329817"/>
              </a:xfrm>
              <a:blipFill>
                <a:blip r:embed="rId2"/>
                <a:stretch>
                  <a:fillRect l="-21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F5C4-71A6-4779-AF45-7A65B64D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D24AE-1489-4336-9EDC-0BA2BBBE0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95"/>
          <a:stretch/>
        </p:blipFill>
        <p:spPr>
          <a:xfrm>
            <a:off x="9123528" y="1682581"/>
            <a:ext cx="2286355" cy="38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1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C4A-CD89-49BF-898D-7DC31824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892C-160F-437A-BA3C-2FDB61B76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539279"/>
                <a:ext cx="5059679" cy="4329817"/>
              </a:xfrm>
            </p:spPr>
            <p:txBody>
              <a:bodyPr/>
              <a:lstStyle/>
              <a:p>
                <a:r>
                  <a:rPr lang="en-US" dirty="0"/>
                  <a:t>Three path channel, average SNR = 10 dB</a:t>
                </a:r>
              </a:p>
              <a:p>
                <a:r>
                  <a:rPr lang="en-US" dirty="0"/>
                  <a:t>Simulated in frequency-domain</a:t>
                </a:r>
              </a:p>
              <a:p>
                <a:r>
                  <a:rPr lang="en-US" dirty="0"/>
                  <a:t>Significant frequency selective fading</a:t>
                </a:r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coherence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892C-160F-437A-BA3C-2FDB61B76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539279"/>
                <a:ext cx="5059679" cy="4329817"/>
              </a:xfrm>
              <a:blipFill>
                <a:blip r:embed="rId2"/>
                <a:stretch>
                  <a:fillRect l="-28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284-1E07-4A7A-8384-C3EC8AD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5141B-F17B-4459-B28C-063501764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2" y="1997307"/>
            <a:ext cx="4385448" cy="3413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BFB83-69F3-4F19-8197-B5D08C86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286" y="3690539"/>
            <a:ext cx="5202914" cy="232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A8BD8-B2DC-43C8-8153-E3DF07C51E26}"/>
              </a:ext>
            </a:extLst>
          </p:cNvPr>
          <p:cNvSpPr txBox="1"/>
          <p:nvPr/>
        </p:nvSpPr>
        <p:spPr>
          <a:xfrm>
            <a:off x="2289843" y="176459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SNR [dB] per RE</a:t>
            </a:r>
          </a:p>
        </p:txBody>
      </p:sp>
    </p:spTree>
    <p:extLst>
      <p:ext uri="{BB962C8B-B14F-4D97-AF65-F5344CB8AC3E}">
        <p14:creationId xmlns:p14="http://schemas.microsoft.com/office/powerpoint/2010/main" val="2986484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C4A-CD89-49BF-898D-7DC31824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892C-160F-437A-BA3C-2FDB61B7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500" y="1539279"/>
            <a:ext cx="4898180" cy="4329817"/>
          </a:xfrm>
        </p:spPr>
        <p:txBody>
          <a:bodyPr/>
          <a:lstStyle/>
          <a:p>
            <a:r>
              <a:rPr lang="en-US" dirty="0"/>
              <a:t>Plotted:</a:t>
            </a:r>
          </a:p>
          <a:p>
            <a:pPr lvl="1"/>
            <a:r>
              <a:rPr lang="en-US" dirty="0"/>
              <a:t>True channel on symbol for the CSI-RS</a:t>
            </a:r>
          </a:p>
          <a:p>
            <a:pPr lvl="1"/>
            <a:r>
              <a:rPr lang="en-US" dirty="0"/>
              <a:t>Red:  Estimates on the CSI-RS sub-carriers</a:t>
            </a:r>
          </a:p>
          <a:p>
            <a:r>
              <a:rPr lang="en-US" dirty="0"/>
              <a:t>Individual CSI-RS estimates are noisy </a:t>
            </a:r>
          </a:p>
          <a:p>
            <a:r>
              <a:rPr lang="en-US" dirty="0"/>
              <a:t>But averaged values can be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284-1E07-4A7A-8384-C3EC8AD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BE7666-5D0B-4319-A8E5-8EAC5623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1" y="1683280"/>
            <a:ext cx="4773930" cy="3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F45-8AE1-4398-B342-0EA2683F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the CSI with NZP CSI-RS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2A196-BB33-4D45-89F2-A88CB9C93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Often can estimate CSI with NZP CSI-RS only</a:t>
                </a:r>
              </a:p>
              <a:p>
                <a:r>
                  <a:rPr lang="en-US" dirty="0"/>
                  <a:t>Suppose channel is approximately constant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REs used by CSI-RS</a:t>
                </a:r>
              </a:p>
              <a:p>
                <a:r>
                  <a:rPr lang="en-US" dirty="0"/>
                  <a:t>Then we can model received symbols on the REs as: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Channel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known TX symbol,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linear estimation, we can estimate channel and noise in the group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is to eliminate bias in variance estimate</a:t>
                </a:r>
              </a:p>
              <a:p>
                <a:r>
                  <a:rPr lang="en-US" b="0" dirty="0"/>
                  <a:t>Estimate for the SNR on group: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remove noise on the transmitted signal dimension.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2A196-BB33-4D45-89F2-A88CB9C93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F13C-CF29-458A-9B24-B7C34EAC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4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6EF4-E9B7-4F96-9E60-52E88A5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EDFDA-513C-4339-A5E7-05EAD6CE4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02767" cy="4329817"/>
              </a:xfrm>
            </p:spPr>
            <p:txBody>
              <a:bodyPr/>
              <a:lstStyle/>
              <a:p>
                <a:r>
                  <a:rPr lang="en-US" dirty="0"/>
                  <a:t>Typically perform average in one RB</a:t>
                </a:r>
              </a:p>
              <a:p>
                <a:pPr lvl="1"/>
                <a:r>
                  <a:rPr lang="en-US" dirty="0"/>
                  <a:t>Assuming channel is roughly constant over this bandwidth</a:t>
                </a:r>
              </a:p>
              <a:p>
                <a:pPr lvl="1"/>
                <a:r>
                  <a:rPr lang="en-US" dirty="0"/>
                  <a:t>Depends on coherence bandwidth</a:t>
                </a:r>
              </a:p>
              <a:p>
                <a:r>
                  <a:rPr lang="en-US" dirty="0"/>
                  <a:t>For each RB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get:</a:t>
                </a:r>
              </a:p>
              <a:p>
                <a:pPr lvl="1"/>
                <a:r>
                  <a:rPr lang="en-US" dirty="0"/>
                  <a:t>Noise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 channel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Compute wideband SNR estimate: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in RBs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average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in RBs</a:t>
                </a:r>
              </a:p>
              <a:p>
                <a:r>
                  <a:rPr lang="en-US" dirty="0"/>
                  <a:t>See demo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EDFDA-513C-4339-A5E7-05EAD6CE4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02767" cy="4329817"/>
              </a:xfrm>
              <a:blipFill>
                <a:blip r:embed="rId2"/>
                <a:stretch>
                  <a:fillRect l="-24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F0039-9529-4C12-8313-A841BC39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03C82-8DAA-4EEC-A58E-069F7DD9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857"/>
            <a:ext cx="5795163" cy="27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7794" y="1463985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E61A-3989-40EB-9D25-F2A1E6C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Power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D48B-F1B4-48FE-85A2-21B62E9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975" y="3746850"/>
            <a:ext cx="10473292" cy="2114152"/>
          </a:xfrm>
        </p:spPr>
        <p:txBody>
          <a:bodyPr>
            <a:normAutofit/>
          </a:bodyPr>
          <a:lstStyle/>
          <a:p>
            <a:r>
              <a:rPr lang="en-US" dirty="0"/>
              <a:t>Uplink is power controlled (more on this later)</a:t>
            </a:r>
          </a:p>
          <a:p>
            <a:pPr lvl="1"/>
            <a:r>
              <a:rPr lang="en-US" dirty="0"/>
              <a:t>Keep transmit RX power at a target</a:t>
            </a:r>
          </a:p>
          <a:p>
            <a:pPr lvl="1"/>
            <a:r>
              <a:rPr lang="en-US" dirty="0"/>
              <a:t>Save UE battery, reduces interference</a:t>
            </a:r>
          </a:p>
          <a:p>
            <a:pPr lvl="1"/>
            <a:r>
              <a:rPr lang="en-US" dirty="0"/>
              <a:t>Minimizes dynamic range and near-far effect in multi-user systems</a:t>
            </a:r>
          </a:p>
          <a:p>
            <a:r>
              <a:rPr lang="en-US" dirty="0"/>
              <a:t>Cannot use RX SNR as a measure of channel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33C-ABC0-4630-B12A-7248C54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E39F455C-1A2F-46F3-BC8D-31CA6DFF7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1360185" y="1887184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C4F6F25B-3CD3-420C-8ED8-DA8BAD0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86" y="2084095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A4A58C-3679-4D4B-AF14-1B1B84578C6E}"/>
              </a:ext>
            </a:extLst>
          </p:cNvPr>
          <p:cNvSpPr txBox="1"/>
          <p:nvPr/>
        </p:nvSpPr>
        <p:spPr>
          <a:xfrm>
            <a:off x="4176345" y="1543982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signals (PUCCH, SRS, …)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225F282-8BEF-4DB7-BAAE-80CF245523BF}"/>
              </a:ext>
            </a:extLst>
          </p:cNvPr>
          <p:cNvSpPr/>
          <p:nvPr/>
        </p:nvSpPr>
        <p:spPr>
          <a:xfrm rot="5400000">
            <a:off x="5375521" y="1216781"/>
            <a:ext cx="338554" cy="189949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962063-4088-48F6-A451-43D51B357B97}"/>
              </a:ext>
            </a:extLst>
          </p:cNvPr>
          <p:cNvSpPr/>
          <p:nvPr/>
        </p:nvSpPr>
        <p:spPr>
          <a:xfrm>
            <a:off x="6908747" y="2813507"/>
            <a:ext cx="1051912" cy="6886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Gain control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2F7A96F-B10C-48DB-A010-64E7EE9BB2F9}"/>
              </a:ext>
            </a:extLst>
          </p:cNvPr>
          <p:cNvSpPr/>
          <p:nvPr/>
        </p:nvSpPr>
        <p:spPr>
          <a:xfrm rot="16200000">
            <a:off x="5472668" y="2047226"/>
            <a:ext cx="311784" cy="206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BCEF4A-1CAB-4230-9465-5608C0A2BAFF}"/>
              </a:ext>
            </a:extLst>
          </p:cNvPr>
          <p:cNvSpPr txBox="1"/>
          <p:nvPr/>
        </p:nvSpPr>
        <p:spPr>
          <a:xfrm>
            <a:off x="4334672" y="3266776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Fast power control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7348A9E-92C6-4B28-8B0E-2F25C22AC068}"/>
              </a:ext>
            </a:extLst>
          </p:cNvPr>
          <p:cNvSpPr/>
          <p:nvPr/>
        </p:nvSpPr>
        <p:spPr>
          <a:xfrm rot="16200000">
            <a:off x="7776671" y="1696667"/>
            <a:ext cx="767923" cy="91440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9260C7-10F6-43CA-805C-9F60FFDFB493}"/>
              </a:ext>
            </a:extLst>
          </p:cNvPr>
          <p:cNvSpPr txBox="1"/>
          <p:nvPr/>
        </p:nvSpPr>
        <p:spPr>
          <a:xfrm>
            <a:off x="7435107" y="1419890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 amplifier (PA)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EF48E-B2B6-43DB-9FD4-1A732B457EEE}"/>
              </a:ext>
            </a:extLst>
          </p:cNvPr>
          <p:cNvCxnSpPr>
            <a:cxnSpLocks/>
          </p:cNvCxnSpPr>
          <p:nvPr/>
        </p:nvCxnSpPr>
        <p:spPr>
          <a:xfrm flipV="1">
            <a:off x="6838790" y="3004667"/>
            <a:ext cx="0" cy="9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331A18-28A3-445F-BEE7-CBD3E63130A7}"/>
              </a:ext>
            </a:extLst>
          </p:cNvPr>
          <p:cNvSpPr/>
          <p:nvPr/>
        </p:nvSpPr>
        <p:spPr>
          <a:xfrm>
            <a:off x="2807214" y="2316056"/>
            <a:ext cx="1229445" cy="688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Measure SNR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2FF703C-119A-440E-8D00-9C92295C7762}"/>
              </a:ext>
            </a:extLst>
          </p:cNvPr>
          <p:cNvCxnSpPr>
            <a:stCxn id="9" idx="3"/>
          </p:cNvCxnSpPr>
          <p:nvPr/>
        </p:nvCxnSpPr>
        <p:spPr>
          <a:xfrm flipV="1">
            <a:off x="7960659" y="2461907"/>
            <a:ext cx="322729" cy="695906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CFBBA4-0BA5-4279-9973-C157BB42224C}"/>
              </a:ext>
            </a:extLst>
          </p:cNvPr>
          <p:cNvCxnSpPr>
            <a:stCxn id="10" idx="0"/>
          </p:cNvCxnSpPr>
          <p:nvPr/>
        </p:nvCxnSpPr>
        <p:spPr>
          <a:xfrm flipH="1">
            <a:off x="6638703" y="2153867"/>
            <a:ext cx="10647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E81A83-1569-40BE-9A7C-266C8E24ECAC}"/>
              </a:ext>
            </a:extLst>
          </p:cNvPr>
          <p:cNvCxnSpPr>
            <a:endCxn id="43" idx="0"/>
          </p:cNvCxnSpPr>
          <p:nvPr/>
        </p:nvCxnSpPr>
        <p:spPr>
          <a:xfrm rot="10800000" flipV="1">
            <a:off x="3421937" y="2166526"/>
            <a:ext cx="1066632" cy="149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25F443C-A120-4C5E-B8C4-7231C0CE2294}"/>
              </a:ext>
            </a:extLst>
          </p:cNvPr>
          <p:cNvCxnSpPr>
            <a:stCxn id="43" idx="2"/>
            <a:endCxn id="35" idx="0"/>
          </p:cNvCxnSpPr>
          <p:nvPr/>
        </p:nvCxnSpPr>
        <p:spPr>
          <a:xfrm rot="16200000" flipH="1">
            <a:off x="3970462" y="2456142"/>
            <a:ext cx="76067" cy="1173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0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E61A-3989-40EB-9D25-F2A1E6C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CSI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FD48B-F1B4-48FE-85A2-21B62E9DA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975" y="3596694"/>
                <a:ext cx="10473292" cy="22643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SNR is measured on some reference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sounding reference signal (SRS), PUCCH, PUSCH, …</a:t>
                </a:r>
              </a:p>
              <a:p>
                <a:r>
                  <a:rPr lang="en-US" dirty="0"/>
                  <a:t>UE periodically sends a power headroom (PAH),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between maximum available power and current reference signal </a:t>
                </a:r>
                <a:r>
                  <a:rPr lang="en-US" dirty="0" err="1"/>
                  <a:t>powr</a:t>
                </a:r>
                <a:endParaRPr lang="en-US" dirty="0"/>
              </a:p>
              <a:p>
                <a:r>
                  <a:rPr lang="en-US" dirty="0"/>
                  <a:t>Then, maximum SNR can be computed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Provides basis for scheduling the 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FD48B-F1B4-48FE-85A2-21B62E9DA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975" y="3596694"/>
                <a:ext cx="10473292" cy="2264308"/>
              </a:xfrm>
              <a:blipFill>
                <a:blip r:embed="rId2"/>
                <a:stretch>
                  <a:fillRect l="-12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33C-ABC0-4630-B12A-7248C54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E39F455C-1A2F-46F3-BC8D-31CA6DFF7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1097280" y="1849445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C4F6F25B-3CD3-420C-8ED8-DA8BAD0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018" y="2171463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E4C2A-9D9F-47AB-AB46-A514F292335C}"/>
              </a:ext>
            </a:extLst>
          </p:cNvPr>
          <p:cNvCxnSpPr>
            <a:cxnSpLocks/>
          </p:cNvCxnSpPr>
          <p:nvPr/>
        </p:nvCxnSpPr>
        <p:spPr>
          <a:xfrm>
            <a:off x="4438283" y="2702726"/>
            <a:ext cx="1584670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3BC6FA-713C-48FA-8CF0-9CB37A8BA1AE}"/>
              </a:ext>
            </a:extLst>
          </p:cNvPr>
          <p:cNvCxnSpPr>
            <a:cxnSpLocks/>
          </p:cNvCxnSpPr>
          <p:nvPr/>
        </p:nvCxnSpPr>
        <p:spPr>
          <a:xfrm flipH="1">
            <a:off x="5697765" y="2505221"/>
            <a:ext cx="1372421" cy="1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F3F207-5343-4571-81AA-6FAF468D5FCE}"/>
              </a:ext>
            </a:extLst>
          </p:cNvPr>
          <p:cNvCxnSpPr>
            <a:cxnSpLocks/>
          </p:cNvCxnSpPr>
          <p:nvPr/>
        </p:nvCxnSpPr>
        <p:spPr>
          <a:xfrm>
            <a:off x="7010290" y="2507435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B451B-41CB-420D-8F85-DEBC17AF1FEF}"/>
              </a:ext>
            </a:extLst>
          </p:cNvPr>
          <p:cNvSpPr txBox="1"/>
          <p:nvPr/>
        </p:nvSpPr>
        <p:spPr>
          <a:xfrm>
            <a:off x="3816042" y="1523084"/>
            <a:ext cx="226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RX power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205AA-95AC-41DA-877E-5969C0256E2C}"/>
              </a:ext>
            </a:extLst>
          </p:cNvPr>
          <p:cNvSpPr/>
          <p:nvPr/>
        </p:nvSpPr>
        <p:spPr>
          <a:xfrm>
            <a:off x="7220672" y="1691555"/>
            <a:ext cx="523969" cy="81587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FB345-9C92-4645-9AC5-1F1B472D20AD}"/>
              </a:ext>
            </a:extLst>
          </p:cNvPr>
          <p:cNvCxnSpPr>
            <a:cxnSpLocks/>
          </p:cNvCxnSpPr>
          <p:nvPr/>
        </p:nvCxnSpPr>
        <p:spPr>
          <a:xfrm>
            <a:off x="7070184" y="1693824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70593-9AF0-475D-B161-6C3757F3BE0A}"/>
              </a:ext>
            </a:extLst>
          </p:cNvPr>
          <p:cNvSpPr txBox="1"/>
          <p:nvPr/>
        </p:nvSpPr>
        <p:spPr>
          <a:xfrm>
            <a:off x="7912930" y="1361264"/>
            <a:ext cx="161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TX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A79EF1-2526-446A-8747-A5B67180EB33}"/>
                  </a:ext>
                </a:extLst>
              </p:cNvPr>
              <p:cNvSpPr txBox="1"/>
              <p:nvPr/>
            </p:nvSpPr>
            <p:spPr>
              <a:xfrm>
                <a:off x="8013458" y="1991301"/>
                <a:ext cx="1619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PA headroom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A79EF1-2526-446A-8747-A5B67180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58" y="1991301"/>
                <a:ext cx="1619090" cy="338554"/>
              </a:xfrm>
              <a:prstGeom prst="rect">
                <a:avLst/>
              </a:prstGeom>
              <a:blipFill>
                <a:blip r:embed="rId5"/>
                <a:stretch>
                  <a:fillRect l="-226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6235363-6609-488E-A2D4-5E776B83C260}"/>
              </a:ext>
            </a:extLst>
          </p:cNvPr>
          <p:cNvSpPr/>
          <p:nvPr/>
        </p:nvSpPr>
        <p:spPr>
          <a:xfrm>
            <a:off x="5151834" y="2704736"/>
            <a:ext cx="523969" cy="67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119793-0FD3-44CD-B3DB-AB903369EA7A}"/>
              </a:ext>
            </a:extLst>
          </p:cNvPr>
          <p:cNvCxnSpPr>
            <a:cxnSpLocks/>
          </p:cNvCxnSpPr>
          <p:nvPr/>
        </p:nvCxnSpPr>
        <p:spPr>
          <a:xfrm>
            <a:off x="6969925" y="3199104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C7853-84AB-4914-A52D-A5CC0604C946}"/>
              </a:ext>
            </a:extLst>
          </p:cNvPr>
          <p:cNvCxnSpPr/>
          <p:nvPr/>
        </p:nvCxnSpPr>
        <p:spPr>
          <a:xfrm>
            <a:off x="7963682" y="1699818"/>
            <a:ext cx="0" cy="825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A4A58C-3679-4D4B-AF14-1B1B84578C6E}"/>
              </a:ext>
            </a:extLst>
          </p:cNvPr>
          <p:cNvSpPr txBox="1"/>
          <p:nvPr/>
        </p:nvSpPr>
        <p:spPr>
          <a:xfrm>
            <a:off x="7910094" y="2484361"/>
            <a:ext cx="2539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 signal TX power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A3679-6DB5-492F-B55A-E58C1E6B09C8}"/>
              </a:ext>
            </a:extLst>
          </p:cNvPr>
          <p:cNvCxnSpPr>
            <a:cxnSpLocks/>
          </p:cNvCxnSpPr>
          <p:nvPr/>
        </p:nvCxnSpPr>
        <p:spPr>
          <a:xfrm>
            <a:off x="3270157" y="3383646"/>
            <a:ext cx="3026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F3E16-5F11-4E33-B0C2-28D47A91D01B}"/>
              </a:ext>
            </a:extLst>
          </p:cNvPr>
          <p:cNvSpPr/>
          <p:nvPr/>
        </p:nvSpPr>
        <p:spPr>
          <a:xfrm>
            <a:off x="7220671" y="2494732"/>
            <a:ext cx="523969" cy="711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2AC92-AF99-4D5E-B2B5-C495829F1210}"/>
              </a:ext>
            </a:extLst>
          </p:cNvPr>
          <p:cNvSpPr txBox="1"/>
          <p:nvPr/>
        </p:nvSpPr>
        <p:spPr>
          <a:xfrm>
            <a:off x="2369988" y="3070879"/>
            <a:ext cx="226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Thermal noise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5F7432-A127-4B2B-BE04-90BB6C986CEA}"/>
              </a:ext>
            </a:extLst>
          </p:cNvPr>
          <p:cNvCxnSpPr>
            <a:cxnSpLocks/>
          </p:cNvCxnSpPr>
          <p:nvPr/>
        </p:nvCxnSpPr>
        <p:spPr>
          <a:xfrm>
            <a:off x="4970976" y="2700686"/>
            <a:ext cx="0" cy="682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8364DA-E321-4FED-97F3-93CEB70A5C6F}"/>
                  </a:ext>
                </a:extLst>
              </p:cNvPr>
              <p:cNvSpPr txBox="1"/>
              <p:nvPr/>
            </p:nvSpPr>
            <p:spPr>
              <a:xfrm>
                <a:off x="4071988" y="2780655"/>
                <a:ext cx="1158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Ref SNR</a:t>
                </a:r>
                <a:b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8364DA-E321-4FED-97F3-93CEB70A5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88" y="2780655"/>
                <a:ext cx="1158630" cy="584775"/>
              </a:xfrm>
              <a:prstGeom prst="rect">
                <a:avLst/>
              </a:prstGeom>
              <a:blipFill>
                <a:blip r:embed="rId6"/>
                <a:stretch>
                  <a:fillRect l="-3158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2D070FF-ED44-4E84-BB23-6341A57D13CD}"/>
              </a:ext>
            </a:extLst>
          </p:cNvPr>
          <p:cNvSpPr/>
          <p:nvPr/>
        </p:nvSpPr>
        <p:spPr>
          <a:xfrm>
            <a:off x="5152093" y="1884809"/>
            <a:ext cx="523969" cy="81587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3E581B-0CD3-4B66-A577-F6E4DAB4D9A6}"/>
              </a:ext>
            </a:extLst>
          </p:cNvPr>
          <p:cNvCxnSpPr>
            <a:cxnSpLocks/>
          </p:cNvCxnSpPr>
          <p:nvPr/>
        </p:nvCxnSpPr>
        <p:spPr>
          <a:xfrm>
            <a:off x="4970976" y="1874966"/>
            <a:ext cx="0" cy="814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5F8516-7C41-4E1B-AC56-FD797347BB52}"/>
              </a:ext>
            </a:extLst>
          </p:cNvPr>
          <p:cNvCxnSpPr>
            <a:cxnSpLocks/>
          </p:cNvCxnSpPr>
          <p:nvPr/>
        </p:nvCxnSpPr>
        <p:spPr>
          <a:xfrm flipH="1">
            <a:off x="5671243" y="1705014"/>
            <a:ext cx="1558170" cy="1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AB37BD-CD24-42A7-8180-EF90976952BC}"/>
              </a:ext>
            </a:extLst>
          </p:cNvPr>
          <p:cNvSpPr txBox="1"/>
          <p:nvPr/>
        </p:nvSpPr>
        <p:spPr>
          <a:xfrm>
            <a:off x="5775570" y="2676532"/>
            <a:ext cx="226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 signal</a:t>
            </a:r>
            <a:br>
              <a:rPr lang="en-US" sz="1600" dirty="0"/>
            </a:br>
            <a:r>
              <a:rPr lang="en-US" sz="1600" dirty="0"/>
              <a:t>RX power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C270CE-FDE6-41D1-A060-DE86A87749CF}"/>
              </a:ext>
            </a:extLst>
          </p:cNvPr>
          <p:cNvCxnSpPr>
            <a:cxnSpLocks/>
          </p:cNvCxnSpPr>
          <p:nvPr/>
        </p:nvCxnSpPr>
        <p:spPr>
          <a:xfrm>
            <a:off x="3347150" y="1879853"/>
            <a:ext cx="3041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E78AC1-BDB2-49FF-B617-0E612B723DEF}"/>
              </a:ext>
            </a:extLst>
          </p:cNvPr>
          <p:cNvCxnSpPr>
            <a:cxnSpLocks/>
          </p:cNvCxnSpPr>
          <p:nvPr/>
        </p:nvCxnSpPr>
        <p:spPr>
          <a:xfrm>
            <a:off x="3877196" y="1879853"/>
            <a:ext cx="0" cy="1503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DF6A2-D301-4EEE-BEEC-1E46B3D1091E}"/>
                  </a:ext>
                </a:extLst>
              </p:cNvPr>
              <p:cNvSpPr txBox="1"/>
              <p:nvPr/>
            </p:nvSpPr>
            <p:spPr>
              <a:xfrm>
                <a:off x="2956337" y="2302575"/>
                <a:ext cx="9368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Max SNR</a:t>
                </a:r>
                <a:b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DF6A2-D301-4EEE-BEEC-1E46B3D10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37" y="2302575"/>
                <a:ext cx="936874" cy="584775"/>
              </a:xfrm>
              <a:prstGeom prst="rect">
                <a:avLst/>
              </a:prstGeom>
              <a:blipFill>
                <a:blip r:embed="rId7"/>
                <a:stretch>
                  <a:fillRect l="-3896" t="-3125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41EB98-371A-4F6D-9B08-2A035F3E2350}"/>
                  </a:ext>
                </a:extLst>
              </p:cNvPr>
              <p:cNvSpPr txBox="1"/>
              <p:nvPr/>
            </p:nvSpPr>
            <p:spPr>
              <a:xfrm>
                <a:off x="4600156" y="2141493"/>
                <a:ext cx="395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41EB98-371A-4F6D-9B08-2A035F3E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56" y="2141493"/>
                <a:ext cx="39579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69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B4D-599A-47DA-B5C9-AE867903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CSI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73E37-C520-4530-B25A-81C131B97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148647" cy="4329817"/>
              </a:xfrm>
            </p:spPr>
            <p:txBody>
              <a:bodyPr/>
              <a:lstStyle/>
              <a:p>
                <a:r>
                  <a:rPr lang="en-US" dirty="0"/>
                  <a:t>In general, there will be errors in the CSI at the TX:</a:t>
                </a:r>
              </a:p>
              <a:p>
                <a:pPr lvl="1"/>
                <a:r>
                  <a:rPr lang="en-US" dirty="0"/>
                  <a:t>The RX does not measure the CSI exactly</a:t>
                </a:r>
              </a:p>
              <a:p>
                <a:pPr lvl="1"/>
                <a:r>
                  <a:rPr lang="en-US" dirty="0"/>
                  <a:t>Time delay between the CSI report and TX based on the CSI</a:t>
                </a:r>
              </a:p>
              <a:p>
                <a:r>
                  <a:rPr lang="en-US" dirty="0"/>
                  <a:t>To quantify effect,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SNR</a:t>
                </a:r>
              </a:p>
              <a:p>
                <a:pPr lvl="1"/>
                <a:r>
                  <a:rPr lang="en-US" dirty="0"/>
                  <a:t>Model as a random variable</a:t>
                </a:r>
              </a:p>
              <a:p>
                <a:pPr lvl="1"/>
                <a:r>
                  <a:rPr lang="en-US" dirty="0"/>
                  <a:t>Randomness quantifies the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73E37-C520-4530-B25A-81C131B97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148647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6E51-3349-4B9A-8D1A-A05876EE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BCA8-0B57-4AE3-BBEA-C2CE8D7C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06" y="1884219"/>
            <a:ext cx="3501580" cy="26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9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19E7-DC1F-4ECB-9BF8-7597C7B7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2C771-8E10-4A4D-9805-56FCD4024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experienced on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constant over coding block</a:t>
                </a:r>
              </a:p>
              <a:p>
                <a:pPr lvl="1"/>
                <a:r>
                  <a:rPr lang="en-US" dirty="0"/>
                  <a:t>SNR is </a:t>
                </a:r>
                <a:r>
                  <a:rPr lang="en-US" dirty="0" err="1"/>
                  <a:t>i.i.d</a:t>
                </a:r>
                <a:r>
                  <a:rPr lang="en-US" dirty="0"/>
                  <a:t>. across different blocks,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Link-rate model: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rate achievable if we knew the rate.</a:t>
                </a:r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the TX knew the SNR, the average rate we would get is: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TX does not know the SNR and selects a target SNR, it should maximize: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2C771-8E10-4A4D-9805-56FCD4024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A4C22-4FE9-4819-BE78-9CB68F68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24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C074-AADE-4CC4-9487-82574F4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34ED-4214-44C6-A13A-35FE752A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5G NR standard provides many powerful features for CSI reporting</a:t>
            </a:r>
          </a:p>
          <a:p>
            <a:pPr lvl="1"/>
            <a:r>
              <a:rPr lang="en-US" dirty="0"/>
              <a:t>Flexible configuration of the CSI-RS and CSI reporting</a:t>
            </a:r>
          </a:p>
          <a:p>
            <a:pPr lvl="1"/>
            <a:r>
              <a:rPr lang="en-US" dirty="0"/>
              <a:t>Rich CSI reporting:  wideband, per sub-band, multiple layers, …</a:t>
            </a:r>
          </a:p>
          <a:p>
            <a:endParaRPr lang="en-US" dirty="0"/>
          </a:p>
          <a:p>
            <a:r>
              <a:rPr lang="en-US" dirty="0"/>
              <a:t>Optimizing the use of the CSI-RS is a complex and interesting design problem</a:t>
            </a:r>
          </a:p>
          <a:p>
            <a:pPr lvl="1"/>
            <a:r>
              <a:rPr lang="en-US" dirty="0"/>
              <a:t>Channel quality estimation algorithms</a:t>
            </a:r>
          </a:p>
          <a:p>
            <a:pPr lvl="1"/>
            <a:r>
              <a:rPr lang="en-US" dirty="0"/>
              <a:t>Tradeoffs in overhead and accuracy</a:t>
            </a:r>
          </a:p>
          <a:p>
            <a:pPr lvl="1"/>
            <a:r>
              <a:rPr lang="en-US" dirty="0"/>
              <a:t>Channel quality tracking and prediction</a:t>
            </a:r>
          </a:p>
          <a:p>
            <a:pPr lvl="1"/>
            <a:r>
              <a:rPr lang="en-US" dirty="0"/>
              <a:t>Particularly challenging when we get to multi-antenna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959-13C8-4FCC-AAC3-3704883E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5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1CE8-6E7F-413D-9735-44BA755C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Exercise:  CSI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6ABF-8F7A-4CA7-8293-725ECE92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F0A43-2459-4B52-A200-AE99DA67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3533"/>
            <a:ext cx="5992813" cy="1765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EF4D3-9A30-4B31-A52B-5A32F33CE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45" y="1663533"/>
            <a:ext cx="5002331" cy="37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4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49383" y="283251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Standard ARQ wastes transmissions on losses</a:t>
            </a:r>
          </a:p>
          <a:p>
            <a:pPr lvl="1"/>
            <a:r>
              <a:rPr lang="en-US" dirty="0"/>
              <a:t>No data sent in each failed transmission</a:t>
            </a:r>
          </a:p>
          <a:p>
            <a:r>
              <a:rPr lang="en-US" dirty="0"/>
              <a:t>Hybrid ARQ concept:</a:t>
            </a:r>
          </a:p>
          <a:p>
            <a:pPr lvl="1"/>
            <a:r>
              <a:rPr lang="en-US" dirty="0"/>
              <a:t>On each failure, store received symbols</a:t>
            </a:r>
          </a:p>
          <a:p>
            <a:pPr lvl="1"/>
            <a:r>
              <a:rPr lang="en-US" dirty="0"/>
              <a:t>Combine new symbols with old until successfully decoded</a:t>
            </a:r>
          </a:p>
          <a:p>
            <a:r>
              <a:rPr lang="en-US" dirty="0"/>
              <a:t>“Failed” transmissions are not wasted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Chase combining</a:t>
            </a:r>
          </a:p>
          <a:p>
            <a:pPr lvl="1"/>
            <a:r>
              <a:rPr lang="en-US" dirty="0"/>
              <a:t>Incremental redundancy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0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2A0B8-A499-48AB-898A-D5FC636AA121}"/>
              </a:ext>
            </a:extLst>
          </p:cNvPr>
          <p:cNvSpPr/>
          <p:nvPr/>
        </p:nvSpPr>
        <p:spPr>
          <a:xfrm>
            <a:off x="2307480" y="5322876"/>
            <a:ext cx="6946985" cy="646583"/>
          </a:xfrm>
          <a:prstGeom prst="roundRect">
            <a:avLst>
              <a:gd name="adj" fmla="val 300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SNR with combining is the sum of the individual SNRs</a:t>
            </a:r>
            <a:endParaRPr lang="en-US" b="0" i="1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30D54-A913-4929-844B-ACE76EB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Multiple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077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receive the 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SNR on each transmission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Use match filter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/>
                  <a:t>Signal energy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Noise energy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SNR after combining: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07781"/>
              </a:xfrm>
              <a:blipFill>
                <a:blip r:embed="rId2"/>
                <a:stretch>
                  <a:fillRect l="-1455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30D3-2D2E-4215-98C9-085DD20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6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0D54-A913-4929-844B-ACE76EB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Symbols Using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2416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Combining across symbols can be done by adding LLRs</a:t>
                </a:r>
              </a:p>
              <a:p>
                <a:r>
                  <a:rPr lang="en-US" dirty="0"/>
                  <a:t>Suppose we receive the 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Say some </a:t>
                </a:r>
                <a:r>
                  <a:rPr lang="en-US" dirty="0"/>
                  <a:t>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appears in this symbol</a:t>
                </a:r>
              </a:p>
              <a:p>
                <a:r>
                  <a:rPr lang="en-US" dirty="0"/>
                  <a:t>The LLR using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symbols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Assuming independence of noise in difference symbols: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:r>
                  <a:rPr lang="en-US" b="0" i="0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We can simply add the LLRs obtained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transmissions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241693"/>
              </a:xfrm>
              <a:blipFill>
                <a:blip r:embed="rId2"/>
                <a:stretch>
                  <a:fillRect l="-1455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30D3-2D2E-4215-98C9-085DD20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9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34C3-DC92-4C8C-B83D-C8CD6627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Family of Wireless LAN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79ED-8682-40C4-9C63-2774BC86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55959-7C50-484A-91FC-03D75FE3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5197"/>
            <a:ext cx="6702736" cy="3227603"/>
          </a:xfrm>
          <a:prstGeom prst="rect">
            <a:avLst/>
          </a:prstGeom>
        </p:spPr>
      </p:pic>
      <p:pic>
        <p:nvPicPr>
          <p:cNvPr id="2050" name="Picture 2" descr="WLAN full form: Definition, Setup, How it works? - Full Form">
            <a:extLst>
              <a:ext uri="{FF2B5EF4-FFF2-40B4-BE49-F238E27FC236}">
                <a16:creationId xmlns:a16="http://schemas.microsoft.com/office/drawing/2014/main" id="{5DF426EA-ABF3-4A19-A7C8-D2FE72DA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98" y="2065801"/>
            <a:ext cx="3245711" cy="27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0B3F7-B555-4A6F-AF33-18ACC96CBBE9}"/>
              </a:ext>
            </a:extLst>
          </p:cNvPr>
          <p:cNvSpPr txBox="1"/>
          <p:nvPr/>
        </p:nvSpPr>
        <p:spPr>
          <a:xfrm>
            <a:off x="1405353" y="5363662"/>
            <a:ext cx="25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details on Wikipedia </a:t>
            </a:r>
          </a:p>
        </p:txBody>
      </p:sp>
    </p:spTree>
    <p:extLst>
      <p:ext uri="{BB962C8B-B14F-4D97-AF65-F5344CB8AC3E}">
        <p14:creationId xmlns:p14="http://schemas.microsoft.com/office/powerpoint/2010/main" val="2119896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HARQ Chase Combining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566" y="3992967"/>
                <a:ext cx="8995968" cy="20357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Transmit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attempt</a:t>
                </a:r>
              </a:p>
              <a:p>
                <a:r>
                  <a:rPr lang="en-US" dirty="0"/>
                  <a:t>RX computes the LLRs for the block</a:t>
                </a:r>
              </a:p>
              <a:p>
                <a:r>
                  <a:rPr lang="en-US" dirty="0"/>
                  <a:t>Adds to previous LLRs</a:t>
                </a:r>
              </a:p>
              <a:p>
                <a:r>
                  <a:rPr lang="en-US" dirty="0"/>
                  <a:t>Continues to add LLRs until decoder passes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566" y="3992967"/>
                <a:ext cx="8995968" cy="2035726"/>
              </a:xfrm>
              <a:blipFill>
                <a:blip r:embed="rId2"/>
                <a:stretch>
                  <a:fillRect l="-1626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48543" y="1897097"/>
            <a:ext cx="103367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0608" y="1818933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608" y="1818933"/>
                <a:ext cx="4472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8543" y="2488450"/>
            <a:ext cx="103367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3265378" y="2125697"/>
            <a:ext cx="0" cy="3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6201" y="1853119"/>
            <a:ext cx="429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  <a:p>
            <a:endParaRPr lang="en-US" dirty="0"/>
          </a:p>
          <a:p>
            <a:r>
              <a:rPr lang="en-US" dirty="0"/>
              <a:t>RX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1695" y="1488717"/>
            <a:ext cx="102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Attempt 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56976" y="2105277"/>
            <a:ext cx="6174278" cy="10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329738" y="2433324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38" y="2433324"/>
                <a:ext cx="4472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3104B15-A69B-414B-B2D5-E2AEB7B7330F}"/>
              </a:ext>
            </a:extLst>
          </p:cNvPr>
          <p:cNvSpPr txBox="1"/>
          <p:nvPr/>
        </p:nvSpPr>
        <p:spPr>
          <a:xfrm>
            <a:off x="1961569" y="3117096"/>
            <a:ext cx="93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20302D-732A-4251-8814-988E2F619260}"/>
              </a:ext>
            </a:extLst>
          </p:cNvPr>
          <p:cNvSpPr/>
          <p:nvPr/>
        </p:nvSpPr>
        <p:spPr>
          <a:xfrm>
            <a:off x="2756072" y="3164096"/>
            <a:ext cx="1033670" cy="228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F701B2-3305-4B9C-87B2-6CE650F291B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272907" y="2722701"/>
            <a:ext cx="0" cy="44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2F9347-56EE-47F9-877A-6303FB89D2D9}"/>
              </a:ext>
            </a:extLst>
          </p:cNvPr>
          <p:cNvSpPr/>
          <p:nvPr/>
        </p:nvSpPr>
        <p:spPr>
          <a:xfrm>
            <a:off x="4200507" y="3057699"/>
            <a:ext cx="1033666" cy="4413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DCCC80-B73F-4E8D-B91D-54F8E4F238B2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789742" y="3278396"/>
            <a:ext cx="4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E9E152-553E-4B3D-AED0-2B4BBA1DA8D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717340" y="2105277"/>
            <a:ext cx="0" cy="95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03427C-C11E-4711-BEB1-0DBA72D6828B}"/>
              </a:ext>
            </a:extLst>
          </p:cNvPr>
          <p:cNvSpPr txBox="1"/>
          <p:nvPr/>
        </p:nvSpPr>
        <p:spPr>
          <a:xfrm>
            <a:off x="4699123" y="2386384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7B3A56-D69A-4B7E-A8B7-8626D7C8E22D}"/>
              </a:ext>
            </a:extLst>
          </p:cNvPr>
          <p:cNvSpPr/>
          <p:nvPr/>
        </p:nvSpPr>
        <p:spPr>
          <a:xfrm>
            <a:off x="6124359" y="1881226"/>
            <a:ext cx="103367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AA68E2-6417-4808-9519-E8F1ACB65835}"/>
                  </a:ext>
                </a:extLst>
              </p:cNvPr>
              <p:cNvSpPr txBox="1"/>
              <p:nvPr/>
            </p:nvSpPr>
            <p:spPr>
              <a:xfrm>
                <a:off x="5726877" y="1774872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AA68E2-6417-4808-9519-E8F1ACB6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877" y="1774872"/>
                <a:ext cx="4472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B7EC8EF7-2127-43C0-A417-23EADF822676}"/>
              </a:ext>
            </a:extLst>
          </p:cNvPr>
          <p:cNvSpPr/>
          <p:nvPr/>
        </p:nvSpPr>
        <p:spPr>
          <a:xfrm>
            <a:off x="6124359" y="2472579"/>
            <a:ext cx="103367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429A9EF-6265-41DF-AF97-F4B5850F7652}"/>
              </a:ext>
            </a:extLst>
          </p:cNvPr>
          <p:cNvCxnSpPr>
            <a:stCxn id="55" idx="2"/>
            <a:endCxn id="61" idx="0"/>
          </p:cNvCxnSpPr>
          <p:nvPr/>
        </p:nvCxnSpPr>
        <p:spPr>
          <a:xfrm>
            <a:off x="6641194" y="2109826"/>
            <a:ext cx="0" cy="3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3AC2F55-7B69-4930-8D49-734EA6A7A078}"/>
              </a:ext>
            </a:extLst>
          </p:cNvPr>
          <p:cNvSpPr txBox="1"/>
          <p:nvPr/>
        </p:nvSpPr>
        <p:spPr>
          <a:xfrm>
            <a:off x="6071830" y="1483349"/>
            <a:ext cx="102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Attempt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9B163C-9839-49E9-A243-E4840DF66C71}"/>
                  </a:ext>
                </a:extLst>
              </p:cNvPr>
              <p:cNvSpPr txBox="1"/>
              <p:nvPr/>
            </p:nvSpPr>
            <p:spPr>
              <a:xfrm>
                <a:off x="5705554" y="2417453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9B163C-9839-49E9-A243-E4840DF66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54" y="2417453"/>
                <a:ext cx="4472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4CCA7C19-9101-49F3-B1B7-DD40459D65AB}"/>
              </a:ext>
            </a:extLst>
          </p:cNvPr>
          <p:cNvSpPr/>
          <p:nvPr/>
        </p:nvSpPr>
        <p:spPr>
          <a:xfrm>
            <a:off x="6131888" y="3148225"/>
            <a:ext cx="1033670" cy="228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D2EE76-F006-4EB4-9D3C-AF9D74C729B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48723" y="2706830"/>
            <a:ext cx="0" cy="17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6D15366-F3CB-4417-A543-F42E5C439E11}"/>
              </a:ext>
            </a:extLst>
          </p:cNvPr>
          <p:cNvSpPr/>
          <p:nvPr/>
        </p:nvSpPr>
        <p:spPr>
          <a:xfrm>
            <a:off x="7576323" y="3041828"/>
            <a:ext cx="1033666" cy="4413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5F04AB-1D86-4763-9B0F-B0CE4FF7434E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165558" y="3262525"/>
            <a:ext cx="4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6611AC-FE90-4B31-AB79-1A064A20BBA0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8093156" y="2089406"/>
            <a:ext cx="0" cy="95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1D8977-8EDF-41B0-A319-D1C2643E4658}"/>
              </a:ext>
            </a:extLst>
          </p:cNvPr>
          <p:cNvSpPr txBox="1"/>
          <p:nvPr/>
        </p:nvSpPr>
        <p:spPr>
          <a:xfrm>
            <a:off x="8074939" y="2370513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50ADF1-A08A-4A3F-8F6F-5595A40C87C9}"/>
              </a:ext>
            </a:extLst>
          </p:cNvPr>
          <p:cNvSpPr/>
          <p:nvPr/>
        </p:nvSpPr>
        <p:spPr>
          <a:xfrm>
            <a:off x="6131888" y="2878346"/>
            <a:ext cx="1033670" cy="266700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055A4B-9EE0-4A7E-9286-709C65FD9232}"/>
              </a:ext>
            </a:extLst>
          </p:cNvPr>
          <p:cNvSpPr txBox="1"/>
          <p:nvPr/>
        </p:nvSpPr>
        <p:spPr>
          <a:xfrm>
            <a:off x="6124359" y="3394078"/>
            <a:ext cx="12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LLRs</a:t>
            </a:r>
          </a:p>
        </p:txBody>
      </p:sp>
    </p:spTree>
    <p:extLst>
      <p:ext uri="{BB962C8B-B14F-4D97-AF65-F5344CB8AC3E}">
        <p14:creationId xmlns:p14="http://schemas.microsoft.com/office/powerpoint/2010/main" val="68659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experienced on transmission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SNR is constant over coding block</a:t>
                </a:r>
              </a:p>
              <a:p>
                <a:pPr lvl="1"/>
                <a:r>
                  <a:rPr lang="en-US" dirty="0"/>
                  <a:t>Model as a stationary random process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Link-rate model: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rate achievable if the TX knew the SNR</a:t>
                </a:r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Hence, if the TX knows the SNR:</a:t>
                </a:r>
              </a:p>
              <a:p>
                <a:pPr lvl="1"/>
                <a:r>
                  <a:rPr lang="en-US" dirty="0"/>
                  <a:t>Average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B3B18F4E-071A-4E86-8C8E-0878066FF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0" b="420"/>
          <a:stretch/>
        </p:blipFill>
        <p:spPr>
          <a:xfrm>
            <a:off x="7437938" y="2142921"/>
            <a:ext cx="4152534" cy="2126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B3718A-B4F8-46F4-ABA7-1A7F90FF9C57}"/>
                  </a:ext>
                </a:extLst>
              </p:cNvPr>
              <p:cNvSpPr txBox="1"/>
              <p:nvPr/>
            </p:nvSpPr>
            <p:spPr>
              <a:xfrm>
                <a:off x="9346796" y="4482232"/>
                <a:ext cx="123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B3718A-B4F8-46F4-ABA7-1A7F90FF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4482232"/>
                <a:ext cx="1230145" cy="369332"/>
              </a:xfrm>
              <a:prstGeom prst="rect">
                <a:avLst/>
              </a:prstGeom>
              <a:blipFill>
                <a:blip r:embed="rId4"/>
                <a:stretch>
                  <a:fillRect l="-39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CE47C2-0B72-4709-B83F-EE98E238EE04}"/>
                  </a:ext>
                </a:extLst>
              </p:cNvPr>
              <p:cNvSpPr txBox="1"/>
              <p:nvPr/>
            </p:nvSpPr>
            <p:spPr>
              <a:xfrm rot="16200000">
                <a:off x="6763465" y="2819987"/>
                <a:ext cx="848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CE47C2-0B72-4709-B83F-EE98E238E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63465" y="2819987"/>
                <a:ext cx="848694" cy="369332"/>
              </a:xfrm>
              <a:prstGeom prst="rect">
                <a:avLst/>
              </a:prstGeom>
              <a:blipFill>
                <a:blip r:embed="rId5"/>
                <a:stretch>
                  <a:fillRect l="-10000" r="-2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80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Analysis with Chase HARQ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Suppose in time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, TX selects a rate with minimum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HARQ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packet passes, link will get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Packet will pass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Average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Chase combining HARQ</a:t>
                </a:r>
                <a:r>
                  <a:rPr lang="en-US" b="0" dirty="0"/>
                  <a:t>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First slot index that packet passes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, 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average rate with Chase combining: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03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Delay-Accuracy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constant.  SNR in each transmission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Will terminate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transmissions when: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 delay: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 SNR error: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SNR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Reqd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SNR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Delay-accuracy tradeoff:  With larger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 received SNR matches the required SNR better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89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Rateless</a:t>
            </a:r>
            <a:r>
              <a:rPr lang="en-US" dirty="0"/>
              <a:t> Gaussian Random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Chase combining effectively creates a repetition code</a:t>
                </a:r>
              </a:p>
              <a:p>
                <a:pPr lvl="1"/>
                <a:r>
                  <a:rPr lang="en-US" dirty="0"/>
                  <a:t>Not optimal</a:t>
                </a:r>
              </a:p>
              <a:p>
                <a:r>
                  <a:rPr lang="en-US" dirty="0"/>
                  <a:t>Alternate method:   “infinite” random code: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messages</a:t>
                </a:r>
              </a:p>
              <a:p>
                <a:pPr lvl="1"/>
                <a:r>
                  <a:rPr lang="en-US" dirty="0"/>
                  <a:t>Each code word is an infinite </a:t>
                </a:r>
                <a:r>
                  <a:rPr lang="en-US" dirty="0" err="1"/>
                  <a:t>iid</a:t>
                </a:r>
                <a:r>
                  <a:rPr lang="en-US" dirty="0"/>
                  <a:t> sequence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we take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large, we get</a:t>
                </a:r>
              </a:p>
              <a:p>
                <a:pPr lvl="1"/>
                <a:r>
                  <a:rPr lang="en-US" dirty="0"/>
                  <a:t>Code that is optimal for AWGN or fading channel</a:t>
                </a:r>
              </a:p>
              <a:p>
                <a:pPr lvl="1"/>
                <a:r>
                  <a:rPr lang="en-US" dirty="0"/>
                  <a:t>Code can be reliably received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avg</a:t>
                </a:r>
                <a:r>
                  <a:rPr lang="en-US" dirty="0"/>
                  <a:t> capacity per symbol.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08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Rateless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53477" y="1553110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77725" y="1550438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546285" y="2867316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31307" y="2866155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60" idx="2"/>
            <a:endCxn id="89" idx="0"/>
          </p:cNvCxnSpPr>
          <p:nvPr/>
        </p:nvCxnSpPr>
        <p:spPr>
          <a:xfrm flipH="1">
            <a:off x="3762693" y="1860219"/>
            <a:ext cx="7192" cy="100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2"/>
            <a:endCxn id="90" idx="0"/>
          </p:cNvCxnSpPr>
          <p:nvPr/>
        </p:nvCxnSpPr>
        <p:spPr>
          <a:xfrm>
            <a:off x="4194133" y="1857546"/>
            <a:ext cx="853582" cy="100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4375" y="4287444"/>
                <a:ext cx="8159496" cy="1820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not known</a:t>
                </a:r>
              </a:p>
              <a:p>
                <a:r>
                  <a:rPr lang="en-US" dirty="0"/>
                  <a:t>Terminate when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achieve arbitrarily close to capacity without knowing anything!</a:t>
                </a:r>
              </a:p>
              <a:p>
                <a:pPr lvl="1"/>
                <a:r>
                  <a:rPr lang="en-US" dirty="0"/>
                  <a:t>Works for fading or constant channels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4375" y="4287444"/>
                <a:ext cx="8159496" cy="1820498"/>
              </a:xfrm>
              <a:blipFill>
                <a:blip r:embed="rId2"/>
                <a:stretch>
                  <a:fillRect l="-1792" t="-3344" b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268035" y="1550438"/>
                <a:ext cx="1126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 bits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5" y="1550438"/>
                <a:ext cx="1126142" cy="369332"/>
              </a:xfrm>
              <a:prstGeom prst="rect">
                <a:avLst/>
              </a:prstGeom>
              <a:blipFill>
                <a:blip r:embed="rId3"/>
                <a:stretch>
                  <a:fillRect t="-8197" r="-48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551847" y="1596776"/>
            <a:ext cx="920496" cy="21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10812" y="1553523"/>
            <a:ext cx="432816" cy="307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31864" y="3173264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3477" y="1550438"/>
            <a:ext cx="3335230" cy="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73362" y="1857822"/>
            <a:ext cx="3335230" cy="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64543" y="2783965"/>
            <a:ext cx="432816" cy="307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264543" y="3085634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65100" y="3392743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9" idx="2"/>
            <a:endCxn id="45" idx="0"/>
          </p:cNvCxnSpPr>
          <p:nvPr/>
        </p:nvCxnSpPr>
        <p:spPr>
          <a:xfrm>
            <a:off x="4627221" y="1860632"/>
            <a:ext cx="1853731" cy="92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46066" y="2099028"/>
                <a:ext cx="1135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</a:t>
                </a:r>
                <a:br>
                  <a:rPr lang="en-US" dirty="0"/>
                </a:br>
                <a:r>
                  <a:rPr lang="en-US" dirty="0"/>
                  <a:t>each TX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66" y="2099028"/>
                <a:ext cx="1135054" cy="646331"/>
              </a:xfrm>
              <a:prstGeom prst="rect">
                <a:avLst/>
              </a:prstGeom>
              <a:blipFill>
                <a:blip r:embed="rId4"/>
                <a:stretch>
                  <a:fillRect l="-4839" t="-4717" r="-430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286397" y="3385426"/>
                <a:ext cx="93294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97" y="3385426"/>
                <a:ext cx="932948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07154" y="3030249"/>
                <a:ext cx="10611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54" y="3030249"/>
                <a:ext cx="106118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620924" y="3546296"/>
                <a:ext cx="10611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24" y="3546296"/>
                <a:ext cx="1061188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484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err="1"/>
              <a:t>Rateless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Incremental redundancy</a:t>
            </a:r>
          </a:p>
          <a:p>
            <a:pPr lvl="1"/>
            <a:r>
              <a:rPr lang="en-US" dirty="0"/>
              <a:t>Code data with low rate “mother code” </a:t>
            </a:r>
            <a:br>
              <a:rPr lang="en-US" dirty="0"/>
            </a:br>
            <a:r>
              <a:rPr lang="en-US" dirty="0"/>
              <a:t>(Usually rate 1/3 or 1/5)</a:t>
            </a:r>
          </a:p>
          <a:p>
            <a:pPr lvl="1"/>
            <a:r>
              <a:rPr lang="en-US" dirty="0"/>
              <a:t>In first TX send systematic bits + some parity</a:t>
            </a:r>
          </a:p>
          <a:p>
            <a:pPr lvl="1"/>
            <a:r>
              <a:rPr lang="en-US" dirty="0"/>
              <a:t>Decoder treats missing bits as erasures.</a:t>
            </a:r>
          </a:p>
          <a:p>
            <a:pPr lvl="1"/>
            <a:r>
              <a:rPr lang="en-US" dirty="0"/>
              <a:t>If fail, TX sends more parity bits</a:t>
            </a:r>
          </a:p>
          <a:p>
            <a:pPr lvl="1"/>
            <a:r>
              <a:rPr lang="en-US" dirty="0"/>
              <a:t>Continue until it passes</a:t>
            </a:r>
          </a:p>
          <a:p>
            <a:r>
              <a:rPr lang="en-US" dirty="0"/>
              <a:t>In 3GPP codes, each TX is called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redundancy version</a:t>
            </a:r>
          </a:p>
          <a:p>
            <a:r>
              <a:rPr lang="en-US" dirty="0"/>
              <a:t>First proposed by Mandelbaum 1974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081D5-602B-4A8E-83CB-BBA75149B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4" t="27930"/>
          <a:stretch/>
        </p:blipFill>
        <p:spPr>
          <a:xfrm>
            <a:off x="7035636" y="1771990"/>
            <a:ext cx="4120044" cy="2770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FDDB5-76EF-4367-83CB-A6DE20D564FC}"/>
              </a:ext>
            </a:extLst>
          </p:cNvPr>
          <p:cNvSpPr txBox="1"/>
          <p:nvPr/>
        </p:nvSpPr>
        <p:spPr>
          <a:xfrm>
            <a:off x="4541316" y="5499764"/>
            <a:ext cx="717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Hamidi-</a:t>
            </a:r>
            <a:r>
              <a:rPr lang="en-US" dirty="0" err="1"/>
              <a:t>Sepeh</a:t>
            </a:r>
            <a:r>
              <a:rPr lang="en-US" dirty="0"/>
              <a:t> et al, Analysis of 5G LDPC Codes Rate-matching Design, 2018</a:t>
            </a:r>
          </a:p>
        </p:txBody>
      </p:sp>
    </p:spTree>
    <p:extLst>
      <p:ext uri="{BB962C8B-B14F-4D97-AF65-F5344CB8AC3E}">
        <p14:creationId xmlns:p14="http://schemas.microsoft.com/office/powerpoint/2010/main" val="2994298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7872" y="3326213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2525" y="3986314"/>
            <a:ext cx="92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 w/ part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17428" y="1650554"/>
            <a:ext cx="1356056" cy="31995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03857" y="1656976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28105" y="1654304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134532" y="4559950"/>
            <a:ext cx="1356056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22721" y="4566372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326937" y="2714452"/>
            <a:ext cx="0" cy="180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392543" y="4519787"/>
            <a:ext cx="1356056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80732" y="4517859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046937" y="2612436"/>
            <a:ext cx="0" cy="18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813548" y="4520867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 rot="10800000">
            <a:off x="2294218" y="4455748"/>
            <a:ext cx="3102758" cy="812415"/>
          </a:xfrm>
          <a:prstGeom prst="arc">
            <a:avLst>
              <a:gd name="adj1" fmla="val 10855096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55588" y="5306415"/>
            <a:ext cx="169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LLR buffer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104900" y="2407344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30529" y="2407343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60" idx="2"/>
          </p:cNvCxnSpPr>
          <p:nvPr/>
        </p:nvCxnSpPr>
        <p:spPr>
          <a:xfrm flipH="1">
            <a:off x="2315827" y="1964084"/>
            <a:ext cx="4439" cy="62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865604" y="2714454"/>
            <a:ext cx="0" cy="20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601768" y="2714451"/>
            <a:ext cx="498876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3"/>
          </p:cNvCxnSpPr>
          <p:nvPr/>
        </p:nvCxnSpPr>
        <p:spPr>
          <a:xfrm flipV="1">
            <a:off x="3490588" y="4719926"/>
            <a:ext cx="375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59818" y="2940346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NAK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09618" y="3274941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47635" y="3737625"/>
            <a:ext cx="922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 w/ parts 1 and 2 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128511" y="2714451"/>
            <a:ext cx="0" cy="20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753495" y="4719923"/>
            <a:ext cx="375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13479" y="2888246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ACK</a:t>
            </a:r>
          </a:p>
        </p:txBody>
      </p:sp>
      <p:cxnSp>
        <p:nvCxnSpPr>
          <p:cNvPr id="111" name="Straight Arrow Connector 110"/>
          <p:cNvCxnSpPr>
            <a:stCxn id="61" idx="2"/>
          </p:cNvCxnSpPr>
          <p:nvPr/>
        </p:nvCxnSpPr>
        <p:spPr>
          <a:xfrm>
            <a:off x="2744513" y="1961412"/>
            <a:ext cx="2324874" cy="57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11054" y="1589072"/>
            <a:ext cx="14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 code</a:t>
            </a:r>
          </a:p>
        </p:txBody>
      </p:sp>
      <p:sp>
        <p:nvSpPr>
          <p:cNvPr id="116" name="Content Placeholder 3"/>
          <p:cNvSpPr>
            <a:spLocks noGrp="1"/>
          </p:cNvSpPr>
          <p:nvPr>
            <p:ph sz="quarter" idx="1"/>
          </p:nvPr>
        </p:nvSpPr>
        <p:spPr>
          <a:xfrm>
            <a:off x="7203714" y="1719065"/>
            <a:ext cx="3002002" cy="3630847"/>
          </a:xfrm>
        </p:spPr>
        <p:txBody>
          <a:bodyPr/>
          <a:lstStyle/>
          <a:p>
            <a:r>
              <a:rPr lang="en-US" dirty="0"/>
              <a:t>Decode 1:</a:t>
            </a:r>
          </a:p>
          <a:p>
            <a:pPr lvl="1"/>
            <a:r>
              <a:rPr lang="en-US" dirty="0"/>
              <a:t>Use part 1</a:t>
            </a:r>
          </a:p>
          <a:p>
            <a:pPr lvl="1"/>
            <a:r>
              <a:rPr lang="en-US" dirty="0"/>
              <a:t>Treat parts 2, 3 as erasures</a:t>
            </a:r>
          </a:p>
          <a:p>
            <a:endParaRPr lang="en-US" dirty="0"/>
          </a:p>
          <a:p>
            <a:r>
              <a:rPr lang="en-US" dirty="0"/>
              <a:t>Decode 2:</a:t>
            </a:r>
          </a:p>
          <a:p>
            <a:pPr lvl="1"/>
            <a:r>
              <a:rPr lang="en-US" dirty="0"/>
              <a:t>Use parts 1,2</a:t>
            </a:r>
          </a:p>
          <a:p>
            <a:pPr lvl="1"/>
            <a:r>
              <a:rPr lang="en-US" dirty="0"/>
              <a:t>Treat part 3 as erasure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83043" y="23451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87661" y="455994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734010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HARQ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Simulation with QPSK</a:t>
            </a:r>
          </a:p>
          <a:p>
            <a:r>
              <a:rPr lang="en-US" dirty="0"/>
              <a:t>With multiple transmissions:	</a:t>
            </a:r>
          </a:p>
          <a:p>
            <a:pPr lvl="1"/>
            <a:r>
              <a:rPr lang="en-US" dirty="0"/>
              <a:t>Can obtain reasonable over wide range of SNRs</a:t>
            </a:r>
          </a:p>
          <a:p>
            <a:pPr lvl="1"/>
            <a:r>
              <a:rPr lang="en-US" dirty="0"/>
              <a:t>Staircase throughput curve</a:t>
            </a:r>
          </a:p>
          <a:p>
            <a:r>
              <a:rPr lang="en-US" dirty="0"/>
              <a:t>Selecting wrong MCS may not lead to poor rate:</a:t>
            </a:r>
          </a:p>
          <a:p>
            <a:r>
              <a:rPr lang="en-US" dirty="0"/>
              <a:t>Ex:  At SNR=1 dB</a:t>
            </a:r>
          </a:p>
          <a:p>
            <a:pPr lvl="1"/>
            <a:r>
              <a:rPr lang="en-US" dirty="0"/>
              <a:t>Get ~0.95 bps/Hz with option 1 (QPSK, rate=0.95)</a:t>
            </a:r>
          </a:p>
          <a:p>
            <a:pPr lvl="1"/>
            <a:r>
              <a:rPr lang="en-US" dirty="0"/>
              <a:t>Get ~1 bps/Hz with option 1 (QPSK, rate=0.5)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DDB5-76EF-4367-83CB-A6DE20D564FC}"/>
              </a:ext>
            </a:extLst>
          </p:cNvPr>
          <p:cNvSpPr txBox="1"/>
          <p:nvPr/>
        </p:nvSpPr>
        <p:spPr>
          <a:xfrm>
            <a:off x="988043" y="5318721"/>
            <a:ext cx="4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Hamidi-</a:t>
            </a:r>
            <a:r>
              <a:rPr lang="en-US" dirty="0" err="1"/>
              <a:t>Sepeh</a:t>
            </a:r>
            <a:r>
              <a:rPr lang="en-US" dirty="0"/>
              <a:t> et al, Analysis of 5G LDPC Codes Rate-matching Design,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FBE56-180A-4600-816C-F9684B7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20" y="2130518"/>
            <a:ext cx="4184460" cy="1723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7DAAF-85D9-49E4-93A5-C9DFF5C8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46" y="4066836"/>
            <a:ext cx="4479032" cy="1724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59FCB-5D9A-4A16-B865-F3405AE66B78}"/>
              </a:ext>
            </a:extLst>
          </p:cNvPr>
          <p:cNvSpPr txBox="1"/>
          <p:nvPr/>
        </p:nvSpPr>
        <p:spPr>
          <a:xfrm>
            <a:off x="10056550" y="1548723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Passes in 1 TX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5DE46-8692-4C04-8712-96AB00F97F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94829" y="1918055"/>
            <a:ext cx="0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E5B64-DA19-449C-A679-366F6FDFFEF5}"/>
              </a:ext>
            </a:extLst>
          </p:cNvPr>
          <p:cNvSpPr txBox="1"/>
          <p:nvPr/>
        </p:nvSpPr>
        <p:spPr>
          <a:xfrm>
            <a:off x="7469841" y="2962626"/>
            <a:ext cx="5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62233-3649-41AC-B199-27ECDE74529C}"/>
              </a:ext>
            </a:extLst>
          </p:cNvPr>
          <p:cNvSpPr txBox="1"/>
          <p:nvPr/>
        </p:nvSpPr>
        <p:spPr>
          <a:xfrm>
            <a:off x="8012661" y="286988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520EC0-3A8F-4D22-B503-668658911478}"/>
              </a:ext>
            </a:extLst>
          </p:cNvPr>
          <p:cNvSpPr txBox="1"/>
          <p:nvPr/>
        </p:nvSpPr>
        <p:spPr>
          <a:xfrm>
            <a:off x="9039180" y="268521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TX</a:t>
            </a:r>
          </a:p>
        </p:txBody>
      </p:sp>
    </p:spTree>
    <p:extLst>
      <p:ext uri="{BB962C8B-B14F-4D97-AF65-F5344CB8AC3E}">
        <p14:creationId xmlns:p14="http://schemas.microsoft.com/office/powerpoint/2010/main" val="1810650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Exact analysis complex</a:t>
            </a:r>
          </a:p>
          <a:p>
            <a:pPr lvl="1"/>
            <a:r>
              <a:rPr lang="en-US" dirty="0"/>
              <a:t>Depends on puncturing and precise fading pattern</a:t>
            </a:r>
          </a:p>
          <a:p>
            <a:pPr lvl="1"/>
            <a:r>
              <a:rPr lang="en-US" dirty="0"/>
              <a:t>Must use simulation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Effective SNR per bit</a:t>
            </a:r>
          </a:p>
          <a:p>
            <a:pPr lvl="1"/>
            <a:r>
              <a:rPr lang="en-US" dirty="0"/>
              <a:t>Computes an “effective SNR” </a:t>
            </a:r>
          </a:p>
          <a:p>
            <a:pPr lvl="1"/>
            <a:r>
              <a:rPr lang="en-US" dirty="0"/>
              <a:t>Accounts for fading and HARQ</a:t>
            </a:r>
          </a:p>
          <a:p>
            <a:pPr lvl="1"/>
            <a:r>
              <a:rPr lang="en-US" dirty="0"/>
              <a:t>Many simulations show this model predicts actual performance on real codes well</a:t>
            </a:r>
          </a:p>
          <a:p>
            <a:pPr lvl="1"/>
            <a:r>
              <a:rPr lang="en-US" dirty="0"/>
              <a:t>Used widely in network simulations to avoid simulating the LDPC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 Selection in 802.11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4591729" y="1536962"/>
            <a:ext cx="1952259" cy="999910"/>
          </a:xfrm>
          <a:prstGeom prst="rect">
            <a:avLst/>
          </a:prstGeom>
        </p:spPr>
      </p:pic>
      <p:pic>
        <p:nvPicPr>
          <p:cNvPr id="1026" name="Picture 2" descr="The Advantages of Wireless Access Points | FiberPlus Inc">
            <a:extLst>
              <a:ext uri="{FF2B5EF4-FFF2-40B4-BE49-F238E27FC236}">
                <a16:creationId xmlns:a16="http://schemas.microsoft.com/office/drawing/2014/main" id="{9A41E992-2454-4EBF-AA02-3AECEC8B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2" y="1662545"/>
            <a:ext cx="978409" cy="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92555F89-0A60-4E0E-A6F6-28A5D6B0D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5" r="4242" b="18454"/>
          <a:stretch/>
        </p:blipFill>
        <p:spPr bwMode="auto">
          <a:xfrm>
            <a:off x="8028946" y="1638265"/>
            <a:ext cx="1563049" cy="8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B694943-5B1E-4563-8535-253D04E5FBE5}"/>
              </a:ext>
            </a:extLst>
          </p:cNvPr>
          <p:cNvSpPr/>
          <p:nvPr/>
        </p:nvSpPr>
        <p:spPr>
          <a:xfrm>
            <a:off x="3349807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D5D3B4-2E53-4228-8585-2C3EA1122445}"/>
              </a:ext>
            </a:extLst>
          </p:cNvPr>
          <p:cNvSpPr/>
          <p:nvPr/>
        </p:nvSpPr>
        <p:spPr>
          <a:xfrm>
            <a:off x="6904485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A9A7-6EF1-4DD7-914C-262C8EA1BE25}"/>
              </a:ext>
            </a:extLst>
          </p:cNvPr>
          <p:cNvSpPr/>
          <p:nvPr/>
        </p:nvSpPr>
        <p:spPr>
          <a:xfrm>
            <a:off x="5148870" y="1638265"/>
            <a:ext cx="98191" cy="1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CAB787-CAEF-4C08-94DC-2E2D71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044" y="3305298"/>
            <a:ext cx="4664054" cy="2563798"/>
          </a:xfrm>
        </p:spPr>
        <p:txBody>
          <a:bodyPr>
            <a:normAutofit/>
          </a:bodyPr>
          <a:lstStyle/>
          <a:p>
            <a:r>
              <a:rPr lang="en-US" dirty="0"/>
              <a:t>Each packet is transmitted in some MCS</a:t>
            </a:r>
          </a:p>
          <a:p>
            <a:r>
              <a:rPr lang="en-US" dirty="0"/>
              <a:t>Ex: 802.11n (see full table on Wikipedia)</a:t>
            </a:r>
          </a:p>
          <a:p>
            <a:pPr lvl="1"/>
            <a:r>
              <a:rPr lang="en-US" dirty="0"/>
              <a:t>Eight possible MCS options </a:t>
            </a:r>
          </a:p>
          <a:p>
            <a:pPr lvl="1"/>
            <a:r>
              <a:rPr lang="en-US" dirty="0"/>
              <a:t>Up to four possible spatial streams </a:t>
            </a:r>
            <a:br>
              <a:rPr lang="en-US" dirty="0"/>
            </a:br>
            <a:r>
              <a:rPr lang="en-US" dirty="0"/>
              <a:t>(More on this in MIMO)</a:t>
            </a:r>
          </a:p>
          <a:p>
            <a:r>
              <a:rPr lang="en-US" dirty="0"/>
              <a:t>Trade off SNR requirement with data rate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F9FA4-FB86-47B9-9C4E-B88AA44F5A28}"/>
              </a:ext>
            </a:extLst>
          </p:cNvPr>
          <p:cNvSpPr txBox="1"/>
          <p:nvPr/>
        </p:nvSpPr>
        <p:spPr>
          <a:xfrm>
            <a:off x="6320197" y="2913290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MCS Options in 802.11n (HT) and 802.11ac (VHT)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1A30F-EC5B-43E8-8A48-D9E2DEA9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82" y="3308952"/>
            <a:ext cx="5572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SNR Per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Shannon capacity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transmissions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on symbol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complex symbols per transmission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symbols   </a:t>
                </a:r>
              </a:p>
              <a:p>
                <a:r>
                  <a:rPr lang="en-US" dirty="0"/>
                  <a:t>Effective SNR per bit: 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such that</a:t>
                </a:r>
                <a:br>
                  <a:rPr lang="en-US"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number of information bits</a:t>
                </a:r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constant,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that would be experienced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result</a:t>
                </a:r>
                <a:r>
                  <a:rPr lang="en-US" dirty="0"/>
                  <a:t>:  For most practical codes:</a:t>
                </a:r>
              </a:p>
              <a:p>
                <a:pPr lvl="1"/>
                <a:r>
                  <a:rPr lang="en-US" dirty="0"/>
                  <a:t>Performance on a fading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Performance on a constant channel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498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Chase Combining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Chase combining:  Energy accumulation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IR:  Mutual information accumulation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IR is always better than Chase combing: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392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539279"/>
            <a:ext cx="10058400" cy="4235556"/>
          </a:xfrm>
        </p:spPr>
        <p:txBody>
          <a:bodyPr/>
          <a:lstStyle/>
          <a:p>
            <a:r>
              <a:rPr lang="en-US" dirty="0"/>
              <a:t>Cellular standards use very powerful coding methods</a:t>
            </a:r>
          </a:p>
          <a:p>
            <a:r>
              <a:rPr lang="en-US" dirty="0"/>
              <a:t>Provides excellent performance</a:t>
            </a:r>
          </a:p>
          <a:p>
            <a:r>
              <a:rPr lang="en-US" dirty="0"/>
              <a:t>But presents several implementation challenges</a:t>
            </a:r>
          </a:p>
          <a:p>
            <a:r>
              <a:rPr lang="en-US" dirty="0"/>
              <a:t>Often need very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large LLR buffer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be stored on chip</a:t>
            </a:r>
          </a:p>
          <a:p>
            <a:pPr lvl="1"/>
            <a:r>
              <a:rPr lang="en-US" dirty="0"/>
              <a:t>LLR memory often larger than decoder or even the entire modem!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Decoding delay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Typical turnaround time is several slots (100s of us to milliseconds)</a:t>
            </a:r>
          </a:p>
          <a:p>
            <a:pPr lvl="1"/>
            <a:r>
              <a:rPr lang="en-US" dirty="0"/>
              <a:t>Much longer than </a:t>
            </a:r>
            <a:r>
              <a:rPr lang="en-US" dirty="0" err="1"/>
              <a:t>WiFi</a:t>
            </a:r>
            <a:r>
              <a:rPr lang="en-US" dirty="0"/>
              <a:t> (Recall SIFS time is 10 us)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the MCS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2D26E-AB15-413A-8B86-58E34A22E887}"/>
              </a:ext>
            </a:extLst>
          </p:cNvPr>
          <p:cNvSpPr/>
          <p:nvPr/>
        </p:nvSpPr>
        <p:spPr>
          <a:xfrm>
            <a:off x="5148870" y="3120853"/>
            <a:ext cx="3007087" cy="52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FE18F-2191-402C-94A2-1693BCE3B930}"/>
              </a:ext>
            </a:extLst>
          </p:cNvPr>
          <p:cNvSpPr/>
          <p:nvPr/>
        </p:nvSpPr>
        <p:spPr>
          <a:xfrm>
            <a:off x="2383172" y="3115215"/>
            <a:ext cx="1382849" cy="52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D08EA-EACF-483A-8435-DE7A0D644A89}"/>
              </a:ext>
            </a:extLst>
          </p:cNvPr>
          <p:cNvSpPr/>
          <p:nvPr/>
        </p:nvSpPr>
        <p:spPr>
          <a:xfrm>
            <a:off x="3766021" y="3118034"/>
            <a:ext cx="1382849" cy="524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BA422-0D48-4A75-AE31-84A3C9D7AF48}"/>
              </a:ext>
            </a:extLst>
          </p:cNvPr>
          <p:cNvSpPr/>
          <p:nvPr/>
        </p:nvSpPr>
        <p:spPr>
          <a:xfrm>
            <a:off x="8155957" y="3120853"/>
            <a:ext cx="630058" cy="52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CAB787-CAEF-4C08-94DC-2E2D71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4520287"/>
            <a:ext cx="10058400" cy="134880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field</a:t>
            </a:r>
            <a:r>
              <a:rPr lang="en-US" dirty="0"/>
              <a:t>:  To detect presence of packet, synchronize RX and train equalizer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Signal field</a:t>
            </a:r>
            <a:r>
              <a:rPr lang="en-US" dirty="0"/>
              <a:t>:  Packet format including MCS and PDU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  </a:t>
            </a:r>
            <a:r>
              <a:rPr lang="en-US" dirty="0"/>
              <a:t>User data plus MAC information such as address info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FCS:  </a:t>
            </a:r>
            <a:r>
              <a:rPr lang="en-US" dirty="0"/>
              <a:t>Frame check sum to detect if data is received correctly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B5164EA-C6A7-462B-82A7-4A0AB86FE4B8}"/>
              </a:ext>
            </a:extLst>
          </p:cNvPr>
          <p:cNvSpPr/>
          <p:nvPr/>
        </p:nvSpPr>
        <p:spPr>
          <a:xfrm rot="5400000">
            <a:off x="6808994" y="2141918"/>
            <a:ext cx="365989" cy="3588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761px-Rayleigh_fading_doppler_10Hz.svg.png">
            <a:extLst>
              <a:ext uri="{FF2B5EF4-FFF2-40B4-BE49-F238E27FC236}">
                <a16:creationId xmlns:a16="http://schemas.microsoft.com/office/drawing/2014/main" id="{30AD42CD-9FF9-4BB8-8F12-CD0B799F7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4591730" y="1536962"/>
            <a:ext cx="1802934" cy="923429"/>
          </a:xfrm>
          <a:prstGeom prst="rect">
            <a:avLst/>
          </a:prstGeom>
        </p:spPr>
      </p:pic>
      <p:pic>
        <p:nvPicPr>
          <p:cNvPr id="23" name="Picture 2" descr="The Advantages of Wireless Access Points | FiberPlus Inc">
            <a:extLst>
              <a:ext uri="{FF2B5EF4-FFF2-40B4-BE49-F238E27FC236}">
                <a16:creationId xmlns:a16="http://schemas.microsoft.com/office/drawing/2014/main" id="{9CFC0CF6-6097-4EB5-9577-7EE8854B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2" y="1662545"/>
            <a:ext cx="978409" cy="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9E924002-1212-4C0B-BFE4-CCF0A5C9E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5" r="4242" b="18454"/>
          <a:stretch/>
        </p:blipFill>
        <p:spPr bwMode="auto">
          <a:xfrm>
            <a:off x="8028946" y="1638265"/>
            <a:ext cx="1563049" cy="8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B759F32-A724-40C4-A678-A483901234BA}"/>
              </a:ext>
            </a:extLst>
          </p:cNvPr>
          <p:cNvSpPr/>
          <p:nvPr/>
        </p:nvSpPr>
        <p:spPr>
          <a:xfrm>
            <a:off x="3349807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4ACFFD0-B8FE-431B-9985-2C013C349CFA}"/>
              </a:ext>
            </a:extLst>
          </p:cNvPr>
          <p:cNvSpPr/>
          <p:nvPr/>
        </p:nvSpPr>
        <p:spPr>
          <a:xfrm>
            <a:off x="6904485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FC5093-97BD-4806-8E4F-541D626B94E2}"/>
              </a:ext>
            </a:extLst>
          </p:cNvPr>
          <p:cNvSpPr/>
          <p:nvPr/>
        </p:nvSpPr>
        <p:spPr>
          <a:xfrm>
            <a:off x="5148870" y="1638265"/>
            <a:ext cx="98191" cy="1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55820-1BDE-4148-9320-90DEFF5990E0}"/>
              </a:ext>
            </a:extLst>
          </p:cNvPr>
          <p:cNvSpPr txBox="1"/>
          <p:nvPr/>
        </p:nvSpPr>
        <p:spPr>
          <a:xfrm>
            <a:off x="3821249" y="4041590"/>
            <a:ext cx="1272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Fixed MCS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88ABD-FCE6-47FD-BD7B-C5F2B0C34D72}"/>
              </a:ext>
            </a:extLst>
          </p:cNvPr>
          <p:cNvSpPr txBox="1"/>
          <p:nvPr/>
        </p:nvSpPr>
        <p:spPr>
          <a:xfrm>
            <a:off x="6259116" y="4085151"/>
            <a:ext cx="238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Variable MCS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029730A-CE04-40A1-875F-279027267E20}"/>
              </a:ext>
            </a:extLst>
          </p:cNvPr>
          <p:cNvSpPr/>
          <p:nvPr/>
        </p:nvSpPr>
        <p:spPr>
          <a:xfrm rot="5400000">
            <a:off x="4274452" y="3239353"/>
            <a:ext cx="365989" cy="1382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0C14A7B-7DEB-44E6-ADCC-CA32FDE9068F}"/>
              </a:ext>
            </a:extLst>
          </p:cNvPr>
          <p:cNvSpPr/>
          <p:nvPr/>
        </p:nvSpPr>
        <p:spPr>
          <a:xfrm>
            <a:off x="4619165" y="2805544"/>
            <a:ext cx="1912553" cy="664002"/>
          </a:xfrm>
          <a:prstGeom prst="arc">
            <a:avLst>
              <a:gd name="adj1" fmla="val 11084840"/>
              <a:gd name="adj2" fmla="val 2155066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4B2BA-4B3F-4017-B9F2-6380C13592B4}"/>
              </a:ext>
            </a:extLst>
          </p:cNvPr>
          <p:cNvSpPr txBox="1"/>
          <p:nvPr/>
        </p:nvSpPr>
        <p:spPr>
          <a:xfrm>
            <a:off x="6019630" y="2576528"/>
            <a:ext cx="15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MCS selection</a:t>
            </a:r>
          </a:p>
        </p:txBody>
      </p:sp>
    </p:spTree>
    <p:extLst>
      <p:ext uri="{BB962C8B-B14F-4D97-AF65-F5344CB8AC3E}">
        <p14:creationId xmlns:p14="http://schemas.microsoft.com/office/powerpoint/2010/main" val="27935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7550-684A-4A67-B24E-5E75728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Details in 802.11n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8322-A0B5-44A3-B81C-D793AFCC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848" y="4113688"/>
            <a:ext cx="9817832" cy="1755408"/>
          </a:xfrm>
        </p:spPr>
        <p:txBody>
          <a:bodyPr/>
          <a:lstStyle/>
          <a:p>
            <a:r>
              <a:rPr lang="en-US" dirty="0"/>
              <a:t>Packet components:</a:t>
            </a:r>
          </a:p>
          <a:p>
            <a:pPr lvl="1"/>
            <a:r>
              <a:rPr lang="en-US" dirty="0"/>
              <a:t>L-STF and HT-LTF1:  Training fields for synchronization and equalization training</a:t>
            </a:r>
          </a:p>
          <a:p>
            <a:pPr lvl="1"/>
            <a:r>
              <a:rPr lang="en-US" dirty="0"/>
              <a:t>HT-SIG:  Encodes the MCS and PDU length</a:t>
            </a:r>
          </a:p>
          <a:p>
            <a:pPr lvl="1"/>
            <a:r>
              <a:rPr lang="en-US" dirty="0"/>
              <a:t>Data:  The PDU encoded at the MCS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9408F-5BF8-4593-9C25-57E69E8D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62DF1-DCB1-4DCD-B2C5-69DABE97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55" y="1682122"/>
            <a:ext cx="6413757" cy="1631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855C0-C141-457C-8E50-993B1BF90513}"/>
              </a:ext>
            </a:extLst>
          </p:cNvPr>
          <p:cNvSpPr txBox="1"/>
          <p:nvPr/>
        </p:nvSpPr>
        <p:spPr>
          <a:xfrm>
            <a:off x="1165604" y="3668514"/>
            <a:ext cx="844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http://rfmw.em.keysight.com/wireless/helpfiles/n7617/Content/Main/MIMO_OFDM_Signal_Structure.htm</a:t>
            </a:r>
          </a:p>
        </p:txBody>
      </p:sp>
    </p:spTree>
    <p:extLst>
      <p:ext uri="{BB962C8B-B14F-4D97-AF65-F5344CB8AC3E}">
        <p14:creationId xmlns:p14="http://schemas.microsoft.com/office/powerpoint/2010/main" val="105079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59BC-C250-4D68-95A3-EDFAC82E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MCS Selection on a Fading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40E8-A3CF-4696-BD06-1DD14E8B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305" y="1539279"/>
            <a:ext cx="4562375" cy="4329817"/>
          </a:xfrm>
        </p:spPr>
        <p:txBody>
          <a:bodyPr/>
          <a:lstStyle/>
          <a:p>
            <a:r>
              <a:rPr lang="en-US" dirty="0"/>
              <a:t>Simple simulation:</a:t>
            </a:r>
          </a:p>
          <a:p>
            <a:pPr lvl="1"/>
            <a:r>
              <a:rPr lang="en-US" dirty="0"/>
              <a:t>3 path channel</a:t>
            </a:r>
          </a:p>
          <a:p>
            <a:pPr lvl="1"/>
            <a:r>
              <a:rPr lang="en-US" dirty="0"/>
              <a:t>Doppler spread 10 Hz</a:t>
            </a:r>
          </a:p>
          <a:p>
            <a:pPr lvl="1"/>
            <a:r>
              <a:rPr lang="en-US" dirty="0"/>
              <a:t>Narrowband fading</a:t>
            </a:r>
          </a:p>
          <a:p>
            <a:pPr lvl="1"/>
            <a:r>
              <a:rPr lang="en-US" dirty="0"/>
              <a:t>Avg SNR = 15 dB</a:t>
            </a:r>
          </a:p>
          <a:p>
            <a:pPr lvl="1"/>
            <a:r>
              <a:rPr lang="en-US" dirty="0"/>
              <a:t>Time is divided into 1ms time slots</a:t>
            </a:r>
          </a:p>
          <a:p>
            <a:r>
              <a:rPr lang="en-US" dirty="0"/>
              <a:t>At each time slot:</a:t>
            </a:r>
          </a:p>
          <a:p>
            <a:pPr lvl="1"/>
            <a:r>
              <a:rPr lang="en-US" dirty="0"/>
              <a:t>Select MCS based on SNR</a:t>
            </a:r>
          </a:p>
          <a:p>
            <a:pPr lvl="1"/>
            <a:r>
              <a:rPr lang="en-US" dirty="0"/>
              <a:t>Observe discrete rate options</a:t>
            </a:r>
          </a:p>
          <a:p>
            <a:r>
              <a:rPr lang="en-US" dirty="0"/>
              <a:t>See 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4C48-041B-42EB-A4E0-D2F9A4C4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0854F-F95C-4D60-BE16-B53797B8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5837"/>
            <a:ext cx="4933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5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63681</TotalTime>
  <Words>3870</Words>
  <Application>Microsoft Office PowerPoint</Application>
  <PresentationFormat>Widescreen</PresentationFormat>
  <Paragraphs>700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Calibri</vt:lpstr>
      <vt:lpstr>Cambria Math</vt:lpstr>
      <vt:lpstr>Wingdings</vt:lpstr>
      <vt:lpstr>Retrospect</vt:lpstr>
      <vt:lpstr>Unit 5.  Adaptive Modulation and Coding</vt:lpstr>
      <vt:lpstr>Questions</vt:lpstr>
      <vt:lpstr>Learning Objectives</vt:lpstr>
      <vt:lpstr>Outline </vt:lpstr>
      <vt:lpstr>802.11 Family of Wireless LAN Standards</vt:lpstr>
      <vt:lpstr>MCS Selection in 802.11</vt:lpstr>
      <vt:lpstr>Sending the MCS Selection</vt:lpstr>
      <vt:lpstr>Example Details in 802.11n</vt:lpstr>
      <vt:lpstr>Example:  MCS Selection on a Fading Channel</vt:lpstr>
      <vt:lpstr>Packet Errors</vt:lpstr>
      <vt:lpstr>Detecting Errors with CRCs</vt:lpstr>
      <vt:lpstr>Auto-Repeat Request (ARQ)</vt:lpstr>
      <vt:lpstr>Error Probability with ARQ</vt:lpstr>
      <vt:lpstr>Problems with ARQ</vt:lpstr>
      <vt:lpstr>Trial and Error Rate Adaptation</vt:lpstr>
      <vt:lpstr>Decoding Time in 802.11</vt:lpstr>
      <vt:lpstr>In-Class Problem</vt:lpstr>
      <vt:lpstr>Outline </vt:lpstr>
      <vt:lpstr>Scheduling in Cellular OFDM Systems</vt:lpstr>
      <vt:lpstr>Resource Blocks in 5G NR</vt:lpstr>
      <vt:lpstr>Key Channels in 5G NR Data</vt:lpstr>
      <vt:lpstr>PDCCH Scheduling</vt:lpstr>
      <vt:lpstr>5G NR MCS Options</vt:lpstr>
      <vt:lpstr>Example:  Computing TB Size</vt:lpstr>
      <vt:lpstr>Downlink Scheduling Timeline</vt:lpstr>
      <vt:lpstr>Uplink Scheduling Timeline</vt:lpstr>
      <vt:lpstr>PDCCH Channel Configuration</vt:lpstr>
      <vt:lpstr>Multiple HARQ Processes</vt:lpstr>
      <vt:lpstr>In-Class Exercise</vt:lpstr>
      <vt:lpstr>Outline </vt:lpstr>
      <vt:lpstr>CQI Feedback</vt:lpstr>
      <vt:lpstr>CSI Feedback in NR DL</vt:lpstr>
      <vt:lpstr>CSI-RS Configuration in MATLAB</vt:lpstr>
      <vt:lpstr>Visualizing the CSI-RS Configuration</vt:lpstr>
      <vt:lpstr>Estimating the CSI using ZP and NZP</vt:lpstr>
      <vt:lpstr>Example Simulation</vt:lpstr>
      <vt:lpstr>Example Estimate</vt:lpstr>
      <vt:lpstr>Estimate the CSI with NZP CSI-RS Only</vt:lpstr>
      <vt:lpstr>Implementation in MATLAB</vt:lpstr>
      <vt:lpstr>Uplink Power Control</vt:lpstr>
      <vt:lpstr>Uplink CSI</vt:lpstr>
      <vt:lpstr>Effect on CSI Error</vt:lpstr>
      <vt:lpstr>Analysis</vt:lpstr>
      <vt:lpstr>Further Topics</vt:lpstr>
      <vt:lpstr>In Class Exercise:  CSI Tracking</vt:lpstr>
      <vt:lpstr>Outline </vt:lpstr>
      <vt:lpstr>Hybrid ARQ</vt:lpstr>
      <vt:lpstr>Combing Multiple Symbols</vt:lpstr>
      <vt:lpstr>Combing Symbols Using LLRs</vt:lpstr>
      <vt:lpstr>HARQ Chase Combining</vt:lpstr>
      <vt:lpstr>Analysis</vt:lpstr>
      <vt:lpstr>Rate Analysis with Chase HARQ</vt:lpstr>
      <vt:lpstr>Delay-Accuracy Considerations</vt:lpstr>
      <vt:lpstr>Rateless Gaussian Random Code</vt:lpstr>
      <vt:lpstr>Using a Rateless Code</vt:lpstr>
      <vt:lpstr>Practical Rateless Codes</vt:lpstr>
      <vt:lpstr>IR Illustrated</vt:lpstr>
      <vt:lpstr>5G NR HARQ Performance</vt:lpstr>
      <vt:lpstr>Analysis</vt:lpstr>
      <vt:lpstr>Effective SNR Per Bit</vt:lpstr>
      <vt:lpstr>Comparison to Chase Combining</vt:lpstr>
      <vt:lpstr>Practical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720</cp:revision>
  <cp:lastPrinted>2017-01-24T17:12:09Z</cp:lastPrinted>
  <dcterms:created xsi:type="dcterms:W3CDTF">2015-03-22T11:15:32Z</dcterms:created>
  <dcterms:modified xsi:type="dcterms:W3CDTF">2021-03-19T23:20:06Z</dcterms:modified>
</cp:coreProperties>
</file>