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3"/>
  </p:notesMasterIdLst>
  <p:sldIdLst>
    <p:sldId id="258" r:id="rId2"/>
    <p:sldId id="2979" r:id="rId3"/>
    <p:sldId id="2974" r:id="rId4"/>
    <p:sldId id="2973" r:id="rId5"/>
    <p:sldId id="2895" r:id="rId6"/>
    <p:sldId id="2896" r:id="rId7"/>
    <p:sldId id="2977" r:id="rId8"/>
    <p:sldId id="284" r:id="rId9"/>
    <p:sldId id="2916" r:id="rId10"/>
    <p:sldId id="2917" r:id="rId11"/>
    <p:sldId id="285" r:id="rId12"/>
    <p:sldId id="2936" r:id="rId13"/>
    <p:sldId id="2918" r:id="rId14"/>
    <p:sldId id="2919" r:id="rId15"/>
    <p:sldId id="2924" r:id="rId16"/>
    <p:sldId id="2921" r:id="rId17"/>
    <p:sldId id="2922" r:id="rId18"/>
    <p:sldId id="2966" r:id="rId19"/>
    <p:sldId id="2926" r:id="rId20"/>
    <p:sldId id="2927" r:id="rId21"/>
    <p:sldId id="2975" r:id="rId22"/>
    <p:sldId id="2920" r:id="rId23"/>
    <p:sldId id="290" r:id="rId24"/>
    <p:sldId id="291" r:id="rId25"/>
    <p:sldId id="2928" r:id="rId26"/>
    <p:sldId id="2900" r:id="rId27"/>
    <p:sldId id="2929" r:id="rId28"/>
    <p:sldId id="2903" r:id="rId29"/>
    <p:sldId id="2978" r:id="rId30"/>
    <p:sldId id="2976" r:id="rId31"/>
    <p:sldId id="2931" r:id="rId32"/>
    <p:sldId id="2932" r:id="rId33"/>
    <p:sldId id="2935" r:id="rId34"/>
    <p:sldId id="2937" r:id="rId35"/>
    <p:sldId id="2961" r:id="rId36"/>
    <p:sldId id="2938" r:id="rId37"/>
    <p:sldId id="2940" r:id="rId38"/>
    <p:sldId id="2939" r:id="rId39"/>
    <p:sldId id="2941" r:id="rId40"/>
    <p:sldId id="2946" r:id="rId41"/>
    <p:sldId id="2948" r:id="rId42"/>
    <p:sldId id="2949" r:id="rId43"/>
    <p:sldId id="2947" r:id="rId44"/>
    <p:sldId id="2950" r:id="rId45"/>
    <p:sldId id="2942" r:id="rId46"/>
    <p:sldId id="2943" r:id="rId47"/>
    <p:sldId id="2944" r:id="rId48"/>
    <p:sldId id="2951" r:id="rId49"/>
    <p:sldId id="2945" r:id="rId50"/>
    <p:sldId id="2954" r:id="rId51"/>
    <p:sldId id="2968" r:id="rId52"/>
    <p:sldId id="2969" r:id="rId53"/>
    <p:sldId id="2967" r:id="rId54"/>
    <p:sldId id="2955" r:id="rId55"/>
    <p:sldId id="2956" r:id="rId56"/>
    <p:sldId id="2957" r:id="rId57"/>
    <p:sldId id="2958" r:id="rId58"/>
    <p:sldId id="2952" r:id="rId59"/>
    <p:sldId id="2970" r:id="rId60"/>
    <p:sldId id="2912" r:id="rId61"/>
    <p:sldId id="2906" r:id="rId62"/>
    <p:sldId id="2905" r:id="rId63"/>
    <p:sldId id="2960" r:id="rId64"/>
    <p:sldId id="2971" r:id="rId65"/>
    <p:sldId id="2972" r:id="rId66"/>
    <p:sldId id="2862" r:id="rId67"/>
    <p:sldId id="2959" r:id="rId68"/>
    <p:sldId id="2962" r:id="rId69"/>
    <p:sldId id="2963" r:id="rId70"/>
    <p:sldId id="2964" r:id="rId71"/>
    <p:sldId id="2965" r:id="rId7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9" y="-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2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1.png"/><Relationship Id="rId3" Type="http://schemas.openxmlformats.org/officeDocument/2006/relationships/image" Target="../media/image130.png"/><Relationship Id="rId7" Type="http://schemas.openxmlformats.org/officeDocument/2006/relationships/image" Target="../media/image139.png"/><Relationship Id="rId12" Type="http://schemas.openxmlformats.org/officeDocument/2006/relationships/image" Target="../media/image136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8.png"/><Relationship Id="rId10" Type="http://schemas.openxmlformats.org/officeDocument/2006/relationships/image" Target="../media/image134.png"/><Relationship Id="rId4" Type="http://schemas.openxmlformats.org/officeDocument/2006/relationships/image" Target="../media/image131.png"/><Relationship Id="rId9" Type="http://schemas.openxmlformats.org/officeDocument/2006/relationships/image" Target="../media/image1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33.png"/><Relationship Id="rId3" Type="http://schemas.openxmlformats.org/officeDocument/2006/relationships/image" Target="../media/image130.png"/><Relationship Id="rId7" Type="http://schemas.openxmlformats.org/officeDocument/2006/relationships/image" Target="../media/image143.png"/><Relationship Id="rId12" Type="http://schemas.openxmlformats.org/officeDocument/2006/relationships/image" Target="../media/image140.png"/><Relationship Id="rId2" Type="http://schemas.openxmlformats.org/officeDocument/2006/relationships/image" Target="../media/image14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46.png"/><Relationship Id="rId5" Type="http://schemas.openxmlformats.org/officeDocument/2006/relationships/image" Target="../media/image138.png"/><Relationship Id="rId15" Type="http://schemas.openxmlformats.org/officeDocument/2006/relationships/image" Target="../media/image135.png"/><Relationship Id="rId10" Type="http://schemas.openxmlformats.org/officeDocument/2006/relationships/image" Target="../media/image145.png"/><Relationship Id="rId4" Type="http://schemas.openxmlformats.org/officeDocument/2006/relationships/image" Target="../media/image131.png"/><Relationship Id="rId9" Type="http://schemas.openxmlformats.org/officeDocument/2006/relationships/image" Target="../media/image144.png"/><Relationship Id="rId1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jpe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9.  Introduction to MIMO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518B-FF3D-4415-8E82-55CA49F7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B1EA-6C86-41DF-9AB1-683BB604A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028651" cy="4329817"/>
              </a:xfrm>
            </p:spPr>
            <p:txBody>
              <a:bodyPr/>
              <a:lstStyle/>
              <a:p>
                <a:r>
                  <a:rPr lang="en-US" dirty="0"/>
                  <a:t>Diagonalizing the channel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virtual channels</a:t>
                </a:r>
                <a:b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Number of virtual channels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= Number of orthogonal paths in the environments</a:t>
                </a:r>
              </a:p>
              <a:p>
                <a:endParaRPr lang="en-US" dirty="0"/>
              </a:p>
              <a:p>
                <a:r>
                  <a:rPr lang="en-US" dirty="0"/>
                  <a:t>Correspond loosely to the physical paths</a:t>
                </a:r>
              </a:p>
              <a:p>
                <a:pPr lvl="1"/>
                <a:r>
                  <a:rPr lang="en-US" dirty="0"/>
                  <a:t>Suppose spatial signature of each physical path is orthogonal</a:t>
                </a:r>
              </a:p>
              <a:p>
                <a:pPr lvl="1"/>
                <a:r>
                  <a:rPr lang="en-US" dirty="0"/>
                  <a:t>In this case, directions of virtual channel = direction of physical path</a:t>
                </a:r>
              </a:p>
              <a:p>
                <a:pPr marL="201168" lvl="1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B1EA-6C86-41DF-9AB1-683BB604A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028651" cy="4329817"/>
              </a:xfrm>
              <a:blipFill>
                <a:blip r:embed="rId2"/>
                <a:stretch>
                  <a:fillRect l="-208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CBB34-4B88-447F-B46B-020B4C87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C31CA-8C2A-45E2-B6F5-D2DE809BD104}"/>
              </a:ext>
            </a:extLst>
          </p:cNvPr>
          <p:cNvCxnSpPr>
            <a:cxnSpLocks/>
          </p:cNvCxnSpPr>
          <p:nvPr/>
        </p:nvCxnSpPr>
        <p:spPr>
          <a:xfrm>
            <a:off x="8431155" y="4395833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6B4EF4-CDAB-4D9F-B5C3-AE0534216E34}"/>
                  </a:ext>
                </a:extLst>
              </p:cNvPr>
              <p:cNvSpPr txBox="1"/>
              <p:nvPr/>
            </p:nvSpPr>
            <p:spPr>
              <a:xfrm>
                <a:off x="8535117" y="4031775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6B4EF4-CDAB-4D9F-B5C3-AE053421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117" y="4031775"/>
                <a:ext cx="3337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854B142-399C-4AA0-B81A-1BFA205DFB4E}"/>
                  </a:ext>
                </a:extLst>
              </p:cNvPr>
              <p:cNvSpPr/>
              <p:nvPr/>
            </p:nvSpPr>
            <p:spPr>
              <a:xfrm>
                <a:off x="8988855" y="3837474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854B142-399C-4AA0-B81A-1BFA205DF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855" y="3837474"/>
                <a:ext cx="775121" cy="112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6790D8-8F4F-4837-83D5-12E85F025281}"/>
                  </a:ext>
                </a:extLst>
              </p:cNvPr>
              <p:cNvSpPr txBox="1"/>
              <p:nvPr/>
            </p:nvSpPr>
            <p:spPr>
              <a:xfrm>
                <a:off x="10156108" y="3997420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6790D8-8F4F-4837-83D5-12E85F025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6108" y="3997420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AD4527-20E2-488E-9BA2-B4F58328F9C7}"/>
              </a:ext>
            </a:extLst>
          </p:cNvPr>
          <p:cNvCxnSpPr>
            <a:cxnSpLocks/>
          </p:cNvCxnSpPr>
          <p:nvPr/>
        </p:nvCxnSpPr>
        <p:spPr>
          <a:xfrm>
            <a:off x="10148176" y="439341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7D950B-9C61-429E-A92A-9236B98AAAB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9763976" y="4394059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AB963E-C2E6-429C-8416-459C5087273A}"/>
              </a:ext>
            </a:extLst>
          </p:cNvPr>
          <p:cNvCxnSpPr>
            <a:cxnSpLocks/>
          </p:cNvCxnSpPr>
          <p:nvPr/>
        </p:nvCxnSpPr>
        <p:spPr>
          <a:xfrm>
            <a:off x="10050806" y="3643066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33EFB38-B8A5-4640-BA65-7F85E557526A}"/>
              </a:ext>
            </a:extLst>
          </p:cNvPr>
          <p:cNvSpPr/>
          <p:nvPr/>
        </p:nvSpPr>
        <p:spPr>
          <a:xfrm>
            <a:off x="9962522" y="4326193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B5FBC7-1661-4D39-A8CD-7B10E9FD0FF6}"/>
                  </a:ext>
                </a:extLst>
              </p:cNvPr>
              <p:cNvSpPr txBox="1"/>
              <p:nvPr/>
            </p:nvSpPr>
            <p:spPr>
              <a:xfrm>
                <a:off x="9854278" y="3335423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B5FBC7-1661-4D39-A8CD-7B10E9FD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278" y="3335423"/>
                <a:ext cx="3625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DDED79-195B-42DC-BC49-64788ED4BB1E}"/>
              </a:ext>
            </a:extLst>
          </p:cNvPr>
          <p:cNvSpPr txBox="1"/>
          <p:nvPr/>
        </p:nvSpPr>
        <p:spPr>
          <a:xfrm rot="5400000">
            <a:off x="9207137" y="31442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02AAAF-8BE3-42F9-B53F-BBD9A0F67C99}"/>
              </a:ext>
            </a:extLst>
          </p:cNvPr>
          <p:cNvCxnSpPr>
            <a:cxnSpLocks/>
          </p:cNvCxnSpPr>
          <p:nvPr/>
        </p:nvCxnSpPr>
        <p:spPr>
          <a:xfrm flipH="1">
            <a:off x="8272595" y="1848897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F2C62-091D-47D3-B0CD-E20E06EDC6C1}"/>
              </a:ext>
            </a:extLst>
          </p:cNvPr>
          <p:cNvSpPr txBox="1"/>
          <p:nvPr/>
        </p:nvSpPr>
        <p:spPr>
          <a:xfrm>
            <a:off x="7446275" y="2086603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0FB6D8-74B1-456A-8AEC-6AEED46EFD1D}"/>
              </a:ext>
            </a:extLst>
          </p:cNvPr>
          <p:cNvGrpSpPr/>
          <p:nvPr/>
        </p:nvGrpSpPr>
        <p:grpSpPr>
          <a:xfrm rot="21020666">
            <a:off x="8150730" y="2519894"/>
            <a:ext cx="81223" cy="510445"/>
            <a:chOff x="6835335" y="2831842"/>
            <a:chExt cx="81223" cy="5104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113A10-ACA5-44BC-A15C-C9490BC1865A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CDE2EA-9477-4E7A-9285-C4BFB1E5BBD3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1DEA67-3A98-45D5-B838-8B26CE03AB86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CDC43A-1ACC-4AFF-9C06-72047AD2DC6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01BCC-942A-4B59-874D-B372CC85616C}"/>
              </a:ext>
            </a:extLst>
          </p:cNvPr>
          <p:cNvGrpSpPr/>
          <p:nvPr/>
        </p:nvGrpSpPr>
        <p:grpSpPr>
          <a:xfrm rot="268297">
            <a:off x="10993605" y="2544286"/>
            <a:ext cx="81223" cy="510445"/>
            <a:chOff x="6835335" y="2831842"/>
            <a:chExt cx="81223" cy="51044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DB2C1C5-5A35-4EB5-A685-625342BF5933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6A6E757-EE07-4EB3-BE1A-2A25D28C1E94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1ECDAC-D0D8-4EEA-8318-C77258A90B26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90AE3BF-6CC4-4143-BA66-280B241CFF0A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F7A634-0A12-4A03-8A41-7E0CCC0D54C3}"/>
              </a:ext>
            </a:extLst>
          </p:cNvPr>
          <p:cNvCxnSpPr>
            <a:cxnSpLocks/>
          </p:cNvCxnSpPr>
          <p:nvPr/>
        </p:nvCxnSpPr>
        <p:spPr>
          <a:xfrm flipH="1" flipV="1">
            <a:off x="9174745" y="1834018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F881033-FC01-4E1A-9AB4-4663F773F08F}"/>
              </a:ext>
            </a:extLst>
          </p:cNvPr>
          <p:cNvSpPr/>
          <p:nvPr/>
        </p:nvSpPr>
        <p:spPr>
          <a:xfrm rot="21300256">
            <a:off x="8692352" y="1573046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07157A-7D43-494D-9A13-54BE03B51AAD}"/>
              </a:ext>
            </a:extLst>
          </p:cNvPr>
          <p:cNvSpPr txBox="1"/>
          <p:nvPr/>
        </p:nvSpPr>
        <p:spPr>
          <a:xfrm>
            <a:off x="10977988" y="2162726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3A7F24-ACA9-40A0-A387-CC59709EC192}"/>
              </a:ext>
            </a:extLst>
          </p:cNvPr>
          <p:cNvCxnSpPr>
            <a:cxnSpLocks/>
          </p:cNvCxnSpPr>
          <p:nvPr/>
        </p:nvCxnSpPr>
        <p:spPr>
          <a:xfrm flipH="1" flipV="1">
            <a:off x="8270830" y="2762070"/>
            <a:ext cx="2698230" cy="7688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Capacity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With diagonalizing transform: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TX allocates power uniformly across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channels</a:t>
                </a:r>
              </a:p>
              <a:p>
                <a:pPr lvl="1"/>
                <a:r>
                  <a:rPr lang="en-US" dirty="0"/>
                  <a:t>Each channel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energy per symbol</a:t>
                </a:r>
              </a:p>
              <a:p>
                <a:pPr lvl="1"/>
                <a:r>
                  <a:rPr lang="en-US" dirty="0"/>
                  <a:t>This is not optimal.  We will look at improved allocations </a:t>
                </a:r>
                <a:r>
                  <a:rPr lang="en-US" dirty="0" err="1"/>
                  <a:t>laer</a:t>
                </a:r>
                <a:endParaRPr lang="en-US" dirty="0"/>
              </a:p>
              <a:p>
                <a:r>
                  <a:rPr lang="en-US" dirty="0"/>
                  <a:t>Total capacity (bits per degree of freedom)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on virtual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BEF901-9431-4291-B1D8-82B88CE4DE10}"/>
              </a:ext>
            </a:extLst>
          </p:cNvPr>
          <p:cNvCxnSpPr>
            <a:cxnSpLocks/>
          </p:cNvCxnSpPr>
          <p:nvPr/>
        </p:nvCxnSpPr>
        <p:spPr>
          <a:xfrm>
            <a:off x="9326000" y="296746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CE0AD-3A4F-4760-A7C0-D6A5681F82CF}"/>
                  </a:ext>
                </a:extLst>
              </p:cNvPr>
              <p:cNvSpPr txBox="1"/>
              <p:nvPr/>
            </p:nvSpPr>
            <p:spPr>
              <a:xfrm>
                <a:off x="9429962" y="2603406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CCE0AD-3A4F-4760-A7C0-D6A5681F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62" y="2603406"/>
                <a:ext cx="33374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45DDF4-7A69-4B81-A433-3DC3EB84D5EF}"/>
                  </a:ext>
                </a:extLst>
              </p:cNvPr>
              <p:cNvSpPr/>
              <p:nvPr/>
            </p:nvSpPr>
            <p:spPr>
              <a:xfrm>
                <a:off x="9883700" y="2409105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445DDF4-7A69-4B81-A433-3DC3EB84D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700" y="2409105"/>
                <a:ext cx="775121" cy="1126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61F45C-D5BE-4CBC-BE22-D9D65351728D}"/>
                  </a:ext>
                </a:extLst>
              </p:cNvPr>
              <p:cNvSpPr txBox="1"/>
              <p:nvPr/>
            </p:nvSpPr>
            <p:spPr>
              <a:xfrm>
                <a:off x="11050953" y="256905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61F45C-D5BE-4CBC-BE22-D9D653517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0953" y="256905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C5E69B-D1B7-4F9A-B877-B48A9928A9B4}"/>
              </a:ext>
            </a:extLst>
          </p:cNvPr>
          <p:cNvCxnSpPr>
            <a:cxnSpLocks/>
          </p:cNvCxnSpPr>
          <p:nvPr/>
        </p:nvCxnSpPr>
        <p:spPr>
          <a:xfrm>
            <a:off x="11043021" y="2965045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2904D-12A2-4756-BBB0-3B6FB5BFE90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0658821" y="2965690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84D80-76C6-4DDB-BD85-FA54C800CEB6}"/>
              </a:ext>
            </a:extLst>
          </p:cNvPr>
          <p:cNvCxnSpPr>
            <a:cxnSpLocks/>
          </p:cNvCxnSpPr>
          <p:nvPr/>
        </p:nvCxnSpPr>
        <p:spPr>
          <a:xfrm>
            <a:off x="10945651" y="2214697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AE8FF3C-ED8B-4AC1-9426-62E81847FDAA}"/>
              </a:ext>
            </a:extLst>
          </p:cNvPr>
          <p:cNvSpPr/>
          <p:nvPr/>
        </p:nvSpPr>
        <p:spPr>
          <a:xfrm>
            <a:off x="10857367" y="2897824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4EA58-EB47-49EE-8899-B3FFAC0614D4}"/>
                  </a:ext>
                </a:extLst>
              </p:cNvPr>
              <p:cNvSpPr txBox="1"/>
              <p:nvPr/>
            </p:nvSpPr>
            <p:spPr>
              <a:xfrm>
                <a:off x="10749123" y="1907054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4EA58-EB47-49EE-8899-B3FFAC06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123" y="1907054"/>
                <a:ext cx="3625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77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E9B6B1-9C55-4CA6-B03F-F2F862D9F931}"/>
              </a:ext>
            </a:extLst>
          </p:cNvPr>
          <p:cNvSpPr/>
          <p:nvPr/>
        </p:nvSpPr>
        <p:spPr>
          <a:xfrm>
            <a:off x="3755181" y="1998132"/>
            <a:ext cx="4742597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Log-Det Form of the Shannon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The Shannon capacity is commonly written in an alternate form: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Take eigenvalue decomposition: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𝑽𝑫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,…,1+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=∏(1+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this is the capacity from the previous slide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01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C5BAC5-4ADE-4C3E-9673-42AA770EC4A9}"/>
              </a:ext>
            </a:extLst>
          </p:cNvPr>
          <p:cNvSpPr/>
          <p:nvPr/>
        </p:nvSpPr>
        <p:spPr>
          <a:xfrm>
            <a:off x="3671247" y="3063922"/>
            <a:ext cx="4742597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Antenna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benefit of spatial multiplexing, compare to a SISO system</a:t>
                </a:r>
              </a:p>
              <a:p>
                <a:r>
                  <a:rPr lang="en-US" dirty="0"/>
                  <a:t>Channel from TX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RX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Definition: 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SNR per antenna </a:t>
                </a:r>
                <a:r>
                  <a:rPr lang="en-US" dirty="0"/>
                  <a:t>is the average single antenna SNRs: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“Frobenius”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8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97D828-7C1C-447A-8BF8-32A9ECC3B9BD}"/>
              </a:ext>
            </a:extLst>
          </p:cNvPr>
          <p:cNvSpPr/>
          <p:nvPr/>
        </p:nvSpPr>
        <p:spPr>
          <a:xfrm>
            <a:off x="3057100" y="4658669"/>
            <a:ext cx="6066428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Frobenius</a:t>
            </a:r>
            <a:r>
              <a:rPr lang="en-US" dirty="0"/>
              <a:t> Norm=Sum of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property:  The </a:t>
                </a:r>
                <a:r>
                  <a:rPr lang="en-US" dirty="0" err="1"/>
                  <a:t>Frobenius</a:t>
                </a:r>
                <a:r>
                  <a:rPr lang="en-US" dirty="0"/>
                  <a:t> norm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Diagonal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“Trace” = sum of diagonals</a:t>
                </a:r>
              </a:p>
              <a:p>
                <a:pPr lvl="1"/>
                <a:r>
                  <a:rPr lang="en-US" dirty="0"/>
                  <a:t>Property of trace: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</a:t>
                </a:r>
                <a:r>
                  <a:rPr lang="en-US" dirty="0" err="1"/>
                  <a:t>digonalization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𝑽𝑫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𝑽𝑫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𝑽𝑫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Hence, SNR per antenna is sum of SNR per virtual path divided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4FDD-9CDE-405C-A11F-978752C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Per Antenna and Path Gains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channel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paths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Assume:</a:t>
                </a:r>
              </a:p>
              <a:p>
                <a:pPr lvl="1"/>
                <a:r>
                  <a:rPr lang="en-US" dirty="0"/>
                  <a:t>Phases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uniform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since they vary with time and frequency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 (spatial signatures only include phase rotations)</a:t>
                </a:r>
              </a:p>
              <a:p>
                <a:pPr lvl="1"/>
                <a:r>
                  <a:rPr lang="en-US" dirty="0"/>
                  <a:t>Element gains are included in the complex gains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Taking average over phases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SNR per antenna = sum of SNRs of each path without beamforming gain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5CBBA-3DEC-4E71-81A4-BC214EDA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C6C8-D254-471E-9C86-89EB98C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7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D075-66EE-4A0D-BC09-1575370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Architectures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Spatial multiplexing 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channels</a:t>
                </a:r>
              </a:p>
              <a:p>
                <a:pPr lvl="1"/>
                <a:r>
                  <a:rPr lang="en-US" dirty="0"/>
                  <a:t>Each channel has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Two possible transmission methods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Single codeword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Encode bits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𝑟𝑁</m:t>
                    </m:r>
                  </m:oMath>
                </a14:m>
                <a:r>
                  <a:rPr lang="en-US" dirty="0"/>
                  <a:t> symbols into one codeword</a:t>
                </a:r>
              </a:p>
              <a:p>
                <a:pPr lvl="1"/>
                <a:r>
                  <a:rPr lang="en-US" dirty="0"/>
                  <a:t>Codewords sees varying SNR across symbols</a:t>
                </a:r>
              </a:p>
              <a:p>
                <a:pPr lvl="1"/>
                <a:r>
                  <a:rPr lang="en-US" dirty="0"/>
                  <a:t>Adjust MCS for ergodic capacity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codewords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Divide bits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pPr lvl="1"/>
                <a:r>
                  <a:rPr lang="en-US" dirty="0"/>
                  <a:t>In each stream, encode bits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into a codeword</a:t>
                </a:r>
              </a:p>
              <a:p>
                <a:pPr lvl="1"/>
                <a:r>
                  <a:rPr lang="en-US" dirty="0"/>
                  <a:t>Each codewords sees a constant SNR</a:t>
                </a:r>
              </a:p>
              <a:p>
                <a:pPr lvl="1"/>
                <a:r>
                  <a:rPr lang="en-US" dirty="0"/>
                  <a:t>Set MCS for each codeword to match SNR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  <a:blipFill>
                <a:blip r:embed="rId2"/>
                <a:stretch>
                  <a:fillRect l="-2141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7839-F0D2-4B67-BFA6-36C6CD9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D8B57-0E68-4CF3-AA23-3273FCB51767}"/>
              </a:ext>
            </a:extLst>
          </p:cNvPr>
          <p:cNvSpPr/>
          <p:nvPr/>
        </p:nvSpPr>
        <p:spPr>
          <a:xfrm>
            <a:off x="8910987" y="2424001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ABD73-AF55-464B-AF87-B54EA08418E7}"/>
              </a:ext>
            </a:extLst>
          </p:cNvPr>
          <p:cNvSpPr txBox="1"/>
          <p:nvPr/>
        </p:nvSpPr>
        <p:spPr>
          <a:xfrm>
            <a:off x="7559673" y="2051639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F55ACF-BF87-4961-8F88-C3C9181CC7C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400197" y="2505856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AB09E-1FC2-45FD-A740-920D7429DD47}"/>
              </a:ext>
            </a:extLst>
          </p:cNvPr>
          <p:cNvCxnSpPr>
            <a:cxnSpLocks/>
          </p:cNvCxnSpPr>
          <p:nvPr/>
        </p:nvCxnSpPr>
        <p:spPr>
          <a:xfrm>
            <a:off x="10159757" y="248915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EE960-91E1-4706-ACE4-2371487711CC}"/>
              </a:ext>
            </a:extLst>
          </p:cNvPr>
          <p:cNvSpPr/>
          <p:nvPr/>
        </p:nvSpPr>
        <p:spPr>
          <a:xfrm>
            <a:off x="8910987" y="3241375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6532F-19AA-4235-808E-6ABEDA813A06}"/>
                  </a:ext>
                </a:extLst>
              </p:cNvPr>
              <p:cNvSpPr txBox="1"/>
              <p:nvPr/>
            </p:nvSpPr>
            <p:spPr>
              <a:xfrm>
                <a:off x="9118559" y="2872043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6532F-19AA-4235-808E-6ABEDA813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59" y="2872043"/>
                <a:ext cx="833626" cy="369332"/>
              </a:xfrm>
              <a:prstGeom prst="rect">
                <a:avLst/>
              </a:prstGeom>
              <a:blipFill>
                <a:blip r:embed="rId3"/>
                <a:stretch>
                  <a:fillRect l="-6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D03C8D-32D1-4ED0-BDC5-BC1CC72E188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400197" y="332323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BBA0D7-68A7-49FD-AA5B-738B1940ACA7}"/>
              </a:ext>
            </a:extLst>
          </p:cNvPr>
          <p:cNvCxnSpPr>
            <a:cxnSpLocks/>
          </p:cNvCxnSpPr>
          <p:nvPr/>
        </p:nvCxnSpPr>
        <p:spPr>
          <a:xfrm>
            <a:off x="10159757" y="3306524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A67F13-5779-4CDE-A378-82E87BADE66D}"/>
              </a:ext>
            </a:extLst>
          </p:cNvPr>
          <p:cNvSpPr/>
          <p:nvPr/>
        </p:nvSpPr>
        <p:spPr>
          <a:xfrm>
            <a:off x="7679777" y="2424001"/>
            <a:ext cx="720420" cy="114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A6A44B-FB90-44A4-B26B-26B76B64C827}"/>
              </a:ext>
            </a:extLst>
          </p:cNvPr>
          <p:cNvSpPr/>
          <p:nvPr/>
        </p:nvSpPr>
        <p:spPr>
          <a:xfrm>
            <a:off x="10670547" y="2367887"/>
            <a:ext cx="720420" cy="114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1F033-E623-402A-B224-C2036BD2C0DA}"/>
                  </a:ext>
                </a:extLst>
              </p:cNvPr>
              <p:cNvSpPr txBox="1"/>
              <p:nvPr/>
            </p:nvSpPr>
            <p:spPr>
              <a:xfrm>
                <a:off x="9115138" y="2030746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01F033-E623-402A-B224-C2036BD2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138" y="2030746"/>
                <a:ext cx="833626" cy="369332"/>
              </a:xfrm>
              <a:prstGeom prst="rect">
                <a:avLst/>
              </a:prstGeom>
              <a:blipFill>
                <a:blip r:embed="rId4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18FE28-8267-4966-A2FC-AFC8DC12D685}"/>
              </a:ext>
            </a:extLst>
          </p:cNvPr>
          <p:cNvSpPr txBox="1"/>
          <p:nvPr/>
        </p:nvSpPr>
        <p:spPr>
          <a:xfrm>
            <a:off x="10550442" y="2021530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BD7997-109A-4D1E-B61A-3A0C98A78131}"/>
                  </a:ext>
                </a:extLst>
              </p:cNvPr>
              <p:cNvSpPr txBox="1"/>
              <p:nvPr/>
            </p:nvSpPr>
            <p:spPr>
              <a:xfrm>
                <a:off x="9377101" y="26250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BD7997-109A-4D1E-B61A-3A0C98A78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01" y="2625068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A40624-AD79-4548-97D0-CCF706058C2C}"/>
              </a:ext>
            </a:extLst>
          </p:cNvPr>
          <p:cNvSpPr txBox="1"/>
          <p:nvPr/>
        </p:nvSpPr>
        <p:spPr>
          <a:xfrm>
            <a:off x="8412915" y="1592452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Codeword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CD05AE-4E7E-4D1F-9764-D641AC61826A}"/>
              </a:ext>
            </a:extLst>
          </p:cNvPr>
          <p:cNvSpPr/>
          <p:nvPr/>
        </p:nvSpPr>
        <p:spPr>
          <a:xfrm>
            <a:off x="8910987" y="4615682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C94B9F-7F6F-4DAB-B848-F9F27BD077D5}"/>
              </a:ext>
            </a:extLst>
          </p:cNvPr>
          <p:cNvSpPr txBox="1"/>
          <p:nvPr/>
        </p:nvSpPr>
        <p:spPr>
          <a:xfrm>
            <a:off x="7559673" y="4264276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7F8C42-350C-43D8-81FA-EB5449F5BEA8}"/>
              </a:ext>
            </a:extLst>
          </p:cNvPr>
          <p:cNvCxnSpPr>
            <a:cxnSpLocks/>
          </p:cNvCxnSpPr>
          <p:nvPr/>
        </p:nvCxnSpPr>
        <p:spPr>
          <a:xfrm>
            <a:off x="8400197" y="4694502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97FFF5-0524-477C-A3C7-D9A3DD72244F}"/>
              </a:ext>
            </a:extLst>
          </p:cNvPr>
          <p:cNvCxnSpPr>
            <a:cxnSpLocks/>
          </p:cNvCxnSpPr>
          <p:nvPr/>
        </p:nvCxnSpPr>
        <p:spPr>
          <a:xfrm>
            <a:off x="10159757" y="4680831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E0940C2-8E74-42C7-A7DA-C8E0525F61BA}"/>
              </a:ext>
            </a:extLst>
          </p:cNvPr>
          <p:cNvSpPr/>
          <p:nvPr/>
        </p:nvSpPr>
        <p:spPr>
          <a:xfrm>
            <a:off x="8910987" y="5433056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E12AC4-F9AF-494D-8CD8-884585A246B4}"/>
                  </a:ext>
                </a:extLst>
              </p:cNvPr>
              <p:cNvSpPr txBox="1"/>
              <p:nvPr/>
            </p:nvSpPr>
            <p:spPr>
              <a:xfrm>
                <a:off x="9118559" y="5063724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E12AC4-F9AF-494D-8CD8-884585A24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559" y="5063724"/>
                <a:ext cx="833626" cy="369332"/>
              </a:xfrm>
              <a:prstGeom prst="rect">
                <a:avLst/>
              </a:prstGeom>
              <a:blipFill>
                <a:blip r:embed="rId6"/>
                <a:stretch>
                  <a:fillRect l="-65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1F2E43-B4CC-41AF-BF63-69BAF1C8468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400197" y="5514911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40A60-5050-4C8C-9DC9-0D97F2027ECA}"/>
              </a:ext>
            </a:extLst>
          </p:cNvPr>
          <p:cNvCxnSpPr>
            <a:cxnSpLocks/>
          </p:cNvCxnSpPr>
          <p:nvPr/>
        </p:nvCxnSpPr>
        <p:spPr>
          <a:xfrm>
            <a:off x="10159757" y="5498205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9BE33-B61A-4835-AEFE-7D1AC47F077F}"/>
                  </a:ext>
                </a:extLst>
              </p:cNvPr>
              <p:cNvSpPr txBox="1"/>
              <p:nvPr/>
            </p:nvSpPr>
            <p:spPr>
              <a:xfrm>
                <a:off x="9115138" y="4222427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9BE33-B61A-4835-AEFE-7D1AC47F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138" y="4222427"/>
                <a:ext cx="833626" cy="369332"/>
              </a:xfrm>
              <a:prstGeom prst="rect">
                <a:avLst/>
              </a:prstGeom>
              <a:blipFill>
                <a:blip r:embed="rId7"/>
                <a:stretch>
                  <a:fillRect l="-583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51F6D65C-0A09-4943-AF86-A06DECAB2671}"/>
              </a:ext>
            </a:extLst>
          </p:cNvPr>
          <p:cNvSpPr txBox="1"/>
          <p:nvPr/>
        </p:nvSpPr>
        <p:spPr>
          <a:xfrm>
            <a:off x="10550442" y="421321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B028B-8A4F-48BA-B884-5C0DCED2A79A}"/>
                  </a:ext>
                </a:extLst>
              </p:cNvPr>
              <p:cNvSpPr txBox="1"/>
              <p:nvPr/>
            </p:nvSpPr>
            <p:spPr>
              <a:xfrm>
                <a:off x="9377101" y="4816749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1B028B-8A4F-48BA-B884-5C0DCED2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01" y="4816749"/>
                <a:ext cx="3097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A0ABC05-8C43-4600-98EA-11B4C979554C}"/>
              </a:ext>
            </a:extLst>
          </p:cNvPr>
          <p:cNvSpPr txBox="1"/>
          <p:nvPr/>
        </p:nvSpPr>
        <p:spPr>
          <a:xfrm>
            <a:off x="8412915" y="3784133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codewords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5B5C06-D81C-4CBD-936E-7CEDC291CCBF}"/>
              </a:ext>
            </a:extLst>
          </p:cNvPr>
          <p:cNvSpPr/>
          <p:nvPr/>
        </p:nvSpPr>
        <p:spPr>
          <a:xfrm>
            <a:off x="7712037" y="5398408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8E9370-5E16-454B-A5E4-458F6196BEC5}"/>
              </a:ext>
            </a:extLst>
          </p:cNvPr>
          <p:cNvSpPr/>
          <p:nvPr/>
        </p:nvSpPr>
        <p:spPr>
          <a:xfrm>
            <a:off x="7710609" y="4652138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F3FBD7-A3F2-417D-8ADD-A9DD9428455B}"/>
              </a:ext>
            </a:extLst>
          </p:cNvPr>
          <p:cNvSpPr/>
          <p:nvPr/>
        </p:nvSpPr>
        <p:spPr>
          <a:xfrm>
            <a:off x="10715566" y="5379120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DA6F47-F5A1-4157-B48C-E0C70CA9FE2F}"/>
              </a:ext>
            </a:extLst>
          </p:cNvPr>
          <p:cNvSpPr/>
          <p:nvPr/>
        </p:nvSpPr>
        <p:spPr>
          <a:xfrm>
            <a:off x="10700490" y="4632850"/>
            <a:ext cx="758307" cy="163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D075-66EE-4A0D-BC09-1575370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with Practical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Shannon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Bits per channel use</a:t>
                </a:r>
              </a:p>
              <a:p>
                <a:pPr lvl="1"/>
                <a:r>
                  <a:rPr lang="en-US" dirty="0"/>
                  <a:t>Can be achieved with optimal single or multiple codeword method</a:t>
                </a:r>
              </a:p>
              <a:p>
                <a:r>
                  <a:rPr lang="en-US" dirty="0"/>
                  <a:t>To account for practical codes, usually assume a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}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Max spectral efficiency, based on modulation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bandwidth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loss</a:t>
                </a:r>
              </a:p>
              <a:p>
                <a:r>
                  <a:rPr lang="en-US" dirty="0"/>
                  <a:t>Typical values for cellular systems: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F9C7-BE1C-42A0-9FC6-CD138E6BC2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832069" cy="4329817"/>
              </a:xfrm>
              <a:blipFill>
                <a:blip r:embed="rId2"/>
                <a:stretch>
                  <a:fillRect l="-2141" t="-1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7839-F0D2-4B67-BFA6-36C6CD9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6EE8FA-443F-4B01-8DE0-EF339A6E1E25}"/>
              </a:ext>
            </a:extLst>
          </p:cNvPr>
          <p:cNvSpPr/>
          <p:nvPr/>
        </p:nvSpPr>
        <p:spPr>
          <a:xfrm>
            <a:off x="8992873" y="2089631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80C86E-A73E-4D64-BC32-FE7349A576A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482083" y="2171486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4AEC6B-B886-420A-9D7A-B98B9CFF539D}"/>
              </a:ext>
            </a:extLst>
          </p:cNvPr>
          <p:cNvCxnSpPr>
            <a:cxnSpLocks/>
          </p:cNvCxnSpPr>
          <p:nvPr/>
        </p:nvCxnSpPr>
        <p:spPr>
          <a:xfrm>
            <a:off x="10241643" y="215478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00770F2-C682-4DB3-953A-7757CA891F6B}"/>
              </a:ext>
            </a:extLst>
          </p:cNvPr>
          <p:cNvSpPr/>
          <p:nvPr/>
        </p:nvSpPr>
        <p:spPr>
          <a:xfrm>
            <a:off x="8992873" y="2907005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8EE8-D239-4CE5-83CF-D933E3D7E942}"/>
                  </a:ext>
                </a:extLst>
              </p:cNvPr>
              <p:cNvSpPr txBox="1"/>
              <p:nvPr/>
            </p:nvSpPr>
            <p:spPr>
              <a:xfrm>
                <a:off x="9200445" y="2537673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B48EE8-D239-4CE5-83CF-D933E3D7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445" y="2537673"/>
                <a:ext cx="833626" cy="369332"/>
              </a:xfrm>
              <a:prstGeom prst="rect">
                <a:avLst/>
              </a:prstGeom>
              <a:blipFill>
                <a:blip r:embed="rId3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BB79E7-C140-483F-91DA-EEA8A1D5CC2F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482083" y="29888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74FA2B-F162-4AAC-83C3-126347A8FFF6}"/>
              </a:ext>
            </a:extLst>
          </p:cNvPr>
          <p:cNvCxnSpPr>
            <a:cxnSpLocks/>
          </p:cNvCxnSpPr>
          <p:nvPr/>
        </p:nvCxnSpPr>
        <p:spPr>
          <a:xfrm>
            <a:off x="10241643" y="2972154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BE1126-9475-424F-9D65-990AE30B9F54}"/>
                  </a:ext>
                </a:extLst>
              </p:cNvPr>
              <p:cNvSpPr txBox="1"/>
              <p:nvPr/>
            </p:nvSpPr>
            <p:spPr>
              <a:xfrm>
                <a:off x="9197024" y="1696376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0BE1126-9475-424F-9D65-990AE30B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024" y="1696376"/>
                <a:ext cx="833626" cy="369332"/>
              </a:xfrm>
              <a:prstGeom prst="rect">
                <a:avLst/>
              </a:prstGeom>
              <a:blipFill>
                <a:blip r:embed="rId4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28EDC-9ACD-4B56-A2A9-30E941E8195C}"/>
                  </a:ext>
                </a:extLst>
              </p:cNvPr>
              <p:cNvSpPr txBox="1"/>
              <p:nvPr/>
            </p:nvSpPr>
            <p:spPr>
              <a:xfrm>
                <a:off x="9458987" y="229069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128EDC-9ACD-4B56-A2A9-30E941E8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987" y="2290698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57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9283-FD6E-4030-8EBC-433FB333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73D2-2783-4103-95E4-A062A325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10058400" cy="835431"/>
          </a:xfrm>
        </p:spPr>
        <p:txBody>
          <a:bodyPr/>
          <a:lstStyle/>
          <a:p>
            <a:r>
              <a:rPr lang="en-US" dirty="0"/>
              <a:t>We will illustrate the calculations in this unit in two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DB55-02D5-4BA0-803F-624F1A11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6033B85-839D-44C3-B0FE-E89D44632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028845"/>
                  </p:ext>
                </p:extLst>
              </p:nvPr>
            </p:nvGraphicFramePr>
            <p:xfrm>
              <a:off x="1218796" y="2193625"/>
              <a:ext cx="993688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8679">
                      <a:extLst>
                        <a:ext uri="{9D8B030D-6E8A-4147-A177-3AD203B41FA5}">
                          <a16:colId xmlns:a16="http://schemas.microsoft.com/office/drawing/2014/main" val="1318409231"/>
                        </a:ext>
                      </a:extLst>
                    </a:gridCol>
                    <a:gridCol w="2065176">
                      <a:extLst>
                        <a:ext uri="{9D8B030D-6E8A-4147-A177-3AD203B41FA5}">
                          <a16:colId xmlns:a16="http://schemas.microsoft.com/office/drawing/2014/main" val="1851965963"/>
                        </a:ext>
                      </a:extLst>
                    </a:gridCol>
                    <a:gridCol w="2622830">
                      <a:extLst>
                        <a:ext uri="{9D8B030D-6E8A-4147-A177-3AD203B41FA5}">
                          <a16:colId xmlns:a16="http://schemas.microsoft.com/office/drawing/2014/main" val="1791966611"/>
                        </a:ext>
                      </a:extLst>
                    </a:gridCol>
                    <a:gridCol w="2960199">
                      <a:extLst>
                        <a:ext uri="{9D8B030D-6E8A-4147-A177-3AD203B41FA5}">
                          <a16:colId xmlns:a16="http://schemas.microsoft.com/office/drawing/2014/main" val="2095936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High-Dim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Remark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44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Carrier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28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2.3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73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4x4 URA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</a:t>
                          </a:r>
                          <a:r>
                            <a:rPr lang="en-US" sz="1600" dirty="0" err="1"/>
                            <a:t>gNB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453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86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 paths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20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97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Relative path gains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Exponential, Mean = 10 dB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002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[-60,60]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case has rich scattering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82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[-30,30]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80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and </a:t>
                          </a:r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11008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6033B85-839D-44C3-B0FE-E89D44632F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028845"/>
                  </p:ext>
                </p:extLst>
              </p:nvPr>
            </p:nvGraphicFramePr>
            <p:xfrm>
              <a:off x="1218796" y="2193625"/>
              <a:ext cx="993688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8679">
                      <a:extLst>
                        <a:ext uri="{9D8B030D-6E8A-4147-A177-3AD203B41FA5}">
                          <a16:colId xmlns:a16="http://schemas.microsoft.com/office/drawing/2014/main" val="1318409231"/>
                        </a:ext>
                      </a:extLst>
                    </a:gridCol>
                    <a:gridCol w="2065176">
                      <a:extLst>
                        <a:ext uri="{9D8B030D-6E8A-4147-A177-3AD203B41FA5}">
                          <a16:colId xmlns:a16="http://schemas.microsoft.com/office/drawing/2014/main" val="1851965963"/>
                        </a:ext>
                      </a:extLst>
                    </a:gridCol>
                    <a:gridCol w="2622830">
                      <a:extLst>
                        <a:ext uri="{9D8B030D-6E8A-4147-A177-3AD203B41FA5}">
                          <a16:colId xmlns:a16="http://schemas.microsoft.com/office/drawing/2014/main" val="1791966611"/>
                        </a:ext>
                      </a:extLst>
                    </a:gridCol>
                    <a:gridCol w="2960199">
                      <a:extLst>
                        <a:ext uri="{9D8B030D-6E8A-4147-A177-3AD203B41FA5}">
                          <a16:colId xmlns:a16="http://schemas.microsoft.com/office/drawing/2014/main" val="20959369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High-Dim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Remark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0446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" t="-103279" r="-335106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28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2.3 GHz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73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4x4 URA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</a:t>
                          </a:r>
                          <a:r>
                            <a:rPr lang="en-US" sz="1600" dirty="0" err="1"/>
                            <a:t>gNB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9453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4x1 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Typical 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986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 paths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20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297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Relative path gains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Exponential, Mean = 10 dB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002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[-60,60]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Low-dim case has rich scattering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82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Az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[-30,30]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[-180,180]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080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AoA</a:t>
                          </a:r>
                          <a:r>
                            <a:rPr lang="en-US" sz="1600" dirty="0"/>
                            <a:t> and </a:t>
                          </a:r>
                          <a:r>
                            <a:rPr lang="en-US" sz="1600" dirty="0" err="1"/>
                            <a:t>AoD</a:t>
                          </a:r>
                          <a:r>
                            <a:rPr lang="en-US" sz="1600" dirty="0"/>
                            <a:t> 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Unif</a:t>
                          </a:r>
                          <a:r>
                            <a:rPr lang="en-US" sz="1600" dirty="0"/>
                            <a:t>[-20,20]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1100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892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3FA-4177-459D-ABC2-0DBA2684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Eigenvalue Distribution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5944965" cy="4329817"/>
              </a:xfrm>
            </p:spPr>
            <p:txBody>
              <a:bodyPr/>
              <a:lstStyle/>
              <a:p>
                <a:r>
                  <a:rPr lang="en-US" dirty="0"/>
                  <a:t>Plot:  SNR per virtual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matrix normalized to SNR per antenna = 0 dB</a:t>
                </a:r>
              </a:p>
              <a:p>
                <a:pPr lvl="1"/>
                <a:r>
                  <a:rPr lang="en-US" dirty="0"/>
                  <a:t>Max gain in any one path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Low-dim case</a:t>
                </a:r>
              </a:p>
              <a:p>
                <a:pPr lvl="1"/>
                <a:r>
                  <a:rPr lang="en-US" dirty="0"/>
                  <a:t>Up to 4 paths </a:t>
                </a:r>
              </a:p>
              <a:p>
                <a:pPr lvl="1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evenly spread due to rich scattering</a:t>
                </a:r>
              </a:p>
              <a:p>
                <a:r>
                  <a:rPr lang="en-US" dirty="0"/>
                  <a:t>High-dim case</a:t>
                </a:r>
              </a:p>
              <a:p>
                <a:pPr lvl="1"/>
                <a:r>
                  <a:rPr lang="en-US" dirty="0"/>
                  <a:t>Up to 8 paths</a:t>
                </a:r>
              </a:p>
              <a:p>
                <a:pPr lvl="1"/>
                <a:r>
                  <a:rPr lang="en-US" dirty="0"/>
                  <a:t>Eigenvalues concentrated in a few dominant paths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5944965" cy="4329817"/>
              </a:xfrm>
              <a:blipFill>
                <a:blip r:embed="rId2"/>
                <a:stretch>
                  <a:fillRect l="-246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9388-FF09-4E97-A045-FBA7E78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CB127-E4E7-454F-B376-E6864D72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17" y="3302634"/>
            <a:ext cx="2982953" cy="2401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D0D61-ECD1-4036-9F9B-556EF70A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964" y="721329"/>
            <a:ext cx="2848606" cy="2482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6B6CA5-8366-4CAD-8124-6BEA49F051C1}"/>
              </a:ext>
            </a:extLst>
          </p:cNvPr>
          <p:cNvSpPr txBox="1"/>
          <p:nvPr/>
        </p:nvSpPr>
        <p:spPr>
          <a:xfrm>
            <a:off x="10002808" y="3534753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High-dim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FE85C-3602-4ADF-95E3-D74B58FE75D9}"/>
              </a:ext>
            </a:extLst>
          </p:cNvPr>
          <p:cNvSpPr txBox="1"/>
          <p:nvPr/>
        </p:nvSpPr>
        <p:spPr>
          <a:xfrm>
            <a:off x="10002808" y="1056601"/>
            <a:ext cx="152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Low-dim array</a:t>
            </a:r>
          </a:p>
        </p:txBody>
      </p:sp>
    </p:spTree>
    <p:extLst>
      <p:ext uri="{BB962C8B-B14F-4D97-AF65-F5344CB8AC3E}">
        <p14:creationId xmlns:p14="http://schemas.microsoft.com/office/powerpoint/2010/main" val="17824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03A5-0A24-4254-A409-A900F44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CE4E-D515-43F9-8499-D9DFE10E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CSI-R and CSI-T, describe the diagonalization of a MIMO channel</a:t>
            </a:r>
          </a:p>
          <a:p>
            <a:pPr lvl="1"/>
            <a:r>
              <a:rPr lang="en-US" dirty="0"/>
              <a:t>Compute the virtual directions and their SNRs</a:t>
            </a:r>
          </a:p>
          <a:p>
            <a:r>
              <a:rPr lang="en-US" dirty="0"/>
              <a:t>Compute the capacity for a MIMO channel using diagonalization</a:t>
            </a:r>
          </a:p>
          <a:p>
            <a:pPr lvl="1"/>
            <a:r>
              <a:rPr lang="en-US" dirty="0"/>
              <a:t>Narrowband and wideband</a:t>
            </a:r>
          </a:p>
          <a:p>
            <a:r>
              <a:rPr lang="en-US" dirty="0"/>
              <a:t>Mathematically formulate the power allocation problem and find optimal power allocations</a:t>
            </a:r>
          </a:p>
          <a:p>
            <a:r>
              <a:rPr lang="en-US" dirty="0"/>
              <a:t>Describe linear receivers, identify the main blocks and compute their capacity</a:t>
            </a:r>
          </a:p>
          <a:p>
            <a:pPr lvl="1"/>
            <a:r>
              <a:rPr lang="en-US" dirty="0"/>
              <a:t>Zero forcing and LMMSE</a:t>
            </a:r>
          </a:p>
          <a:p>
            <a:r>
              <a:rPr lang="en-US" dirty="0"/>
              <a:t>Describe reference signals for MIMO channel estimation in 4G and 5G systems</a:t>
            </a:r>
          </a:p>
          <a:p>
            <a:r>
              <a:rPr lang="en-US" dirty="0"/>
              <a:t>Compute optimal statistical pre-coders and compute </a:t>
            </a:r>
            <a:r>
              <a:rPr lang="en-US"/>
              <a:t>the capacity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A21C-6173-4BFF-8FFD-133E767B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D3FA-4177-459D-ABC2-0DBA2684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vs SNR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186912" cy="4329817"/>
              </a:xfrm>
            </p:spPr>
            <p:txBody>
              <a:bodyPr/>
              <a:lstStyle/>
              <a:p>
                <a:r>
                  <a:rPr lang="en-US" dirty="0"/>
                  <a:t>For each SNR per antenna:</a:t>
                </a:r>
              </a:p>
              <a:p>
                <a:pPr lvl="1"/>
                <a:r>
                  <a:rPr lang="en-US" dirty="0"/>
                  <a:t>Rescale channel matrix</a:t>
                </a:r>
              </a:p>
              <a:p>
                <a:pPr lvl="1"/>
                <a:r>
                  <a:rPr lang="en-US" dirty="0"/>
                  <a:t>Compute rate assuming uniform distribution across all streams</a:t>
                </a:r>
              </a:p>
              <a:p>
                <a:pPr lvl="1"/>
                <a:r>
                  <a:rPr lang="en-US" dirty="0"/>
                  <a:t>Assume rate per stream: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=4.5,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plotted:</a:t>
                </a:r>
              </a:p>
              <a:p>
                <a:pPr lvl="1"/>
                <a:r>
                  <a:rPr lang="en-US" dirty="0"/>
                  <a:t>SISO rate with SNR per antenna</a:t>
                </a:r>
              </a:p>
              <a:p>
                <a:r>
                  <a:rPr lang="en-US" dirty="0"/>
                  <a:t>See significant possible gain</a:t>
                </a:r>
              </a:p>
              <a:p>
                <a:pPr lvl="1"/>
                <a:r>
                  <a:rPr lang="en-US" dirty="0"/>
                  <a:t>But not a fair comparison</a:t>
                </a:r>
              </a:p>
              <a:p>
                <a:pPr lvl="1"/>
                <a:r>
                  <a:rPr lang="en-US" dirty="0"/>
                  <a:t>Should compare against beamforming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96439-D27E-4439-AFB2-33EBD491E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186912" cy="4329817"/>
              </a:xfrm>
              <a:blipFill>
                <a:blip r:embed="rId2"/>
                <a:stretch>
                  <a:fillRect l="-20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9388-FF09-4E97-A045-FBA7E78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F2613-A5C8-40A0-8F71-689D0895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023" y="1926643"/>
            <a:ext cx="3727190" cy="3174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20FBE-E890-4A31-84E2-4C86C2547A27}"/>
              </a:ext>
            </a:extLst>
          </p:cNvPr>
          <p:cNvSpPr txBox="1"/>
          <p:nvPr/>
        </p:nvSpPr>
        <p:spPr>
          <a:xfrm>
            <a:off x="8710974" y="1648295"/>
            <a:ext cx="157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High-dim array</a:t>
            </a:r>
          </a:p>
        </p:txBody>
      </p:sp>
    </p:spTree>
    <p:extLst>
      <p:ext uri="{BB962C8B-B14F-4D97-AF65-F5344CB8AC3E}">
        <p14:creationId xmlns:p14="http://schemas.microsoft.com/office/powerpoint/2010/main" val="381634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9076" y="1907852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Multiplexing vs Beamforming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Beamforming:</a:t>
                </a:r>
              </a:p>
              <a:p>
                <a:pPr lvl="1"/>
                <a:r>
                  <a:rPr lang="en-US" dirty="0"/>
                  <a:t>Places all energy on virtual path with strongest SNR</a:t>
                </a:r>
              </a:p>
              <a:p>
                <a:pPr lvl="1"/>
                <a:r>
                  <a:rPr lang="en-US" dirty="0"/>
                  <a:t>Achieves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codes achieve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Spatial multiplexing:  </a:t>
                </a:r>
              </a:p>
              <a:p>
                <a:pPr lvl="1"/>
                <a:r>
                  <a:rPr lang="en-US" dirty="0"/>
                  <a:t>Transmit energy evenly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paths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compare, consider two extreme cases:</a:t>
                </a:r>
              </a:p>
              <a:p>
                <a:pPr lvl="1"/>
                <a:r>
                  <a:rPr lang="en-US" dirty="0"/>
                  <a:t>Equal SNRs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dominant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558BD5A-6DCD-416B-8166-7D9E46CB9DD7}"/>
              </a:ext>
            </a:extLst>
          </p:cNvPr>
          <p:cNvSpPr/>
          <p:nvPr/>
        </p:nvSpPr>
        <p:spPr>
          <a:xfrm>
            <a:off x="8998929" y="3997983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355E9B-F859-4E80-B387-1DFD8885544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488139" y="4079838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3E7C6-F337-4DF9-A13E-76A7E94F0954}"/>
              </a:ext>
            </a:extLst>
          </p:cNvPr>
          <p:cNvCxnSpPr>
            <a:cxnSpLocks/>
          </p:cNvCxnSpPr>
          <p:nvPr/>
        </p:nvCxnSpPr>
        <p:spPr>
          <a:xfrm>
            <a:off x="10247699" y="4063132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FEB7C7-C7EE-4B85-8E33-BAC8603C9100}"/>
              </a:ext>
            </a:extLst>
          </p:cNvPr>
          <p:cNvSpPr/>
          <p:nvPr/>
        </p:nvSpPr>
        <p:spPr>
          <a:xfrm>
            <a:off x="8998929" y="4965218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8C10F-A6B1-4EEC-B379-842EACEAB8E5}"/>
                  </a:ext>
                </a:extLst>
              </p:cNvPr>
              <p:cNvSpPr txBox="1"/>
              <p:nvPr/>
            </p:nvSpPr>
            <p:spPr>
              <a:xfrm>
                <a:off x="9206501" y="4595886"/>
                <a:ext cx="788614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D8C10F-A6B1-4EEC-B379-842EACEA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01" y="4595886"/>
                <a:ext cx="788614" cy="461473"/>
              </a:xfrm>
              <a:prstGeom prst="rect">
                <a:avLst/>
              </a:prstGeom>
              <a:blipFill>
                <a:blip r:embed="rId3"/>
                <a:stretch>
                  <a:fillRect l="-61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6515E2-45B2-4603-8A42-8D2455FB94C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488139" y="5047073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A9960F-427F-470F-B2A2-221068789455}"/>
              </a:ext>
            </a:extLst>
          </p:cNvPr>
          <p:cNvCxnSpPr>
            <a:cxnSpLocks/>
          </p:cNvCxnSpPr>
          <p:nvPr/>
        </p:nvCxnSpPr>
        <p:spPr>
          <a:xfrm>
            <a:off x="10247699" y="503036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A5B9F-99CE-4657-8311-552B82CD9854}"/>
                  </a:ext>
                </a:extLst>
              </p:cNvPr>
              <p:cNvSpPr txBox="1"/>
              <p:nvPr/>
            </p:nvSpPr>
            <p:spPr>
              <a:xfrm>
                <a:off x="9194286" y="3488734"/>
                <a:ext cx="791820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0A5B9F-99CE-4657-8311-552B82CD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286" y="3488734"/>
                <a:ext cx="791820" cy="461473"/>
              </a:xfrm>
              <a:prstGeom prst="rect">
                <a:avLst/>
              </a:prstGeom>
              <a:blipFill>
                <a:blip r:embed="rId4"/>
                <a:stretch>
                  <a:fillRect l="-615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F48DA7-515A-4421-BA04-7595682382F1}"/>
                  </a:ext>
                </a:extLst>
              </p:cNvPr>
              <p:cNvSpPr txBox="1"/>
              <p:nvPr/>
            </p:nvSpPr>
            <p:spPr>
              <a:xfrm>
                <a:off x="9465043" y="419905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F48DA7-515A-4421-BA04-75956823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43" y="4199050"/>
                <a:ext cx="3097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0AF0CF4-0984-43CA-83CF-99094121AEC8}"/>
              </a:ext>
            </a:extLst>
          </p:cNvPr>
          <p:cNvSpPr/>
          <p:nvPr/>
        </p:nvSpPr>
        <p:spPr>
          <a:xfrm>
            <a:off x="8018656" y="3969324"/>
            <a:ext cx="320948" cy="187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48917C-D66A-4998-B82A-D407A3F3E7F4}"/>
              </a:ext>
            </a:extLst>
          </p:cNvPr>
          <p:cNvSpPr/>
          <p:nvPr/>
        </p:nvSpPr>
        <p:spPr>
          <a:xfrm>
            <a:off x="8024536" y="4913859"/>
            <a:ext cx="320948" cy="1876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343D98-3518-4046-B5A0-0A4F6A0A581D}"/>
                  </a:ext>
                </a:extLst>
              </p:cNvPr>
              <p:cNvSpPr txBox="1"/>
              <p:nvPr/>
            </p:nvSpPr>
            <p:spPr>
              <a:xfrm>
                <a:off x="7681452" y="4707785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343D98-3518-4046-B5A0-0A4F6A0A5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52" y="4707785"/>
                <a:ext cx="36580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0C30F-AF05-40A8-B6DF-F2F0222FA27B}"/>
                  </a:ext>
                </a:extLst>
              </p:cNvPr>
              <p:cNvSpPr txBox="1"/>
              <p:nvPr/>
            </p:nvSpPr>
            <p:spPr>
              <a:xfrm>
                <a:off x="7652851" y="3746496"/>
                <a:ext cx="36580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0C30F-AF05-40A8-B6DF-F2F0222FA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851" y="3746496"/>
                <a:ext cx="365805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590C492-DC42-4339-803C-A9C76485B94E}"/>
              </a:ext>
            </a:extLst>
          </p:cNvPr>
          <p:cNvSpPr/>
          <p:nvPr/>
        </p:nvSpPr>
        <p:spPr>
          <a:xfrm>
            <a:off x="9048657" y="2200157"/>
            <a:ext cx="1248770" cy="1637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7F49A-C90A-4876-8C3A-493747341FA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537867" y="2282012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1F480B-20B5-44F1-AB35-82A8F7D96AD3}"/>
              </a:ext>
            </a:extLst>
          </p:cNvPr>
          <p:cNvCxnSpPr>
            <a:cxnSpLocks/>
          </p:cNvCxnSpPr>
          <p:nvPr/>
        </p:nvCxnSpPr>
        <p:spPr>
          <a:xfrm>
            <a:off x="10297427" y="2265306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E9B30-34DD-4184-ABB5-865F8BCAC6FB}"/>
                  </a:ext>
                </a:extLst>
              </p:cNvPr>
              <p:cNvSpPr txBox="1"/>
              <p:nvPr/>
            </p:nvSpPr>
            <p:spPr>
              <a:xfrm>
                <a:off x="9244014" y="1690908"/>
                <a:ext cx="83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3E9B30-34DD-4184-ABB5-865F8BCAC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14" y="1690908"/>
                <a:ext cx="833626" cy="369332"/>
              </a:xfrm>
              <a:prstGeom prst="rect">
                <a:avLst/>
              </a:prstGeom>
              <a:blipFill>
                <a:blip r:embed="rId8"/>
                <a:stretch>
                  <a:fillRect l="-5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E9874E4-50AF-4E6F-AA32-D1385C2FDA34}"/>
              </a:ext>
            </a:extLst>
          </p:cNvPr>
          <p:cNvSpPr/>
          <p:nvPr/>
        </p:nvSpPr>
        <p:spPr>
          <a:xfrm>
            <a:off x="8068384" y="1592631"/>
            <a:ext cx="320948" cy="76648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EA3D98-08F8-45D6-AF1E-438C0FC9E052}"/>
                  </a:ext>
                </a:extLst>
              </p:cNvPr>
              <p:cNvSpPr txBox="1"/>
              <p:nvPr/>
            </p:nvSpPr>
            <p:spPr>
              <a:xfrm>
                <a:off x="7659497" y="209734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EA3D98-08F8-45D6-AF1E-438C0FC9E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497" y="2097346"/>
                <a:ext cx="3658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5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Multiplexing vs Beamforming</a:t>
            </a:r>
            <a:br>
              <a:rPr lang="en-US" dirty="0"/>
            </a:br>
            <a:r>
              <a:rPr lang="en-US" sz="3600" dirty="0"/>
              <a:t>Equal SNR streams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suppose all virtual directions have same 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BF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Spatial mux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Low SNR regime (power limited)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No gain</a:t>
                </a:r>
              </a:p>
              <a:p>
                <a:r>
                  <a:rPr lang="en-US" dirty="0"/>
                  <a:t>High SNR regime (bandwidth limited)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US" dirty="0"/>
                  <a:t>. 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Spatial multiplexing adds degrees of freedom</a:t>
                </a:r>
              </a:p>
              <a:p>
                <a:r>
                  <a:rPr lang="en-US" dirty="0"/>
                  <a:t>Spatial multiplexing is like adding bandwidth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AADC5BC-0655-4900-B5AC-EB5CDF1F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28" y="1494203"/>
            <a:ext cx="3606693" cy="28463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7ACA1-5136-4DFA-A81E-3961FA417564}"/>
                  </a:ext>
                </a:extLst>
              </p:cNvPr>
              <p:cNvSpPr txBox="1"/>
              <p:nvPr/>
            </p:nvSpPr>
            <p:spPr>
              <a:xfrm>
                <a:off x="7412817" y="4385606"/>
                <a:ext cx="35006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Simulation:</a:t>
                </a:r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{4.5, 0.5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87ACA1-5136-4DFA-A81E-3961FA41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817" y="4385606"/>
                <a:ext cx="3500638" cy="1200329"/>
              </a:xfrm>
              <a:prstGeom prst="rect">
                <a:avLst/>
              </a:prstGeom>
              <a:blipFill>
                <a:blip r:embed="rId4"/>
                <a:stretch>
                  <a:fillRect l="-1394" t="-2538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C985E4-9EB8-45D4-83B9-2E5C7A8DD16E}"/>
              </a:ext>
            </a:extLst>
          </p:cNvPr>
          <p:cNvSpPr txBox="1"/>
          <p:nvPr/>
        </p:nvSpPr>
        <p:spPr>
          <a:xfrm>
            <a:off x="10501224" y="3174259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 bps/Hz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97539-E393-4EF8-9DE2-4E22605CF21B}"/>
                  </a:ext>
                </a:extLst>
              </p:cNvPr>
              <p:cNvSpPr txBox="1"/>
              <p:nvPr/>
            </p:nvSpPr>
            <p:spPr>
              <a:xfrm>
                <a:off x="10530904" y="1485100"/>
                <a:ext cx="1531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</m:t>
                    </m:r>
                  </m:oMath>
                </a14:m>
                <a:r>
                  <a:rPr lang="en-US" dirty="0"/>
                  <a:t>4.5 bps/Hz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97539-E393-4EF8-9DE2-4E22605CF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04" y="1485100"/>
                <a:ext cx="1531638" cy="369332"/>
              </a:xfrm>
              <a:prstGeom prst="rect">
                <a:avLst/>
              </a:prstGeom>
              <a:blipFill>
                <a:blip r:embed="rId5"/>
                <a:stretch>
                  <a:fillRect t="-10000" r="-31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819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 Multiplexing vs Beamforming</a:t>
            </a:r>
            <a:br>
              <a:rPr lang="en-US" dirty="0"/>
            </a:br>
            <a:r>
              <a:rPr lang="en-US" sz="3600" dirty="0"/>
              <a:t>Single Dominant Stream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Now suppose that there is a single dominant virtual direction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BF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Spatial mux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Spatial multiplexing with uniform power allocation is worse!</a:t>
                </a:r>
              </a:p>
              <a:p>
                <a:pPr lvl="1"/>
                <a:r>
                  <a:rPr lang="en-US" dirty="0"/>
                  <a:t>Waste energy in directions with no SNR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C45D892-A61C-44BB-B623-10493372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85" y="1938476"/>
            <a:ext cx="3599819" cy="28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89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1C1D-06CE-4FC4-A0AB-F97320DF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Optimization and Water-Filling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EA6B6-2052-4583-8A1A-680F27332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allocate the power optimally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power allocated to 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Optimize the rate: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  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special cases:</a:t>
                </a:r>
              </a:p>
              <a:p>
                <a:pPr lvl="1"/>
                <a:r>
                  <a:rPr lang="en-US" dirty="0"/>
                  <a:t>Beamforming:  Place all power in best stream: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Uniform power allocation: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optimal solution is given by “water-filling”  (see text)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0}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set to satisfy constraint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Allocate energy inversely proportional to SNR</a:t>
                </a:r>
              </a:p>
              <a:p>
                <a:pPr lvl="1"/>
                <a:r>
                  <a:rPr lang="en-US" dirty="0"/>
                  <a:t>Some streams are allocated zero energy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AEA6B6-2052-4583-8A1A-680F27332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7F3E-6BF5-412D-A644-28FF187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48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A697-A190-4EE7-9F17-44B7F33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</p:spPr>
            <p:txBody>
              <a:bodyPr/>
              <a:lstStyle/>
              <a:p>
                <a:r>
                  <a:rPr lang="en-US" dirty="0"/>
                  <a:t>Consider sub-optimal strategy</a:t>
                </a:r>
              </a:p>
              <a:p>
                <a:pPr lvl="1"/>
                <a:r>
                  <a:rPr lang="en-US" dirty="0"/>
                  <a:t>Uniformly allocate to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r>
                  <a:rPr lang="en-US" dirty="0"/>
                  <a:t>Plot to the right:</a:t>
                </a:r>
              </a:p>
              <a:p>
                <a:pPr lvl="1"/>
                <a:r>
                  <a:rPr lang="en-US" dirty="0"/>
                  <a:t>Synthetic channel from before</a:t>
                </a:r>
              </a:p>
              <a:p>
                <a:pPr lvl="1"/>
                <a:r>
                  <a:rPr lang="en-US" dirty="0"/>
                  <a:t>We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(BF) optimal at lower SNRs</a:t>
                </a:r>
              </a:p>
              <a:p>
                <a:pPr lvl="1"/>
                <a:r>
                  <a:rPr lang="en-US" dirty="0"/>
                  <a:t>At higher SNRs, multi-streams become useful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  <a:blipFill>
                <a:blip r:embed="rId2"/>
                <a:stretch>
                  <a:fillRect l="-1589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5C3F-20EF-4389-BED7-513EF7F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2EABB-75E4-4C58-A2CC-A15ED79FD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37" y="2186070"/>
            <a:ext cx="5832257" cy="32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2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A697-A190-4EE7-9F17-44B7F33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Rank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</p:spPr>
            <p:txBody>
              <a:bodyPr/>
              <a:lstStyle/>
              <a:p>
                <a:r>
                  <a:rPr lang="en-US" dirty="0"/>
                  <a:t>Water Filling is difficult for a general rate function</a:t>
                </a:r>
              </a:p>
              <a:p>
                <a:r>
                  <a:rPr lang="en-US" dirty="0"/>
                  <a:t>Consider sub-optimal strategy</a:t>
                </a:r>
              </a:p>
              <a:p>
                <a:pPr lvl="1"/>
                <a:r>
                  <a:rPr lang="en-US" dirty="0"/>
                  <a:t>Uniformly allocate to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r>
                  <a:rPr lang="en-US" dirty="0"/>
                  <a:t>Left plot:</a:t>
                </a:r>
              </a:p>
              <a:p>
                <a:pPr lvl="1"/>
                <a:r>
                  <a:rPr lang="en-US" dirty="0"/>
                  <a:t>Best rate among all possible ranks</a:t>
                </a:r>
              </a:p>
              <a:p>
                <a:r>
                  <a:rPr lang="en-US" dirty="0"/>
                  <a:t>Right plot:</a:t>
                </a:r>
              </a:p>
              <a:p>
                <a:pPr lvl="1"/>
                <a:r>
                  <a:rPr lang="en-US" dirty="0"/>
                  <a:t>Best rank</a:t>
                </a:r>
              </a:p>
              <a:p>
                <a:r>
                  <a:rPr lang="en-US" dirty="0"/>
                  <a:t>We see rank increases with SNR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676B2-DB1B-4B72-9CEE-B92391B23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9203345" cy="4116679"/>
              </a:xfrm>
              <a:blipFill>
                <a:blip r:embed="rId2"/>
                <a:stretch>
                  <a:fillRect l="-1589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5C3F-20EF-4389-BED7-513EF7FC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6FF1E-7870-46E9-B39A-179526907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52" y="2043827"/>
            <a:ext cx="5970239" cy="3351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422A9A-CEA9-4BB5-8ECD-899789D0777F}"/>
              </a:ext>
            </a:extLst>
          </p:cNvPr>
          <p:cNvSpPr txBox="1"/>
          <p:nvPr/>
        </p:nvSpPr>
        <p:spPr>
          <a:xfrm>
            <a:off x="6608952" y="1859161"/>
            <a:ext cx="13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BC842-9420-4330-9C04-307171C29D06}"/>
              </a:ext>
            </a:extLst>
          </p:cNvPr>
          <p:cNvSpPr txBox="1"/>
          <p:nvPr/>
        </p:nvSpPr>
        <p:spPr>
          <a:xfrm>
            <a:off x="9752833" y="1888228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rank</a:t>
            </a:r>
          </a:p>
        </p:txBody>
      </p:sp>
    </p:spTree>
    <p:extLst>
      <p:ext uri="{BB962C8B-B14F-4D97-AF65-F5344CB8AC3E}">
        <p14:creationId xmlns:p14="http://schemas.microsoft.com/office/powerpoint/2010/main" val="297336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0D2E-51BF-45A1-960F-0F1381A5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Water-Filling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1FCBF-4CCB-422D-8DD3-08E9056E55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 rate per stream is given by Shannon’s formula: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Maximize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func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s.t.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SNR on virtual 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if all power is allocated to stream</a:t>
                </a:r>
              </a:p>
              <a:p>
                <a:r>
                  <a:rPr lang="en-US" dirty="0"/>
                  <a:t>Take </a:t>
                </a:r>
                <a:r>
                  <a:rPr lang="en-US" dirty="0" err="1"/>
                  <a:t>Lagrangian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Take derivative: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positive streams: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1FCBF-4CCB-422D-8DD3-08E9056E55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EA5D-40E8-423E-A56A-99B87CF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0847-2144-4878-9512-3491FD7F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Water-Filling vs Rank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6CB6A-8B79-4E10-A5B9-95E13091A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716666" cy="4329817"/>
              </a:xfrm>
            </p:spPr>
            <p:txBody>
              <a:bodyPr/>
              <a:lstStyle/>
              <a:p>
                <a:r>
                  <a:rPr lang="en-US" dirty="0"/>
                  <a:t>Compare two strategies:</a:t>
                </a:r>
              </a:p>
              <a:p>
                <a:r>
                  <a:rPr lang="en-US" dirty="0"/>
                  <a:t>Water-filling:  Optimal allocation</a:t>
                </a:r>
              </a:p>
              <a:p>
                <a:r>
                  <a:rPr lang="en-US" dirty="0"/>
                  <a:t>Rank selection:  </a:t>
                </a:r>
              </a:p>
              <a:p>
                <a:pPr lvl="1"/>
                <a:r>
                  <a:rPr lang="en-US" dirty="0"/>
                  <a:t>Uniform power among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directions</a:t>
                </a:r>
              </a:p>
              <a:p>
                <a:r>
                  <a:rPr lang="en-US" dirty="0"/>
                  <a:t>Comparison:</a:t>
                </a:r>
              </a:p>
              <a:p>
                <a:pPr lvl="1"/>
                <a:r>
                  <a:rPr lang="en-US" dirty="0"/>
                  <a:t>Gain from </a:t>
                </a:r>
                <a:r>
                  <a:rPr lang="en-US" dirty="0" err="1"/>
                  <a:t>waterfilling</a:t>
                </a:r>
                <a:r>
                  <a:rPr lang="en-US" dirty="0"/>
                  <a:t> is small</a:t>
                </a:r>
              </a:p>
              <a:p>
                <a:pPr lvl="1"/>
                <a:r>
                  <a:rPr lang="en-US" dirty="0"/>
                  <a:t>Only helps at very high SNR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6CB6A-8B79-4E10-A5B9-95E13091A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716666" cy="4329817"/>
              </a:xfrm>
              <a:blipFill>
                <a:blip r:embed="rId2"/>
                <a:stretch>
                  <a:fillRect l="-310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7891-4360-44D6-9CEA-736AE1C6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93AA5-33B5-43D5-97D2-8A046223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23" y="1408348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24A9-53FC-4DE1-A7E0-C5DF3BE0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Text for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5111-4AC0-4D5A-ABA5-E4295EA3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319" y="1539279"/>
            <a:ext cx="6092361" cy="4329817"/>
          </a:xfrm>
        </p:spPr>
        <p:txBody>
          <a:bodyPr/>
          <a:lstStyle/>
          <a:p>
            <a:r>
              <a:rPr lang="en-US" dirty="0"/>
              <a:t>Some material in this section is from this recent text</a:t>
            </a:r>
          </a:p>
          <a:p>
            <a:r>
              <a:rPr lang="en-US" dirty="0"/>
              <a:t>Provides excellent:</a:t>
            </a:r>
          </a:p>
          <a:p>
            <a:pPr lvl="1"/>
            <a:r>
              <a:rPr lang="en-US" dirty="0"/>
              <a:t>Information theoretic background</a:t>
            </a:r>
          </a:p>
          <a:p>
            <a:pPr lvl="1"/>
            <a:r>
              <a:rPr lang="en-US" dirty="0"/>
              <a:t>Practical guidelines for implementation</a:t>
            </a:r>
          </a:p>
          <a:p>
            <a:pPr lvl="1"/>
            <a:r>
              <a:rPr lang="en-US" dirty="0"/>
              <a:t>Up-to-date examples with issues for </a:t>
            </a:r>
            <a:r>
              <a:rPr lang="en-US" dirty="0" err="1"/>
              <a:t>mmWave</a:t>
            </a:r>
            <a:endParaRPr lang="en-US" dirty="0"/>
          </a:p>
          <a:p>
            <a:r>
              <a:rPr lang="en-US" dirty="0"/>
              <a:t>We only cover a small section</a:t>
            </a:r>
          </a:p>
          <a:p>
            <a:pPr lvl="1"/>
            <a:r>
              <a:rPr lang="en-US" dirty="0"/>
              <a:t>Single user MIMO</a:t>
            </a:r>
          </a:p>
          <a:p>
            <a:pPr lvl="1"/>
            <a:r>
              <a:rPr lang="en-US" dirty="0"/>
              <a:t>Many derivations are left for the text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824B1-A6C1-4296-9C6D-D1538A11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61D7A8-0DA9-4108-9DE7-FBC7698D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680" y="1610436"/>
            <a:ext cx="3091724" cy="405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56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2723" y="2324108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06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E0C8-9290-4354-8A76-C4B5454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Obtaining CSI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Above analysis assumes TX and RX have CSI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CSI-R</a:t>
                </a:r>
                <a:r>
                  <a:rPr lang="en-US" dirty="0"/>
                  <a:t>:  RX knows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Generally possible with sufficient reference signals</a:t>
                </a:r>
              </a:p>
              <a:p>
                <a:pPr lvl="1"/>
                <a:r>
                  <a:rPr lang="en-US" dirty="0"/>
                  <a:t>Reference signals add overhead</a:t>
                </a:r>
              </a:p>
              <a:p>
                <a:pPr lvl="1"/>
                <a:r>
                  <a:rPr lang="en-US" dirty="0"/>
                  <a:t>Overhead is reasonable if number of streams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US" dirty="0"/>
                  <a:t>coherence time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CSI-T</a:t>
                </a:r>
                <a:r>
                  <a:rPr lang="en-US" dirty="0"/>
                  <a:t>:  TX knows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Requires feedback from RX or measurements in reverse direction</a:t>
                </a:r>
              </a:p>
              <a:p>
                <a:pPr lvl="1"/>
                <a:r>
                  <a:rPr lang="en-US" dirty="0"/>
                  <a:t>With small-scale fading,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changes rapidly</a:t>
                </a:r>
              </a:p>
              <a:p>
                <a:pPr lvl="1"/>
                <a:r>
                  <a:rPr lang="en-US" dirty="0"/>
                  <a:t>Instantaneous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generally difficult</a:t>
                </a:r>
              </a:p>
              <a:p>
                <a:r>
                  <a:rPr lang="en-US" dirty="0"/>
                  <a:t>Later, we will discuss how to obtain both</a:t>
                </a:r>
              </a:p>
              <a:p>
                <a:r>
                  <a:rPr lang="en-US" dirty="0"/>
                  <a:t>This section:  Understand effect of lacking CSI-T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8A42-B43D-482C-AC6C-EB06C75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/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AB24C-6AAE-4D85-B5E9-62AFCC87AF9B}"/>
              </a:ext>
            </a:extLst>
          </p:cNvPr>
          <p:cNvCxnSpPr>
            <a:cxnSpLocks/>
          </p:cNvCxnSpPr>
          <p:nvPr/>
        </p:nvCxnSpPr>
        <p:spPr>
          <a:xfrm>
            <a:off x="10042338" y="2760403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/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CSI-R</a:t>
                </a:r>
              </a:p>
              <a:p>
                <a:r>
                  <a:rPr lang="en-US" sz="1600" dirty="0"/>
                  <a:t>RX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blipFill>
                <a:blip r:embed="rId4"/>
                <a:stretch>
                  <a:fillRect l="-295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/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CD65A-4FE6-4097-B382-01DB3CE63E21}"/>
              </a:ext>
            </a:extLst>
          </p:cNvPr>
          <p:cNvCxnSpPr>
            <a:cxnSpLocks/>
          </p:cNvCxnSpPr>
          <p:nvPr/>
        </p:nvCxnSpPr>
        <p:spPr>
          <a:xfrm>
            <a:off x="8707889" y="2739591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/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B8F1F-3DD4-4139-ADCB-EC880B5A7DE9}"/>
              </a:ext>
            </a:extLst>
          </p:cNvPr>
          <p:cNvCxnSpPr>
            <a:cxnSpLocks/>
          </p:cNvCxnSpPr>
          <p:nvPr/>
        </p:nvCxnSpPr>
        <p:spPr>
          <a:xfrm>
            <a:off x="10278880" y="2028585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6A1328-5EFB-4235-9A79-D1063ED79113}"/>
              </a:ext>
            </a:extLst>
          </p:cNvPr>
          <p:cNvSpPr/>
          <p:nvPr/>
        </p:nvSpPr>
        <p:spPr>
          <a:xfrm>
            <a:off x="10197379" y="2690763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/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/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CSI-T</a:t>
                </a:r>
              </a:p>
              <a:p>
                <a:r>
                  <a:rPr lang="en-US" sz="1600" dirty="0"/>
                  <a:t>TX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blipFill>
                <a:blip r:embed="rId8"/>
                <a:stretch>
                  <a:fillRect l="-300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727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E0C8-9290-4354-8A76-C4B5454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Lacking CSI-T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will see that lacking CSI-T causes two problems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TX power mis-allocation</a:t>
                </a:r>
              </a:p>
              <a:p>
                <a:pPr lvl="1"/>
                <a:r>
                  <a:rPr lang="en-US" dirty="0"/>
                  <a:t>TX does not know virtual path directions</a:t>
                </a:r>
              </a:p>
              <a:p>
                <a:pPr lvl="1"/>
                <a:r>
                  <a:rPr lang="en-US" dirty="0"/>
                  <a:t>TX may send data into directions with poor SNR</a:t>
                </a:r>
              </a:p>
              <a:p>
                <a:pPr lvl="1"/>
                <a:r>
                  <a:rPr lang="en-US" dirty="0"/>
                  <a:t>Wastes TX energy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Inter-stream interference</a:t>
                </a:r>
              </a:p>
              <a:p>
                <a:pPr lvl="1"/>
                <a:r>
                  <a:rPr lang="en-US" dirty="0"/>
                  <a:t>Streams end up “mixed” at RX  (Each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depends on 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RX must separate the streams</a:t>
                </a:r>
              </a:p>
              <a:p>
                <a:pPr lvl="1"/>
                <a:r>
                  <a:rPr lang="en-US" dirty="0"/>
                  <a:t>Can be mitigated with equalization or joint decoding</a:t>
                </a:r>
              </a:p>
              <a:p>
                <a:pPr lvl="1"/>
                <a:r>
                  <a:rPr lang="en-US" dirty="0"/>
                  <a:t>But equalization or joint decoding adds complexity and may incur a penalty loss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10CF2-C71B-4416-B44F-96D8B623C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8A42-B43D-482C-AC6C-EB06C75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/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455A8F-1170-4093-B64D-9645D0623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743" y="2152550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7AB24C-6AAE-4D85-B5E9-62AFCC87AF9B}"/>
              </a:ext>
            </a:extLst>
          </p:cNvPr>
          <p:cNvCxnSpPr>
            <a:cxnSpLocks/>
          </p:cNvCxnSpPr>
          <p:nvPr/>
        </p:nvCxnSpPr>
        <p:spPr>
          <a:xfrm>
            <a:off x="10042338" y="2760403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/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CSI-R</a:t>
                </a:r>
              </a:p>
              <a:p>
                <a:r>
                  <a:rPr lang="en-US" sz="1600" dirty="0"/>
                  <a:t>RX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0D1633-59DE-48EA-9D27-CAD0173CD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59" y="2559101"/>
                <a:ext cx="1238416" cy="584775"/>
              </a:xfrm>
              <a:prstGeom prst="rect">
                <a:avLst/>
              </a:prstGeom>
              <a:blipFill>
                <a:blip r:embed="rId4"/>
                <a:stretch>
                  <a:fillRect l="-2956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/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419E96-3B4C-4847-BA10-D692C4106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47" y="2373499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BCD65A-4FE6-4097-B382-01DB3CE63E21}"/>
              </a:ext>
            </a:extLst>
          </p:cNvPr>
          <p:cNvCxnSpPr>
            <a:cxnSpLocks/>
          </p:cNvCxnSpPr>
          <p:nvPr/>
        </p:nvCxnSpPr>
        <p:spPr>
          <a:xfrm>
            <a:off x="8707889" y="2739591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/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A09BBBD-FBD0-4FA6-9D21-5C8CA571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883" y="2341967"/>
                <a:ext cx="3035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B8F1F-3DD4-4139-ADCB-EC880B5A7DE9}"/>
              </a:ext>
            </a:extLst>
          </p:cNvPr>
          <p:cNvCxnSpPr>
            <a:cxnSpLocks/>
          </p:cNvCxnSpPr>
          <p:nvPr/>
        </p:nvCxnSpPr>
        <p:spPr>
          <a:xfrm>
            <a:off x="10278880" y="2028585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F6A1328-5EFB-4235-9A79-D1063ED79113}"/>
              </a:ext>
            </a:extLst>
          </p:cNvPr>
          <p:cNvSpPr/>
          <p:nvPr/>
        </p:nvSpPr>
        <p:spPr>
          <a:xfrm>
            <a:off x="10197379" y="2690763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/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00C27B-5D28-4A59-A36B-1F644B3F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284" y="1718811"/>
                <a:ext cx="39305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/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CSI-T</a:t>
                </a:r>
              </a:p>
              <a:p>
                <a:r>
                  <a:rPr lang="en-US" sz="1600" dirty="0"/>
                  <a:t>TX knows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0DAD88-0F0C-417B-AD4D-408FF764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22" y="2648591"/>
                <a:ext cx="1218795" cy="584775"/>
              </a:xfrm>
              <a:prstGeom prst="rect">
                <a:avLst/>
              </a:prstGeom>
              <a:blipFill>
                <a:blip r:embed="rId8"/>
                <a:stretch>
                  <a:fillRect l="-300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87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transmission over multiple symbols: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encodes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𝑅𝑁</m:t>
                        </m:r>
                      </m:sup>
                    </m:sSup>
                  </m:oMath>
                </a14:m>
                <a:r>
                  <a:rPr lang="en-US" dirty="0"/>
                  <a:t> messages,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bits per symbol</a:t>
                </a:r>
              </a:p>
              <a:p>
                <a:pPr lvl="1"/>
                <a:r>
                  <a:rPr lang="en-US" dirty="0"/>
                  <a:t>Denote messages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Transmission energy assumption: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Assumes TX energy is uniform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antennas</a:t>
                </a:r>
              </a:p>
              <a:p>
                <a:pPr lvl="1"/>
                <a:r>
                  <a:rPr lang="en-US" dirty="0"/>
                  <a:t>We assume this since the TX does not know the optimal direction</a:t>
                </a:r>
              </a:p>
              <a:p>
                <a:pPr lvl="1"/>
                <a:r>
                  <a:rPr lang="en-US" dirty="0"/>
                  <a:t>We will see this loss can be significant</a:t>
                </a:r>
              </a:p>
              <a:p>
                <a:r>
                  <a:rPr lang="en-US" dirty="0"/>
                  <a:t>RX can perform any decoding.  No computational limits</a:t>
                </a:r>
              </a:p>
              <a:p>
                <a:pPr lvl="1"/>
                <a:r>
                  <a:rPr lang="en-US" dirty="0"/>
                  <a:t>For example, optimal decoding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3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AF450-B88F-40FC-A0D3-1CCDCF800539}"/>
              </a:ext>
            </a:extLst>
          </p:cNvPr>
          <p:cNvSpPr/>
          <p:nvPr/>
        </p:nvSpPr>
        <p:spPr>
          <a:xfrm>
            <a:off x="3455099" y="3149742"/>
            <a:ext cx="4923226" cy="999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Information theoretic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power constraint: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 [Teletar,~2003]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Under optimal decoding with the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the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73422-AE72-4F4F-859B-AE31E427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15" y="4344319"/>
            <a:ext cx="6355124" cy="15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85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</a:t>
            </a:r>
            <a:r>
              <a:rPr lang="en-US" dirty="0" err="1"/>
              <a:t>Teletar’s</a:t>
            </a:r>
            <a:r>
              <a:rPr lang="en-US" dirty="0"/>
              <a:t>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model: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Shannon’s Theorem, 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 is over distributions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b="0" dirty="0"/>
                  <a:t>Fact 1:  </a:t>
                </a:r>
                <a:r>
                  <a:rPr lang="en-US" dirty="0"/>
                  <a:t>For any Gaussian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entropy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Fact 2: 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entropy is bounded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using Gaussian distribution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53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4210-1AAA-46CA-8916-B69CDCE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CSI-T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saw that if TX allocates energy TX power uniformly on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directions, capacity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1" i="1" dirty="0"/>
              </a:p>
              <a:p>
                <a:r>
                  <a:rPr lang="en-US" dirty="0"/>
                  <a:t>Capacity with TX uniformly on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TX antennas is: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With optimal decoding:</a:t>
                </a:r>
              </a:p>
              <a:p>
                <a:pPr lvl="1"/>
                <a:r>
                  <a:rPr lang="en-US" dirty="0"/>
                  <a:t>Can obtain capacity identical to TX uniformly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directions</a:t>
                </a:r>
              </a:p>
              <a:p>
                <a:r>
                  <a:rPr lang="en-US" dirty="0"/>
                  <a:t>There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TX power mis-allocation loss:</a:t>
                </a:r>
                <a:endParaRPr lang="en-US" dirty="0"/>
              </a:p>
              <a:p>
                <a:pPr lvl="1"/>
                <a:r>
                  <a:rPr lang="en-US" dirty="0"/>
                  <a:t>Loss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in SNR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 This is especially large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water-filling.  Hence, within the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virtual streams, power is not allocated optimally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0C5BD-516A-40A2-B7AD-6103F791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B006-B31D-4746-BB31-8252CDA8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46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BDBE-E3A8-41B8-B8E6-FC2FB58C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Mis-Allocation Loss Example</a:t>
            </a:r>
            <a:br>
              <a:rPr lang="en-US" dirty="0"/>
            </a:br>
            <a:r>
              <a:rPr lang="en-US" sz="4000" dirty="0"/>
              <a:t>Low Dimensional Array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 channel with rich scattering</a:t>
                </a:r>
              </a:p>
              <a:p>
                <a:pPr lvl="1"/>
                <a:r>
                  <a:rPr lang="en-US" dirty="0" err="1"/>
                  <a:t>AoA</a:t>
                </a:r>
                <a:r>
                  <a:rPr lang="en-US" dirty="0"/>
                  <a:t> and </a:t>
                </a:r>
                <a:r>
                  <a:rPr lang="en-US" dirty="0" err="1"/>
                  <a:t>AoD</a:t>
                </a:r>
                <a:r>
                  <a:rPr lang="en-US" dirty="0"/>
                  <a:t> uniform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mis-allocation loss is minimal</a:t>
                </a:r>
              </a:p>
              <a:p>
                <a:r>
                  <a:rPr lang="en-US" dirty="0"/>
                  <a:t>With rich scattering and small num antennas:</a:t>
                </a:r>
              </a:p>
              <a:p>
                <a:pPr lvl="1"/>
                <a:r>
                  <a:rPr lang="en-US" dirty="0"/>
                  <a:t>All directions have good SNR</a:t>
                </a:r>
              </a:p>
              <a:p>
                <a:pPr lvl="1"/>
                <a:r>
                  <a:rPr lang="en-US" dirty="0"/>
                  <a:t>Uniform power allocation is optimal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  <a:blipFill>
                <a:blip r:embed="rId2"/>
                <a:stretch>
                  <a:fillRect l="-274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476F-FD0E-4CB8-A2C7-6147908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16615-E332-4223-A2E2-C362B1E3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670" y="1623657"/>
            <a:ext cx="4591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1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BDBE-E3A8-41B8-B8E6-FC2FB58C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 Mis-Allocation Loss Example</a:t>
            </a:r>
            <a:br>
              <a:rPr lang="en-US" dirty="0"/>
            </a:br>
            <a:r>
              <a:rPr lang="en-US" sz="4000" dirty="0"/>
              <a:t>High Dimensional Array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</p:spPr>
            <p:txBody>
              <a:bodyPr/>
              <a:lstStyle/>
              <a:p>
                <a:r>
                  <a:rPr lang="en-US" dirty="0"/>
                  <a:t>Simulation from before: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 channel</a:t>
                </a:r>
              </a:p>
              <a:p>
                <a:r>
                  <a:rPr lang="en-US" dirty="0"/>
                  <a:t>Max rank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high SNR, the loss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At lower SNRs, the loss is larger</a:t>
                </a:r>
              </a:p>
              <a:p>
                <a:pPr lvl="1"/>
                <a:r>
                  <a:rPr lang="en-US" dirty="0"/>
                  <a:t>Wastes significant energy on poor rank directions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ED058-5E61-48E9-B81A-EA5F6E027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339854" cy="4329817"/>
              </a:xfrm>
              <a:blipFill>
                <a:blip r:embed="rId2"/>
                <a:stretch>
                  <a:fillRect l="-274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476F-FD0E-4CB8-A2C7-6147908B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33D99-1948-41C2-8F4B-75D7FCDA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97" y="1407994"/>
            <a:ext cx="4648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7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47C1-0B83-46AE-9374-CED5715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from Inter-Stream Interference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8CE0-656E-4695-B622-2DFA78234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 capacity result required optimal decoding:</a:t>
                </a:r>
              </a:p>
              <a:p>
                <a:pPr lvl="1"/>
                <a:r>
                  <a:rPr lang="en-US" dirty="0"/>
                  <a:t>Search over all possible codewords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Computationally impossible for even moderate block size</a:t>
                </a:r>
              </a:p>
              <a:p>
                <a:r>
                  <a:rPr lang="en-US" dirty="0"/>
                  <a:t>We consider a simple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equalization</a:t>
                </a:r>
                <a:r>
                  <a:rPr lang="en-US" dirty="0"/>
                  <a:t> scheme:</a:t>
                </a:r>
              </a:p>
              <a:p>
                <a:pPr lvl="1"/>
                <a:r>
                  <a:rPr lang="en-US" dirty="0"/>
                  <a:t>Linear equalization followed by symbol demodulation and channel decoding</a:t>
                </a:r>
              </a:p>
              <a:p>
                <a:r>
                  <a:rPr lang="en-US" dirty="0"/>
                  <a:t>This method introduces a second loss due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inter-stream interference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8CE0-656E-4695-B622-2DFA78234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2E8B5-60B9-4D8A-BE96-A306295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2252" y="1430180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Equalization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38958"/>
                <a:ext cx="10058400" cy="23301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practical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spatial equalization</a:t>
                </a:r>
              </a:p>
              <a:p>
                <a:pPr lvl="1"/>
                <a:r>
                  <a:rPr lang="en-US" dirty="0"/>
                  <a:t>Perform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to approximately invert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Followed by symbol demodulation on the symbols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create LLRs</a:t>
                </a:r>
                <a:endParaRPr lang="en-US" b="1" dirty="0"/>
              </a:p>
              <a:p>
                <a:pPr lvl="1"/>
                <a:r>
                  <a:rPr lang="en-US" dirty="0"/>
                  <a:t>LLRs then used by the channel decoder</a:t>
                </a:r>
              </a:p>
              <a:p>
                <a:r>
                  <a:rPr lang="en-US" dirty="0"/>
                  <a:t>In contrast, we call the optimal decoder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joint decoding</a:t>
                </a:r>
              </a:p>
              <a:p>
                <a:pPr lvl="1"/>
                <a:r>
                  <a:rPr lang="en-US" dirty="0"/>
                  <a:t>Since it jointly performs the symbol demodulation and channel decoding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38958"/>
                <a:ext cx="10058400" cy="2330138"/>
              </a:xfrm>
              <a:blipFill>
                <a:blip r:embed="rId2"/>
                <a:stretch>
                  <a:fillRect l="-1455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2527716" y="196079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16" y="1960793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3290311" y="2568646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2116520" y="218174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20" y="218174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1955862" y="254783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3652856" y="2150210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56" y="2150210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3526853" y="183682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3445352" y="2499006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3364257" y="152705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57" y="1527054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770227" y="2530610"/>
            <a:ext cx="8356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4999691" y="2177836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1" y="2177836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3995106" y="1967437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06" y="1967437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EDDAF93-227F-4AFB-A8E0-FB3F12F4626C}"/>
              </a:ext>
            </a:extLst>
          </p:cNvPr>
          <p:cNvSpPr/>
          <p:nvPr/>
        </p:nvSpPr>
        <p:spPr>
          <a:xfrm>
            <a:off x="5605836" y="1967436"/>
            <a:ext cx="775121" cy="1126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D8C12-7623-47B6-A6A8-6C2CA79D2BC0}"/>
              </a:ext>
            </a:extLst>
          </p:cNvPr>
          <p:cNvSpPr txBox="1"/>
          <p:nvPr/>
        </p:nvSpPr>
        <p:spPr>
          <a:xfrm>
            <a:off x="5530577" y="1373165"/>
            <a:ext cx="92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 </a:t>
            </a:r>
            <a:br>
              <a:rPr lang="en-US" dirty="0"/>
            </a:br>
            <a:r>
              <a:rPr lang="en-US" dirty="0" err="1"/>
              <a:t>demod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75783B-D8E7-40A1-91CD-BBD6E9E5E734}"/>
              </a:ext>
            </a:extLst>
          </p:cNvPr>
          <p:cNvSpPr/>
          <p:nvPr/>
        </p:nvSpPr>
        <p:spPr>
          <a:xfrm>
            <a:off x="7076460" y="1960793"/>
            <a:ext cx="775121" cy="1126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9E862-0E78-44E2-87D7-5432015BED13}"/>
              </a:ext>
            </a:extLst>
          </p:cNvPr>
          <p:cNvSpPr txBox="1"/>
          <p:nvPr/>
        </p:nvSpPr>
        <p:spPr>
          <a:xfrm>
            <a:off x="7001201" y="136940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76A1A0-C554-49CA-AA61-A1ABFA43896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380957" y="2523967"/>
            <a:ext cx="695503" cy="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9E7729-0669-45E0-99C4-011DB37B1E14}"/>
              </a:ext>
            </a:extLst>
          </p:cNvPr>
          <p:cNvSpPr txBox="1"/>
          <p:nvPr/>
        </p:nvSpPr>
        <p:spPr>
          <a:xfrm>
            <a:off x="6444347" y="21327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LLRs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7B6755-9CC2-47EF-B337-070432534078}"/>
              </a:ext>
            </a:extLst>
          </p:cNvPr>
          <p:cNvSpPr txBox="1"/>
          <p:nvPr/>
        </p:nvSpPr>
        <p:spPr>
          <a:xfrm>
            <a:off x="3817094" y="1563285"/>
            <a:ext cx="113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EQ</a:t>
            </a:r>
          </a:p>
        </p:txBody>
      </p:sp>
    </p:spTree>
    <p:extLst>
      <p:ext uri="{BB962C8B-B14F-4D97-AF65-F5344CB8AC3E}">
        <p14:creationId xmlns:p14="http://schemas.microsoft.com/office/powerpoint/2010/main" val="3472834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A8D812-1A1F-4A48-B3D1-FB0F5FCD7400}"/>
              </a:ext>
            </a:extLst>
          </p:cNvPr>
          <p:cNvSpPr/>
          <p:nvPr/>
        </p:nvSpPr>
        <p:spPr>
          <a:xfrm>
            <a:off x="4096017" y="2801882"/>
            <a:ext cx="3927692" cy="5949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Zero-Forcing Equalizer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via a least-squares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Solution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zero-forcing equalizer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reason for the name will be clear later</a:t>
                </a:r>
              </a:p>
              <a:p>
                <a:endParaRPr lang="en-US" dirty="0"/>
              </a:p>
              <a:p>
                <a:r>
                  <a:rPr lang="en-US" dirty="0"/>
                  <a:t>Note for the inverse to exist we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specifically,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B783AB-26A9-41DB-9C09-BAF25171EDC0}"/>
              </a:ext>
            </a:extLst>
          </p:cNvPr>
          <p:cNvSpPr/>
          <p:nvPr/>
        </p:nvSpPr>
        <p:spPr>
          <a:xfrm>
            <a:off x="3684235" y="4923226"/>
            <a:ext cx="4654366" cy="945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Zero-Forcing Equalizer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use ZF equalizer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Then channel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Creates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parallel channels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Noise covariance matrix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SNR on each channel: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9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92D6-DD57-421E-B720-3B4CCC27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Zero Forcing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7D394-301F-4AFA-9596-D74318808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SNR on each stream with zero forcing is: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inverse to exist,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Also, when eigenvalues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small,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will blow up</a:t>
                </a:r>
              </a:p>
              <a:p>
                <a:endParaRPr lang="en-US" dirty="0"/>
              </a:p>
              <a:p>
                <a:r>
                  <a:rPr lang="en-US" dirty="0"/>
                  <a:t>What is the optimal linear transform?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7D394-301F-4AFA-9596-D74318808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2D856-F5C5-42F0-B212-C1DB8B49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15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3E55C8-DB3F-4E40-B505-78CA5A53645E}"/>
              </a:ext>
            </a:extLst>
          </p:cNvPr>
          <p:cNvSpPr/>
          <p:nvPr/>
        </p:nvSpPr>
        <p:spPr>
          <a:xfrm>
            <a:off x="2624607" y="4414572"/>
            <a:ext cx="6818637" cy="904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MMSE Equalization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Narrowband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TX energy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in each antenna</a:t>
                </a:r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minimize average error: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𝑭𝒓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Optimal linear estimator from probability theory is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691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Equalizer:  Interference +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Narrowband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Equalized symbols: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For now, consider general linear equalizer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𝑭𝑯𝒙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𝑭𝒘</m:t>
                    </m:r>
                  </m:oMath>
                </a14:m>
                <a:r>
                  <a:rPr lang="en-US" dirty="0"/>
                  <a:t> and hence, per component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LMMSE receiver:  Decode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treating inter-stream interference as noise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0E53342-A9F7-4D35-994A-8007694B2D4D}"/>
              </a:ext>
            </a:extLst>
          </p:cNvPr>
          <p:cNvSpPr txBox="1"/>
          <p:nvPr/>
        </p:nvSpPr>
        <p:spPr>
          <a:xfrm>
            <a:off x="4121623" y="4148920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signal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338E84-2BAC-47B1-92C5-B378135D5F83}"/>
              </a:ext>
            </a:extLst>
          </p:cNvPr>
          <p:cNvCxnSpPr/>
          <p:nvPr/>
        </p:nvCxnSpPr>
        <p:spPr>
          <a:xfrm flipV="1">
            <a:off x="4866474" y="3588219"/>
            <a:ext cx="203669" cy="56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C83A40-D476-4AAF-901C-10311CD05094}"/>
              </a:ext>
            </a:extLst>
          </p:cNvPr>
          <p:cNvSpPr txBox="1"/>
          <p:nvPr/>
        </p:nvSpPr>
        <p:spPr>
          <a:xfrm>
            <a:off x="5947988" y="4277328"/>
            <a:ext cx="1354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Inter-stream</a:t>
            </a:r>
            <a:br>
              <a:rPr lang="en-US" dirty="0"/>
            </a:br>
            <a:r>
              <a:rPr lang="en-US" dirty="0"/>
              <a:t>interference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376560-D123-438B-8D67-BA0D35E5B7B5}"/>
              </a:ext>
            </a:extLst>
          </p:cNvPr>
          <p:cNvCxnSpPr>
            <a:cxnSpLocks/>
          </p:cNvCxnSpPr>
          <p:nvPr/>
        </p:nvCxnSpPr>
        <p:spPr>
          <a:xfrm flipV="1">
            <a:off x="6625129" y="3641106"/>
            <a:ext cx="0" cy="60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C3EAA6-A5BA-4BD3-9D0F-7ADD5C2766BC}"/>
              </a:ext>
            </a:extLst>
          </p:cNvPr>
          <p:cNvCxnSpPr>
            <a:cxnSpLocks/>
          </p:cNvCxnSpPr>
          <p:nvPr/>
        </p:nvCxnSpPr>
        <p:spPr>
          <a:xfrm flipH="1" flipV="1">
            <a:off x="7753344" y="3588219"/>
            <a:ext cx="233578" cy="66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491662-6451-42C1-9092-FD5972999CC7}"/>
              </a:ext>
            </a:extLst>
          </p:cNvPr>
          <p:cNvSpPr txBox="1"/>
          <p:nvPr/>
        </p:nvSpPr>
        <p:spPr>
          <a:xfrm>
            <a:off x="7720595" y="427732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662515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E52-BE9E-49B9-8127-7787AB6A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LMMSE: SINR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slide: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On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Signal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𝐹𝐻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Interference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energy: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𝑛𝑜𝑖𝑠𝑒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SINR on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𝑛𝑜𝑖𝑠𝑒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956CF-2716-41FF-84C5-EE5D6B05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4E5CD-8B36-4ABB-8E57-7EA43DC1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B662EC-F7F9-4CAB-81F5-1FAAFDB8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06D1EB-3730-4C71-B773-DC239858B6D6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A071CE-847A-4ECC-9E94-4C116EB58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B7AAF9-A6FF-4783-A3CD-F8BC70D21EBA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1DFB84-C49D-4D5B-A4B7-70968221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B4C631-FB8E-4131-9A58-C3EE3D0D9102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0510FC-3E61-46A5-9377-06E2F21EB167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CF20E7-9715-4A6C-9196-B26089A7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78E898-5652-4CDE-8850-3FAAFD0CB707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51C31-C23E-42FA-924B-FAFDE9A7A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755BE21-2AEE-4D17-B338-7C3140C73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681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3F1F7F-FB54-4F2F-BF45-BD3C685514D7}"/>
              </a:ext>
            </a:extLst>
          </p:cNvPr>
          <p:cNvSpPr/>
          <p:nvPr/>
        </p:nvSpPr>
        <p:spPr>
          <a:xfrm>
            <a:off x="1716262" y="3429000"/>
            <a:ext cx="6818637" cy="622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B5C66-2CAD-433F-AADB-53FF39DD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SINR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87726-A1CF-4296-8D1E-A6A592EF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7734388" cy="4329817"/>
              </a:xfrm>
            </p:spPr>
            <p:txBody>
              <a:bodyPr/>
              <a:lstStyle/>
              <a:p>
                <a:r>
                  <a:rPr lang="en-US" dirty="0"/>
                  <a:t>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r>
                  <a:rPr lang="en-US" dirty="0"/>
                  <a:t> 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Consider linear equalizer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𝑭𝒓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 </a:t>
                </a:r>
              </a:p>
              <a:p>
                <a:pPr lvl="1"/>
                <a:r>
                  <a:rPr lang="en-US" dirty="0"/>
                  <a:t>With the LMMSE equalizer,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</m:oMath>
                </a14:m>
                <a:r>
                  <a:rPr lang="en-US" dirty="0"/>
                  <a:t>,  SINR per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For any other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 Follows from long linear algebra. </a:t>
                </a:r>
              </a:p>
              <a:p>
                <a:pPr lvl="1"/>
                <a:r>
                  <a:rPr lang="en-US" dirty="0"/>
                  <a:t>See text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87726-A1CF-4296-8D1E-A6A592EF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7734388" cy="4329817"/>
              </a:xfrm>
              <a:blipFill>
                <a:blip r:embed="rId2"/>
                <a:stretch>
                  <a:fillRect l="-1891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2A0D6-5734-418F-9661-49B3AA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D4A1D-D2EB-4A09-AD11-BB226C953BE0}"/>
                  </a:ext>
                </a:extLst>
              </p:cNvPr>
              <p:cNvSpPr/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DD4A1D-D2EB-4A09-AD11-BB226C953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684" y="1973018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361971-7CEB-4E5E-BF7C-B7D8CA0AB23C}"/>
              </a:ext>
            </a:extLst>
          </p:cNvPr>
          <p:cNvCxnSpPr>
            <a:cxnSpLocks/>
          </p:cNvCxnSpPr>
          <p:nvPr/>
        </p:nvCxnSpPr>
        <p:spPr>
          <a:xfrm>
            <a:off x="9818279" y="2580871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94CD-ABBD-492A-8885-BBF4C957C95D}"/>
                  </a:ext>
                </a:extLst>
              </p:cNvPr>
              <p:cNvSpPr txBox="1"/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494CD-ABBD-492A-8885-BBF4C957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488" y="2193967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84C18C-0B47-4D67-B0C9-813232B185E4}"/>
              </a:ext>
            </a:extLst>
          </p:cNvPr>
          <p:cNvCxnSpPr>
            <a:cxnSpLocks/>
          </p:cNvCxnSpPr>
          <p:nvPr/>
        </p:nvCxnSpPr>
        <p:spPr>
          <a:xfrm>
            <a:off x="8483830" y="2560059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A735-6C80-4248-B7D8-0429C6A12D78}"/>
                  </a:ext>
                </a:extLst>
              </p:cNvPr>
              <p:cNvSpPr txBox="1"/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E7A735-6C80-4248-B7D8-0429C6A12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824" y="2162435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BCD80-D3FE-40D4-9C16-34628D823FA3}"/>
              </a:ext>
            </a:extLst>
          </p:cNvPr>
          <p:cNvCxnSpPr>
            <a:cxnSpLocks/>
          </p:cNvCxnSpPr>
          <p:nvPr/>
        </p:nvCxnSpPr>
        <p:spPr>
          <a:xfrm>
            <a:off x="10054821" y="1849053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BB571B-347A-4A30-B5F1-A319BDA3F332}"/>
              </a:ext>
            </a:extLst>
          </p:cNvPr>
          <p:cNvSpPr/>
          <p:nvPr/>
        </p:nvSpPr>
        <p:spPr>
          <a:xfrm>
            <a:off x="9973320" y="2511231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0F2BD-FB9F-4C4D-83D8-9C71EBA2ACC0}"/>
                  </a:ext>
                </a:extLst>
              </p:cNvPr>
              <p:cNvSpPr txBox="1"/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70F2BD-FB9F-4C4D-83D8-9C71EBA2A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225" y="1539279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AB679-6ADA-41E1-B7D4-852B85D60AC4}"/>
              </a:ext>
            </a:extLst>
          </p:cNvPr>
          <p:cNvCxnSpPr>
            <a:cxnSpLocks/>
          </p:cNvCxnSpPr>
          <p:nvPr/>
        </p:nvCxnSpPr>
        <p:spPr>
          <a:xfrm>
            <a:off x="11303952" y="259593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290E6-F47E-4189-B8F3-0C55A621EBA3}"/>
                  </a:ext>
                </a:extLst>
              </p:cNvPr>
              <p:cNvSpPr txBox="1"/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290E6-F47E-4189-B8F3-0C55A621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59" y="2190061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990B6F-27BA-4E24-A91F-80E256A32C90}"/>
                  </a:ext>
                </a:extLst>
              </p:cNvPr>
              <p:cNvSpPr/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990B6F-27BA-4E24-A91F-80E256A32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074" y="197966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9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9C16-CAD0-4C54-A4C8-AC1CA9ED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vs. ZF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56AA-F133-4046-A7B4-8CD114C79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high SNR,  LMMSE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ZF:</a:t>
                </a:r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invertible,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ZF, there is no inter-stream interference:</a:t>
                </a:r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𝐹𝐻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𝑍𝐹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𝐹𝐻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Hence, ZF forces the inter-stream interference to zero.  Hence, the name</a:t>
                </a:r>
              </a:p>
              <a:p>
                <a:pPr lvl="1"/>
                <a:r>
                  <a:rPr lang="en-US" dirty="0"/>
                  <a:t>But ZF amplifies the noise term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Linear MMSE optimally trades off noise and inter-stream interference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156AA-F133-4046-A7B4-8CD114C79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0EB6E-AA79-4DC9-BCEC-2875CEED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41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03DC-537E-4CA7-8E43-327886C0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vs. Joint Decoding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ABD439-08C0-4102-81EB-378EFCAF7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saw that with optimal joint decoding capacity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With LMMSE,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𝐿𝑀𝑀𝑆𝐸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Fact: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𝑗𝑜𝑖𝑛𝑡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 </a:t>
                </a:r>
              </a:p>
              <a:p>
                <a:pPr lvl="1"/>
                <a:r>
                  <a:rPr lang="en-US" dirty="0"/>
                  <a:t>Linear algebra fact: for any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This fact follows from a Cholesky factorization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𝑗𝑜𝑖𝑛𝑡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𝐿𝑀𝑀𝑆𝐸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ABD439-08C0-4102-81EB-378EFCAF7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6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0A613-C4CB-4164-B682-2F9AB9F8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248-54B6-445A-BFEE-9E8738CD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Multiplexing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79B5D-4486-4A30-9627-1227D974A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054418" cy="4329817"/>
              </a:xfrm>
            </p:spPr>
            <p:txBody>
              <a:bodyPr/>
              <a:lstStyle/>
              <a:p>
                <a:r>
                  <a:rPr lang="en-US" dirty="0"/>
                  <a:t> Many environments have multiple spatial paths</a:t>
                </a:r>
              </a:p>
              <a:p>
                <a:pPr lvl="1"/>
                <a:r>
                  <a:rPr lang="en-US" dirty="0"/>
                  <a:t>LOS, reflections, diffraction, …</a:t>
                </a:r>
              </a:p>
              <a:p>
                <a:r>
                  <a:rPr lang="en-US" dirty="0">
                    <a:solidFill>
                      <a:srgbClr val="9900CC"/>
                    </a:solidFill>
                  </a:rPr>
                  <a:t>Spatial multiplexing concept</a:t>
                </a:r>
                <a:endParaRPr lang="en-US" dirty="0"/>
              </a:p>
              <a:p>
                <a:pPr lvl="1"/>
                <a:r>
                  <a:rPr lang="en-US" dirty="0"/>
                  <a:t>Transmit separate information streams on different paths</a:t>
                </a:r>
              </a:p>
              <a:p>
                <a:r>
                  <a:rPr lang="en-US" dirty="0"/>
                  <a:t>Increases degrees of freedom</a:t>
                </a:r>
              </a:p>
              <a:p>
                <a:r>
                  <a:rPr lang="en-US" dirty="0"/>
                  <a:t>Requires:</a:t>
                </a:r>
              </a:p>
              <a:p>
                <a:pPr lvl="1"/>
                <a:r>
                  <a:rPr lang="en-US" dirty="0"/>
                  <a:t>Channel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number of streams</a:t>
                </a:r>
                <a:endParaRPr lang="en-US" b="0" dirty="0"/>
              </a:p>
              <a:p>
                <a:pPr lvl="1"/>
                <a:r>
                  <a:rPr lang="en-US" b="0" dirty="0"/>
                  <a:t>In particular,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need sufficient power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streams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79B5D-4486-4A30-9627-1227D974A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054418" cy="4329817"/>
              </a:xfrm>
              <a:blipFill>
                <a:blip r:embed="rId2"/>
                <a:stretch>
                  <a:fillRect l="-24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A625F-52F9-44A7-97E3-C66B18D8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0C741-7812-4DBB-BD1B-B0C7EB71095C}"/>
              </a:ext>
            </a:extLst>
          </p:cNvPr>
          <p:cNvCxnSpPr>
            <a:cxnSpLocks/>
          </p:cNvCxnSpPr>
          <p:nvPr/>
        </p:nvCxnSpPr>
        <p:spPr>
          <a:xfrm flipH="1">
            <a:off x="7792197" y="2714133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FFC05C-8362-4C3D-BB30-7B48D17222B3}"/>
              </a:ext>
            </a:extLst>
          </p:cNvPr>
          <p:cNvSpPr txBox="1"/>
          <p:nvPr/>
        </p:nvSpPr>
        <p:spPr>
          <a:xfrm>
            <a:off x="7293452" y="4053315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B12D86-CDD6-43DF-915E-FD4584EC1893}"/>
              </a:ext>
            </a:extLst>
          </p:cNvPr>
          <p:cNvGrpSpPr/>
          <p:nvPr/>
        </p:nvGrpSpPr>
        <p:grpSpPr>
          <a:xfrm rot="21020666">
            <a:off x="7670332" y="3385130"/>
            <a:ext cx="81223" cy="510445"/>
            <a:chOff x="6835335" y="2831842"/>
            <a:chExt cx="81223" cy="51044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54720D-3724-4374-B9C1-205326733542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D583AA-CE6B-4160-B767-8D0E1447C82C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D8D913-4BA8-4BDD-A178-60ACA89E88E6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AD4C9-2EE3-4973-9D08-93B6F857005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2B4C99-6FBB-42ED-8342-CF728A6D0CC1}"/>
              </a:ext>
            </a:extLst>
          </p:cNvPr>
          <p:cNvGrpSpPr/>
          <p:nvPr/>
        </p:nvGrpSpPr>
        <p:grpSpPr>
          <a:xfrm rot="268297">
            <a:off x="10513207" y="3409522"/>
            <a:ext cx="81223" cy="510445"/>
            <a:chOff x="6835335" y="2831842"/>
            <a:chExt cx="81223" cy="5104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1279BF-9D14-4DB8-974D-B42C4D29F0F9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21DFBF-99B8-48E0-B138-7DADE3C31A0D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CA85F-2783-4891-9499-31E9BD04A6F5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1F9FD3-3866-4BE9-A1F5-1E47F8B01FEE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CDC80-B0F3-440A-B4B1-A17AC25227B5}"/>
              </a:ext>
            </a:extLst>
          </p:cNvPr>
          <p:cNvCxnSpPr>
            <a:cxnSpLocks/>
          </p:cNvCxnSpPr>
          <p:nvPr/>
        </p:nvCxnSpPr>
        <p:spPr>
          <a:xfrm flipH="1" flipV="1">
            <a:off x="8694347" y="2699254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14FC1-4F43-41FD-B0A9-684C9B9D315A}"/>
              </a:ext>
            </a:extLst>
          </p:cNvPr>
          <p:cNvSpPr/>
          <p:nvPr/>
        </p:nvSpPr>
        <p:spPr>
          <a:xfrm rot="21300256">
            <a:off x="8211954" y="2438282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24038B-05B3-4787-9604-77DB8BA1110E}"/>
              </a:ext>
            </a:extLst>
          </p:cNvPr>
          <p:cNvSpPr txBox="1"/>
          <p:nvPr/>
        </p:nvSpPr>
        <p:spPr>
          <a:xfrm>
            <a:off x="10497590" y="3027962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0BE08-5E41-443F-BF49-5FBDF83D0804}"/>
              </a:ext>
            </a:extLst>
          </p:cNvPr>
          <p:cNvCxnSpPr>
            <a:cxnSpLocks/>
          </p:cNvCxnSpPr>
          <p:nvPr/>
        </p:nvCxnSpPr>
        <p:spPr>
          <a:xfrm flipH="1" flipV="1">
            <a:off x="7790432" y="3627306"/>
            <a:ext cx="2698230" cy="7688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5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55D-5C4D-4568-B05B-E1A9B4A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Loss:  Low-Dim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D093-82DA-4DA3-8827-73C8DA68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697957" cy="4329817"/>
          </a:xfrm>
        </p:spPr>
        <p:txBody>
          <a:bodyPr/>
          <a:lstStyle/>
          <a:p>
            <a:r>
              <a:rPr lang="en-US" dirty="0"/>
              <a:t>Consider the low-dimensional example</a:t>
            </a:r>
          </a:p>
          <a:p>
            <a:pPr lvl="1"/>
            <a:r>
              <a:rPr lang="en-US" dirty="0"/>
              <a:t>4 x 4 MIMO with rich scattering</a:t>
            </a:r>
          </a:p>
          <a:p>
            <a:pPr lvl="1"/>
            <a:r>
              <a:rPr lang="en-US" dirty="0"/>
              <a:t>See parameters above</a:t>
            </a:r>
          </a:p>
          <a:p>
            <a:r>
              <a:rPr lang="en-US" dirty="0"/>
              <a:t>At low SNRs:</a:t>
            </a:r>
          </a:p>
          <a:p>
            <a:pPr lvl="1"/>
            <a:r>
              <a:rPr lang="en-US" dirty="0"/>
              <a:t>LMMSE performs close to Joint decoding</a:t>
            </a:r>
          </a:p>
          <a:p>
            <a:pPr lvl="1"/>
            <a:r>
              <a:rPr lang="en-US" dirty="0"/>
              <a:t>LMMSE performs much better than ZF</a:t>
            </a:r>
          </a:p>
          <a:p>
            <a:r>
              <a:rPr lang="en-US" dirty="0"/>
              <a:t>At high SNRs:</a:t>
            </a:r>
          </a:p>
          <a:p>
            <a:pPr lvl="1"/>
            <a:r>
              <a:rPr lang="en-US" dirty="0"/>
              <a:t>Joint decoding provides a small advantage</a:t>
            </a:r>
          </a:p>
          <a:p>
            <a:pPr lvl="1"/>
            <a:r>
              <a:rPr lang="en-US" dirty="0"/>
              <a:t>Gain of ~2 dB</a:t>
            </a:r>
          </a:p>
          <a:p>
            <a:pPr lvl="1"/>
            <a:r>
              <a:rPr lang="en-US" dirty="0"/>
              <a:t>ZF performs close to LMMSE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AC1E-9F00-482D-867E-B088FA0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71F7BD-2F37-4495-8823-8E49294B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5" y="1612070"/>
            <a:ext cx="44577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3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55D-5C4D-4568-B05B-E1A9B4A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Loss:  High-Dim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8487240" cy="4329817"/>
              </a:xfrm>
            </p:spPr>
            <p:txBody>
              <a:bodyPr/>
              <a:lstStyle/>
              <a:p>
                <a:r>
                  <a:rPr lang="en-US" dirty="0"/>
                  <a:t>Next consider the low-dimensional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parameters above</a:t>
                </a:r>
              </a:p>
              <a:p>
                <a:r>
                  <a:rPr lang="en-US" dirty="0"/>
                  <a:t>Linear equalization requires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channel rank = number of virtual directions with significant SNR</a:t>
                </a:r>
              </a:p>
              <a:p>
                <a:pPr lvl="1"/>
                <a:r>
                  <a:rPr lang="en-US" dirty="0"/>
                  <a:t>Otherwise, cannot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we need to perform pre-coding:</a:t>
                </a:r>
              </a:p>
              <a:p>
                <a:pPr lvl="1"/>
                <a:r>
                  <a:rPr lang="en-US" dirty="0"/>
                  <a:t>Estimate the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of TX streams to use (somehow)</a:t>
                </a:r>
              </a:p>
              <a:p>
                <a:pPr lvl="1"/>
                <a:r>
                  <a:rPr lang="en-US" dirty="0"/>
                  <a:t>Pre-code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dimensional</a:t>
                </a:r>
              </a:p>
              <a:p>
                <a:r>
                  <a:rPr lang="en-US" dirty="0"/>
                  <a:t>At the receiver perform decoding on pre-coded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𝑯𝑭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8487240" cy="4329817"/>
              </a:xfrm>
              <a:blipFill>
                <a:blip r:embed="rId2"/>
                <a:stretch>
                  <a:fillRect l="-17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AC1E-9F00-482D-867E-B088FA0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0838BF-BE12-4374-8D84-55AEC392F833}"/>
                  </a:ext>
                </a:extLst>
              </p:cNvPr>
              <p:cNvSpPr/>
              <p:nvPr/>
            </p:nvSpPr>
            <p:spPr>
              <a:xfrm>
                <a:off x="9727035" y="2061729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0838BF-BE12-4374-8D84-55AEC392F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035" y="2061729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C303E-C556-4030-BD0D-6E5C7D02C8F8}"/>
              </a:ext>
            </a:extLst>
          </p:cNvPr>
          <p:cNvCxnSpPr>
            <a:cxnSpLocks/>
          </p:cNvCxnSpPr>
          <p:nvPr/>
        </p:nvCxnSpPr>
        <p:spPr>
          <a:xfrm>
            <a:off x="10489630" y="2669582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EA12D-D3DA-4DF8-9517-235EE83D9421}"/>
                  </a:ext>
                </a:extLst>
              </p:cNvPr>
              <p:cNvSpPr txBox="1"/>
              <p:nvPr/>
            </p:nvSpPr>
            <p:spPr>
              <a:xfrm>
                <a:off x="9315839" y="2282678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2EA12D-D3DA-4DF8-9517-235EE83D9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839" y="2282678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7BEF0E-319D-4789-B4B9-4F765A3D631F}"/>
              </a:ext>
            </a:extLst>
          </p:cNvPr>
          <p:cNvCxnSpPr>
            <a:cxnSpLocks/>
          </p:cNvCxnSpPr>
          <p:nvPr/>
        </p:nvCxnSpPr>
        <p:spPr>
          <a:xfrm>
            <a:off x="9155181" y="264877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69763-C802-4A4E-BEEF-697F5C2B350A}"/>
                  </a:ext>
                </a:extLst>
              </p:cNvPr>
              <p:cNvSpPr txBox="1"/>
              <p:nvPr/>
            </p:nvSpPr>
            <p:spPr>
              <a:xfrm>
                <a:off x="10852175" y="2251146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69763-C802-4A4E-BEEF-697F5C2B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175" y="2251146"/>
                <a:ext cx="30350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C7EA9-8546-46BE-BA90-82345AB8D2AE}"/>
              </a:ext>
            </a:extLst>
          </p:cNvPr>
          <p:cNvCxnSpPr>
            <a:cxnSpLocks/>
          </p:cNvCxnSpPr>
          <p:nvPr/>
        </p:nvCxnSpPr>
        <p:spPr>
          <a:xfrm>
            <a:off x="10726172" y="1937764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334C401-C853-4B83-BE93-7B1A481026A4}"/>
              </a:ext>
            </a:extLst>
          </p:cNvPr>
          <p:cNvSpPr/>
          <p:nvPr/>
        </p:nvSpPr>
        <p:spPr>
          <a:xfrm>
            <a:off x="10644671" y="2599942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825981-8281-457B-8ED3-F0D100DC5B58}"/>
                  </a:ext>
                </a:extLst>
              </p:cNvPr>
              <p:cNvSpPr txBox="1"/>
              <p:nvPr/>
            </p:nvSpPr>
            <p:spPr>
              <a:xfrm>
                <a:off x="10563576" y="162799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825981-8281-457B-8ED3-F0D100DC5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576" y="1627990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BFF205-7A64-4C30-92A2-786A08A45DEC}"/>
              </a:ext>
            </a:extLst>
          </p:cNvPr>
          <p:cNvCxnSpPr>
            <a:cxnSpLocks/>
          </p:cNvCxnSpPr>
          <p:nvPr/>
        </p:nvCxnSpPr>
        <p:spPr>
          <a:xfrm>
            <a:off x="7822360" y="2582856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C4623-0BF7-4AE6-9690-083D0D12B52B}"/>
                  </a:ext>
                </a:extLst>
              </p:cNvPr>
              <p:cNvSpPr txBox="1"/>
              <p:nvPr/>
            </p:nvSpPr>
            <p:spPr>
              <a:xfrm>
                <a:off x="7878288" y="2251146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EC4623-0BF7-4AE6-9690-083D0D12B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288" y="2251146"/>
                <a:ext cx="30350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6C480-F9EC-4D9C-8575-28AD04CDDBEC}"/>
                  </a:ext>
                </a:extLst>
              </p:cNvPr>
              <p:cNvSpPr/>
              <p:nvPr/>
            </p:nvSpPr>
            <p:spPr>
              <a:xfrm>
                <a:off x="8380060" y="2061729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6C480-F9EC-4D9C-8575-28AD04CDD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60" y="2061729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F13DB25-B590-4E6C-9DEE-DE63D62E6A73}"/>
              </a:ext>
            </a:extLst>
          </p:cNvPr>
          <p:cNvSpPr txBox="1"/>
          <p:nvPr/>
        </p:nvSpPr>
        <p:spPr>
          <a:xfrm>
            <a:off x="8181793" y="3273062"/>
            <a:ext cx="11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Pre-coder</a:t>
            </a:r>
          </a:p>
        </p:txBody>
      </p:sp>
    </p:spTree>
    <p:extLst>
      <p:ext uri="{BB962C8B-B14F-4D97-AF65-F5344CB8AC3E}">
        <p14:creationId xmlns:p14="http://schemas.microsoft.com/office/powerpoint/2010/main" val="1774767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55D-5C4D-4568-B05B-E1A9B4A1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Loss:  High-Dim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64471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some pre-coding is needed to use LMMSE</a:t>
                </a:r>
              </a:p>
              <a:p>
                <a:r>
                  <a:rPr lang="en-US" dirty="0"/>
                  <a:t>As an example, suppose we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random pre-coding</a:t>
                </a:r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streams (num of significant evals)</a:t>
                </a:r>
              </a:p>
              <a:p>
                <a:pPr lvl="1"/>
                <a:r>
                  <a:rPr lang="en-US" dirty="0"/>
                  <a:t>Take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= random orthogonal methods</a:t>
                </a:r>
              </a:p>
              <a:p>
                <a:r>
                  <a:rPr lang="en-US" dirty="0"/>
                  <a:t>After random pre-coding:</a:t>
                </a:r>
              </a:p>
              <a:p>
                <a:pPr lvl="1"/>
                <a:r>
                  <a:rPr lang="en-US" dirty="0"/>
                  <a:t>There is a significant loss.  </a:t>
                </a:r>
              </a:p>
              <a:p>
                <a:pPr lvl="1"/>
                <a:r>
                  <a:rPr lang="en-US" dirty="0"/>
                  <a:t>Even with optimal joint decoding</a:t>
                </a:r>
              </a:p>
              <a:p>
                <a:pPr lvl="1"/>
                <a:r>
                  <a:rPr lang="en-US" dirty="0"/>
                  <a:t>LMMSE and ZF have further losses</a:t>
                </a:r>
              </a:p>
              <a:p>
                <a:r>
                  <a:rPr lang="en-US" dirty="0"/>
                  <a:t>For high-dim arrays, some CSI-T is needed</a:t>
                </a:r>
              </a:p>
              <a:p>
                <a:pPr lvl="1"/>
                <a:r>
                  <a:rPr lang="en-US" dirty="0"/>
                  <a:t>This is particularly important in </a:t>
                </a:r>
                <a:r>
                  <a:rPr lang="en-US" dirty="0" err="1"/>
                  <a:t>mmWave</a:t>
                </a:r>
                <a:endParaRPr lang="en-US" dirty="0"/>
              </a:p>
              <a:p>
                <a:pPr lvl="1"/>
                <a:r>
                  <a:rPr lang="en-US" dirty="0"/>
                  <a:t>Need to intelligently select directions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4D093-82DA-4DA3-8827-73C8DA687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644714" cy="4329817"/>
              </a:xfrm>
              <a:blipFill>
                <a:blip r:embed="rId2"/>
                <a:stretch>
                  <a:fillRect l="-2592" t="-2113" r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AC1E-9F00-482D-867E-B088FA0F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B73CB-22A1-4AD1-90B1-5C64B496C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91" y="1630481"/>
            <a:ext cx="4629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05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91E2-BC6B-447C-829F-DEC30F5E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over LMMSE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FC6F-1016-4D24-9D9E-C7C9B4C6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LMMSE decoding is not optimal</a:t>
            </a:r>
          </a:p>
          <a:p>
            <a:r>
              <a:rPr lang="en-US" dirty="0"/>
              <a:t>Incurs a penalty due to inter-stream interference</a:t>
            </a:r>
          </a:p>
          <a:p>
            <a:r>
              <a:rPr lang="en-US" dirty="0"/>
              <a:t>Several possible advanced receivers can be used to reduce inter-stream interference:</a:t>
            </a:r>
          </a:p>
          <a:p>
            <a:r>
              <a:rPr lang="en-US" dirty="0"/>
              <a:t>LMMSE + SIC:  </a:t>
            </a:r>
          </a:p>
          <a:p>
            <a:pPr lvl="1"/>
            <a:r>
              <a:rPr lang="en-US" dirty="0"/>
              <a:t>Successively decode each stream and cancel it out</a:t>
            </a:r>
          </a:p>
          <a:p>
            <a:pPr lvl="1"/>
            <a:r>
              <a:rPr lang="en-US" dirty="0"/>
              <a:t>We describe this next</a:t>
            </a:r>
          </a:p>
          <a:p>
            <a:r>
              <a:rPr lang="en-US" dirty="0"/>
              <a:t>Turbo / joint decoding methods:</a:t>
            </a:r>
          </a:p>
          <a:p>
            <a:pPr lvl="1"/>
            <a:r>
              <a:rPr lang="en-US" dirty="0"/>
              <a:t>Iteratively perform iterations of the decoder with the LMMSE</a:t>
            </a:r>
          </a:p>
          <a:p>
            <a:pPr lvl="1"/>
            <a:r>
              <a:rPr lang="en-US" dirty="0"/>
              <a:t>Take the soft information of decoder to improve the LMMSE </a:t>
            </a:r>
          </a:p>
          <a:p>
            <a:pPr lvl="1"/>
            <a:r>
              <a:rPr lang="en-US" dirty="0"/>
              <a:t>See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3BF32-7DFA-4B1D-A425-E80221D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57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SIC:  Transmitter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</p:spPr>
            <p:txBody>
              <a:bodyPr/>
              <a:lstStyle/>
              <a:p>
                <a:r>
                  <a:rPr lang="en-US" dirty="0"/>
                  <a:t>TX: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streams</a:t>
                </a:r>
              </a:p>
              <a:p>
                <a:pPr lvl="1"/>
                <a:r>
                  <a:rPr lang="en-US" dirty="0"/>
                  <a:t>Get information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codewords</a:t>
                </a:r>
              </a:p>
              <a:p>
                <a:pPr lvl="1"/>
                <a:r>
                  <a:rPr lang="en-US" dirty="0"/>
                  <a:t>Modulate to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TX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be written: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AA61D-A7E7-4F7B-B647-8EC562992347}"/>
              </a:ext>
            </a:extLst>
          </p:cNvPr>
          <p:cNvCxnSpPr>
            <a:cxnSpLocks/>
          </p:cNvCxnSpPr>
          <p:nvPr/>
        </p:nvCxnSpPr>
        <p:spPr>
          <a:xfrm>
            <a:off x="1147617" y="243210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25F49-7181-4AA1-B37B-AAB92F36F7E7}"/>
              </a:ext>
            </a:extLst>
          </p:cNvPr>
          <p:cNvCxnSpPr>
            <a:cxnSpLocks/>
          </p:cNvCxnSpPr>
          <p:nvPr/>
        </p:nvCxnSpPr>
        <p:spPr>
          <a:xfrm flipV="1">
            <a:off x="2044462" y="2432107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/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9955892-8C1E-4711-B544-C1D6B5714AAD}"/>
              </a:ext>
            </a:extLst>
          </p:cNvPr>
          <p:cNvSpPr/>
          <p:nvPr/>
        </p:nvSpPr>
        <p:spPr>
          <a:xfrm>
            <a:off x="2579286" y="2175073"/>
            <a:ext cx="758743" cy="29463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D0EB7-8214-4EA7-BAFB-6409DEE55148}"/>
              </a:ext>
            </a:extLst>
          </p:cNvPr>
          <p:cNvSpPr txBox="1"/>
          <p:nvPr/>
        </p:nvSpPr>
        <p:spPr>
          <a:xfrm>
            <a:off x="1291802" y="1562042"/>
            <a:ext cx="10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/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62138B12-DE0A-441D-B37C-9AA2A1505F8D}"/>
              </a:ext>
            </a:extLst>
          </p:cNvPr>
          <p:cNvSpPr/>
          <p:nvPr/>
        </p:nvSpPr>
        <p:spPr>
          <a:xfrm>
            <a:off x="1658407" y="2309335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/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406BA7-E5A5-4653-B60F-2FCB0D9DC876}"/>
              </a:ext>
            </a:extLst>
          </p:cNvPr>
          <p:cNvCxnSpPr>
            <a:cxnSpLocks/>
          </p:cNvCxnSpPr>
          <p:nvPr/>
        </p:nvCxnSpPr>
        <p:spPr>
          <a:xfrm>
            <a:off x="1130514" y="32983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BE51F4-EF77-4462-A428-9CFE5DAF0B2C}"/>
              </a:ext>
            </a:extLst>
          </p:cNvPr>
          <p:cNvCxnSpPr>
            <a:cxnSpLocks/>
          </p:cNvCxnSpPr>
          <p:nvPr/>
        </p:nvCxnSpPr>
        <p:spPr>
          <a:xfrm flipV="1">
            <a:off x="2027359" y="3298360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FE4979-E1D4-40D9-9413-AA9DDCA4002F}"/>
              </a:ext>
            </a:extLst>
          </p:cNvPr>
          <p:cNvSpPr/>
          <p:nvPr/>
        </p:nvSpPr>
        <p:spPr>
          <a:xfrm>
            <a:off x="1641304" y="3175588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/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/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9EE4BFE-9112-4BBD-ADD4-BF15E3006B27}"/>
              </a:ext>
            </a:extLst>
          </p:cNvPr>
          <p:cNvCxnSpPr>
            <a:cxnSpLocks/>
          </p:cNvCxnSpPr>
          <p:nvPr/>
        </p:nvCxnSpPr>
        <p:spPr>
          <a:xfrm>
            <a:off x="1130559" y="4740339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7E8B61-EE71-47E4-9B9A-230AB2948FE8}"/>
              </a:ext>
            </a:extLst>
          </p:cNvPr>
          <p:cNvCxnSpPr>
            <a:cxnSpLocks/>
          </p:cNvCxnSpPr>
          <p:nvPr/>
        </p:nvCxnSpPr>
        <p:spPr>
          <a:xfrm flipV="1">
            <a:off x="2027404" y="4740339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2D2A22-F3E5-42A9-B3BF-948A6812BE1C}"/>
              </a:ext>
            </a:extLst>
          </p:cNvPr>
          <p:cNvSpPr/>
          <p:nvPr/>
        </p:nvSpPr>
        <p:spPr>
          <a:xfrm>
            <a:off x="1641349" y="4617567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/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/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69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SIC:  First Stream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</p:spPr>
            <p:txBody>
              <a:bodyPr/>
              <a:lstStyle/>
              <a:p>
                <a:r>
                  <a:rPr lang="en-US" dirty="0"/>
                  <a:t>Decode stream 1:</a:t>
                </a:r>
              </a:p>
              <a:p>
                <a:pPr lvl="1"/>
                <a:r>
                  <a:rPr lang="en-US" dirty="0"/>
                  <a:t>Perform LMMSE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have interference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 signals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as noise</a:t>
                </a:r>
              </a:p>
              <a:p>
                <a:pPr lvl="1"/>
                <a:r>
                  <a:rPr lang="en-US" dirty="0"/>
                  <a:t>Decode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LMMSE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(symbol </a:t>
                </a:r>
                <a:r>
                  <a:rPr lang="en-US" dirty="0" err="1"/>
                  <a:t>demod</a:t>
                </a:r>
                <a:r>
                  <a:rPr lang="en-US" dirty="0"/>
                  <a:t> + decoder)</a:t>
                </a:r>
              </a:p>
              <a:p>
                <a:r>
                  <a:rPr lang="en-US" dirty="0"/>
                  <a:t>Cancellation phase</a:t>
                </a:r>
              </a:p>
              <a:p>
                <a:pPr lvl="1"/>
                <a:r>
                  <a:rPr lang="en-US" dirty="0"/>
                  <a:t>Re-encode estimated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Subtract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give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 Residual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  <a:blipFill>
                <a:blip r:embed="rId2"/>
                <a:stretch>
                  <a:fillRect l="-3042" t="-1549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AA61D-A7E7-4F7B-B647-8EC562992347}"/>
              </a:ext>
            </a:extLst>
          </p:cNvPr>
          <p:cNvCxnSpPr>
            <a:cxnSpLocks/>
          </p:cNvCxnSpPr>
          <p:nvPr/>
        </p:nvCxnSpPr>
        <p:spPr>
          <a:xfrm>
            <a:off x="1147617" y="243210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25F49-7181-4AA1-B37B-AAB92F36F7E7}"/>
              </a:ext>
            </a:extLst>
          </p:cNvPr>
          <p:cNvCxnSpPr>
            <a:cxnSpLocks/>
          </p:cNvCxnSpPr>
          <p:nvPr/>
        </p:nvCxnSpPr>
        <p:spPr>
          <a:xfrm flipV="1">
            <a:off x="2044462" y="2432107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/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9955892-8C1E-4711-B544-C1D6B5714AAD}"/>
              </a:ext>
            </a:extLst>
          </p:cNvPr>
          <p:cNvSpPr/>
          <p:nvPr/>
        </p:nvSpPr>
        <p:spPr>
          <a:xfrm>
            <a:off x="2579286" y="2175073"/>
            <a:ext cx="758743" cy="29463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D0EB7-8214-4EA7-BAFB-6409DEE55148}"/>
              </a:ext>
            </a:extLst>
          </p:cNvPr>
          <p:cNvSpPr txBox="1"/>
          <p:nvPr/>
        </p:nvSpPr>
        <p:spPr>
          <a:xfrm>
            <a:off x="1291802" y="1562042"/>
            <a:ext cx="10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/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/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blipFill>
                <a:blip r:embed="rId5"/>
                <a:stretch>
                  <a:fillRect t="-1587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A638F600-14F7-4B15-A099-6A5954540323}"/>
              </a:ext>
            </a:extLst>
          </p:cNvPr>
          <p:cNvSpPr txBox="1"/>
          <p:nvPr/>
        </p:nvSpPr>
        <p:spPr>
          <a:xfrm>
            <a:off x="3748667" y="1605419"/>
            <a:ext cx="106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LMMSE</a:t>
            </a:r>
            <a:br>
              <a:rPr lang="en-US" sz="1600" dirty="0"/>
            </a:br>
            <a:r>
              <a:rPr lang="en-US" sz="1600" dirty="0"/>
              <a:t>estimators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CFE449-A5BE-4EB5-AAE8-2890B2D21A6B}"/>
              </a:ext>
            </a:extLst>
          </p:cNvPr>
          <p:cNvSpPr txBox="1"/>
          <p:nvPr/>
        </p:nvSpPr>
        <p:spPr>
          <a:xfrm>
            <a:off x="4790485" y="1613713"/>
            <a:ext cx="96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Decoders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138B12-DE0A-441D-B37C-9AA2A1505F8D}"/>
              </a:ext>
            </a:extLst>
          </p:cNvPr>
          <p:cNvSpPr/>
          <p:nvPr/>
        </p:nvSpPr>
        <p:spPr>
          <a:xfrm>
            <a:off x="1658407" y="2309335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/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45F9F7-87F2-426C-9526-132415CF3254}"/>
              </a:ext>
            </a:extLst>
          </p:cNvPr>
          <p:cNvGrpSpPr/>
          <p:nvPr/>
        </p:nvGrpSpPr>
        <p:grpSpPr>
          <a:xfrm>
            <a:off x="3361729" y="2291795"/>
            <a:ext cx="2555441" cy="725821"/>
            <a:chOff x="3361729" y="2291795"/>
            <a:chExt cx="2555441" cy="7258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C1B2F7-20D9-4A2B-ABFA-F623B7C05A3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361729" y="2419167"/>
              <a:ext cx="687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/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003DA1-EBAA-4893-9FCD-0F64DE0027BC}"/>
                </a:ext>
              </a:extLst>
            </p:cNvPr>
            <p:cNvSpPr/>
            <p:nvPr/>
          </p:nvSpPr>
          <p:spPr>
            <a:xfrm>
              <a:off x="4049059" y="2296394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5AF887-2B9D-44E4-8287-526D9EA5EFBC}"/>
                </a:ext>
              </a:extLst>
            </p:cNvPr>
            <p:cNvSpPr/>
            <p:nvPr/>
          </p:nvSpPr>
          <p:spPr>
            <a:xfrm>
              <a:off x="5081194" y="2291795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3F8107-220E-4188-A445-99CE2BD6785F}"/>
                </a:ext>
              </a:extLst>
            </p:cNvPr>
            <p:cNvCxnSpPr>
              <a:cxnSpLocks/>
              <a:stCxn id="21" idx="3"/>
              <a:endCxn id="35" idx="1"/>
            </p:cNvCxnSpPr>
            <p:nvPr/>
          </p:nvCxnSpPr>
          <p:spPr>
            <a:xfrm flipV="1">
              <a:off x="4415557" y="2414568"/>
              <a:ext cx="665637" cy="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C5DBE7-EF3F-4B39-8453-10CD0DBB8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58" y="2419167"/>
              <a:ext cx="453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0D09009-A962-4338-B182-A8199935D6A3}"/>
                </a:ext>
              </a:extLst>
            </p:cNvPr>
            <p:cNvSpPr/>
            <p:nvPr/>
          </p:nvSpPr>
          <p:spPr>
            <a:xfrm>
              <a:off x="4581099" y="2772071"/>
              <a:ext cx="366498" cy="245545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222B728-ECDD-4AF6-A9D6-F9DF48120B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98" y="2416867"/>
              <a:ext cx="700990" cy="494464"/>
            </a:xfrm>
            <a:prstGeom prst="bentConnector3">
              <a:avLst>
                <a:gd name="adj1" fmla="val -2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F0BAC71-AFD7-4BE1-98B1-353CD33C17FB}"/>
                </a:ext>
              </a:extLst>
            </p:cNvPr>
            <p:cNvSpPr/>
            <p:nvPr/>
          </p:nvSpPr>
          <p:spPr>
            <a:xfrm>
              <a:off x="3624496" y="2840592"/>
              <a:ext cx="104168" cy="103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FE69222-9373-4DFE-B34D-38EC9393235E}"/>
                </a:ext>
              </a:extLst>
            </p:cNvPr>
            <p:cNvCxnSpPr/>
            <p:nvPr/>
          </p:nvCxnSpPr>
          <p:spPr>
            <a:xfrm flipH="1">
              <a:off x="3748667" y="2892237"/>
              <a:ext cx="832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0897E0F-8694-444A-9EE2-B3CC058BCB4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676580" y="2423478"/>
              <a:ext cx="0" cy="417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/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406BA7-E5A5-4653-B60F-2FCB0D9DC876}"/>
              </a:ext>
            </a:extLst>
          </p:cNvPr>
          <p:cNvCxnSpPr>
            <a:cxnSpLocks/>
          </p:cNvCxnSpPr>
          <p:nvPr/>
        </p:nvCxnSpPr>
        <p:spPr>
          <a:xfrm>
            <a:off x="1130514" y="32983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BE51F4-EF77-4462-A428-9CFE5DAF0B2C}"/>
              </a:ext>
            </a:extLst>
          </p:cNvPr>
          <p:cNvCxnSpPr>
            <a:cxnSpLocks/>
          </p:cNvCxnSpPr>
          <p:nvPr/>
        </p:nvCxnSpPr>
        <p:spPr>
          <a:xfrm flipV="1">
            <a:off x="2027359" y="3298360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FE4979-E1D4-40D9-9413-AA9DDCA4002F}"/>
              </a:ext>
            </a:extLst>
          </p:cNvPr>
          <p:cNvSpPr/>
          <p:nvPr/>
        </p:nvSpPr>
        <p:spPr>
          <a:xfrm>
            <a:off x="1641304" y="3175588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/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/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9EE4BFE-9112-4BBD-ADD4-BF15E3006B27}"/>
              </a:ext>
            </a:extLst>
          </p:cNvPr>
          <p:cNvCxnSpPr>
            <a:cxnSpLocks/>
          </p:cNvCxnSpPr>
          <p:nvPr/>
        </p:nvCxnSpPr>
        <p:spPr>
          <a:xfrm>
            <a:off x="1130559" y="4740339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7E8B61-EE71-47E4-9B9A-230AB2948FE8}"/>
              </a:ext>
            </a:extLst>
          </p:cNvPr>
          <p:cNvCxnSpPr>
            <a:cxnSpLocks/>
          </p:cNvCxnSpPr>
          <p:nvPr/>
        </p:nvCxnSpPr>
        <p:spPr>
          <a:xfrm flipV="1">
            <a:off x="2027404" y="4740339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2D2A22-F3E5-42A9-B3BF-948A6812BE1C}"/>
              </a:ext>
            </a:extLst>
          </p:cNvPr>
          <p:cNvSpPr/>
          <p:nvPr/>
        </p:nvSpPr>
        <p:spPr>
          <a:xfrm>
            <a:off x="1641349" y="4617567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/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/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E9E-4049-4F8C-8D64-963FC06846E0}"/>
                  </a:ext>
                </a:extLst>
              </p:cNvPr>
              <p:cNvSpPr txBox="1"/>
              <p:nvPr/>
            </p:nvSpPr>
            <p:spPr>
              <a:xfrm>
                <a:off x="4367843" y="2051645"/>
                <a:ext cx="664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E9E-4049-4F8C-8D64-963FC068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43" y="2051645"/>
                <a:ext cx="66472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979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SIC:  Subsequent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</p:spPr>
            <p:txBody>
              <a:bodyPr/>
              <a:lstStyle/>
              <a:p>
                <a:r>
                  <a:rPr lang="en-US" dirty="0"/>
                  <a:t> For stream 2:</a:t>
                </a:r>
              </a:p>
              <a:p>
                <a:pPr lvl="1"/>
                <a:r>
                  <a:rPr lang="en-US" dirty="0"/>
                  <a:t>As stream 1, get LMMSE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LMMSE uses residual</a:t>
                </a:r>
              </a:p>
              <a:p>
                <a:pPr lvl="1"/>
                <a:r>
                  <a:rPr lang="en-US" dirty="0"/>
                  <a:t>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Interference is only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Treat signals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as noise</a:t>
                </a:r>
              </a:p>
              <a:p>
                <a:pPr lvl="1"/>
                <a:r>
                  <a:rPr lang="en-US" dirty="0"/>
                  <a:t>Decode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re-encode and subtract</a:t>
                </a:r>
              </a:p>
              <a:p>
                <a:r>
                  <a:rPr lang="en-US" dirty="0"/>
                  <a:t>Continue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streams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B503B-5ABD-485D-9DF2-484F804E4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8463" y="1539279"/>
                <a:ext cx="4807216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6AA61D-A7E7-4F7B-B647-8EC562992347}"/>
              </a:ext>
            </a:extLst>
          </p:cNvPr>
          <p:cNvCxnSpPr>
            <a:cxnSpLocks/>
          </p:cNvCxnSpPr>
          <p:nvPr/>
        </p:nvCxnSpPr>
        <p:spPr>
          <a:xfrm>
            <a:off x="1147617" y="2432107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25F49-7181-4AA1-B37B-AAB92F36F7E7}"/>
              </a:ext>
            </a:extLst>
          </p:cNvPr>
          <p:cNvCxnSpPr>
            <a:cxnSpLocks/>
          </p:cNvCxnSpPr>
          <p:nvPr/>
        </p:nvCxnSpPr>
        <p:spPr>
          <a:xfrm flipV="1">
            <a:off x="2044462" y="2432107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/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75F8BA-649A-49AB-B784-2245CC1B2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222" y="2733135"/>
                <a:ext cx="3097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9955892-8C1E-4711-B544-C1D6B5714AAD}"/>
              </a:ext>
            </a:extLst>
          </p:cNvPr>
          <p:cNvSpPr/>
          <p:nvPr/>
        </p:nvSpPr>
        <p:spPr>
          <a:xfrm>
            <a:off x="2579286" y="2175073"/>
            <a:ext cx="758743" cy="29463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D0EB7-8214-4EA7-BAFB-6409DEE55148}"/>
              </a:ext>
            </a:extLst>
          </p:cNvPr>
          <p:cNvSpPr txBox="1"/>
          <p:nvPr/>
        </p:nvSpPr>
        <p:spPr>
          <a:xfrm>
            <a:off x="1291802" y="1562042"/>
            <a:ext cx="10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/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4D86C7-5B88-40A3-8CA9-3A8AA88D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55" y="2045236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/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4DEC57-7A0C-47AF-B8B5-8F4E8ED11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94" y="1993900"/>
                <a:ext cx="460767" cy="384144"/>
              </a:xfrm>
              <a:prstGeom prst="rect">
                <a:avLst/>
              </a:prstGeom>
              <a:blipFill>
                <a:blip r:embed="rId5"/>
                <a:stretch>
                  <a:fillRect t="-1587"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A638F600-14F7-4B15-A099-6A5954540323}"/>
              </a:ext>
            </a:extLst>
          </p:cNvPr>
          <p:cNvSpPr txBox="1"/>
          <p:nvPr/>
        </p:nvSpPr>
        <p:spPr>
          <a:xfrm>
            <a:off x="3748667" y="1605419"/>
            <a:ext cx="106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LMMSE</a:t>
            </a:r>
            <a:br>
              <a:rPr lang="en-US" sz="1600" dirty="0"/>
            </a:br>
            <a:r>
              <a:rPr lang="en-US" sz="1600" dirty="0"/>
              <a:t>estimators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CFE449-A5BE-4EB5-AAE8-2890B2D21A6B}"/>
              </a:ext>
            </a:extLst>
          </p:cNvPr>
          <p:cNvSpPr txBox="1"/>
          <p:nvPr/>
        </p:nvSpPr>
        <p:spPr>
          <a:xfrm>
            <a:off x="4790485" y="1613713"/>
            <a:ext cx="96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Decoders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2138B12-DE0A-441D-B37C-9AA2A1505F8D}"/>
              </a:ext>
            </a:extLst>
          </p:cNvPr>
          <p:cNvSpPr/>
          <p:nvPr/>
        </p:nvSpPr>
        <p:spPr>
          <a:xfrm>
            <a:off x="1658407" y="2309335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/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FFF677-CFF6-4E13-B27D-CC734E16A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54" y="2054146"/>
                <a:ext cx="4607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373C90-2F07-4A4B-87E4-1274C635A2BE}"/>
                  </a:ext>
                </a:extLst>
              </p:cNvPr>
              <p:cNvSpPr txBox="1"/>
              <p:nvPr/>
            </p:nvSpPr>
            <p:spPr>
              <a:xfrm>
                <a:off x="3604031" y="3743885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D373C90-2F07-4A4B-87E4-1274C635A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031" y="3743885"/>
                <a:ext cx="46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45F9F7-87F2-426C-9526-132415CF3254}"/>
              </a:ext>
            </a:extLst>
          </p:cNvPr>
          <p:cNvGrpSpPr/>
          <p:nvPr/>
        </p:nvGrpSpPr>
        <p:grpSpPr>
          <a:xfrm>
            <a:off x="3361729" y="2291795"/>
            <a:ext cx="2555441" cy="725821"/>
            <a:chOff x="3361729" y="2291795"/>
            <a:chExt cx="2555441" cy="7258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C1B2F7-20D9-4A2B-ABFA-F623B7C05A3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361729" y="2419167"/>
              <a:ext cx="687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/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F957316-B1EE-420B-A657-577F79973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17" y="2553664"/>
                  <a:ext cx="46076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r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003DA1-EBAA-4893-9FCD-0F64DE0027BC}"/>
                </a:ext>
              </a:extLst>
            </p:cNvPr>
            <p:cNvSpPr/>
            <p:nvPr/>
          </p:nvSpPr>
          <p:spPr>
            <a:xfrm>
              <a:off x="4049059" y="2296394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5AF887-2B9D-44E4-8287-526D9EA5EFBC}"/>
                </a:ext>
              </a:extLst>
            </p:cNvPr>
            <p:cNvSpPr/>
            <p:nvPr/>
          </p:nvSpPr>
          <p:spPr>
            <a:xfrm>
              <a:off x="5081194" y="2291795"/>
              <a:ext cx="366498" cy="245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3F8107-220E-4188-A445-99CE2BD6785F}"/>
                </a:ext>
              </a:extLst>
            </p:cNvPr>
            <p:cNvCxnSpPr>
              <a:cxnSpLocks/>
              <a:stCxn id="21" idx="3"/>
              <a:endCxn id="35" idx="1"/>
            </p:cNvCxnSpPr>
            <p:nvPr/>
          </p:nvCxnSpPr>
          <p:spPr>
            <a:xfrm flipV="1">
              <a:off x="4415557" y="2414568"/>
              <a:ext cx="665637" cy="4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7C5DBE7-EF3F-4B39-8453-10CD0DBB804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858" y="2419167"/>
              <a:ext cx="453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0D09009-A962-4338-B182-A8199935D6A3}"/>
                </a:ext>
              </a:extLst>
            </p:cNvPr>
            <p:cNvSpPr/>
            <p:nvPr/>
          </p:nvSpPr>
          <p:spPr>
            <a:xfrm>
              <a:off x="4581099" y="2772071"/>
              <a:ext cx="366498" cy="245545"/>
            </a:xfrm>
            <a:prstGeom prst="rect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D222B728-ECDD-4AF6-A9D6-F9DF48120BA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947598" y="2416867"/>
              <a:ext cx="700990" cy="494464"/>
            </a:xfrm>
            <a:prstGeom prst="bentConnector3">
              <a:avLst>
                <a:gd name="adj1" fmla="val -2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F0BAC71-AFD7-4BE1-98B1-353CD33C17FB}"/>
                </a:ext>
              </a:extLst>
            </p:cNvPr>
            <p:cNvSpPr/>
            <p:nvPr/>
          </p:nvSpPr>
          <p:spPr>
            <a:xfrm>
              <a:off x="3624496" y="2840592"/>
              <a:ext cx="104168" cy="1032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FE69222-9373-4DFE-B34D-38EC9393235E}"/>
                </a:ext>
              </a:extLst>
            </p:cNvPr>
            <p:cNvCxnSpPr/>
            <p:nvPr/>
          </p:nvCxnSpPr>
          <p:spPr>
            <a:xfrm flipH="1">
              <a:off x="3748667" y="2892237"/>
              <a:ext cx="832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0897E0F-8694-444A-9EE2-B3CC058BCB4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676580" y="2423478"/>
              <a:ext cx="0" cy="417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6A9DA0F-C1BF-455E-B1F6-CEEA62B60B51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3676580" y="3339949"/>
            <a:ext cx="372479" cy="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CF9E7A7-DEB0-47A6-8608-6AA5CDDF67D3}"/>
                  </a:ext>
                </a:extLst>
              </p:cNvPr>
              <p:cNvSpPr txBox="1"/>
              <p:nvPr/>
            </p:nvSpPr>
            <p:spPr>
              <a:xfrm>
                <a:off x="3712217" y="3479046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CF9E7A7-DEB0-47A6-8608-6AA5CDDF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217" y="3479046"/>
                <a:ext cx="460767" cy="369332"/>
              </a:xfrm>
              <a:prstGeom prst="rect">
                <a:avLst/>
              </a:prstGeom>
              <a:blipFill>
                <a:blip r:embed="rId9"/>
                <a:stretch>
                  <a:fillRect t="-6667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3F546BD7-D358-4EC4-B0F4-0E2C4DE64EA4}"/>
              </a:ext>
            </a:extLst>
          </p:cNvPr>
          <p:cNvSpPr/>
          <p:nvPr/>
        </p:nvSpPr>
        <p:spPr>
          <a:xfrm>
            <a:off x="4049059" y="3221776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E74B1BC-D3D1-4FE3-A859-75A4EEBA9B28}"/>
              </a:ext>
            </a:extLst>
          </p:cNvPr>
          <p:cNvSpPr/>
          <p:nvPr/>
        </p:nvSpPr>
        <p:spPr>
          <a:xfrm>
            <a:off x="5081194" y="3217177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7B89F15-FB89-40FC-9C7B-0E786FA57E83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 flipV="1">
            <a:off x="4415557" y="3339950"/>
            <a:ext cx="665637" cy="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2636882-E291-4605-A5A1-A79DE7C85499}"/>
              </a:ext>
            </a:extLst>
          </p:cNvPr>
          <p:cNvCxnSpPr>
            <a:cxnSpLocks/>
          </p:cNvCxnSpPr>
          <p:nvPr/>
        </p:nvCxnSpPr>
        <p:spPr>
          <a:xfrm>
            <a:off x="5463858" y="3344549"/>
            <a:ext cx="45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0A407B-AFAF-4C90-8298-36F8DC7D3BF8}"/>
              </a:ext>
            </a:extLst>
          </p:cNvPr>
          <p:cNvSpPr/>
          <p:nvPr/>
        </p:nvSpPr>
        <p:spPr>
          <a:xfrm>
            <a:off x="4581099" y="3697453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53C65484-2D74-40D8-A548-6EDCC2F1D6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7598" y="3342249"/>
            <a:ext cx="700990" cy="494464"/>
          </a:xfrm>
          <a:prstGeom prst="bentConnector3">
            <a:avLst>
              <a:gd name="adj1" fmla="val -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34E4110F-4778-478D-B159-0CA3C7201338}"/>
              </a:ext>
            </a:extLst>
          </p:cNvPr>
          <p:cNvSpPr/>
          <p:nvPr/>
        </p:nvSpPr>
        <p:spPr>
          <a:xfrm>
            <a:off x="3624496" y="3765974"/>
            <a:ext cx="104168" cy="1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085F297-A00A-43CB-BF61-142DAA1602F7}"/>
              </a:ext>
            </a:extLst>
          </p:cNvPr>
          <p:cNvCxnSpPr>
            <a:cxnSpLocks/>
          </p:cNvCxnSpPr>
          <p:nvPr/>
        </p:nvCxnSpPr>
        <p:spPr>
          <a:xfrm flipH="1">
            <a:off x="3748667" y="3817619"/>
            <a:ext cx="832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D26398-C1B8-4725-A7A1-6985A95D8CBE}"/>
              </a:ext>
            </a:extLst>
          </p:cNvPr>
          <p:cNvCxnSpPr>
            <a:cxnSpLocks/>
            <a:stCxn id="126" idx="4"/>
            <a:endCxn id="154" idx="0"/>
          </p:cNvCxnSpPr>
          <p:nvPr/>
        </p:nvCxnSpPr>
        <p:spPr>
          <a:xfrm>
            <a:off x="3676580" y="2943881"/>
            <a:ext cx="0" cy="82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890F98A-45F3-48DB-98E8-FCF71DB57DD6}"/>
                  </a:ext>
                </a:extLst>
              </p:cNvPr>
              <p:cNvSpPr txBox="1"/>
              <p:nvPr/>
            </p:nvSpPr>
            <p:spPr>
              <a:xfrm>
                <a:off x="5661570" y="2901292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890F98A-45F3-48DB-98E8-FCF71DB57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70" y="2901292"/>
                <a:ext cx="460767" cy="384144"/>
              </a:xfrm>
              <a:prstGeom prst="rect">
                <a:avLst/>
              </a:prstGeom>
              <a:blipFill>
                <a:blip r:embed="rId10"/>
                <a:stretch>
                  <a:fillRect t="-158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3CAF2CE-17D9-449A-BF1E-A5B702851F45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3676580" y="4783439"/>
            <a:ext cx="372479" cy="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A184716-7DF6-4118-B39D-CE6B2DD23FBE}"/>
              </a:ext>
            </a:extLst>
          </p:cNvPr>
          <p:cNvSpPr/>
          <p:nvPr/>
        </p:nvSpPr>
        <p:spPr>
          <a:xfrm>
            <a:off x="4049059" y="4665266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D4F8712-6DE6-4D54-9C51-106F78E4A5FB}"/>
              </a:ext>
            </a:extLst>
          </p:cNvPr>
          <p:cNvSpPr/>
          <p:nvPr/>
        </p:nvSpPr>
        <p:spPr>
          <a:xfrm>
            <a:off x="5081194" y="4660667"/>
            <a:ext cx="366498" cy="245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8915AB3-8A49-44A4-AC54-969C2ED2269D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4415557" y="4783440"/>
            <a:ext cx="665637" cy="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8B4496E-D143-45CB-8076-60E54E5BC0D4}"/>
              </a:ext>
            </a:extLst>
          </p:cNvPr>
          <p:cNvCxnSpPr>
            <a:cxnSpLocks/>
          </p:cNvCxnSpPr>
          <p:nvPr/>
        </p:nvCxnSpPr>
        <p:spPr>
          <a:xfrm>
            <a:off x="5463858" y="4788039"/>
            <a:ext cx="45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3F0FE29-AAE8-4C3C-B043-072A118CAA5D}"/>
              </a:ext>
            </a:extLst>
          </p:cNvPr>
          <p:cNvCxnSpPr>
            <a:cxnSpLocks/>
          </p:cNvCxnSpPr>
          <p:nvPr/>
        </p:nvCxnSpPr>
        <p:spPr>
          <a:xfrm>
            <a:off x="3676580" y="3869263"/>
            <a:ext cx="0" cy="37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0FAE0A7-023B-4AA8-AACE-A9872F6F362E}"/>
                  </a:ext>
                </a:extLst>
              </p:cNvPr>
              <p:cNvSpPr txBox="1"/>
              <p:nvPr/>
            </p:nvSpPr>
            <p:spPr>
              <a:xfrm>
                <a:off x="5690514" y="4356196"/>
                <a:ext cx="460767" cy="384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0FAE0A7-023B-4AA8-AACE-A9872F6F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514" y="4356196"/>
                <a:ext cx="460767" cy="384144"/>
              </a:xfrm>
              <a:prstGeom prst="rect">
                <a:avLst/>
              </a:prstGeom>
              <a:blipFill>
                <a:blip r:embed="rId11"/>
                <a:stretch>
                  <a:fillRect t="-1587" r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/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FF139C2-A331-41EF-8834-F64585BD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61" y="2810142"/>
                <a:ext cx="4607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A4A7529-CBCB-41D0-8116-5B8055A46189}"/>
              </a:ext>
            </a:extLst>
          </p:cNvPr>
          <p:cNvCxnSpPr/>
          <p:nvPr/>
        </p:nvCxnSpPr>
        <p:spPr>
          <a:xfrm>
            <a:off x="3676580" y="4452938"/>
            <a:ext cx="0" cy="33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406BA7-E5A5-4653-B60F-2FCB0D9DC876}"/>
              </a:ext>
            </a:extLst>
          </p:cNvPr>
          <p:cNvCxnSpPr>
            <a:cxnSpLocks/>
          </p:cNvCxnSpPr>
          <p:nvPr/>
        </p:nvCxnSpPr>
        <p:spPr>
          <a:xfrm>
            <a:off x="1130514" y="3298360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DBE51F4-EF77-4462-A428-9CFE5DAF0B2C}"/>
              </a:ext>
            </a:extLst>
          </p:cNvPr>
          <p:cNvCxnSpPr>
            <a:cxnSpLocks/>
          </p:cNvCxnSpPr>
          <p:nvPr/>
        </p:nvCxnSpPr>
        <p:spPr>
          <a:xfrm flipV="1">
            <a:off x="2027359" y="3298360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FE4979-E1D4-40D9-9413-AA9DDCA4002F}"/>
              </a:ext>
            </a:extLst>
          </p:cNvPr>
          <p:cNvSpPr/>
          <p:nvPr/>
        </p:nvSpPr>
        <p:spPr>
          <a:xfrm>
            <a:off x="1641304" y="3175588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/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EAD504F-5116-4B65-9592-75D445C6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182" y="2922440"/>
                <a:ext cx="4607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/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2C28FB3-2A7D-467C-89A4-84F4EA879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81" y="2931350"/>
                <a:ext cx="4607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9EE4BFE-9112-4BBD-ADD4-BF15E3006B27}"/>
              </a:ext>
            </a:extLst>
          </p:cNvPr>
          <p:cNvCxnSpPr>
            <a:cxnSpLocks/>
          </p:cNvCxnSpPr>
          <p:nvPr/>
        </p:nvCxnSpPr>
        <p:spPr>
          <a:xfrm>
            <a:off x="1130559" y="4740339"/>
            <a:ext cx="510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B7E8B61-EE71-47E4-9B9A-230AB2948FE8}"/>
              </a:ext>
            </a:extLst>
          </p:cNvPr>
          <p:cNvCxnSpPr>
            <a:cxnSpLocks/>
          </p:cNvCxnSpPr>
          <p:nvPr/>
        </p:nvCxnSpPr>
        <p:spPr>
          <a:xfrm flipV="1">
            <a:off x="2027404" y="4740339"/>
            <a:ext cx="541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02D2A22-F3E5-42A9-B3BF-948A6812BE1C}"/>
              </a:ext>
            </a:extLst>
          </p:cNvPr>
          <p:cNvSpPr/>
          <p:nvPr/>
        </p:nvSpPr>
        <p:spPr>
          <a:xfrm>
            <a:off x="1641349" y="4617567"/>
            <a:ext cx="366498" cy="245545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/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95EF9FD-AB04-4052-BB44-19DDE7E5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27" y="4364419"/>
                <a:ext cx="46076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/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C40B2F-EF0B-4D49-ADC7-15FA35733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26" y="4373329"/>
                <a:ext cx="4607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>
            <a:extLst>
              <a:ext uri="{FF2B5EF4-FFF2-40B4-BE49-F238E27FC236}">
                <a16:creationId xmlns:a16="http://schemas.microsoft.com/office/drawing/2014/main" id="{83262F5D-58D4-4738-B70C-792AB4B243AA}"/>
              </a:ext>
            </a:extLst>
          </p:cNvPr>
          <p:cNvSpPr txBox="1"/>
          <p:nvPr/>
        </p:nvSpPr>
        <p:spPr>
          <a:xfrm>
            <a:off x="4307243" y="3998641"/>
            <a:ext cx="1220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Re-encoders</a:t>
            </a:r>
          </a:p>
        </p:txBody>
      </p:sp>
    </p:spTree>
    <p:extLst>
      <p:ext uri="{BB962C8B-B14F-4D97-AF65-F5344CB8AC3E}">
        <p14:creationId xmlns:p14="http://schemas.microsoft.com/office/powerpoint/2010/main" val="842006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7769-0364-4241-A3EF-CEF649E2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LMMSE + SIC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503B-5ABD-485D-9DF2-484F804E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571" y="1539279"/>
            <a:ext cx="98961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Theorem</a:t>
            </a:r>
            <a:r>
              <a:rPr lang="en-US" dirty="0"/>
              <a:t>:  The capacity of the LMMSE SIC scheme is equal to optimal joint decoding</a:t>
            </a:r>
          </a:p>
          <a:p>
            <a:r>
              <a:rPr lang="en-US" dirty="0"/>
              <a:t>Proof:  Use linear algebra to estimate SINR in each stream.</a:t>
            </a:r>
          </a:p>
          <a:p>
            <a:pPr lvl="1"/>
            <a:r>
              <a:rPr lang="en-US" dirty="0"/>
              <a:t>With some linear algebra manipulations, you can show you end up at the same capacity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Conclusions</a:t>
            </a:r>
            <a:r>
              <a:rPr lang="en-US" dirty="0"/>
              <a:t>:  LMMSE + SIC is a practical method to get optimal joint decoding</a:t>
            </a:r>
          </a:p>
          <a:p>
            <a:r>
              <a:rPr lang="en-US" dirty="0"/>
              <a:t>Computational issues:</a:t>
            </a:r>
          </a:p>
          <a:p>
            <a:pPr lvl="1"/>
            <a:r>
              <a:rPr lang="en-US" dirty="0"/>
              <a:t>Error propagation:  If one stream is in error, you cannot subtract</a:t>
            </a:r>
          </a:p>
          <a:p>
            <a:pPr lvl="1"/>
            <a:r>
              <a:rPr lang="en-US" dirty="0"/>
              <a:t>Difficult to merge with H-ARQ.</a:t>
            </a:r>
          </a:p>
          <a:p>
            <a:pPr lvl="1"/>
            <a:r>
              <a:rPr lang="en-US" dirty="0"/>
              <a:t>Need large buffer for symbols.  This buffer is the main bottleneck in practical systems</a:t>
            </a:r>
          </a:p>
          <a:p>
            <a:r>
              <a:rPr lang="en-US" dirty="0"/>
              <a:t>Commercial systems:  </a:t>
            </a:r>
          </a:p>
          <a:p>
            <a:pPr lvl="1"/>
            <a:r>
              <a:rPr lang="en-US" dirty="0"/>
              <a:t>Have generally only used LMMSE+SIC on small numbers of antennas</a:t>
            </a:r>
          </a:p>
          <a:p>
            <a:pPr lvl="1"/>
            <a:r>
              <a:rPr lang="en-US" dirty="0"/>
              <a:t>LMMSE without SIC is overwhelmingly dominant implementation method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7A90-0325-4946-9939-57AB66FE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88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19076" y="2822252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CBA9-5552-4092-8540-2D4644F7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CSI-R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TX has selected a pre-coder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𝑽𝒔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RX sees channel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𝑯𝑽𝒔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Results in a channel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= number of streams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/>
                  <a:t>= number of RX antennas</a:t>
                </a:r>
              </a:p>
              <a:p>
                <a:r>
                  <a:rPr lang="en-US" dirty="0"/>
                  <a:t>For CSI-R, RX needs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RX does not need to know the pre-coder or the true channel!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1D28-FAE4-4CB9-B268-ACD1AA1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06C0-DCC6-45E0-B1B1-1B18836A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ECDA-18DC-461F-88C8-A7749E97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research:</a:t>
            </a:r>
          </a:p>
          <a:p>
            <a:pPr lvl="1"/>
            <a:r>
              <a:rPr lang="en-US" dirty="0" err="1"/>
              <a:t>ArrayComm</a:t>
            </a:r>
            <a:r>
              <a:rPr lang="en-US" dirty="0"/>
              <a:t> 1991</a:t>
            </a:r>
          </a:p>
          <a:p>
            <a:pPr lvl="1"/>
            <a:r>
              <a:rPr lang="en-US" dirty="0" err="1"/>
              <a:t>Paulraj</a:t>
            </a:r>
            <a:r>
              <a:rPr lang="en-US" dirty="0"/>
              <a:t> and </a:t>
            </a:r>
            <a:r>
              <a:rPr lang="en-US" dirty="0" err="1"/>
              <a:t>Kailath</a:t>
            </a:r>
            <a:r>
              <a:rPr lang="en-US" dirty="0"/>
              <a:t>, initial patent on SDMA</a:t>
            </a:r>
          </a:p>
          <a:p>
            <a:pPr lvl="1"/>
            <a:r>
              <a:rPr lang="en-US" dirty="0"/>
              <a:t>Foschini and others, initial capacity estimates, 1996</a:t>
            </a:r>
          </a:p>
          <a:p>
            <a:pPr lvl="1"/>
            <a:r>
              <a:rPr lang="en-US" dirty="0"/>
              <a:t>Bell Labs prototype, 1998</a:t>
            </a:r>
          </a:p>
          <a:p>
            <a:r>
              <a:rPr lang="en-US" dirty="0"/>
              <a:t>Commercialization in LANs</a:t>
            </a:r>
          </a:p>
          <a:p>
            <a:pPr lvl="1"/>
            <a:r>
              <a:rPr lang="en-US" dirty="0"/>
              <a:t>Began study in 2003.  </a:t>
            </a:r>
          </a:p>
          <a:p>
            <a:pPr lvl="1"/>
            <a:r>
              <a:rPr lang="en-US" dirty="0"/>
              <a:t>First appeared in 802.11n 2009</a:t>
            </a:r>
          </a:p>
          <a:p>
            <a:r>
              <a:rPr lang="en-US" dirty="0"/>
              <a:t>Commercialization in cellular:</a:t>
            </a:r>
          </a:p>
          <a:p>
            <a:pPr lvl="1"/>
            <a:r>
              <a:rPr lang="en-US" dirty="0"/>
              <a:t>4G systems, approximately 2004 </a:t>
            </a:r>
          </a:p>
          <a:p>
            <a:pPr lvl="1"/>
            <a:r>
              <a:rPr lang="en-US" dirty="0"/>
              <a:t>5G systems:  Integral component for support for </a:t>
            </a:r>
            <a:r>
              <a:rPr lang="en-US" dirty="0" err="1"/>
              <a:t>mmWave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ED1CA-89A6-44EC-86E0-1A47D243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77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CBA9-5552-4092-8540-2D4644F7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354398" cy="4329817"/>
              </a:xfrm>
            </p:spPr>
            <p:txBody>
              <a:bodyPr/>
              <a:lstStyle/>
              <a:p>
                <a:r>
                  <a:rPr lang="en-US" dirty="0"/>
                  <a:t>Most systems use some form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reference signals</a:t>
                </a:r>
              </a:p>
              <a:p>
                <a:r>
                  <a:rPr lang="en-US" dirty="0"/>
                  <a:t>One set of reference signals for each TX stream</a:t>
                </a:r>
              </a:p>
              <a:p>
                <a:pPr lvl="1"/>
                <a:r>
                  <a:rPr lang="en-US" dirty="0"/>
                  <a:t>Typically allocated on orthogonal resources</a:t>
                </a:r>
              </a:p>
              <a:p>
                <a:r>
                  <a:rPr lang="en-US" dirty="0"/>
                  <a:t>Example to right: One sub-frame in LTE</a:t>
                </a:r>
              </a:p>
              <a:p>
                <a:pPr lvl="1"/>
                <a:r>
                  <a:rPr lang="en-US" dirty="0"/>
                  <a:t>Configuration for 4 TX “ports”</a:t>
                </a:r>
              </a:p>
              <a:p>
                <a:pPr lvl="1"/>
                <a:r>
                  <a:rPr lang="en-US" dirty="0"/>
                  <a:t>Resource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are the RS for each port</a:t>
                </a:r>
              </a:p>
              <a:p>
                <a:pPr lvl="1"/>
                <a:r>
                  <a:rPr lang="en-US" dirty="0"/>
                  <a:t>Each port has 2 to 4 REs per resource block</a:t>
                </a:r>
              </a:p>
              <a:p>
                <a:r>
                  <a:rPr lang="en-US" dirty="0"/>
                  <a:t>In a RS for stream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get a measurement: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E3671-330C-4687-8DA3-984EB56C9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354398" cy="4329817"/>
              </a:xfrm>
              <a:blipFill>
                <a:blip r:embed="rId2"/>
                <a:stretch>
                  <a:fillRect l="-23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1D28-FAE4-4CB9-B268-ACD1AA1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1026" name="Picture 2" descr="LTE Cell-specific Reference Symbols. Cell-specific Reference Symbols... |  Download Scientific Diagram">
            <a:extLst>
              <a:ext uri="{FF2B5EF4-FFF2-40B4-BE49-F238E27FC236}">
                <a16:creationId xmlns:a16="http://schemas.microsoft.com/office/drawing/2014/main" id="{200C08B0-E052-42AC-B740-49B45EA7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77" y="1539279"/>
            <a:ext cx="4241753" cy="31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302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E1E4-F8C7-4F02-9515-4064B498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01" y="268798"/>
            <a:ext cx="10058400" cy="1040211"/>
          </a:xfrm>
        </p:spPr>
        <p:txBody>
          <a:bodyPr/>
          <a:lstStyle/>
          <a:p>
            <a:r>
              <a:rPr lang="en-US" dirty="0"/>
              <a:t>Example:  5G NR DM-RS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A202-016D-4FD1-A139-8BE40B9D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DM-RS:  Demodulation reference signals</a:t>
            </a:r>
          </a:p>
          <a:p>
            <a:pPr lvl="1"/>
            <a:r>
              <a:rPr lang="en-US" dirty="0"/>
              <a:t>Reference signals contained in downlink data</a:t>
            </a:r>
          </a:p>
          <a:p>
            <a:pPr lvl="1"/>
            <a:r>
              <a:rPr lang="en-US" dirty="0"/>
              <a:t>Shown in yellow squares</a:t>
            </a:r>
          </a:p>
          <a:p>
            <a:r>
              <a:rPr lang="en-US" dirty="0"/>
              <a:t>Multiple layers in 5G:</a:t>
            </a:r>
          </a:p>
          <a:p>
            <a:pPr lvl="1"/>
            <a:r>
              <a:rPr lang="en-US" dirty="0"/>
              <a:t>Each spatial layer is modulated to a “port”</a:t>
            </a:r>
          </a:p>
          <a:p>
            <a:pPr lvl="1"/>
            <a:r>
              <a:rPr lang="en-US" dirty="0"/>
              <a:t>One set of reference signal for each port</a:t>
            </a:r>
          </a:p>
          <a:p>
            <a:pPr lvl="1"/>
            <a:r>
              <a:rPr lang="en-US" dirty="0"/>
              <a:t>Reference signals are different ports are orthogonal</a:t>
            </a:r>
          </a:p>
          <a:p>
            <a:pPr lvl="1"/>
            <a:r>
              <a:rPr lang="en-US" dirty="0"/>
              <a:t>Bottom right: </a:t>
            </a:r>
            <a:br>
              <a:rPr lang="en-US" dirty="0"/>
            </a:br>
            <a:r>
              <a:rPr lang="en-US" dirty="0"/>
              <a:t>RS for 8 port transmission</a:t>
            </a:r>
          </a:p>
          <a:p>
            <a:pPr lvl="1"/>
            <a:r>
              <a:rPr lang="en-US" dirty="0"/>
              <a:t>Each RS allocated on 12 REs</a:t>
            </a:r>
          </a:p>
          <a:p>
            <a:pPr lvl="1"/>
            <a:r>
              <a:rPr lang="en-US" dirty="0"/>
              <a:t>Each RE shared with 4 other ports</a:t>
            </a:r>
          </a:p>
          <a:p>
            <a:pPr lvl="1"/>
            <a:r>
              <a:rPr lang="en-US" dirty="0"/>
              <a:t>Uses an orthogonal covering code (OCC)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2D45-ABFD-4FC3-8A8A-C34B959E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8E7D2-D9A4-446A-81E3-1E793FE3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83" y="1094105"/>
            <a:ext cx="4150940" cy="2018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CDDB54-D5D2-4BAE-A469-3C12BD4B4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87" r="55123" b="-1"/>
          <a:stretch/>
        </p:blipFill>
        <p:spPr>
          <a:xfrm>
            <a:off x="6889683" y="3270900"/>
            <a:ext cx="3211287" cy="28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0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B37-57AF-4CF3-A847-AFEC0880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Issues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19064-2DA1-4D79-9535-1AB1BC97D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channel is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dirty="0"/>
                  <a:t> symbols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coherence bandwidth,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coherence bandwidth</a:t>
                </a:r>
              </a:p>
              <a:p>
                <a:r>
                  <a:rPr lang="en-US" dirty="0"/>
                  <a:t>We need at least one reference symbol per transmitted stream in each coherence block</a:t>
                </a:r>
              </a:p>
              <a:p>
                <a:r>
                  <a:rPr lang="en-US" dirty="0"/>
                  <a:t>Overhead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b="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0" dirty="0"/>
                  <a:t> = number of streams</a:t>
                </a:r>
              </a:p>
              <a:p>
                <a:r>
                  <a:rPr lang="en-US" dirty="0"/>
                  <a:t>Rate will be: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Training loss: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Power loss per stream: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Bandwidth increase:  Sum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general, there is a tradeoff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719064-2DA1-4D79-9535-1AB1BC97D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B9854-86CE-426F-A05A-6607C076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6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9C75-7591-4672-8925-D9F1DC79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3D723-58AD-4D11-A880-4EF7B7521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3970020" cy="4329817"/>
              </a:xfrm>
            </p:spPr>
            <p:txBody>
              <a:bodyPr/>
              <a:lstStyle/>
              <a:p>
                <a:r>
                  <a:rPr lang="en-US" dirty="0"/>
                  <a:t>Hochwald and </a:t>
                </a:r>
                <a:r>
                  <a:rPr lang="en-US" dirty="0" err="1"/>
                  <a:t>Hassibi</a:t>
                </a:r>
                <a:r>
                  <a:rPr lang="en-US" dirty="0"/>
                  <a:t>, 2003</a:t>
                </a:r>
              </a:p>
              <a:p>
                <a:r>
                  <a:rPr lang="en-US" dirty="0"/>
                  <a:t>Simplified block fading model</a:t>
                </a:r>
              </a:p>
              <a:p>
                <a:pPr lvl="1"/>
                <a:r>
                  <a:rPr lang="en-US" dirty="0"/>
                  <a:t>Channel is constant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uses</a:t>
                </a:r>
              </a:p>
              <a:p>
                <a:pPr lvl="1"/>
                <a:r>
                  <a:rPr lang="en-US" dirty="0"/>
                  <a:t>Allocates RS in each block</a:t>
                </a:r>
              </a:p>
              <a:p>
                <a:r>
                  <a:rPr lang="en-US" dirty="0"/>
                  <a:t>With known channel</a:t>
                </a:r>
              </a:p>
              <a:p>
                <a:pPr lvl="1"/>
                <a:r>
                  <a:rPr lang="en-US" dirty="0"/>
                  <a:t>Increasing num TX streams helps</a:t>
                </a:r>
              </a:p>
              <a:p>
                <a:r>
                  <a:rPr lang="en-US" dirty="0"/>
                  <a:t>Without non-coherent channel</a:t>
                </a:r>
              </a:p>
              <a:p>
                <a:pPr lvl="1"/>
                <a:r>
                  <a:rPr lang="en-US" dirty="0"/>
                  <a:t>Eventually hurts</a:t>
                </a:r>
              </a:p>
              <a:p>
                <a:pPr lvl="1"/>
                <a:r>
                  <a:rPr lang="en-US" dirty="0"/>
                  <a:t>Spend more energy on training </a:t>
                </a:r>
              </a:p>
              <a:p>
                <a:pPr lvl="1"/>
                <a:r>
                  <a:rPr lang="en-US" dirty="0"/>
                  <a:t>Less energy on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3D723-58AD-4D11-A880-4EF7B7521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3970020" cy="4329817"/>
              </a:xfrm>
              <a:blipFill>
                <a:blip r:embed="rId2"/>
                <a:stretch>
                  <a:fillRect l="-368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7C2A-8145-4B1C-B85A-50B7A2A2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A0540-3571-427C-B82E-7C0B2B27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212" y="1539279"/>
            <a:ext cx="6676189" cy="44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99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Spatial Multiplexing with CSI-T and CSI-R</a:t>
            </a:r>
          </a:p>
          <a:p>
            <a:r>
              <a:rPr lang="en-US" dirty="0"/>
              <a:t>Power Allocation and Rank Selection</a:t>
            </a:r>
          </a:p>
          <a:p>
            <a:r>
              <a:rPr lang="en-US" dirty="0"/>
              <a:t>Spatial Multiplexing with CSI-R Only</a:t>
            </a:r>
          </a:p>
          <a:p>
            <a:r>
              <a:rPr lang="en-US" dirty="0"/>
              <a:t>Channel Estimation and CSI-R</a:t>
            </a:r>
          </a:p>
          <a:p>
            <a:r>
              <a:rPr lang="en-US" dirty="0"/>
              <a:t>CSI-T Feedback and Statistical Pre-Coding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73667" y="3272628"/>
            <a:ext cx="789116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1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BF80-D73E-436F-8BAB-3FE71EF9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Obtaining CSI-T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6183-B0C7-41F5-A8D0-0B09311B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750816" cy="4329817"/>
          </a:xfrm>
        </p:spPr>
        <p:txBody>
          <a:bodyPr/>
          <a:lstStyle/>
          <a:p>
            <a:r>
              <a:rPr lang="en-US" dirty="0"/>
              <a:t>Channel state information is asymmetric</a:t>
            </a:r>
          </a:p>
          <a:p>
            <a:r>
              <a:rPr lang="en-US" dirty="0"/>
              <a:t>Receiver:</a:t>
            </a:r>
          </a:p>
          <a:p>
            <a:pPr lvl="1"/>
            <a:r>
              <a:rPr lang="en-US" dirty="0"/>
              <a:t>Can directly measure the channel</a:t>
            </a:r>
          </a:p>
          <a:p>
            <a:r>
              <a:rPr lang="en-US" dirty="0"/>
              <a:t>Transmitter:</a:t>
            </a:r>
          </a:p>
          <a:p>
            <a:pPr lvl="1"/>
            <a:r>
              <a:rPr lang="en-US" dirty="0"/>
              <a:t>No direct measurement</a:t>
            </a:r>
          </a:p>
          <a:p>
            <a:r>
              <a:rPr lang="en-US" dirty="0"/>
              <a:t>We discuss two possible methods:</a:t>
            </a:r>
          </a:p>
          <a:p>
            <a:pPr lvl="1"/>
            <a:r>
              <a:rPr lang="en-US" dirty="0"/>
              <a:t>Precoding matrix feedback</a:t>
            </a:r>
          </a:p>
          <a:p>
            <a:pPr lvl="1"/>
            <a:r>
              <a:rPr lang="en-US" dirty="0"/>
              <a:t>Reverse link reference signal with reciprocity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41ED4-AFE2-4746-8DF8-C043C85B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5A0F69-CA21-48EC-A14B-33FCCBACE557}"/>
                  </a:ext>
                </a:extLst>
              </p:cNvPr>
              <p:cNvSpPr/>
              <p:nvPr/>
            </p:nvSpPr>
            <p:spPr>
              <a:xfrm>
                <a:off x="8228866" y="230265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5A0F69-CA21-48EC-A14B-33FCCBACE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866" y="2302653"/>
                <a:ext cx="775121" cy="1126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D093A-FCED-449D-9651-51463B3D0974}"/>
              </a:ext>
            </a:extLst>
          </p:cNvPr>
          <p:cNvCxnSpPr>
            <a:cxnSpLocks/>
          </p:cNvCxnSpPr>
          <p:nvPr/>
        </p:nvCxnSpPr>
        <p:spPr>
          <a:xfrm>
            <a:off x="8991461" y="2910506"/>
            <a:ext cx="7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4CB5CC-BBC9-48A7-8F1A-D1A24BB54E32}"/>
              </a:ext>
            </a:extLst>
          </p:cNvPr>
          <p:cNvSpPr txBox="1"/>
          <p:nvPr/>
        </p:nvSpPr>
        <p:spPr>
          <a:xfrm>
            <a:off x="9762882" y="2709204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RX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8ED81-51BD-4CD7-8B0A-BFF97B684394}"/>
                  </a:ext>
                </a:extLst>
              </p:cNvPr>
              <p:cNvSpPr txBox="1"/>
              <p:nvPr/>
            </p:nvSpPr>
            <p:spPr>
              <a:xfrm>
                <a:off x="7817670" y="252360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8ED81-51BD-4CD7-8B0A-BFF97B68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670" y="2523602"/>
                <a:ext cx="34977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E2087-A339-4189-A10A-9FB72CAB5035}"/>
              </a:ext>
            </a:extLst>
          </p:cNvPr>
          <p:cNvCxnSpPr>
            <a:cxnSpLocks/>
          </p:cNvCxnSpPr>
          <p:nvPr/>
        </p:nvCxnSpPr>
        <p:spPr>
          <a:xfrm>
            <a:off x="7657012" y="288969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C443D-0AC4-49C6-95B3-E5B6D46828AD}"/>
                  </a:ext>
                </a:extLst>
              </p:cNvPr>
              <p:cNvSpPr txBox="1"/>
              <p:nvPr/>
            </p:nvSpPr>
            <p:spPr>
              <a:xfrm>
                <a:off x="9354006" y="2492070"/>
                <a:ext cx="3035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C443D-0AC4-49C6-95B3-E5B6D468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006" y="2492070"/>
                <a:ext cx="30350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646E1-E8B8-4494-9558-E386B3EA97D9}"/>
              </a:ext>
            </a:extLst>
          </p:cNvPr>
          <p:cNvCxnSpPr>
            <a:cxnSpLocks/>
          </p:cNvCxnSpPr>
          <p:nvPr/>
        </p:nvCxnSpPr>
        <p:spPr>
          <a:xfrm>
            <a:off x="9228003" y="217868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F1AF902-ACFF-47D4-B538-BCAE6DDFF2FE}"/>
              </a:ext>
            </a:extLst>
          </p:cNvPr>
          <p:cNvSpPr/>
          <p:nvPr/>
        </p:nvSpPr>
        <p:spPr>
          <a:xfrm>
            <a:off x="9146502" y="2840866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4B697A-B602-4D96-AB0A-722478EF3BE7}"/>
                  </a:ext>
                </a:extLst>
              </p:cNvPr>
              <p:cNvSpPr txBox="1"/>
              <p:nvPr/>
            </p:nvSpPr>
            <p:spPr>
              <a:xfrm>
                <a:off x="9065407" y="186891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4B697A-B602-4D96-AB0A-722478EF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07" y="1868914"/>
                <a:ext cx="39305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D48E35A-29FA-472A-A540-FF4590A81CE6}"/>
              </a:ext>
            </a:extLst>
          </p:cNvPr>
          <p:cNvSpPr txBox="1"/>
          <p:nvPr/>
        </p:nvSpPr>
        <p:spPr>
          <a:xfrm>
            <a:off x="7136688" y="2720417"/>
            <a:ext cx="5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TX</a:t>
            </a:r>
          </a:p>
        </p:txBody>
      </p:sp>
      <p:pic>
        <p:nvPicPr>
          <p:cNvPr id="2050" name="Picture 2" descr="Who invented the check mark? - Quora">
            <a:extLst>
              <a:ext uri="{FF2B5EF4-FFF2-40B4-BE49-F238E27FC236}">
                <a16:creationId xmlns:a16="http://schemas.microsoft.com/office/drawing/2014/main" id="{C6E611A3-8974-4D81-A78B-DAF3BB31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13" y="3429000"/>
            <a:ext cx="1312026" cy="113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❌ Cross Mark Emoji — Meaning In Texting, Copy &amp; Paste 📚">
            <a:extLst>
              <a:ext uri="{FF2B5EF4-FFF2-40B4-BE49-F238E27FC236}">
                <a16:creationId xmlns:a16="http://schemas.microsoft.com/office/drawing/2014/main" id="{C833836D-1451-4A9B-A416-1E011A72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27" y="3429000"/>
            <a:ext cx="1184322" cy="118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20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85A9-1252-487D-B4DD-B99EFEB7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Pre-coding Feedback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8FE95-7CD1-4E7E-8D23-CB58A5528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56430"/>
                <a:ext cx="1005840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Feedback method</a:t>
                </a:r>
              </a:p>
              <a:p>
                <a:pPr lvl="1"/>
                <a:r>
                  <a:rPr lang="en-US" dirty="0"/>
                  <a:t>TX sends CSI reference signals from each antenna</a:t>
                </a:r>
              </a:p>
              <a:p>
                <a:pPr lvl="1"/>
                <a:r>
                  <a:rPr lang="en-US" dirty="0"/>
                  <a:t>RX measures complex channel matrix</a:t>
                </a:r>
              </a:p>
              <a:p>
                <a:pPr lvl="1"/>
                <a:r>
                  <a:rPr lang="en-US" dirty="0"/>
                  <a:t>RX computes optimal TX pre-coding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determines optimal rank </a:t>
                </a:r>
              </a:p>
              <a:p>
                <a:pPr lvl="1"/>
                <a:r>
                  <a:rPr lang="en-US" dirty="0"/>
                  <a:t>RX sends TX pre-coder back to TX</a:t>
                </a:r>
              </a:p>
              <a:p>
                <a:pPr lvl="1"/>
                <a:r>
                  <a:rPr lang="en-US" dirty="0"/>
                  <a:t>Pre-coder Matrix Indicator (PMI)</a:t>
                </a:r>
              </a:p>
              <a:p>
                <a:pPr lvl="1"/>
                <a:r>
                  <a:rPr lang="en-US" dirty="0"/>
                  <a:t>TX uses pre-coder  in transmission</a:t>
                </a:r>
              </a:p>
              <a:p>
                <a:r>
                  <a:rPr lang="en-US" dirty="0"/>
                  <a:t>Problem:</a:t>
                </a:r>
              </a:p>
              <a:p>
                <a:pPr lvl="1"/>
                <a:r>
                  <a:rPr lang="en-US" dirty="0"/>
                  <a:t>Must feedback within time coherence</a:t>
                </a:r>
              </a:p>
              <a:p>
                <a:pPr lvl="1"/>
                <a:r>
                  <a:rPr lang="en-US" dirty="0"/>
                  <a:t>Many need to send </a:t>
                </a:r>
                <a:r>
                  <a:rPr lang="en-US" dirty="0" err="1"/>
                  <a:t>freq</a:t>
                </a:r>
                <a:r>
                  <a:rPr lang="en-US" dirty="0"/>
                  <a:t>-dependent pre-coders</a:t>
                </a:r>
              </a:p>
              <a:p>
                <a:pPr lvl="1"/>
                <a:r>
                  <a:rPr lang="en-US" dirty="0"/>
                  <a:t>Potentially high overhead for fast varying channels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A8FE95-7CD1-4E7E-8D23-CB58A5528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56430"/>
                <a:ext cx="10058400" cy="4329817"/>
              </a:xfrm>
              <a:blipFill>
                <a:blip r:embed="rId2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56663-C875-4BCB-A733-E4F6863C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pic>
        <p:nvPicPr>
          <p:cNvPr id="2050" name="Picture 2" descr="Radio base station linear icon concept radio base Vector Image">
            <a:extLst>
              <a:ext uri="{FF2B5EF4-FFF2-40B4-BE49-F238E27FC236}">
                <a16:creationId xmlns:a16="http://schemas.microsoft.com/office/drawing/2014/main" id="{B3D5EC6B-2602-43E7-AA52-480387390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1" t="4737" r="14915" b="18947"/>
          <a:stretch/>
        </p:blipFill>
        <p:spPr bwMode="auto">
          <a:xfrm>
            <a:off x="6436482" y="1792520"/>
            <a:ext cx="820271" cy="9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Icon | Smartphone">
            <a:extLst>
              <a:ext uri="{FF2B5EF4-FFF2-40B4-BE49-F238E27FC236}">
                <a16:creationId xmlns:a16="http://schemas.microsoft.com/office/drawing/2014/main" id="{0545DD19-5A62-47ED-B413-FD5AB6F1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34" y="1949749"/>
            <a:ext cx="716392" cy="71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9C2D8-2B34-4879-AF2C-70805CFD323D}"/>
              </a:ext>
            </a:extLst>
          </p:cNvPr>
          <p:cNvCxnSpPr>
            <a:cxnSpLocks/>
          </p:cNvCxnSpPr>
          <p:nvPr/>
        </p:nvCxnSpPr>
        <p:spPr>
          <a:xfrm>
            <a:off x="7282928" y="1600200"/>
            <a:ext cx="21859" cy="42643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B8FE7-2817-4CD6-BF16-B994DAC46C6D}"/>
              </a:ext>
            </a:extLst>
          </p:cNvPr>
          <p:cNvCxnSpPr>
            <a:cxnSpLocks/>
          </p:cNvCxnSpPr>
          <p:nvPr/>
        </p:nvCxnSpPr>
        <p:spPr>
          <a:xfrm>
            <a:off x="10002808" y="1600200"/>
            <a:ext cx="37384" cy="42643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445030-FCDA-45FB-A87F-95638BCEFB89}"/>
              </a:ext>
            </a:extLst>
          </p:cNvPr>
          <p:cNvCxnSpPr>
            <a:cxnSpLocks/>
          </p:cNvCxnSpPr>
          <p:nvPr/>
        </p:nvCxnSpPr>
        <p:spPr>
          <a:xfrm>
            <a:off x="7282928" y="1838484"/>
            <a:ext cx="2741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7315DF-0C07-4343-962E-B6FA792CAD70}"/>
              </a:ext>
            </a:extLst>
          </p:cNvPr>
          <p:cNvSpPr txBox="1"/>
          <p:nvPr/>
        </p:nvSpPr>
        <p:spPr>
          <a:xfrm>
            <a:off x="7718222" y="1554123"/>
            <a:ext cx="7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CSI-RS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67583-664B-40DD-A9FF-59797DCBBF7E}"/>
                  </a:ext>
                </a:extLst>
              </p:cNvPr>
              <p:cNvSpPr txBox="1"/>
              <p:nvPr/>
            </p:nvSpPr>
            <p:spPr>
              <a:xfrm>
                <a:off x="7695913" y="3022538"/>
                <a:ext cx="761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PMI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667583-664B-40DD-A9FF-59797DCBB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913" y="3022538"/>
                <a:ext cx="761170" cy="369332"/>
              </a:xfrm>
              <a:prstGeom prst="rect">
                <a:avLst/>
              </a:prstGeom>
              <a:blipFill>
                <a:blip r:embed="rId5"/>
                <a:stretch>
                  <a:fillRect l="-64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3CCDD4-8D2E-4F42-90FC-46D6AAC3A3A3}"/>
                  </a:ext>
                </a:extLst>
              </p:cNvPr>
              <p:cNvSpPr/>
              <p:nvPr/>
            </p:nvSpPr>
            <p:spPr>
              <a:xfrm>
                <a:off x="9166802" y="2051641"/>
                <a:ext cx="1457716" cy="51393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33CCDD4-8D2E-4F42-90FC-46D6AAC3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802" y="2051641"/>
                <a:ext cx="1457716" cy="513933"/>
              </a:xfrm>
              <a:prstGeom prst="roundRect">
                <a:avLst/>
              </a:prstGeom>
              <a:blipFill>
                <a:blip r:embed="rId6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D62881-C2E4-454F-BD01-07419B576914}"/>
              </a:ext>
            </a:extLst>
          </p:cNvPr>
          <p:cNvSpPr/>
          <p:nvPr/>
        </p:nvSpPr>
        <p:spPr>
          <a:xfrm>
            <a:off x="8732312" y="2837084"/>
            <a:ext cx="2287776" cy="89679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 TX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pre-coder and rank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FCA5D2-B83C-464E-BBFA-91CD5960A22D}"/>
              </a:ext>
            </a:extLst>
          </p:cNvPr>
          <p:cNvCxnSpPr>
            <a:cxnSpLocks/>
          </p:cNvCxnSpPr>
          <p:nvPr/>
        </p:nvCxnSpPr>
        <p:spPr>
          <a:xfrm flipH="1">
            <a:off x="7304787" y="3429000"/>
            <a:ext cx="1427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111C6D9-85FB-4585-88B4-EF5B0874386D}"/>
                  </a:ext>
                </a:extLst>
              </p:cNvPr>
              <p:cNvSpPr/>
              <p:nvPr/>
            </p:nvSpPr>
            <p:spPr>
              <a:xfrm>
                <a:off x="6354085" y="3658615"/>
                <a:ext cx="1657701" cy="63380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TX pre-codes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111C6D9-85FB-4585-88B4-EF5B08743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85" y="3658615"/>
                <a:ext cx="1657701" cy="633805"/>
              </a:xfrm>
              <a:prstGeom prst="roundRect">
                <a:avLst/>
              </a:prstGeom>
              <a:blipFill>
                <a:blip r:embed="rId7"/>
                <a:stretch>
                  <a:fillRect t="-4673" b="-14019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6D1E41-E2A7-4AF1-962A-2DC4A44EB241}"/>
              </a:ext>
            </a:extLst>
          </p:cNvPr>
          <p:cNvCxnSpPr>
            <a:cxnSpLocks/>
          </p:cNvCxnSpPr>
          <p:nvPr/>
        </p:nvCxnSpPr>
        <p:spPr>
          <a:xfrm>
            <a:off x="7282928" y="4579852"/>
            <a:ext cx="2741738" cy="0"/>
          </a:xfrm>
          <a:prstGeom prst="straightConnector1">
            <a:avLst/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AD5E34-E630-48DC-9995-90532860B281}"/>
              </a:ext>
            </a:extLst>
          </p:cNvPr>
          <p:cNvSpPr/>
          <p:nvPr/>
        </p:nvSpPr>
        <p:spPr>
          <a:xfrm>
            <a:off x="9192649" y="4773281"/>
            <a:ext cx="1657701" cy="6338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 processing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A5F88-51CF-4797-8390-63A2CAD84C21}"/>
              </a:ext>
            </a:extLst>
          </p:cNvPr>
          <p:cNvSpPr txBox="1"/>
          <p:nvPr/>
        </p:nvSpPr>
        <p:spPr>
          <a:xfrm>
            <a:off x="8074561" y="4210520"/>
            <a:ext cx="161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Pre-coded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8EC18-D2EC-4D0B-A36C-7E2F3AF21F7A}"/>
              </a:ext>
            </a:extLst>
          </p:cNvPr>
          <p:cNvSpPr txBox="1"/>
          <p:nvPr/>
        </p:nvSpPr>
        <p:spPr>
          <a:xfrm>
            <a:off x="6597987" y="148980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91FB7-91F1-428C-A213-9099CFB43B9E}"/>
              </a:ext>
            </a:extLst>
          </p:cNvPr>
          <p:cNvSpPr txBox="1"/>
          <p:nvPr/>
        </p:nvSpPr>
        <p:spPr>
          <a:xfrm>
            <a:off x="10859674" y="146955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</p:spTree>
    <p:extLst>
      <p:ext uri="{BB962C8B-B14F-4D97-AF65-F5344CB8AC3E}">
        <p14:creationId xmlns:p14="http://schemas.microsoft.com/office/powerpoint/2010/main" val="21220092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B94B-3CBF-4A3A-95C9-4C7DC35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Pre-Coding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channel: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Parameters vary in two different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Smal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l-scale variations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b="0" dirty="0"/>
                  <a:t> vary with time and frequency.  Difficult to track</a:t>
                </a:r>
              </a:p>
              <a:p>
                <a:pPr lvl="1"/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Large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-scale variations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vary with path gains. Slower varying.  Easier to track</a:t>
                </a:r>
              </a:p>
              <a:p>
                <a:pPr lvl="1"/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Statistical pre-coding concept</a:t>
                </a:r>
                <a:r>
                  <a:rPr lang="en-US" b="0" dirty="0"/>
                  <a:t>:</a:t>
                </a:r>
              </a:p>
              <a:p>
                <a:pPr lvl="1"/>
                <a:r>
                  <a:rPr lang="en-US" dirty="0"/>
                  <a:t>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on many different time and frequencies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varies but large-scale parameters are constant</a:t>
                </a:r>
              </a:p>
              <a:p>
                <a:pPr lvl="1"/>
                <a:r>
                  <a:rPr lang="en-US" dirty="0"/>
                  <a:t>Based TX pre-coding 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long-term pre-coding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2729E-82B8-4643-91B2-CFB5258D2FF4}"/>
              </a:ext>
            </a:extLst>
          </p:cNvPr>
          <p:cNvCxnSpPr>
            <a:cxnSpLocks/>
          </p:cNvCxnSpPr>
          <p:nvPr/>
        </p:nvCxnSpPr>
        <p:spPr>
          <a:xfrm flipH="1">
            <a:off x="8078800" y="3915136"/>
            <a:ext cx="902150" cy="913173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911362-D4A9-41E0-B1F8-3CB05357D947}"/>
              </a:ext>
            </a:extLst>
          </p:cNvPr>
          <p:cNvSpPr txBox="1"/>
          <p:nvPr/>
        </p:nvSpPr>
        <p:spPr>
          <a:xfrm>
            <a:off x="7580055" y="5254318"/>
            <a:ext cx="9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array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C2B89-5243-4033-A6CE-1AAE4DFCB810}"/>
              </a:ext>
            </a:extLst>
          </p:cNvPr>
          <p:cNvGrpSpPr/>
          <p:nvPr/>
        </p:nvGrpSpPr>
        <p:grpSpPr>
          <a:xfrm rot="21020666">
            <a:off x="7956935" y="4586133"/>
            <a:ext cx="81223" cy="510445"/>
            <a:chOff x="6835335" y="2831842"/>
            <a:chExt cx="81223" cy="51044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91F063-CE10-4DFA-8976-A27BC712900B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3709D6-8187-4C6F-8377-656A63231660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8F5DDE-7493-48AF-930C-34E21EBA870F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2063FC-74AA-4403-997D-CFD17BD308D2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E0D6FC-6CEC-40CE-92B1-A16E7B67849B}"/>
              </a:ext>
            </a:extLst>
          </p:cNvPr>
          <p:cNvGrpSpPr/>
          <p:nvPr/>
        </p:nvGrpSpPr>
        <p:grpSpPr>
          <a:xfrm rot="268297">
            <a:off x="10799810" y="4610525"/>
            <a:ext cx="81223" cy="510445"/>
            <a:chOff x="6835335" y="2831842"/>
            <a:chExt cx="81223" cy="5104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2ABA65-A694-4611-BCCD-334EFF50C0B3}"/>
                </a:ext>
              </a:extLst>
            </p:cNvPr>
            <p:cNvSpPr/>
            <p:nvPr/>
          </p:nvSpPr>
          <p:spPr>
            <a:xfrm>
              <a:off x="6838739" y="283184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82BC19-9FF9-45E6-832E-9BE05D6200DA}"/>
                </a:ext>
              </a:extLst>
            </p:cNvPr>
            <p:cNvSpPr/>
            <p:nvPr/>
          </p:nvSpPr>
          <p:spPr>
            <a:xfrm>
              <a:off x="6835335" y="2974990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BDBDC9-41D0-48E1-89F9-4952AD9EAA9B}"/>
                </a:ext>
              </a:extLst>
            </p:cNvPr>
            <p:cNvSpPr/>
            <p:nvPr/>
          </p:nvSpPr>
          <p:spPr>
            <a:xfrm>
              <a:off x="6835335" y="3118138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4497A3-A137-4789-90D0-24F454E51831}"/>
                </a:ext>
              </a:extLst>
            </p:cNvPr>
            <p:cNvSpPr/>
            <p:nvPr/>
          </p:nvSpPr>
          <p:spPr>
            <a:xfrm>
              <a:off x="6835335" y="3259109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7923A-3B7C-4763-A556-45D2B0317348}"/>
              </a:ext>
            </a:extLst>
          </p:cNvPr>
          <p:cNvCxnSpPr>
            <a:cxnSpLocks/>
          </p:cNvCxnSpPr>
          <p:nvPr/>
        </p:nvCxnSpPr>
        <p:spPr>
          <a:xfrm flipH="1" flipV="1">
            <a:off x="8980950" y="3900257"/>
            <a:ext cx="1833220" cy="972172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4E478-E56F-4769-9E23-B18F1DB08E87}"/>
              </a:ext>
            </a:extLst>
          </p:cNvPr>
          <p:cNvSpPr/>
          <p:nvPr/>
        </p:nvSpPr>
        <p:spPr>
          <a:xfrm rot="21300256">
            <a:off x="8498557" y="3639285"/>
            <a:ext cx="1154558" cy="21961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DE55A-19D7-420E-9DF0-54EC6C5AE0B1}"/>
              </a:ext>
            </a:extLst>
          </p:cNvPr>
          <p:cNvSpPr txBox="1"/>
          <p:nvPr/>
        </p:nvSpPr>
        <p:spPr>
          <a:xfrm>
            <a:off x="10784193" y="4228965"/>
            <a:ext cx="95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array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AF07DD-9569-4117-AE27-37F5CA21C71A}"/>
              </a:ext>
            </a:extLst>
          </p:cNvPr>
          <p:cNvCxnSpPr>
            <a:cxnSpLocks/>
          </p:cNvCxnSpPr>
          <p:nvPr/>
        </p:nvCxnSpPr>
        <p:spPr>
          <a:xfrm flipH="1" flipV="1">
            <a:off x="8077035" y="4828309"/>
            <a:ext cx="2698230" cy="76881"/>
          </a:xfrm>
          <a:prstGeom prst="straightConnector1">
            <a:avLst/>
          </a:prstGeom>
          <a:ln w="22225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997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CB7BE9-FAAC-4BBF-BF64-926B73B9B297}"/>
              </a:ext>
            </a:extLst>
          </p:cNvPr>
          <p:cNvSpPr/>
          <p:nvPr/>
        </p:nvSpPr>
        <p:spPr>
          <a:xfrm>
            <a:off x="1637731" y="4285397"/>
            <a:ext cx="9307773" cy="1166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B94B-3CBF-4A3A-95C9-4C7DC35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and RX Spatial Covariance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Statistical pre-coding is typically based on the spatial covariance matrices</a:t>
                </a:r>
              </a:p>
              <a:p>
                <a:r>
                  <a:rPr lang="en-US" b="0" dirty="0"/>
                  <a:t>Consider channel: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Define TX and RX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spatial covariance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Average is over small-scale parameters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If phases are </a:t>
                </a:r>
                <a:r>
                  <a:rPr lang="en-US" dirty="0" err="1"/>
                  <a:t>i.i.d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20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2B94B-3CBF-4A3A-95C9-4C7DC353A2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Statistical Pre-Coding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62B94B-3CBF-4A3A-95C9-4C7DC353A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Measured over many time and frequency instances</a:t>
                </a:r>
              </a:p>
              <a:p>
                <a:r>
                  <a:rPr lang="en-US" dirty="0"/>
                  <a:t>Take eigenvalue decomposition: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To transmit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streams:</a:t>
                </a:r>
              </a:p>
              <a:p>
                <a:pPr lvl="1"/>
                <a:r>
                  <a:rPr lang="en-US" dirty="0"/>
                  <a:t>Take TX pre-coder: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[:,1: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largest eigenvalues</a:t>
                </a:r>
              </a:p>
              <a:p>
                <a:pPr lvl="1"/>
                <a:r>
                  <a:rPr lang="en-US" dirty="0"/>
                  <a:t>Use pre-coding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8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4B4E-C86E-4DCC-8F6D-39E36C09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Narrowband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82113-3D18-4FE4-8E89-EFC93DEC8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narrowband MIMO channel from previous lecture: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 Channel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signals to the TX antennas</a:t>
                </a:r>
              </a:p>
              <a:p>
                <a:r>
                  <a:rPr lang="en-US" dirty="0"/>
                  <a:t>TX power constraint: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Total energy constraint on all antennas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section: make two critical assumption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dirty="0"/>
                  <a:t>TX and RX knows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exactly  (called CSI-T and CSI-R)</a:t>
                </a:r>
              </a:p>
              <a:p>
                <a:pPr lvl="1"/>
                <a:r>
                  <a:rPr lang="en-US" dirty="0"/>
                  <a:t>We will relax these later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182113-3D18-4FE4-8E89-EFC93DEC8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3ADE-A713-410A-AE78-ABA80C31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CDC671-6AA8-4C4F-ADDF-B91CE60A421C}"/>
              </a:ext>
            </a:extLst>
          </p:cNvPr>
          <p:cNvGrpSpPr/>
          <p:nvPr/>
        </p:nvGrpSpPr>
        <p:grpSpPr>
          <a:xfrm>
            <a:off x="7874102" y="3036891"/>
            <a:ext cx="77819" cy="506295"/>
            <a:chOff x="7516819" y="2129555"/>
            <a:chExt cx="77819" cy="5062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504380-F166-42DD-8FD1-829A218F550B}"/>
                </a:ext>
              </a:extLst>
            </p:cNvPr>
            <p:cNvSpPr/>
            <p:nvPr/>
          </p:nvSpPr>
          <p:spPr>
            <a:xfrm rot="21439223">
              <a:off x="7516819" y="2129555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A794A0-9028-421A-BDF1-5396AB253822}"/>
                </a:ext>
              </a:extLst>
            </p:cNvPr>
            <p:cNvSpPr/>
            <p:nvPr/>
          </p:nvSpPr>
          <p:spPr>
            <a:xfrm rot="21439223">
              <a:off x="7516819" y="2279764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2B120B-028F-4684-8D30-2180016BBB12}"/>
                </a:ext>
              </a:extLst>
            </p:cNvPr>
            <p:cNvSpPr/>
            <p:nvPr/>
          </p:nvSpPr>
          <p:spPr>
            <a:xfrm rot="21439223">
              <a:off x="7516819" y="2403077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3D8355D-5F15-453A-A54D-12D29B355135}"/>
                </a:ext>
              </a:extLst>
            </p:cNvPr>
            <p:cNvSpPr/>
            <p:nvPr/>
          </p:nvSpPr>
          <p:spPr>
            <a:xfrm rot="21439223">
              <a:off x="7516819" y="255267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6B9F61-4B90-448B-A4EF-55BCD9C65A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059961" y="3291227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D42058-18B0-444B-BEF8-769CE8902F73}"/>
                  </a:ext>
                </a:extLst>
              </p:cNvPr>
              <p:cNvSpPr/>
              <p:nvPr/>
            </p:nvSpPr>
            <p:spPr>
              <a:xfrm>
                <a:off x="8617661" y="272805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D42058-18B0-444B-BEF8-769CE8902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661" y="2728053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5D33F-BE80-46DA-8CBC-03721744D850}"/>
              </a:ext>
            </a:extLst>
          </p:cNvPr>
          <p:cNvCxnSpPr>
            <a:cxnSpLocks/>
          </p:cNvCxnSpPr>
          <p:nvPr/>
        </p:nvCxnSpPr>
        <p:spPr>
          <a:xfrm>
            <a:off x="9413054" y="330250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7D8A07-1E90-483D-8638-1891B3D5EA5C}"/>
              </a:ext>
            </a:extLst>
          </p:cNvPr>
          <p:cNvGrpSpPr/>
          <p:nvPr/>
        </p:nvGrpSpPr>
        <p:grpSpPr>
          <a:xfrm>
            <a:off x="9991026" y="3057840"/>
            <a:ext cx="77819" cy="506295"/>
            <a:chOff x="7516819" y="2129555"/>
            <a:chExt cx="77819" cy="50629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BEADE8-449F-45EB-97D9-0DA7D23B05A2}"/>
                </a:ext>
              </a:extLst>
            </p:cNvPr>
            <p:cNvSpPr/>
            <p:nvPr/>
          </p:nvSpPr>
          <p:spPr>
            <a:xfrm rot="21439223">
              <a:off x="7516819" y="2129555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988DB0-2898-4D02-A848-D7E9C5EDFD8A}"/>
                </a:ext>
              </a:extLst>
            </p:cNvPr>
            <p:cNvSpPr/>
            <p:nvPr/>
          </p:nvSpPr>
          <p:spPr>
            <a:xfrm rot="21439223">
              <a:off x="7516819" y="2279764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CF31E5-DEF6-4474-8FC2-7C90752DE200}"/>
                </a:ext>
              </a:extLst>
            </p:cNvPr>
            <p:cNvSpPr/>
            <p:nvPr/>
          </p:nvSpPr>
          <p:spPr>
            <a:xfrm rot="21439223">
              <a:off x="7516819" y="2403077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5B8A8B-0B0E-4279-BC68-EBE5094B39B2}"/>
                </a:ext>
              </a:extLst>
            </p:cNvPr>
            <p:cNvSpPr/>
            <p:nvPr/>
          </p:nvSpPr>
          <p:spPr>
            <a:xfrm rot="21439223">
              <a:off x="7516819" y="2552672"/>
              <a:ext cx="77819" cy="8317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528B45C-0098-41B6-B30A-C79A24340B38}"/>
              </a:ext>
            </a:extLst>
          </p:cNvPr>
          <p:cNvSpPr txBox="1"/>
          <p:nvPr/>
        </p:nvSpPr>
        <p:spPr>
          <a:xfrm>
            <a:off x="9619641" y="365646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RX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F12906-F719-432D-BE37-C3B2516F7860}"/>
              </a:ext>
            </a:extLst>
          </p:cNvPr>
          <p:cNvSpPr txBox="1"/>
          <p:nvPr/>
        </p:nvSpPr>
        <p:spPr>
          <a:xfrm>
            <a:off x="7476032" y="366594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TX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414621-9A1A-4E05-986E-CB935A728E61}"/>
                  </a:ext>
                </a:extLst>
              </p:cNvPr>
              <p:cNvSpPr txBox="1"/>
              <p:nvPr/>
            </p:nvSpPr>
            <p:spPr>
              <a:xfrm>
                <a:off x="7357840" y="293641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414621-9A1A-4E05-986E-CB935A72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40" y="293641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E42E16-1D69-457D-AD16-2139B6E82967}"/>
              </a:ext>
            </a:extLst>
          </p:cNvPr>
          <p:cNvCxnSpPr>
            <a:cxnSpLocks/>
          </p:cNvCxnSpPr>
          <p:nvPr/>
        </p:nvCxnSpPr>
        <p:spPr>
          <a:xfrm>
            <a:off x="7197182" y="330250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53E0B5-0E99-400B-957C-BADF789B1940}"/>
                  </a:ext>
                </a:extLst>
              </p:cNvPr>
              <p:cNvSpPr txBox="1"/>
              <p:nvPr/>
            </p:nvSpPr>
            <p:spPr>
              <a:xfrm>
                <a:off x="10259621" y="2941916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B53E0B5-0E99-400B-957C-BADF789B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621" y="2941916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9C12A0-897D-4299-8EDD-AF675D44687A}"/>
              </a:ext>
            </a:extLst>
          </p:cNvPr>
          <p:cNvCxnSpPr>
            <a:cxnSpLocks/>
          </p:cNvCxnSpPr>
          <p:nvPr/>
        </p:nvCxnSpPr>
        <p:spPr>
          <a:xfrm>
            <a:off x="10155659" y="3302504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00084B-A2C3-4EB1-A6C4-09AE1CD14BF2}"/>
              </a:ext>
            </a:extLst>
          </p:cNvPr>
          <p:cNvCxnSpPr>
            <a:cxnSpLocks/>
          </p:cNvCxnSpPr>
          <p:nvPr/>
        </p:nvCxnSpPr>
        <p:spPr>
          <a:xfrm>
            <a:off x="9679612" y="2540234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788CCE0-F944-4090-8DE7-DCD0E0D4D10A}"/>
              </a:ext>
            </a:extLst>
          </p:cNvPr>
          <p:cNvSpPr/>
          <p:nvPr/>
        </p:nvSpPr>
        <p:spPr>
          <a:xfrm>
            <a:off x="9598111" y="3202412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CE4-2BA7-46CB-A5D3-8705AECDCD7E}"/>
                  </a:ext>
                </a:extLst>
              </p:cNvPr>
              <p:cNvSpPr txBox="1"/>
              <p:nvPr/>
            </p:nvSpPr>
            <p:spPr>
              <a:xfrm>
                <a:off x="9517016" y="22304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7E5CE4-2BA7-46CB-A5D3-8705AECDC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016" y="2230460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24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B94B-3CBF-4A3A-95C9-4C7DC353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Instantaneous vs. Statistical Pre-Coding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Statistical pre-coding:</a:t>
                </a:r>
              </a:p>
              <a:p>
                <a:pPr lvl="1"/>
                <a:r>
                  <a:rPr lang="en-US" dirty="0"/>
                  <a:t>Select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: 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streams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antennas</a:t>
                </a:r>
              </a:p>
              <a:p>
                <a:pPr lvl="1"/>
                <a:r>
                  <a:rPr lang="en-US" dirty="0"/>
                  <a:t>On each channel realization, see channel matrix: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ergodic capacity: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Instantaneous pre-coding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Can select pre-coder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channel realization</a:t>
                </a:r>
              </a:p>
              <a:p>
                <a:pPr lvl="1"/>
                <a:r>
                  <a:rPr lang="en-US" dirty="0"/>
                  <a:t>Get ergodic capacity: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func>
                          </m:e>
                        </m:func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59D300-66D4-46E6-9549-0F42BDC0B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7034-407A-4D14-9063-E7367ED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9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673-29BD-42F4-8BD2-9526A1B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74653-2B2C-40AE-BC8C-8FEF84041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High-dim array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=16,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r>
                  <a:rPr lang="en-US" dirty="0"/>
                  <a:t>Transmission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Instantaneous selects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directions in each realization.  Statistical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directions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Uniform power allocation across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774653-2B2C-40AE-BC8C-8FEF84041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88420-DEA5-4A41-B147-521B932A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DE351-73C8-4F58-BCBF-1DEC47A4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52" y="3078638"/>
            <a:ext cx="3289507" cy="2790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F9C1C-6978-4897-B7FC-9840B94FB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273" y="3078638"/>
            <a:ext cx="3512229" cy="2914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51019-2B48-4071-BC67-10E4741CA0C4}"/>
              </a:ext>
            </a:extLst>
          </p:cNvPr>
          <p:cNvSpPr txBox="1"/>
          <p:nvPr/>
        </p:nvSpPr>
        <p:spPr>
          <a:xfrm>
            <a:off x="1999398" y="333485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Rank=4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EA306-0A68-4397-A96E-007EE7021EE7}"/>
              </a:ext>
            </a:extLst>
          </p:cNvPr>
          <p:cNvSpPr txBox="1"/>
          <p:nvPr/>
        </p:nvSpPr>
        <p:spPr>
          <a:xfrm>
            <a:off x="6126480" y="337419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Rank=8</a:t>
            </a:r>
          </a:p>
        </p:txBody>
      </p:sp>
    </p:spTree>
    <p:extLst>
      <p:ext uri="{BB962C8B-B14F-4D97-AF65-F5344CB8AC3E}">
        <p14:creationId xmlns:p14="http://schemas.microsoft.com/office/powerpoint/2010/main" val="11637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39CF768-EC43-4AF9-BF60-C560DE962155}"/>
              </a:ext>
            </a:extLst>
          </p:cNvPr>
          <p:cNvSpPr/>
          <p:nvPr/>
        </p:nvSpPr>
        <p:spPr>
          <a:xfrm>
            <a:off x="2026693" y="4150519"/>
            <a:ext cx="4069307" cy="585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Transforms with the SVD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5952165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Take reduced SVD of the channel: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TX and RX apply transforms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TX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𝑽𝒔</m:t>
                    </m:r>
                  </m:oMath>
                </a14:m>
                <a:r>
                  <a:rPr lang="en-US" dirty="0"/>
                  <a:t>  (also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pre-coder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RX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diagonal: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Creates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independent channels: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5952165" cy="4329817"/>
              </a:xfrm>
              <a:blipFill>
                <a:blip r:embed="rId2"/>
                <a:stretch>
                  <a:fillRect l="-2459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759B18E-E68C-44C0-8A1F-EC0CEAF6F1AF}"/>
              </a:ext>
            </a:extLst>
          </p:cNvPr>
          <p:cNvSpPr txBox="1"/>
          <p:nvPr/>
        </p:nvSpPr>
        <p:spPr>
          <a:xfrm>
            <a:off x="6702155" y="3059668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transform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4907C5-5AC0-4BC1-A0F8-C3E14D98CA69}"/>
              </a:ext>
            </a:extLst>
          </p:cNvPr>
          <p:cNvSpPr txBox="1"/>
          <p:nvPr/>
        </p:nvSpPr>
        <p:spPr>
          <a:xfrm>
            <a:off x="9656705" y="3036899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5786F9-7B68-40D1-B32F-DC65A2CF5624}"/>
                  </a:ext>
                </a:extLst>
              </p:cNvPr>
              <p:cNvSpPr/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15786F9-7B68-40D1-B32F-DC65A2CF5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ACBFA2-0C25-4D31-AA85-4368E6DBD436}"/>
              </a:ext>
            </a:extLst>
          </p:cNvPr>
          <p:cNvCxnSpPr>
            <a:cxnSpLocks/>
            <a:stCxn id="52" idx="3"/>
            <a:endCxn id="59" idx="2"/>
          </p:cNvCxnSpPr>
          <p:nvPr/>
        </p:nvCxnSpPr>
        <p:spPr>
          <a:xfrm>
            <a:off x="9030317" y="2431041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B79BD3-E875-4001-9B2A-D22DE7E21CEB}"/>
                  </a:ext>
                </a:extLst>
              </p:cNvPr>
              <p:cNvSpPr txBox="1"/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B79BD3-E875-4001-9B2A-D22DE7E2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B903DD-4E35-4485-8E4F-DDDB46C4AD57}"/>
              </a:ext>
            </a:extLst>
          </p:cNvPr>
          <p:cNvCxnSpPr>
            <a:cxnSpLocks/>
          </p:cNvCxnSpPr>
          <p:nvPr/>
        </p:nvCxnSpPr>
        <p:spPr>
          <a:xfrm>
            <a:off x="7695789" y="243406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7AA978B-41C6-41C1-A252-D3F829CCE405}"/>
                  </a:ext>
                </a:extLst>
              </p:cNvPr>
              <p:cNvSpPr txBox="1"/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7AA978B-41C6-41C1-A252-D3F829CC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F4F88D-C5B5-47F5-9875-A8ACC3567D5D}"/>
              </a:ext>
            </a:extLst>
          </p:cNvPr>
          <p:cNvCxnSpPr>
            <a:cxnSpLocks/>
          </p:cNvCxnSpPr>
          <p:nvPr/>
        </p:nvCxnSpPr>
        <p:spPr>
          <a:xfrm>
            <a:off x="9409713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77B900-8BEF-4FC2-976F-A7EFD2914A2D}"/>
              </a:ext>
            </a:extLst>
          </p:cNvPr>
          <p:cNvCxnSpPr>
            <a:cxnSpLocks/>
          </p:cNvCxnSpPr>
          <p:nvPr/>
        </p:nvCxnSpPr>
        <p:spPr>
          <a:xfrm>
            <a:off x="9317147" y="168004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2B7271-6E8D-4BE1-868F-204083B1F999}"/>
              </a:ext>
            </a:extLst>
          </p:cNvPr>
          <p:cNvSpPr/>
          <p:nvPr/>
        </p:nvSpPr>
        <p:spPr>
          <a:xfrm>
            <a:off x="9228863" y="2363175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216649-8023-4A7E-8DF6-8E1E5CBACC2F}"/>
                  </a:ext>
                </a:extLst>
              </p:cNvPr>
              <p:cNvSpPr txBox="1"/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A216649-8023-4A7E-8DF6-8E1E5CBAC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47F2A0-AFDD-4255-BDC5-E0577B29FA55}"/>
                  </a:ext>
                </a:extLst>
              </p:cNvPr>
              <p:cNvSpPr/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47F2A0-AFDD-4255-BDC5-E0577B29F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ED4807-EB62-4879-BABD-49754B8DD7C1}"/>
                  </a:ext>
                </a:extLst>
              </p:cNvPr>
              <p:cNvSpPr/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ED4807-EB62-4879-BABD-49754B8DD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764B85-097F-4E4E-9494-E90CA89D174E}"/>
                  </a:ext>
                </a:extLst>
              </p:cNvPr>
              <p:cNvSpPr txBox="1"/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764B85-097F-4E4E-9494-E90CA89D1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248239-DF50-4EFF-9264-82208D14FB9B}"/>
              </a:ext>
            </a:extLst>
          </p:cNvPr>
          <p:cNvCxnSpPr>
            <a:cxnSpLocks/>
          </p:cNvCxnSpPr>
          <p:nvPr/>
        </p:nvCxnSpPr>
        <p:spPr>
          <a:xfrm>
            <a:off x="10754851" y="2421005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35092E-FAA9-464D-8D88-C3F573C48127}"/>
              </a:ext>
            </a:extLst>
          </p:cNvPr>
          <p:cNvCxnSpPr>
            <a:cxnSpLocks/>
          </p:cNvCxnSpPr>
          <p:nvPr/>
        </p:nvCxnSpPr>
        <p:spPr>
          <a:xfrm>
            <a:off x="6431320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CC6BAD1-1B82-4249-A307-88251CE1245B}"/>
                  </a:ext>
                </a:extLst>
              </p:cNvPr>
              <p:cNvSpPr txBox="1"/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CC6BAD1-1B82-4249-A307-88251CE1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9D5CA4-6248-4F36-A332-3F5267B1AFF1}"/>
              </a:ext>
            </a:extLst>
          </p:cNvPr>
          <p:cNvCxnSpPr>
            <a:cxnSpLocks/>
          </p:cNvCxnSpPr>
          <p:nvPr/>
        </p:nvCxnSpPr>
        <p:spPr>
          <a:xfrm>
            <a:off x="7721636" y="4514577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F7235D-719D-4CB6-AF9C-57D3D66F20F9}"/>
                  </a:ext>
                </a:extLst>
              </p:cNvPr>
              <p:cNvSpPr txBox="1"/>
              <p:nvPr/>
            </p:nvSpPr>
            <p:spPr>
              <a:xfrm>
                <a:off x="7825598" y="4150519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BF7235D-719D-4CB6-AF9C-57D3D66F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598" y="4150519"/>
                <a:ext cx="333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A4D79E-D392-44A1-BFD7-CE729AF7CE76}"/>
                  </a:ext>
                </a:extLst>
              </p:cNvPr>
              <p:cNvSpPr/>
              <p:nvPr/>
            </p:nvSpPr>
            <p:spPr>
              <a:xfrm>
                <a:off x="8279336" y="3956218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A4D79E-D392-44A1-BFD7-CE729AF7C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336" y="3956218"/>
                <a:ext cx="775121" cy="11263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0F4C1B-06A8-4758-A383-FF8522DA8054}"/>
                  </a:ext>
                </a:extLst>
              </p:cNvPr>
              <p:cNvSpPr txBox="1"/>
              <p:nvPr/>
            </p:nvSpPr>
            <p:spPr>
              <a:xfrm>
                <a:off x="9446589" y="4116164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F0F4C1B-06A8-4758-A383-FF8522DA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89" y="4116164"/>
                <a:ext cx="34977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9BB4293-6269-4521-80E1-5FE6B22587F1}"/>
              </a:ext>
            </a:extLst>
          </p:cNvPr>
          <p:cNvCxnSpPr>
            <a:cxnSpLocks/>
          </p:cNvCxnSpPr>
          <p:nvPr/>
        </p:nvCxnSpPr>
        <p:spPr>
          <a:xfrm>
            <a:off x="9438657" y="451215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9F2EB3A-766F-4F4C-9BDE-7ABB473B0D5F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9054457" y="4512803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BBCA2BA-1E2A-4578-88AD-2EA6F1DCCF64}"/>
              </a:ext>
            </a:extLst>
          </p:cNvPr>
          <p:cNvCxnSpPr>
            <a:cxnSpLocks/>
          </p:cNvCxnSpPr>
          <p:nvPr/>
        </p:nvCxnSpPr>
        <p:spPr>
          <a:xfrm>
            <a:off x="9341287" y="3761810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DEC9685-7F6E-436B-B1B7-93965B436AD8}"/>
              </a:ext>
            </a:extLst>
          </p:cNvPr>
          <p:cNvSpPr/>
          <p:nvPr/>
        </p:nvSpPr>
        <p:spPr>
          <a:xfrm>
            <a:off x="9253003" y="4444937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9A11EE-9EC4-4D21-BDB5-F18121679309}"/>
                  </a:ext>
                </a:extLst>
              </p:cNvPr>
              <p:cNvSpPr txBox="1"/>
              <p:nvPr/>
            </p:nvSpPr>
            <p:spPr>
              <a:xfrm>
                <a:off x="9144759" y="3454167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9A11EE-9EC4-4D21-BDB5-F18121679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759" y="3454167"/>
                <a:ext cx="362599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E1088E7C-E237-4109-9E5F-458A4257B508}"/>
              </a:ext>
            </a:extLst>
          </p:cNvPr>
          <p:cNvSpPr txBox="1"/>
          <p:nvPr/>
        </p:nvSpPr>
        <p:spPr>
          <a:xfrm rot="5400000">
            <a:off x="8497618" y="32630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9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Diagonalization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04098" y="1554657"/>
                <a:ext cx="5060093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channel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Noise: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,</a:t>
                </a:r>
                <a:br>
                  <a:rPr lang="en-US" b="1" dirty="0"/>
                </a:b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also Gaussian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Hence, transforms diagonalize the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</a:t>
                </a:r>
              </a:p>
              <a:p>
                <a:pPr lvl="1"/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04098" y="1554657"/>
                <a:ext cx="5060093" cy="4329817"/>
              </a:xfrm>
              <a:blipFill>
                <a:blip r:embed="rId2"/>
                <a:stretch>
                  <a:fillRect l="-2892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4B8A51-7C1A-4731-BFDB-EA73E1541AC6}"/>
                  </a:ext>
                </a:extLst>
              </p:cNvPr>
              <p:cNvSpPr/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4B8A51-7C1A-4731-BFDB-EA73E1541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196" y="1867867"/>
                <a:ext cx="775121" cy="1126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CA99F1-C6A7-4D11-849E-F6700DCF7FDA}"/>
              </a:ext>
            </a:extLst>
          </p:cNvPr>
          <p:cNvCxnSpPr>
            <a:cxnSpLocks/>
            <a:stCxn id="26" idx="3"/>
            <a:endCxn id="42" idx="2"/>
          </p:cNvCxnSpPr>
          <p:nvPr/>
        </p:nvCxnSpPr>
        <p:spPr>
          <a:xfrm>
            <a:off x="9030317" y="2431041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46BEF8-0988-4507-B015-77FD0BD99DBA}"/>
                  </a:ext>
                </a:extLst>
              </p:cNvPr>
              <p:cNvSpPr txBox="1"/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46BEF8-0988-4507-B015-77FD0BD9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48" y="2059122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AA3858-83D4-4949-AB39-1DED16F452AE}"/>
              </a:ext>
            </a:extLst>
          </p:cNvPr>
          <p:cNvCxnSpPr>
            <a:cxnSpLocks/>
          </p:cNvCxnSpPr>
          <p:nvPr/>
        </p:nvCxnSpPr>
        <p:spPr>
          <a:xfrm>
            <a:off x="7695789" y="2434060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EF02A1-B4EF-4103-833A-4180392EBAED}"/>
                  </a:ext>
                </a:extLst>
              </p:cNvPr>
              <p:cNvSpPr txBox="1"/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EF02A1-B4EF-4103-833A-4180392E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89" y="206313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2C139-506F-42F0-AE2C-CA0D80F4E095}"/>
              </a:ext>
            </a:extLst>
          </p:cNvPr>
          <p:cNvCxnSpPr>
            <a:cxnSpLocks/>
          </p:cNvCxnSpPr>
          <p:nvPr/>
        </p:nvCxnSpPr>
        <p:spPr>
          <a:xfrm>
            <a:off x="9409713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673DA2-1533-403B-A2A0-C590387C356E}"/>
              </a:ext>
            </a:extLst>
          </p:cNvPr>
          <p:cNvCxnSpPr>
            <a:cxnSpLocks/>
          </p:cNvCxnSpPr>
          <p:nvPr/>
        </p:nvCxnSpPr>
        <p:spPr>
          <a:xfrm>
            <a:off x="9317147" y="1680048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95367C3-E4C8-4EF3-B18E-63061E81E1DB}"/>
              </a:ext>
            </a:extLst>
          </p:cNvPr>
          <p:cNvSpPr/>
          <p:nvPr/>
        </p:nvSpPr>
        <p:spPr>
          <a:xfrm>
            <a:off x="9228863" y="2363175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8C7C00-DFEE-4E20-8B0A-B83ED34B583F}"/>
                  </a:ext>
                </a:extLst>
              </p:cNvPr>
              <p:cNvSpPr txBox="1"/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8C7C00-DFEE-4E20-8B0A-B83ED34B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619" y="1372405"/>
                <a:ext cx="39305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C22DA4-DE5A-4A80-B9BF-15349C23B5B4}"/>
                  </a:ext>
                </a:extLst>
              </p:cNvPr>
              <p:cNvSpPr/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C22DA4-DE5A-4A80-B9BF-15349C23B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16" y="1877485"/>
                <a:ext cx="775121" cy="1126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95CE1D-78AC-42A0-BBA0-86282EF53724}"/>
              </a:ext>
            </a:extLst>
          </p:cNvPr>
          <p:cNvCxnSpPr>
            <a:cxnSpLocks/>
          </p:cNvCxnSpPr>
          <p:nvPr/>
        </p:nvCxnSpPr>
        <p:spPr>
          <a:xfrm>
            <a:off x="7727116" y="4441422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61676F-12EF-435B-8276-A87E84A92830}"/>
                  </a:ext>
                </a:extLst>
              </p:cNvPr>
              <p:cNvSpPr txBox="1"/>
              <p:nvPr/>
            </p:nvSpPr>
            <p:spPr>
              <a:xfrm>
                <a:off x="7831078" y="4077364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61676F-12EF-435B-8276-A87E84A9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078" y="4077364"/>
                <a:ext cx="33374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BAED35-640E-44A5-B019-3BF68BFD19E2}"/>
                  </a:ext>
                </a:extLst>
              </p:cNvPr>
              <p:cNvSpPr/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solidFill>
                <a:srgbClr val="99FF99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8BAED35-640E-44A5-B019-3BF68BFD1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492" y="1834502"/>
                <a:ext cx="775121" cy="11263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754B4A-D916-461B-AB5B-3169BB176503}"/>
                  </a:ext>
                </a:extLst>
              </p:cNvPr>
              <p:cNvSpPr txBox="1"/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754B4A-D916-461B-AB5B-3169BB17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813" y="2060417"/>
                <a:ext cx="34977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4AE2BD-940A-4E7A-8C3D-B8AD633734A6}"/>
              </a:ext>
            </a:extLst>
          </p:cNvPr>
          <p:cNvCxnSpPr>
            <a:cxnSpLocks/>
          </p:cNvCxnSpPr>
          <p:nvPr/>
        </p:nvCxnSpPr>
        <p:spPr>
          <a:xfrm>
            <a:off x="10754851" y="2421005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852F9E-7D5A-48F8-AD4B-FA79F063A367}"/>
                  </a:ext>
                </a:extLst>
              </p:cNvPr>
              <p:cNvSpPr/>
              <p:nvPr/>
            </p:nvSpPr>
            <p:spPr>
              <a:xfrm>
                <a:off x="8284816" y="3883063"/>
                <a:ext cx="775121" cy="11263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852F9E-7D5A-48F8-AD4B-FA79F063A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816" y="3883063"/>
                <a:ext cx="775121" cy="11263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64628A-1346-4BEE-88D1-0E5BDF324668}"/>
                  </a:ext>
                </a:extLst>
              </p:cNvPr>
              <p:cNvSpPr txBox="1"/>
              <p:nvPr/>
            </p:nvSpPr>
            <p:spPr>
              <a:xfrm>
                <a:off x="9452069" y="404300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64628A-1346-4BEE-88D1-0E5BDF32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69" y="4043009"/>
                <a:ext cx="34977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54207F-E279-40D4-9F8F-6675D06D6274}"/>
              </a:ext>
            </a:extLst>
          </p:cNvPr>
          <p:cNvCxnSpPr>
            <a:cxnSpLocks/>
          </p:cNvCxnSpPr>
          <p:nvPr/>
        </p:nvCxnSpPr>
        <p:spPr>
          <a:xfrm>
            <a:off x="9444137" y="4439003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0B5DBD-9844-4A08-B854-A73AB7F4F8FF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9059937" y="4439648"/>
            <a:ext cx="198546" cy="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1D7B76-5EE0-4618-9BCA-CC6DF93FA069}"/>
              </a:ext>
            </a:extLst>
          </p:cNvPr>
          <p:cNvCxnSpPr>
            <a:cxnSpLocks/>
          </p:cNvCxnSpPr>
          <p:nvPr/>
        </p:nvCxnSpPr>
        <p:spPr>
          <a:xfrm>
            <a:off x="9346767" y="3688655"/>
            <a:ext cx="0" cy="64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25D030C-05B7-4FB5-A292-989BAF3C0426}"/>
              </a:ext>
            </a:extLst>
          </p:cNvPr>
          <p:cNvSpPr/>
          <p:nvPr/>
        </p:nvSpPr>
        <p:spPr>
          <a:xfrm>
            <a:off x="9258483" y="4371782"/>
            <a:ext cx="163002" cy="139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87C8B3-DA2D-4354-82AE-7CF734595888}"/>
                  </a:ext>
                </a:extLst>
              </p:cNvPr>
              <p:cNvSpPr txBox="1"/>
              <p:nvPr/>
            </p:nvSpPr>
            <p:spPr>
              <a:xfrm>
                <a:off x="9150239" y="3381012"/>
                <a:ext cx="3625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87C8B3-DA2D-4354-82AE-7CF73459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39" y="3381012"/>
                <a:ext cx="36259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F6B670-51B9-4655-BFF0-65C4B9A2C6CA}"/>
              </a:ext>
            </a:extLst>
          </p:cNvPr>
          <p:cNvCxnSpPr>
            <a:cxnSpLocks/>
          </p:cNvCxnSpPr>
          <p:nvPr/>
        </p:nvCxnSpPr>
        <p:spPr>
          <a:xfrm>
            <a:off x="6431320" y="2428128"/>
            <a:ext cx="55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3A61D52-4943-4A67-A44D-0D21E799B407}"/>
                  </a:ext>
                </a:extLst>
              </p:cNvPr>
              <p:cNvSpPr txBox="1"/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3A61D52-4943-4A67-A44D-0D21E799B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282" y="2064070"/>
                <a:ext cx="33374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75C86D-7A7F-458F-8B79-54B8747230CB}"/>
              </a:ext>
            </a:extLst>
          </p:cNvPr>
          <p:cNvSpPr txBox="1"/>
          <p:nvPr/>
        </p:nvSpPr>
        <p:spPr>
          <a:xfrm rot="5400000">
            <a:off x="8503098" y="31898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725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58721</TotalTime>
  <Words>5326</Words>
  <Application>Microsoft Office PowerPoint</Application>
  <PresentationFormat>Widescreen</PresentationFormat>
  <Paragraphs>961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Cambria Math</vt:lpstr>
      <vt:lpstr>Wingdings</vt:lpstr>
      <vt:lpstr>Retrospect</vt:lpstr>
      <vt:lpstr>Unit 9.  Introduction to MIMO</vt:lpstr>
      <vt:lpstr>Learning Objectives</vt:lpstr>
      <vt:lpstr>Excellent Text for This Section</vt:lpstr>
      <vt:lpstr>Outline</vt:lpstr>
      <vt:lpstr>Spatial Multiplexing</vt:lpstr>
      <vt:lpstr>MIMO History</vt:lpstr>
      <vt:lpstr>MIMO Narrowband Capacity</vt:lpstr>
      <vt:lpstr>Applying Transforms with the SVD</vt:lpstr>
      <vt:lpstr>Proof of the Diagonalization</vt:lpstr>
      <vt:lpstr>Virtual Channels</vt:lpstr>
      <vt:lpstr>Shannon Capacity </vt:lpstr>
      <vt:lpstr>Log-Det Form of the Shannon Capacity</vt:lpstr>
      <vt:lpstr>SNR Per Antenna</vt:lpstr>
      <vt:lpstr>Frobenius Norm=Sum of Eigenvalues</vt:lpstr>
      <vt:lpstr>SNR Per Antenna and Path Gains</vt:lpstr>
      <vt:lpstr>Coding Architectures</vt:lpstr>
      <vt:lpstr>Capacity with Practical Codes</vt:lpstr>
      <vt:lpstr>Examples</vt:lpstr>
      <vt:lpstr>Eigenvalue Distribution</vt:lpstr>
      <vt:lpstr>Rate vs SNR </vt:lpstr>
      <vt:lpstr>Outline</vt:lpstr>
      <vt:lpstr>Spatial Multiplexing vs Beamforming</vt:lpstr>
      <vt:lpstr>Spatial Multiplexing vs Beamforming Equal SNR streams</vt:lpstr>
      <vt:lpstr>Spatial Multiplexing vs Beamforming Single Dominant Stream</vt:lpstr>
      <vt:lpstr>Power Optimization and Water-Filling</vt:lpstr>
      <vt:lpstr>Power Allocation</vt:lpstr>
      <vt:lpstr>Optimal Rank Selection</vt:lpstr>
      <vt:lpstr>Water-Filling</vt:lpstr>
      <vt:lpstr>Example:  Water-Filling vs Rank Selection</vt:lpstr>
      <vt:lpstr>Outline</vt:lpstr>
      <vt:lpstr>Challenges in Obtaining CSI</vt:lpstr>
      <vt:lpstr>Problems in Lacking CSI-T</vt:lpstr>
      <vt:lpstr>Information Theoretic Formulation</vt:lpstr>
      <vt:lpstr>Information Theoretic Capacity</vt:lpstr>
      <vt:lpstr>Proof of the Teletar’s Result</vt:lpstr>
      <vt:lpstr>Comparison to CSI-T Case</vt:lpstr>
      <vt:lpstr>TX Mis-Allocation Loss Example Low Dimensional Array Case</vt:lpstr>
      <vt:lpstr>TX Mis-Allocation Loss Example High Dimensional Array Case</vt:lpstr>
      <vt:lpstr>Loss from Inter-Stream Interference</vt:lpstr>
      <vt:lpstr>Linear Equalization Concept</vt:lpstr>
      <vt:lpstr>Linear Zero-Forcing Equalizer</vt:lpstr>
      <vt:lpstr>Zero-Forcing Equalizer Analysis</vt:lpstr>
      <vt:lpstr>Problems with Zero Forcing</vt:lpstr>
      <vt:lpstr>Linear MMSE Equalization</vt:lpstr>
      <vt:lpstr>Linear Equalizer:  Interference + Noise</vt:lpstr>
      <vt:lpstr>LMMSE: SINR</vt:lpstr>
      <vt:lpstr>LMMSE SINR</vt:lpstr>
      <vt:lpstr>LMMSE vs. ZF</vt:lpstr>
      <vt:lpstr>LMMSE vs. Joint Decoding</vt:lpstr>
      <vt:lpstr>LMMSE Loss:  Low-Dim Case</vt:lpstr>
      <vt:lpstr>LMMSE Loss:  High-Dim Case</vt:lpstr>
      <vt:lpstr>LMMSE Loss:  High-Dim Case</vt:lpstr>
      <vt:lpstr>Improving over LMMSE</vt:lpstr>
      <vt:lpstr>LMMSE + SIC:  Transmitter</vt:lpstr>
      <vt:lpstr>LMMSE + SIC:  First Stream</vt:lpstr>
      <vt:lpstr>LMMSE + SIC:  Subsequent Streams</vt:lpstr>
      <vt:lpstr>LMMSE + SIC Performance</vt:lpstr>
      <vt:lpstr>Outline</vt:lpstr>
      <vt:lpstr>Obtaining CSI-R</vt:lpstr>
      <vt:lpstr>Reference Signals</vt:lpstr>
      <vt:lpstr>Example:  5G NR DM-RS</vt:lpstr>
      <vt:lpstr>Overhead Issues</vt:lpstr>
      <vt:lpstr>Information Theoretic Calculation</vt:lpstr>
      <vt:lpstr>Outline</vt:lpstr>
      <vt:lpstr>Problems in Obtaining CSI-T</vt:lpstr>
      <vt:lpstr>Pre-coding Feedback </vt:lpstr>
      <vt:lpstr>Statistical Pre-Coding</vt:lpstr>
      <vt:lpstr>TX and RX Spatial Covariance Matrices</vt:lpstr>
      <vt:lpstr>Statistical Pre-Coding with Q_tx</vt:lpstr>
      <vt:lpstr>Instantaneous vs. Statistical Pre-Coding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800</cp:revision>
  <cp:lastPrinted>2017-01-24T17:12:09Z</cp:lastPrinted>
  <dcterms:created xsi:type="dcterms:W3CDTF">2015-03-22T11:15:32Z</dcterms:created>
  <dcterms:modified xsi:type="dcterms:W3CDTF">2021-05-02T19:48:19Z</dcterms:modified>
</cp:coreProperties>
</file>