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30279975" cx="42808525"/>
  <p:notesSz cx="9928225" cy="6797675"/>
  <p:embeddedFontLst>
    <p:embeddedFont>
      <p:font typeface="Garamond"/>
      <p:regular r:id="rId8"/>
      <p:bold r:id="rId9"/>
      <p:italic r:id="rId10"/>
      <p:boldItalic r:id="rId11"/>
    </p:embeddedFont>
    <p:embeddedFont>
      <p:font typeface="Ubuntu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HWlbew5TvWyHsyW/nhp2H1VdP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2D3A8F-154A-4507-A4DB-E236CD64A7BF}">
  <a:tblStyle styleId="{092D3A8F-154A-4507-A4DB-E236CD64A7B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D598ACB-9AEB-48E1-BE2A-C35AAB3DA8F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boldItalic.fntdata"/><Relationship Id="rId10" Type="http://schemas.openxmlformats.org/officeDocument/2006/relationships/font" Target="fonts/Garamond-italic.fntdata"/><Relationship Id="rId13" Type="http://schemas.openxmlformats.org/officeDocument/2006/relationships/font" Target="fonts/UbuntuMono-bold.fntdata"/><Relationship Id="rId12" Type="http://schemas.openxmlformats.org/officeDocument/2006/relationships/font" Target="fonts/Ubuntu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bold.fntdata"/><Relationship Id="rId15" Type="http://schemas.openxmlformats.org/officeDocument/2006/relationships/font" Target="fonts/UbuntuMono-boldItalic.fntdata"/><Relationship Id="rId14" Type="http://schemas.openxmlformats.org/officeDocument/2006/relationships/font" Target="fonts/UbuntuMon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9f69bcd39_0_2:notes"/>
          <p:cNvSpPr txBox="1"/>
          <p:nvPr/>
        </p:nvSpPr>
        <p:spPr>
          <a:xfrm>
            <a:off x="5622925" y="6456362"/>
            <a:ext cx="4303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19f69bcd39_0_2:notes"/>
          <p:cNvSpPr/>
          <p:nvPr>
            <p:ph idx="2" type="sldImg"/>
          </p:nvPr>
        </p:nvSpPr>
        <p:spPr>
          <a:xfrm>
            <a:off x="3163887" y="509587"/>
            <a:ext cx="3602100" cy="254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319f69bcd39_0_2:notes"/>
          <p:cNvSpPr txBox="1"/>
          <p:nvPr>
            <p:ph idx="1" type="body"/>
          </p:nvPr>
        </p:nvSpPr>
        <p:spPr>
          <a:xfrm>
            <a:off x="992187" y="3227387"/>
            <a:ext cx="794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lvl="1" marR="0" algn="ctr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lvl="2" marR="0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lvl="3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lvl="5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lvl="6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lvl="7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lvl="8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arxiv.org/abs/2011.09679" TargetMode="External"/><Relationship Id="rId9" Type="http://schemas.openxmlformats.org/officeDocument/2006/relationships/image" Target="../media/image1.png"/><Relationship Id="rId15" Type="http://schemas.openxmlformats.org/officeDocument/2006/relationships/image" Target="../media/image12.png"/><Relationship Id="rId14" Type="http://schemas.openxmlformats.org/officeDocument/2006/relationships/image" Target="../media/image3.png"/><Relationship Id="rId17" Type="http://schemas.openxmlformats.org/officeDocument/2006/relationships/image" Target="../media/image14.png"/><Relationship Id="rId16" Type="http://schemas.openxmlformats.org/officeDocument/2006/relationships/image" Target="../media/image6.png"/><Relationship Id="rId5" Type="http://schemas.openxmlformats.org/officeDocument/2006/relationships/hyperlink" Target="https://arxiv.org/abs/2011.09679" TargetMode="External"/><Relationship Id="rId19" Type="http://schemas.openxmlformats.org/officeDocument/2006/relationships/image" Target="../media/image24.png"/><Relationship Id="rId6" Type="http://schemas.openxmlformats.org/officeDocument/2006/relationships/image" Target="../media/image25.png"/><Relationship Id="rId18" Type="http://schemas.openxmlformats.org/officeDocument/2006/relationships/image" Target="../media/image2.png"/><Relationship Id="rId7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3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5" Type="http://schemas.openxmlformats.org/officeDocument/2006/relationships/image" Target="../media/image22.png"/><Relationship Id="rId1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602424" y="558049"/>
            <a:ext cx="41603700" cy="29163900"/>
          </a:xfrm>
          <a:prstGeom prst="roundRect">
            <a:avLst>
              <a:gd fmla="val 929" name="adj"/>
            </a:avLst>
          </a:prstGeom>
          <a:solidFill>
            <a:schemeClr val="lt1">
              <a:alpha val="0"/>
            </a:schemeClr>
          </a:solidFill>
          <a:ln cap="flat" cmpd="sng" w="254000">
            <a:solidFill>
              <a:srgbClr val="BF2B3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649" y="22248725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101425" y="1604887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n-US" sz="7200">
                <a:solidFill>
                  <a:schemeClr val="dk1"/>
                </a:solidFill>
              </a:rPr>
              <a:t>(Graph) Neural Networks for Heterogeneous Graphs: Metapath2vec and NARS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1606562" y="33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{092D3A8F-154A-4507-A4DB-E236CD64A7BF}</a:tableStyleId>
              </a:tblPr>
              <a:tblGrid>
                <a:gridCol w="38736575"/>
              </a:tblGrid>
              <a:tr h="113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Nikita Bondarciuk (s243888), Frederik Østerbæk </a:t>
                      </a: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Elster (s204256)</a:t>
                      </a: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, Xuanqin Yu (s222456)</a:t>
                      </a:r>
                      <a:endParaRPr i="1" sz="3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</a:t>
                      </a: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Compute</a:t>
                      </a: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Technical University of Denmark (DTU)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0" marL="0"/>
                </a:tc>
              </a:tr>
            </a:tbl>
          </a:graphicData>
        </a:graphic>
      </p:graphicFrame>
      <p:sp>
        <p:nvSpPr>
          <p:cNvPr id="93" name="Google Shape;93;p1"/>
          <p:cNvSpPr txBox="1"/>
          <p:nvPr/>
        </p:nvSpPr>
        <p:spPr>
          <a:xfrm>
            <a:off x="2195375" y="5493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3873133" y="57218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Metapath2vec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4815500" y="57980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NARS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3324979" y="572180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Result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3324987" y="198930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Conclusion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10744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222504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33147000" y="76962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" name="Google Shape;101;p1"/>
          <p:cNvGrpSpPr/>
          <p:nvPr/>
        </p:nvGrpSpPr>
        <p:grpSpPr>
          <a:xfrm>
            <a:off x="33326049" y="23188452"/>
            <a:ext cx="8555065" cy="5470489"/>
            <a:chOff x="28280000" y="23683861"/>
            <a:chExt cx="13568700" cy="5470489"/>
          </a:xfrm>
        </p:grpSpPr>
        <p:sp>
          <p:nvSpPr>
            <p:cNvPr id="102" name="Google Shape;102;p1"/>
            <p:cNvSpPr txBox="1"/>
            <p:nvPr/>
          </p:nvSpPr>
          <p:spPr>
            <a:xfrm>
              <a:off x="28293587" y="23683861"/>
              <a:ext cx="7524900" cy="10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b="1" i="0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28280000" y="24746750"/>
              <a:ext cx="13568700" cy="4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[1] Dong, Yuxiao, Nitesh V. Chawla, and Ananthram Swami. "metapath2vec: Scalable Representation Learning for Heterogeneous Networks."</a:t>
              </a:r>
              <a:r>
                <a:rPr lang="en-US" sz="2000">
                  <a:solidFill>
                    <a:schemeClr val="dk1"/>
                  </a:solidFill>
                </a:rPr>
                <a:t> Proceedings of the 23rd ACM SIGKDD International Conference on Knowledge Discovery and Data Mining (KDD '17), August 13-17, 2017, Halifax, NS, Canada. DOI: 10.1145/3097983.3098036​(KDD17-dong-chawla-swami…).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[2] Yu, Lingfan, Jiajun Shen, Jinyang Li, and Adam Lerer. "Scalable Graph Neural Networks for Heterogeneous Graphs."</a:t>
              </a:r>
              <a:r>
                <a:rPr lang="en-US" sz="2000">
                  <a:solidFill>
                    <a:schemeClr val="dk1"/>
                  </a:solidFill>
                </a:rPr>
                <a:t> Preprint, arXiv:2011.09679, 2020.</a:t>
              </a:r>
              <a:r>
                <a:rPr lang="en-US" sz="2000">
                  <a:solidFill>
                    <a:schemeClr val="dk1"/>
                  </a:solidFill>
                  <a:uFill>
                    <a:noFill/>
                  </a:u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</a:t>
              </a:r>
              <a:r>
                <a:rPr lang="en-US" sz="2000" u="sng">
                  <a:solidFill>
                    <a:schemeClr val="hlink"/>
                  </a:solidFill>
                  <a:hlinkClick r:id="rId5"/>
                </a:rPr>
                <a:t>Available on arXiv</a:t>
              </a:r>
              <a:r>
                <a:rPr lang="en-US" sz="2000">
                  <a:solidFill>
                    <a:schemeClr val="dk1"/>
                  </a:solidFill>
                </a:rPr>
                <a:t>​(2011.09679v1).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04" name="Google Shape;104;p1"/>
          <p:cNvSpPr txBox="1"/>
          <p:nvPr/>
        </p:nvSpPr>
        <p:spPr>
          <a:xfrm>
            <a:off x="16733575" y="11442350"/>
            <a:ext cx="30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flipH="1" rot="10800000">
            <a:off x="26381050" y="17177919"/>
            <a:ext cx="45423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4575" y="23769514"/>
            <a:ext cx="10183950" cy="44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0175" y="10177538"/>
            <a:ext cx="8849857" cy="73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2222300" y="6793575"/>
            <a:ext cx="78777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Graphs are powerful structures for capturing relationships but pose challenges when data is incomplete. Using the ogbn-mag dataset we using Metapath2vec and Neighbor Averaging over Relation Subgraphs (NARS) to predict paper venues to improving the Microsoft Academic Graph’s completeness.</a:t>
            </a:r>
            <a:endParaRPr sz="2800"/>
          </a:p>
        </p:txBody>
      </p:sp>
      <p:sp>
        <p:nvSpPr>
          <p:cNvPr id="110" name="Google Shape;110;p1"/>
          <p:cNvSpPr txBox="1"/>
          <p:nvPr/>
        </p:nvSpPr>
        <p:spPr>
          <a:xfrm>
            <a:off x="25102612" y="10397057"/>
            <a:ext cx="3968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5102612" y="17290419"/>
            <a:ext cx="3968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1130275" y="6701775"/>
            <a:ext cx="107208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Metapath2vec model is designed for learning representations in heterogeneous networks by using meta-paths to sample random walks on the network and capturing the relationships</a:t>
            </a:r>
            <a:endParaRPr sz="2800"/>
          </a:p>
        </p:txBody>
      </p:sp>
      <p:sp>
        <p:nvSpPr>
          <p:cNvPr id="113" name="Google Shape;113;p1"/>
          <p:cNvSpPr txBox="1"/>
          <p:nvPr/>
        </p:nvSpPr>
        <p:spPr>
          <a:xfrm>
            <a:off x="2457650" y="17230725"/>
            <a:ext cx="7524900" cy="10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There are four types of nodes in the ogbn-mag data (‘Paper’, ‘Author’, ‘Institution’ and ‘ Field of Study’) and four types </a:t>
            </a:r>
            <a:r>
              <a:rPr lang="en-US" sz="2800"/>
              <a:t>of </a:t>
            </a:r>
            <a:r>
              <a:rPr lang="en-US" sz="2800"/>
              <a:t>edges indicating relationships between the nodes. The network is very large and </a:t>
            </a:r>
            <a:r>
              <a:rPr lang="en-US" sz="2800"/>
              <a:t>therefore</a:t>
            </a:r>
            <a:r>
              <a:rPr lang="en-US" sz="2800"/>
              <a:t> is not </a:t>
            </a:r>
            <a:r>
              <a:rPr lang="en-US" sz="2800"/>
              <a:t>computational feasible to work on the entire graph.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4" name="Google Shape;114;p1"/>
          <p:cNvSpPr txBox="1"/>
          <p:nvPr/>
        </p:nvSpPr>
        <p:spPr>
          <a:xfrm>
            <a:off x="22831338" y="6721213"/>
            <a:ext cx="9335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NARS leverages entity and relation information by sampling subsets of relation types to create subgraphs, performing neighbor averaging on these subgraphs, and aggregating features with a learned 1D convolution. The aggregated features train an MLP</a:t>
            </a:r>
            <a:endParaRPr sz="2800"/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8">
            <a:alphaModFix/>
          </a:blip>
          <a:srcRect b="6367" l="0" r="6367" t="0"/>
          <a:stretch/>
        </p:blipFill>
        <p:spPr>
          <a:xfrm>
            <a:off x="22435327" y="9432901"/>
            <a:ext cx="9834400" cy="349782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9">
            <a:alphaModFix/>
          </a:blip>
          <a:srcRect b="10736" l="0" r="0" t="13171"/>
          <a:stretch/>
        </p:blipFill>
        <p:spPr>
          <a:xfrm>
            <a:off x="14316550" y="8220252"/>
            <a:ext cx="7524900" cy="3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33580200" y="6645025"/>
            <a:ext cx="78777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Comparing our result from the Metapath2ved and NARS model. The NARS model outperformed the metapath2vec model, achieving a validation accuracy of approximately 0.5.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8" name="Google Shape;118;p1"/>
          <p:cNvSpPr txBox="1"/>
          <p:nvPr/>
        </p:nvSpPr>
        <p:spPr>
          <a:xfrm>
            <a:off x="33578675" y="14086338"/>
            <a:ext cx="7524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Furthermore, when comparing our validation accuracy  to the leaderboard-reported values our models performed competitively but fell slightly short.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542516" y="16088588"/>
            <a:ext cx="5100381" cy="1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16161800" y="26107550"/>
            <a:ext cx="4904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11890425" y="16777725"/>
            <a:ext cx="2914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Skip-gram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22982475" y="14184988"/>
            <a:ext cx="7023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N</a:t>
            </a:r>
            <a:r>
              <a:rPr b="1" lang="en-US" sz="2800">
                <a:solidFill>
                  <a:schemeClr val="dk1"/>
                </a:solidFill>
              </a:rPr>
              <a:t>eighbor-averaging step</a:t>
            </a:r>
            <a:r>
              <a:rPr b="1" lang="en-US" sz="2800"/>
              <a:t>:</a:t>
            </a:r>
            <a:endParaRPr b="1" sz="2800"/>
          </a:p>
        </p:txBody>
      </p:sp>
      <p:sp>
        <p:nvSpPr>
          <p:cNvPr id="123" name="Google Shape;123;p1"/>
          <p:cNvSpPr txBox="1"/>
          <p:nvPr/>
        </p:nvSpPr>
        <p:spPr>
          <a:xfrm>
            <a:off x="11615475" y="18606525"/>
            <a:ext cx="4702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Negative sampling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1618850" y="20639125"/>
            <a:ext cx="2914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 trained embedding in MLP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084025" y="15119323"/>
            <a:ext cx="6819900" cy="154333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" name="Google Shape;126;p1"/>
          <p:cNvSpPr txBox="1"/>
          <p:nvPr/>
        </p:nvSpPr>
        <p:spPr>
          <a:xfrm>
            <a:off x="22831350" y="15442100"/>
            <a:ext cx="9186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/>
          </a:p>
        </p:txBody>
      </p:sp>
      <p:sp>
        <p:nvSpPr>
          <p:cNvPr id="127" name="Google Shape;127;p1"/>
          <p:cNvSpPr txBox="1"/>
          <p:nvPr/>
        </p:nvSpPr>
        <p:spPr>
          <a:xfrm>
            <a:off x="33859100" y="20754625"/>
            <a:ext cx="75249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Our best </a:t>
            </a:r>
            <a:r>
              <a:rPr lang="en-US" sz="2800"/>
              <a:t>performing</a:t>
            </a:r>
            <a:r>
              <a:rPr lang="en-US" sz="2800"/>
              <a:t> model had a validation </a:t>
            </a:r>
            <a:r>
              <a:rPr lang="en-US" sz="2800"/>
              <a:t>accuracy</a:t>
            </a:r>
            <a:r>
              <a:rPr lang="en-US" sz="2800"/>
              <a:t> around 0.5 so there is </a:t>
            </a:r>
            <a:r>
              <a:rPr lang="en-US" sz="2800"/>
              <a:t>definitely</a:t>
            </a:r>
            <a:r>
              <a:rPr lang="en-US" sz="2800"/>
              <a:t> room for improvement. Future work could be incorporating additional methods  for the NARS model.</a:t>
            </a:r>
            <a:endParaRPr sz="2800"/>
          </a:p>
        </p:txBody>
      </p:sp>
      <p:pic>
        <p:nvPicPr>
          <p:cNvPr id="128" name="Google Shape;12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128000" y="18656538"/>
            <a:ext cx="68199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/>
        </p:nvSpPr>
        <p:spPr>
          <a:xfrm>
            <a:off x="11771250" y="9891588"/>
            <a:ext cx="2914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Metapath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3636125" y="18394388"/>
            <a:ext cx="74100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Metapath2vec effectively captures meta-path relationships but NARS achieves more robust aggregation through is neighbor averaging.</a:t>
            </a:r>
            <a:endParaRPr sz="2800"/>
          </a:p>
        </p:txBody>
      </p:sp>
      <p:pic>
        <p:nvPicPr>
          <p:cNvPr id="131" name="Google Shape;13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471575" y="16220874"/>
            <a:ext cx="7877699" cy="2146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349750" y="17054314"/>
            <a:ext cx="3226350" cy="85940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15590575" y="17256839"/>
            <a:ext cx="29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where</a:t>
            </a:r>
            <a:endParaRPr sz="1600"/>
          </a:p>
        </p:txBody>
      </p:sp>
      <p:pic>
        <p:nvPicPr>
          <p:cNvPr id="134" name="Google Shape;134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578674" y="8501775"/>
            <a:ext cx="7231700" cy="249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3502476" y="11131775"/>
            <a:ext cx="7524900" cy="3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2598302" y="18454152"/>
            <a:ext cx="9508424" cy="51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187775" y="12084700"/>
            <a:ext cx="78777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11771250" y="13443513"/>
            <a:ext cx="2914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Embeddings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6349749" y="19667872"/>
            <a:ext cx="3968101" cy="3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f69bcd39_0_2"/>
          <p:cNvSpPr/>
          <p:nvPr/>
        </p:nvSpPr>
        <p:spPr>
          <a:xfrm>
            <a:off x="602462" y="558012"/>
            <a:ext cx="41603700" cy="29163900"/>
          </a:xfrm>
          <a:prstGeom prst="roundRect">
            <a:avLst>
              <a:gd fmla="val 929" name="adj"/>
            </a:avLst>
          </a:prstGeom>
          <a:solidFill>
            <a:schemeClr val="lt1">
              <a:alpha val="0"/>
            </a:schemeClr>
          </a:solidFill>
          <a:ln cap="flat" cmpd="sng" w="254000">
            <a:solidFill>
              <a:srgbClr val="BF2B3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ocharattention.png" id="146" name="Google Shape;146;g319f69bcd3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363" y="20215775"/>
            <a:ext cx="14154150" cy="82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19f69bcd3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174" y="1204500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19f69bcd39_0_2"/>
          <p:cNvSpPr txBox="1"/>
          <p:nvPr/>
        </p:nvSpPr>
        <p:spPr>
          <a:xfrm>
            <a:off x="1514450" y="175406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n-US" sz="7200">
                <a:solidFill>
                  <a:schemeClr val="dk1"/>
                </a:solidFill>
              </a:rPr>
              <a:t>(Graph) Neural Networks for Heterogeneous Graphs: Metapath2vec and NARS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g319f69bcd39_0_2"/>
          <p:cNvGraphicFramePr/>
          <p:nvPr/>
        </p:nvGraphicFramePr>
        <p:xfrm>
          <a:off x="1606562" y="33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{092D3A8F-154A-4507-A4DB-E236CD64A7BF}</a:tableStyleId>
              </a:tblPr>
              <a:tblGrid>
                <a:gridCol w="38736575"/>
              </a:tblGrid>
              <a:tr h="113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 u="none" cap="none" strike="noStrike">
                          <a:solidFill>
                            <a:schemeClr val="dk1"/>
                          </a:solidFill>
                        </a:rPr>
                        <a:t>Alexander Rosenberg Johansen, Jonas Meinertz Hansen, Elias Khazen Obeid, Casper Kaae Sønderby, Ole Winther</a:t>
                      </a:r>
                      <a:endParaRPr i="1" sz="3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 Compute, Technical University of Denmark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Bioinformatics Centre, University of Copenhagen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0" marL="0"/>
                </a:tc>
              </a:tr>
            </a:tbl>
          </a:graphicData>
        </a:graphic>
      </p:graphicFrame>
      <p:sp>
        <p:nvSpPr>
          <p:cNvPr id="150" name="Google Shape;150;g319f69bcd39_0_2"/>
          <p:cNvSpPr txBox="1"/>
          <p:nvPr/>
        </p:nvSpPr>
        <p:spPr>
          <a:xfrm>
            <a:off x="1514450" y="8525400"/>
            <a:ext cx="103395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machine translation (NMT) uses deep learning to achieve State-Of-The-Art for translation.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most published NMT uses word-level encodings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19f69bcd39_0_2"/>
          <p:cNvSpPr txBox="1"/>
          <p:nvPr/>
        </p:nvSpPr>
        <p:spPr>
          <a:xfrm>
            <a:off x="2195375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vsword.png" id="152" name="Google Shape;152;g319f69bcd39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6538" y="10464600"/>
            <a:ext cx="75247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9f69bcd39_0_2"/>
          <p:cNvSpPr txBox="1"/>
          <p:nvPr/>
        </p:nvSpPr>
        <p:spPr>
          <a:xfrm>
            <a:off x="2229925" y="15140000"/>
            <a:ext cx="69015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contributions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Char2Word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encoder mechanism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Char-to-char seq2seq interpretation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Batching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19f69bcd39_0_2"/>
          <p:cNvSpPr txBox="1"/>
          <p:nvPr/>
        </p:nvSpPr>
        <p:spPr>
          <a:xfrm>
            <a:off x="13873133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2wordencoder.png" id="155" name="Google Shape;155;g319f69bcd39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30521" y="13325988"/>
            <a:ext cx="66484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2wordtocharattention.png" id="156" name="Google Shape;156;g319f69bcd39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06613" y="20753925"/>
            <a:ext cx="10153650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ochar.png" id="157" name="Google Shape;157;g319f69bcd39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16246" y="8401050"/>
            <a:ext cx="66770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m6.png" id="158" name="Google Shape;158;g319f69bcd39_0_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929300" y="12105438"/>
            <a:ext cx="5286375" cy="522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ynamic_batching1.png" id="159" name="Google Shape;159;g319f69bcd39_0_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060287" y="9339785"/>
            <a:ext cx="36195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19f69bcd39_0_2"/>
          <p:cNvSpPr txBox="1"/>
          <p:nvPr/>
        </p:nvSpPr>
        <p:spPr>
          <a:xfrm>
            <a:off x="24815500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19f69bcd39_0_2"/>
          <p:cNvSpPr txBox="1"/>
          <p:nvPr/>
        </p:nvSpPr>
        <p:spPr>
          <a:xfrm rot="459">
            <a:off x="27722197" y="8552584"/>
            <a:ext cx="4492800" cy="75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BF2B36"/>
                </a:solidFill>
                <a:latin typeface="Arial"/>
                <a:ea typeface="Arial"/>
                <a:cs typeface="Arial"/>
                <a:sym typeface="Arial"/>
              </a:rPr>
              <a:t>Merged to TensorFlow!</a:t>
            </a:r>
            <a:endParaRPr b="1" i="1" sz="3000" u="none" cap="none" strike="noStrike">
              <a:solidFill>
                <a:srgbClr val="BF2B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19f69bcd39_0_2"/>
          <p:cNvSpPr/>
          <p:nvPr/>
        </p:nvSpPr>
        <p:spPr>
          <a:xfrm>
            <a:off x="10313400" y="260548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19f69bcd39_0_2"/>
          <p:cNvSpPr/>
          <p:nvPr/>
        </p:nvSpPr>
        <p:spPr>
          <a:xfrm>
            <a:off x="12813075" y="24608209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19f69bcd39_0_2"/>
          <p:cNvSpPr/>
          <p:nvPr/>
        </p:nvSpPr>
        <p:spPr>
          <a:xfrm>
            <a:off x="8725700" y="230294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319f69bcd39_0_2"/>
          <p:cNvCxnSpPr/>
          <p:nvPr/>
        </p:nvCxnSpPr>
        <p:spPr>
          <a:xfrm>
            <a:off x="9781905" y="23517007"/>
            <a:ext cx="648900" cy="7626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g319f69bcd39_0_2"/>
          <p:cNvSpPr txBox="1"/>
          <p:nvPr/>
        </p:nvSpPr>
        <p:spPr>
          <a:xfrm>
            <a:off x="9842100" y="24429313"/>
            <a:ext cx="209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Word-level</a:t>
            </a:r>
            <a:endParaRPr b="0" i="0" sz="30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g319f69bcd39_0_2"/>
          <p:cNvCxnSpPr>
            <a:stCxn id="162" idx="0"/>
            <a:endCxn id="166" idx="2"/>
          </p:cNvCxnSpPr>
          <p:nvPr/>
        </p:nvCxnSpPr>
        <p:spPr>
          <a:xfrm rot="10800000">
            <a:off x="10890450" y="24957184"/>
            <a:ext cx="128700" cy="10977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g319f69bcd39_0_2"/>
          <p:cNvCxnSpPr>
            <a:stCxn id="163" idx="2"/>
          </p:cNvCxnSpPr>
          <p:nvPr/>
        </p:nvCxnSpPr>
        <p:spPr>
          <a:xfrm rot="10800000">
            <a:off x="11809575" y="24702709"/>
            <a:ext cx="1003500" cy="1695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319f69bcd39_0_2"/>
          <p:cNvSpPr/>
          <p:nvPr/>
        </p:nvSpPr>
        <p:spPr>
          <a:xfrm rot="1765319">
            <a:off x="4334592" y="21509908"/>
            <a:ext cx="5189745" cy="517308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319f69bcd39_0_2"/>
          <p:cNvCxnSpPr>
            <a:stCxn id="169" idx="4"/>
          </p:cNvCxnSpPr>
          <p:nvPr/>
        </p:nvCxnSpPr>
        <p:spPr>
          <a:xfrm flipH="1">
            <a:off x="6073714" y="21993861"/>
            <a:ext cx="728700" cy="61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g319f69bcd39_0_2"/>
          <p:cNvSpPr txBox="1"/>
          <p:nvPr/>
        </p:nvSpPr>
        <p:spPr>
          <a:xfrm>
            <a:off x="4914625" y="22715850"/>
            <a:ext cx="215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Char-level</a:t>
            </a:r>
            <a:endParaRPr b="0" i="0" sz="3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19f69bcd39_0_2"/>
          <p:cNvSpPr txBox="1"/>
          <p:nvPr/>
        </p:nvSpPr>
        <p:spPr>
          <a:xfrm>
            <a:off x="12264558" y="13614300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9f69bcd39_0_2"/>
          <p:cNvSpPr txBox="1"/>
          <p:nvPr/>
        </p:nvSpPr>
        <p:spPr>
          <a:xfrm>
            <a:off x="12270253" y="8590795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9f69bcd39_0_2"/>
          <p:cNvSpPr txBox="1"/>
          <p:nvPr/>
        </p:nvSpPr>
        <p:spPr>
          <a:xfrm>
            <a:off x="2195375" y="181405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19f69bcd39_0_2"/>
          <p:cNvSpPr txBox="1"/>
          <p:nvPr/>
        </p:nvSpPr>
        <p:spPr>
          <a:xfrm>
            <a:off x="34667629" y="701720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Models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19f69bcd39_0_2"/>
          <p:cNvSpPr txBox="1"/>
          <p:nvPr/>
        </p:nvSpPr>
        <p:spPr>
          <a:xfrm>
            <a:off x="28280012" y="181755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ong-hybrid-nmt.png" id="177" name="Google Shape;177;g319f69bcd39_0_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058388" y="8627966"/>
            <a:ext cx="391477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7-1 (1).png" id="178" name="Google Shape;178;g319f69bcd39_0_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201025" y="14570953"/>
            <a:ext cx="65627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19f69bcd39_0_2"/>
          <p:cNvSpPr txBox="1"/>
          <p:nvPr/>
        </p:nvSpPr>
        <p:spPr>
          <a:xfrm>
            <a:off x="20646558" y="8508900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Normal batching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19f69bcd39_0_2"/>
          <p:cNvSpPr txBox="1"/>
          <p:nvPr/>
        </p:nvSpPr>
        <p:spPr>
          <a:xfrm>
            <a:off x="20681594" y="11219667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Dynamic batching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r>
            <a:endParaRPr b="0" baseline="30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g319f69bcd39_0_2"/>
          <p:cNvGraphicFramePr/>
          <p:nvPr/>
        </p:nvGraphicFramePr>
        <p:xfrm>
          <a:off x="28904650" y="19759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{4D598ACB-9AEB-48E1-BE2A-C35AAB3DA8F8}</a:tableStyleId>
              </a:tblPr>
              <a:tblGrid>
                <a:gridCol w="3535875"/>
                <a:gridCol w="2447475"/>
                <a:gridCol w="2991625"/>
              </a:tblGrid>
              <a:tr h="101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Model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Language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</a:rPr>
                        <a:t>newstest2015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9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000000"/>
                          </a:solidFill>
                        </a:rPr>
                        <a:t>En-De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/>
                        <a:t>15.14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char2word-to-char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En-De</a:t>
                      </a:r>
                      <a:endParaRPr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sng" cap="none" strike="noStrike"/>
                        <a:t>17.43</a:t>
                      </a:r>
                      <a:r>
                        <a:rPr lang="en-US" sz="3000" u="none" cap="none" strike="noStrike"/>
                        <a:t>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g319f69bcd39_0_2"/>
          <p:cNvSpPr txBox="1"/>
          <p:nvPr/>
        </p:nvSpPr>
        <p:spPr>
          <a:xfrm>
            <a:off x="28293587" y="23683861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319f69bcd39_0_2"/>
          <p:cNvCxnSpPr/>
          <p:nvPr/>
        </p:nvCxnSpPr>
        <p:spPr>
          <a:xfrm>
            <a:off x="11506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g319f69bcd39_0_2"/>
          <p:cNvCxnSpPr/>
          <p:nvPr/>
        </p:nvCxnSpPr>
        <p:spPr>
          <a:xfrm>
            <a:off x="20269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319f69bcd39_0_2"/>
          <p:cNvCxnSpPr/>
          <p:nvPr/>
        </p:nvCxnSpPr>
        <p:spPr>
          <a:xfrm>
            <a:off x="341376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319f69bcd39_0_2"/>
          <p:cNvSpPr txBox="1"/>
          <p:nvPr/>
        </p:nvSpPr>
        <p:spPr>
          <a:xfrm>
            <a:off x="35124548" y="8508900"/>
            <a:ext cx="361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Hybrid Word-Character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endParaRPr b="0" baseline="30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9f69bcd39_0_2"/>
          <p:cNvSpPr txBox="1"/>
          <p:nvPr/>
        </p:nvSpPr>
        <p:spPr>
          <a:xfrm>
            <a:off x="35124548" y="13538100"/>
            <a:ext cx="361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Character Segmentation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19f69bcd39_0_2"/>
          <p:cNvSpPr txBox="1"/>
          <p:nvPr/>
        </p:nvSpPr>
        <p:spPr>
          <a:xfrm>
            <a:off x="2821449" y="19411200"/>
            <a:ext cx="424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19f69bcd39_0_2"/>
          <p:cNvSpPr txBox="1"/>
          <p:nvPr/>
        </p:nvSpPr>
        <p:spPr>
          <a:xfrm>
            <a:off x="17985250" y="19411200"/>
            <a:ext cx="510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coder_1.png" id="190" name="Google Shape;190;g319f69bcd39_0_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182700" y="11442350"/>
            <a:ext cx="3514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r_2.png" id="191" name="Google Shape;191;g319f69bcd39_0_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22675" y="16827871"/>
            <a:ext cx="2352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r_2.png" id="192" name="Google Shape;192;g319f69bcd39_0_2"/>
          <p:cNvPicPr preferRelativeResize="0"/>
          <p:nvPr/>
        </p:nvPicPr>
        <p:blipFill rotWithShape="1">
          <a:blip r:embed="rId14">
            <a:alphaModFix/>
          </a:blip>
          <a:srcRect b="0" l="0" r="49899" t="0"/>
          <a:stretch/>
        </p:blipFill>
        <p:spPr>
          <a:xfrm>
            <a:off x="13422675" y="17547179"/>
            <a:ext cx="11787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19f69bcd39_0_2"/>
          <p:cNvSpPr txBox="1"/>
          <p:nvPr/>
        </p:nvSpPr>
        <p:spPr>
          <a:xfrm>
            <a:off x="14618125" y="17721604"/>
            <a:ext cx="1458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coder_1.png" id="194" name="Google Shape;194;g319f69bcd39_0_2"/>
          <p:cNvPicPr preferRelativeResize="0"/>
          <p:nvPr/>
        </p:nvPicPr>
        <p:blipFill rotWithShape="1">
          <a:blip r:embed="rId13">
            <a:alphaModFix/>
          </a:blip>
          <a:srcRect b="52700" l="31333" r="61994" t="14582"/>
          <a:stretch/>
        </p:blipFill>
        <p:spPr>
          <a:xfrm>
            <a:off x="13256075" y="12698725"/>
            <a:ext cx="234475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r_1.png" id="195" name="Google Shape;195;g319f69bcd39_0_2"/>
          <p:cNvPicPr preferRelativeResize="0"/>
          <p:nvPr/>
        </p:nvPicPr>
        <p:blipFill rotWithShape="1">
          <a:blip r:embed="rId13">
            <a:alphaModFix/>
          </a:blip>
          <a:srcRect b="52782" l="46793" r="34742" t="14500"/>
          <a:stretch/>
        </p:blipFill>
        <p:spPr>
          <a:xfrm>
            <a:off x="16232551" y="17754778"/>
            <a:ext cx="648900" cy="4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19f69bcd39_0_2"/>
          <p:cNvSpPr txBox="1"/>
          <p:nvPr/>
        </p:nvSpPr>
        <p:spPr>
          <a:xfrm>
            <a:off x="13458775" y="12677100"/>
            <a:ext cx="333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RNN memory Cell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19f69bcd39_0_2"/>
          <p:cNvSpPr txBox="1"/>
          <p:nvPr/>
        </p:nvSpPr>
        <p:spPr>
          <a:xfrm>
            <a:off x="28280000" y="24746750"/>
            <a:ext cx="135687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Dzmitry Bahdanau, Kyunghyun Cho, and Yoshua Bengio. Neural machine translation by jointly learning to align and translate.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Ilya Sutskever, Oriol Vinyals, and Quoc V. Le. Sequence to sequence learning with neural networks.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M. Schuster and K.K. Paliwal. Bidirectional recurrent neural networks. Trans. Sig. Proc., 45(11):2673–2681,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Sepp Hochreiter and Jürgen Schmidhuber. Long short-term memory. Neural Comput., 9(8):1735–1780,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A. Y. Hannun, C. Case, J. Casper, B. Catanzaro, G. Diamos, E. Elsen, R. Prenger, S. Satheesh, S. Sengupta, A. Coates, and A. Y. Ng. Deep speech: Scaling up end-to-end speech recognition.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Minh-Thang Luong and Christopher D. Manning. Achieving open vocabulary neural machine translation with hybrid word-character models.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Jason Lee, Kyunghyun cho, Thomas Hofman. Fully Character-Level Neural Machine Translation without Explicit Segmentation.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19f69bcd39_0_2"/>
          <p:cNvSpPr txBox="1"/>
          <p:nvPr/>
        </p:nvSpPr>
        <p:spPr>
          <a:xfrm>
            <a:off x="16733575" y="11442350"/>
            <a:ext cx="30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de2.png" id="199" name="Google Shape;199;g319f69bcd39_0_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477039" y="9829983"/>
            <a:ext cx="7534275" cy="75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19f69bcd39_0_2"/>
          <p:cNvSpPr/>
          <p:nvPr/>
        </p:nvSpPr>
        <p:spPr>
          <a:xfrm>
            <a:off x="26381050" y="17295675"/>
            <a:ext cx="7699500" cy="1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19f69bcd39_0_2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